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handoutMasterIdLst>
    <p:handoutMasterId r:id="rId47"/>
  </p:handoutMasterIdLst>
  <p:sldIdLst>
    <p:sldId id="584" r:id="rId2"/>
    <p:sldId id="615" r:id="rId3"/>
    <p:sldId id="543" r:id="rId4"/>
    <p:sldId id="631" r:id="rId5"/>
    <p:sldId id="632" r:id="rId6"/>
    <p:sldId id="551" r:id="rId7"/>
    <p:sldId id="678" r:id="rId8"/>
    <p:sldId id="554" r:id="rId9"/>
    <p:sldId id="679" r:id="rId10"/>
    <p:sldId id="556" r:id="rId11"/>
    <p:sldId id="680" r:id="rId12"/>
    <p:sldId id="557" r:id="rId13"/>
    <p:sldId id="681" r:id="rId14"/>
    <p:sldId id="682" r:id="rId15"/>
    <p:sldId id="588" r:id="rId16"/>
    <p:sldId id="589" r:id="rId17"/>
    <p:sldId id="590" r:id="rId18"/>
    <p:sldId id="633" r:id="rId19"/>
    <p:sldId id="684" r:id="rId20"/>
    <p:sldId id="647" r:id="rId21"/>
    <p:sldId id="592" r:id="rId22"/>
    <p:sldId id="586" r:id="rId23"/>
    <p:sldId id="685" r:id="rId24"/>
    <p:sldId id="597" r:id="rId25"/>
    <p:sldId id="598" r:id="rId26"/>
    <p:sldId id="675" r:id="rId27"/>
    <p:sldId id="686" r:id="rId28"/>
    <p:sldId id="687" r:id="rId29"/>
    <p:sldId id="641" r:id="rId30"/>
    <p:sldId id="639" r:id="rId31"/>
    <p:sldId id="688" r:id="rId32"/>
    <p:sldId id="602" r:id="rId33"/>
    <p:sldId id="606" r:id="rId34"/>
    <p:sldId id="689" r:id="rId35"/>
    <p:sldId id="630" r:id="rId36"/>
    <p:sldId id="605" r:id="rId37"/>
    <p:sldId id="609" r:id="rId38"/>
    <p:sldId id="690" r:id="rId39"/>
    <p:sldId id="611" r:id="rId40"/>
    <p:sldId id="612" r:id="rId41"/>
    <p:sldId id="613" r:id="rId42"/>
    <p:sldId id="677" r:id="rId43"/>
    <p:sldId id="628" r:id="rId44"/>
    <p:sldId id="550" r:id="rId45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Wakker" initials="P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00"/>
    <a:srgbClr val="FFA755"/>
    <a:srgbClr val="963200"/>
    <a:srgbClr val="960000"/>
    <a:srgbClr val="D193FF"/>
    <a:srgbClr val="C889FF"/>
    <a:srgbClr val="9667BF"/>
    <a:srgbClr val="AF0000"/>
    <a:srgbClr val="B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38" autoAdjust="0"/>
    <p:restoredTop sz="95226" autoAdjust="0"/>
  </p:normalViewPr>
  <p:slideViewPr>
    <p:cSldViewPr snapToGrid="0">
      <p:cViewPr varScale="1">
        <p:scale>
          <a:sx n="86" d="100"/>
          <a:sy n="86" d="100"/>
        </p:scale>
        <p:origin x="181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87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1848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A98FB-D9FD-499E-882E-9C19A5BAD985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AC1AF-8E6C-45E6-8E1B-55EEAC27D7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336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B0345-7331-4425-B5AB-86F9C7DF4F04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33763" y="849313"/>
            <a:ext cx="3059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64420-C16E-4D90-AA6D-040A0FF0FA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04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D29D02-63CB-4A56-AF37-D80356F01CF1}" type="slidenum">
              <a:rPr lang="en-GB" altLang="en-US" sz="1200" b="0">
                <a:latin typeface="Univers" pitchFamily="34" charset="0"/>
              </a:rPr>
              <a:pPr/>
              <a:t>1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dirty="0"/>
              <a:t>Alicante, 28 Apr. 2022, 45 minutes. Paradoxical theorem took 17 minutes. I had to skip Sec. 2.6 (diagnoses &amp; remedies).</a:t>
            </a:r>
          </a:p>
          <a:p>
            <a:endParaRPr lang="en-GB" altLang="en-US" dirty="0"/>
          </a:p>
          <a:p>
            <a:endParaRPr lang="en-GB" altLang="en-US" dirty="0"/>
          </a:p>
          <a:p>
            <a:r>
              <a:rPr lang="en-GB" altLang="en-US" dirty="0"/>
              <a:t>China, 18May2022: I used an hour presentation time up to and including Section 2.5. Paradoxical </a:t>
            </a:r>
            <a:r>
              <a:rPr lang="en-GB" altLang="en-US" dirty="0" err="1"/>
              <a:t>Ttm</a:t>
            </a:r>
            <a:r>
              <a:rPr lang="en-GB" altLang="en-US" dirty="0"/>
              <a:t> took about half an hour. </a:t>
            </a:r>
          </a:p>
          <a:p>
            <a:endParaRPr lang="en-GB" altLang="en-US" dirty="0"/>
          </a:p>
          <a:p>
            <a:r>
              <a:rPr lang="en-GB" altLang="en-US" dirty="0"/>
              <a:t>Said only few words about Section 2.6 Sec. 2.6 (diagnoses &amp; remedies) and rest.</a:t>
            </a:r>
          </a:p>
          <a:p>
            <a:endParaRPr lang="en-GB" altLang="en-US" dirty="0"/>
          </a:p>
          <a:p>
            <a:r>
              <a:rPr lang="en-GB" altLang="en-US" dirty="0"/>
              <a:t>Felt it too specialized and on separability too long theoretically, with too unclear why practically important.</a:t>
            </a:r>
          </a:p>
        </p:txBody>
      </p:sp>
    </p:spTree>
    <p:extLst>
      <p:ext uri="{BB962C8B-B14F-4D97-AF65-F5344CB8AC3E}">
        <p14:creationId xmlns:p14="http://schemas.microsoft.com/office/powerpoint/2010/main" val="40796427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10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0440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11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7931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12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614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13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2512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14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0156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15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764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16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541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17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6086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18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669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19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600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2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6668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20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0057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21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4857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22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6680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23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455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24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6355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25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4126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26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7829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27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0296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28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0716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29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58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3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3329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30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2536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31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28692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32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0981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33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0139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34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6147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35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7320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36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30837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37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43926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38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08788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39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18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4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67119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40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36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41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1082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42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67746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E52E2B-C346-4BFB-8D13-1EC6D33284BE}" type="slidenum">
              <a:rPr lang="en-GB" altLang="en-US" sz="1200" b="0" smtClean="0">
                <a:latin typeface="Univers" pitchFamily="34" charset="0"/>
              </a:rPr>
              <a:pPr/>
              <a:t>43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10905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03F91F3-AC7C-4857-9924-F046991BC295}" type="slidenum">
              <a:rPr lang="en-GB" altLang="en-US" sz="1200" b="0">
                <a:latin typeface="Univers" pitchFamily="34" charset="0"/>
              </a:rPr>
              <a:pPr/>
              <a:t>44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82" tIns="45890" rIns="91782" bIns="45890"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65733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5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273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6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269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7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322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7F23F1B-1650-4EF2-8722-232E572AAEF6}" type="slidenum">
              <a:rPr lang="en-GB" altLang="en-US" sz="1200" b="0" smtClean="0">
                <a:latin typeface="Univers" pitchFamily="34" charset="0"/>
              </a:rPr>
              <a:pPr/>
              <a:t>8</a:t>
            </a:fld>
            <a:endParaRPr lang="en-GB" altLang="en-US" sz="1200" b="0" dirty="0">
              <a:latin typeface="Univers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167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32902-71A7-4B0E-97E6-F2D1F4A9ABD1}" type="slidenum">
              <a:rPr lang="en-GB" altLang="en-US" sz="1200" b="0" smtClean="0">
                <a:latin typeface="Univers" pitchFamily="34" charset="0"/>
              </a:rPr>
              <a:pPr/>
              <a:t>9</a:t>
            </a:fld>
            <a:endParaRPr lang="en-GB" altLang="en-US" sz="1200" b="0">
              <a:latin typeface="Univers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3228975"/>
            <a:ext cx="7278688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08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41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07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0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85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28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7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78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714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65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448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22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77845-87EB-492B-AF18-C45EF8CDEC96}" type="datetimeFigureOut">
              <a:rPr lang="en-GB" smtClean="0"/>
              <a:t>17/07/2022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6315F-6775-497A-88A6-59C385AF9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60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fif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fif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13" Type="http://schemas.openxmlformats.org/officeDocument/2006/relationships/image" Target="../media/image31.png"/><Relationship Id="rId3" Type="http://schemas.openxmlformats.org/officeDocument/2006/relationships/image" Target="../media/image14.jpg"/><Relationship Id="rId7" Type="http://schemas.openxmlformats.org/officeDocument/2006/relationships/image" Target="../media/image18.jpg"/><Relationship Id="rId12" Type="http://schemas.openxmlformats.org/officeDocument/2006/relationships/image" Target="../media/image3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11" Type="http://schemas.openxmlformats.org/officeDocument/2006/relationships/image" Target="../media/image292.png"/><Relationship Id="rId5" Type="http://schemas.openxmlformats.org/officeDocument/2006/relationships/image" Target="../media/image16.jpg"/><Relationship Id="rId10" Type="http://schemas.openxmlformats.org/officeDocument/2006/relationships/image" Target="../media/image281.png"/><Relationship Id="rId4" Type="http://schemas.openxmlformats.org/officeDocument/2006/relationships/image" Target="../media/image15.jpg"/><Relationship Id="rId9" Type="http://schemas.openxmlformats.org/officeDocument/2006/relationships/image" Target="../media/image29.png"/><Relationship Id="rId14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2.png"/><Relationship Id="rId7" Type="http://schemas.openxmlformats.org/officeDocument/2006/relationships/image" Target="../media/image252.png"/><Relationship Id="rId12" Type="http://schemas.openxmlformats.org/officeDocument/2006/relationships/image" Target="../media/image3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10" Type="http://schemas.openxmlformats.org/officeDocument/2006/relationships/image" Target="../media/image300.png"/><Relationship Id="rId4" Type="http://schemas.openxmlformats.org/officeDocument/2006/relationships/image" Target="../media/image230.png"/><Relationship Id="rId9" Type="http://schemas.openxmlformats.org/officeDocument/2006/relationships/image" Target="../media/image25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2.png"/><Relationship Id="rId4" Type="http://schemas.openxmlformats.org/officeDocument/2006/relationships/image" Target="../media/image30.jp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40.pn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11" Type="http://schemas.openxmlformats.org/officeDocument/2006/relationships/image" Target="../media/image41.jpg"/><Relationship Id="rId5" Type="http://schemas.openxmlformats.org/officeDocument/2006/relationships/image" Target="../media/image36.png"/><Relationship Id="rId10" Type="http://schemas.openxmlformats.org/officeDocument/2006/relationships/image" Target="../media/image40.jpg"/><Relationship Id="rId4" Type="http://schemas.openxmlformats.org/officeDocument/2006/relationships/image" Target="../media/image354.png"/><Relationship Id="rId9" Type="http://schemas.openxmlformats.org/officeDocument/2006/relationships/image" Target="../media/image39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42.png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9.png"/><Relationship Id="rId18" Type="http://schemas.openxmlformats.org/officeDocument/2006/relationships/image" Target="../media/image50.png"/><Relationship Id="rId3" Type="http://schemas.openxmlformats.org/officeDocument/2006/relationships/image" Target="../media/image47.png"/><Relationship Id="rId21" Type="http://schemas.openxmlformats.org/officeDocument/2006/relationships/image" Target="../media/image52.png"/><Relationship Id="rId12" Type="http://schemas.openxmlformats.org/officeDocument/2006/relationships/image" Target="../media/image39.png"/><Relationship Id="rId17" Type="http://schemas.openxmlformats.org/officeDocument/2006/relationships/image" Target="../media/image41.png"/><Relationship Id="rId7" Type="http://schemas.openxmlformats.org/officeDocument/2006/relationships/image" Target="../media/image252.png"/><Relationship Id="rId25" Type="http://schemas.openxmlformats.org/officeDocument/2006/relationships/image" Target="../media/image55.png"/><Relationship Id="rId2" Type="http://schemas.openxmlformats.org/officeDocument/2006/relationships/notesSlide" Target="../notesSlides/notesSlide29.xml"/><Relationship Id="rId16" Type="http://schemas.openxmlformats.org/officeDocument/2006/relationships/image" Target="../media/image401.png"/><Relationship Id="rId20" Type="http://schemas.openxmlformats.org/officeDocument/2006/relationships/image" Target="../media/image512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381.png"/><Relationship Id="rId24" Type="http://schemas.openxmlformats.org/officeDocument/2006/relationships/image" Target="../media/image54.png"/><Relationship Id="rId23" Type="http://schemas.openxmlformats.org/officeDocument/2006/relationships/image" Target="../media/image53.png"/><Relationship Id="rId19" Type="http://schemas.openxmlformats.org/officeDocument/2006/relationships/image" Target="../media/image51.png"/><Relationship Id="rId4" Type="http://schemas.openxmlformats.org/officeDocument/2006/relationships/image" Target="../media/image48.png"/><Relationship Id="rId22" Type="http://schemas.openxmlformats.org/officeDocument/2006/relationships/image" Target="../media/image23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13" Type="http://schemas.openxmlformats.org/officeDocument/2006/relationships/image" Target="../media/image11.jp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9.jpg"/><Relationship Id="rId5" Type="http://schemas.openxmlformats.org/officeDocument/2006/relationships/image" Target="../media/image6.png"/><Relationship Id="rId10" Type="http://schemas.openxmlformats.org/officeDocument/2006/relationships/image" Target="../media/image8.jpg"/><Relationship Id="rId4" Type="http://schemas.openxmlformats.org/officeDocument/2006/relationships/image" Target="../media/image10.png"/><Relationship Id="rId9" Type="http://schemas.openxmlformats.org/officeDocument/2006/relationships/image" Target="../media/image110.png"/><Relationship Id="rId14" Type="http://schemas.openxmlformats.org/officeDocument/2006/relationships/image" Target="../media/image1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jp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430.png"/><Relationship Id="rId18" Type="http://schemas.openxmlformats.org/officeDocument/2006/relationships/image" Target="../media/image370.png"/><Relationship Id="rId3" Type="http://schemas.openxmlformats.org/officeDocument/2006/relationships/image" Target="../media/image551.png"/><Relationship Id="rId7" Type="http://schemas.openxmlformats.org/officeDocument/2006/relationships/image" Target="../media/image59.png"/><Relationship Id="rId12" Type="http://schemas.openxmlformats.org/officeDocument/2006/relationships/image" Target="../media/image420.png"/><Relationship Id="rId17" Type="http://schemas.openxmlformats.org/officeDocument/2006/relationships/image" Target="../media/image360.png"/><Relationship Id="rId2" Type="http://schemas.openxmlformats.org/officeDocument/2006/relationships/notesSlide" Target="../notesSlides/notesSlide36.xml"/><Relationship Id="rId16" Type="http://schemas.openxmlformats.org/officeDocument/2006/relationships/image" Target="../media/image63.png"/><Relationship Id="rId20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11" Type="http://schemas.openxmlformats.org/officeDocument/2006/relationships/image" Target="../media/image410.png"/><Relationship Id="rId5" Type="http://schemas.openxmlformats.org/officeDocument/2006/relationships/image" Target="../media/image57.png"/><Relationship Id="rId15" Type="http://schemas.openxmlformats.org/officeDocument/2006/relationships/image" Target="../media/image62.png"/><Relationship Id="rId10" Type="http://schemas.openxmlformats.org/officeDocument/2006/relationships/image" Target="../media/image400.png"/><Relationship Id="rId19" Type="http://schemas.openxmlformats.org/officeDocument/2006/relationships/image" Target="../media/image380.png"/><Relationship Id="rId4" Type="http://schemas.openxmlformats.org/officeDocument/2006/relationships/image" Target="../media/image56.png"/><Relationship Id="rId14" Type="http://schemas.openxmlformats.org/officeDocument/2006/relationships/image" Target="../media/image61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png"/><Relationship Id="rId3" Type="http://schemas.openxmlformats.org/officeDocument/2006/relationships/image" Target="../media/image160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12.png"/><Relationship Id="rId15" Type="http://schemas.openxmlformats.org/officeDocument/2006/relationships/image" Target="../media/image10.jpg"/><Relationship Id="rId10" Type="http://schemas.openxmlformats.org/officeDocument/2006/relationships/image" Target="../media/image21.png"/><Relationship Id="rId14" Type="http://schemas.openxmlformats.org/officeDocument/2006/relationships/image" Target="../media/image15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0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0.png"/><Relationship Id="rId13" Type="http://schemas.openxmlformats.org/officeDocument/2006/relationships/image" Target="../media/image570.png"/><Relationship Id="rId3" Type="http://schemas.openxmlformats.org/officeDocument/2006/relationships/image" Target="../media/image470.png"/><Relationship Id="rId7" Type="http://schemas.openxmlformats.org/officeDocument/2006/relationships/image" Target="../media/image510.png"/><Relationship Id="rId12" Type="http://schemas.openxmlformats.org/officeDocument/2006/relationships/image" Target="../media/image560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0.png"/><Relationship Id="rId11" Type="http://schemas.openxmlformats.org/officeDocument/2006/relationships/image" Target="../media/image550.png"/><Relationship Id="rId5" Type="http://schemas.openxmlformats.org/officeDocument/2006/relationships/image" Target="../media/image490.png"/><Relationship Id="rId15" Type="http://schemas.openxmlformats.org/officeDocument/2006/relationships/image" Target="../media/image590.png"/><Relationship Id="rId10" Type="http://schemas.openxmlformats.org/officeDocument/2006/relationships/image" Target="../media/image540.png"/><Relationship Id="rId4" Type="http://schemas.openxmlformats.org/officeDocument/2006/relationships/image" Target="../media/image480.png"/><Relationship Id="rId9" Type="http://schemas.openxmlformats.org/officeDocument/2006/relationships/image" Target="../media/image530.png"/><Relationship Id="rId14" Type="http://schemas.openxmlformats.org/officeDocument/2006/relationships/image" Target="../media/image580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jp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2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11.jpg"/><Relationship Id="rId4" Type="http://schemas.openxmlformats.org/officeDocument/2006/relationships/image" Target="../media/image17.png"/><Relationship Id="rId9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00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23">
            <a:extLst>
              <a:ext uri="{FF2B5EF4-FFF2-40B4-BE49-F238E27FC236}">
                <a16:creationId xmlns:a16="http://schemas.microsoft.com/office/drawing/2014/main" id="{C627A0B7-53E4-49CD-8C07-46D707AF9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965" y="269815"/>
            <a:ext cx="748347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None/>
            </a:pPr>
            <a:r>
              <a:rPr lang="en-AU" sz="4000" dirty="0">
                <a:solidFill>
                  <a:srgbClr val="FF9900"/>
                </a:solidFill>
                <a:latin typeface="Arial" panose="020B0604020202020204" pitchFamily="34" charset="0"/>
              </a:rPr>
              <a:t>The Prettiest Axiomatization of Discounted Expected Utility, the Deceptive Beauty</a:t>
            </a:r>
            <a:br>
              <a:rPr lang="en-AU" sz="4000" dirty="0">
                <a:solidFill>
                  <a:srgbClr val="FF9900"/>
                </a:solidFill>
                <a:latin typeface="Arial" panose="020B0604020202020204" pitchFamily="34" charset="0"/>
              </a:rPr>
            </a:br>
            <a:r>
              <a:rPr lang="en-AU" sz="4000" dirty="0">
                <a:solidFill>
                  <a:srgbClr val="FF9900"/>
                </a:solidFill>
                <a:latin typeface="Arial" panose="020B0604020202020204" pitchFamily="34" charset="0"/>
              </a:rPr>
              <a:t>of Monotonicity, and the Million-Dollar Question: Row-first or </a:t>
            </a:r>
            <a:br>
              <a:rPr lang="en-AU" sz="4000" dirty="0">
                <a:solidFill>
                  <a:srgbClr val="FF9900"/>
                </a:solidFill>
                <a:latin typeface="Arial" panose="020B0604020202020204" pitchFamily="34" charset="0"/>
              </a:rPr>
            </a:br>
            <a:r>
              <a:rPr lang="en-AU" sz="4000" dirty="0">
                <a:solidFill>
                  <a:srgbClr val="FF9900"/>
                </a:solidFill>
                <a:latin typeface="Arial" panose="020B0604020202020204" pitchFamily="34" charset="0"/>
              </a:rPr>
              <a:t>           Column-First?</a:t>
            </a:r>
            <a:endParaRPr lang="en-AU" altLang="en-US" sz="1800" b="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872136" y="6281042"/>
            <a:ext cx="2271874" cy="554062"/>
            <a:chOff x="6872136" y="6281042"/>
            <a:chExt cx="2271874" cy="554062"/>
          </a:xfrm>
        </p:grpSpPr>
        <p:pic>
          <p:nvPicPr>
            <p:cNvPr id="11" name="Picture 6" descr="EURlogo_zw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2136" y="6281042"/>
              <a:ext cx="2027147" cy="485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46"/>
            <p:cNvSpPr txBox="1">
              <a:spLocks noChangeArrowheads="1"/>
            </p:cNvSpPr>
            <p:nvPr/>
          </p:nvSpPr>
          <p:spPr bwMode="auto">
            <a:xfrm>
              <a:off x="7466130" y="6619660"/>
              <a:ext cx="1677880" cy="2154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latin typeface="Arial" panose="020B0604020202020204" pitchFamily="34" charset="0"/>
                  <a:ea typeface="MS Mincho" panose="02020609040205080304" pitchFamily="49" charset="-128"/>
                </a:rPr>
                <a:t>Erasmus University Rotterdam</a:t>
              </a:r>
              <a:endParaRPr lang="en-US" altLang="en-US" sz="1050" b="1" dirty="0">
                <a:latin typeface="Arial" panose="020B0604020202020204" pitchFamily="34" charset="0"/>
                <a:ea typeface="MS Mincho" panose="02020609040205080304" pitchFamily="49" charset="-128"/>
              </a:endParaRPr>
            </a:p>
          </p:txBody>
        </p:sp>
      </p:grpSp>
      <p:sp>
        <p:nvSpPr>
          <p:cNvPr id="9" name="Text Box 123">
            <a:extLst>
              <a:ext uri="{FF2B5EF4-FFF2-40B4-BE49-F238E27FC236}">
                <a16:creationId xmlns:a16="http://schemas.microsoft.com/office/drawing/2014/main" id="{C01A911E-F01D-40F7-9784-9A0E0B286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442" y="3513307"/>
            <a:ext cx="6718629" cy="2265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Peter P. Wakker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(&amp; Chen Li &amp; Kirsten Rohde)</a:t>
            </a:r>
            <a:b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endParaRPr lang="en-US" altLang="en-US" sz="28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13 July, 2022</a:t>
            </a:r>
            <a:b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b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FUR</a:t>
            </a:r>
            <a:b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Ghent</a:t>
            </a:r>
            <a:endParaRPr lang="en-AU" altLang="en-US" sz="2000" b="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9AFA3702-0FA6-4D18-95F6-939ADC2A27B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1" b="15293"/>
          <a:stretch/>
        </p:blipFill>
        <p:spPr>
          <a:xfrm>
            <a:off x="412426" y="3607017"/>
            <a:ext cx="780016" cy="959761"/>
          </a:xfrm>
          <a:prstGeom prst="rect">
            <a:avLst/>
          </a:prstGeom>
        </p:spPr>
      </p:pic>
      <p:pic>
        <p:nvPicPr>
          <p:cNvPr id="17" name="Picture 16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135CFEB0-592B-42FD-A7CA-C9376363F3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87" r="25886" b="12191"/>
          <a:stretch/>
        </p:blipFill>
        <p:spPr>
          <a:xfrm>
            <a:off x="7976809" y="3582476"/>
            <a:ext cx="856736" cy="1084396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B7589D7B-E0B2-4B34-9374-257F73E59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852" y="5867368"/>
            <a:ext cx="68197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Topic:</a:t>
            </a:r>
            <a:r>
              <a:rPr lang="en-US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optimizing over two or more components.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88479381"/>
      </p:ext>
    </p:extLst>
  </p:cSld>
  <p:clrMapOvr>
    <a:masterClrMapping/>
  </p:clrMapOvr>
  <p:transition advTm="788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/>
      <p:bldP spid="9" grpId="0" uiExpand="1" build="allAtOnce"/>
      <p:bldP spid="14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4074AF96-02E2-3448-A154-B33722514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10</a:t>
            </a:fld>
            <a:endParaRPr lang="en-US" altLang="nl-NL" sz="140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4781055-80F2-27A0-FB1C-4F6FE8FF9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1FF6982-A91A-0914-A0FB-B8B8AD6E9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6524" y="2034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49451828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  <p:bldP spid="8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2132421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11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54400952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Text Box 2"/>
          <p:cNvSpPr txBox="1">
            <a:spLocks noChangeArrowheads="1"/>
          </p:cNvSpPr>
          <p:nvPr/>
        </p:nvSpPr>
        <p:spPr bwMode="auto">
          <a:xfrm>
            <a:off x="628650" y="434215"/>
            <a:ext cx="8251825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Theorem 1.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Equivalent are: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571500" indent="-571500">
              <a:spcBef>
                <a:spcPct val="0"/>
              </a:spcBef>
              <a:buClr>
                <a:srgbClr val="0000FF"/>
              </a:buClr>
              <a:buFont typeface="+mj-lt"/>
              <a:buAutoNum type="romanLcPeriod"/>
            </a:pP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Discounted expected utility holds.</a:t>
            </a:r>
            <a:b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571500" indent="-571500">
              <a:spcBef>
                <a:spcPct val="0"/>
              </a:spcBef>
              <a:buClr>
                <a:srgbClr val="0000FF"/>
              </a:buClr>
              <a:buFont typeface="+mj-lt"/>
              <a:buAutoNum type="romanLcPeriod"/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 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Weak ordering, 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 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continuity, 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outcome monotonicity,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stream monotonicity, 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lottery monotonicity. 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E0E1D8B6-3DE3-4315-AF96-3B5DFD258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93CB24FE-E0CB-4263-B766-6D07CE1B7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4676" y="2034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63540ED1-1A47-42C3-9C37-5C4CE5756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12</a:t>
            </a:fld>
            <a:endParaRPr lang="en-US" altLang="nl-NL" sz="14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BD2848C-B865-8646-9E97-556E0E99AE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t="5925" r="19312" b="24033"/>
          <a:stretch/>
        </p:blipFill>
        <p:spPr>
          <a:xfrm>
            <a:off x="8109882" y="4381344"/>
            <a:ext cx="762000" cy="899272"/>
          </a:xfrm>
          <a:prstGeom prst="rect">
            <a:avLst/>
          </a:prstGeom>
        </p:spPr>
      </p:pic>
      <p:sp>
        <p:nvSpPr>
          <p:cNvPr id="13" name="Text Box 4">
            <a:extLst>
              <a:ext uri="{FF2B5EF4-FFF2-40B4-BE49-F238E27FC236}">
                <a16:creationId xmlns:a16="http://schemas.microsoft.com/office/drawing/2014/main" id="{753E9701-4D11-14DC-CAB8-F06DB6183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0829" y="3558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734E277-0C22-7CD2-6213-6EA33C773C7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5" r="18928" b="50000"/>
          <a:stretch/>
        </p:blipFill>
        <p:spPr>
          <a:xfrm>
            <a:off x="5297" y="343428"/>
            <a:ext cx="689810" cy="754627"/>
          </a:xfrm>
          <a:prstGeom prst="rect">
            <a:avLst/>
          </a:prstGeom>
        </p:spPr>
      </p:pic>
      <p:sp>
        <p:nvSpPr>
          <p:cNvPr id="17" name="Text Box 4">
            <a:extLst>
              <a:ext uri="{FF2B5EF4-FFF2-40B4-BE49-F238E27FC236}">
                <a16:creationId xmlns:a16="http://schemas.microsoft.com/office/drawing/2014/main" id="{4B9432CA-7B7F-BA56-5FF7-0FC90AB83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1419" y="3558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9" name="Text Box 4">
            <a:extLst>
              <a:ext uri="{FF2B5EF4-FFF2-40B4-BE49-F238E27FC236}">
                <a16:creationId xmlns:a16="http://schemas.microsoft.com/office/drawing/2014/main" id="{F3BAA7EB-DDB2-DDAA-8756-69CFB0DB8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0830" y="4340763"/>
            <a:ext cx="1207738" cy="9964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C3EB2A5D-5131-4FA4-A571-E165A0A91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05" y="5289248"/>
            <a:ext cx="605918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More general (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but less pretty</a:t>
            </a: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): </a:t>
            </a:r>
            <a:b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GB" altLang="en-US" sz="24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Mongin</a:t>
            </a: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&amp; </a:t>
            </a:r>
            <a:r>
              <a:rPr lang="en-GB" altLang="en-US" sz="24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Pivato</a:t>
            </a: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(2015)</a:t>
            </a:r>
            <a:endParaRPr lang="en-US" altLang="en-US" sz="24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212944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  <p:bldP spid="8" grpId="0" build="p" autoUpdateAnimBg="0"/>
      <p:bldP spid="9" grpId="0" build="p" autoUpdateAnimBg="0"/>
      <p:bldP spid="13" grpId="0" build="p" autoUpdateAnimBg="0"/>
      <p:bldP spid="17" grpId="0" build="p" autoUpdateAnimBg="0"/>
      <p:bldP spid="19" grpId="0" animBg="1"/>
      <p:bldP spid="2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2762736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13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1801884723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3135600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14</a:t>
            </a:fld>
            <a:endParaRPr lang="en-US" altLang="nl-NL" sz="1400"/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ED8F7C9E-0EFA-4598-84E6-B4E50CD63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49044261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12706" name="Text Box 2"/>
              <p:cNvSpPr txBox="1">
                <a:spLocks noChangeArrowheads="1"/>
              </p:cNvSpPr>
              <p:nvPr/>
            </p:nvSpPr>
            <p:spPr bwMode="auto">
              <a:xfrm>
                <a:off x="116542" y="100514"/>
                <a:ext cx="8866094" cy="144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Consumer theory/</a:t>
                </a:r>
                <a:r>
                  <a:rPr lang="en-US" altLang="en-US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multiattribute</a:t>
                </a:r>
                <a:r>
                  <a:rPr lang="en-US" altLang="en-US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utility</a:t>
                </a:r>
                <a:endParaRPr lang="en-US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endPara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𝑛</m:t>
                    </m:r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attributes</a:t>
                </a:r>
              </a:p>
            </p:txBody>
          </p:sp>
        </mc:Choice>
        <mc:Fallback xmlns="">
          <p:sp>
            <p:nvSpPr>
              <p:cNvPr id="71270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6542" y="100514"/>
                <a:ext cx="8866094" cy="1446550"/>
              </a:xfrm>
              <a:prstGeom prst="rect">
                <a:avLst/>
              </a:prstGeom>
              <a:blipFill>
                <a:blip r:embed="rId3"/>
                <a:stretch>
                  <a:fillRect l="-1718" t="-5462" b="-1050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2">
                <a:extLst>
                  <a:ext uri="{FF2B5EF4-FFF2-40B4-BE49-F238E27FC236}">
                    <a16:creationId xmlns:a16="http://schemas.microsoft.com/office/drawing/2014/main" id="{1AC89310-F75B-497D-BB1C-09BB16283C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953" y="1792446"/>
                <a:ext cx="8866094" cy="4882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≽</m:t>
                    </m:r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  over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𝑛</m:t>
                    </m:r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-tuples;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transitive, complete, continuous, monotonic.</a:t>
                </a:r>
                <a:b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r>
                      <a:rPr lang="en-US" alt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{</m:t>
                    </m:r>
                    <m:sSub>
                      <m:sSubPr>
                        <m:ctrlPr>
                          <a:rPr lang="en-US" alt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𝒙</m:t>
                        </m:r>
                      </m:e>
                      <m:sub>
                        <m:r>
                          <a:rPr lang="en-US" alt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𝟏</m:t>
                        </m:r>
                      </m:sub>
                    </m:sSub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,</m:t>
                    </m:r>
                    <m:sSub>
                      <m:sSubPr>
                        <m:ctrlPr>
                          <a:rPr lang="en-US" alt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𝒙</m:t>
                        </m:r>
                      </m:e>
                      <m:sub>
                        <m:r>
                          <a:rPr lang="en-US" alt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𝟐</m:t>
                        </m:r>
                      </m:sub>
                    </m:sSub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}</m:t>
                    </m:r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r>
                  <a:rPr lang="en-US" altLang="en-US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separable</a:t>
                </a: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 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𝟏</m:t>
                            </m:r>
                          </m:sub>
                        </m:s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𝟐</m:t>
                            </m:r>
                          </m:sub>
                        </m:s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3</m:t>
                            </m:r>
                          </m:sub>
                        </m:s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 ≽</m:t>
                    </m:r>
                    <m:d>
                      <m:dPr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𝒚</m:t>
                            </m:r>
                          </m:e>
                          <m:sub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𝟏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𝒚</m:t>
                            </m:r>
                          </m:e>
                          <m:sub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𝟐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3</m:t>
                            </m:r>
                          </m:sub>
                        </m:sSub>
                        <m:r>
                          <a:rPr lang="en-US" alt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…</m:t>
                        </m:r>
                        <m:r>
                          <a:rPr lang="en-US" alt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cs typeface="Times New Roman" panose="02020603050405020304" pitchFamily="18" charset="0"/>
                    <a:sym typeface="Math3" panose="00000400000000000000" pitchFamily="2" charset="2"/>
                  </a:rPr>
                  <a:t>                             </a:t>
                </a:r>
                <a14:m>
                  <m:oMath xmlns:m="http://schemas.openxmlformats.org/officeDocument/2006/math">
                    <m:r>
                      <a:rPr lang="en-US" altLang="en-US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 </m:t>
                    </m:r>
                    <m:r>
                      <a:rPr lang="en-US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⇒</m:t>
                    </m:r>
                  </m:oMath>
                </a14:m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</a:p>
              <a:p>
                <a:pPr>
                  <a:spcBef>
                    <a:spcPct val="0"/>
                  </a:spcBef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𝟏</m:t>
                            </m:r>
                          </m:sub>
                        </m:sSub>
                        <m:r>
                          <a:rPr lang="en-US" alt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𝟐</m:t>
                            </m:r>
                          </m:sub>
                        </m:sSub>
                        <m:r>
                          <a:rPr lang="en-US" alt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3</m:t>
                            </m:r>
                          </m:sub>
                        </m:sSub>
                        <m:r>
                          <a:rPr lang="en-US" alt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en-US" sz="2800" b="0" i="1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≽</m:t>
                    </m:r>
                    <m:d>
                      <m:dPr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𝒚</m:t>
                            </m:r>
                          </m:e>
                          <m:sub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𝟏</m:t>
                            </m:r>
                          </m:sub>
                        </m:sSub>
                        <m:r>
                          <a:rPr lang="en-US" alt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𝒚</m:t>
                            </m:r>
                          </m:e>
                          <m:sub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𝟐</m:t>
                            </m:r>
                          </m:sub>
                        </m:sSub>
                        <m:r>
                          <a:rPr lang="en-US" alt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3</m:t>
                            </m:r>
                          </m:sub>
                        </m:sSub>
                        <m:r>
                          <a:rPr lang="en-US" alt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b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Complete separability</a:t>
                </a: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 </a:t>
                </a:r>
                <a:b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all subgroups of attributes are separable;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no interactions between attributes.</a:t>
                </a:r>
              </a:p>
            </p:txBody>
          </p:sp>
        </mc:Choice>
        <mc:Fallback xmlns="">
          <p:sp>
            <p:nvSpPr>
              <p:cNvPr id="6" name="Text Box 2">
                <a:extLst>
                  <a:ext uri="{FF2B5EF4-FFF2-40B4-BE49-F238E27FC236}">
                    <a16:creationId xmlns:a16="http://schemas.microsoft.com/office/drawing/2014/main" id="{1AC89310-F75B-497D-BB1C-09BB16283C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8953" y="1792446"/>
                <a:ext cx="8866094" cy="4882299"/>
              </a:xfrm>
              <a:prstGeom prst="rect">
                <a:avLst/>
              </a:prstGeom>
              <a:blipFill>
                <a:blip r:embed="rId4"/>
                <a:stretch>
                  <a:fillRect l="-1444" t="-1248" b="-249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3">
            <a:extLst>
              <a:ext uri="{FF2B5EF4-FFF2-40B4-BE49-F238E27FC236}">
                <a16:creationId xmlns:a16="http://schemas.microsoft.com/office/drawing/2014/main" id="{6EACB7BE-B6E8-42AF-8C9B-DF4A76D94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15</a:t>
            </a:fld>
            <a:endParaRPr lang="en-US" altLang="nl-NL" sz="140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6EE2EA3-0110-92BF-1939-C01907FAC878}"/>
              </a:ext>
            </a:extLst>
          </p:cNvPr>
          <p:cNvGrpSpPr/>
          <p:nvPr/>
        </p:nvGrpSpPr>
        <p:grpSpPr>
          <a:xfrm>
            <a:off x="6046950" y="1065239"/>
            <a:ext cx="2277918" cy="411172"/>
            <a:chOff x="2713200" y="2874989"/>
            <a:chExt cx="2277918" cy="411172"/>
          </a:xfrm>
        </p:grpSpPr>
        <p:pic>
          <p:nvPicPr>
            <p:cNvPr id="12" name="Picture 11" descr="Shape, arrow&#10;&#10;Description automatically generated">
              <a:extLst>
                <a:ext uri="{FF2B5EF4-FFF2-40B4-BE49-F238E27FC236}">
                  <a16:creationId xmlns:a16="http://schemas.microsoft.com/office/drawing/2014/main" id="{9489EAD4-544C-1D21-F8DF-D3549CCD6B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729" b="27282"/>
            <a:stretch/>
          </p:blipFill>
          <p:spPr>
            <a:xfrm>
              <a:off x="2713200" y="2874989"/>
              <a:ext cx="2277918" cy="411172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8FB767D-4CC7-7492-6A9E-49D49B08308F}"/>
                </a:ext>
              </a:extLst>
            </p:cNvPr>
            <p:cNvSpPr/>
            <p:nvPr/>
          </p:nvSpPr>
          <p:spPr>
            <a:xfrm>
              <a:off x="3486164" y="2904656"/>
              <a:ext cx="133350" cy="274319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F26A168-5F93-CFCC-3A09-2B5F343AED3D}"/>
                </a:ext>
              </a:extLst>
            </p:cNvPr>
            <p:cNvSpPr/>
            <p:nvPr/>
          </p:nvSpPr>
          <p:spPr>
            <a:xfrm flipH="1">
              <a:off x="3471402" y="3084816"/>
              <a:ext cx="45719" cy="122733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</p:spTree>
    <p:extLst>
      <p:ext uri="{BB962C8B-B14F-4D97-AF65-F5344CB8AC3E}">
        <p14:creationId xmlns:p14="http://schemas.microsoft.com/office/powerpoint/2010/main" val="3890891639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  <p:bldP spid="6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Text Box 2"/>
          <p:cNvSpPr txBox="1">
            <a:spLocks noChangeArrowheads="1"/>
          </p:cNvSpPr>
          <p:nvPr/>
        </p:nvSpPr>
        <p:spPr bwMode="auto">
          <a:xfrm>
            <a:off x="136344" y="576263"/>
            <a:ext cx="86064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Weak separability:</a:t>
            </a: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each single attribute is separable.</a:t>
            </a: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7E2241B2-BD95-436A-9C5C-AE6F51464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3711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27AB7F81-14E2-4420-AF45-F35B82C47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666" y="2034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2D4C0FCD-869C-460D-A7EC-760474CD1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8511" y="3558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8B286F8E-CD3B-4203-9DBA-DADB9B39D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591" y="6622242"/>
            <a:ext cx="542156" cy="372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16</a:t>
            </a:fld>
            <a:endParaRPr lang="en-US" altLang="nl-NL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2">
                <a:extLst>
                  <a:ext uri="{FF2B5EF4-FFF2-40B4-BE49-F238E27FC236}">
                    <a16:creationId xmlns:a16="http://schemas.microsoft.com/office/drawing/2014/main" id="{DC070EEE-AB60-43BD-84AC-4CF2135721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312" y="1615158"/>
                <a:ext cx="9172998" cy="16385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alt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 ,</m:t>
                        </m:r>
                        <m:sSub>
                          <m:sSub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−1</m:t>
                            </m:r>
                          </m:sub>
                        </m:s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 </m:t>
                        </m:r>
                        <m:sSub>
                          <m:sSubPr>
                            <m:ctrlP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𝒋</m:t>
                            </m:r>
                          </m:sub>
                        </m:s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+1</m:t>
                            </m:r>
                          </m:sub>
                        </m:s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 … ,</m:t>
                        </m:r>
                        <m:sSub>
                          <m:sSub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 ≽</m:t>
                    </m:r>
                  </m:oMath>
                </a14:m>
                <a:r>
                  <a:rPr lang="en-US" altLang="en-US" sz="2800" dirty="0">
                    <a:cs typeface="Times New Roman" panose="02020603050405020304" pitchFamily="18" charset="0"/>
                    <a:sym typeface="Math3" panose="00000400000000000000" pitchFamily="2" charset="2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 </m:t>
                        </m:r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−1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 </m:t>
                        </m:r>
                        <m:sSub>
                          <m:sSubPr>
                            <m:ctrlP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𝒚</m:t>
                            </m:r>
                          </m:e>
                          <m:sub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𝒋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 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 </m:t>
                            </m:r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+1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 </m:t>
                        </m:r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…,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cs typeface="Times New Roman" panose="02020603050405020304" pitchFamily="18" charset="0"/>
                    <a:sym typeface="Math3" panose="00000400000000000000" pitchFamily="2" charset="2"/>
                  </a:rPr>
                  <a:t>                                            </a:t>
                </a:r>
                <a:r>
                  <a:rPr lang="en-US" altLang="en-US" sz="2000" b="0" dirty="0"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r>
                  <a:rPr lang="en-US" altLang="en-US" sz="2800" b="0" dirty="0">
                    <a:cs typeface="Times New Roman" panose="02020603050405020304" pitchFamily="18" charset="0"/>
                    <a:sym typeface="Math3" panose="00000400000000000000" pitchFamily="2" charset="2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en-US" sz="360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 </m:t>
                    </m:r>
                    <m:r>
                      <a:rPr lang="en-US" altLang="en-US" sz="36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⇒</m:t>
                    </m:r>
                  </m:oMath>
                </a14:m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</a:p>
              <a:p>
                <a:pPr>
                  <a:spcBef>
                    <a:spcPct val="0"/>
                  </a:spcBef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−1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 </m:t>
                        </m:r>
                        <m:sSub>
                          <m:sSubPr>
                            <m:ctrlP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𝒙</m:t>
                            </m:r>
                          </m:e>
                          <m:sub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𝒋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+1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 ≽</m:t>
                    </m:r>
                  </m:oMath>
                </a14:m>
                <a:r>
                  <a:rPr lang="en-US" altLang="en-US" sz="2800" dirty="0"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−1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 </m:t>
                        </m:r>
                        <m:sSub>
                          <m:sSubPr>
                            <m:ctrlP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𝒚</m:t>
                            </m:r>
                          </m:e>
                          <m:sub>
                            <m:r>
                              <a:rPr lang="en-US" alt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𝒋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+1</m:t>
                            </m:r>
                          </m:sub>
                        </m:sSub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2" name="Text Box 2">
                <a:extLst>
                  <a:ext uri="{FF2B5EF4-FFF2-40B4-BE49-F238E27FC236}">
                    <a16:creationId xmlns:a16="http://schemas.microsoft.com/office/drawing/2014/main" id="{DC070EEE-AB60-43BD-84AC-4CF2135721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312" y="1615158"/>
                <a:ext cx="9172998" cy="16385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2">
            <a:extLst>
              <a:ext uri="{FF2B5EF4-FFF2-40B4-BE49-F238E27FC236}">
                <a16:creationId xmlns:a16="http://schemas.microsoft.com/office/drawing/2014/main" id="{222AB5B3-DFB2-4EE1-80ED-A88B0EF0C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952" y="4516890"/>
            <a:ext cx="605918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Implied by monotonicity;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so, weak!?</a:t>
            </a: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905839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  <p:bldP spid="6" grpId="0" build="p" autoUpdateAnimBg="0"/>
      <p:bldP spid="12" grpId="0" build="p" autoUpdateAnimBg="0"/>
      <p:bldP spid="1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Text Box 2"/>
          <p:cNvSpPr txBox="1">
            <a:spLocks noChangeArrowheads="1"/>
          </p:cNvSpPr>
          <p:nvPr/>
        </p:nvSpPr>
        <p:spPr bwMode="auto">
          <a:xfrm>
            <a:off x="447585" y="2055206"/>
            <a:ext cx="28750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Middle ground: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4E22FC5-C266-4F45-9C1C-39A21A8D9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2210" y="2046153"/>
            <a:ext cx="551110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weak separability satisfied; 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complete separability not, 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so, </a:t>
            </a: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there are “interactions.”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EAFF4003-84D5-445A-BE53-E9BCF55D7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17</a:t>
            </a:fld>
            <a:endParaRPr lang="en-US" altLang="nl-NL" sz="1400"/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6B498448-5201-F334-098A-26D095EDD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540D0CA5-5CD4-17C3-C016-FAB2F29A0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075" y="635816"/>
            <a:ext cx="76446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Behavioral models operate in “middle ground.”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04184D9E-B6C6-4058-BFBE-33EA936B1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7022" y="2034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35387113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  <p:bldP spid="5" grpId="0" build="p" autoUpdateAnimBg="0"/>
      <p:bldP spid="7" grpId="0" build="p" autoUpdateAnimBg="0"/>
      <p:bldP spid="6" grpId="0" build="p" autoUpdateAnimBg="0"/>
      <p:bldP spid="10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2">
            <a:extLst>
              <a:ext uri="{FF2B5EF4-FFF2-40B4-BE49-F238E27FC236}">
                <a16:creationId xmlns:a16="http://schemas.microsoft.com/office/drawing/2014/main" id="{F98A25A2-E26A-134B-6B2F-9948EFAC2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8125" y="3183437"/>
            <a:ext cx="1582247" cy="60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0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Edwards’55,</a:t>
            </a:r>
          </a:p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0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Handa’78</a:t>
            </a:r>
            <a:endParaRPr lang="en-GB" altLang="en-US" sz="2000" b="0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C367B6FD-1C20-4FC9-BFFD-890B8B892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61" y="2653802"/>
            <a:ext cx="1758043" cy="60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Complete separability</a:t>
            </a:r>
            <a:endParaRPr lang="en-GB" altLang="en-US" sz="20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C0447CAC-7F7F-4BE6-90B6-2CE11BE1B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206" y="2642706"/>
            <a:ext cx="1758043" cy="60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Weak separability</a:t>
            </a:r>
            <a:endParaRPr lang="en-GB" altLang="en-US" sz="20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87E386FB-E322-464D-B8C9-4CA02A5CB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1974" y="2919719"/>
            <a:ext cx="1209861" cy="34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0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’79 OPT</a:t>
            </a:r>
            <a:endParaRPr lang="en-GB" altLang="en-US" sz="2000" b="0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B26DFFEA-FC30-453D-BA37-62E5FC08C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18</a:t>
            </a:fld>
            <a:endParaRPr lang="en-US" altLang="nl-NL" sz="140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112EAD2-94BB-43EE-9ECD-B96138F4299B}"/>
              </a:ext>
            </a:extLst>
          </p:cNvPr>
          <p:cNvCxnSpPr>
            <a:cxnSpLocks/>
          </p:cNvCxnSpPr>
          <p:nvPr/>
        </p:nvCxnSpPr>
        <p:spPr>
          <a:xfrm>
            <a:off x="371592" y="3208568"/>
            <a:ext cx="540900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2">
            <a:extLst>
              <a:ext uri="{FF2B5EF4-FFF2-40B4-BE49-F238E27FC236}">
                <a16:creationId xmlns:a16="http://schemas.microsoft.com/office/drawing/2014/main" id="{E9B2238F-EE9F-49B3-9CDB-2C3F49F2A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693" y="3231381"/>
            <a:ext cx="751111" cy="34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1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EU</a:t>
            </a:r>
            <a:endParaRPr lang="en-GB" altLang="en-US" sz="1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4" name="Text Box 2">
            <a:extLst>
              <a:ext uri="{FF2B5EF4-FFF2-40B4-BE49-F238E27FC236}">
                <a16:creationId xmlns:a16="http://schemas.microsoft.com/office/drawing/2014/main" id="{227C28F5-2720-4482-A807-9CE6AAB2F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155" y="3207009"/>
            <a:ext cx="1488618" cy="60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Stoch. dominance</a:t>
            </a:r>
            <a:endParaRPr lang="en-GB" altLang="en-US" sz="20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1FB629EB-1230-4C7B-ADE6-03C18168C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531" y="3265495"/>
            <a:ext cx="1488618" cy="1118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1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Non-EU (RDU, </a:t>
            </a:r>
          </a:p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1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’92 PT, </a:t>
            </a:r>
            <a:br>
              <a:rPr lang="en-US" altLang="en-US" sz="1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1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DA, …)</a:t>
            </a:r>
            <a:endParaRPr lang="en-GB" altLang="en-US" sz="1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0CDE5C-F22A-4987-9BA8-3831CCAD019D}"/>
              </a:ext>
            </a:extLst>
          </p:cNvPr>
          <p:cNvCxnSpPr>
            <a:cxnSpLocks/>
          </p:cNvCxnSpPr>
          <p:nvPr/>
        </p:nvCxnSpPr>
        <p:spPr>
          <a:xfrm>
            <a:off x="5820354" y="3208568"/>
            <a:ext cx="1270519" cy="2719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9A58EF29-A783-AF7A-49CB-934B043B0114}"/>
              </a:ext>
            </a:extLst>
          </p:cNvPr>
          <p:cNvGrpSpPr/>
          <p:nvPr/>
        </p:nvGrpSpPr>
        <p:grpSpPr>
          <a:xfrm>
            <a:off x="1615285" y="1380646"/>
            <a:ext cx="2829486" cy="1319316"/>
            <a:chOff x="1615285" y="1380646"/>
            <a:chExt cx="2829486" cy="1319316"/>
          </a:xfrm>
        </p:grpSpPr>
        <p:sp>
          <p:nvSpPr>
            <p:cNvPr id="22" name="AutoShape 2">
              <a:extLst>
                <a:ext uri="{FF2B5EF4-FFF2-40B4-BE49-F238E27FC236}">
                  <a16:creationId xmlns:a16="http://schemas.microsoft.com/office/drawing/2014/main" id="{43DB6782-41EE-41BB-9B14-4016997ABB1E}"/>
                </a:ext>
              </a:extLst>
            </p:cNvPr>
            <p:cNvSpPr>
              <a:spLocks/>
            </p:cNvSpPr>
            <p:nvPr/>
          </p:nvSpPr>
          <p:spPr bwMode="auto">
            <a:xfrm rot="16200000" flipH="1" flipV="1">
              <a:off x="2913118" y="1168310"/>
              <a:ext cx="233819" cy="2829486"/>
            </a:xfrm>
            <a:prstGeom prst="leftBrace">
              <a:avLst>
                <a:gd name="adj1" fmla="val 270556"/>
                <a:gd name="adj2" fmla="val 50000"/>
              </a:avLst>
            </a:prstGeom>
            <a:noFill/>
            <a:ln w="19050">
              <a:solidFill>
                <a:srgbClr val="00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dirty="0"/>
            </a:p>
          </p:txBody>
        </p:sp>
        <p:sp>
          <p:nvSpPr>
            <p:cNvPr id="23" name="Text Box 2">
              <a:extLst>
                <a:ext uri="{FF2B5EF4-FFF2-40B4-BE49-F238E27FC236}">
                  <a16:creationId xmlns:a16="http://schemas.microsoft.com/office/drawing/2014/main" id="{E1B2A571-D493-4B99-996B-D0FCAC5EA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7265" y="1380646"/>
              <a:ext cx="1803386" cy="1118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ts val="2000"/>
                </a:lnSpc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Middle-ground;</a:t>
              </a:r>
              <a:r>
                <a:rPr lang="en-US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</a:t>
              </a:r>
              <a:r>
                <a:rPr lang="en-US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(interactions; behavioral)</a:t>
              </a:r>
              <a:endParaRPr lang="en-GB" altLang="en-US" sz="20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24" name="Text Box 2">
            <a:extLst>
              <a:ext uri="{FF2B5EF4-FFF2-40B4-BE49-F238E27FC236}">
                <a16:creationId xmlns:a16="http://schemas.microsoft.com/office/drawing/2014/main" id="{F7C67E67-AFFA-49FA-9B03-1EF52A2D6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331" y="4446734"/>
            <a:ext cx="148861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1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Fairness; sequencing  effects …</a:t>
            </a:r>
            <a:endParaRPr lang="en-GB" altLang="en-US" sz="1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DFCEE83-4DAF-E141-285E-847F46BF5F48}"/>
              </a:ext>
            </a:extLst>
          </p:cNvPr>
          <p:cNvCxnSpPr>
            <a:cxnSpLocks/>
          </p:cNvCxnSpPr>
          <p:nvPr/>
        </p:nvCxnSpPr>
        <p:spPr>
          <a:xfrm flipV="1">
            <a:off x="5790389" y="2512384"/>
            <a:ext cx="0" cy="1312194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4">
            <a:extLst>
              <a:ext uri="{FF2B5EF4-FFF2-40B4-BE49-F238E27FC236}">
                <a16:creationId xmlns:a16="http://schemas.microsoft.com/office/drawing/2014/main" id="{BEA7A6A7-7AAC-4B1C-B078-904133976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7022" y="2034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26" name="Text Box 4">
            <a:extLst>
              <a:ext uri="{FF2B5EF4-FFF2-40B4-BE49-F238E27FC236}">
                <a16:creationId xmlns:a16="http://schemas.microsoft.com/office/drawing/2014/main" id="{052BA25C-21DB-4758-91DE-FDB7F552E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4012" y="3558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6140849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 autoUpdateAnimBg="0"/>
      <p:bldP spid="10" grpId="0" build="p" autoUpdateAnimBg="0"/>
      <p:bldP spid="12" grpId="0" build="p" autoUpdateAnimBg="0"/>
      <p:bldP spid="21" grpId="0" build="p" autoUpdateAnimBg="0"/>
      <p:bldP spid="13" grpId="0" build="p" autoUpdateAnimBg="0"/>
      <p:bldP spid="14" grpId="0" build="p" autoUpdateAnimBg="0"/>
      <p:bldP spid="15" grpId="0" build="p" autoUpdateAnimBg="0"/>
      <p:bldP spid="24" grpId="0" build="p" autoUpdateAnimBg="0"/>
      <p:bldP spid="25" grpId="0" build="p" autoUpdateAnimBg="0"/>
      <p:bldP spid="26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3472953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19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2729922497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2">
            <a:extLst>
              <a:ext uri="{FF2B5EF4-FFF2-40B4-BE49-F238E27FC236}">
                <a16:creationId xmlns:a16="http://schemas.microsoft.com/office/drawing/2014/main" id="{CD2D4024-556B-497E-BBCF-59860358D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309" y="743635"/>
            <a:ext cx="5905849" cy="5978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800" dirty="0">
                <a:solidFill>
                  <a:srgbClr val="0000FF"/>
                </a:solidFill>
              </a:rPr>
              <a:t>§</a:t>
            </a:r>
            <a:r>
              <a:rPr lang="en-GB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1.</a:t>
            </a: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Axiomatization of DEU</a:t>
            </a: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1.1.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The most-falsified model ever</a:t>
            </a: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1.2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The standard (</a:t>
            </a:r>
            <a:r>
              <a:rPr lang="en-GB" altLang="en-US" sz="20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nonobjectionable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) axioms</a:t>
            </a: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1.3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The critical (objectionable!) axioms</a:t>
            </a: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1.4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A paradoxical theorem</a:t>
            </a:r>
            <a:b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GB" altLang="en-US" sz="20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800" dirty="0">
                <a:solidFill>
                  <a:srgbClr val="0000FF"/>
                </a:solidFill>
              </a:rPr>
              <a:t>§</a:t>
            </a:r>
            <a:r>
              <a:rPr lang="en-GB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2</a:t>
            </a:r>
            <a:r>
              <a:rPr lang="en-GB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Generalizations</a:t>
            </a: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2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.1.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Digression on separability </a:t>
            </a:r>
            <a:r>
              <a:rPr lang="en-GB" altLang="en-US" sz="16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(only 1 component)</a:t>
            </a:r>
            <a:endParaRPr lang="en-GB" altLang="en-US" sz="20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2.2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Separability for two components</a:t>
            </a: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2.3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A shocking theorem</a:t>
            </a:r>
            <a:b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GB" altLang="en-US" sz="20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400" dirty="0">
                <a:solidFill>
                  <a:srgbClr val="0000FF"/>
                </a:solidFill>
              </a:rPr>
              <a:t>§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3</a:t>
            </a:r>
            <a:r>
              <a:rPr lang="en-GB" altLang="en-US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Variation &amp; Remedies</a:t>
            </a:r>
            <a:endParaRPr lang="en-GB" altLang="en-US" sz="20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3.1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Trouble for recursive formulas; bifurcation</a:t>
            </a: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3.2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Examples</a:t>
            </a: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000" dirty="0">
                <a:solidFill>
                  <a:srgbClr val="0000FF"/>
                </a:solidFill>
              </a:rPr>
              <a:t>§</a:t>
            </a:r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3.3</a:t>
            </a:r>
            <a:r>
              <a:rPr lang="en-GB" altLang="en-US" sz="20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Diagnoses &amp; remedies</a:t>
            </a:r>
            <a:br>
              <a: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GB" altLang="en-US" sz="20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 marL="0" indent="0">
              <a:lnSpc>
                <a:spcPts val="2700"/>
              </a:lnSpc>
              <a:spcBef>
                <a:spcPct val="0"/>
              </a:spcBef>
              <a:buNone/>
            </a:pPr>
            <a:r>
              <a:rPr lang="en-US" sz="2800" dirty="0">
                <a:solidFill>
                  <a:srgbClr val="0000FF"/>
                </a:solidFill>
              </a:rPr>
              <a:t>§</a:t>
            </a:r>
            <a:r>
              <a:rPr lang="en-GB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4</a:t>
            </a:r>
            <a:r>
              <a:rPr lang="en-GB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 </a:t>
            </a: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Applications</a:t>
            </a:r>
          </a:p>
        </p:txBody>
      </p:sp>
      <p:sp>
        <p:nvSpPr>
          <p:cNvPr id="724994" name="Text Box 2"/>
          <p:cNvSpPr txBox="1">
            <a:spLocks noChangeArrowheads="1"/>
          </p:cNvSpPr>
          <p:nvPr/>
        </p:nvSpPr>
        <p:spPr bwMode="auto">
          <a:xfrm>
            <a:off x="539299" y="226659"/>
            <a:ext cx="3691942" cy="509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lnSpc>
                <a:spcPts val="3000"/>
              </a:lnSpc>
              <a:spcBef>
                <a:spcPct val="0"/>
              </a:spcBef>
              <a:buNone/>
            </a:pPr>
            <a:r>
              <a:rPr lang="en-GB" altLang="en-US" sz="4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Outline</a:t>
            </a:r>
            <a:endParaRPr lang="en-GB" altLang="en-US" sz="30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1084849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BEB7B5-94D4-1AF3-2D61-E1369E9EF02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t="5925" r="19312" b="24033"/>
          <a:stretch/>
        </p:blipFill>
        <p:spPr>
          <a:xfrm>
            <a:off x="3851531" y="2121593"/>
            <a:ext cx="370417" cy="43714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59439B-1719-E040-E57F-0B82CE79F2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338" y="989655"/>
            <a:ext cx="652463" cy="5388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6722D6E-0C3B-8DAD-741F-99B21F46CC8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771" y="3862048"/>
            <a:ext cx="470219" cy="395368"/>
          </a:xfrm>
          <a:prstGeom prst="rect">
            <a:avLst/>
          </a:prstGeom>
        </p:spPr>
      </p:pic>
      <p:pic>
        <p:nvPicPr>
          <p:cNvPr id="11" name="Picture 10" descr="A picture containing game&#10;&#10;Description automatically generated">
            <a:extLst>
              <a:ext uri="{FF2B5EF4-FFF2-40B4-BE49-F238E27FC236}">
                <a16:creationId xmlns:a16="http://schemas.microsoft.com/office/drawing/2014/main" id="{6A98C336-AE7A-CD97-75FE-2A4E1FA5F10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591" t="26609" r="7933" b="26861"/>
          <a:stretch/>
        </p:blipFill>
        <p:spPr>
          <a:xfrm>
            <a:off x="3851531" y="5560725"/>
            <a:ext cx="438035" cy="447769"/>
          </a:xfrm>
          <a:prstGeom prst="rect">
            <a:avLst/>
          </a:prstGeom>
        </p:spPr>
      </p:pic>
      <p:sp>
        <p:nvSpPr>
          <p:cNvPr id="13" name="Text Box 3">
            <a:extLst>
              <a:ext uri="{FF2B5EF4-FFF2-40B4-BE49-F238E27FC236}">
                <a16:creationId xmlns:a16="http://schemas.microsoft.com/office/drawing/2014/main" id="{29287A2C-880B-4A51-AF56-C140DAB1F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4597" y="6629419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161032515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autoUpdateAnimBg="0"/>
      <p:bldP spid="724994" grpId="0" uiExpand="1" build="p" autoUpdateAnimBg="0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:a16="http://schemas.microsoft.com/office/drawing/2014/main" id="{6EACB7BE-B6E8-42AF-8C9B-DF4A76D94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20</a:t>
            </a:fld>
            <a:endParaRPr lang="en-US" altLang="nl-NL" sz="140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E4B66DF-F105-8986-CB7E-5D8E5387A0C6}"/>
              </a:ext>
            </a:extLst>
          </p:cNvPr>
          <p:cNvGrpSpPr/>
          <p:nvPr/>
        </p:nvGrpSpPr>
        <p:grpSpPr>
          <a:xfrm>
            <a:off x="6548766" y="1877620"/>
            <a:ext cx="2056864" cy="1851923"/>
            <a:chOff x="759330" y="437212"/>
            <a:chExt cx="2056864" cy="1851923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9C6F804-55CC-2921-CD07-CF3E2AAFE1FE}"/>
                </a:ext>
              </a:extLst>
            </p:cNvPr>
            <p:cNvGrpSpPr/>
            <p:nvPr/>
          </p:nvGrpSpPr>
          <p:grpSpPr>
            <a:xfrm>
              <a:off x="1323894" y="1078561"/>
              <a:ext cx="1363322" cy="1210574"/>
              <a:chOff x="2816793" y="2020953"/>
              <a:chExt cx="1363322" cy="1210574"/>
            </a:xfrm>
          </p:grpSpPr>
          <p:sp>
            <p:nvSpPr>
              <p:cNvPr id="40" name="Text Box 4">
                <a:extLst>
                  <a:ext uri="{FF2B5EF4-FFF2-40B4-BE49-F238E27FC236}">
                    <a16:creationId xmlns:a16="http://schemas.microsoft.com/office/drawing/2014/main" id="{0B856CF3-A361-31A7-540F-7688803B7E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556" y="2042470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41" name="Text Box 4">
                <a:extLst>
                  <a:ext uri="{FF2B5EF4-FFF2-40B4-BE49-F238E27FC236}">
                    <a16:creationId xmlns:a16="http://schemas.microsoft.com/office/drawing/2014/main" id="{182EC9E3-1956-A469-F05E-D5A132C59D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06019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42" name="Text Box 4">
                <a:extLst>
                  <a:ext uri="{FF2B5EF4-FFF2-40B4-BE49-F238E27FC236}">
                    <a16:creationId xmlns:a16="http://schemas.microsoft.com/office/drawing/2014/main" id="{DB0A7F5E-67CC-5519-F797-64CC58A4DB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1769" y="2020953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43" name="Text Box 4">
                <a:extLst>
                  <a:ext uri="{FF2B5EF4-FFF2-40B4-BE49-F238E27FC236}">
                    <a16:creationId xmlns:a16="http://schemas.microsoft.com/office/drawing/2014/main" id="{850B8E55-2B3A-89D7-573E-246050E91A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8208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44" name="Double Bracket 43">
                <a:extLst>
                  <a:ext uri="{FF2B5EF4-FFF2-40B4-BE49-F238E27FC236}">
                    <a16:creationId xmlns:a16="http://schemas.microsoft.com/office/drawing/2014/main" id="{F706EC04-EF7E-CA5F-BB6D-7EC2CD32FEE8}"/>
                  </a:ext>
                </a:extLst>
              </p:cNvPr>
              <p:cNvSpPr/>
              <p:nvPr/>
            </p:nvSpPr>
            <p:spPr>
              <a:xfrm>
                <a:off x="2816793" y="2127378"/>
                <a:ext cx="1363322" cy="1045029"/>
              </a:xfrm>
              <a:prstGeom prst="bracketPair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B939A24-E36E-4290-A8E6-E08ADCA37CBE}"/>
                </a:ext>
              </a:extLst>
            </p:cNvPr>
            <p:cNvGrpSpPr/>
            <p:nvPr/>
          </p:nvGrpSpPr>
          <p:grpSpPr>
            <a:xfrm>
              <a:off x="1433106" y="441922"/>
              <a:ext cx="574918" cy="840538"/>
              <a:chOff x="1600626" y="5104705"/>
              <a:chExt cx="574918" cy="840538"/>
            </a:xfrm>
          </p:grpSpPr>
          <p:pic>
            <p:nvPicPr>
              <p:cNvPr id="38" name="Picture 37" descr="A picture containing grass, horse, mammal, outdoor&#10;&#10;Description automatically generated">
                <a:extLst>
                  <a:ext uri="{FF2B5EF4-FFF2-40B4-BE49-F238E27FC236}">
                    <a16:creationId xmlns:a16="http://schemas.microsoft.com/office/drawing/2014/main" id="{9B6DF087-81BC-8BC1-0C14-29AA7F06870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871" t="8105" r="57053" b="19684"/>
              <a:stretch/>
            </p:blipFill>
            <p:spPr>
              <a:xfrm>
                <a:off x="1600626" y="5104705"/>
                <a:ext cx="343244" cy="689039"/>
              </a:xfrm>
              <a:prstGeom prst="rect">
                <a:avLst/>
              </a:prstGeom>
            </p:spPr>
          </p:pic>
          <p:sp>
            <p:nvSpPr>
              <p:cNvPr id="39" name="Text Box 4">
                <a:extLst>
                  <a:ext uri="{FF2B5EF4-FFF2-40B4-BE49-F238E27FC236}">
                    <a16:creationId xmlns:a16="http://schemas.microsoft.com/office/drawing/2014/main" id="{599BE4A2-CDF1-3131-5130-525B7FB603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32300" y="5575911"/>
                <a:ext cx="34324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1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1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2CDB57A-969F-D624-726E-B1AAAD6B36C3}"/>
                </a:ext>
              </a:extLst>
            </p:cNvPr>
            <p:cNvGrpSpPr/>
            <p:nvPr/>
          </p:nvGrpSpPr>
          <p:grpSpPr>
            <a:xfrm>
              <a:off x="2168463" y="437212"/>
              <a:ext cx="647731" cy="769730"/>
              <a:chOff x="3241483" y="4906578"/>
              <a:chExt cx="647731" cy="769730"/>
            </a:xfrm>
          </p:grpSpPr>
          <p:pic>
            <p:nvPicPr>
              <p:cNvPr id="36" name="Picture 35" descr="A picture containing horse, grass, mammal, outdoor&#10;&#10;Description automatically generated">
                <a:extLst>
                  <a:ext uri="{FF2B5EF4-FFF2-40B4-BE49-F238E27FC236}">
                    <a16:creationId xmlns:a16="http://schemas.microsoft.com/office/drawing/2014/main" id="{37DFBBE2-8BD7-3833-7A8D-51A14795684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6736" t="8969" r="30909" b="7424"/>
              <a:stretch/>
            </p:blipFill>
            <p:spPr>
              <a:xfrm>
                <a:off x="3241483" y="4906578"/>
                <a:ext cx="422338" cy="636307"/>
              </a:xfrm>
              <a:prstGeom prst="rect">
                <a:avLst/>
              </a:prstGeom>
            </p:spPr>
          </p:pic>
          <p:sp>
            <p:nvSpPr>
              <p:cNvPr id="37" name="Text Box 4">
                <a:extLst>
                  <a:ext uri="{FF2B5EF4-FFF2-40B4-BE49-F238E27FC236}">
                    <a16:creationId xmlns:a16="http://schemas.microsoft.com/office/drawing/2014/main" id="{67A55AC1-E71A-2F80-A185-0D33AA1F47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77173" y="5368531"/>
                <a:ext cx="312041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1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2</a:t>
                </a:r>
                <a:endParaRPr lang="en-GB" altLang="en-US" sz="1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615C71C4-C8AA-D6C2-FE7C-EEA9F47E469A}"/>
                </a:ext>
              </a:extLst>
            </p:cNvPr>
            <p:cNvGrpSpPr/>
            <p:nvPr/>
          </p:nvGrpSpPr>
          <p:grpSpPr>
            <a:xfrm>
              <a:off x="759330" y="1166327"/>
              <a:ext cx="504434" cy="1095472"/>
              <a:chOff x="759330" y="5533054"/>
              <a:chExt cx="504434" cy="1095472"/>
            </a:xfrm>
          </p:grpSpPr>
          <p:pic>
            <p:nvPicPr>
              <p:cNvPr id="20" name="Picture 19" descr="A picture containing shape&#10;&#10;Description automatically generated">
                <a:extLst>
                  <a:ext uri="{FF2B5EF4-FFF2-40B4-BE49-F238E27FC236}">
                    <a16:creationId xmlns:a16="http://schemas.microsoft.com/office/drawing/2014/main" id="{F86AB832-B0E3-8EDA-33A4-FD857A72ED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0022" y="6170179"/>
                <a:ext cx="449561" cy="458347"/>
              </a:xfrm>
              <a:prstGeom prst="rect">
                <a:avLst/>
              </a:prstGeom>
            </p:spPr>
          </p:pic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CF5E9948-C01A-48F9-546B-CD076939992A}"/>
                  </a:ext>
                </a:extLst>
              </p:cNvPr>
              <p:cNvGrpSpPr/>
              <p:nvPr/>
            </p:nvGrpSpPr>
            <p:grpSpPr>
              <a:xfrm>
                <a:off x="759330" y="5533054"/>
                <a:ext cx="504434" cy="495285"/>
                <a:chOff x="6098873" y="3939132"/>
                <a:chExt cx="683352" cy="670958"/>
              </a:xfrm>
            </p:grpSpPr>
            <p:pic>
              <p:nvPicPr>
                <p:cNvPr id="22" name="Picture 21" descr="A coin on a table&#10;&#10;Description automatically generated with low confidence">
                  <a:extLst>
                    <a:ext uri="{FF2B5EF4-FFF2-40B4-BE49-F238E27FC236}">
                      <a16:creationId xmlns:a16="http://schemas.microsoft.com/office/drawing/2014/main" id="{1F42E402-909C-5139-FD05-D3DBC8C381A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615" b="9536"/>
                <a:stretch/>
              </p:blipFill>
              <p:spPr>
                <a:xfrm>
                  <a:off x="6152805" y="3993219"/>
                  <a:ext cx="579751" cy="563841"/>
                </a:xfrm>
                <a:prstGeom prst="rect">
                  <a:avLst/>
                </a:prstGeom>
              </p:spPr>
            </p:pic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A2CE3618-54A8-DEB7-D307-519D5295F146}"/>
                    </a:ext>
                  </a:extLst>
                </p:cNvPr>
                <p:cNvSpPr/>
                <p:nvPr/>
              </p:nvSpPr>
              <p:spPr>
                <a:xfrm rot="19003045">
                  <a:off x="6098873" y="3956483"/>
                  <a:ext cx="197722" cy="13412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E509FE49-EF13-E73B-93E6-A9493D90FCF4}"/>
                    </a:ext>
                  </a:extLst>
                </p:cNvPr>
                <p:cNvSpPr/>
                <p:nvPr/>
              </p:nvSpPr>
              <p:spPr>
                <a:xfrm rot="19003045">
                  <a:off x="6602201" y="4460598"/>
                  <a:ext cx="180024" cy="130581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4DEF7FF5-E60A-6BC4-FCF3-010954C18FEF}"/>
                    </a:ext>
                  </a:extLst>
                </p:cNvPr>
                <p:cNvSpPr/>
                <p:nvPr/>
              </p:nvSpPr>
              <p:spPr>
                <a:xfrm rot="13603045">
                  <a:off x="6589269" y="3971924"/>
                  <a:ext cx="180024" cy="1144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24F9D459-46BB-68BA-EA79-F8163CCC0FE1}"/>
                    </a:ext>
                  </a:extLst>
                </p:cNvPr>
                <p:cNvSpPr/>
                <p:nvPr/>
              </p:nvSpPr>
              <p:spPr>
                <a:xfrm rot="13603045">
                  <a:off x="6094265" y="4461317"/>
                  <a:ext cx="180024" cy="11752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24C098AE-6CA4-32E5-0883-1F147235773F}"/>
                    </a:ext>
                  </a:extLst>
                </p:cNvPr>
                <p:cNvSpPr/>
                <p:nvPr/>
              </p:nvSpPr>
              <p:spPr>
                <a:xfrm rot="12196719">
                  <a:off x="6497551" y="3988417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AF75593A-B17D-2158-EE6B-9A271460B9A1}"/>
                    </a:ext>
                  </a:extLst>
                </p:cNvPr>
                <p:cNvSpPr/>
                <p:nvPr/>
              </p:nvSpPr>
              <p:spPr>
                <a:xfrm rot="12573913">
                  <a:off x="6200371" y="4529437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FF063965-854F-E8B9-EE94-A2B166FBB819}"/>
                    </a:ext>
                  </a:extLst>
                </p:cNvPr>
                <p:cNvSpPr/>
                <p:nvPr/>
              </p:nvSpPr>
              <p:spPr>
                <a:xfrm rot="3962643">
                  <a:off x="6636616" y="4131292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14545B98-BF67-7276-C538-5C6FF541984F}"/>
                    </a:ext>
                  </a:extLst>
                </p:cNvPr>
                <p:cNvSpPr/>
                <p:nvPr/>
              </p:nvSpPr>
              <p:spPr>
                <a:xfrm rot="6622109">
                  <a:off x="6644235" y="4356082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ED76B2EC-EBC3-A346-79F6-5F9F333CE781}"/>
                    </a:ext>
                  </a:extLst>
                </p:cNvPr>
                <p:cNvSpPr/>
                <p:nvPr/>
              </p:nvSpPr>
              <p:spPr>
                <a:xfrm rot="9334222">
                  <a:off x="6540684" y="4539033"/>
                  <a:ext cx="62235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965D8FE4-43D8-75F7-8533-D40A4D0A819C}"/>
                    </a:ext>
                  </a:extLst>
                </p:cNvPr>
                <p:cNvSpPr/>
                <p:nvPr/>
              </p:nvSpPr>
              <p:spPr>
                <a:xfrm rot="9334222">
                  <a:off x="6268848" y="3969754"/>
                  <a:ext cx="94083" cy="5444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4DBF670F-9C51-C68B-A447-54FA454DACCC}"/>
                    </a:ext>
                  </a:extLst>
                </p:cNvPr>
                <p:cNvSpPr/>
                <p:nvPr/>
              </p:nvSpPr>
              <p:spPr>
                <a:xfrm rot="7177526">
                  <a:off x="6112638" y="4108819"/>
                  <a:ext cx="94083" cy="5444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 i="1" dirty="0"/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513BC87C-C9B0-77A4-7D70-7B96358C1002}"/>
                    </a:ext>
                  </a:extLst>
                </p:cNvPr>
                <p:cNvSpPr/>
                <p:nvPr/>
              </p:nvSpPr>
              <p:spPr>
                <a:xfrm rot="14983710">
                  <a:off x="6099303" y="4379329"/>
                  <a:ext cx="94083" cy="5444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 i="1" dirty="0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9F773387-C726-4791-93DD-20E0ED7D2344}"/>
                    </a:ext>
                  </a:extLst>
                </p:cNvPr>
                <p:cNvSpPr/>
                <p:nvPr/>
              </p:nvSpPr>
              <p:spPr>
                <a:xfrm>
                  <a:off x="6383148" y="3981892"/>
                  <a:ext cx="130392" cy="1563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 i="1" dirty="0"/>
                </a:p>
              </p:txBody>
            </p:sp>
          </p:grp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82D5E4F-1A5E-0E29-B9D2-F944C0D7DB38}"/>
              </a:ext>
            </a:extLst>
          </p:cNvPr>
          <p:cNvGrpSpPr/>
          <p:nvPr/>
        </p:nvGrpSpPr>
        <p:grpSpPr>
          <a:xfrm>
            <a:off x="3881704" y="2045083"/>
            <a:ext cx="1916123" cy="1669067"/>
            <a:chOff x="5511722" y="613849"/>
            <a:chExt cx="1916123" cy="1669067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636881D-CF0B-EE9E-BC89-E85287C5287D}"/>
                </a:ext>
              </a:extLst>
            </p:cNvPr>
            <p:cNvGrpSpPr/>
            <p:nvPr/>
          </p:nvGrpSpPr>
          <p:grpSpPr>
            <a:xfrm>
              <a:off x="6064523" y="1072342"/>
              <a:ext cx="1363322" cy="1210574"/>
              <a:chOff x="2816793" y="2020953"/>
              <a:chExt cx="1363322" cy="1210574"/>
            </a:xfrm>
          </p:grpSpPr>
          <p:sp>
            <p:nvSpPr>
              <p:cNvPr id="68" name="Text Box 4">
                <a:extLst>
                  <a:ext uri="{FF2B5EF4-FFF2-40B4-BE49-F238E27FC236}">
                    <a16:creationId xmlns:a16="http://schemas.microsoft.com/office/drawing/2014/main" id="{F9D88A44-D561-42C1-745F-DC8A89E9E2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556" y="2042470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69" name="Text Box 4">
                <a:extLst>
                  <a:ext uri="{FF2B5EF4-FFF2-40B4-BE49-F238E27FC236}">
                    <a16:creationId xmlns:a16="http://schemas.microsoft.com/office/drawing/2014/main" id="{B6A47E55-482D-4F61-03BF-08F6B2656D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06019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70" name="Text Box 4">
                <a:extLst>
                  <a:ext uri="{FF2B5EF4-FFF2-40B4-BE49-F238E27FC236}">
                    <a16:creationId xmlns:a16="http://schemas.microsoft.com/office/drawing/2014/main" id="{74CF9E7D-34E5-365C-72C7-ED9FF45C6D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1769" y="2020953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71" name="Text Box 4">
                <a:extLst>
                  <a:ext uri="{FF2B5EF4-FFF2-40B4-BE49-F238E27FC236}">
                    <a16:creationId xmlns:a16="http://schemas.microsoft.com/office/drawing/2014/main" id="{F9C7A1C6-1959-E7FD-9BE3-E2891A98F5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8208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72" name="Double Bracket 71">
                <a:extLst>
                  <a:ext uri="{FF2B5EF4-FFF2-40B4-BE49-F238E27FC236}">
                    <a16:creationId xmlns:a16="http://schemas.microsoft.com/office/drawing/2014/main" id="{4E118121-1AA9-9DF5-F619-E8BB4C357CF6}"/>
                  </a:ext>
                </a:extLst>
              </p:cNvPr>
              <p:cNvSpPr/>
              <p:nvPr/>
            </p:nvSpPr>
            <p:spPr>
              <a:xfrm>
                <a:off x="2816793" y="2127378"/>
                <a:ext cx="1363322" cy="1045029"/>
              </a:xfrm>
              <a:prstGeom prst="bracketPair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</p:grpSp>
        <p:pic>
          <p:nvPicPr>
            <p:cNvPr id="47" name="Picture 46" descr="Graphical user interface, application, Teams&#10;&#10;Description automatically generated">
              <a:extLst>
                <a:ext uri="{FF2B5EF4-FFF2-40B4-BE49-F238E27FC236}">
                  <a16:creationId xmlns:a16="http://schemas.microsoft.com/office/drawing/2014/main" id="{F2092C23-BFFE-D7A4-6254-183724862D5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410" t="26894" r="19211" b="52097"/>
            <a:stretch/>
          </p:blipFill>
          <p:spPr>
            <a:xfrm>
              <a:off x="6933035" y="620120"/>
              <a:ext cx="396241" cy="396240"/>
            </a:xfrm>
            <a:prstGeom prst="rect">
              <a:avLst/>
            </a:prstGeom>
          </p:spPr>
        </p:pic>
        <p:pic>
          <p:nvPicPr>
            <p:cNvPr id="48" name="Picture 47" descr="Graphical user interface, application, Teams&#10;&#10;Description automatically generated">
              <a:extLst>
                <a:ext uri="{FF2B5EF4-FFF2-40B4-BE49-F238E27FC236}">
                  <a16:creationId xmlns:a16="http://schemas.microsoft.com/office/drawing/2014/main" id="{0151E545-544E-6398-D80F-8A5729D3B7D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992" t="21836" r="63307" b="56293"/>
            <a:stretch/>
          </p:blipFill>
          <p:spPr>
            <a:xfrm>
              <a:off x="6190000" y="643985"/>
              <a:ext cx="331471" cy="412479"/>
            </a:xfrm>
            <a:prstGeom prst="rect">
              <a:avLst/>
            </a:prstGeom>
          </p:spPr>
        </p:pic>
        <p:pic>
          <p:nvPicPr>
            <p:cNvPr id="49" name="Picture 48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B2A94123-1C9D-C03E-38B7-4A74AFA9CB4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2414" y="1815897"/>
              <a:ext cx="449561" cy="458347"/>
            </a:xfrm>
            <a:prstGeom prst="rect">
              <a:avLst/>
            </a:prstGeom>
          </p:spPr>
        </p:pic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4D74D6A-78C5-6CD3-4E35-FD90CDD9A36F}"/>
                </a:ext>
              </a:extLst>
            </p:cNvPr>
            <p:cNvGrpSpPr/>
            <p:nvPr/>
          </p:nvGrpSpPr>
          <p:grpSpPr>
            <a:xfrm>
              <a:off x="5511722" y="1178772"/>
              <a:ext cx="504434" cy="495285"/>
              <a:chOff x="6098873" y="3939132"/>
              <a:chExt cx="683352" cy="670958"/>
            </a:xfrm>
          </p:grpSpPr>
          <p:pic>
            <p:nvPicPr>
              <p:cNvPr id="54" name="Picture 53" descr="A coin on a table&#10;&#10;Description automatically generated with low confidence">
                <a:extLst>
                  <a:ext uri="{FF2B5EF4-FFF2-40B4-BE49-F238E27FC236}">
                    <a16:creationId xmlns:a16="http://schemas.microsoft.com/office/drawing/2014/main" id="{91611600-6F32-13A9-9195-8D06B7F7E60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615" b="9536"/>
              <a:stretch/>
            </p:blipFill>
            <p:spPr>
              <a:xfrm>
                <a:off x="6152805" y="3993219"/>
                <a:ext cx="579751" cy="563841"/>
              </a:xfrm>
              <a:prstGeom prst="rect">
                <a:avLst/>
              </a:prstGeom>
            </p:spPr>
          </p:pic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89D86D13-7CE3-FC5A-8B29-00863E50FD14}"/>
                  </a:ext>
                </a:extLst>
              </p:cNvPr>
              <p:cNvSpPr/>
              <p:nvPr/>
            </p:nvSpPr>
            <p:spPr>
              <a:xfrm rot="19003045">
                <a:off x="6098873" y="3956483"/>
                <a:ext cx="197722" cy="13412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999FB7AD-092F-5C99-58F6-71769E2DA5F9}"/>
                  </a:ext>
                </a:extLst>
              </p:cNvPr>
              <p:cNvSpPr/>
              <p:nvPr/>
            </p:nvSpPr>
            <p:spPr>
              <a:xfrm rot="19003045">
                <a:off x="6602201" y="4460598"/>
                <a:ext cx="180024" cy="13058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C4E1B6D7-71B3-68A0-7AA2-1EB947540790}"/>
                  </a:ext>
                </a:extLst>
              </p:cNvPr>
              <p:cNvSpPr/>
              <p:nvPr/>
            </p:nvSpPr>
            <p:spPr>
              <a:xfrm rot="13603045">
                <a:off x="6589269" y="3971924"/>
                <a:ext cx="180024" cy="11444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9C65BB0C-A538-C53C-6F0F-DE51D11063DA}"/>
                  </a:ext>
                </a:extLst>
              </p:cNvPr>
              <p:cNvSpPr/>
              <p:nvPr/>
            </p:nvSpPr>
            <p:spPr>
              <a:xfrm rot="13603045">
                <a:off x="6094265" y="4461317"/>
                <a:ext cx="180024" cy="11752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0572C122-3461-13AC-A35C-D510A50A3C6F}"/>
                  </a:ext>
                </a:extLst>
              </p:cNvPr>
              <p:cNvSpPr/>
              <p:nvPr/>
            </p:nvSpPr>
            <p:spPr>
              <a:xfrm rot="12196719">
                <a:off x="6497551" y="3988417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CF765A1E-BB40-484A-9705-F8424C69C50F}"/>
                  </a:ext>
                </a:extLst>
              </p:cNvPr>
              <p:cNvSpPr/>
              <p:nvPr/>
            </p:nvSpPr>
            <p:spPr>
              <a:xfrm rot="12573913">
                <a:off x="6200371" y="4529437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D5A2A32E-F911-DAC4-8E7A-074FEF16516E}"/>
                  </a:ext>
                </a:extLst>
              </p:cNvPr>
              <p:cNvSpPr/>
              <p:nvPr/>
            </p:nvSpPr>
            <p:spPr>
              <a:xfrm rot="3962643">
                <a:off x="6636616" y="4131292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6676F516-3600-0879-03B5-69A1249B1138}"/>
                  </a:ext>
                </a:extLst>
              </p:cNvPr>
              <p:cNvSpPr/>
              <p:nvPr/>
            </p:nvSpPr>
            <p:spPr>
              <a:xfrm rot="6622109">
                <a:off x="6644235" y="4356082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79484833-89C8-1700-14AA-63CED4C45381}"/>
                  </a:ext>
                </a:extLst>
              </p:cNvPr>
              <p:cNvSpPr/>
              <p:nvPr/>
            </p:nvSpPr>
            <p:spPr>
              <a:xfrm rot="9334222">
                <a:off x="6540684" y="4539033"/>
                <a:ext cx="62235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8E10FA82-3BD9-D59D-90B8-6F060ED61CA1}"/>
                  </a:ext>
                </a:extLst>
              </p:cNvPr>
              <p:cNvSpPr/>
              <p:nvPr/>
            </p:nvSpPr>
            <p:spPr>
              <a:xfrm rot="9334222">
                <a:off x="6268848" y="3969754"/>
                <a:ext cx="94083" cy="544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E62E3F9F-8162-1B6D-9CF6-9179D57C625F}"/>
                  </a:ext>
                </a:extLst>
              </p:cNvPr>
              <p:cNvSpPr/>
              <p:nvPr/>
            </p:nvSpPr>
            <p:spPr>
              <a:xfrm rot="7177526">
                <a:off x="6112638" y="4108819"/>
                <a:ext cx="94083" cy="544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 i="1" dirty="0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64A6CDB8-D3DD-D7C9-4F1D-AC3D01C5B507}"/>
                  </a:ext>
                </a:extLst>
              </p:cNvPr>
              <p:cNvSpPr/>
              <p:nvPr/>
            </p:nvSpPr>
            <p:spPr>
              <a:xfrm rot="14983710">
                <a:off x="6099303" y="4379329"/>
                <a:ext cx="94083" cy="544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 i="1" dirty="0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C67BFF7D-0701-AE05-C8AD-2C5D47A630F3}"/>
                  </a:ext>
                </a:extLst>
              </p:cNvPr>
              <p:cNvSpPr/>
              <p:nvPr/>
            </p:nvSpPr>
            <p:spPr>
              <a:xfrm>
                <a:off x="6383148" y="3981892"/>
                <a:ext cx="130392" cy="156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 i="1" dirty="0"/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3B4DEBF-9E23-FA90-A9C3-71DCCB2B3806}"/>
                </a:ext>
              </a:extLst>
            </p:cNvPr>
            <p:cNvGrpSpPr/>
            <p:nvPr/>
          </p:nvGrpSpPr>
          <p:grpSpPr>
            <a:xfrm>
              <a:off x="6188763" y="613849"/>
              <a:ext cx="1139276" cy="436344"/>
              <a:chOff x="6188763" y="613849"/>
              <a:chExt cx="1139276" cy="436344"/>
            </a:xfrm>
          </p:grpSpPr>
          <p:pic>
            <p:nvPicPr>
              <p:cNvPr id="52" name="Picture 51" descr="Graphical user interface, application, Teams&#10;&#10;Description automatically generated">
                <a:extLst>
                  <a:ext uri="{FF2B5EF4-FFF2-40B4-BE49-F238E27FC236}">
                    <a16:creationId xmlns:a16="http://schemas.microsoft.com/office/drawing/2014/main" id="{AFD652D7-20A3-6EBE-6EB6-B4CDBBFAFB0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4410" t="26894" r="19211" b="52097"/>
              <a:stretch/>
            </p:blipFill>
            <p:spPr>
              <a:xfrm>
                <a:off x="6931798" y="613849"/>
                <a:ext cx="396241" cy="396240"/>
              </a:xfrm>
              <a:prstGeom prst="rect">
                <a:avLst/>
              </a:prstGeom>
            </p:spPr>
          </p:pic>
          <p:pic>
            <p:nvPicPr>
              <p:cNvPr id="53" name="Picture 52" descr="Graphical user interface, application, Teams&#10;&#10;Description automatically generated">
                <a:extLst>
                  <a:ext uri="{FF2B5EF4-FFF2-40B4-BE49-F238E27FC236}">
                    <a16:creationId xmlns:a16="http://schemas.microsoft.com/office/drawing/2014/main" id="{4EFF2DE4-0F0D-4F0E-F98C-1AB3BEEBB05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992" t="21836" r="63307" b="56293"/>
              <a:stretch/>
            </p:blipFill>
            <p:spPr>
              <a:xfrm>
                <a:off x="6188763" y="637714"/>
                <a:ext cx="331471" cy="412479"/>
              </a:xfrm>
              <a:prstGeom prst="rect">
                <a:avLst/>
              </a:prstGeom>
            </p:spPr>
          </p:pic>
        </p:grpSp>
      </p:grpSp>
      <p:sp>
        <p:nvSpPr>
          <p:cNvPr id="73" name="Text Box 2">
            <a:extLst>
              <a:ext uri="{FF2B5EF4-FFF2-40B4-BE49-F238E27FC236}">
                <a16:creationId xmlns:a16="http://schemas.microsoft.com/office/drawing/2014/main" id="{3969B2B4-3A95-2CB1-3847-8706D51FA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038" y="610845"/>
            <a:ext cx="84384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Our general approach: </a:t>
            </a: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components can be just anything</a:t>
            </a: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46A3D9-421F-AF83-FCAE-D279BBD7FCE7}"/>
              </a:ext>
            </a:extLst>
          </p:cNvPr>
          <p:cNvGrpSpPr/>
          <p:nvPr/>
        </p:nvGrpSpPr>
        <p:grpSpPr>
          <a:xfrm>
            <a:off x="640916" y="1979639"/>
            <a:ext cx="2748641" cy="2435915"/>
            <a:chOff x="640916" y="1979639"/>
            <a:chExt cx="2748641" cy="2435915"/>
          </a:xfrm>
        </p:grpSpPr>
        <p:pic>
          <p:nvPicPr>
            <p:cNvPr id="9" name="Picture 8" descr="Graphical user interface, application, Teams&#10;&#10;Description automatically generated">
              <a:extLst>
                <a:ext uri="{FF2B5EF4-FFF2-40B4-BE49-F238E27FC236}">
                  <a16:creationId xmlns:a16="http://schemas.microsoft.com/office/drawing/2014/main" id="{FD590B34-C520-CE5B-CD24-B9A25AE062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410" t="26894" r="19211" b="52097"/>
            <a:stretch/>
          </p:blipFill>
          <p:spPr>
            <a:xfrm>
              <a:off x="657117" y="2957803"/>
              <a:ext cx="396241" cy="396240"/>
            </a:xfrm>
            <a:prstGeom prst="rect">
              <a:avLst/>
            </a:prstGeom>
          </p:spPr>
        </p:pic>
        <p:pic>
          <p:nvPicPr>
            <p:cNvPr id="12" name="Picture 11" descr="Graphical user interface, application, Teams&#10;&#10;Description automatically generated">
              <a:extLst>
                <a:ext uri="{FF2B5EF4-FFF2-40B4-BE49-F238E27FC236}">
                  <a16:creationId xmlns:a16="http://schemas.microsoft.com/office/drawing/2014/main" id="{CAE36F93-5DC8-5395-F0FF-B96E197C2EB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992" t="21836" r="63307" b="56293"/>
            <a:stretch/>
          </p:blipFill>
          <p:spPr>
            <a:xfrm>
              <a:off x="689503" y="2409173"/>
              <a:ext cx="331471" cy="41247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995F085-2D14-F74D-A5D2-29C80BDB62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658" t="5987" r="40394" b="64408"/>
            <a:stretch/>
          </p:blipFill>
          <p:spPr>
            <a:xfrm>
              <a:off x="640916" y="3452142"/>
              <a:ext cx="360949" cy="446228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49E90A2-08D5-1D26-8182-6F7E5D8EF1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071" r="26126" b="65769"/>
            <a:stretch/>
          </p:blipFill>
          <p:spPr>
            <a:xfrm>
              <a:off x="657237" y="4011286"/>
              <a:ext cx="360949" cy="404268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 Box 2">
                  <a:extLst>
                    <a:ext uri="{FF2B5EF4-FFF2-40B4-BE49-F238E27FC236}">
                      <a16:creationId xmlns:a16="http://schemas.microsoft.com/office/drawing/2014/main" id="{713375CA-837A-09D7-2F75-A6D3FE582E3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02359" y="2347902"/>
                  <a:ext cx="2277919" cy="4734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  <m:sup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b>
                        <m:sup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b>
                        <m:sup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5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endPara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8" name="Text Box 2">
                  <a:extLst>
                    <a:ext uri="{FF2B5EF4-FFF2-40B4-BE49-F238E27FC236}">
                      <a16:creationId xmlns:a16="http://schemas.microsoft.com/office/drawing/2014/main" id="{713375CA-837A-09D7-2F75-A6D3FE582E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02359" y="2347902"/>
                  <a:ext cx="2277919" cy="473463"/>
                </a:xfrm>
                <a:prstGeom prst="rect">
                  <a:avLst/>
                </a:prstGeom>
                <a:blipFill>
                  <a:blip r:embed="rId10"/>
                  <a:stretch>
                    <a:fillRect b="-512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5429A9F8-E1D6-89E2-5B2D-7065BBC7672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11638" y="2881963"/>
                  <a:ext cx="2277919" cy="474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5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endPara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5429A9F8-E1D6-89E2-5B2D-7065BBC7672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11638" y="2881963"/>
                  <a:ext cx="2277919" cy="4742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 Box 2">
                  <a:extLst>
                    <a:ext uri="{FF2B5EF4-FFF2-40B4-BE49-F238E27FC236}">
                      <a16:creationId xmlns:a16="http://schemas.microsoft.com/office/drawing/2014/main" id="{F33A49BC-671D-BB78-4181-9234E781558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05016" y="3447828"/>
                  <a:ext cx="2277919" cy="4760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5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endPara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3" name="Text Box 2">
                  <a:extLst>
                    <a:ext uri="{FF2B5EF4-FFF2-40B4-BE49-F238E27FC236}">
                      <a16:creationId xmlns:a16="http://schemas.microsoft.com/office/drawing/2014/main" id="{F33A49BC-671D-BB78-4181-9234E781558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05016" y="3447828"/>
                  <a:ext cx="2277919" cy="47609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 Box 2">
                  <a:extLst>
                    <a:ext uri="{FF2B5EF4-FFF2-40B4-BE49-F238E27FC236}">
                      <a16:creationId xmlns:a16="http://schemas.microsoft.com/office/drawing/2014/main" id="{36C73700-BC3C-879B-1151-15997BA767A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05011" y="3940810"/>
                  <a:ext cx="2277919" cy="4726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5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endPara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4" name="Text Box 2">
                  <a:extLst>
                    <a:ext uri="{FF2B5EF4-FFF2-40B4-BE49-F238E27FC236}">
                      <a16:creationId xmlns:a16="http://schemas.microsoft.com/office/drawing/2014/main" id="{36C73700-BC3C-879B-1151-15997BA767A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05011" y="3940810"/>
                  <a:ext cx="2277919" cy="472694"/>
                </a:xfrm>
                <a:prstGeom prst="rect">
                  <a:avLst/>
                </a:prstGeom>
                <a:blipFill>
                  <a:blip r:embed="rId13"/>
                  <a:stretch>
                    <a:fillRect b="-512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89B36F55-38CA-F9E0-FC3A-48F3A50BC042}"/>
                </a:ext>
              </a:extLst>
            </p:cNvPr>
            <p:cNvGrpSpPr/>
            <p:nvPr/>
          </p:nvGrpSpPr>
          <p:grpSpPr>
            <a:xfrm>
              <a:off x="1017750" y="1979639"/>
              <a:ext cx="2277918" cy="411172"/>
              <a:chOff x="2713200" y="2874989"/>
              <a:chExt cx="2277918" cy="411172"/>
            </a:xfrm>
          </p:grpSpPr>
          <p:pic>
            <p:nvPicPr>
              <p:cNvPr id="76" name="Picture 75" descr="Shape, arrow&#10;&#10;Description automatically generated">
                <a:extLst>
                  <a:ext uri="{FF2B5EF4-FFF2-40B4-BE49-F238E27FC236}">
                    <a16:creationId xmlns:a16="http://schemas.microsoft.com/office/drawing/2014/main" id="{26D5F034-05E2-71B7-CCFA-0D2D29CECEC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5729" b="27282"/>
              <a:stretch/>
            </p:blipFill>
            <p:spPr>
              <a:xfrm>
                <a:off x="2713200" y="2874989"/>
                <a:ext cx="2277918" cy="411172"/>
              </a:xfrm>
              <a:prstGeom prst="rect">
                <a:avLst/>
              </a:prstGeom>
            </p:spPr>
          </p:pic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88C5C8F-812F-ADEC-9221-852627C67377}"/>
                  </a:ext>
                </a:extLst>
              </p:cNvPr>
              <p:cNvSpPr/>
              <p:nvPr/>
            </p:nvSpPr>
            <p:spPr>
              <a:xfrm>
                <a:off x="3486164" y="2904656"/>
                <a:ext cx="133350" cy="2743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54DA9AE1-E572-33AF-33F5-8A5B0866EEA4}"/>
                  </a:ext>
                </a:extLst>
              </p:cNvPr>
              <p:cNvSpPr/>
              <p:nvPr/>
            </p:nvSpPr>
            <p:spPr>
              <a:xfrm flipH="1">
                <a:off x="3471402" y="3084816"/>
                <a:ext cx="45719" cy="12273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13638381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 Box 2">
                <a:extLst>
                  <a:ext uri="{FF2B5EF4-FFF2-40B4-BE49-F238E27FC236}">
                    <a16:creationId xmlns:a16="http://schemas.microsoft.com/office/drawing/2014/main" id="{AAB9ED26-152C-79F1-A96F-94BA829D6A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6289" y="4805771"/>
                <a:ext cx="8967712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Can also take it as: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</a:t>
                </a:r>
                <a:r>
                  <a: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𝑚</m:t>
                    </m:r>
                  </m:oMath>
                </a14:m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-fold </a:t>
                </a:r>
                <a:r>
                  <a:rPr lang="en-GB" altLang="en-US" sz="24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product of rows</a:t>
                </a:r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(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𝑛</m:t>
                    </m:r>
                  </m:oMath>
                </a14:m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-tuples). Attributes are rows.</a:t>
                </a:r>
              </a:p>
            </p:txBody>
          </p:sp>
        </mc:Choice>
        <mc:Fallback xmlns="">
          <p:sp>
            <p:nvSpPr>
              <p:cNvPr id="72" name="Text Box 2">
                <a:extLst>
                  <a:ext uri="{FF2B5EF4-FFF2-40B4-BE49-F238E27FC236}">
                    <a16:creationId xmlns:a16="http://schemas.microsoft.com/office/drawing/2014/main" id="{AAB9ED26-152C-79F1-A96F-94BA829D6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6289" y="4805771"/>
                <a:ext cx="8967712" cy="830997"/>
              </a:xfrm>
              <a:prstGeom prst="rect">
                <a:avLst/>
              </a:prstGeom>
              <a:blipFill>
                <a:blip r:embed="rId3"/>
                <a:stretch>
                  <a:fillRect l="-1088" t="-5109" b="-160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1" name="Group 60">
            <a:extLst>
              <a:ext uri="{FF2B5EF4-FFF2-40B4-BE49-F238E27FC236}">
                <a16:creationId xmlns:a16="http://schemas.microsoft.com/office/drawing/2014/main" id="{1664A24D-EADA-CBA3-AF49-F77D6C2EF73F}"/>
              </a:ext>
            </a:extLst>
          </p:cNvPr>
          <p:cNvGrpSpPr/>
          <p:nvPr/>
        </p:nvGrpSpPr>
        <p:grpSpPr>
          <a:xfrm>
            <a:off x="2372285" y="108906"/>
            <a:ext cx="4299380" cy="3182933"/>
            <a:chOff x="2372285" y="108906"/>
            <a:chExt cx="4299380" cy="3182933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1D1A1664-2DA4-BAA3-5F20-662714BB4778}"/>
                </a:ext>
              </a:extLst>
            </p:cNvPr>
            <p:cNvGrpSpPr/>
            <p:nvPr/>
          </p:nvGrpSpPr>
          <p:grpSpPr>
            <a:xfrm>
              <a:off x="2372285" y="108906"/>
              <a:ext cx="4299380" cy="3106219"/>
              <a:chOff x="2372285" y="96658"/>
              <a:chExt cx="4299380" cy="3106219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D43D4F73-14A0-868F-9C5D-A0DF41EC951D}"/>
                  </a:ext>
                </a:extLst>
              </p:cNvPr>
              <p:cNvGrpSpPr/>
              <p:nvPr/>
            </p:nvGrpSpPr>
            <p:grpSpPr>
              <a:xfrm>
                <a:off x="2404101" y="96658"/>
                <a:ext cx="4267564" cy="3091051"/>
                <a:chOff x="2404101" y="96658"/>
                <a:chExt cx="4267564" cy="3091051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5" name="Text Box 2">
                      <a:extLst>
                        <a:ext uri="{FF2B5EF4-FFF2-40B4-BE49-F238E27FC236}">
                          <a16:creationId xmlns:a16="http://schemas.microsoft.com/office/drawing/2014/main" id="{FECF713D-A582-BBD2-269D-FA76077C3942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09187" y="725823"/>
                      <a:ext cx="3418087" cy="52732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0"/>
                        </a:spcBef>
                        <a:buFont typeface="Math3" panose="00000400000000000000" pitchFamily="2" charset="2"/>
                        <a:buNone/>
                      </a:pPr>
                      <a14:m>
                        <m:oMath xmlns:m="http://schemas.openxmlformats.org/officeDocument/2006/math">
                          <m:sSubSup>
                            <m:sSub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p>
                          </m:sSubSup>
                        </m:oMath>
                      </a14:m>
                      <a:r>
                        <a:rPr lang="en-GB" altLang="en-US" sz="2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   .    .    .    </a:t>
                      </a:r>
                      <a14:m>
                        <m:oMath xmlns:m="http://schemas.openxmlformats.org/officeDocument/2006/math">
                          <m:sSubSup>
                            <m:sSub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p>
                          </m:sSubSup>
                        </m:oMath>
                      </a14:m>
                      <a:endPara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endParaRPr>
                    </a:p>
                  </p:txBody>
                </p:sp>
              </mc:Choice>
              <mc:Fallback xmlns="">
                <p:sp>
                  <p:nvSpPr>
                    <p:cNvPr id="11" name="Text Box 2">
                      <a:extLst>
                        <a:ext uri="{FF2B5EF4-FFF2-40B4-BE49-F238E27FC236}">
                          <a16:creationId xmlns:a16="http://schemas.microsoft.com/office/drawing/2014/main" id="{1C5C5C7A-4164-41A1-8198-239805EF884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209187" y="725823"/>
                      <a:ext cx="3418087" cy="527324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t="-11494" b="-29885"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6" name="Text Box 2">
                      <a:extLst>
                        <a:ext uri="{FF2B5EF4-FFF2-40B4-BE49-F238E27FC236}">
                          <a16:creationId xmlns:a16="http://schemas.microsoft.com/office/drawing/2014/main" id="{21CAEF38-46DD-6992-966C-C66A52491458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53578" y="96658"/>
                      <a:ext cx="3418087" cy="52322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0"/>
                        </a:spcBef>
                        <a:buFont typeface="Math3" panose="00000400000000000000" pitchFamily="2" charset="2"/>
                        <a:buNone/>
                      </a:pPr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b>
                          </m:sSub>
                        </m:oMath>
                      </a14:m>
                      <a:r>
                        <a:rPr lang="en-GB" altLang="en-US" sz="2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   .    .    .    </a:t>
                      </a:r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</m:sSub>
                        </m:oMath>
                      </a14:m>
                      <a:endPara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endParaRPr>
                    </a:p>
                  </p:txBody>
                </p:sp>
              </mc:Choice>
              <mc:Fallback xmlns="">
                <p:sp>
                  <p:nvSpPr>
                    <p:cNvPr id="76" name="Text Box 2">
                      <a:extLst>
                        <a:ext uri="{FF2B5EF4-FFF2-40B4-BE49-F238E27FC236}">
                          <a16:creationId xmlns:a16="http://schemas.microsoft.com/office/drawing/2014/main" id="{21CAEF38-46DD-6992-966C-C66A5249145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253578" y="96658"/>
                      <a:ext cx="3418087" cy="523220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t="-12791" b="-31395"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nl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7" name="Text Box 2">
                      <a:extLst>
                        <a:ext uri="{FF2B5EF4-FFF2-40B4-BE49-F238E27FC236}">
                          <a16:creationId xmlns:a16="http://schemas.microsoft.com/office/drawing/2014/main" id="{7FDF5CBA-1622-AFA0-B62A-994C03ABD10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04101" y="755559"/>
                      <a:ext cx="692643" cy="181588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0"/>
                        </a:spcBef>
                        <a:buFont typeface="Math3" panose="00000400000000000000" pitchFamily="2" charset="2"/>
                        <a:buNone/>
                      </a:pPr>
                      <a:r>
                        <a:rPr lang="en-US" altLang="en-US" sz="2800" b="0" dirty="0"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14:m>
                        <m:oMath xmlns:m="http://schemas.openxmlformats.org/officeDocument/2006/math">
                          <m:sSup>
                            <m:s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p>
                          </m:sSup>
                        </m:oMath>
                      </a14:m>
                      <a:endParaRPr lang="en-US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endParaRPr>
                    </a:p>
                    <a:p>
                      <a:pPr>
                        <a:spcBef>
                          <a:spcPct val="0"/>
                        </a:spcBef>
                        <a:buFont typeface="Math3" panose="00000400000000000000" pitchFamily="2" charset="2"/>
                        <a:buNone/>
                      </a:pPr>
                      <a:r>
                        <a:rPr lang="en-GB" altLang="en-US" sz="2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:r>
                        <a:rPr lang="en-GB" altLang="en-US" sz="16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:r>
                        <a:rPr lang="en-GB" altLang="en-US" sz="2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.</a:t>
                      </a:r>
                      <a:br>
                        <a:rPr lang="en-GB" altLang="en-US" sz="2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</a:br>
                      <a:r>
                        <a:rPr lang="en-GB" altLang="en-US" sz="280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:r>
                        <a:rPr lang="en-GB" altLang="en-US" sz="180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:r>
                        <a:rPr lang="en-GB" altLang="en-US" sz="280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.</a:t>
                      </a:r>
                      <a:br>
                        <a:rPr lang="en-GB" altLang="en-US" sz="280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</a:br>
                      <a:r>
                        <a:rPr lang="en-GB" altLang="en-US" sz="2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:r>
                        <a:rPr lang="en-GB" altLang="en-US" sz="1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:r>
                        <a:rPr lang="en-GB" altLang="en-US" sz="2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.</a:t>
                      </a:r>
                    </a:p>
                  </p:txBody>
                </p:sp>
              </mc:Choice>
              <mc:Fallback xmlns="">
                <p:sp>
                  <p:nvSpPr>
                    <p:cNvPr id="77" name="Text Box 2">
                      <a:extLst>
                        <a:ext uri="{FF2B5EF4-FFF2-40B4-BE49-F238E27FC236}">
                          <a16:creationId xmlns:a16="http://schemas.microsoft.com/office/drawing/2014/main" id="{7FDF5CBA-1622-AFA0-B62A-994C03ABD10E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404101" y="755559"/>
                      <a:ext cx="692643" cy="181588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b="-8389"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nl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8" name="Text Box 2">
                      <a:extLst>
                        <a:ext uri="{FF2B5EF4-FFF2-40B4-BE49-F238E27FC236}">
                          <a16:creationId xmlns:a16="http://schemas.microsoft.com/office/drawing/2014/main" id="{7AA68C9D-2481-0415-8F42-111BCE72C077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10661" y="2664489"/>
                      <a:ext cx="3418087" cy="52322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0"/>
                        </a:spcBef>
                        <a:buFont typeface="Math3" panose="00000400000000000000" pitchFamily="2" charset="2"/>
                        <a:buNone/>
                      </a:pPr>
                      <a14:m>
                        <m:oMath xmlns:m="http://schemas.openxmlformats.org/officeDocument/2006/math">
                          <m:sSubSup>
                            <m:sSub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𝑚</m:t>
                              </m:r>
                            </m:sup>
                          </m:sSubSup>
                        </m:oMath>
                      </a14:m>
                      <a:r>
                        <a:rPr lang="en-GB" altLang="en-US" sz="1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:r>
                        <a:rPr lang="en-GB" altLang="en-US" sz="24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:r>
                        <a:rPr lang="en-GB" altLang="en-US" sz="105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</a:t>
                      </a:r>
                      <a:r>
                        <a:rPr lang="en-GB" altLang="en-US" sz="2800" b="0" dirty="0">
                          <a:latin typeface="Arial" panose="020B0604020202020204" pitchFamily="34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a:t> .    .    .    </a:t>
                      </a:r>
                      <a14:m>
                        <m:oMath xmlns:m="http://schemas.openxmlformats.org/officeDocument/2006/math">
                          <m:sSubSup>
                            <m:sSub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𝑚</m:t>
                              </m:r>
                            </m:sup>
                          </m:sSubSup>
                        </m:oMath>
                      </a14:m>
                      <a:endPara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endParaRPr>
                    </a:p>
                  </p:txBody>
                </p:sp>
              </mc:Choice>
              <mc:Fallback xmlns="">
                <p:sp>
                  <p:nvSpPr>
                    <p:cNvPr id="12" name="Text Box 2">
                      <a:extLst>
                        <a:ext uri="{FF2B5EF4-FFF2-40B4-BE49-F238E27FC236}">
                          <a16:creationId xmlns:a16="http://schemas.microsoft.com/office/drawing/2014/main" id="{69FE4380-D8DA-4678-BF0C-4239585A426A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210661" y="2664489"/>
                      <a:ext cx="3418087" cy="523220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t="-11628" b="-31395"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N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79" name="Group 78">
                  <a:extLst>
                    <a:ext uri="{FF2B5EF4-FFF2-40B4-BE49-F238E27FC236}">
                      <a16:creationId xmlns:a16="http://schemas.microsoft.com/office/drawing/2014/main" id="{912D4B82-E37A-514F-EA00-572B19C9D1CC}"/>
                    </a:ext>
                  </a:extLst>
                </p:cNvPr>
                <p:cNvGrpSpPr/>
                <p:nvPr/>
              </p:nvGrpSpPr>
              <p:grpSpPr>
                <a:xfrm>
                  <a:off x="3324602" y="1178324"/>
                  <a:ext cx="2977235" cy="1384995"/>
                  <a:chOff x="1677698" y="1989035"/>
                  <a:chExt cx="2977235" cy="1384995"/>
                </a:xfrm>
              </p:grpSpPr>
              <p:sp>
                <p:nvSpPr>
                  <p:cNvPr id="80" name="Text Box 2">
                    <a:extLst>
                      <a:ext uri="{FF2B5EF4-FFF2-40B4-BE49-F238E27FC236}">
                        <a16:creationId xmlns:a16="http://schemas.microsoft.com/office/drawing/2014/main" id="{90D47AF3-06F7-2F1F-1F12-C5D931601CF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7698" y="1989035"/>
                    <a:ext cx="692643" cy="138499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 typeface="Math3" panose="00000400000000000000" pitchFamily="2" charset="2"/>
                      <a:buNone/>
                    </a:pPr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.</a:t>
                    </a:r>
                    <a:b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</a:br>
                    <a:r>
                      <a:rPr lang="en-GB" altLang="en-US" sz="280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.</a:t>
                    </a:r>
                    <a:br>
                      <a:rPr lang="en-GB" altLang="en-US" sz="280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</a:br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.</a:t>
                    </a:r>
                  </a:p>
                </p:txBody>
              </p:sp>
              <p:sp>
                <p:nvSpPr>
                  <p:cNvPr id="81" name="Text Box 2">
                    <a:extLst>
                      <a:ext uri="{FF2B5EF4-FFF2-40B4-BE49-F238E27FC236}">
                        <a16:creationId xmlns:a16="http://schemas.microsoft.com/office/drawing/2014/main" id="{833C8AD5-A4B6-1DF4-6676-C89588D8DAC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62290" y="1989035"/>
                    <a:ext cx="692643" cy="138499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 typeface="Math3" panose="00000400000000000000" pitchFamily="2" charset="2"/>
                      <a:buNone/>
                    </a:pPr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.</a:t>
                    </a:r>
                    <a:b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</a:br>
                    <a:r>
                      <a:rPr lang="en-GB" altLang="en-US" sz="280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.</a:t>
                    </a:r>
                    <a:br>
                      <a:rPr lang="en-GB" altLang="en-US" sz="280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</a:br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.</a:t>
                    </a:r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 Box 2">
                    <a:extLst>
                      <a:ext uri="{FF2B5EF4-FFF2-40B4-BE49-F238E27FC236}">
                        <a16:creationId xmlns:a16="http://schemas.microsoft.com/office/drawing/2014/main" id="{FA04DD3E-16AB-E760-574A-686A180D1B1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2285" y="2679657"/>
                    <a:ext cx="692643" cy="5232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𝑚</m:t>
                              </m:r>
                            </m:sup>
                          </m:sSup>
                        </m:oMath>
                      </m:oMathPara>
                    </a14:m>
                    <a:endPara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74" name="Text Box 2">
                    <a:extLst>
                      <a:ext uri="{FF2B5EF4-FFF2-40B4-BE49-F238E27FC236}">
                        <a16:creationId xmlns:a16="http://schemas.microsoft.com/office/drawing/2014/main" id="{FA04DD3E-16AB-E760-574A-686A180D1B1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372285" y="2679657"/>
                    <a:ext cx="692643" cy="523220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4" name="Double Bracket 63">
              <a:extLst>
                <a:ext uri="{FF2B5EF4-FFF2-40B4-BE49-F238E27FC236}">
                  <a16:creationId xmlns:a16="http://schemas.microsoft.com/office/drawing/2014/main" id="{121F8D16-B01C-7977-4AD7-FA9FF5E650F4}"/>
                </a:ext>
              </a:extLst>
            </p:cNvPr>
            <p:cNvSpPr/>
            <p:nvPr/>
          </p:nvSpPr>
          <p:spPr>
            <a:xfrm>
              <a:off x="2949937" y="709639"/>
              <a:ext cx="3307744" cy="2582200"/>
            </a:xfrm>
            <a:prstGeom prst="bracketPair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 sz="160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2">
                <a:extLst>
                  <a:ext uri="{FF2B5EF4-FFF2-40B4-BE49-F238E27FC236}">
                    <a16:creationId xmlns:a16="http://schemas.microsoft.com/office/drawing/2014/main" id="{9D006481-3CAE-483C-A493-F47EF1A4F1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6288" y="3183878"/>
                <a:ext cx="2430999" cy="538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Each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Sup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𝑗</m:t>
                        </m:r>
                      </m:sub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𝑖</m:t>
                        </m:r>
                      </m:sup>
                    </m:sSubSup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∈</m:t>
                    </m:r>
                    <m:r>
                      <a:rPr lang="en-U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ℝ</m:t>
                    </m:r>
                  </m:oMath>
                </a14:m>
                <a:endParaRPr lang="en-GB" altLang="en-US" sz="20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5" name="Text Box 2">
                <a:extLst>
                  <a:ext uri="{FF2B5EF4-FFF2-40B4-BE49-F238E27FC236}">
                    <a16:creationId xmlns:a16="http://schemas.microsoft.com/office/drawing/2014/main" id="{9D006481-3CAE-483C-A493-F47EF1A4F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6288" y="3183878"/>
                <a:ext cx="2430999" cy="538481"/>
              </a:xfrm>
              <a:prstGeom prst="rect">
                <a:avLst/>
              </a:prstGeom>
              <a:blipFill>
                <a:blip r:embed="rId9"/>
                <a:stretch>
                  <a:fillRect l="-4010" t="-3371" b="-157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2">
                <a:extLst>
                  <a:ext uri="{FF2B5EF4-FFF2-40B4-BE49-F238E27FC236}">
                    <a16:creationId xmlns:a16="http://schemas.microsoft.com/office/drawing/2014/main" id="{BFA83C96-6BCF-4883-9798-003AD77EE0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4642" y="3944373"/>
                <a:ext cx="911305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Called </a:t>
                </a:r>
                <a:r>
                  <a:rPr lang="en-GB" altLang="en-US" sz="24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matrix</a:t>
                </a:r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 Is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𝑚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×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𝑛</m:t>
                    </m:r>
                  </m:oMath>
                </a14:m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product of cells. Attributes are cells.</a:t>
                </a:r>
              </a:p>
            </p:txBody>
          </p:sp>
        </mc:Choice>
        <mc:Fallback xmlns="">
          <p:sp>
            <p:nvSpPr>
              <p:cNvPr id="19" name="Text Box 2">
                <a:extLst>
                  <a:ext uri="{FF2B5EF4-FFF2-40B4-BE49-F238E27FC236}">
                    <a16:creationId xmlns:a16="http://schemas.microsoft.com/office/drawing/2014/main" id="{BFA83C96-6BCF-4883-9798-003AD77EE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4642" y="3944373"/>
                <a:ext cx="9113053" cy="461665"/>
              </a:xfrm>
              <a:prstGeom prst="rect">
                <a:avLst/>
              </a:prstGeom>
              <a:blipFill>
                <a:blip r:embed="rId10"/>
                <a:stretch>
                  <a:fillRect l="-1003" t="-9211" b="-302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 Box 3">
            <a:extLst>
              <a:ext uri="{FF2B5EF4-FFF2-40B4-BE49-F238E27FC236}">
                <a16:creationId xmlns:a16="http://schemas.microsoft.com/office/drawing/2014/main" id="{EE063E94-C236-4046-9B02-E85E1D51D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21</a:t>
            </a:fld>
            <a:endParaRPr lang="en-US" altLang="nl-NL" sz="1400"/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5FEEA684-9B3B-8739-9C77-F0072B71F5D0}"/>
              </a:ext>
            </a:extLst>
          </p:cNvPr>
          <p:cNvGrpSpPr/>
          <p:nvPr/>
        </p:nvGrpSpPr>
        <p:grpSpPr>
          <a:xfrm>
            <a:off x="3272790" y="799487"/>
            <a:ext cx="2712207" cy="2374901"/>
            <a:chOff x="3272796" y="799487"/>
            <a:chExt cx="2712207" cy="2374901"/>
          </a:xfrm>
        </p:grpSpPr>
        <p:sp>
          <p:nvSpPr>
            <p:cNvPr id="109" name="Rectangle: Rounded Corners 108">
              <a:extLst>
                <a:ext uri="{FF2B5EF4-FFF2-40B4-BE49-F238E27FC236}">
                  <a16:creationId xmlns:a16="http://schemas.microsoft.com/office/drawing/2014/main" id="{06F644A0-C801-682B-249E-6DCF2F9E9198}"/>
                </a:ext>
              </a:extLst>
            </p:cNvPr>
            <p:cNvSpPr/>
            <p:nvPr/>
          </p:nvSpPr>
          <p:spPr>
            <a:xfrm>
              <a:off x="5522132" y="2752932"/>
              <a:ext cx="462871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D7B393B5-B4FC-5314-0463-2810E9A210C6}"/>
                </a:ext>
              </a:extLst>
            </p:cNvPr>
            <p:cNvSpPr/>
            <p:nvPr/>
          </p:nvSpPr>
          <p:spPr>
            <a:xfrm>
              <a:off x="3272796" y="799487"/>
              <a:ext cx="479216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1" name="Rectangle: Rounded Corners 110">
              <a:extLst>
                <a:ext uri="{FF2B5EF4-FFF2-40B4-BE49-F238E27FC236}">
                  <a16:creationId xmlns:a16="http://schemas.microsoft.com/office/drawing/2014/main" id="{E503B516-DB79-5A1A-38EB-7FF18011F8E7}"/>
                </a:ext>
              </a:extLst>
            </p:cNvPr>
            <p:cNvSpPr/>
            <p:nvPr/>
          </p:nvSpPr>
          <p:spPr>
            <a:xfrm>
              <a:off x="3886371" y="799487"/>
              <a:ext cx="406323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2" name="Rectangle: Rounded Corners 111">
              <a:extLst>
                <a:ext uri="{FF2B5EF4-FFF2-40B4-BE49-F238E27FC236}">
                  <a16:creationId xmlns:a16="http://schemas.microsoft.com/office/drawing/2014/main" id="{F378A37A-D88E-E1AF-3225-AB7C08D0026B}"/>
                </a:ext>
              </a:extLst>
            </p:cNvPr>
            <p:cNvSpPr/>
            <p:nvPr/>
          </p:nvSpPr>
          <p:spPr>
            <a:xfrm>
              <a:off x="4451726" y="799487"/>
              <a:ext cx="406323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3" name="Rectangle: Rounded Corners 112">
              <a:extLst>
                <a:ext uri="{FF2B5EF4-FFF2-40B4-BE49-F238E27FC236}">
                  <a16:creationId xmlns:a16="http://schemas.microsoft.com/office/drawing/2014/main" id="{4793393E-119E-65AE-39FD-5A1235C2713D}"/>
                </a:ext>
              </a:extLst>
            </p:cNvPr>
            <p:cNvSpPr/>
            <p:nvPr/>
          </p:nvSpPr>
          <p:spPr>
            <a:xfrm>
              <a:off x="4952642" y="799487"/>
              <a:ext cx="406323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4" name="Rectangle: Rounded Corners 113">
              <a:extLst>
                <a:ext uri="{FF2B5EF4-FFF2-40B4-BE49-F238E27FC236}">
                  <a16:creationId xmlns:a16="http://schemas.microsoft.com/office/drawing/2014/main" id="{2DAB322F-0DEC-2E5A-1399-7C99EC31D03A}"/>
                </a:ext>
              </a:extLst>
            </p:cNvPr>
            <p:cNvSpPr/>
            <p:nvPr/>
          </p:nvSpPr>
          <p:spPr>
            <a:xfrm>
              <a:off x="5522132" y="799487"/>
              <a:ext cx="446141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5" name="Rectangle: Rounded Corners 114">
              <a:extLst>
                <a:ext uri="{FF2B5EF4-FFF2-40B4-BE49-F238E27FC236}">
                  <a16:creationId xmlns:a16="http://schemas.microsoft.com/office/drawing/2014/main" id="{D63DB256-EF98-1256-C653-533BCF17977D}"/>
                </a:ext>
              </a:extLst>
            </p:cNvPr>
            <p:cNvSpPr/>
            <p:nvPr/>
          </p:nvSpPr>
          <p:spPr>
            <a:xfrm>
              <a:off x="3886371" y="2752932"/>
              <a:ext cx="406323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6" name="Rectangle: Rounded Corners 115">
              <a:extLst>
                <a:ext uri="{FF2B5EF4-FFF2-40B4-BE49-F238E27FC236}">
                  <a16:creationId xmlns:a16="http://schemas.microsoft.com/office/drawing/2014/main" id="{0039F5C0-7486-E559-0BE8-CF7BE53C8D6A}"/>
                </a:ext>
              </a:extLst>
            </p:cNvPr>
            <p:cNvSpPr/>
            <p:nvPr/>
          </p:nvSpPr>
          <p:spPr>
            <a:xfrm>
              <a:off x="4451726" y="2752932"/>
              <a:ext cx="406323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7" name="Rectangle: Rounded Corners 116">
              <a:extLst>
                <a:ext uri="{FF2B5EF4-FFF2-40B4-BE49-F238E27FC236}">
                  <a16:creationId xmlns:a16="http://schemas.microsoft.com/office/drawing/2014/main" id="{0C30D879-7527-FC2E-2436-905E217FEECD}"/>
                </a:ext>
              </a:extLst>
            </p:cNvPr>
            <p:cNvSpPr/>
            <p:nvPr/>
          </p:nvSpPr>
          <p:spPr>
            <a:xfrm>
              <a:off x="4952642" y="2752932"/>
              <a:ext cx="406323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8" name="Rectangle: Rounded Corners 117">
              <a:extLst>
                <a:ext uri="{FF2B5EF4-FFF2-40B4-BE49-F238E27FC236}">
                  <a16:creationId xmlns:a16="http://schemas.microsoft.com/office/drawing/2014/main" id="{932A0654-3974-9071-6A34-85A6FAC82A11}"/>
                </a:ext>
              </a:extLst>
            </p:cNvPr>
            <p:cNvSpPr/>
            <p:nvPr/>
          </p:nvSpPr>
          <p:spPr>
            <a:xfrm>
              <a:off x="3289141" y="2754261"/>
              <a:ext cx="462871" cy="42012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Rectangle: Rounded Corners 118">
              <a:extLst>
                <a:ext uri="{FF2B5EF4-FFF2-40B4-BE49-F238E27FC236}">
                  <a16:creationId xmlns:a16="http://schemas.microsoft.com/office/drawing/2014/main" id="{469E7E17-17C3-F271-BD2D-BED081FFA728}"/>
                </a:ext>
              </a:extLst>
            </p:cNvPr>
            <p:cNvSpPr/>
            <p:nvPr/>
          </p:nvSpPr>
          <p:spPr>
            <a:xfrm>
              <a:off x="3886371" y="1319373"/>
              <a:ext cx="406323" cy="405951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0" name="Rectangle: Rounded Corners 119">
              <a:extLst>
                <a:ext uri="{FF2B5EF4-FFF2-40B4-BE49-F238E27FC236}">
                  <a16:creationId xmlns:a16="http://schemas.microsoft.com/office/drawing/2014/main" id="{D2F6F185-2B50-E9E2-B2F1-2275216E4295}"/>
                </a:ext>
              </a:extLst>
            </p:cNvPr>
            <p:cNvSpPr/>
            <p:nvPr/>
          </p:nvSpPr>
          <p:spPr>
            <a:xfrm>
              <a:off x="4451726" y="1319373"/>
              <a:ext cx="406323" cy="405951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1" name="Rectangle: Rounded Corners 120">
              <a:extLst>
                <a:ext uri="{FF2B5EF4-FFF2-40B4-BE49-F238E27FC236}">
                  <a16:creationId xmlns:a16="http://schemas.microsoft.com/office/drawing/2014/main" id="{9E9C6FF0-CB23-9487-DB32-13527B1F23F0}"/>
                </a:ext>
              </a:extLst>
            </p:cNvPr>
            <p:cNvSpPr/>
            <p:nvPr/>
          </p:nvSpPr>
          <p:spPr>
            <a:xfrm>
              <a:off x="4952642" y="1319373"/>
              <a:ext cx="406323" cy="405951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2" name="Rectangle: Rounded Corners 121">
              <a:extLst>
                <a:ext uri="{FF2B5EF4-FFF2-40B4-BE49-F238E27FC236}">
                  <a16:creationId xmlns:a16="http://schemas.microsoft.com/office/drawing/2014/main" id="{716731F7-ECBB-B10F-7608-59AF5C879E55}"/>
                </a:ext>
              </a:extLst>
            </p:cNvPr>
            <p:cNvSpPr/>
            <p:nvPr/>
          </p:nvSpPr>
          <p:spPr>
            <a:xfrm>
              <a:off x="5522132" y="1319373"/>
              <a:ext cx="451438" cy="405951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4DF508A0-7EA6-D5F7-E70F-3927A4F52ACE}"/>
                </a:ext>
              </a:extLst>
            </p:cNvPr>
            <p:cNvSpPr/>
            <p:nvPr/>
          </p:nvSpPr>
          <p:spPr>
            <a:xfrm>
              <a:off x="3289141" y="1819903"/>
              <a:ext cx="462871" cy="34405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4" name="Rectangle: Rounded Corners 123">
              <a:extLst>
                <a:ext uri="{FF2B5EF4-FFF2-40B4-BE49-F238E27FC236}">
                  <a16:creationId xmlns:a16="http://schemas.microsoft.com/office/drawing/2014/main" id="{28119F9C-DC6A-D4C8-7BF0-9032D83C07EF}"/>
                </a:ext>
              </a:extLst>
            </p:cNvPr>
            <p:cNvSpPr/>
            <p:nvPr/>
          </p:nvSpPr>
          <p:spPr>
            <a:xfrm>
              <a:off x="3886371" y="1819903"/>
              <a:ext cx="406323" cy="34405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5" name="Rectangle: Rounded Corners 124">
              <a:extLst>
                <a:ext uri="{FF2B5EF4-FFF2-40B4-BE49-F238E27FC236}">
                  <a16:creationId xmlns:a16="http://schemas.microsoft.com/office/drawing/2014/main" id="{A2171C94-54A7-4E55-CD8A-5D2DFEED9861}"/>
                </a:ext>
              </a:extLst>
            </p:cNvPr>
            <p:cNvSpPr/>
            <p:nvPr/>
          </p:nvSpPr>
          <p:spPr>
            <a:xfrm>
              <a:off x="4451726" y="1819903"/>
              <a:ext cx="406323" cy="34405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EA3EED84-E7BA-7D6E-03A2-CF7B9C1CCECE}"/>
                </a:ext>
              </a:extLst>
            </p:cNvPr>
            <p:cNvSpPr/>
            <p:nvPr/>
          </p:nvSpPr>
          <p:spPr>
            <a:xfrm>
              <a:off x="4952642" y="1819903"/>
              <a:ext cx="406323" cy="34405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7" name="Rectangle: Rounded Corners 126">
              <a:extLst>
                <a:ext uri="{FF2B5EF4-FFF2-40B4-BE49-F238E27FC236}">
                  <a16:creationId xmlns:a16="http://schemas.microsoft.com/office/drawing/2014/main" id="{20B598E4-BB6B-5423-CCD1-2A1B89FB648C}"/>
                </a:ext>
              </a:extLst>
            </p:cNvPr>
            <p:cNvSpPr/>
            <p:nvPr/>
          </p:nvSpPr>
          <p:spPr>
            <a:xfrm>
              <a:off x="5522132" y="1819903"/>
              <a:ext cx="439456" cy="34405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8" name="Rectangle: Rounded Corners 127">
              <a:extLst>
                <a:ext uri="{FF2B5EF4-FFF2-40B4-BE49-F238E27FC236}">
                  <a16:creationId xmlns:a16="http://schemas.microsoft.com/office/drawing/2014/main" id="{DDD3441B-D91D-C066-D30C-D11E3603A709}"/>
                </a:ext>
              </a:extLst>
            </p:cNvPr>
            <p:cNvSpPr/>
            <p:nvPr/>
          </p:nvSpPr>
          <p:spPr>
            <a:xfrm>
              <a:off x="3886371" y="2290356"/>
              <a:ext cx="419634" cy="353366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9" name="Rectangle: Rounded Corners 128">
              <a:extLst>
                <a:ext uri="{FF2B5EF4-FFF2-40B4-BE49-F238E27FC236}">
                  <a16:creationId xmlns:a16="http://schemas.microsoft.com/office/drawing/2014/main" id="{8F2E5210-F695-DB45-0432-61C1C21767E4}"/>
                </a:ext>
              </a:extLst>
            </p:cNvPr>
            <p:cNvSpPr/>
            <p:nvPr/>
          </p:nvSpPr>
          <p:spPr>
            <a:xfrm>
              <a:off x="4438415" y="2290356"/>
              <a:ext cx="419634" cy="353366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Rectangle: Rounded Corners 129">
              <a:extLst>
                <a:ext uri="{FF2B5EF4-FFF2-40B4-BE49-F238E27FC236}">
                  <a16:creationId xmlns:a16="http://schemas.microsoft.com/office/drawing/2014/main" id="{96DB7D9D-D9CB-1BA9-877D-ABC8B1C203E0}"/>
                </a:ext>
              </a:extLst>
            </p:cNvPr>
            <p:cNvSpPr/>
            <p:nvPr/>
          </p:nvSpPr>
          <p:spPr>
            <a:xfrm>
              <a:off x="4939331" y="2290356"/>
              <a:ext cx="419634" cy="353366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1" name="Rectangle: Rounded Corners 130">
              <a:extLst>
                <a:ext uri="{FF2B5EF4-FFF2-40B4-BE49-F238E27FC236}">
                  <a16:creationId xmlns:a16="http://schemas.microsoft.com/office/drawing/2014/main" id="{20163425-9D62-D319-CFFA-1D8C5AE34472}"/>
                </a:ext>
              </a:extLst>
            </p:cNvPr>
            <p:cNvSpPr/>
            <p:nvPr/>
          </p:nvSpPr>
          <p:spPr>
            <a:xfrm>
              <a:off x="5522132" y="2290356"/>
              <a:ext cx="451438" cy="353366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Rectangle: Rounded Corners 131">
              <a:extLst>
                <a:ext uri="{FF2B5EF4-FFF2-40B4-BE49-F238E27FC236}">
                  <a16:creationId xmlns:a16="http://schemas.microsoft.com/office/drawing/2014/main" id="{E0D74CBA-C506-5CEF-1239-62B65BEFB5CF}"/>
                </a:ext>
              </a:extLst>
            </p:cNvPr>
            <p:cNvSpPr/>
            <p:nvPr/>
          </p:nvSpPr>
          <p:spPr>
            <a:xfrm>
              <a:off x="3289141" y="2290356"/>
              <a:ext cx="462871" cy="34405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3" name="Rectangle: Rounded Corners 132">
              <a:extLst>
                <a:ext uri="{FF2B5EF4-FFF2-40B4-BE49-F238E27FC236}">
                  <a16:creationId xmlns:a16="http://schemas.microsoft.com/office/drawing/2014/main" id="{FA507675-2F5D-C219-2694-741221BEB0CF}"/>
                </a:ext>
              </a:extLst>
            </p:cNvPr>
            <p:cNvSpPr/>
            <p:nvPr/>
          </p:nvSpPr>
          <p:spPr>
            <a:xfrm>
              <a:off x="3289141" y="1353428"/>
              <a:ext cx="462871" cy="344057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9560B50-C845-B79D-B6F4-E705CAD64D86}"/>
              </a:ext>
            </a:extLst>
          </p:cNvPr>
          <p:cNvGrpSpPr/>
          <p:nvPr/>
        </p:nvGrpSpPr>
        <p:grpSpPr>
          <a:xfrm>
            <a:off x="3270824" y="799487"/>
            <a:ext cx="2769827" cy="2379202"/>
            <a:chOff x="3239026" y="791536"/>
            <a:chExt cx="2769827" cy="2379202"/>
          </a:xfrm>
        </p:grpSpPr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42FD1F17-8CFB-6893-DD38-F1F3FA4FBA75}"/>
                </a:ext>
              </a:extLst>
            </p:cNvPr>
            <p:cNvSpPr/>
            <p:nvPr/>
          </p:nvSpPr>
          <p:spPr>
            <a:xfrm>
              <a:off x="3239026" y="791536"/>
              <a:ext cx="2769827" cy="425832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36A3BA23-4D83-6695-468B-CE409ECEEC40}"/>
                </a:ext>
              </a:extLst>
            </p:cNvPr>
            <p:cNvSpPr/>
            <p:nvPr/>
          </p:nvSpPr>
          <p:spPr>
            <a:xfrm>
              <a:off x="3239026" y="1337521"/>
              <a:ext cx="2769827" cy="334400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0C9B16D7-4E30-CB8D-DB43-C3AE94F8CEAC}"/>
                </a:ext>
              </a:extLst>
            </p:cNvPr>
            <p:cNvSpPr/>
            <p:nvPr/>
          </p:nvSpPr>
          <p:spPr>
            <a:xfrm>
              <a:off x="3239026" y="2744906"/>
              <a:ext cx="2769827" cy="425832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62519CC2-AABE-B196-1F75-BFAF1F9B5595}"/>
                </a:ext>
              </a:extLst>
            </p:cNvPr>
            <p:cNvSpPr/>
            <p:nvPr/>
          </p:nvSpPr>
          <p:spPr>
            <a:xfrm>
              <a:off x="3239026" y="1804316"/>
              <a:ext cx="2769827" cy="334400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9A7A392B-A0C5-F190-EA35-BD9A4C39E4DE}"/>
                </a:ext>
              </a:extLst>
            </p:cNvPr>
            <p:cNvSpPr/>
            <p:nvPr/>
          </p:nvSpPr>
          <p:spPr>
            <a:xfrm>
              <a:off x="3239026" y="2230713"/>
              <a:ext cx="2769827" cy="334400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BCD1E4B7-48EB-5643-5829-77E3DAF81F31}"/>
              </a:ext>
            </a:extLst>
          </p:cNvPr>
          <p:cNvGrpSpPr/>
          <p:nvPr/>
        </p:nvGrpSpPr>
        <p:grpSpPr>
          <a:xfrm>
            <a:off x="3226281" y="764525"/>
            <a:ext cx="2747690" cy="2435432"/>
            <a:chOff x="3266039" y="764525"/>
            <a:chExt cx="2747690" cy="2435432"/>
          </a:xfrm>
        </p:grpSpPr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864091A6-50ED-3D6D-6852-8992F0EA97D4}"/>
                </a:ext>
              </a:extLst>
            </p:cNvPr>
            <p:cNvSpPr/>
            <p:nvPr/>
          </p:nvSpPr>
          <p:spPr>
            <a:xfrm rot="5400000">
              <a:off x="2312298" y="1718266"/>
              <a:ext cx="2435432" cy="527950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21E05E69-4553-5450-B0F6-C2FED5A5B413}"/>
                </a:ext>
              </a:extLst>
            </p:cNvPr>
            <p:cNvSpPr/>
            <p:nvPr/>
          </p:nvSpPr>
          <p:spPr>
            <a:xfrm rot="5400000">
              <a:off x="4532038" y="1718266"/>
              <a:ext cx="2435432" cy="527950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Rectangle: Rounded Corners 68">
              <a:extLst>
                <a:ext uri="{FF2B5EF4-FFF2-40B4-BE49-F238E27FC236}">
                  <a16:creationId xmlns:a16="http://schemas.microsoft.com/office/drawing/2014/main" id="{01486570-B869-F963-3A65-381AEB3A8ACA}"/>
                </a:ext>
              </a:extLst>
            </p:cNvPr>
            <p:cNvSpPr/>
            <p:nvPr/>
          </p:nvSpPr>
          <p:spPr>
            <a:xfrm rot="5400000">
              <a:off x="3877030" y="1785501"/>
              <a:ext cx="2435432" cy="393480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E6171FC-1C13-CA24-8C7A-0AA5C6366D1C}"/>
                </a:ext>
              </a:extLst>
            </p:cNvPr>
            <p:cNvSpPr/>
            <p:nvPr/>
          </p:nvSpPr>
          <p:spPr>
            <a:xfrm rot="5400000">
              <a:off x="3385373" y="1785501"/>
              <a:ext cx="2435432" cy="393480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8C5AFFD3-8DC5-E745-9C6E-74D8D0FFFF13}"/>
                </a:ext>
              </a:extLst>
            </p:cNvPr>
            <p:cNvSpPr/>
            <p:nvPr/>
          </p:nvSpPr>
          <p:spPr>
            <a:xfrm rot="5400000">
              <a:off x="2885766" y="1785501"/>
              <a:ext cx="2435432" cy="393480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 Box 2">
                <a:extLst>
                  <a:ext uri="{FF2B5EF4-FFF2-40B4-BE49-F238E27FC236}">
                    <a16:creationId xmlns:a16="http://schemas.microsoft.com/office/drawing/2014/main" id="{16A477C3-6272-6751-5C31-028F0ADD1D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7953" y="5751996"/>
                <a:ext cx="8977695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Or: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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𝑛</m:t>
                    </m:r>
                  </m:oMath>
                </a14:m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-fold </a:t>
                </a:r>
                <a:r>
                  <a:rPr lang="en-GB" altLang="en-US" sz="24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product of columns</a:t>
                </a:r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(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𝑚</m:t>
                    </m:r>
                  </m:oMath>
                </a14:m>
                <a:r>
                  <a:rPr lang="en-GB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-tuples). Attributes are columns.</a:t>
                </a:r>
              </a:p>
            </p:txBody>
          </p:sp>
        </mc:Choice>
        <mc:Fallback xmlns="">
          <p:sp>
            <p:nvSpPr>
              <p:cNvPr id="73" name="Text Box 2">
                <a:extLst>
                  <a:ext uri="{FF2B5EF4-FFF2-40B4-BE49-F238E27FC236}">
                    <a16:creationId xmlns:a16="http://schemas.microsoft.com/office/drawing/2014/main" id="{16A477C3-6272-6751-5C31-028F0ADD1D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7953" y="5751996"/>
                <a:ext cx="8977695" cy="830997"/>
              </a:xfrm>
              <a:prstGeom prst="rect">
                <a:avLst/>
              </a:prstGeom>
              <a:blipFill>
                <a:blip r:embed="rId12"/>
                <a:stretch>
                  <a:fillRect l="-1018" t="-5147" b="-1617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 Box 4">
            <a:extLst>
              <a:ext uri="{FF2B5EF4-FFF2-40B4-BE49-F238E27FC236}">
                <a16:creationId xmlns:a16="http://schemas.microsoft.com/office/drawing/2014/main" id="{0F030E91-1B5F-EDF5-A4D7-798C78F8D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63" name="Text Box 4">
            <a:extLst>
              <a:ext uri="{FF2B5EF4-FFF2-40B4-BE49-F238E27FC236}">
                <a16:creationId xmlns:a16="http://schemas.microsoft.com/office/drawing/2014/main" id="{767ACCD4-6904-D5E5-89A3-D3906F7E8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405" y="2034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8862547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build="p" autoUpdateAnimBg="0"/>
      <p:bldP spid="15" grpId="0" build="p" autoUpdateAnimBg="0"/>
      <p:bldP spid="19" grpId="0" build="p" autoUpdateAnimBg="0"/>
      <p:bldP spid="73" grpId="0" build="p" autoUpdateAnimBg="0"/>
      <p:bldP spid="60" grpId="0" build="p" autoUpdateAnimBg="0"/>
      <p:bldP spid="6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Text Box 2"/>
          <p:cNvSpPr txBox="1">
            <a:spLocks noChangeArrowheads="1"/>
          </p:cNvSpPr>
          <p:nvPr/>
        </p:nvSpPr>
        <p:spPr bwMode="auto">
          <a:xfrm>
            <a:off x="628650" y="576263"/>
            <a:ext cx="8251825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Weak separability for rows-product: 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every single row is separable 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(</a:t>
            </a: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row-monotonicity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).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Weak separability for columns-product: 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every single column is separable 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(</a:t>
            </a: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column-monotonicity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).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Complete </a:t>
            </a:r>
            <a:r>
              <a:rPr lang="en-US" altLang="en-US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separabilities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: similar.</a:t>
            </a: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Middle ground: the two weak </a:t>
            </a:r>
            <a:r>
              <a:rPr lang="en-US" altLang="en-US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separabilities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hold, but the two complete </a:t>
            </a:r>
            <a:r>
              <a:rPr lang="en-US" altLang="en-US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separabilities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do not.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F8DCC4A9-A281-42EA-A8B1-3DA8250A7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22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272219591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0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3836938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23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2649339066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08610" name="Text Box 2"/>
              <p:cNvSpPr txBox="1">
                <a:spLocks noChangeArrowheads="1"/>
              </p:cNvSpPr>
              <p:nvPr/>
            </p:nvSpPr>
            <p:spPr bwMode="auto">
              <a:xfrm>
                <a:off x="576905" y="252183"/>
                <a:ext cx="8251825" cy="20737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Row- and column monotonicity 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r>
                      <a:rPr lang="en-US" altLang="en-US" sz="5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⇔</m:t>
                    </m:r>
                  </m:oMath>
                </a14:m>
                <a:r>
                  <a:rPr lang="en-US" altLang="en-US" sz="4800" b="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</a:p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20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(hold your heart …)</a:t>
                </a:r>
                <a:endPara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Complete row- and column separability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708610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6905" y="252183"/>
                <a:ext cx="8251825" cy="2073773"/>
              </a:xfrm>
              <a:prstGeom prst="rect">
                <a:avLst/>
              </a:prstGeom>
              <a:blipFill>
                <a:blip r:embed="rId3"/>
                <a:stretch>
                  <a:fillRect l="-1552" t="-2933" b="-703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3">
            <a:extLst>
              <a:ext uri="{FF2B5EF4-FFF2-40B4-BE49-F238E27FC236}">
                <a16:creationId xmlns:a16="http://schemas.microsoft.com/office/drawing/2014/main" id="{93D42EB5-BCD6-45C2-BF61-EED3A3B08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24</a:t>
            </a:fld>
            <a:endParaRPr lang="en-US" altLang="nl-NL" sz="1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6805F0-DB63-82CD-DCB8-81EC1E8728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644" y="1713570"/>
            <a:ext cx="981756" cy="825476"/>
          </a:xfrm>
          <a:prstGeom prst="rect">
            <a:avLst/>
          </a:prstGeom>
        </p:spPr>
      </p:pic>
      <p:sp>
        <p:nvSpPr>
          <p:cNvPr id="6" name="Text Box 2">
            <a:extLst>
              <a:ext uri="{FF2B5EF4-FFF2-40B4-BE49-F238E27FC236}">
                <a16:creationId xmlns:a16="http://schemas.microsoft.com/office/drawing/2014/main" id="{453BF7ED-704D-5410-FC6A-9D909C12A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249" y="6024793"/>
            <a:ext cx="33743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When discovered? 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2">
                <a:extLst>
                  <a:ext uri="{FF2B5EF4-FFF2-40B4-BE49-F238E27FC236}">
                    <a16:creationId xmlns:a16="http://schemas.microsoft.com/office/drawing/2014/main" id="{740598B7-A0ED-CFF9-5839-2943F0261F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4634" y="1983607"/>
                <a:ext cx="8251825" cy="30750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r>
                      <a:rPr lang="en-US" altLang="en-US" sz="5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⇔</m:t>
                    </m:r>
                  </m:oMath>
                </a14:m>
                <a:r>
                  <a:rPr lang="en-US" altLang="en-US" sz="72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</a:p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Complete cell-separability (no interactions) 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r>
                      <a:rPr lang="en-US" altLang="en-US" sz="5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⇔</m:t>
                    </m:r>
                  </m:oMath>
                </a14:m>
                <a:r>
                  <a:rPr lang="en-US" altLang="en-US" sz="60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endParaRPr lang="en-US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Additive utility,</a:t>
                </a:r>
                <a:r>
                  <a:rPr lang="en-US" altLang="en-US" sz="2800" dirty="0"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SupPr>
                          <m:e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𝑉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</m:sub>
                          <m:sup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𝑖</m:t>
                            </m:r>
                          </m:sup>
                        </m:sSubSup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(</m:t>
                        </m:r>
                        <m:sSubSup>
                          <m:sSubSup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SupPr>
                          <m:e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</m:sub>
                          <m:sup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𝑖</m:t>
                            </m:r>
                          </m:sup>
                        </m:sSubSup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, holds.  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7" name="Text Box 2">
                <a:extLst>
                  <a:ext uri="{FF2B5EF4-FFF2-40B4-BE49-F238E27FC236}">
                    <a16:creationId xmlns:a16="http://schemas.microsoft.com/office/drawing/2014/main" id="{740598B7-A0ED-CFF9-5839-2943F0261F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4634" y="1983607"/>
                <a:ext cx="8251825" cy="3075009"/>
              </a:xfrm>
              <a:prstGeom prst="rect">
                <a:avLst/>
              </a:prstGeom>
              <a:blipFill>
                <a:blip r:embed="rId5"/>
                <a:stretch>
                  <a:fillRect l="-1551" b="-257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4514609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0" grpId="0" build="p" autoUpdateAnimBg="0"/>
      <p:bldP spid="6" grpId="0" build="p" autoUpdateAnimBg="0"/>
      <p:bldP spid="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Text Box 2"/>
          <p:cNvSpPr txBox="1">
            <a:spLocks noChangeArrowheads="1"/>
          </p:cNvSpPr>
          <p:nvPr/>
        </p:nvSpPr>
        <p:spPr bwMode="auto">
          <a:xfrm>
            <a:off x="628650" y="119062"/>
            <a:ext cx="825182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1948!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sz="2800" dirty="0" err="1">
                <a:latin typeface="Arial" panose="020B0604020202020204" pitchFamily="34" charset="0"/>
              </a:rPr>
              <a:t>Nataf</a:t>
            </a:r>
            <a:r>
              <a:rPr lang="en-US" sz="2800" dirty="0">
                <a:latin typeface="Arial" panose="020B0604020202020204" pitchFamily="34" charset="0"/>
              </a:rPr>
              <a:t>, André (1948) “Sur la </a:t>
            </a:r>
            <a:r>
              <a:rPr lang="en-US" sz="2800" dirty="0" err="1">
                <a:latin typeface="Arial" panose="020B0604020202020204" pitchFamily="34" charset="0"/>
              </a:rPr>
              <a:t>Possibilité</a:t>
            </a:r>
            <a:r>
              <a:rPr lang="en-US" sz="2800" dirty="0">
                <a:latin typeface="Arial" panose="020B0604020202020204" pitchFamily="34" charset="0"/>
              </a:rPr>
              <a:t> de Construction de Certain </a:t>
            </a:r>
            <a:r>
              <a:rPr lang="en-US" sz="2800" dirty="0" err="1">
                <a:latin typeface="Arial" panose="020B0604020202020204" pitchFamily="34" charset="0"/>
              </a:rPr>
              <a:t>Macromodèles</a:t>
            </a:r>
            <a:r>
              <a:rPr lang="en-US" sz="2800" dirty="0">
                <a:latin typeface="Arial" panose="020B0604020202020204" pitchFamily="34" charset="0"/>
              </a:rPr>
              <a:t>,” </a:t>
            </a:r>
            <a:r>
              <a:rPr lang="en-US" sz="2800" i="1" dirty="0" err="1">
                <a:latin typeface="Arial" panose="020B0604020202020204" pitchFamily="34" charset="0"/>
              </a:rPr>
              <a:t>Econometrica</a:t>
            </a:r>
            <a:r>
              <a:rPr lang="en-US" sz="2800" dirty="0">
                <a:latin typeface="Arial" panose="020B0604020202020204" pitchFamily="34" charset="0"/>
              </a:rPr>
              <a:t> 16, 232–244.</a:t>
            </a:r>
            <a:br>
              <a:rPr lang="en-US" sz="2800" dirty="0">
                <a:latin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He considered macro-micro aggregation of production processes: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2E181A3-3248-4275-AC57-AC82B9296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25</a:t>
            </a:fld>
            <a:endParaRPr lang="en-US" altLang="nl-NL" sz="14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47DC24B-C4A7-4D4F-849F-180B55A2FBB6}"/>
              </a:ext>
            </a:extLst>
          </p:cNvPr>
          <p:cNvGrpSpPr/>
          <p:nvPr/>
        </p:nvGrpSpPr>
        <p:grpSpPr>
          <a:xfrm>
            <a:off x="725945" y="3901743"/>
            <a:ext cx="3046170" cy="2475994"/>
            <a:chOff x="343387" y="1979639"/>
            <a:chExt cx="3046170" cy="247599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 Box 2">
                  <a:extLst>
                    <a:ext uri="{FF2B5EF4-FFF2-40B4-BE49-F238E27FC236}">
                      <a16:creationId xmlns:a16="http://schemas.microsoft.com/office/drawing/2014/main" id="{3B026572-1386-4EFD-B4ED-FE20029A8EA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02359" y="2347902"/>
                  <a:ext cx="2277919" cy="4734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  <m:sup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b>
                        <m:sup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b>
                        <m:sup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5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endPara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7" name="Text Box 2">
                  <a:extLst>
                    <a:ext uri="{FF2B5EF4-FFF2-40B4-BE49-F238E27FC236}">
                      <a16:creationId xmlns:a16="http://schemas.microsoft.com/office/drawing/2014/main" id="{3B026572-1386-4EFD-B4ED-FE20029A8E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02359" y="2347902"/>
                  <a:ext cx="2277919" cy="473463"/>
                </a:xfrm>
                <a:prstGeom prst="rect">
                  <a:avLst/>
                </a:prstGeom>
                <a:blipFill>
                  <a:blip r:embed="rId3"/>
                  <a:stretch>
                    <a:fillRect b="-512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 Box 2">
                  <a:extLst>
                    <a:ext uri="{FF2B5EF4-FFF2-40B4-BE49-F238E27FC236}">
                      <a16:creationId xmlns:a16="http://schemas.microsoft.com/office/drawing/2014/main" id="{03383BE7-ED9C-40EC-9D04-4B69D8A000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11638" y="2881963"/>
                  <a:ext cx="2277919" cy="4742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5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bSup>
                    </m:oMath>
                  </a14:m>
                  <a:endPara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8" name="Text Box 2">
                  <a:extLst>
                    <a:ext uri="{FF2B5EF4-FFF2-40B4-BE49-F238E27FC236}">
                      <a16:creationId xmlns:a16="http://schemas.microsoft.com/office/drawing/2014/main" id="{03383BE7-ED9C-40EC-9D04-4B69D8A000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11638" y="2881963"/>
                  <a:ext cx="2277919" cy="4742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 Box 2">
                  <a:extLst>
                    <a:ext uri="{FF2B5EF4-FFF2-40B4-BE49-F238E27FC236}">
                      <a16:creationId xmlns:a16="http://schemas.microsoft.com/office/drawing/2014/main" id="{78734F01-9B6A-4AC9-942A-1F2CD5ABC6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05016" y="3447828"/>
                  <a:ext cx="2277919" cy="4760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5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p>
                      </m:sSubSup>
                    </m:oMath>
                  </a14:m>
                  <a:endPara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9" name="Text Box 2">
                  <a:extLst>
                    <a:ext uri="{FF2B5EF4-FFF2-40B4-BE49-F238E27FC236}">
                      <a16:creationId xmlns:a16="http://schemas.microsoft.com/office/drawing/2014/main" id="{78734F01-9B6A-4AC9-942A-1F2CD5ABC6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05016" y="3447828"/>
                  <a:ext cx="2277919" cy="47609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D481B87F-1419-438A-8CF8-71E105346F3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05011" y="3940810"/>
                  <a:ext cx="2277919" cy="4726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3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r>
                    <a:rPr lang="en-GB" altLang="en-US" sz="2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5</m:t>
                          </m:r>
                        </m:sub>
                        <m:sup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4</m:t>
                          </m:r>
                        </m:sup>
                      </m:sSubSup>
                    </m:oMath>
                  </a14:m>
                  <a:endPara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D481B87F-1419-438A-8CF8-71E105346F3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05011" y="3940810"/>
                  <a:ext cx="2277919" cy="472694"/>
                </a:xfrm>
                <a:prstGeom prst="rect">
                  <a:avLst/>
                </a:prstGeom>
                <a:blipFill>
                  <a:blip r:embed="rId6"/>
                  <a:stretch>
                    <a:fillRect b="-649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A1048F0-AF33-4DC9-936D-BF9AD1784C5C}"/>
                </a:ext>
              </a:extLst>
            </p:cNvPr>
            <p:cNvGrpSpPr/>
            <p:nvPr/>
          </p:nvGrpSpPr>
          <p:grpSpPr>
            <a:xfrm>
              <a:off x="1017750" y="1979639"/>
              <a:ext cx="2277918" cy="411172"/>
              <a:chOff x="2713200" y="2874989"/>
              <a:chExt cx="2277918" cy="411172"/>
            </a:xfrm>
          </p:grpSpPr>
          <p:pic>
            <p:nvPicPr>
              <p:cNvPr id="16" name="Picture 15" descr="Shape, arrow&#10;&#10;Description automatically generated">
                <a:extLst>
                  <a:ext uri="{FF2B5EF4-FFF2-40B4-BE49-F238E27FC236}">
                    <a16:creationId xmlns:a16="http://schemas.microsoft.com/office/drawing/2014/main" id="{26B6EC77-3ABF-40D9-9C8F-E6F47304503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5729" b="27282"/>
              <a:stretch/>
            </p:blipFill>
            <p:spPr>
              <a:xfrm>
                <a:off x="2713200" y="2874989"/>
                <a:ext cx="2277918" cy="411172"/>
              </a:xfrm>
              <a:prstGeom prst="rect">
                <a:avLst/>
              </a:prstGeom>
            </p:spPr>
          </p:pic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8248E23-4B68-4004-B8D2-29B40D696E98}"/>
                  </a:ext>
                </a:extLst>
              </p:cNvPr>
              <p:cNvSpPr/>
              <p:nvPr/>
            </p:nvSpPr>
            <p:spPr>
              <a:xfrm>
                <a:off x="3486164" y="2904656"/>
                <a:ext cx="133350" cy="2743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EC9CB67-04AD-44B9-8938-3D00C126F368}"/>
                  </a:ext>
                </a:extLst>
              </p:cNvPr>
              <p:cNvSpPr/>
              <p:nvPr/>
            </p:nvSpPr>
            <p:spPr>
              <a:xfrm flipH="1">
                <a:off x="3471402" y="3084816"/>
                <a:ext cx="45719" cy="12273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</p:grpSp>
        <p:pic>
          <p:nvPicPr>
            <p:cNvPr id="12" name="Picture 11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4DE2B261-D7CB-4A7D-BBDF-36C8D9CA70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41" r="8282"/>
            <a:stretch/>
          </p:blipFill>
          <p:spPr>
            <a:xfrm>
              <a:off x="343387" y="2733830"/>
              <a:ext cx="701642" cy="616864"/>
            </a:xfrm>
            <a:prstGeom prst="rect">
              <a:avLst/>
            </a:prstGeom>
          </p:spPr>
        </p:pic>
        <p:pic>
          <p:nvPicPr>
            <p:cNvPr id="13" name="Picture 12" descr="Diagram&#10;&#10;Description automatically generated">
              <a:extLst>
                <a:ext uri="{FF2B5EF4-FFF2-40B4-BE49-F238E27FC236}">
                  <a16:creationId xmlns:a16="http://schemas.microsoft.com/office/drawing/2014/main" id="{BA348BC3-A74F-4FA8-B880-959A553C55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94" r="17877"/>
            <a:stretch/>
          </p:blipFill>
          <p:spPr>
            <a:xfrm>
              <a:off x="453806" y="3982939"/>
              <a:ext cx="414801" cy="472694"/>
            </a:xfrm>
            <a:prstGeom prst="rect">
              <a:avLst/>
            </a:prstGeom>
          </p:spPr>
        </p:pic>
        <p:pic>
          <p:nvPicPr>
            <p:cNvPr id="14" name="Picture 13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2B876FEA-D074-4AF4-9331-08999F6F4C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65" t="13778" r="7333" b="12027"/>
            <a:stretch/>
          </p:blipFill>
          <p:spPr>
            <a:xfrm>
              <a:off x="409311" y="3473242"/>
              <a:ext cx="482653" cy="416878"/>
            </a:xfrm>
            <a:prstGeom prst="rect">
              <a:avLst/>
            </a:prstGeom>
          </p:spPr>
        </p:pic>
        <p:pic>
          <p:nvPicPr>
            <p:cNvPr id="15" name="Picture 14" descr="A picture containing LEGO, toy&#10;&#10;Description automatically generated">
              <a:extLst>
                <a:ext uri="{FF2B5EF4-FFF2-40B4-BE49-F238E27FC236}">
                  <a16:creationId xmlns:a16="http://schemas.microsoft.com/office/drawing/2014/main" id="{BFCC7618-7444-42A3-94AF-4D11E75504C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71" t="8445" b="8445"/>
            <a:stretch/>
          </p:blipFill>
          <p:spPr>
            <a:xfrm>
              <a:off x="399935" y="2338684"/>
              <a:ext cx="578531" cy="5253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668460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0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Text Box 2"/>
          <p:cNvSpPr txBox="1">
            <a:spLocks noChangeArrowheads="1"/>
          </p:cNvSpPr>
          <p:nvPr/>
        </p:nvSpPr>
        <p:spPr bwMode="auto">
          <a:xfrm>
            <a:off x="628650" y="268352"/>
            <a:ext cx="8251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sz="2800" dirty="0" err="1">
                <a:latin typeface="Arial" panose="020B0604020202020204" pitchFamily="34" charset="0"/>
              </a:rPr>
              <a:t>Nataf</a:t>
            </a:r>
            <a:r>
              <a:rPr lang="en-US" sz="2800" dirty="0">
                <a:latin typeface="Arial" panose="020B0604020202020204" pitchFamily="34" charset="0"/>
              </a:rPr>
              <a:t> e</a:t>
            </a: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xplains paradox of DEU theorem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2E181A3-3248-4275-AC57-AC82B9296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26</a:t>
            </a:fld>
            <a:endParaRPr lang="en-US" altLang="nl-NL" sz="14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26AAA0E-2C14-460B-9FE1-7931FA90916A}"/>
              </a:ext>
            </a:extLst>
          </p:cNvPr>
          <p:cNvGrpSpPr/>
          <p:nvPr/>
        </p:nvGrpSpPr>
        <p:grpSpPr>
          <a:xfrm>
            <a:off x="1634852" y="958527"/>
            <a:ext cx="4782031" cy="3503569"/>
            <a:chOff x="2427954" y="756537"/>
            <a:chExt cx="4782031" cy="35035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 Box 2">
                  <a:extLst>
                    <a:ext uri="{FF2B5EF4-FFF2-40B4-BE49-F238E27FC236}">
                      <a16:creationId xmlns:a16="http://schemas.microsoft.com/office/drawing/2014/main" id="{8CB8615B-5397-4307-A3E1-9BB8DFCF599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27954" y="1415438"/>
                  <a:ext cx="692643" cy="23083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p>
                        </m:sSup>
                      </m:oMath>
                    </m:oMathPara>
                  </a14:m>
                  <a:endPara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6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</a:p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6</m:t>
                            </m:r>
                          </m:sup>
                        </m:sSup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7" name="Text Box 2">
                  <a:extLst>
                    <a:ext uri="{FF2B5EF4-FFF2-40B4-BE49-F238E27FC236}">
                      <a16:creationId xmlns:a16="http://schemas.microsoft.com/office/drawing/2014/main" id="{8CB8615B-5397-4307-A3E1-9BB8DFCF59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427954" y="1415438"/>
                  <a:ext cx="692643" cy="230832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 Box 2">
                  <a:extLst>
                    <a:ext uri="{FF2B5EF4-FFF2-40B4-BE49-F238E27FC236}">
                      <a16:creationId xmlns:a16="http://schemas.microsoft.com/office/drawing/2014/main" id="{EA783E59-CBE2-4903-A01B-3D8B0C2F538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25358" y="1385702"/>
                  <a:ext cx="692644" cy="5273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8" name="Text Box 2">
                  <a:extLst>
                    <a:ext uri="{FF2B5EF4-FFF2-40B4-BE49-F238E27FC236}">
                      <a16:creationId xmlns:a16="http://schemas.microsoft.com/office/drawing/2014/main" id="{EA783E59-CBE2-4903-A01B-3D8B0C2F53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25358" y="1385702"/>
                  <a:ext cx="692644" cy="52732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 Box 2">
                  <a:extLst>
                    <a:ext uri="{FF2B5EF4-FFF2-40B4-BE49-F238E27FC236}">
                      <a16:creationId xmlns:a16="http://schemas.microsoft.com/office/drawing/2014/main" id="{0B717C91-827F-4BDC-9837-28D09247CEE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53578" y="756537"/>
                  <a:ext cx="3418087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 .    .    .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</m:sSub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9" name="Text Box 2">
                  <a:extLst>
                    <a:ext uri="{FF2B5EF4-FFF2-40B4-BE49-F238E27FC236}">
                      <a16:creationId xmlns:a16="http://schemas.microsoft.com/office/drawing/2014/main" id="{0B717C91-827F-4BDC-9837-28D09247CE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53578" y="756537"/>
                  <a:ext cx="3418087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b="-3139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BF697707-6556-4A3D-87C5-A579C73DEA4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10661" y="3091101"/>
                  <a:ext cx="3418087" cy="5307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6</m:t>
                          </m:r>
                        </m:sup>
                      </m:sSubSup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 .    .    . 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6</m:t>
                          </m:r>
                        </m:sup>
                      </m:sSubSup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BF697707-6556-4A3D-87C5-A579C73DEA4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10661" y="3091101"/>
                  <a:ext cx="3418087" cy="530786"/>
                </a:xfrm>
                <a:prstGeom prst="rect">
                  <a:avLst/>
                </a:prstGeom>
                <a:blipFill>
                  <a:blip r:embed="rId6"/>
                  <a:stretch>
                    <a:fillRect t="-10345" b="-3103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41D2BED-6DC7-4C28-A99E-4BCEDE1B012E}"/>
                </a:ext>
              </a:extLst>
            </p:cNvPr>
            <p:cNvGrpSpPr/>
            <p:nvPr/>
          </p:nvGrpSpPr>
          <p:grpSpPr>
            <a:xfrm>
              <a:off x="3324602" y="1829983"/>
              <a:ext cx="2847405" cy="1384995"/>
              <a:chOff x="1677698" y="1989035"/>
              <a:chExt cx="2847405" cy="1384995"/>
            </a:xfrm>
          </p:grpSpPr>
          <p:sp>
            <p:nvSpPr>
              <p:cNvPr id="16" name="Text Box 2">
                <a:extLst>
                  <a:ext uri="{FF2B5EF4-FFF2-40B4-BE49-F238E27FC236}">
                    <a16:creationId xmlns:a16="http://schemas.microsoft.com/office/drawing/2014/main" id="{BA2741B9-85A9-4053-95CF-4BC8FD7702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7698" y="1989035"/>
                <a:ext cx="692643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</p:txBody>
          </p:sp>
          <p:sp>
            <p:nvSpPr>
              <p:cNvPr id="17" name="Text Box 2">
                <a:extLst>
                  <a:ext uri="{FF2B5EF4-FFF2-40B4-BE49-F238E27FC236}">
                    <a16:creationId xmlns:a16="http://schemas.microsoft.com/office/drawing/2014/main" id="{878D1EC3-8DBC-46AB-A1C7-20537FEE56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32460" y="1989035"/>
                <a:ext cx="692643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B23168F-8673-42DF-AD93-4A8485F963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979" t="11715" r="29488" b="24147"/>
            <a:stretch/>
          </p:blipFill>
          <p:spPr>
            <a:xfrm>
              <a:off x="2622237" y="3874126"/>
              <a:ext cx="357792" cy="385980"/>
            </a:xfrm>
            <a:prstGeom prst="rect">
              <a:avLst/>
            </a:prstGeom>
          </p:spPr>
        </p:pic>
        <p:sp>
          <p:nvSpPr>
            <p:cNvPr id="13" name="Double Bracket 12">
              <a:extLst>
                <a:ext uri="{FF2B5EF4-FFF2-40B4-BE49-F238E27FC236}">
                  <a16:creationId xmlns:a16="http://schemas.microsoft.com/office/drawing/2014/main" id="{5EE4A6F6-776E-419B-9D90-0641374BBDDA}"/>
                </a:ext>
              </a:extLst>
            </p:cNvPr>
            <p:cNvSpPr/>
            <p:nvPr/>
          </p:nvSpPr>
          <p:spPr>
            <a:xfrm>
              <a:off x="3061258" y="1417305"/>
              <a:ext cx="3096024" cy="2308323"/>
            </a:xfrm>
            <a:prstGeom prst="bracketPair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 sz="160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B12D0175-A0D3-4C33-B69E-F4FE18D44E0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5" t="7240" r="24603" b="13459"/>
            <a:stretch/>
          </p:blipFill>
          <p:spPr>
            <a:xfrm>
              <a:off x="6409680" y="808207"/>
              <a:ext cx="800305" cy="530072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 Box 2">
                  <a:extLst>
                    <a:ext uri="{FF2B5EF4-FFF2-40B4-BE49-F238E27FC236}">
                      <a16:creationId xmlns:a16="http://schemas.microsoft.com/office/drawing/2014/main" id="{FBB4F4E5-2779-4F8A-B62A-B17A9528994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54842" y="1379078"/>
                  <a:ext cx="2124546" cy="5273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    .    .  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5" name="Text Box 2">
                  <a:extLst>
                    <a:ext uri="{FF2B5EF4-FFF2-40B4-BE49-F238E27FC236}">
                      <a16:creationId xmlns:a16="http://schemas.microsoft.com/office/drawing/2014/main" id="{FBB4F4E5-2779-4F8A-B62A-B17A9528994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854842" y="1379078"/>
                  <a:ext cx="2124546" cy="527324"/>
                </a:xfrm>
                <a:prstGeom prst="rect">
                  <a:avLst/>
                </a:prstGeom>
                <a:blipFill>
                  <a:blip r:embed="rId9"/>
                  <a:stretch>
                    <a:fillRect l="-5731" t="-10345" b="-3103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" name="Text Box 2">
            <a:extLst>
              <a:ext uri="{FF2B5EF4-FFF2-40B4-BE49-F238E27FC236}">
                <a16:creationId xmlns:a16="http://schemas.microsoft.com/office/drawing/2014/main" id="{BDF4B135-5D4F-49F9-826F-D9C7485C8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726" y="5748530"/>
            <a:ext cx="82518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Nataf</a:t>
            </a:r>
            <a:r>
              <a:rPr lang="en-US" sz="2800" dirty="0">
                <a:latin typeface="Arial" panose="020B0604020202020204" pitchFamily="34" charset="0"/>
              </a:rPr>
              <a:t> has enormous further implications.</a:t>
            </a:r>
            <a:br>
              <a:rPr lang="en-US" sz="2800" dirty="0">
                <a:latin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</a:rPr>
              <a:t>(no middle ground …)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88B3BDE2-B738-4FBD-A572-3C037FF1E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089" y="4647517"/>
            <a:ext cx="45451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“Monotonicity” is deceptive.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21" name="Text Box 4">
            <a:extLst>
              <a:ext uri="{FF2B5EF4-FFF2-40B4-BE49-F238E27FC236}">
                <a16:creationId xmlns:a16="http://schemas.microsoft.com/office/drawing/2014/main" id="{347BEA23-518F-4130-959F-C95904F4B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22" name="Text Box 4">
            <a:extLst>
              <a:ext uri="{FF2B5EF4-FFF2-40B4-BE49-F238E27FC236}">
                <a16:creationId xmlns:a16="http://schemas.microsoft.com/office/drawing/2014/main" id="{A4883ED5-2526-4A52-B5B9-3E6D2F041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7022" y="2034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1207539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0" grpId="0" build="p" autoUpdateAnimBg="0"/>
      <p:bldP spid="18" grpId="0" build="p" autoUpdateAnimBg="0"/>
      <p:bldP spid="19" grpId="0" build="p" autoUpdateAnimBg="0"/>
      <p:bldP spid="21" grpId="0" build="p" autoUpdateAnimBg="0"/>
      <p:bldP spid="22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4511639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27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166191172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4884502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28</a:t>
            </a:fld>
            <a:endParaRPr lang="en-US" altLang="nl-NL" sz="1400"/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7F904C28-A714-433C-AC1E-9116CFE75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AAD059C5-96A2-4C23-AFB2-77FE88308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9864" y="188924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08196031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11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2">
            <a:extLst>
              <a:ext uri="{FF2B5EF4-FFF2-40B4-BE49-F238E27FC236}">
                <a16:creationId xmlns:a16="http://schemas.microsoft.com/office/drawing/2014/main" id="{8FCEA084-4D5D-4EF5-861E-F2016E431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6" y="4521479"/>
            <a:ext cx="5694668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All str. increasing &amp; continuous.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Implies row-monotonicity!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Column-first: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analogous;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implies column-monotonicity.</a:t>
            </a:r>
            <a:endParaRPr lang="en-GB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">
                <a:extLst>
                  <a:ext uri="{FF2B5EF4-FFF2-40B4-BE49-F238E27FC236}">
                    <a16:creationId xmlns:a16="http://schemas.microsoft.com/office/drawing/2014/main" id="{14D8780D-A15D-4024-8506-B74ACCF9F5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48130" y="1104244"/>
                <a:ext cx="1033010" cy="480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→</m:t>
                      </m:r>
                      <m:r>
                        <a:rPr lang="en-US" altLang="en-US" sz="2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   </m:t>
                      </m:r>
                      <m:r>
                        <a:rPr lang="en-US" altLang="en-US" sz="2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𝑅</m:t>
                      </m:r>
                    </m:oMath>
                  </m:oMathPara>
                </a14:m>
                <a:endPara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4" name="Text Box 2">
                <a:extLst>
                  <a:ext uri="{FF2B5EF4-FFF2-40B4-BE49-F238E27FC236}">
                    <a16:creationId xmlns:a16="http://schemas.microsoft.com/office/drawing/2014/main" id="{14D8780D-A15D-4024-8506-B74ACCF9F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48130" y="1104244"/>
                <a:ext cx="1033010" cy="4801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">
                <a:extLst>
                  <a:ext uri="{FF2B5EF4-FFF2-40B4-BE49-F238E27FC236}">
                    <a16:creationId xmlns:a16="http://schemas.microsoft.com/office/drawing/2014/main" id="{152972E7-BAF4-4350-89CD-A127DCA65E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63865" y="1087306"/>
                <a:ext cx="2356738" cy="483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28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nl-NL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,…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nl-NL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6" name="Text Box 2">
                <a:extLst>
                  <a:ext uri="{FF2B5EF4-FFF2-40B4-BE49-F238E27FC236}">
                    <a16:creationId xmlns:a16="http://schemas.microsoft.com/office/drawing/2014/main" id="{152972E7-BAF4-4350-89CD-A127DCA65E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63865" y="1087306"/>
                <a:ext cx="2356738" cy="4838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8406AD7E-5897-F072-DABC-B48AC2561C5B}"/>
              </a:ext>
            </a:extLst>
          </p:cNvPr>
          <p:cNvGrpSpPr/>
          <p:nvPr/>
        </p:nvGrpSpPr>
        <p:grpSpPr>
          <a:xfrm>
            <a:off x="4304588" y="1538410"/>
            <a:ext cx="2975219" cy="520488"/>
            <a:chOff x="4304588" y="1380852"/>
            <a:chExt cx="2975219" cy="5204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 Box 2">
                  <a:extLst>
                    <a:ext uri="{FF2B5EF4-FFF2-40B4-BE49-F238E27FC236}">
                      <a16:creationId xmlns:a16="http://schemas.microsoft.com/office/drawing/2014/main" id="{43044198-CE67-4EDA-8394-466D8627D9A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304588" y="1417490"/>
                  <a:ext cx="1220483" cy="483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→</m:t>
                            </m:r>
                            <m: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  </m:t>
                            </m:r>
                            <m: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8" name="Text Box 2">
                  <a:extLst>
                    <a:ext uri="{FF2B5EF4-FFF2-40B4-BE49-F238E27FC236}">
                      <a16:creationId xmlns:a16="http://schemas.microsoft.com/office/drawing/2014/main" id="{43044198-CE67-4EDA-8394-466D8627D9A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304588" y="1417490"/>
                  <a:ext cx="1220483" cy="48385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 Box 2">
                  <a:extLst>
                    <a:ext uri="{FF2B5EF4-FFF2-40B4-BE49-F238E27FC236}">
                      <a16:creationId xmlns:a16="http://schemas.microsoft.com/office/drawing/2014/main" id="{66B9E2A2-6ABF-4963-8D4D-094F6BC9B1C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32089" y="1380852"/>
                  <a:ext cx="1947718" cy="4846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nl-NL" sz="2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,…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Sup>
                              <m:sSubSupPr>
                                <m:ctrlPr>
                                  <a:rPr lang="nl-NL" sz="2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d>
                        <m:r>
                          <a:rPr lang="en-US" altLang="en-US" sz="28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 </m:t>
                        </m:r>
                      </m:oMath>
                    </m:oMathPara>
                  </a14:m>
                  <a:endPara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9" name="Text Box 2">
                  <a:extLst>
                    <a:ext uri="{FF2B5EF4-FFF2-40B4-BE49-F238E27FC236}">
                      <a16:creationId xmlns:a16="http://schemas.microsoft.com/office/drawing/2014/main" id="{66B9E2A2-6ABF-4963-8D4D-094F6BC9B1C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332089" y="1380852"/>
                  <a:ext cx="1947718" cy="48462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2">
                <a:extLst>
                  <a:ext uri="{FF2B5EF4-FFF2-40B4-BE49-F238E27FC236}">
                    <a16:creationId xmlns:a16="http://schemas.microsoft.com/office/drawing/2014/main" id="{BAA5BED0-DCE1-4C9E-AE14-DF3B9C94D8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76802" y="1125634"/>
                <a:ext cx="811073" cy="483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dirty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=</m:t>
                      </m:r>
                      <m:sSup>
                        <m:sSupPr>
                          <m:ctrlPr>
                            <a:rPr lang="en-US" altLang="en-US" sz="28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pPr>
                        <m:e>
                          <m:r>
                            <a:rPr lang="en-US" altLang="en-US" sz="28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𝑅</m:t>
                          </m:r>
                        </m:e>
                        <m:sup>
                          <m:r>
                            <a:rPr lang="en-US" altLang="en-US" sz="28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27" name="Text Box 2">
                <a:extLst>
                  <a:ext uri="{FF2B5EF4-FFF2-40B4-BE49-F238E27FC236}">
                    <a16:creationId xmlns:a16="http://schemas.microsoft.com/office/drawing/2014/main" id="{BAA5BED0-DCE1-4C9E-AE14-DF3B9C94D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76802" y="1125634"/>
                <a:ext cx="811073" cy="483850"/>
              </a:xfrm>
              <a:prstGeom prst="rect">
                <a:avLst/>
              </a:prstGeom>
              <a:blipFill>
                <a:blip r:embed="rId13"/>
                <a:stretch>
                  <a:fillRect r="-150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B30F3E12-BB95-AD32-75DE-86EA4666F6CD}"/>
              </a:ext>
            </a:extLst>
          </p:cNvPr>
          <p:cNvGrpSpPr/>
          <p:nvPr/>
        </p:nvGrpSpPr>
        <p:grpSpPr>
          <a:xfrm>
            <a:off x="4326535" y="3031000"/>
            <a:ext cx="3699870" cy="494371"/>
            <a:chOff x="4326535" y="2873442"/>
            <a:chExt cx="3699870" cy="49437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 Box 2">
                  <a:extLst>
                    <a:ext uri="{FF2B5EF4-FFF2-40B4-BE49-F238E27FC236}">
                      <a16:creationId xmlns:a16="http://schemas.microsoft.com/office/drawing/2014/main" id="{D49B39CA-396E-4B6C-983D-7736D1F82F3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326535" y="2873442"/>
                  <a:ext cx="1033010" cy="483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→</m:t>
                            </m:r>
                            <m: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  </m:t>
                            </m:r>
                            <m: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𝑚</m:t>
                            </m:r>
                          </m:sup>
                        </m:sSup>
                      </m:oMath>
                    </m:oMathPara>
                  </a14:m>
                  <a:endPara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21" name="Text Box 2">
                  <a:extLst>
                    <a:ext uri="{FF2B5EF4-FFF2-40B4-BE49-F238E27FC236}">
                      <a16:creationId xmlns:a16="http://schemas.microsoft.com/office/drawing/2014/main" id="{D49B39CA-396E-4B6C-983D-7736D1F82F3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326535" y="2873442"/>
                  <a:ext cx="1033010" cy="483850"/>
                </a:xfrm>
                <a:prstGeom prst="rect">
                  <a:avLst/>
                </a:prstGeom>
                <a:blipFill>
                  <a:blip r:embed="rId16"/>
                  <a:stretch>
                    <a:fillRect r="-8876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 Box 2">
                  <a:extLst>
                    <a:ext uri="{FF2B5EF4-FFF2-40B4-BE49-F238E27FC236}">
                      <a16:creationId xmlns:a16="http://schemas.microsoft.com/office/drawing/2014/main" id="{171942A4-0C39-4BAE-9F53-3F086B91401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54928" y="2873442"/>
                  <a:ext cx="2059637" cy="4801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nl-NL" sz="2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p>
                            </m:sSub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,…,</m:t>
                            </m:r>
                            <m:sSubSup>
                              <m:sSubSupPr>
                                <m:ctrlPr>
                                  <a:rPr lang="nl-NL" sz="2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p>
                            </m:sSubSup>
                          </m:e>
                        </m:d>
                      </m:oMath>
                    </m:oMathPara>
                  </a14:m>
                  <a:endPara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22" name="Text Box 2">
                  <a:extLst>
                    <a:ext uri="{FF2B5EF4-FFF2-40B4-BE49-F238E27FC236}">
                      <a16:creationId xmlns:a16="http://schemas.microsoft.com/office/drawing/2014/main" id="{171942A4-0C39-4BAE-9F53-3F086B91401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354928" y="2873442"/>
                  <a:ext cx="2059637" cy="480131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 Box 2">
                  <a:extLst>
                    <a:ext uri="{FF2B5EF4-FFF2-40B4-BE49-F238E27FC236}">
                      <a16:creationId xmlns:a16="http://schemas.microsoft.com/office/drawing/2014/main" id="{1776191C-4BE5-47A6-BAD7-40AAC7FE49C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215332" y="2883963"/>
                  <a:ext cx="811073" cy="483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=</m:t>
                        </m:r>
                        <m:sSup>
                          <m:sSupPr>
                            <m:ctrlP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𝑅</m:t>
                            </m:r>
                          </m:e>
                          <m:sup>
                            <m:r>
                              <a:rPr lang="en-US" altLang="en-US" sz="28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𝑚</m:t>
                            </m:r>
                          </m:sup>
                        </m:sSup>
                      </m:oMath>
                    </m:oMathPara>
                  </a14:m>
                  <a:endPara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28" name="Text Box 2">
                  <a:extLst>
                    <a:ext uri="{FF2B5EF4-FFF2-40B4-BE49-F238E27FC236}">
                      <a16:creationId xmlns:a16="http://schemas.microsoft.com/office/drawing/2014/main" id="{1776191C-4BE5-47A6-BAD7-40AAC7FE49C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215332" y="2883963"/>
                  <a:ext cx="811073" cy="483850"/>
                </a:xfrm>
                <a:prstGeom prst="rect">
                  <a:avLst/>
                </a:prstGeom>
                <a:blipFill>
                  <a:blip r:embed="rId18"/>
                  <a:stretch>
                    <a:fillRect r="-1503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2">
                <a:extLst>
                  <a:ext uri="{FF2B5EF4-FFF2-40B4-BE49-F238E27FC236}">
                    <a16:creationId xmlns:a16="http://schemas.microsoft.com/office/drawing/2014/main" id="{780D509D-11B7-4E35-83B0-094BDF9AC7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6348" y="1555624"/>
                <a:ext cx="811073" cy="483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dirty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=</m:t>
                      </m:r>
                      <m:sSup>
                        <m:sSupPr>
                          <m:ctrlPr>
                            <a:rPr lang="en-US" altLang="en-US" sz="28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pPr>
                        <m:e>
                          <m:r>
                            <a:rPr lang="en-US" altLang="en-US" sz="28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𝑅</m:t>
                          </m:r>
                        </m:e>
                        <m:sup>
                          <m:r>
                            <a:rPr lang="en-US" altLang="en-US" sz="2800" b="0" i="1" dirty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29" name="Text Box 2">
                <a:extLst>
                  <a:ext uri="{FF2B5EF4-FFF2-40B4-BE49-F238E27FC236}">
                    <a16:creationId xmlns:a16="http://schemas.microsoft.com/office/drawing/2014/main" id="{780D509D-11B7-4E35-83B0-094BDF9AC7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66348" y="1555624"/>
                <a:ext cx="811073" cy="483850"/>
              </a:xfrm>
              <a:prstGeom prst="rect">
                <a:avLst/>
              </a:prstGeom>
              <a:blipFill>
                <a:blip r:embed="rId19"/>
                <a:stretch>
                  <a:fillRect r="-150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2">
                <a:extLst>
                  <a:ext uri="{FF2B5EF4-FFF2-40B4-BE49-F238E27FC236}">
                    <a16:creationId xmlns:a16="http://schemas.microsoft.com/office/drawing/2014/main" id="{0A3EABB7-71F3-42DE-9ED4-45E44C198F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2060" y="1040590"/>
                <a:ext cx="37473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1</m:t>
                      </m:r>
                    </m:oMath>
                  </m:oMathPara>
                </a14:m>
                <a:endPara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30" name="Text Box 2">
                <a:extLst>
                  <a:ext uri="{FF2B5EF4-FFF2-40B4-BE49-F238E27FC236}">
                    <a16:creationId xmlns:a16="http://schemas.microsoft.com/office/drawing/2014/main" id="{0A3EABB7-71F3-42DE-9ED4-45E44C198F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52060" y="1040590"/>
                <a:ext cx="374736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Box 2">
                <a:extLst>
                  <a:ext uri="{FF2B5EF4-FFF2-40B4-BE49-F238E27FC236}">
                    <a16:creationId xmlns:a16="http://schemas.microsoft.com/office/drawing/2014/main" id="{71E087CB-9110-40CE-9009-0190FE23E8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6605147" y="4410924"/>
                <a:ext cx="2478916" cy="480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→</m:t>
                      </m:r>
                      <m:r>
                        <a:rPr lang="en-US" altLang="en-US" sz="2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𝐶</m:t>
                      </m:r>
                      <m:r>
                        <a:rPr lang="en-US" altLang="en-US" sz="2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(</m:t>
                      </m:r>
                      <m:sSup>
                        <m:s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𝑅</m:t>
                          </m:r>
                        </m:e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p>
                      <m:r>
                        <a:rPr lang="en-US" altLang="en-US" sz="2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,…,</m:t>
                      </m:r>
                      <m:sSup>
                        <m:s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𝑅</m:t>
                          </m:r>
                        </m:e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𝑚</m:t>
                          </m:r>
                        </m:sup>
                      </m:sSup>
                      <m:r>
                        <a:rPr lang="en-US" altLang="en-US" sz="2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)</m:t>
                      </m:r>
                    </m:oMath>
                  </m:oMathPara>
                </a14:m>
                <a:endPara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31" name="Text Box 2">
                <a:extLst>
                  <a:ext uri="{FF2B5EF4-FFF2-40B4-BE49-F238E27FC236}">
                    <a16:creationId xmlns:a16="http://schemas.microsoft.com/office/drawing/2014/main" id="{71E087CB-9110-40CE-9009-0190FE23E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rot="5400000">
                <a:off x="6605147" y="4410924"/>
                <a:ext cx="2478916" cy="480131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2">
            <a:extLst>
              <a:ext uri="{FF2B5EF4-FFF2-40B4-BE49-F238E27FC236}">
                <a16:creationId xmlns:a16="http://schemas.microsoft.com/office/drawing/2014/main" id="{C06E8D9B-691A-46A2-BE9D-9FA89B4A4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916" y="183099"/>
            <a:ext cx="519004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Recursive evaluation, </a:t>
            </a: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row-first:</a:t>
            </a:r>
            <a:endParaRPr lang="en-GB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32" name="Text Box 3">
            <a:extLst>
              <a:ext uri="{FF2B5EF4-FFF2-40B4-BE49-F238E27FC236}">
                <a16:creationId xmlns:a16="http://schemas.microsoft.com/office/drawing/2014/main" id="{B8BA952D-12D7-E560-22FA-604DC26C0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29</a:t>
            </a:fld>
            <a:endParaRPr lang="en-US" altLang="nl-NL" sz="1400"/>
          </a:p>
        </p:txBody>
      </p:sp>
      <p:sp>
        <p:nvSpPr>
          <p:cNvPr id="37" name="Text Box 2">
            <a:extLst>
              <a:ext uri="{FF2B5EF4-FFF2-40B4-BE49-F238E27FC236}">
                <a16:creationId xmlns:a16="http://schemas.microsoft.com/office/drawing/2014/main" id="{723A5DA7-8907-30D3-BDA3-778EFF195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292" y="1951827"/>
            <a:ext cx="69264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4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 </a:t>
            </a:r>
            <a:br>
              <a: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</a:t>
            </a:r>
            <a:br>
              <a: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24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38" name="Text Box 4">
            <a:extLst>
              <a:ext uri="{FF2B5EF4-FFF2-40B4-BE49-F238E27FC236}">
                <a16:creationId xmlns:a16="http://schemas.microsoft.com/office/drawing/2014/main" id="{E9EEC675-F35E-D742-C6C7-8EE9DEA38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595" y="-79427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39" name="Text Box 2">
            <a:extLst>
              <a:ext uri="{FF2B5EF4-FFF2-40B4-BE49-F238E27FC236}">
                <a16:creationId xmlns:a16="http://schemas.microsoft.com/office/drawing/2014/main" id="{A00A4586-A614-4F51-1E32-58A1DCC68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787" y="1945201"/>
            <a:ext cx="69264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4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 </a:t>
            </a:r>
            <a:br>
              <a: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r>
              <a: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</a:t>
            </a:r>
            <a:br>
              <a: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GB" altLang="en-US" sz="24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24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7B0D5B2-78B8-9968-8E4B-A28BC00D5D42}"/>
              </a:ext>
            </a:extLst>
          </p:cNvPr>
          <p:cNvGrpSpPr/>
          <p:nvPr/>
        </p:nvGrpSpPr>
        <p:grpSpPr>
          <a:xfrm>
            <a:off x="-6143" y="567746"/>
            <a:ext cx="4281402" cy="3032730"/>
            <a:chOff x="-6143" y="505600"/>
            <a:chExt cx="4281402" cy="303273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2762833-D052-4711-A238-7ECB1EED88B3}"/>
                </a:ext>
              </a:extLst>
            </p:cNvPr>
            <p:cNvGrpSpPr/>
            <p:nvPr/>
          </p:nvGrpSpPr>
          <p:grpSpPr>
            <a:xfrm>
              <a:off x="43147" y="505600"/>
              <a:ext cx="4232112" cy="2927127"/>
              <a:chOff x="2483752" y="260582"/>
              <a:chExt cx="4232112" cy="292712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 Box 2">
                    <a:extLst>
                      <a:ext uri="{FF2B5EF4-FFF2-40B4-BE49-F238E27FC236}">
                        <a16:creationId xmlns:a16="http://schemas.microsoft.com/office/drawing/2014/main" id="{1C5C5C7A-4164-41A1-8198-239805EF884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09187" y="725823"/>
                    <a:ext cx="3418087" cy="52732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 typeface="Math3" panose="00000400000000000000" pitchFamily="2" charset="2"/>
                      <a:buNone/>
                    </a:pPr>
                    <a14:m>
                      <m:oMath xmlns:m="http://schemas.openxmlformats.org/officeDocument/2006/math">
                        <m:sSubSup>
                          <m:sSub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p>
                        </m:sSubSup>
                      </m:oMath>
                    </a14:m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   .    .    .    </a:t>
                    </a:r>
                    <a14:m>
                      <m:oMath xmlns:m="http://schemas.openxmlformats.org/officeDocument/2006/math">
                        <m:sSubSup>
                          <m:sSub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p>
                        </m:sSubSup>
                      </m:oMath>
                    </a14:m>
                    <a:endPara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11" name="Text Box 2">
                    <a:extLst>
                      <a:ext uri="{FF2B5EF4-FFF2-40B4-BE49-F238E27FC236}">
                        <a16:creationId xmlns:a16="http://schemas.microsoft.com/office/drawing/2014/main" id="{1C5C5C7A-4164-41A1-8198-239805EF884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209187" y="725823"/>
                    <a:ext cx="3418087" cy="527324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 t="-11494" b="-29885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 Box 2">
                    <a:extLst>
                      <a:ext uri="{FF2B5EF4-FFF2-40B4-BE49-F238E27FC236}">
                        <a16:creationId xmlns:a16="http://schemas.microsoft.com/office/drawing/2014/main" id="{555D5A67-8146-4B01-B0D5-621E88E4EF5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97777" y="260582"/>
                    <a:ext cx="3418087" cy="5232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 typeface="Math3" panose="00000400000000000000" pitchFamily="2" charset="2"/>
                      <a:buNone/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</m:sSub>
                      </m:oMath>
                    </a14:m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   .    .    .   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</m:sSub>
                      </m:oMath>
                    </a14:m>
                    <a:endPara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10" name="Text Box 2">
                    <a:extLst>
                      <a:ext uri="{FF2B5EF4-FFF2-40B4-BE49-F238E27FC236}">
                        <a16:creationId xmlns:a16="http://schemas.microsoft.com/office/drawing/2014/main" id="{555D5A67-8146-4B01-B0D5-621E88E4EF5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297777" y="260582"/>
                    <a:ext cx="3418087" cy="523220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 t="-11628" b="-31395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Text Box 2">
                    <a:extLst>
                      <a:ext uri="{FF2B5EF4-FFF2-40B4-BE49-F238E27FC236}">
                        <a16:creationId xmlns:a16="http://schemas.microsoft.com/office/drawing/2014/main" id="{E94E0AEA-E469-4C66-9B28-5E9DDF2020F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83752" y="750315"/>
                    <a:ext cx="692643" cy="181588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en-US" sz="2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p>
                          </m:sSup>
                        </m:oMath>
                      </m:oMathPara>
                    </a14:m>
                    <a:endParaRPr lang="en-US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  <a:p>
                    <a:pPr>
                      <a:spcBef>
                        <a:spcPct val="0"/>
                      </a:spcBef>
                      <a:buFont typeface="Math3" panose="00000400000000000000" pitchFamily="2" charset="2"/>
                      <a:buNone/>
                    </a:pPr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  <a:r>
                      <a:rPr lang="en-GB" altLang="en-US" sz="16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.</a:t>
                    </a:r>
                    <a:b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</a:br>
                    <a:r>
                      <a:rPr lang="en-GB" altLang="en-US" sz="280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  <a:r>
                      <a:rPr lang="en-GB" altLang="en-US" sz="180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  <a:r>
                      <a:rPr lang="en-GB" altLang="en-US" sz="280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.</a:t>
                    </a:r>
                    <a:br>
                      <a:rPr lang="en-GB" altLang="en-US" sz="280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</a:br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  <a:r>
                      <a:rPr lang="en-GB" altLang="en-US" sz="1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.</a:t>
                    </a:r>
                  </a:p>
                </p:txBody>
              </p:sp>
            </mc:Choice>
            <mc:Fallback xmlns="">
              <p:sp>
                <p:nvSpPr>
                  <p:cNvPr id="5" name="Text Box 2">
                    <a:extLst>
                      <a:ext uri="{FF2B5EF4-FFF2-40B4-BE49-F238E27FC236}">
                        <a16:creationId xmlns:a16="http://schemas.microsoft.com/office/drawing/2014/main" id="{E94E0AEA-E469-4C66-9B28-5E9DDF2020F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483752" y="750315"/>
                    <a:ext cx="692643" cy="1815882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 b="-8389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 Box 2">
                    <a:extLst>
                      <a:ext uri="{FF2B5EF4-FFF2-40B4-BE49-F238E27FC236}">
                        <a16:creationId xmlns:a16="http://schemas.microsoft.com/office/drawing/2014/main" id="{69FE4380-D8DA-4678-BF0C-4239585A426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10661" y="2664489"/>
                    <a:ext cx="3418087" cy="5232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 typeface="Math3" panose="00000400000000000000" pitchFamily="2" charset="2"/>
                      <a:buNone/>
                    </a:pPr>
                    <a14:m>
                      <m:oMath xmlns:m="http://schemas.openxmlformats.org/officeDocument/2006/math">
                        <m:sSubSup>
                          <m:sSub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b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𝑚</m:t>
                            </m:r>
                          </m:sup>
                        </m:sSubSup>
                      </m:oMath>
                    </a14:m>
                    <a:r>
                      <a:rPr lang="en-GB" altLang="en-US" sz="1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  <a:r>
                      <a:rPr lang="en-GB" altLang="en-US" sz="24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  <a:r>
                      <a:rPr lang="en-GB" altLang="en-US" sz="105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</a:t>
                    </a:r>
                    <a:r>
                      <a:rPr lang="en-GB" altLang="en-US" sz="2800" b="0" dirty="0">
                        <a:latin typeface="Arial" panose="020B0604020202020204" pitchFamily="34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a:t> .    .    .    </a:t>
                    </a:r>
                    <a14:m>
                      <m:oMath xmlns:m="http://schemas.openxmlformats.org/officeDocument/2006/math">
                        <m:sSubSup>
                          <m:sSub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b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𝑛</m:t>
                            </m:r>
                          </m:sub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𝑚</m:t>
                            </m:r>
                          </m:sup>
                        </m:sSubSup>
                      </m:oMath>
                    </a14:m>
                    <a:endPara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12" name="Text Box 2">
                    <a:extLst>
                      <a:ext uri="{FF2B5EF4-FFF2-40B4-BE49-F238E27FC236}">
                        <a16:creationId xmlns:a16="http://schemas.microsoft.com/office/drawing/2014/main" id="{69FE4380-D8DA-4678-BF0C-4239585A426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210661" y="2664489"/>
                    <a:ext cx="3418087" cy="52322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t="-11628" b="-31395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6674E0B2-692F-4B84-9C5C-005EF96DF282}"/>
                  </a:ext>
                </a:extLst>
              </p:cNvPr>
              <p:cNvGrpSpPr/>
              <p:nvPr/>
            </p:nvGrpSpPr>
            <p:grpSpPr>
              <a:xfrm>
                <a:off x="3324602" y="1178324"/>
                <a:ext cx="2977235" cy="1384995"/>
                <a:chOff x="1677698" y="1989035"/>
                <a:chExt cx="2977235" cy="1384995"/>
              </a:xfrm>
            </p:grpSpPr>
            <p:sp>
              <p:nvSpPr>
                <p:cNvPr id="23" name="Text Box 2">
                  <a:extLst>
                    <a:ext uri="{FF2B5EF4-FFF2-40B4-BE49-F238E27FC236}">
                      <a16:creationId xmlns:a16="http://schemas.microsoft.com/office/drawing/2014/main" id="{F7D1C64E-9B67-4CEE-84CB-89A25E9EC1E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77698" y="1989035"/>
                  <a:ext cx="692643" cy="13849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</a:p>
              </p:txBody>
            </p:sp>
            <p:sp>
              <p:nvSpPr>
                <p:cNvPr id="24" name="Text Box 2">
                  <a:extLst>
                    <a:ext uri="{FF2B5EF4-FFF2-40B4-BE49-F238E27FC236}">
                      <a16:creationId xmlns:a16="http://schemas.microsoft.com/office/drawing/2014/main" id="{52C783BF-A5D1-4A14-A771-2EBA5EDD340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62290" y="1989035"/>
                  <a:ext cx="692643" cy="13849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 Box 2">
                  <a:extLst>
                    <a:ext uri="{FF2B5EF4-FFF2-40B4-BE49-F238E27FC236}">
                      <a16:creationId xmlns:a16="http://schemas.microsoft.com/office/drawing/2014/main" id="{4D1E6BA5-C4D3-A7C2-0494-624FE0089FC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-6143" y="2925835"/>
                  <a:ext cx="692643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𝑟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𝑚</m:t>
                            </m:r>
                          </m:sup>
                        </m:sSup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63" name="Text Box 2">
                  <a:extLst>
                    <a:ext uri="{FF2B5EF4-FFF2-40B4-BE49-F238E27FC236}">
                      <a16:creationId xmlns:a16="http://schemas.microsoft.com/office/drawing/2014/main" id="{4D1E6BA5-C4D3-A7C2-0494-624FE0089FC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-6143" y="2925835"/>
                  <a:ext cx="692643" cy="523220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Double Bracket 34">
              <a:extLst>
                <a:ext uri="{FF2B5EF4-FFF2-40B4-BE49-F238E27FC236}">
                  <a16:creationId xmlns:a16="http://schemas.microsoft.com/office/drawing/2014/main" id="{DC00D986-5DC7-6D70-0CA3-994BD034A214}"/>
                </a:ext>
              </a:extLst>
            </p:cNvPr>
            <p:cNvSpPr/>
            <p:nvPr/>
          </p:nvSpPr>
          <p:spPr>
            <a:xfrm>
              <a:off x="564548" y="995888"/>
              <a:ext cx="3233076" cy="2542442"/>
            </a:xfrm>
            <a:prstGeom prst="bracketPair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 sz="1600"/>
            </a:p>
          </p:txBody>
        </p:sp>
      </p:grpSp>
      <p:sp>
        <p:nvSpPr>
          <p:cNvPr id="41" name="Text Box 4">
            <a:extLst>
              <a:ext uri="{FF2B5EF4-FFF2-40B4-BE49-F238E27FC236}">
                <a16:creationId xmlns:a16="http://schemas.microsoft.com/office/drawing/2014/main" id="{EE6C7CDD-6573-4F0C-A7C5-46E490D59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9864" y="188924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42" name="Text Box 4">
            <a:extLst>
              <a:ext uri="{FF2B5EF4-FFF2-40B4-BE49-F238E27FC236}">
                <a16:creationId xmlns:a16="http://schemas.microsoft.com/office/drawing/2014/main" id="{69A98D30-4D53-45D0-ADE6-6E30CF098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2264" y="341324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14305833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utoUpdateAnimBg="0"/>
      <p:bldP spid="14" grpId="0"/>
      <p:bldP spid="16" grpId="0"/>
      <p:bldP spid="27" grpId="0"/>
      <p:bldP spid="29" grpId="0"/>
      <p:bldP spid="30" grpId="0"/>
      <p:bldP spid="31" grpId="0" build="p" autoUpdateAnimBg="0"/>
      <p:bldP spid="26" grpId="0" build="p" autoUpdateAnimBg="0"/>
      <p:bldP spid="37" grpId="0"/>
      <p:bldP spid="38" grpId="0" build="p" autoUpdateAnimBg="0"/>
      <p:bldP spid="39" grpId="0"/>
      <p:bldP spid="41" grpId="0" build="p" autoUpdateAnimBg="0"/>
      <p:bldP spid="4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E94E0AEA-E469-4C66-9B28-5E9DDF2020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27954" y="1415438"/>
                <a:ext cx="692643" cy="23083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𝑠</m:t>
                          </m:r>
                        </m:e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US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r>
                  <a:rPr lang="en-GB" altLang="en-US" sz="16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r>
                  <a:rPr lang="en-GB" altLang="en-US" sz="1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r>
                  <a:rPr lang="en-GB" altLang="en-US" sz="1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𝑠</m:t>
                          </m:r>
                        </m:e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6</m:t>
                          </m:r>
                        </m:sup>
                      </m:sSup>
                    </m:oMath>
                  </m:oMathPara>
                </a14:m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5" name="Text Box 2">
                <a:extLst>
                  <a:ext uri="{FF2B5EF4-FFF2-40B4-BE49-F238E27FC236}">
                    <a16:creationId xmlns:a16="http://schemas.microsoft.com/office/drawing/2014/main" id="{E94E0AEA-E469-4C66-9B28-5E9DDF2020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27954" y="1415438"/>
                <a:ext cx="692643" cy="23083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2">
                <a:extLst>
                  <a:ext uri="{FF2B5EF4-FFF2-40B4-BE49-F238E27FC236}">
                    <a16:creationId xmlns:a16="http://schemas.microsoft.com/office/drawing/2014/main" id="{1C5C5C7A-4164-41A1-8198-239805EF88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25358" y="1385702"/>
                <a:ext cx="692644" cy="5273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Sup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</m:t>
                        </m:r>
                      </m:sub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 Box 2">
                <a:extLst>
                  <a:ext uri="{FF2B5EF4-FFF2-40B4-BE49-F238E27FC236}">
                    <a16:creationId xmlns:a16="http://schemas.microsoft.com/office/drawing/2014/main" id="{1C5C5C7A-4164-41A1-8198-239805EF88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25358" y="1385702"/>
                <a:ext cx="692644" cy="5273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6AC0B776-593C-490C-9489-1206F3D28CD6}"/>
              </a:ext>
            </a:extLst>
          </p:cNvPr>
          <p:cNvGrpSpPr/>
          <p:nvPr/>
        </p:nvGrpSpPr>
        <p:grpSpPr>
          <a:xfrm>
            <a:off x="441409" y="1600800"/>
            <a:ext cx="1666990" cy="2061989"/>
            <a:chOff x="862823" y="1555525"/>
            <a:chExt cx="1666990" cy="206198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 Box 2">
                  <a:extLst>
                    <a:ext uri="{FF2B5EF4-FFF2-40B4-BE49-F238E27FC236}">
                      <a16:creationId xmlns:a16="http://schemas.microsoft.com/office/drawing/2014/main" id="{65C33828-A2AE-4B7B-8DCC-803B0DA2BFF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2823" y="1668519"/>
                  <a:ext cx="1666990" cy="19489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: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Each</a:t>
                  </a:r>
                  <a:b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pPr>
                        <m:e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𝑠</m:t>
                          </m:r>
                        </m:e>
                        <m:sup>
                          <m:r>
                            <a:rPr lang="en-US" alt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𝑖</m:t>
                          </m:r>
                        </m:sup>
                      </m:sSup>
                    </m:oMath>
                  </a14:m>
                  <a: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b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has probability</a:t>
                  </a:r>
                  <a:r>
                    <a:rPr lang="en-GB" altLang="en-US" sz="20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1/6</m:t>
                      </m:r>
                    </m:oMath>
                  </a14:m>
                  <a: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b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(DUR)</a:t>
                  </a:r>
                </a:p>
              </p:txBody>
            </p:sp>
          </mc:Choice>
          <mc:Fallback xmlns="">
            <p:sp>
              <p:nvSpPr>
                <p:cNvPr id="9" name="Text Box 2">
                  <a:extLst>
                    <a:ext uri="{FF2B5EF4-FFF2-40B4-BE49-F238E27FC236}">
                      <a16:creationId xmlns:a16="http://schemas.microsoft.com/office/drawing/2014/main" id="{65C33828-A2AE-4B7B-8DCC-803B0DA2BFF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62823" y="1668519"/>
                  <a:ext cx="1666990" cy="1948995"/>
                </a:xfrm>
                <a:prstGeom prst="rect">
                  <a:avLst/>
                </a:prstGeom>
                <a:blipFill>
                  <a:blip r:embed="rId5"/>
                  <a:stretch>
                    <a:fillRect l="-4029" t="-1563" b="-468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utoShape 8">
              <a:extLst>
                <a:ext uri="{FF2B5EF4-FFF2-40B4-BE49-F238E27FC236}">
                  <a16:creationId xmlns:a16="http://schemas.microsoft.com/office/drawing/2014/main" id="{5CF36EDC-2D96-4A6C-BBA1-A32FE308090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223949" y="1555525"/>
              <a:ext cx="240746" cy="1948995"/>
            </a:xfrm>
            <a:prstGeom prst="rightBrace">
              <a:avLst>
                <a:gd name="adj1" fmla="val 32407"/>
                <a:gd name="adj2" fmla="val 50000"/>
              </a:avLst>
            </a:prstGeom>
            <a:noFill/>
            <a:ln w="12700">
              <a:solidFill>
                <a:srgbClr val="00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2">
                <a:extLst>
                  <a:ext uri="{FF2B5EF4-FFF2-40B4-BE49-F238E27FC236}">
                    <a16:creationId xmlns:a16="http://schemas.microsoft.com/office/drawing/2014/main" id="{555D5A67-8146-4B01-B0D5-621E88E4EF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53578" y="756537"/>
                <a:ext cx="341808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𝑡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   .    .    .</a:t>
                </a:r>
                <a:r>
                  <a:rPr lang="en-GB" altLang="en-US" sz="20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:r>
                  <a:rPr lang="en-GB" altLang="en-US" sz="1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 </a:t>
                </a:r>
                <a:r>
                  <a: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𝑡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12</m:t>
                        </m:r>
                      </m:sub>
                    </m:sSub>
                  </m:oMath>
                </a14:m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0" name="Text Box 2">
                <a:extLst>
                  <a:ext uri="{FF2B5EF4-FFF2-40B4-BE49-F238E27FC236}">
                    <a16:creationId xmlns:a16="http://schemas.microsoft.com/office/drawing/2014/main" id="{555D5A67-8146-4B01-B0D5-621E88E4EF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53578" y="756537"/>
                <a:ext cx="3418087" cy="523220"/>
              </a:xfrm>
              <a:prstGeom prst="rect">
                <a:avLst/>
              </a:prstGeom>
              <a:blipFill>
                <a:blip r:embed="rId6"/>
                <a:stretch>
                  <a:fillRect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2706" name="Text Box 2"/>
          <p:cNvSpPr txBox="1">
            <a:spLocks noChangeArrowheads="1"/>
          </p:cNvSpPr>
          <p:nvPr/>
        </p:nvSpPr>
        <p:spPr bwMode="auto">
          <a:xfrm>
            <a:off x="142043" y="143337"/>
            <a:ext cx="87932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Nowadays</a:t>
            </a:r>
            <a:r>
              <a:rPr lang="en-GB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: many studies into </a:t>
            </a: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time &amp; risk jointly.</a:t>
            </a:r>
            <a:endParaRPr lang="en-GB" altLang="en-US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2">
                <a:extLst>
                  <a:ext uri="{FF2B5EF4-FFF2-40B4-BE49-F238E27FC236}">
                    <a16:creationId xmlns:a16="http://schemas.microsoft.com/office/drawing/2014/main" id="{69FE4380-D8DA-4678-BF0C-4239585A42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0661" y="3091101"/>
                <a:ext cx="3418087" cy="5307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Sup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</m:t>
                        </m:r>
                      </m:sub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6</m:t>
                        </m:r>
                      </m:sup>
                    </m:sSubSup>
                  </m:oMath>
                </a14:m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   .    .    .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Sup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12</m:t>
                        </m:r>
                      </m:sub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6</m:t>
                        </m:r>
                      </m:sup>
                    </m:sSubSup>
                  </m:oMath>
                </a14:m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2" name="Text Box 2">
                <a:extLst>
                  <a:ext uri="{FF2B5EF4-FFF2-40B4-BE49-F238E27FC236}">
                    <a16:creationId xmlns:a16="http://schemas.microsoft.com/office/drawing/2014/main" id="{69FE4380-D8DA-4678-BF0C-4239585A4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10661" y="3091101"/>
                <a:ext cx="3418087" cy="530786"/>
              </a:xfrm>
              <a:prstGeom prst="rect">
                <a:avLst/>
              </a:prstGeom>
              <a:blipFill>
                <a:blip r:embed="rId7"/>
                <a:stretch>
                  <a:fillRect t="-10345" b="-3103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2">
                <a:extLst>
                  <a:ext uri="{FF2B5EF4-FFF2-40B4-BE49-F238E27FC236}">
                    <a16:creationId xmlns:a16="http://schemas.microsoft.com/office/drawing/2014/main" id="{9D006481-3CAE-483C-A493-F47EF1A4F1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766" y="3991410"/>
                <a:ext cx="2430999" cy="5384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4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Each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Sup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𝑗</m:t>
                        </m:r>
                      </m:sub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𝑖</m:t>
                        </m:r>
                      </m:sup>
                    </m:sSubSup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∈</m:t>
                    </m:r>
                    <m:r>
                      <a:rPr lang="en-U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ℝ</m:t>
                    </m:r>
                  </m:oMath>
                </a14:m>
                <a:endParaRPr lang="en-GB" altLang="en-US" sz="20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5" name="Text Box 2">
                <a:extLst>
                  <a:ext uri="{FF2B5EF4-FFF2-40B4-BE49-F238E27FC236}">
                    <a16:creationId xmlns:a16="http://schemas.microsoft.com/office/drawing/2014/main" id="{9D006481-3CAE-483C-A493-F47EF1A4F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7766" y="3991410"/>
                <a:ext cx="2430999" cy="538481"/>
              </a:xfrm>
              <a:prstGeom prst="rect">
                <a:avLst/>
              </a:prstGeom>
              <a:blipFill>
                <a:blip r:embed="rId8"/>
                <a:stretch>
                  <a:fillRect l="-3759" t="-3409" b="-1704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2">
                <a:extLst>
                  <a:ext uri="{FF2B5EF4-FFF2-40B4-BE49-F238E27FC236}">
                    <a16:creationId xmlns:a16="http://schemas.microsoft.com/office/drawing/2014/main" id="{F03CDC8E-3BDE-4E54-A131-DF03B6D829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512" y="5358307"/>
                <a:ext cx="712728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Preferences over these: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≽</m:t>
                    </m:r>
                  </m:oMath>
                </a14:m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pPr>
                      <m:e>
                        <m:r>
                          <a:rPr lang="en-US" alt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ℝ</m:t>
                        </m:r>
                      </m:e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6×12</m:t>
                        </m:r>
                      </m:sup>
                    </m:sSup>
                  </m:oMath>
                </a14:m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3" name="Text Box 2">
                <a:extLst>
                  <a:ext uri="{FF2B5EF4-FFF2-40B4-BE49-F238E27FC236}">
                    <a16:creationId xmlns:a16="http://schemas.microsoft.com/office/drawing/2014/main" id="{F03CDC8E-3BDE-4E54-A131-DF03B6D82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512" y="5358307"/>
                <a:ext cx="7127288" cy="523220"/>
              </a:xfrm>
              <a:prstGeom prst="rect">
                <a:avLst/>
              </a:prstGeom>
              <a:blipFill>
                <a:blip r:embed="rId9"/>
                <a:stretch>
                  <a:fillRect l="-1796" t="-12791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 Box 2">
            <a:extLst>
              <a:ext uri="{FF2B5EF4-FFF2-40B4-BE49-F238E27FC236}">
                <a16:creationId xmlns:a16="http://schemas.microsoft.com/office/drawing/2014/main" id="{BFA83C96-6BCF-4883-9798-003AD77EE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121" y="4443994"/>
            <a:ext cx="593768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Called </a:t>
            </a:r>
            <a:r>
              <a:rPr lang="en-GB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risky outcome stream</a:t>
            </a: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625F0E3-83D5-4BFF-BFE5-9E44FD3B0EAF}"/>
              </a:ext>
            </a:extLst>
          </p:cNvPr>
          <p:cNvGrpSpPr/>
          <p:nvPr/>
        </p:nvGrpSpPr>
        <p:grpSpPr>
          <a:xfrm>
            <a:off x="4819417" y="4132020"/>
            <a:ext cx="1901124" cy="896655"/>
            <a:chOff x="3290439" y="3429000"/>
            <a:chExt cx="3552825" cy="1675671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0C8B5099-51E9-4CDA-8B60-245FEA627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0439" y="3818796"/>
              <a:ext cx="3552825" cy="128587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A5A520E5-45EB-40AA-80D4-E6A37C5B3AC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247" t="23322" r="16036" b="21364"/>
            <a:stretch/>
          </p:blipFill>
          <p:spPr>
            <a:xfrm>
              <a:off x="4572731" y="3429000"/>
              <a:ext cx="799725" cy="583707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674E0B2-692F-4B84-9C5C-005EF96DF282}"/>
              </a:ext>
            </a:extLst>
          </p:cNvPr>
          <p:cNvGrpSpPr/>
          <p:nvPr/>
        </p:nvGrpSpPr>
        <p:grpSpPr>
          <a:xfrm>
            <a:off x="3324602" y="1829983"/>
            <a:ext cx="2847405" cy="1384995"/>
            <a:chOff x="1677698" y="1989035"/>
            <a:chExt cx="2847405" cy="1384995"/>
          </a:xfrm>
        </p:grpSpPr>
        <p:sp>
          <p:nvSpPr>
            <p:cNvPr id="23" name="Text Box 2">
              <a:extLst>
                <a:ext uri="{FF2B5EF4-FFF2-40B4-BE49-F238E27FC236}">
                  <a16:creationId xmlns:a16="http://schemas.microsoft.com/office/drawing/2014/main" id="{F7D1C64E-9B67-4CEE-84CB-89A25E9EC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7698" y="1989035"/>
              <a:ext cx="692643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</a:p>
          </p:txBody>
        </p:sp>
        <p:sp>
          <p:nvSpPr>
            <p:cNvPr id="24" name="Text Box 2">
              <a:extLst>
                <a:ext uri="{FF2B5EF4-FFF2-40B4-BE49-F238E27FC236}">
                  <a16:creationId xmlns:a16="http://schemas.microsoft.com/office/drawing/2014/main" id="{52C783BF-A5D1-4A14-A771-2EBA5EDD34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2460" y="1989035"/>
              <a:ext cx="692643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</a:p>
          </p:txBody>
        </p:sp>
      </p:grpSp>
      <p:pic>
        <p:nvPicPr>
          <p:cNvPr id="29" name="Picture 28">
            <a:extLst>
              <a:ext uri="{FF2B5EF4-FFF2-40B4-BE49-F238E27FC236}">
                <a16:creationId xmlns:a16="http://schemas.microsoft.com/office/drawing/2014/main" id="{2A2F8F97-2B8B-4168-A804-7F323C5BB2E7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79" t="11715" r="29488" b="24147"/>
          <a:stretch/>
        </p:blipFill>
        <p:spPr>
          <a:xfrm>
            <a:off x="2622237" y="3874126"/>
            <a:ext cx="357792" cy="385980"/>
          </a:xfrm>
          <a:prstGeom prst="rect">
            <a:avLst/>
          </a:prstGeom>
        </p:spPr>
      </p:pic>
      <p:sp>
        <p:nvSpPr>
          <p:cNvPr id="30" name="Text Box 3">
            <a:extLst>
              <a:ext uri="{FF2B5EF4-FFF2-40B4-BE49-F238E27FC236}">
                <a16:creationId xmlns:a16="http://schemas.microsoft.com/office/drawing/2014/main" id="{C609BB46-D1CE-4EF3-ABF9-0604CFA32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4597" y="6629419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</a:t>
            </a:fld>
            <a:endParaRPr lang="en-US" altLang="nl-NL" sz="1400"/>
          </a:p>
        </p:txBody>
      </p:sp>
      <p:sp>
        <p:nvSpPr>
          <p:cNvPr id="28" name="Double Bracket 27">
            <a:extLst>
              <a:ext uri="{FF2B5EF4-FFF2-40B4-BE49-F238E27FC236}">
                <a16:creationId xmlns:a16="http://schemas.microsoft.com/office/drawing/2014/main" id="{E0EA6896-9C17-816D-2CD1-310F24D4A959}"/>
              </a:ext>
            </a:extLst>
          </p:cNvPr>
          <p:cNvSpPr/>
          <p:nvPr/>
        </p:nvSpPr>
        <p:spPr>
          <a:xfrm>
            <a:off x="3061258" y="1417305"/>
            <a:ext cx="3096024" cy="2308323"/>
          </a:xfrm>
          <a:prstGeom prst="bracketPair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sz="160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59033A8-A977-75F2-8C88-C79216278DF3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35" t="7240" r="24603" b="13459"/>
          <a:stretch/>
        </p:blipFill>
        <p:spPr>
          <a:xfrm>
            <a:off x="6409680" y="808207"/>
            <a:ext cx="800305" cy="53007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Box 2">
                <a:extLst>
                  <a:ext uri="{FF2B5EF4-FFF2-40B4-BE49-F238E27FC236}">
                    <a16:creationId xmlns:a16="http://schemas.microsoft.com/office/drawing/2014/main" id="{1BADC92A-420C-E94D-4399-F5D7F70676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4842" y="1379078"/>
                <a:ext cx="2124546" cy="5273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    .    .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Sup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12</m:t>
                        </m:r>
                      </m:sub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</m:t>
                        </m:r>
                      </m:sup>
                    </m:sSubSup>
                  </m:oMath>
                </a14:m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31" name="Text Box 2">
                <a:extLst>
                  <a:ext uri="{FF2B5EF4-FFF2-40B4-BE49-F238E27FC236}">
                    <a16:creationId xmlns:a16="http://schemas.microsoft.com/office/drawing/2014/main" id="{1BADC92A-420C-E94D-4399-F5D7F70676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54842" y="1379078"/>
                <a:ext cx="2124546" cy="527324"/>
              </a:xfrm>
              <a:prstGeom prst="rect">
                <a:avLst/>
              </a:prstGeom>
              <a:blipFill>
                <a:blip r:embed="rId14"/>
                <a:stretch>
                  <a:fillRect l="-5731" t="-10345" b="-3103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7793020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11" grpId="0"/>
      <p:bldP spid="10" grpId="0" build="p" autoUpdateAnimBg="0"/>
      <p:bldP spid="712706" grpId="0" build="p" autoUpdateAnimBg="0"/>
      <p:bldP spid="12" grpId="0" build="p" autoUpdateAnimBg="0"/>
      <p:bldP spid="15" grpId="0" build="p" autoUpdateAnimBg="0"/>
      <p:bldP spid="13" grpId="0" build="p" autoUpdateAnimBg="0"/>
      <p:bldP spid="19" grpId="0" build="p" autoUpdateAnimBg="0"/>
      <p:bldP spid="28" grpId="0" animBg="1"/>
      <p:bldP spid="3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B26DFFEA-FC30-453D-BA37-62E5FC08C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30</a:t>
            </a:fld>
            <a:endParaRPr lang="en-US" altLang="nl-NL" sz="140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5EED229-F698-5EE9-96AD-3695AB015B4A}"/>
              </a:ext>
            </a:extLst>
          </p:cNvPr>
          <p:cNvGrpSpPr/>
          <p:nvPr/>
        </p:nvGrpSpPr>
        <p:grpSpPr>
          <a:xfrm>
            <a:off x="371592" y="2126739"/>
            <a:ext cx="6719281" cy="1936369"/>
            <a:chOff x="371592" y="2126739"/>
            <a:chExt cx="6719281" cy="1936369"/>
          </a:xfrm>
        </p:grpSpPr>
        <p:sp>
          <p:nvSpPr>
            <p:cNvPr id="10" name="Text Box 2">
              <a:extLst>
                <a:ext uri="{FF2B5EF4-FFF2-40B4-BE49-F238E27FC236}">
                  <a16:creationId xmlns:a16="http://schemas.microsoft.com/office/drawing/2014/main" id="{C367B6FD-1C20-4FC9-BFFD-890B8B8926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9135" y="2126739"/>
              <a:ext cx="1758043" cy="60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ts val="2000"/>
                </a:lnSpc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Complete separability</a:t>
              </a:r>
              <a:endParaRPr lang="en-GB" altLang="en-US" sz="20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0447CAC-7F7F-4BE6-90B6-2CE11BE1B8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7206" y="2881236"/>
              <a:ext cx="1758043" cy="60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ts val="2000"/>
                </a:lnSpc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Weak separability</a:t>
              </a:r>
              <a:endParaRPr lang="en-GB" altLang="en-US" sz="20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0112EAD2-94BB-43EE-9ECD-B96138F4299B}"/>
                </a:ext>
              </a:extLst>
            </p:cNvPr>
            <p:cNvCxnSpPr>
              <a:cxnSpLocks/>
            </p:cNvCxnSpPr>
            <p:nvPr/>
          </p:nvCxnSpPr>
          <p:spPr>
            <a:xfrm>
              <a:off x="371592" y="3447098"/>
              <a:ext cx="5409006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 Box 2">
              <a:extLst>
                <a:ext uri="{FF2B5EF4-FFF2-40B4-BE49-F238E27FC236}">
                  <a16:creationId xmlns:a16="http://schemas.microsoft.com/office/drawing/2014/main" id="{E9B2238F-EE9F-49B3-9CDB-2C3F49F2A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9781" y="2643657"/>
              <a:ext cx="751111" cy="348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ts val="2000"/>
                </a:lnSpc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=</a:t>
              </a:r>
              <a:endParaRPr lang="en-GB" altLang="en-US" sz="1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0CDE5C-F22A-4987-9BA8-3831CCAD019D}"/>
                </a:ext>
              </a:extLst>
            </p:cNvPr>
            <p:cNvCxnSpPr>
              <a:cxnSpLocks/>
            </p:cNvCxnSpPr>
            <p:nvPr/>
          </p:nvCxnSpPr>
          <p:spPr>
            <a:xfrm>
              <a:off x="5820354" y="3447098"/>
              <a:ext cx="1270519" cy="2719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DFCEE83-4DAF-E141-285E-847F46BF5F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90389" y="2750914"/>
              <a:ext cx="0" cy="1312194"/>
            </a:xfrm>
            <a:prstGeom prst="line">
              <a:avLst/>
            </a:prstGeom>
            <a:ln w="952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4">
                <a:extLst>
                  <a:ext uri="{FF2B5EF4-FFF2-40B4-BE49-F238E27FC236}">
                    <a16:creationId xmlns:a16="http://schemas.microsoft.com/office/drawing/2014/main" id="{95825B0E-43B4-0BB2-E7EE-D2719789A8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3796" y="101916"/>
                <a:ext cx="3476917" cy="8104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ts val="28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Behavioral: interactions. </a:t>
                </a:r>
                <a:r>
                  <a:rPr lang="en-US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Tractable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⇒</m:t>
                    </m:r>
                  </m:oMath>
                </a14:m>
                <a:r>
                  <a:rPr lang="en-US" altLang="en-US" sz="2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recursive.</a:t>
                </a:r>
                <a:endParaRPr lang="en-GB" altLang="en-US" sz="20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4" name="Text Box 4">
                <a:extLst>
                  <a:ext uri="{FF2B5EF4-FFF2-40B4-BE49-F238E27FC236}">
                    <a16:creationId xmlns:a16="http://schemas.microsoft.com/office/drawing/2014/main" id="{95825B0E-43B4-0BB2-E7EE-D2719789A8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3796" y="101916"/>
                <a:ext cx="3476917" cy="810478"/>
              </a:xfrm>
              <a:prstGeom prst="rect">
                <a:avLst/>
              </a:prstGeom>
              <a:blipFill>
                <a:blip r:embed="rId3"/>
                <a:stretch>
                  <a:fillRect l="-2807" t="-6767" r="-4035" b="-165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 Box 4">
            <a:extLst>
              <a:ext uri="{FF2B5EF4-FFF2-40B4-BE49-F238E27FC236}">
                <a16:creationId xmlns:a16="http://schemas.microsoft.com/office/drawing/2014/main" id="{2DA183A0-1013-A611-4F77-3D5D31C18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6114" y="5156588"/>
            <a:ext cx="2452227" cy="455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2800"/>
              </a:lnSpc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Bifurcation!</a:t>
            </a:r>
            <a:endParaRPr lang="en-GB" altLang="en-US" sz="2000" b="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8B14E6A-9199-AB3C-A0ED-1F244EDBE825}"/>
              </a:ext>
            </a:extLst>
          </p:cNvPr>
          <p:cNvGrpSpPr/>
          <p:nvPr/>
        </p:nvGrpSpPr>
        <p:grpSpPr>
          <a:xfrm>
            <a:off x="5814674" y="1453875"/>
            <a:ext cx="2982594" cy="4033514"/>
            <a:chOff x="5798772" y="1453875"/>
            <a:chExt cx="2982594" cy="4033514"/>
          </a:xfrm>
        </p:grpSpPr>
        <p:sp>
          <p:nvSpPr>
            <p:cNvPr id="24" name="Text Box 4">
              <a:extLst>
                <a:ext uri="{FF2B5EF4-FFF2-40B4-BE49-F238E27FC236}">
                  <a16:creationId xmlns:a16="http://schemas.microsoft.com/office/drawing/2014/main" id="{7708FB91-451A-27E2-E242-AA18A35127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128019">
              <a:off x="6763341" y="4921080"/>
              <a:ext cx="1998795" cy="566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ts val="1800"/>
                </a:lnSpc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000" dirty="0">
                  <a:solidFill>
                    <a:srgbClr val="FF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Column-monotonicity</a:t>
              </a:r>
              <a:endParaRPr lang="en-GB" altLang="en-US" sz="2000" b="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25" name="Text Box 4">
              <a:extLst>
                <a:ext uri="{FF2B5EF4-FFF2-40B4-BE49-F238E27FC236}">
                  <a16:creationId xmlns:a16="http://schemas.microsoft.com/office/drawing/2014/main" id="{B4709FDD-BD94-4256-0662-0FCB320D1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9261679">
              <a:off x="6782571" y="1453875"/>
              <a:ext cx="1998795" cy="566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ts val="1800"/>
                </a:lnSpc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000" dirty="0">
                  <a:solidFill>
                    <a:srgbClr val="FF0000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Row-monotonicity</a:t>
              </a:r>
              <a:endParaRPr lang="en-GB" altLang="en-US" sz="2000" b="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43633DE-A66C-1434-EB7D-624F7FEA2BE4}"/>
                </a:ext>
              </a:extLst>
            </p:cNvPr>
            <p:cNvGrpSpPr/>
            <p:nvPr/>
          </p:nvGrpSpPr>
          <p:grpSpPr>
            <a:xfrm flipH="1">
              <a:off x="5798772" y="1618077"/>
              <a:ext cx="2786515" cy="3652601"/>
              <a:chOff x="755375" y="3687905"/>
              <a:chExt cx="1438496" cy="2327221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CD0CF04B-0C7D-CFBD-49A2-357A088A6602}"/>
                  </a:ext>
                </a:extLst>
              </p:cNvPr>
              <p:cNvSpPr/>
              <p:nvPr/>
            </p:nvSpPr>
            <p:spPr>
              <a:xfrm>
                <a:off x="755375" y="4627390"/>
                <a:ext cx="1438496" cy="490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/>
              </a:p>
            </p:txBody>
          </p: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3832B2AB-DE65-04F8-AF81-119982DB4BA4}"/>
                  </a:ext>
                </a:extLst>
              </p:cNvPr>
              <p:cNvGrpSpPr/>
              <p:nvPr/>
            </p:nvGrpSpPr>
            <p:grpSpPr>
              <a:xfrm>
                <a:off x="859826" y="3687905"/>
                <a:ext cx="1332336" cy="2327221"/>
                <a:chOff x="1233537" y="2519062"/>
                <a:chExt cx="1332336" cy="2327221"/>
              </a:xfrm>
            </p:grpSpPr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5ADF5ACA-3650-5397-BDBC-663751BE57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233537" y="3679025"/>
                  <a:ext cx="1332336" cy="1167258"/>
                </a:xfrm>
                <a:prstGeom prst="line">
                  <a:avLst/>
                </a:prstGeom>
                <a:ln w="9525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4468413D-C558-5B38-5487-CA1F71FE0D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33537" y="2519062"/>
                  <a:ext cx="1332336" cy="1167258"/>
                </a:xfrm>
                <a:prstGeom prst="line">
                  <a:avLst/>
                </a:prstGeom>
                <a:ln w="9525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733DBFD6-8EBB-E9C2-A4F9-7DCF382FEBD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0" t="16476" r="5301"/>
          <a:stretch/>
        </p:blipFill>
        <p:spPr>
          <a:xfrm rot="5400000">
            <a:off x="3038183" y="5639671"/>
            <a:ext cx="1256241" cy="1180418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0B729B4-7146-9DF5-EC68-FD659DE176DE}"/>
              </a:ext>
            </a:extLst>
          </p:cNvPr>
          <p:cNvGrpSpPr/>
          <p:nvPr/>
        </p:nvGrpSpPr>
        <p:grpSpPr>
          <a:xfrm>
            <a:off x="6427038" y="290161"/>
            <a:ext cx="565452" cy="729018"/>
            <a:chOff x="899106" y="1817262"/>
            <a:chExt cx="565452" cy="729018"/>
          </a:xfrm>
        </p:grpSpPr>
        <p:sp>
          <p:nvSpPr>
            <p:cNvPr id="33" name="Text Box 37">
              <a:extLst>
                <a:ext uri="{FF2B5EF4-FFF2-40B4-BE49-F238E27FC236}">
                  <a16:creationId xmlns:a16="http://schemas.microsoft.com/office/drawing/2014/main" id="{AE8EB65B-A502-5AEB-1B8E-EEBDDEEA80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9649" y="1909826"/>
              <a:ext cx="104963" cy="488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10000"/>
                </a:lnSpc>
                <a:buFont typeface="Math3" panose="00000400000000000000" pitchFamily="2" charset="2"/>
                <a:buNone/>
              </a:pP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1B4F28E1-0BD3-8F5E-2D29-6BF43ACDFFC1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41091" y="2190747"/>
              <a:ext cx="373256" cy="252934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21234"/>
                <a:gd name="connsiteY0" fmla="*/ 10000 h 10000"/>
                <a:gd name="connsiteX1" fmla="*/ 497 w 21234"/>
                <a:gd name="connsiteY1" fmla="*/ 8750 h 10000"/>
                <a:gd name="connsiteX2" fmla="*/ 2565 w 21234"/>
                <a:gd name="connsiteY2" fmla="*/ 0 h 10000"/>
                <a:gd name="connsiteX3" fmla="*/ 21234 w 21234"/>
                <a:gd name="connsiteY3" fmla="*/ 0 h 10000"/>
                <a:gd name="connsiteX0" fmla="*/ 0 w 24886"/>
                <a:gd name="connsiteY0" fmla="*/ 10000 h 10000"/>
                <a:gd name="connsiteX1" fmla="*/ 497 w 24886"/>
                <a:gd name="connsiteY1" fmla="*/ 8750 h 10000"/>
                <a:gd name="connsiteX2" fmla="*/ 2565 w 24886"/>
                <a:gd name="connsiteY2" fmla="*/ 0 h 10000"/>
                <a:gd name="connsiteX3" fmla="*/ 24886 w 24886"/>
                <a:gd name="connsiteY3" fmla="*/ 16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886" h="10000">
                  <a:moveTo>
                    <a:pt x="0" y="10000"/>
                  </a:moveTo>
                  <a:lnTo>
                    <a:pt x="497" y="8750"/>
                  </a:lnTo>
                  <a:lnTo>
                    <a:pt x="2565" y="0"/>
                  </a:lnTo>
                  <a:lnTo>
                    <a:pt x="24886" y="16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606EFED7-56F7-50BE-6AD8-D9715E042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603" y="1925013"/>
              <a:ext cx="384521" cy="252422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6433"/>
                <a:gd name="connsiteY0" fmla="*/ 10000 h 10000"/>
                <a:gd name="connsiteX1" fmla="*/ 497 w 16433"/>
                <a:gd name="connsiteY1" fmla="*/ 8750 h 10000"/>
                <a:gd name="connsiteX2" fmla="*/ 2565 w 16433"/>
                <a:gd name="connsiteY2" fmla="*/ 0 h 10000"/>
                <a:gd name="connsiteX3" fmla="*/ 16433 w 16433"/>
                <a:gd name="connsiteY3" fmla="*/ 0 h 10000"/>
                <a:gd name="connsiteX0" fmla="*/ 0 w 24482"/>
                <a:gd name="connsiteY0" fmla="*/ 10000 h 10000"/>
                <a:gd name="connsiteX1" fmla="*/ 497 w 24482"/>
                <a:gd name="connsiteY1" fmla="*/ 8750 h 10000"/>
                <a:gd name="connsiteX2" fmla="*/ 2565 w 24482"/>
                <a:gd name="connsiteY2" fmla="*/ 0 h 10000"/>
                <a:gd name="connsiteX3" fmla="*/ 24482 w 24482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482" h="10000">
                  <a:moveTo>
                    <a:pt x="0" y="10000"/>
                  </a:moveTo>
                  <a:lnTo>
                    <a:pt x="497" y="8750"/>
                  </a:lnTo>
                  <a:lnTo>
                    <a:pt x="2565" y="0"/>
                  </a:lnTo>
                  <a:lnTo>
                    <a:pt x="24482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" name="Oval 4">
              <a:extLst>
                <a:ext uri="{FF2B5EF4-FFF2-40B4-BE49-F238E27FC236}">
                  <a16:creationId xmlns:a16="http://schemas.microsoft.com/office/drawing/2014/main" id="{1E5DA917-CDCB-0223-6EFC-84575290B6D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99106" y="2147738"/>
              <a:ext cx="81410" cy="8141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D22C885A-4045-DDEA-6C18-75E2ADE35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6876" y="1823893"/>
              <a:ext cx="126467" cy="7577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8256ED9D-3E67-82D2-78DF-DA51D2655991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335340" y="1928343"/>
              <a:ext cx="126467" cy="7577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0" name="Oval 18">
              <a:extLst>
                <a:ext uri="{FF2B5EF4-FFF2-40B4-BE49-F238E27FC236}">
                  <a16:creationId xmlns:a16="http://schemas.microsoft.com/office/drawing/2014/main" id="{F9FAD378-B207-C0D3-3BF3-F903E947B8D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302059" y="1890966"/>
              <a:ext cx="60418" cy="6041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" name="Freeform 17">
              <a:extLst>
                <a:ext uri="{FF2B5EF4-FFF2-40B4-BE49-F238E27FC236}">
                  <a16:creationId xmlns:a16="http://schemas.microsoft.com/office/drawing/2014/main" id="{5834CF34-5A90-9978-7D21-D76F84A31C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8091" y="2337577"/>
              <a:ext cx="126467" cy="7577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3" name="Freeform 19">
              <a:extLst>
                <a:ext uri="{FF2B5EF4-FFF2-40B4-BE49-F238E27FC236}">
                  <a16:creationId xmlns:a16="http://schemas.microsoft.com/office/drawing/2014/main" id="{C4972C48-33D3-2F3B-8E74-B8BA9283D30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336555" y="2442026"/>
              <a:ext cx="126467" cy="7577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7" h="512">
                  <a:moveTo>
                    <a:pt x="0" y="512"/>
                  </a:moveTo>
                  <a:lnTo>
                    <a:pt x="55" y="448"/>
                  </a:lnTo>
                  <a:lnTo>
                    <a:pt x="284" y="0"/>
                  </a:lnTo>
                  <a:lnTo>
                    <a:pt x="1107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5" name="Oval 18">
              <a:extLst>
                <a:ext uri="{FF2B5EF4-FFF2-40B4-BE49-F238E27FC236}">
                  <a16:creationId xmlns:a16="http://schemas.microsoft.com/office/drawing/2014/main" id="{6C552325-E74C-4714-46A5-CF27196DB14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303273" y="2404649"/>
              <a:ext cx="60418" cy="6041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6" name="Text Box 37">
              <a:extLst>
                <a:ext uri="{FF2B5EF4-FFF2-40B4-BE49-F238E27FC236}">
                  <a16:creationId xmlns:a16="http://schemas.microsoft.com/office/drawing/2014/main" id="{4E32060C-10F6-59D9-8B58-F9BECD60B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4408" y="1817262"/>
              <a:ext cx="104963" cy="2170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"/>
                </a:lnSpc>
                <a:buFont typeface="Math3" panose="00000400000000000000" pitchFamily="2" charset="2"/>
                <a:buNone/>
              </a:pPr>
              <a: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7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7" name="Text Box 37">
              <a:extLst>
                <a:ext uri="{FF2B5EF4-FFF2-40B4-BE49-F238E27FC236}">
                  <a16:creationId xmlns:a16="http://schemas.microsoft.com/office/drawing/2014/main" id="{7B6E8007-8D4C-8F00-493C-817E224F0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4408" y="2329233"/>
              <a:ext cx="104963" cy="2170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"/>
                </a:lnSpc>
                <a:buFont typeface="Math3" panose="00000400000000000000" pitchFamily="2" charset="2"/>
                <a:buNone/>
              </a:pPr>
              <a: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7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7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48" name="Text Box 4">
            <a:extLst>
              <a:ext uri="{FF2B5EF4-FFF2-40B4-BE49-F238E27FC236}">
                <a16:creationId xmlns:a16="http://schemas.microsoft.com/office/drawing/2014/main" id="{B3003856-90D0-8981-180D-F70B8752A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49" name="Text Box 4">
            <a:extLst>
              <a:ext uri="{FF2B5EF4-FFF2-40B4-BE49-F238E27FC236}">
                <a16:creationId xmlns:a16="http://schemas.microsoft.com/office/drawing/2014/main" id="{5CEE3691-6B8A-27F3-55DD-E676EBA16DB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196196" y="306791"/>
            <a:ext cx="103506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0" name="Text Box 4">
            <a:extLst>
              <a:ext uri="{FF2B5EF4-FFF2-40B4-BE49-F238E27FC236}">
                <a16:creationId xmlns:a16="http://schemas.microsoft.com/office/drawing/2014/main" id="{321C717E-7FCB-BD45-4397-E0B6F5441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234" y="2034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44" name="Text Box 4">
            <a:extLst>
              <a:ext uri="{FF2B5EF4-FFF2-40B4-BE49-F238E27FC236}">
                <a16:creationId xmlns:a16="http://schemas.microsoft.com/office/drawing/2014/main" id="{34F013F3-C67A-4FEC-AEC8-32332AAD7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7224" y="3558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52" name="Text Box 4">
            <a:extLst>
              <a:ext uri="{FF2B5EF4-FFF2-40B4-BE49-F238E27FC236}">
                <a16:creationId xmlns:a16="http://schemas.microsoft.com/office/drawing/2014/main" id="{5DB83CDC-AB6A-49B4-8DE3-384A44E6A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5437" y="5082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07490436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48" grpId="0" build="p" autoUpdateAnimBg="0"/>
      <p:bldP spid="49" grpId="0" animBg="1"/>
      <p:bldP spid="50" grpId="0" build="p" autoUpdateAnimBg="0"/>
      <p:bldP spid="44" grpId="0" build="p" autoUpdateAnimBg="0"/>
      <p:bldP spid="52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5204101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31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326103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1DA40D67-304E-906A-2D07-2015C799DBE3}"/>
              </a:ext>
            </a:extLst>
          </p:cNvPr>
          <p:cNvGrpSpPr/>
          <p:nvPr/>
        </p:nvGrpSpPr>
        <p:grpSpPr>
          <a:xfrm>
            <a:off x="5511722" y="613849"/>
            <a:ext cx="1916123" cy="1669920"/>
            <a:chOff x="5511722" y="613849"/>
            <a:chExt cx="1916123" cy="166992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2AA76ED0-EC49-4113-AF7B-6292BDAFE2DE}"/>
                </a:ext>
              </a:extLst>
            </p:cNvPr>
            <p:cNvGrpSpPr/>
            <p:nvPr/>
          </p:nvGrpSpPr>
          <p:grpSpPr>
            <a:xfrm>
              <a:off x="6064523" y="1072342"/>
              <a:ext cx="1363322" cy="1210574"/>
              <a:chOff x="2816793" y="2020953"/>
              <a:chExt cx="1363322" cy="1210574"/>
            </a:xfrm>
          </p:grpSpPr>
          <p:sp>
            <p:nvSpPr>
              <p:cNvPr id="75" name="Text Box 4">
                <a:extLst>
                  <a:ext uri="{FF2B5EF4-FFF2-40B4-BE49-F238E27FC236}">
                    <a16:creationId xmlns:a16="http://schemas.microsoft.com/office/drawing/2014/main" id="{0710F1EF-23F2-4566-9ABB-4184B7A060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556" y="2042470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76" name="Text Box 4">
                <a:extLst>
                  <a:ext uri="{FF2B5EF4-FFF2-40B4-BE49-F238E27FC236}">
                    <a16:creationId xmlns:a16="http://schemas.microsoft.com/office/drawing/2014/main" id="{A16F240F-7CEE-4B5B-B1CF-D82EC34925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06019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77" name="Text Box 4">
                <a:extLst>
                  <a:ext uri="{FF2B5EF4-FFF2-40B4-BE49-F238E27FC236}">
                    <a16:creationId xmlns:a16="http://schemas.microsoft.com/office/drawing/2014/main" id="{4A46C75F-B393-4F60-A70E-68CCA84731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1769" y="2020953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78" name="Text Box 4">
                <a:extLst>
                  <a:ext uri="{FF2B5EF4-FFF2-40B4-BE49-F238E27FC236}">
                    <a16:creationId xmlns:a16="http://schemas.microsoft.com/office/drawing/2014/main" id="{CDE7B982-ED8F-4F88-A874-D4F81181E8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8208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79" name="Double Bracket 78">
                <a:extLst>
                  <a:ext uri="{FF2B5EF4-FFF2-40B4-BE49-F238E27FC236}">
                    <a16:creationId xmlns:a16="http://schemas.microsoft.com/office/drawing/2014/main" id="{0798E490-FE58-4258-9586-630967A67741}"/>
                  </a:ext>
                </a:extLst>
              </p:cNvPr>
              <p:cNvSpPr/>
              <p:nvPr/>
            </p:nvSpPr>
            <p:spPr>
              <a:xfrm>
                <a:off x="2816793" y="2127378"/>
                <a:ext cx="1363322" cy="1045029"/>
              </a:xfrm>
              <a:prstGeom prst="bracketPair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</p:grpSp>
        <p:pic>
          <p:nvPicPr>
            <p:cNvPr id="57" name="Picture 56" descr="Graphical user interface, application, Teams&#10;&#10;Description automatically generated">
              <a:extLst>
                <a:ext uri="{FF2B5EF4-FFF2-40B4-BE49-F238E27FC236}">
                  <a16:creationId xmlns:a16="http://schemas.microsoft.com/office/drawing/2014/main" id="{E62FF793-1545-492F-B27F-13662C8C3C7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410" t="26894" r="19211" b="52097"/>
            <a:stretch/>
          </p:blipFill>
          <p:spPr>
            <a:xfrm>
              <a:off x="6933035" y="620120"/>
              <a:ext cx="396241" cy="396240"/>
            </a:xfrm>
            <a:prstGeom prst="rect">
              <a:avLst/>
            </a:prstGeom>
          </p:spPr>
        </p:pic>
        <p:pic>
          <p:nvPicPr>
            <p:cNvPr id="58" name="Picture 57" descr="Graphical user interface, application, Teams&#10;&#10;Description automatically generated">
              <a:extLst>
                <a:ext uri="{FF2B5EF4-FFF2-40B4-BE49-F238E27FC236}">
                  <a16:creationId xmlns:a16="http://schemas.microsoft.com/office/drawing/2014/main" id="{FBDC5289-7824-4543-9EBE-16DD4683950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992" t="21836" r="63307" b="56293"/>
            <a:stretch/>
          </p:blipFill>
          <p:spPr>
            <a:xfrm>
              <a:off x="6190000" y="643985"/>
              <a:ext cx="331471" cy="412479"/>
            </a:xfrm>
            <a:prstGeom prst="rect">
              <a:avLst/>
            </a:prstGeom>
          </p:spPr>
        </p:pic>
        <p:pic>
          <p:nvPicPr>
            <p:cNvPr id="59" name="Picture 58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1E164430-C18D-4FAD-8CC8-FC025EAE03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2414" y="1825422"/>
              <a:ext cx="449561" cy="458347"/>
            </a:xfrm>
            <a:prstGeom prst="rect">
              <a:avLst/>
            </a:prstGeom>
          </p:spPr>
        </p:pic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C03A2DDF-E84B-4CB3-A1C5-7FD129C0C384}"/>
                </a:ext>
              </a:extLst>
            </p:cNvPr>
            <p:cNvGrpSpPr/>
            <p:nvPr/>
          </p:nvGrpSpPr>
          <p:grpSpPr>
            <a:xfrm>
              <a:off x="5511722" y="1178772"/>
              <a:ext cx="504434" cy="495285"/>
              <a:chOff x="6098873" y="3939132"/>
              <a:chExt cx="683352" cy="670958"/>
            </a:xfrm>
          </p:grpSpPr>
          <p:pic>
            <p:nvPicPr>
              <p:cNvPr id="61" name="Picture 60" descr="A coin on a table&#10;&#10;Description automatically generated with low confidence">
                <a:extLst>
                  <a:ext uri="{FF2B5EF4-FFF2-40B4-BE49-F238E27FC236}">
                    <a16:creationId xmlns:a16="http://schemas.microsoft.com/office/drawing/2014/main" id="{B437D3BB-4A7A-401F-9571-327D3493CEC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615" b="9536"/>
              <a:stretch/>
            </p:blipFill>
            <p:spPr>
              <a:xfrm>
                <a:off x="6152805" y="3993219"/>
                <a:ext cx="579751" cy="563841"/>
              </a:xfrm>
              <a:prstGeom prst="rect">
                <a:avLst/>
              </a:prstGeom>
            </p:spPr>
          </p:pic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4829F312-44B5-48AD-B12F-B5BFB9BD7CA3}"/>
                  </a:ext>
                </a:extLst>
              </p:cNvPr>
              <p:cNvSpPr/>
              <p:nvPr/>
            </p:nvSpPr>
            <p:spPr>
              <a:xfrm rot="19003045">
                <a:off x="6098873" y="3956483"/>
                <a:ext cx="197722" cy="13412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FD376463-B252-4C09-9AC8-898B21E0126C}"/>
                  </a:ext>
                </a:extLst>
              </p:cNvPr>
              <p:cNvSpPr/>
              <p:nvPr/>
            </p:nvSpPr>
            <p:spPr>
              <a:xfrm rot="19003045">
                <a:off x="6602201" y="4460598"/>
                <a:ext cx="180024" cy="13058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0A252945-0349-42DF-8AB6-17F4C2E98D4A}"/>
                  </a:ext>
                </a:extLst>
              </p:cNvPr>
              <p:cNvSpPr/>
              <p:nvPr/>
            </p:nvSpPr>
            <p:spPr>
              <a:xfrm rot="13603045">
                <a:off x="6589269" y="3971924"/>
                <a:ext cx="180024" cy="11444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C45F9D37-B85D-422E-A0EC-28E9323FB279}"/>
                  </a:ext>
                </a:extLst>
              </p:cNvPr>
              <p:cNvSpPr/>
              <p:nvPr/>
            </p:nvSpPr>
            <p:spPr>
              <a:xfrm rot="13603045">
                <a:off x="6094265" y="4461317"/>
                <a:ext cx="180024" cy="11752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9A3DD130-A4CB-427D-96B3-6D52513DCDD2}"/>
                  </a:ext>
                </a:extLst>
              </p:cNvPr>
              <p:cNvSpPr/>
              <p:nvPr/>
            </p:nvSpPr>
            <p:spPr>
              <a:xfrm rot="12196719">
                <a:off x="6497551" y="3988417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D4619FC7-116B-43C8-9FD7-FD0B9DE8A092}"/>
                  </a:ext>
                </a:extLst>
              </p:cNvPr>
              <p:cNvSpPr/>
              <p:nvPr/>
            </p:nvSpPr>
            <p:spPr>
              <a:xfrm rot="12573913">
                <a:off x="6200371" y="4529437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F1F4A843-4AA8-450C-B3E4-3714684020C4}"/>
                  </a:ext>
                </a:extLst>
              </p:cNvPr>
              <p:cNvSpPr/>
              <p:nvPr/>
            </p:nvSpPr>
            <p:spPr>
              <a:xfrm rot="3962643">
                <a:off x="6636616" y="4131292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A7B50388-A4F4-4239-A10E-161026D1A99E}"/>
                  </a:ext>
                </a:extLst>
              </p:cNvPr>
              <p:cNvSpPr/>
              <p:nvPr/>
            </p:nvSpPr>
            <p:spPr>
              <a:xfrm rot="6622109">
                <a:off x="6644235" y="4356082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58F79B5F-CFCA-4E69-AA0C-9764833D288B}"/>
                  </a:ext>
                </a:extLst>
              </p:cNvPr>
              <p:cNvSpPr/>
              <p:nvPr/>
            </p:nvSpPr>
            <p:spPr>
              <a:xfrm rot="9334222">
                <a:off x="6540684" y="4539033"/>
                <a:ext cx="62235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6F6945FC-4417-4319-847C-BB6BA5898609}"/>
                  </a:ext>
                </a:extLst>
              </p:cNvPr>
              <p:cNvSpPr/>
              <p:nvPr/>
            </p:nvSpPr>
            <p:spPr>
              <a:xfrm rot="9334222">
                <a:off x="6268848" y="3969754"/>
                <a:ext cx="94083" cy="544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40353300-3B27-4717-99B0-6044EAC16D2D}"/>
                  </a:ext>
                </a:extLst>
              </p:cNvPr>
              <p:cNvSpPr/>
              <p:nvPr/>
            </p:nvSpPr>
            <p:spPr>
              <a:xfrm rot="7177526">
                <a:off x="6112638" y="4108819"/>
                <a:ext cx="94083" cy="544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 i="1" dirty="0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8E21BA8E-E57C-4595-962D-9FCB1C2701A5}"/>
                  </a:ext>
                </a:extLst>
              </p:cNvPr>
              <p:cNvSpPr/>
              <p:nvPr/>
            </p:nvSpPr>
            <p:spPr>
              <a:xfrm rot="14983710">
                <a:off x="6099303" y="4379329"/>
                <a:ext cx="94083" cy="544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 i="1" dirty="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64BCDEFB-336F-4B9F-9C1D-CA95D2C7FC72}"/>
                  </a:ext>
                </a:extLst>
              </p:cNvPr>
              <p:cNvSpPr/>
              <p:nvPr/>
            </p:nvSpPr>
            <p:spPr>
              <a:xfrm>
                <a:off x="6383148" y="3981892"/>
                <a:ext cx="130392" cy="156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 i="1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DCEDFE1-7355-169D-CDA1-03E3D4B7ED58}"/>
                </a:ext>
              </a:extLst>
            </p:cNvPr>
            <p:cNvGrpSpPr/>
            <p:nvPr/>
          </p:nvGrpSpPr>
          <p:grpSpPr>
            <a:xfrm>
              <a:off x="6188763" y="613849"/>
              <a:ext cx="1139276" cy="436344"/>
              <a:chOff x="6188763" y="613849"/>
              <a:chExt cx="1139276" cy="436344"/>
            </a:xfrm>
          </p:grpSpPr>
          <p:pic>
            <p:nvPicPr>
              <p:cNvPr id="27" name="Picture 26" descr="Graphical user interface, application, Teams&#10;&#10;Description automatically generated">
                <a:extLst>
                  <a:ext uri="{FF2B5EF4-FFF2-40B4-BE49-F238E27FC236}">
                    <a16:creationId xmlns:a16="http://schemas.microsoft.com/office/drawing/2014/main" id="{BF363EA6-6191-4352-B618-DBE68A542D8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4410" t="26894" r="19211" b="52097"/>
              <a:stretch/>
            </p:blipFill>
            <p:spPr>
              <a:xfrm>
                <a:off x="6931798" y="613849"/>
                <a:ext cx="396241" cy="396240"/>
              </a:xfrm>
              <a:prstGeom prst="rect">
                <a:avLst/>
              </a:prstGeom>
            </p:spPr>
          </p:pic>
          <p:pic>
            <p:nvPicPr>
              <p:cNvPr id="28" name="Picture 27" descr="Graphical user interface, application, Teams&#10;&#10;Description automatically generated">
                <a:extLst>
                  <a:ext uri="{FF2B5EF4-FFF2-40B4-BE49-F238E27FC236}">
                    <a16:creationId xmlns:a16="http://schemas.microsoft.com/office/drawing/2014/main" id="{07ACF910-77AB-4742-BAFC-BD440393DB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992" t="21836" r="63307" b="56293"/>
              <a:stretch/>
            </p:blipFill>
            <p:spPr>
              <a:xfrm>
                <a:off x="6188763" y="637714"/>
                <a:ext cx="331471" cy="412479"/>
              </a:xfrm>
              <a:prstGeom prst="rect">
                <a:avLst/>
              </a:prstGeom>
            </p:spPr>
          </p:pic>
        </p:grpSp>
      </p:grpSp>
      <p:sp>
        <p:nvSpPr>
          <p:cNvPr id="34" name="Text Box 2">
            <a:extLst>
              <a:ext uri="{FF2B5EF4-FFF2-40B4-BE49-F238E27FC236}">
                <a16:creationId xmlns:a16="http://schemas.microsoft.com/office/drawing/2014/main" id="{26EFD30D-E757-4723-B637-4B269E40C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280" y="3406069"/>
            <a:ext cx="8251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Column-monotonic: all is fair.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5CA668B-6693-4326-8FA4-B1B21B84D02E}"/>
              </a:ext>
            </a:extLst>
          </p:cNvPr>
          <p:cNvGrpSpPr/>
          <p:nvPr/>
        </p:nvGrpSpPr>
        <p:grpSpPr>
          <a:xfrm>
            <a:off x="1312131" y="1078561"/>
            <a:ext cx="1363322" cy="1210574"/>
            <a:chOff x="2816793" y="2020953"/>
            <a:chExt cx="1363322" cy="1210574"/>
          </a:xfrm>
        </p:grpSpPr>
        <p:sp>
          <p:nvSpPr>
            <p:cNvPr id="7" name="Text Box 4">
              <a:extLst>
                <a:ext uri="{FF2B5EF4-FFF2-40B4-BE49-F238E27FC236}">
                  <a16:creationId xmlns:a16="http://schemas.microsoft.com/office/drawing/2014/main" id="{EA9F1BDD-06A6-4AEA-B590-F3008E8714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1556" y="2042470"/>
              <a:ext cx="40393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8" name="Text Box 4">
              <a:extLst>
                <a:ext uri="{FF2B5EF4-FFF2-40B4-BE49-F238E27FC236}">
                  <a16:creationId xmlns:a16="http://schemas.microsoft.com/office/drawing/2014/main" id="{BE233DA7-D817-4624-929B-05B163585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6019" y="2708307"/>
              <a:ext cx="40393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endParaRPr lang="en-GB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9" name="Text Box 4">
              <a:extLst>
                <a:ext uri="{FF2B5EF4-FFF2-40B4-BE49-F238E27FC236}">
                  <a16:creationId xmlns:a16="http://schemas.microsoft.com/office/drawing/2014/main" id="{1D5D28F1-C3AD-4ED5-957E-5D756F5250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769" y="2020953"/>
              <a:ext cx="40393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</a:t>
              </a:r>
              <a:endParaRPr lang="en-GB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0" name="Text Box 4">
              <a:extLst>
                <a:ext uri="{FF2B5EF4-FFF2-40B4-BE49-F238E27FC236}">
                  <a16:creationId xmlns:a16="http://schemas.microsoft.com/office/drawing/2014/main" id="{67A68D07-36F5-404F-A7F0-B04D2A2920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8208" y="2708307"/>
              <a:ext cx="40393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" name="Double Bracket 3">
              <a:extLst>
                <a:ext uri="{FF2B5EF4-FFF2-40B4-BE49-F238E27FC236}">
                  <a16:creationId xmlns:a16="http://schemas.microsoft.com/office/drawing/2014/main" id="{BE716FB2-58FA-40ED-9B27-A2542D3175F1}"/>
                </a:ext>
              </a:extLst>
            </p:cNvPr>
            <p:cNvSpPr/>
            <p:nvPr/>
          </p:nvSpPr>
          <p:spPr>
            <a:xfrm>
              <a:off x="2816793" y="2127378"/>
              <a:ext cx="1363322" cy="1045029"/>
            </a:xfrm>
            <a:prstGeom prst="bracketPair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 sz="160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615B31A-1688-2EF8-3D6F-4A10E69295EB}"/>
              </a:ext>
            </a:extLst>
          </p:cNvPr>
          <p:cNvGrpSpPr/>
          <p:nvPr/>
        </p:nvGrpSpPr>
        <p:grpSpPr>
          <a:xfrm>
            <a:off x="1437608" y="626339"/>
            <a:ext cx="1139276" cy="436344"/>
            <a:chOff x="1437608" y="626339"/>
            <a:chExt cx="1139276" cy="436344"/>
          </a:xfrm>
        </p:grpSpPr>
        <p:pic>
          <p:nvPicPr>
            <p:cNvPr id="21" name="Picture 20" descr="Graphical user interface, application, Teams&#10;&#10;Description automatically generated">
              <a:extLst>
                <a:ext uri="{FF2B5EF4-FFF2-40B4-BE49-F238E27FC236}">
                  <a16:creationId xmlns:a16="http://schemas.microsoft.com/office/drawing/2014/main" id="{BA7B4B13-C13F-454C-BCE4-1DF253FEF5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410" t="26894" r="19211" b="52097"/>
            <a:stretch/>
          </p:blipFill>
          <p:spPr>
            <a:xfrm>
              <a:off x="2180643" y="626339"/>
              <a:ext cx="396241" cy="396240"/>
            </a:xfrm>
            <a:prstGeom prst="rect">
              <a:avLst/>
            </a:prstGeom>
          </p:spPr>
        </p:pic>
        <p:pic>
          <p:nvPicPr>
            <p:cNvPr id="22" name="Picture 21" descr="Graphical user interface, application, Teams&#10;&#10;Description automatically generated">
              <a:extLst>
                <a:ext uri="{FF2B5EF4-FFF2-40B4-BE49-F238E27FC236}">
                  <a16:creationId xmlns:a16="http://schemas.microsoft.com/office/drawing/2014/main" id="{1DE60DAB-0B4C-40EE-B981-3E49E4E32B8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992" t="21836" r="63307" b="56293"/>
            <a:stretch/>
          </p:blipFill>
          <p:spPr>
            <a:xfrm>
              <a:off x="1437608" y="650204"/>
              <a:ext cx="331471" cy="412479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25243FC-C0D2-B1FF-ACDA-2AB231273029}"/>
              </a:ext>
            </a:extLst>
          </p:cNvPr>
          <p:cNvGrpSpPr/>
          <p:nvPr/>
        </p:nvGrpSpPr>
        <p:grpSpPr>
          <a:xfrm>
            <a:off x="759330" y="1184991"/>
            <a:ext cx="504434" cy="1104997"/>
            <a:chOff x="759330" y="1184991"/>
            <a:chExt cx="504434" cy="1104997"/>
          </a:xfrm>
        </p:grpSpPr>
        <p:pic>
          <p:nvPicPr>
            <p:cNvPr id="35" name="Picture 34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B497C331-C11F-4FAB-AD9A-9ADD4BCF5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022" y="1831641"/>
              <a:ext cx="449561" cy="458347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C539662A-8D1D-49C0-A158-8B536463EDFB}"/>
                </a:ext>
              </a:extLst>
            </p:cNvPr>
            <p:cNvGrpSpPr/>
            <p:nvPr/>
          </p:nvGrpSpPr>
          <p:grpSpPr>
            <a:xfrm>
              <a:off x="759330" y="1184991"/>
              <a:ext cx="504434" cy="495285"/>
              <a:chOff x="6098873" y="3939132"/>
              <a:chExt cx="683352" cy="670958"/>
            </a:xfrm>
          </p:grpSpPr>
          <p:pic>
            <p:nvPicPr>
              <p:cNvPr id="41" name="Picture 40" descr="A coin on a table&#10;&#10;Description automatically generated with low confidence">
                <a:extLst>
                  <a:ext uri="{FF2B5EF4-FFF2-40B4-BE49-F238E27FC236}">
                    <a16:creationId xmlns:a16="http://schemas.microsoft.com/office/drawing/2014/main" id="{15F63E21-9269-42BB-B7F8-88BB2E024E9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615" b="9536"/>
              <a:stretch/>
            </p:blipFill>
            <p:spPr>
              <a:xfrm>
                <a:off x="6152805" y="3993219"/>
                <a:ext cx="579751" cy="563841"/>
              </a:xfrm>
              <a:prstGeom prst="rect">
                <a:avLst/>
              </a:prstGeom>
            </p:spPr>
          </p:pic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08E15677-CD65-4261-B6E7-B108A35FD76E}"/>
                  </a:ext>
                </a:extLst>
              </p:cNvPr>
              <p:cNvSpPr/>
              <p:nvPr/>
            </p:nvSpPr>
            <p:spPr>
              <a:xfrm rot="19003045">
                <a:off x="6098873" y="3956483"/>
                <a:ext cx="197722" cy="13412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6ED97DDE-9A04-4945-ACF0-871EA2A13633}"/>
                  </a:ext>
                </a:extLst>
              </p:cNvPr>
              <p:cNvSpPr/>
              <p:nvPr/>
            </p:nvSpPr>
            <p:spPr>
              <a:xfrm rot="19003045">
                <a:off x="6602201" y="4460598"/>
                <a:ext cx="180024" cy="13058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17FE6027-B424-471F-A0F2-DB36CC1C5EB6}"/>
                  </a:ext>
                </a:extLst>
              </p:cNvPr>
              <p:cNvSpPr/>
              <p:nvPr/>
            </p:nvSpPr>
            <p:spPr>
              <a:xfrm rot="13603045">
                <a:off x="6589269" y="3971924"/>
                <a:ext cx="180024" cy="11444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23E1C723-C13F-4A67-A83B-326528C2AF51}"/>
                  </a:ext>
                </a:extLst>
              </p:cNvPr>
              <p:cNvSpPr/>
              <p:nvPr/>
            </p:nvSpPr>
            <p:spPr>
              <a:xfrm rot="13603045">
                <a:off x="6094265" y="4461317"/>
                <a:ext cx="180024" cy="11752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D99B2F5F-A7D3-442D-AE26-843638E49229}"/>
                  </a:ext>
                </a:extLst>
              </p:cNvPr>
              <p:cNvSpPr/>
              <p:nvPr/>
            </p:nvSpPr>
            <p:spPr>
              <a:xfrm rot="12196719">
                <a:off x="6497551" y="3988417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1C38F06-3983-48C7-8B1E-03812C694315}"/>
                  </a:ext>
                </a:extLst>
              </p:cNvPr>
              <p:cNvSpPr/>
              <p:nvPr/>
            </p:nvSpPr>
            <p:spPr>
              <a:xfrm rot="12573913">
                <a:off x="6200371" y="4529437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692CC2A4-5258-4639-8712-41FB1CEC8FB7}"/>
                  </a:ext>
                </a:extLst>
              </p:cNvPr>
              <p:cNvSpPr/>
              <p:nvPr/>
            </p:nvSpPr>
            <p:spPr>
              <a:xfrm rot="3962643">
                <a:off x="6636616" y="4131292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B7ABBEC3-C11B-477B-AA0C-C7EE2BD63850}"/>
                  </a:ext>
                </a:extLst>
              </p:cNvPr>
              <p:cNvSpPr/>
              <p:nvPr/>
            </p:nvSpPr>
            <p:spPr>
              <a:xfrm rot="6622109">
                <a:off x="6644235" y="4356082"/>
                <a:ext cx="180024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6FE9F4E6-CCC8-4350-A34C-B70FB70EABCC}"/>
                  </a:ext>
                </a:extLst>
              </p:cNvPr>
              <p:cNvSpPr/>
              <p:nvPr/>
            </p:nvSpPr>
            <p:spPr>
              <a:xfrm rot="9334222">
                <a:off x="6540684" y="4539033"/>
                <a:ext cx="62235" cy="457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415D5554-6A68-477B-A796-BBEF5762E39B}"/>
                  </a:ext>
                </a:extLst>
              </p:cNvPr>
              <p:cNvSpPr/>
              <p:nvPr/>
            </p:nvSpPr>
            <p:spPr>
              <a:xfrm rot="9334222">
                <a:off x="6268848" y="3969754"/>
                <a:ext cx="94083" cy="544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940B4FF9-DA6C-43D4-9EA4-8D2BD76A1C19}"/>
                  </a:ext>
                </a:extLst>
              </p:cNvPr>
              <p:cNvSpPr/>
              <p:nvPr/>
            </p:nvSpPr>
            <p:spPr>
              <a:xfrm rot="7177526">
                <a:off x="6112638" y="4108819"/>
                <a:ext cx="94083" cy="544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 i="1" dirty="0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8A081DCF-3D9E-436A-948D-40766BEE6235}"/>
                  </a:ext>
                </a:extLst>
              </p:cNvPr>
              <p:cNvSpPr/>
              <p:nvPr/>
            </p:nvSpPr>
            <p:spPr>
              <a:xfrm rot="14983710">
                <a:off x="6099303" y="4379329"/>
                <a:ext cx="94083" cy="544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 i="1" dirty="0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77FCF063-75A3-49B7-8E8F-0A418E11A4AE}"/>
                  </a:ext>
                </a:extLst>
              </p:cNvPr>
              <p:cNvSpPr/>
              <p:nvPr/>
            </p:nvSpPr>
            <p:spPr>
              <a:xfrm>
                <a:off x="6383148" y="3981892"/>
                <a:ext cx="130392" cy="156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600" i="1" dirty="0"/>
              </a:p>
            </p:txBody>
          </p:sp>
        </p:grpSp>
      </p:grpSp>
      <p:sp>
        <p:nvSpPr>
          <p:cNvPr id="81" name="Text Box 3">
            <a:extLst>
              <a:ext uri="{FF2B5EF4-FFF2-40B4-BE49-F238E27FC236}">
                <a16:creationId xmlns:a16="http://schemas.microsoft.com/office/drawing/2014/main" id="{0B976831-E64A-44F3-9B51-3F88BB961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32</a:t>
            </a:fld>
            <a:endParaRPr lang="en-US" altLang="nl-NL" sz="14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8B5AEC3-EDA3-EC41-04E3-3560D7BB3293}"/>
              </a:ext>
            </a:extLst>
          </p:cNvPr>
          <p:cNvGrpSpPr/>
          <p:nvPr/>
        </p:nvGrpSpPr>
        <p:grpSpPr>
          <a:xfrm>
            <a:off x="1434600" y="1131157"/>
            <a:ext cx="5833365" cy="1127903"/>
            <a:chOff x="1434600" y="1155013"/>
            <a:chExt cx="5833365" cy="1127903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2F53DEF8-AB7E-0F16-5360-9791B4786A71}"/>
                </a:ext>
              </a:extLst>
            </p:cNvPr>
            <p:cNvSpPr/>
            <p:nvPr/>
          </p:nvSpPr>
          <p:spPr>
            <a:xfrm>
              <a:off x="1434600" y="1155013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id="{BC8D0823-30FD-32BD-2D81-4073AC2972E0}"/>
                </a:ext>
              </a:extLst>
            </p:cNvPr>
            <p:cNvSpPr/>
            <p:nvPr/>
          </p:nvSpPr>
          <p:spPr>
            <a:xfrm>
              <a:off x="2199252" y="1155013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84" name="Rectangle: Rounded Corners 83">
              <a:extLst>
                <a:ext uri="{FF2B5EF4-FFF2-40B4-BE49-F238E27FC236}">
                  <a16:creationId xmlns:a16="http://schemas.microsoft.com/office/drawing/2014/main" id="{3A2AE0EE-C425-8B76-ECA3-312782D7F3F8}"/>
                </a:ext>
              </a:extLst>
            </p:cNvPr>
            <p:cNvSpPr/>
            <p:nvPr/>
          </p:nvSpPr>
          <p:spPr>
            <a:xfrm>
              <a:off x="6184182" y="1155013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85" name="Rectangle: Rounded Corners 84">
              <a:extLst>
                <a:ext uri="{FF2B5EF4-FFF2-40B4-BE49-F238E27FC236}">
                  <a16:creationId xmlns:a16="http://schemas.microsoft.com/office/drawing/2014/main" id="{BF04BAF1-043D-57FF-8251-FC50D376FED8}"/>
                </a:ext>
              </a:extLst>
            </p:cNvPr>
            <p:cNvSpPr/>
            <p:nvPr/>
          </p:nvSpPr>
          <p:spPr>
            <a:xfrm>
              <a:off x="6948834" y="1155013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86" name="Text Box 2">
            <a:extLst>
              <a:ext uri="{FF2B5EF4-FFF2-40B4-BE49-F238E27FC236}">
                <a16:creationId xmlns:a16="http://schemas.microsoft.com/office/drawing/2014/main" id="{530EF2E0-79B5-A0E2-551A-A9E889D3E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282" y="5641002"/>
            <a:ext cx="59874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Row-monotonic: right fair, left unfair.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A3B8A6E-2402-038E-E543-C095A4F8CB37}"/>
              </a:ext>
            </a:extLst>
          </p:cNvPr>
          <p:cNvGrpSpPr/>
          <p:nvPr/>
        </p:nvGrpSpPr>
        <p:grpSpPr>
          <a:xfrm>
            <a:off x="1397300" y="1156533"/>
            <a:ext cx="5900007" cy="1026798"/>
            <a:chOff x="1397300" y="1156533"/>
            <a:chExt cx="5900007" cy="1026798"/>
          </a:xfrm>
        </p:grpSpPr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C55CB822-4C4A-B3B9-16E8-24BB7A0F1A6A}"/>
                </a:ext>
              </a:extLst>
            </p:cNvPr>
            <p:cNvSpPr/>
            <p:nvPr/>
          </p:nvSpPr>
          <p:spPr>
            <a:xfrm rot="16200000">
              <a:off x="1801686" y="774676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3801104B-2C67-E5BF-ED8D-C68D1AF7F138}"/>
                </a:ext>
              </a:extLst>
            </p:cNvPr>
            <p:cNvSpPr/>
            <p:nvPr/>
          </p:nvSpPr>
          <p:spPr>
            <a:xfrm rot="16200000">
              <a:off x="1801686" y="1459814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ACE750C2-9C88-4C7F-B00C-5ACA918AF6A9}"/>
                </a:ext>
              </a:extLst>
            </p:cNvPr>
            <p:cNvSpPr/>
            <p:nvPr/>
          </p:nvSpPr>
          <p:spPr>
            <a:xfrm rot="16200000">
              <a:off x="6573790" y="752147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4" name="Rectangle: Rounded Corners 93">
              <a:extLst>
                <a:ext uri="{FF2B5EF4-FFF2-40B4-BE49-F238E27FC236}">
                  <a16:creationId xmlns:a16="http://schemas.microsoft.com/office/drawing/2014/main" id="{A43F1B6E-B6A2-3EE7-00A1-EE8DD65AD649}"/>
                </a:ext>
              </a:extLst>
            </p:cNvPr>
            <p:cNvSpPr/>
            <p:nvPr/>
          </p:nvSpPr>
          <p:spPr>
            <a:xfrm rot="16200000">
              <a:off x="6573790" y="1437285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95" name="Text Box 4">
            <a:extLst>
              <a:ext uri="{FF2B5EF4-FFF2-40B4-BE49-F238E27FC236}">
                <a16:creationId xmlns:a16="http://schemas.microsoft.com/office/drawing/2014/main" id="{BFBAD0EA-D3F9-8E5D-F321-6A9E04BFD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87" name="Text Box 4">
            <a:extLst>
              <a:ext uri="{FF2B5EF4-FFF2-40B4-BE49-F238E27FC236}">
                <a16:creationId xmlns:a16="http://schemas.microsoft.com/office/drawing/2014/main" id="{5B2C8870-8EAB-4F8E-B5A4-513ADB62D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5437" y="5082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89" name="Text Box 4">
            <a:extLst>
              <a:ext uri="{FF2B5EF4-FFF2-40B4-BE49-F238E27FC236}">
                <a16:creationId xmlns:a16="http://schemas.microsoft.com/office/drawing/2014/main" id="{CF4893C9-AD31-4E3A-A055-E02EB5267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2427" y="6606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50690291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 autoUpdateAnimBg="0"/>
      <p:bldP spid="86" grpId="0" build="p" autoUpdateAnimBg="0"/>
      <p:bldP spid="95" grpId="0" build="p" autoUpdateAnimBg="0"/>
      <p:bldP spid="87" grpId="0" build="p" autoUpdateAnimBg="0"/>
      <p:bldP spid="89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26EFD30D-E757-4723-B637-4B269E40C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3214529"/>
            <a:ext cx="8251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Column-monotonic: all is unambiguous.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9B23A32-C87F-41CD-9B51-BE45DC1DCACF}"/>
              </a:ext>
            </a:extLst>
          </p:cNvPr>
          <p:cNvGrpSpPr/>
          <p:nvPr/>
        </p:nvGrpSpPr>
        <p:grpSpPr>
          <a:xfrm>
            <a:off x="786929" y="438552"/>
            <a:ext cx="2056864" cy="1851923"/>
            <a:chOff x="759330" y="437212"/>
            <a:chExt cx="2056864" cy="185192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5CA668B-6693-4326-8FA4-B1B21B84D02E}"/>
                </a:ext>
              </a:extLst>
            </p:cNvPr>
            <p:cNvGrpSpPr/>
            <p:nvPr/>
          </p:nvGrpSpPr>
          <p:grpSpPr>
            <a:xfrm>
              <a:off x="1323894" y="1078561"/>
              <a:ext cx="1363322" cy="1210574"/>
              <a:chOff x="2816793" y="2020953"/>
              <a:chExt cx="1363322" cy="1210574"/>
            </a:xfrm>
          </p:grpSpPr>
          <p:sp>
            <p:nvSpPr>
              <p:cNvPr id="7" name="Text Box 4">
                <a:extLst>
                  <a:ext uri="{FF2B5EF4-FFF2-40B4-BE49-F238E27FC236}">
                    <a16:creationId xmlns:a16="http://schemas.microsoft.com/office/drawing/2014/main" id="{EA9F1BDD-06A6-4AEA-B590-F3008E8714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556" y="2042470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8" name="Text Box 4">
                <a:extLst>
                  <a:ext uri="{FF2B5EF4-FFF2-40B4-BE49-F238E27FC236}">
                    <a16:creationId xmlns:a16="http://schemas.microsoft.com/office/drawing/2014/main" id="{BE233DA7-D817-4624-929B-05B163585F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06019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9" name="Text Box 4">
                <a:extLst>
                  <a:ext uri="{FF2B5EF4-FFF2-40B4-BE49-F238E27FC236}">
                    <a16:creationId xmlns:a16="http://schemas.microsoft.com/office/drawing/2014/main" id="{1D5D28F1-C3AD-4ED5-957E-5D756F5250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1769" y="2020953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10" name="Text Box 4">
                <a:extLst>
                  <a:ext uri="{FF2B5EF4-FFF2-40B4-BE49-F238E27FC236}">
                    <a16:creationId xmlns:a16="http://schemas.microsoft.com/office/drawing/2014/main" id="{67A68D07-36F5-404F-A7F0-B04D2A2920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8208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4" name="Double Bracket 3">
                <a:extLst>
                  <a:ext uri="{FF2B5EF4-FFF2-40B4-BE49-F238E27FC236}">
                    <a16:creationId xmlns:a16="http://schemas.microsoft.com/office/drawing/2014/main" id="{BE716FB2-58FA-40ED-9B27-A2542D3175F1}"/>
                  </a:ext>
                </a:extLst>
              </p:cNvPr>
              <p:cNvSpPr/>
              <p:nvPr/>
            </p:nvSpPr>
            <p:spPr>
              <a:xfrm>
                <a:off x="2816793" y="2127378"/>
                <a:ext cx="1363322" cy="1045029"/>
              </a:xfrm>
              <a:prstGeom prst="bracketPair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6FA9154-6A0E-4A9E-A6FB-F315A0F5BAE8}"/>
                </a:ext>
              </a:extLst>
            </p:cNvPr>
            <p:cNvGrpSpPr/>
            <p:nvPr/>
          </p:nvGrpSpPr>
          <p:grpSpPr>
            <a:xfrm>
              <a:off x="1433106" y="441922"/>
              <a:ext cx="574918" cy="840538"/>
              <a:chOff x="1600626" y="5104705"/>
              <a:chExt cx="574918" cy="840538"/>
            </a:xfrm>
          </p:grpSpPr>
          <p:pic>
            <p:nvPicPr>
              <p:cNvPr id="35" name="Picture 34" descr="A picture containing grass, horse, mammal, outdoor&#10;&#10;Description automatically generated">
                <a:extLst>
                  <a:ext uri="{FF2B5EF4-FFF2-40B4-BE49-F238E27FC236}">
                    <a16:creationId xmlns:a16="http://schemas.microsoft.com/office/drawing/2014/main" id="{1E1F3CA0-6431-4439-92B7-AF18DB04EC9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871" t="8105" r="57053" b="19684"/>
              <a:stretch/>
            </p:blipFill>
            <p:spPr>
              <a:xfrm>
                <a:off x="1600626" y="5104705"/>
                <a:ext cx="343244" cy="689039"/>
              </a:xfrm>
              <a:prstGeom prst="rect">
                <a:avLst/>
              </a:prstGeom>
            </p:spPr>
          </p:pic>
          <p:sp>
            <p:nvSpPr>
              <p:cNvPr id="37" name="Text Box 4">
                <a:extLst>
                  <a:ext uri="{FF2B5EF4-FFF2-40B4-BE49-F238E27FC236}">
                    <a16:creationId xmlns:a16="http://schemas.microsoft.com/office/drawing/2014/main" id="{5A26844E-C160-4D4E-A126-EE4AA63B60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32300" y="5575911"/>
                <a:ext cx="34324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1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1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AFB2553-6066-47DA-A72D-B1B2BFE9650B}"/>
                </a:ext>
              </a:extLst>
            </p:cNvPr>
            <p:cNvGrpSpPr/>
            <p:nvPr/>
          </p:nvGrpSpPr>
          <p:grpSpPr>
            <a:xfrm>
              <a:off x="2168463" y="437212"/>
              <a:ext cx="647731" cy="769730"/>
              <a:chOff x="3241483" y="4906578"/>
              <a:chExt cx="647731" cy="769730"/>
            </a:xfrm>
          </p:grpSpPr>
          <p:pic>
            <p:nvPicPr>
              <p:cNvPr id="36" name="Picture 35" descr="A picture containing horse, grass, mammal, outdoor&#10;&#10;Description automatically generated">
                <a:extLst>
                  <a:ext uri="{FF2B5EF4-FFF2-40B4-BE49-F238E27FC236}">
                    <a16:creationId xmlns:a16="http://schemas.microsoft.com/office/drawing/2014/main" id="{27D640E5-CCED-48E7-B3DA-7DDF918267A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6736" t="8969" r="30909" b="7424"/>
              <a:stretch/>
            </p:blipFill>
            <p:spPr>
              <a:xfrm>
                <a:off x="3241483" y="4906578"/>
                <a:ext cx="422338" cy="636307"/>
              </a:xfrm>
              <a:prstGeom prst="rect">
                <a:avLst/>
              </a:prstGeom>
            </p:spPr>
          </p:pic>
          <p:sp>
            <p:nvSpPr>
              <p:cNvPr id="38" name="Text Box 4">
                <a:extLst>
                  <a:ext uri="{FF2B5EF4-FFF2-40B4-BE49-F238E27FC236}">
                    <a16:creationId xmlns:a16="http://schemas.microsoft.com/office/drawing/2014/main" id="{BFB4BC23-BDA2-4E99-87CA-A80D86B96B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77173" y="5368531"/>
                <a:ext cx="312041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1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2</a:t>
                </a:r>
                <a:endParaRPr lang="en-GB" altLang="en-US" sz="1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1E85E72-7770-4217-985D-3D090436C517}"/>
                </a:ext>
              </a:extLst>
            </p:cNvPr>
            <p:cNvGrpSpPr/>
            <p:nvPr/>
          </p:nvGrpSpPr>
          <p:grpSpPr>
            <a:xfrm>
              <a:off x="759330" y="1166327"/>
              <a:ext cx="504434" cy="1104997"/>
              <a:chOff x="759330" y="5533054"/>
              <a:chExt cx="504434" cy="1104997"/>
            </a:xfrm>
          </p:grpSpPr>
          <p:pic>
            <p:nvPicPr>
              <p:cNvPr id="49" name="Picture 48" descr="A picture containing shape&#10;&#10;Description automatically generated">
                <a:extLst>
                  <a:ext uri="{FF2B5EF4-FFF2-40B4-BE49-F238E27FC236}">
                    <a16:creationId xmlns:a16="http://schemas.microsoft.com/office/drawing/2014/main" id="{CCB55B04-A514-47C3-9041-13B3B6676A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0022" y="6179704"/>
                <a:ext cx="449561" cy="458347"/>
              </a:xfrm>
              <a:prstGeom prst="rect">
                <a:avLst/>
              </a:prstGeom>
            </p:spPr>
          </p:pic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537CD724-79D5-4D27-9C05-1BF91E872A77}"/>
                  </a:ext>
                </a:extLst>
              </p:cNvPr>
              <p:cNvGrpSpPr/>
              <p:nvPr/>
            </p:nvGrpSpPr>
            <p:grpSpPr>
              <a:xfrm>
                <a:off x="759330" y="5533054"/>
                <a:ext cx="504434" cy="495285"/>
                <a:chOff x="6098873" y="3939132"/>
                <a:chExt cx="683352" cy="670958"/>
              </a:xfrm>
            </p:grpSpPr>
            <p:pic>
              <p:nvPicPr>
                <p:cNvPr id="51" name="Picture 50" descr="A coin on a table&#10;&#10;Description automatically generated with low confidence">
                  <a:extLst>
                    <a:ext uri="{FF2B5EF4-FFF2-40B4-BE49-F238E27FC236}">
                      <a16:creationId xmlns:a16="http://schemas.microsoft.com/office/drawing/2014/main" id="{AC87069C-706C-4067-9224-89425F7235B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615" b="9536"/>
                <a:stretch/>
              </p:blipFill>
              <p:spPr>
                <a:xfrm>
                  <a:off x="6152805" y="3993219"/>
                  <a:ext cx="579751" cy="563841"/>
                </a:xfrm>
                <a:prstGeom prst="rect">
                  <a:avLst/>
                </a:prstGeom>
              </p:spPr>
            </p:pic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6C7AA52A-3FE9-4377-8FC0-6AA7CA2B7E3A}"/>
                    </a:ext>
                  </a:extLst>
                </p:cNvPr>
                <p:cNvSpPr/>
                <p:nvPr/>
              </p:nvSpPr>
              <p:spPr>
                <a:xfrm rot="19003045">
                  <a:off x="6098873" y="3956483"/>
                  <a:ext cx="197722" cy="13412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8F6C4C61-DE6E-4115-BC0C-69D127C79738}"/>
                    </a:ext>
                  </a:extLst>
                </p:cNvPr>
                <p:cNvSpPr/>
                <p:nvPr/>
              </p:nvSpPr>
              <p:spPr>
                <a:xfrm rot="19003045">
                  <a:off x="6602201" y="4460598"/>
                  <a:ext cx="180024" cy="130581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2828D699-9CD4-491B-BABC-DE24D987B14A}"/>
                    </a:ext>
                  </a:extLst>
                </p:cNvPr>
                <p:cNvSpPr/>
                <p:nvPr/>
              </p:nvSpPr>
              <p:spPr>
                <a:xfrm rot="13603045">
                  <a:off x="6589269" y="3971924"/>
                  <a:ext cx="180024" cy="1144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FDF2EFE6-B887-45C1-95D1-318246A9D7BD}"/>
                    </a:ext>
                  </a:extLst>
                </p:cNvPr>
                <p:cNvSpPr/>
                <p:nvPr/>
              </p:nvSpPr>
              <p:spPr>
                <a:xfrm rot="13603045">
                  <a:off x="6094265" y="4461317"/>
                  <a:ext cx="180024" cy="11752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474008E9-1F08-4159-BE34-160074262156}"/>
                    </a:ext>
                  </a:extLst>
                </p:cNvPr>
                <p:cNvSpPr/>
                <p:nvPr/>
              </p:nvSpPr>
              <p:spPr>
                <a:xfrm rot="12196719">
                  <a:off x="6497551" y="3988417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4DC0AC28-DD7E-43C5-BF9A-AF9178AF9DCF}"/>
                    </a:ext>
                  </a:extLst>
                </p:cNvPr>
                <p:cNvSpPr/>
                <p:nvPr/>
              </p:nvSpPr>
              <p:spPr>
                <a:xfrm rot="12573913">
                  <a:off x="6200371" y="4529437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1A393E13-774A-4EC7-BEBD-2306088ADD47}"/>
                    </a:ext>
                  </a:extLst>
                </p:cNvPr>
                <p:cNvSpPr/>
                <p:nvPr/>
              </p:nvSpPr>
              <p:spPr>
                <a:xfrm rot="3962643">
                  <a:off x="6636616" y="4131292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13B17D06-1DE8-4BFF-BCA2-BFB3E16BF60C}"/>
                    </a:ext>
                  </a:extLst>
                </p:cNvPr>
                <p:cNvSpPr/>
                <p:nvPr/>
              </p:nvSpPr>
              <p:spPr>
                <a:xfrm rot="6622109">
                  <a:off x="6644235" y="4356082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B2D5402C-D199-4E4B-9604-8517EC5A8F9A}"/>
                    </a:ext>
                  </a:extLst>
                </p:cNvPr>
                <p:cNvSpPr/>
                <p:nvPr/>
              </p:nvSpPr>
              <p:spPr>
                <a:xfrm rot="9334222">
                  <a:off x="6540684" y="4539033"/>
                  <a:ext cx="62235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CCD7B75C-570B-4148-9D02-15533BADB748}"/>
                    </a:ext>
                  </a:extLst>
                </p:cNvPr>
                <p:cNvSpPr/>
                <p:nvPr/>
              </p:nvSpPr>
              <p:spPr>
                <a:xfrm rot="9334222">
                  <a:off x="6268848" y="3969754"/>
                  <a:ext cx="94083" cy="5444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9F1BB5C0-EE89-4CBE-90C7-5335E754EE22}"/>
                    </a:ext>
                  </a:extLst>
                </p:cNvPr>
                <p:cNvSpPr/>
                <p:nvPr/>
              </p:nvSpPr>
              <p:spPr>
                <a:xfrm rot="7177526">
                  <a:off x="6112638" y="4108819"/>
                  <a:ext cx="94083" cy="5444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 i="1" dirty="0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632E9381-FDE0-4D6D-BFF6-FF41CC910FA9}"/>
                    </a:ext>
                  </a:extLst>
                </p:cNvPr>
                <p:cNvSpPr/>
                <p:nvPr/>
              </p:nvSpPr>
              <p:spPr>
                <a:xfrm rot="14983710">
                  <a:off x="6099303" y="4379329"/>
                  <a:ext cx="94083" cy="5444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 i="1" dirty="0"/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C0623789-9812-4E2A-8235-96A8DFB6AD6B}"/>
                    </a:ext>
                  </a:extLst>
                </p:cNvPr>
                <p:cNvSpPr/>
                <p:nvPr/>
              </p:nvSpPr>
              <p:spPr>
                <a:xfrm>
                  <a:off x="6383148" y="3981892"/>
                  <a:ext cx="130392" cy="1563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 i="1" dirty="0"/>
                </a:p>
              </p:txBody>
            </p:sp>
          </p:grp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A8D15C5-2ACD-41FD-81C0-64A4406D7A0D}"/>
              </a:ext>
            </a:extLst>
          </p:cNvPr>
          <p:cNvGrpSpPr/>
          <p:nvPr/>
        </p:nvGrpSpPr>
        <p:grpSpPr>
          <a:xfrm>
            <a:off x="5530382" y="438552"/>
            <a:ext cx="1991553" cy="1845657"/>
            <a:chOff x="5530382" y="430988"/>
            <a:chExt cx="1991553" cy="1845657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B36A776-7A91-4B41-A538-3E56EE46D531}"/>
                </a:ext>
              </a:extLst>
            </p:cNvPr>
            <p:cNvGrpSpPr/>
            <p:nvPr/>
          </p:nvGrpSpPr>
          <p:grpSpPr>
            <a:xfrm>
              <a:off x="6063286" y="1066071"/>
              <a:ext cx="1363322" cy="1210574"/>
              <a:chOff x="2816793" y="2020953"/>
              <a:chExt cx="1363322" cy="1210574"/>
            </a:xfrm>
          </p:grpSpPr>
          <p:sp>
            <p:nvSpPr>
              <p:cNvPr id="29" name="Text Box 4">
                <a:extLst>
                  <a:ext uri="{FF2B5EF4-FFF2-40B4-BE49-F238E27FC236}">
                    <a16:creationId xmlns:a16="http://schemas.microsoft.com/office/drawing/2014/main" id="{A01856AC-4542-4902-B13F-2000DEE7ED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556" y="2042470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30" name="Text Box 4">
                <a:extLst>
                  <a:ext uri="{FF2B5EF4-FFF2-40B4-BE49-F238E27FC236}">
                    <a16:creationId xmlns:a16="http://schemas.microsoft.com/office/drawing/2014/main" id="{1C456295-9DDA-415D-A0BE-6D1687C1EC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06019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31" name="Text Box 4">
                <a:extLst>
                  <a:ext uri="{FF2B5EF4-FFF2-40B4-BE49-F238E27FC236}">
                    <a16:creationId xmlns:a16="http://schemas.microsoft.com/office/drawing/2014/main" id="{2906AC0A-4F37-452A-B847-C2219CC0FF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1769" y="2020953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32" name="Text Box 4">
                <a:extLst>
                  <a:ext uri="{FF2B5EF4-FFF2-40B4-BE49-F238E27FC236}">
                    <a16:creationId xmlns:a16="http://schemas.microsoft.com/office/drawing/2014/main" id="{95B4F083-4ED1-4F13-A738-096E616A19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8208" y="2708307"/>
                <a:ext cx="4039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0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33" name="Double Bracket 32">
                <a:extLst>
                  <a:ext uri="{FF2B5EF4-FFF2-40B4-BE49-F238E27FC236}">
                    <a16:creationId xmlns:a16="http://schemas.microsoft.com/office/drawing/2014/main" id="{E533CE60-89ED-4E87-8CEE-60E575F527F5}"/>
                  </a:ext>
                </a:extLst>
              </p:cNvPr>
              <p:cNvSpPr/>
              <p:nvPr/>
            </p:nvSpPr>
            <p:spPr>
              <a:xfrm>
                <a:off x="2816793" y="2127378"/>
                <a:ext cx="1363322" cy="1045029"/>
              </a:xfrm>
              <a:prstGeom prst="bracketPair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 sz="1600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8863E31-0F9D-4FAF-AC3B-1F0619511E2B}"/>
                </a:ext>
              </a:extLst>
            </p:cNvPr>
            <p:cNvGrpSpPr/>
            <p:nvPr/>
          </p:nvGrpSpPr>
          <p:grpSpPr>
            <a:xfrm>
              <a:off x="6138847" y="435698"/>
              <a:ext cx="574918" cy="840538"/>
              <a:chOff x="1600626" y="5104705"/>
              <a:chExt cx="574918" cy="840538"/>
            </a:xfrm>
          </p:grpSpPr>
          <p:pic>
            <p:nvPicPr>
              <p:cNvPr id="40" name="Picture 39" descr="A picture containing grass, horse, mammal, outdoor&#10;&#10;Description automatically generated">
                <a:extLst>
                  <a:ext uri="{FF2B5EF4-FFF2-40B4-BE49-F238E27FC236}">
                    <a16:creationId xmlns:a16="http://schemas.microsoft.com/office/drawing/2014/main" id="{0E43519F-4F67-4439-BC9A-7160EC31271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871" t="8105" r="57053" b="19684"/>
              <a:stretch/>
            </p:blipFill>
            <p:spPr>
              <a:xfrm>
                <a:off x="1600626" y="5104705"/>
                <a:ext cx="343244" cy="689039"/>
              </a:xfrm>
              <a:prstGeom prst="rect">
                <a:avLst/>
              </a:prstGeom>
            </p:spPr>
          </p:pic>
          <p:sp>
            <p:nvSpPr>
              <p:cNvPr id="41" name="Text Box 4">
                <a:extLst>
                  <a:ext uri="{FF2B5EF4-FFF2-40B4-BE49-F238E27FC236}">
                    <a16:creationId xmlns:a16="http://schemas.microsoft.com/office/drawing/2014/main" id="{C41CBBE7-DDA8-4456-B3EB-19958E2512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32300" y="5575911"/>
                <a:ext cx="34324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1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1</a:t>
                </a:r>
                <a:endParaRPr lang="en-GB" altLang="en-US" sz="1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8003F507-42F5-4E1D-8D59-E6C25E22A5A8}"/>
                </a:ext>
              </a:extLst>
            </p:cNvPr>
            <p:cNvGrpSpPr/>
            <p:nvPr/>
          </p:nvGrpSpPr>
          <p:grpSpPr>
            <a:xfrm>
              <a:off x="6874204" y="430988"/>
              <a:ext cx="647731" cy="769730"/>
              <a:chOff x="3241483" y="4906578"/>
              <a:chExt cx="647731" cy="769730"/>
            </a:xfrm>
          </p:grpSpPr>
          <p:pic>
            <p:nvPicPr>
              <p:cNvPr id="43" name="Picture 42" descr="A picture containing horse, grass, mammal, outdoor&#10;&#10;Description automatically generated">
                <a:extLst>
                  <a:ext uri="{FF2B5EF4-FFF2-40B4-BE49-F238E27FC236}">
                    <a16:creationId xmlns:a16="http://schemas.microsoft.com/office/drawing/2014/main" id="{2BD3D5BD-2ECE-4543-904F-F9EF0699722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6736" t="8969" r="30909" b="7424"/>
              <a:stretch/>
            </p:blipFill>
            <p:spPr>
              <a:xfrm>
                <a:off x="3241483" y="4906578"/>
                <a:ext cx="422338" cy="636307"/>
              </a:xfrm>
              <a:prstGeom prst="rect">
                <a:avLst/>
              </a:prstGeom>
            </p:spPr>
          </p:pic>
          <p:sp>
            <p:nvSpPr>
              <p:cNvPr id="44" name="Text Box 4">
                <a:extLst>
                  <a:ext uri="{FF2B5EF4-FFF2-40B4-BE49-F238E27FC236}">
                    <a16:creationId xmlns:a16="http://schemas.microsoft.com/office/drawing/2014/main" id="{D4331496-2F11-494B-9C02-6196A2A1F3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77173" y="5368531"/>
                <a:ext cx="312041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14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2</a:t>
                </a:r>
                <a:endParaRPr lang="en-GB" altLang="en-US" sz="1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4CE52E8-FA24-404A-B2FC-09EDD774D83F}"/>
                </a:ext>
              </a:extLst>
            </p:cNvPr>
            <p:cNvGrpSpPr/>
            <p:nvPr/>
          </p:nvGrpSpPr>
          <p:grpSpPr>
            <a:xfrm>
              <a:off x="5530382" y="1166327"/>
              <a:ext cx="504434" cy="1104997"/>
              <a:chOff x="759330" y="5533054"/>
              <a:chExt cx="504434" cy="1104997"/>
            </a:xfrm>
          </p:grpSpPr>
          <p:pic>
            <p:nvPicPr>
              <p:cNvPr id="71" name="Picture 70" descr="A picture containing shape&#10;&#10;Description automatically generated">
                <a:extLst>
                  <a:ext uri="{FF2B5EF4-FFF2-40B4-BE49-F238E27FC236}">
                    <a16:creationId xmlns:a16="http://schemas.microsoft.com/office/drawing/2014/main" id="{DC0DA664-CBBA-4B0C-8A8C-6859E4DC00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0022" y="6179704"/>
                <a:ext cx="449561" cy="458347"/>
              </a:xfrm>
              <a:prstGeom prst="rect">
                <a:avLst/>
              </a:prstGeom>
            </p:spPr>
          </p:pic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11F550E7-EC27-4886-9716-9592B492E505}"/>
                  </a:ext>
                </a:extLst>
              </p:cNvPr>
              <p:cNvGrpSpPr/>
              <p:nvPr/>
            </p:nvGrpSpPr>
            <p:grpSpPr>
              <a:xfrm>
                <a:off x="759330" y="5533054"/>
                <a:ext cx="504434" cy="495285"/>
                <a:chOff x="6098873" y="3939132"/>
                <a:chExt cx="683352" cy="670958"/>
              </a:xfrm>
            </p:grpSpPr>
            <p:pic>
              <p:nvPicPr>
                <p:cNvPr id="73" name="Picture 72" descr="A coin on a table&#10;&#10;Description automatically generated with low confidence">
                  <a:extLst>
                    <a:ext uri="{FF2B5EF4-FFF2-40B4-BE49-F238E27FC236}">
                      <a16:creationId xmlns:a16="http://schemas.microsoft.com/office/drawing/2014/main" id="{7AA4F921-6F18-46D6-88C3-053819EC2D0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615" b="9536"/>
                <a:stretch/>
              </p:blipFill>
              <p:spPr>
                <a:xfrm>
                  <a:off x="6152805" y="3993219"/>
                  <a:ext cx="579751" cy="563841"/>
                </a:xfrm>
                <a:prstGeom prst="rect">
                  <a:avLst/>
                </a:prstGeom>
              </p:spPr>
            </p:pic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150D488D-D0F3-499A-ABF9-4BD79B7178A1}"/>
                    </a:ext>
                  </a:extLst>
                </p:cNvPr>
                <p:cNvSpPr/>
                <p:nvPr/>
              </p:nvSpPr>
              <p:spPr>
                <a:xfrm rot="19003045">
                  <a:off x="6098873" y="3956483"/>
                  <a:ext cx="197722" cy="134125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ECAB8B0B-207B-443C-80E7-744F15537020}"/>
                    </a:ext>
                  </a:extLst>
                </p:cNvPr>
                <p:cNvSpPr/>
                <p:nvPr/>
              </p:nvSpPr>
              <p:spPr>
                <a:xfrm rot="19003045">
                  <a:off x="6602201" y="4460598"/>
                  <a:ext cx="180024" cy="130581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2399B755-BFC1-4A35-B7C1-2A9E6542C1C5}"/>
                    </a:ext>
                  </a:extLst>
                </p:cNvPr>
                <p:cNvSpPr/>
                <p:nvPr/>
              </p:nvSpPr>
              <p:spPr>
                <a:xfrm rot="13603045">
                  <a:off x="6589269" y="3971924"/>
                  <a:ext cx="180024" cy="1144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252BC675-BABE-4869-8E61-750068AD01B8}"/>
                    </a:ext>
                  </a:extLst>
                </p:cNvPr>
                <p:cNvSpPr/>
                <p:nvPr/>
              </p:nvSpPr>
              <p:spPr>
                <a:xfrm rot="13603045">
                  <a:off x="6094265" y="4461317"/>
                  <a:ext cx="180024" cy="11752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DE119C43-B2FB-460D-B2EF-8418FF42DA42}"/>
                    </a:ext>
                  </a:extLst>
                </p:cNvPr>
                <p:cNvSpPr/>
                <p:nvPr/>
              </p:nvSpPr>
              <p:spPr>
                <a:xfrm rot="12196719">
                  <a:off x="6497551" y="3988417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EDDFB2F1-DD61-4460-AC82-2170F8012762}"/>
                    </a:ext>
                  </a:extLst>
                </p:cNvPr>
                <p:cNvSpPr/>
                <p:nvPr/>
              </p:nvSpPr>
              <p:spPr>
                <a:xfrm rot="12573913">
                  <a:off x="6200371" y="4529437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C1820B4D-65FB-4D13-8A34-ABF04E786A22}"/>
                    </a:ext>
                  </a:extLst>
                </p:cNvPr>
                <p:cNvSpPr/>
                <p:nvPr/>
              </p:nvSpPr>
              <p:spPr>
                <a:xfrm rot="3962643">
                  <a:off x="6636616" y="4131292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D6748E50-AE09-481E-A091-D097E4E90654}"/>
                    </a:ext>
                  </a:extLst>
                </p:cNvPr>
                <p:cNvSpPr/>
                <p:nvPr/>
              </p:nvSpPr>
              <p:spPr>
                <a:xfrm rot="6622109">
                  <a:off x="6644235" y="4356082"/>
                  <a:ext cx="180024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0ECAA6AA-6CB8-4977-9E54-C5BDCE7221AF}"/>
                    </a:ext>
                  </a:extLst>
                </p:cNvPr>
                <p:cNvSpPr/>
                <p:nvPr/>
              </p:nvSpPr>
              <p:spPr>
                <a:xfrm rot="9334222">
                  <a:off x="6540684" y="4539033"/>
                  <a:ext cx="62235" cy="4571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257A732F-D245-475A-B823-63D7B3C4029D}"/>
                    </a:ext>
                  </a:extLst>
                </p:cNvPr>
                <p:cNvSpPr/>
                <p:nvPr/>
              </p:nvSpPr>
              <p:spPr>
                <a:xfrm rot="9334222">
                  <a:off x="6268848" y="3969754"/>
                  <a:ext cx="94083" cy="5444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EB053789-A811-4C11-B27F-90116FEA5814}"/>
                    </a:ext>
                  </a:extLst>
                </p:cNvPr>
                <p:cNvSpPr/>
                <p:nvPr/>
              </p:nvSpPr>
              <p:spPr>
                <a:xfrm rot="7177526">
                  <a:off x="6112638" y="4108819"/>
                  <a:ext cx="94083" cy="5444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 i="1" dirty="0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CE4BCD0D-01D0-4D87-8EDB-55F2BC696D9E}"/>
                    </a:ext>
                  </a:extLst>
                </p:cNvPr>
                <p:cNvSpPr/>
                <p:nvPr/>
              </p:nvSpPr>
              <p:spPr>
                <a:xfrm rot="14983710">
                  <a:off x="6099303" y="4379329"/>
                  <a:ext cx="94083" cy="54448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 i="1" dirty="0"/>
                </a:p>
              </p:txBody>
            </p:sp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2CB94E2E-737C-45CB-8A7F-091AFA8B882A}"/>
                    </a:ext>
                  </a:extLst>
                </p:cNvPr>
                <p:cNvSpPr/>
                <p:nvPr/>
              </p:nvSpPr>
              <p:spPr>
                <a:xfrm>
                  <a:off x="6383148" y="3981892"/>
                  <a:ext cx="130392" cy="15637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600" i="1" dirty="0"/>
                </a:p>
              </p:txBody>
            </p:sp>
          </p:grpSp>
        </p:grpSp>
      </p:grpSp>
      <p:sp>
        <p:nvSpPr>
          <p:cNvPr id="65" name="Text Box 3">
            <a:extLst>
              <a:ext uri="{FF2B5EF4-FFF2-40B4-BE49-F238E27FC236}">
                <a16:creationId xmlns:a16="http://schemas.microsoft.com/office/drawing/2014/main" id="{5D1A6B28-A895-4DEA-A8CD-C83E6D4F6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33</a:t>
            </a:fld>
            <a:endParaRPr lang="en-US" altLang="nl-NL" sz="140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179F23E-CDE6-3683-41F6-BBC500ABA598}"/>
              </a:ext>
            </a:extLst>
          </p:cNvPr>
          <p:cNvGrpSpPr/>
          <p:nvPr/>
        </p:nvGrpSpPr>
        <p:grpSpPr>
          <a:xfrm>
            <a:off x="1453650" y="1131157"/>
            <a:ext cx="5814315" cy="1127903"/>
            <a:chOff x="1453650" y="1155013"/>
            <a:chExt cx="5814315" cy="1127903"/>
          </a:xfrm>
        </p:grpSpPr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BDA19A09-C8A9-D377-D81C-84C753942CCA}"/>
                </a:ext>
              </a:extLst>
            </p:cNvPr>
            <p:cNvSpPr/>
            <p:nvPr/>
          </p:nvSpPr>
          <p:spPr>
            <a:xfrm>
              <a:off x="1453650" y="1155013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9BF9FC1E-652F-F881-E4AD-D0CCB298C6F3}"/>
                </a:ext>
              </a:extLst>
            </p:cNvPr>
            <p:cNvSpPr/>
            <p:nvPr/>
          </p:nvSpPr>
          <p:spPr>
            <a:xfrm>
              <a:off x="2199252" y="1155013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69" name="Rectangle: Rounded Corners 68">
              <a:extLst>
                <a:ext uri="{FF2B5EF4-FFF2-40B4-BE49-F238E27FC236}">
                  <a16:creationId xmlns:a16="http://schemas.microsoft.com/office/drawing/2014/main" id="{BE79DDA8-3E4C-B376-65EF-ED14F17D6AD1}"/>
                </a:ext>
              </a:extLst>
            </p:cNvPr>
            <p:cNvSpPr/>
            <p:nvPr/>
          </p:nvSpPr>
          <p:spPr>
            <a:xfrm>
              <a:off x="6184182" y="1155013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87" name="Rectangle: Rounded Corners 86">
              <a:extLst>
                <a:ext uri="{FF2B5EF4-FFF2-40B4-BE49-F238E27FC236}">
                  <a16:creationId xmlns:a16="http://schemas.microsoft.com/office/drawing/2014/main" id="{25AF941A-56AE-DC25-A6E3-B48F85ED0A96}"/>
                </a:ext>
              </a:extLst>
            </p:cNvPr>
            <p:cNvSpPr/>
            <p:nvPr/>
          </p:nvSpPr>
          <p:spPr>
            <a:xfrm>
              <a:off x="6948834" y="1155013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D8C94012-2E12-11AC-349A-152BC7F188EE}"/>
              </a:ext>
            </a:extLst>
          </p:cNvPr>
          <p:cNvGrpSpPr/>
          <p:nvPr/>
        </p:nvGrpSpPr>
        <p:grpSpPr>
          <a:xfrm>
            <a:off x="1397300" y="1181960"/>
            <a:ext cx="5900007" cy="1001371"/>
            <a:chOff x="1397300" y="1181960"/>
            <a:chExt cx="5900007" cy="1001371"/>
          </a:xfrm>
        </p:grpSpPr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60C320FC-C8CE-3545-616D-86560455D8EE}"/>
                </a:ext>
              </a:extLst>
            </p:cNvPr>
            <p:cNvSpPr/>
            <p:nvPr/>
          </p:nvSpPr>
          <p:spPr>
            <a:xfrm rot="16200000">
              <a:off x="1801686" y="784201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922B73B0-9B61-1F94-E465-72E4FC436066}"/>
                </a:ext>
              </a:extLst>
            </p:cNvPr>
            <p:cNvSpPr/>
            <p:nvPr/>
          </p:nvSpPr>
          <p:spPr>
            <a:xfrm rot="16200000">
              <a:off x="1801686" y="1459814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50AEAD4C-635A-A28D-5249-17BC8CF83C37}"/>
                </a:ext>
              </a:extLst>
            </p:cNvPr>
            <p:cNvSpPr/>
            <p:nvPr/>
          </p:nvSpPr>
          <p:spPr>
            <a:xfrm rot="16200000">
              <a:off x="6573790" y="777574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1A62EAFD-3A72-C051-AD3D-F6E4AA6B7A46}"/>
                </a:ext>
              </a:extLst>
            </p:cNvPr>
            <p:cNvSpPr/>
            <p:nvPr/>
          </p:nvSpPr>
          <p:spPr>
            <a:xfrm rot="16200000">
              <a:off x="6573790" y="1453187"/>
              <a:ext cx="319131" cy="1127903"/>
            </a:xfrm>
            <a:prstGeom prst="roundRect">
              <a:avLst/>
            </a:prstGeom>
            <a:noFill/>
            <a:ln w="9525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93" name="Text Box 2">
            <a:extLst>
              <a:ext uri="{FF2B5EF4-FFF2-40B4-BE49-F238E27FC236}">
                <a16:creationId xmlns:a16="http://schemas.microsoft.com/office/drawing/2014/main" id="{89A00718-5499-41F8-E699-119FDD0C4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749" y="5257062"/>
            <a:ext cx="84487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Row-monotonic: right unambiguous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;</a:t>
            </a: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left ambiguous.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94" name="Text Box 4">
            <a:extLst>
              <a:ext uri="{FF2B5EF4-FFF2-40B4-BE49-F238E27FC236}">
                <a16:creationId xmlns:a16="http://schemas.microsoft.com/office/drawing/2014/main" id="{8A4C4A07-8E3C-19B0-45BE-85F9411C4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38011377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 autoUpdateAnimBg="0"/>
      <p:bldP spid="93" grpId="0" uiExpand="1" build="p" autoUpdateAnimBg="0"/>
      <p:bldP spid="94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5550330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34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1065063958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08610" name="Text Box 2"/>
              <p:cNvSpPr txBox="1">
                <a:spLocks noChangeArrowheads="1"/>
              </p:cNvSpPr>
              <p:nvPr/>
            </p:nvSpPr>
            <p:spPr bwMode="auto">
              <a:xfrm>
                <a:off x="452420" y="576263"/>
                <a:ext cx="8251825" cy="1877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Diagnosis </a:t>
                </a:r>
                <a:r>
                  <a:rPr lang="en-US" altLang="en-US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on $million question (separability):</a:t>
                </a:r>
                <a:b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r</a:t>
                </a: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isk &gt; ambiguity &gt; welfare &gt; intertemporal</a:t>
                </a:r>
              </a:p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      &gt;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⋯</m:t>
                    </m:r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attributes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⋯</m:t>
                    </m:r>
                  </m:oMath>
                </a14:m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708610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2420" y="576263"/>
                <a:ext cx="8251825" cy="1877437"/>
              </a:xfrm>
              <a:prstGeom prst="rect">
                <a:avLst/>
              </a:prstGeom>
              <a:blipFill>
                <a:blip r:embed="rId3"/>
                <a:stretch>
                  <a:fillRect l="-1846" t="-4221" r="-1551" b="-811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3">
            <a:extLst>
              <a:ext uri="{FF2B5EF4-FFF2-40B4-BE49-F238E27FC236}">
                <a16:creationId xmlns:a16="http://schemas.microsoft.com/office/drawing/2014/main" id="{9DA83B88-165E-4C48-B737-DCF958116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35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2558576171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0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Text Box 2"/>
          <p:cNvSpPr txBox="1">
            <a:spLocks noChangeArrowheads="1"/>
          </p:cNvSpPr>
          <p:nvPr/>
        </p:nvSpPr>
        <p:spPr bwMode="auto">
          <a:xfrm>
            <a:off x="354563" y="-37536"/>
            <a:ext cx="81456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The framing diagnosis/remedy: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33" name="Text Box 3">
            <a:extLst>
              <a:ext uri="{FF2B5EF4-FFF2-40B4-BE49-F238E27FC236}">
                <a16:creationId xmlns:a16="http://schemas.microsoft.com/office/drawing/2014/main" id="{47E76E42-25F2-4B07-BF70-6401D0884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36</a:t>
            </a:fld>
            <a:endParaRPr lang="en-US" altLang="nl-NL" sz="1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 Box 2">
                <a:extLst>
                  <a:ext uri="{FF2B5EF4-FFF2-40B4-BE49-F238E27FC236}">
                    <a16:creationId xmlns:a16="http://schemas.microsoft.com/office/drawing/2014/main" id="{0A595AC4-3461-4EBE-87B6-D6516B3582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187" y="3419007"/>
                <a:ext cx="8145625" cy="7080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70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sz="2400" dirty="0">
                    <a:latin typeface="Arial" panose="020B0604020202020204" pitchFamily="34" charset="0"/>
                  </a:rPr>
                  <a:t>“At each state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sz="2400" dirty="0">
                    <a:latin typeface="Arial" panose="020B0604020202020204" pitchFamily="34" charset="0"/>
                  </a:rPr>
                  <a:t> you receive outcome stream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sSubSup>
                      <m:sSubSup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sz="2400" i="1">
                        <a:latin typeface="Cambria Math" panose="02040503050406030204" pitchFamily="18" charset="0"/>
                      </a:rPr>
                      <m:t>,…,</m:t>
                    </m:r>
                    <m:sSubSup>
                      <m:sSubSup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</a:rPr>
                  <a:t>”</a:t>
                </a:r>
                <a:br>
                  <a:rPr lang="en-US" sz="2400" dirty="0">
                    <a:latin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</a:rPr>
                  <a:t>  state (row)-monotonicity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74" name="Text Box 2">
                <a:extLst>
                  <a:ext uri="{FF2B5EF4-FFF2-40B4-BE49-F238E27FC236}">
                    <a16:creationId xmlns:a16="http://schemas.microsoft.com/office/drawing/2014/main" id="{0A595AC4-3461-4EBE-87B6-D6516B3582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187" y="3419007"/>
                <a:ext cx="8145625" cy="708079"/>
              </a:xfrm>
              <a:prstGeom prst="rect">
                <a:avLst/>
              </a:prstGeom>
              <a:blipFill>
                <a:blip r:embed="rId3"/>
                <a:stretch>
                  <a:fillRect l="-1198" t="-19828" b="-1637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5" name="Group 84">
            <a:extLst>
              <a:ext uri="{FF2B5EF4-FFF2-40B4-BE49-F238E27FC236}">
                <a16:creationId xmlns:a16="http://schemas.microsoft.com/office/drawing/2014/main" id="{A25B4EA6-6DD8-43D9-B144-22C45E622174}"/>
              </a:ext>
            </a:extLst>
          </p:cNvPr>
          <p:cNvGrpSpPr/>
          <p:nvPr/>
        </p:nvGrpSpPr>
        <p:grpSpPr>
          <a:xfrm>
            <a:off x="1161819" y="331390"/>
            <a:ext cx="4174261" cy="2853341"/>
            <a:chOff x="1161819" y="377690"/>
            <a:chExt cx="4174261" cy="28533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 Box 2">
                  <a:extLst>
                    <a:ext uri="{FF2B5EF4-FFF2-40B4-BE49-F238E27FC236}">
                      <a16:creationId xmlns:a16="http://schemas.microsoft.com/office/drawing/2014/main" id="{945E63DC-4E00-4BB4-8C3B-8055DC96B19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61819" y="922707"/>
                  <a:ext cx="692643" cy="23083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p>
                        </m:sSup>
                      </m:oMath>
                    </m:oMathPara>
                  </a14:m>
                  <a:endPara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6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</a:p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6</m:t>
                            </m:r>
                          </m:sup>
                        </m:sSup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86" name="Text Box 2">
                  <a:extLst>
                    <a:ext uri="{FF2B5EF4-FFF2-40B4-BE49-F238E27FC236}">
                      <a16:creationId xmlns:a16="http://schemas.microsoft.com/office/drawing/2014/main" id="{945E63DC-4E00-4BB4-8C3B-8055DC96B1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61819" y="922707"/>
                  <a:ext cx="692643" cy="230832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 Box 2">
                  <a:extLst>
                    <a:ext uri="{FF2B5EF4-FFF2-40B4-BE49-F238E27FC236}">
                      <a16:creationId xmlns:a16="http://schemas.microsoft.com/office/drawing/2014/main" id="{02F2947C-9817-4143-8828-EC28ADB07A2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89773" y="891105"/>
                  <a:ext cx="692644" cy="5273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87" name="Text Box 2">
                  <a:extLst>
                    <a:ext uri="{FF2B5EF4-FFF2-40B4-BE49-F238E27FC236}">
                      <a16:creationId xmlns:a16="http://schemas.microsoft.com/office/drawing/2014/main" id="{02F2947C-9817-4143-8828-EC28ADB07A2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889773" y="891105"/>
                  <a:ext cx="692644" cy="52732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 Box 2">
                  <a:extLst>
                    <a:ext uri="{FF2B5EF4-FFF2-40B4-BE49-F238E27FC236}">
                      <a16:creationId xmlns:a16="http://schemas.microsoft.com/office/drawing/2014/main" id="{D3A0E18B-21C7-4FD4-8229-6E2D40792B2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17993" y="377690"/>
                  <a:ext cx="3418087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 .    .    .</a:t>
                  </a:r>
                  <a:r>
                    <a:rPr lang="en-GB" altLang="en-US" sz="1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</m:sSub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>
            <p:sp>
              <p:nvSpPr>
                <p:cNvPr id="88" name="Text Box 2">
                  <a:extLst>
                    <a:ext uri="{FF2B5EF4-FFF2-40B4-BE49-F238E27FC236}">
                      <a16:creationId xmlns:a16="http://schemas.microsoft.com/office/drawing/2014/main" id="{D3A0E18B-21C7-4FD4-8229-6E2D40792B2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17993" y="377690"/>
                  <a:ext cx="3418087" cy="523220"/>
                </a:xfrm>
                <a:prstGeom prst="rect">
                  <a:avLst/>
                </a:prstGeom>
                <a:blipFill>
                  <a:blip r:embed="rId6"/>
                  <a:stretch>
                    <a:fillRect t="-11628" b="-3139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Text Box 2">
                  <a:extLst>
                    <a:ext uri="{FF2B5EF4-FFF2-40B4-BE49-F238E27FC236}">
                      <a16:creationId xmlns:a16="http://schemas.microsoft.com/office/drawing/2014/main" id="{0FDBB894-4BE3-4BCF-B44C-49AFBB66E48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75076" y="2596504"/>
                  <a:ext cx="3418087" cy="5307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6</m:t>
                          </m:r>
                        </m:sup>
                      </m:sSubSup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 .    .    . 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6</m:t>
                          </m:r>
                        </m:sup>
                      </m:sSubSup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89" name="Text Box 2">
                  <a:extLst>
                    <a:ext uri="{FF2B5EF4-FFF2-40B4-BE49-F238E27FC236}">
                      <a16:creationId xmlns:a16="http://schemas.microsoft.com/office/drawing/2014/main" id="{0FDBB894-4BE3-4BCF-B44C-49AFBB66E48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875076" y="2596504"/>
                  <a:ext cx="3418087" cy="530786"/>
                </a:xfrm>
                <a:prstGeom prst="rect">
                  <a:avLst/>
                </a:prstGeom>
                <a:blipFill>
                  <a:blip r:embed="rId7"/>
                  <a:stretch>
                    <a:fillRect t="-10345" b="-3103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322E0401-6C2A-433C-8A92-1559B81F9CD8}"/>
                </a:ext>
              </a:extLst>
            </p:cNvPr>
            <p:cNvGrpSpPr/>
            <p:nvPr/>
          </p:nvGrpSpPr>
          <p:grpSpPr>
            <a:xfrm>
              <a:off x="1989017" y="1335386"/>
              <a:ext cx="2847405" cy="1384995"/>
              <a:chOff x="1677698" y="1989035"/>
              <a:chExt cx="2847405" cy="1384995"/>
            </a:xfrm>
          </p:grpSpPr>
          <p:sp>
            <p:nvSpPr>
              <p:cNvPr id="93" name="Text Box 2">
                <a:extLst>
                  <a:ext uri="{FF2B5EF4-FFF2-40B4-BE49-F238E27FC236}">
                    <a16:creationId xmlns:a16="http://schemas.microsoft.com/office/drawing/2014/main" id="{3FC7B892-AD7F-47FE-B4FA-D6309FBB45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7698" y="1989035"/>
                <a:ext cx="692643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</p:txBody>
          </p:sp>
          <p:sp>
            <p:nvSpPr>
              <p:cNvPr id="94" name="Text Box 2">
                <a:extLst>
                  <a:ext uri="{FF2B5EF4-FFF2-40B4-BE49-F238E27FC236}">
                    <a16:creationId xmlns:a16="http://schemas.microsoft.com/office/drawing/2014/main" id="{070D7247-1892-4056-A670-4F1D919742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32460" y="1989035"/>
                <a:ext cx="692643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</p:txBody>
          </p:sp>
        </p:grpSp>
        <p:sp>
          <p:nvSpPr>
            <p:cNvPr id="91" name="Double Bracket 90">
              <a:extLst>
                <a:ext uri="{FF2B5EF4-FFF2-40B4-BE49-F238E27FC236}">
                  <a16:creationId xmlns:a16="http://schemas.microsoft.com/office/drawing/2014/main" id="{D82754FA-6988-4C12-8832-B7F21DB5A642}"/>
                </a:ext>
              </a:extLst>
            </p:cNvPr>
            <p:cNvSpPr/>
            <p:nvPr/>
          </p:nvSpPr>
          <p:spPr>
            <a:xfrm>
              <a:off x="1725673" y="912622"/>
              <a:ext cx="3096024" cy="2202659"/>
            </a:xfrm>
            <a:prstGeom prst="bracketPair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 sz="16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 Box 2">
                  <a:extLst>
                    <a:ext uri="{FF2B5EF4-FFF2-40B4-BE49-F238E27FC236}">
                      <a16:creationId xmlns:a16="http://schemas.microsoft.com/office/drawing/2014/main" id="{5195003E-36C8-4C1E-97DC-9CB5DCDFF44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519257" y="884481"/>
                  <a:ext cx="2124546" cy="5273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    .    .  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bSup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92" name="Text Box 2">
                  <a:extLst>
                    <a:ext uri="{FF2B5EF4-FFF2-40B4-BE49-F238E27FC236}">
                      <a16:creationId xmlns:a16="http://schemas.microsoft.com/office/drawing/2014/main" id="{5195003E-36C8-4C1E-97DC-9CB5DCDFF44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519257" y="884481"/>
                  <a:ext cx="2124546" cy="527324"/>
                </a:xfrm>
                <a:prstGeom prst="rect">
                  <a:avLst/>
                </a:prstGeom>
                <a:blipFill>
                  <a:blip r:embed="rId8"/>
                  <a:stretch>
                    <a:fillRect l="-5731" t="-10345" b="-3103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C95D565A-7933-40AF-9492-DA66EA48A6DD}"/>
              </a:ext>
            </a:extLst>
          </p:cNvPr>
          <p:cNvGrpSpPr/>
          <p:nvPr/>
        </p:nvGrpSpPr>
        <p:grpSpPr>
          <a:xfrm>
            <a:off x="1092369" y="3897750"/>
            <a:ext cx="7701636" cy="2642788"/>
            <a:chOff x="1092369" y="1594388"/>
            <a:chExt cx="7701636" cy="2642788"/>
          </a:xfrm>
        </p:grpSpPr>
        <p:sp>
          <p:nvSpPr>
            <p:cNvPr id="96" name="Freeform 5">
              <a:extLst>
                <a:ext uri="{FF2B5EF4-FFF2-40B4-BE49-F238E27FC236}">
                  <a16:creationId xmlns:a16="http://schemas.microsoft.com/office/drawing/2014/main" id="{B011A4CF-3CF2-435E-881B-5004387AC0BD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224132" y="3175566"/>
              <a:ext cx="1192213" cy="62424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6433"/>
                <a:gd name="connsiteY0" fmla="*/ 10000 h 10000"/>
                <a:gd name="connsiteX1" fmla="*/ 497 w 16433"/>
                <a:gd name="connsiteY1" fmla="*/ 8750 h 10000"/>
                <a:gd name="connsiteX2" fmla="*/ 2565 w 16433"/>
                <a:gd name="connsiteY2" fmla="*/ 0 h 10000"/>
                <a:gd name="connsiteX3" fmla="*/ 16433 w 16433"/>
                <a:gd name="connsiteY3" fmla="*/ 0 h 10000"/>
                <a:gd name="connsiteX0" fmla="*/ 0 w 24482"/>
                <a:gd name="connsiteY0" fmla="*/ 10000 h 10000"/>
                <a:gd name="connsiteX1" fmla="*/ 497 w 24482"/>
                <a:gd name="connsiteY1" fmla="*/ 8750 h 10000"/>
                <a:gd name="connsiteX2" fmla="*/ 2565 w 24482"/>
                <a:gd name="connsiteY2" fmla="*/ 0 h 10000"/>
                <a:gd name="connsiteX3" fmla="*/ 24482 w 24482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482" h="10000">
                  <a:moveTo>
                    <a:pt x="0" y="10000"/>
                  </a:moveTo>
                  <a:lnTo>
                    <a:pt x="497" y="8750"/>
                  </a:lnTo>
                  <a:lnTo>
                    <a:pt x="2565" y="0"/>
                  </a:lnTo>
                  <a:lnTo>
                    <a:pt x="24482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CD484AA8-DBBC-4B38-B639-F9676BEEFCFB}"/>
                </a:ext>
              </a:extLst>
            </p:cNvPr>
            <p:cNvGrpSpPr/>
            <p:nvPr/>
          </p:nvGrpSpPr>
          <p:grpSpPr>
            <a:xfrm>
              <a:off x="2345496" y="2828265"/>
              <a:ext cx="1089026" cy="1408911"/>
              <a:chOff x="2444368" y="3523558"/>
              <a:chExt cx="1089026" cy="140891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5" name="Text Box 46">
                    <a:extLst>
                      <a:ext uri="{FF2B5EF4-FFF2-40B4-BE49-F238E27FC236}">
                        <a16:creationId xmlns:a16="http://schemas.microsoft.com/office/drawing/2014/main" id="{D65EE5CA-01B9-4F39-A4AA-8BFE53E52AB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57119" y="4539476"/>
                    <a:ext cx="676275" cy="39299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SupP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𝑚</m:t>
                              </m:r>
                            </m:sup>
                          </m:sSubSup>
                        </m:oMath>
                      </m:oMathPara>
                    </a14:m>
                    <a:endParaRPr lang="en-GB" altLang="en-US" sz="20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44" name="Text Box 46">
                    <a:extLst>
                      <a:ext uri="{FF2B5EF4-FFF2-40B4-BE49-F238E27FC236}">
                        <a16:creationId xmlns:a16="http://schemas.microsoft.com/office/drawing/2014/main" id="{D24B7693-917F-4CED-BE0C-4FEECFA9FCE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857119" y="4539476"/>
                    <a:ext cx="676275" cy="392993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6" name="Text Box 42">
                    <a:extLst>
                      <a:ext uri="{FF2B5EF4-FFF2-40B4-BE49-F238E27FC236}">
                        <a16:creationId xmlns:a16="http://schemas.microsoft.com/office/drawing/2014/main" id="{388F38C8-304E-49C9-A6F7-D57A2CD1D34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93546" y="4366174"/>
                    <a:ext cx="676275" cy="51328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</m:sSub>
                        </m:oMath>
                      </m:oMathPara>
                    </a14:m>
                    <a:endParaRPr lang="en-GB" altLang="en-US" sz="28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45" name="Text Box 42">
                    <a:extLst>
                      <a:ext uri="{FF2B5EF4-FFF2-40B4-BE49-F238E27FC236}">
                        <a16:creationId xmlns:a16="http://schemas.microsoft.com/office/drawing/2014/main" id="{B3F13A6C-42AB-4761-ADB8-B6FA4268DA6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493546" y="4366174"/>
                    <a:ext cx="676275" cy="51328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b="-22353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17" name="Text Box 35">
                <a:extLst>
                  <a:ext uri="{FF2B5EF4-FFF2-40B4-BE49-F238E27FC236}">
                    <a16:creationId xmlns:a16="http://schemas.microsoft.com/office/drawing/2014/main" id="{3F96477C-7059-4950-AEC2-E5E54A306B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3222" y="4141735"/>
                <a:ext cx="325438" cy="568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lnSpc>
                    <a:spcPct val="130000"/>
                  </a:lnSpc>
                  <a:buFont typeface="Math3" panose="00000400000000000000" pitchFamily="2" charset="2"/>
                  <a:buNone/>
                </a:pP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endParaRPr lang="en-GB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8" name="Text Box 42">
                    <a:extLst>
                      <a:ext uri="{FF2B5EF4-FFF2-40B4-BE49-F238E27FC236}">
                        <a16:creationId xmlns:a16="http://schemas.microsoft.com/office/drawing/2014/main" id="{AD6F9FE2-1899-411F-B097-B96073CD8FB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93546" y="3523558"/>
                    <a:ext cx="676275" cy="51328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GB" altLang="en-US" sz="28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47" name="Text Box 42">
                    <a:extLst>
                      <a:ext uri="{FF2B5EF4-FFF2-40B4-BE49-F238E27FC236}">
                        <a16:creationId xmlns:a16="http://schemas.microsoft.com/office/drawing/2014/main" id="{4DCEC016-BF67-46B8-826D-4478CA707EE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493546" y="3523558"/>
                    <a:ext cx="676275" cy="51328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b="-22619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19" name="Freeform 17">
                <a:extLst>
                  <a:ext uri="{FF2B5EF4-FFF2-40B4-BE49-F238E27FC236}">
                    <a16:creationId xmlns:a16="http://schemas.microsoft.com/office/drawing/2014/main" id="{6D3DDA5B-79C6-4B11-A804-C8DBCF108C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2318" y="4175827"/>
                <a:ext cx="392113" cy="234950"/>
              </a:xfrm>
              <a:custGeom>
                <a:avLst/>
                <a:gdLst>
                  <a:gd name="T0" fmla="*/ 0 w 1107"/>
                  <a:gd name="T1" fmla="*/ 512 h 512"/>
                  <a:gd name="T2" fmla="*/ 55 w 1107"/>
                  <a:gd name="T3" fmla="*/ 448 h 512"/>
                  <a:gd name="T4" fmla="*/ 284 w 1107"/>
                  <a:gd name="T5" fmla="*/ 0 h 512"/>
                  <a:gd name="T6" fmla="*/ 1107 w 1107"/>
                  <a:gd name="T7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07" h="512">
                    <a:moveTo>
                      <a:pt x="0" y="512"/>
                    </a:moveTo>
                    <a:lnTo>
                      <a:pt x="55" y="448"/>
                    </a:lnTo>
                    <a:lnTo>
                      <a:pt x="284" y="0"/>
                    </a:lnTo>
                    <a:lnTo>
                      <a:pt x="1107" y="0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0" name="Freeform 19">
                <a:extLst>
                  <a:ext uri="{FF2B5EF4-FFF2-40B4-BE49-F238E27FC236}">
                    <a16:creationId xmlns:a16="http://schemas.microsoft.com/office/drawing/2014/main" id="{5BFA4C1C-4AA0-444C-812C-07ADFCC888CE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547556" y="4499677"/>
                <a:ext cx="392113" cy="234950"/>
              </a:xfrm>
              <a:custGeom>
                <a:avLst/>
                <a:gdLst>
                  <a:gd name="T0" fmla="*/ 0 w 1107"/>
                  <a:gd name="T1" fmla="*/ 512 h 512"/>
                  <a:gd name="T2" fmla="*/ 55 w 1107"/>
                  <a:gd name="T3" fmla="*/ 448 h 512"/>
                  <a:gd name="T4" fmla="*/ 284 w 1107"/>
                  <a:gd name="T5" fmla="*/ 0 h 512"/>
                  <a:gd name="T6" fmla="*/ 1107 w 1107"/>
                  <a:gd name="T7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07" h="512">
                    <a:moveTo>
                      <a:pt x="0" y="512"/>
                    </a:moveTo>
                    <a:lnTo>
                      <a:pt x="55" y="448"/>
                    </a:lnTo>
                    <a:lnTo>
                      <a:pt x="284" y="0"/>
                    </a:lnTo>
                    <a:lnTo>
                      <a:pt x="1107" y="0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1" name="Text Box 34">
                <a:extLst>
                  <a:ext uri="{FF2B5EF4-FFF2-40B4-BE49-F238E27FC236}">
                    <a16:creationId xmlns:a16="http://schemas.microsoft.com/office/drawing/2014/main" id="{82FA6CD2-F657-4D30-8C26-3E0851843C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6031" y="4236152"/>
                <a:ext cx="325438" cy="3873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lnSpc>
                    <a:spcPct val="80000"/>
                  </a:lnSpc>
                  <a:buFont typeface="Math3" panose="00000400000000000000" pitchFamily="2" charset="2"/>
                  <a:buNone/>
                </a:pP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endParaRPr lang="en-GB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2" name="Text Box 46">
                    <a:extLst>
                      <a:ext uri="{FF2B5EF4-FFF2-40B4-BE49-F238E27FC236}">
                        <a16:creationId xmlns:a16="http://schemas.microsoft.com/office/drawing/2014/main" id="{5680A59B-F847-4A88-95CF-F2172424617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56271" y="3918652"/>
                    <a:ext cx="676275" cy="40305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SupP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𝑚</m:t>
                              </m:r>
                            </m:sup>
                          </m:sSubSup>
                        </m:oMath>
                      </m:oMathPara>
                    </a14:m>
                    <a:endParaRPr lang="en-GB" altLang="en-US" sz="20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51" name="Text Box 46">
                    <a:extLst>
                      <a:ext uri="{FF2B5EF4-FFF2-40B4-BE49-F238E27FC236}">
                        <a16:creationId xmlns:a16="http://schemas.microsoft.com/office/drawing/2014/main" id="{6082D6F7-CFBB-409F-A60F-0121D8831A6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856271" y="3918652"/>
                    <a:ext cx="676275" cy="403059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b="-3030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23" name="Oval 18">
                <a:extLst>
                  <a:ext uri="{FF2B5EF4-FFF2-40B4-BE49-F238E27FC236}">
                    <a16:creationId xmlns:a16="http://schemas.microsoft.com/office/drawing/2014/main" id="{0CFD52E7-D81B-48E9-8354-150D3377210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44368" y="4383790"/>
                <a:ext cx="187325" cy="18732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98" name="Text Box 38">
              <a:extLst>
                <a:ext uri="{FF2B5EF4-FFF2-40B4-BE49-F238E27FC236}">
                  <a16:creationId xmlns:a16="http://schemas.microsoft.com/office/drawing/2014/main" id="{34E59F44-A9A8-4E21-BF24-E19475ED82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2701" y="2828482"/>
              <a:ext cx="325438" cy="568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30000"/>
                </a:lnSpc>
                <a:buFont typeface="Math3" panose="00000400000000000000" pitchFamily="2" charset="2"/>
                <a:buNone/>
              </a:pP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 Box 6">
                  <a:extLst>
                    <a:ext uri="{FF2B5EF4-FFF2-40B4-BE49-F238E27FC236}">
                      <a16:creationId xmlns:a16="http://schemas.microsoft.com/office/drawing/2014/main" id="{98DA90AD-F9AB-4474-BDB7-91B2450D23E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42222" y="1912698"/>
                  <a:ext cx="530225" cy="5730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3200" b="0" i="1" baseline="-250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3200" b="0" i="1" baseline="-250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3200" b="0" i="1" baseline="-250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p>
                        </m:sSup>
                      </m:oMath>
                    </m:oMathPara>
                  </a14:m>
                  <a:endParaRPr lang="en-GB" altLang="en-US" sz="3200" b="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99" name="Text Box 6">
                  <a:extLst>
                    <a:ext uri="{FF2B5EF4-FFF2-40B4-BE49-F238E27FC236}">
                      <a16:creationId xmlns:a16="http://schemas.microsoft.com/office/drawing/2014/main" id="{98DA90AD-F9AB-4474-BDB7-91B2450D23E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342222" y="1912698"/>
                  <a:ext cx="530225" cy="573088"/>
                </a:xfrm>
                <a:prstGeom prst="rect">
                  <a:avLst/>
                </a:prstGeom>
                <a:blipFill>
                  <a:blip r:embed="rId14"/>
                  <a:stretch>
                    <a:fillRect b="-9574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0" name="Text Box 37">
              <a:extLst>
                <a:ext uri="{FF2B5EF4-FFF2-40B4-BE49-F238E27FC236}">
                  <a16:creationId xmlns:a16="http://schemas.microsoft.com/office/drawing/2014/main" id="{258AAF12-2EC2-4F85-9AED-66E5F1F58A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650" y="2013760"/>
              <a:ext cx="325438" cy="1732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350000"/>
                </a:lnSpc>
                <a:buFont typeface="Math3" panose="00000400000000000000" pitchFamily="2" charset="2"/>
                <a:buNone/>
              </a:pP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US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endParaRPr lang="en-GB" altLang="en-US" sz="800" b="1" dirty="0">
                <a:latin typeface="Times New Roman" panose="02020603050405020304" pitchFamily="18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101" name="Freeform 5">
              <a:extLst>
                <a:ext uri="{FF2B5EF4-FFF2-40B4-BE49-F238E27FC236}">
                  <a16:creationId xmlns:a16="http://schemas.microsoft.com/office/drawing/2014/main" id="{EF38AF1E-353C-413C-8836-D8D7FAC49B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4132" y="2560183"/>
              <a:ext cx="1192213" cy="624248"/>
            </a:xfrm>
            <a:custGeom>
              <a:avLst/>
              <a:gdLst>
                <a:gd name="T0" fmla="*/ 0 w 1107"/>
                <a:gd name="T1" fmla="*/ 512 h 512"/>
                <a:gd name="T2" fmla="*/ 55 w 1107"/>
                <a:gd name="T3" fmla="*/ 448 h 512"/>
                <a:gd name="T4" fmla="*/ 284 w 1107"/>
                <a:gd name="T5" fmla="*/ 0 h 512"/>
                <a:gd name="T6" fmla="*/ 1107 w 1107"/>
                <a:gd name="T7" fmla="*/ 0 h 512"/>
                <a:gd name="connsiteX0" fmla="*/ 0 w 16433"/>
                <a:gd name="connsiteY0" fmla="*/ 10000 h 10000"/>
                <a:gd name="connsiteX1" fmla="*/ 497 w 16433"/>
                <a:gd name="connsiteY1" fmla="*/ 8750 h 10000"/>
                <a:gd name="connsiteX2" fmla="*/ 2565 w 16433"/>
                <a:gd name="connsiteY2" fmla="*/ 0 h 10000"/>
                <a:gd name="connsiteX3" fmla="*/ 16433 w 16433"/>
                <a:gd name="connsiteY3" fmla="*/ 0 h 10000"/>
                <a:gd name="connsiteX0" fmla="*/ 0 w 24482"/>
                <a:gd name="connsiteY0" fmla="*/ 10000 h 10000"/>
                <a:gd name="connsiteX1" fmla="*/ 497 w 24482"/>
                <a:gd name="connsiteY1" fmla="*/ 8750 h 10000"/>
                <a:gd name="connsiteX2" fmla="*/ 2565 w 24482"/>
                <a:gd name="connsiteY2" fmla="*/ 0 h 10000"/>
                <a:gd name="connsiteX3" fmla="*/ 24482 w 24482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482" h="10000">
                  <a:moveTo>
                    <a:pt x="0" y="10000"/>
                  </a:moveTo>
                  <a:lnTo>
                    <a:pt x="497" y="8750"/>
                  </a:lnTo>
                  <a:lnTo>
                    <a:pt x="2565" y="0"/>
                  </a:lnTo>
                  <a:lnTo>
                    <a:pt x="24482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Text Box 39">
                  <a:extLst>
                    <a:ext uri="{FF2B5EF4-FFF2-40B4-BE49-F238E27FC236}">
                      <a16:creationId xmlns:a16="http://schemas.microsoft.com/office/drawing/2014/main" id="{38138A94-07CE-4B4F-A77D-E9E5481093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23986" y="3460181"/>
                  <a:ext cx="530225" cy="5730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3200" b="0" i="1" baseline="-250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3200" b="0" i="1" baseline="-250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3200" b="0" i="1" baseline="-2500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𝑚</m:t>
                            </m:r>
                          </m:sup>
                        </m:sSup>
                      </m:oMath>
                    </m:oMathPara>
                  </a14:m>
                  <a:endParaRPr lang="en-GB" altLang="en-US" sz="3200" b="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02" name="Text Box 39">
                  <a:extLst>
                    <a:ext uri="{FF2B5EF4-FFF2-40B4-BE49-F238E27FC236}">
                      <a16:creationId xmlns:a16="http://schemas.microsoft.com/office/drawing/2014/main" id="{38138A94-07CE-4B4F-A77D-E9E5481093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323986" y="3460181"/>
                  <a:ext cx="530225" cy="573088"/>
                </a:xfrm>
                <a:prstGeom prst="rect">
                  <a:avLst/>
                </a:prstGeom>
                <a:blipFill>
                  <a:blip r:embed="rId15"/>
                  <a:stretch>
                    <a:fillRect b="-10638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Text Box 2">
                  <a:extLst>
                    <a:ext uri="{FF2B5EF4-FFF2-40B4-BE49-F238E27FC236}">
                      <a16:creationId xmlns:a16="http://schemas.microsoft.com/office/drawing/2014/main" id="{4C4009B2-63CA-4BA0-92AE-3B859EC54A8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68410" y="2894817"/>
                  <a:ext cx="5225595" cy="6335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r>
                        <a:rPr lang="en-US" sz="36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a14:m>
                  <a:r>
                    <a:rPr lang="en-US" sz="2800" dirty="0">
                      <a:latin typeface="Arial" panose="020B0604020202020204" pitchFamily="34" charset="0"/>
                    </a:rPr>
                    <a:t>  state (row)-monotonicity</a:t>
                  </a:r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03" name="Text Box 2">
                  <a:extLst>
                    <a:ext uri="{FF2B5EF4-FFF2-40B4-BE49-F238E27FC236}">
                      <a16:creationId xmlns:a16="http://schemas.microsoft.com/office/drawing/2014/main" id="{4C4009B2-63CA-4BA0-92AE-3B859EC54A8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568410" y="2894817"/>
                  <a:ext cx="5225595" cy="633571"/>
                </a:xfrm>
                <a:prstGeom prst="rect">
                  <a:avLst/>
                </a:prstGeom>
                <a:blipFill>
                  <a:blip r:embed="rId16"/>
                  <a:stretch>
                    <a:fillRect b="-2211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4" name="Oval 4">
              <a:extLst>
                <a:ext uri="{FF2B5EF4-FFF2-40B4-BE49-F238E27FC236}">
                  <a16:creationId xmlns:a16="http://schemas.microsoft.com/office/drawing/2014/main" id="{A9EEA28A-467C-4B40-B24D-6390BD312FF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92369" y="3065549"/>
              <a:ext cx="252413" cy="25241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4A5CC24F-CF11-487E-B690-60932F533FB7}"/>
                </a:ext>
              </a:extLst>
            </p:cNvPr>
            <p:cNvGrpSpPr/>
            <p:nvPr/>
          </p:nvGrpSpPr>
          <p:grpSpPr>
            <a:xfrm>
              <a:off x="2341731" y="1594388"/>
              <a:ext cx="1089026" cy="1418977"/>
              <a:chOff x="2444368" y="3523558"/>
              <a:chExt cx="1089026" cy="141897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" name="Text Box 46">
                    <a:extLst>
                      <a:ext uri="{FF2B5EF4-FFF2-40B4-BE49-F238E27FC236}">
                        <a16:creationId xmlns:a16="http://schemas.microsoft.com/office/drawing/2014/main" id="{44ED2975-9359-4F65-8701-CCDB74207F3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57119" y="4539476"/>
                    <a:ext cx="676275" cy="40305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SupP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p>
                          </m:sSubSup>
                        </m:oMath>
                      </m:oMathPara>
                    </a14:m>
                    <a:endParaRPr lang="en-GB" altLang="en-US" sz="20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53" name="Text Box 46">
                    <a:extLst>
                      <a:ext uri="{FF2B5EF4-FFF2-40B4-BE49-F238E27FC236}">
                        <a16:creationId xmlns:a16="http://schemas.microsoft.com/office/drawing/2014/main" id="{7D5E5DF9-A032-4609-A232-6A0BED13EA9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857119" y="4539476"/>
                    <a:ext cx="676275" cy="403059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7" name="Text Box 42">
                    <a:extLst>
                      <a:ext uri="{FF2B5EF4-FFF2-40B4-BE49-F238E27FC236}">
                        <a16:creationId xmlns:a16="http://schemas.microsoft.com/office/drawing/2014/main" id="{3D82A07C-89FA-40C1-B822-1321B2D26DE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93546" y="4366174"/>
                    <a:ext cx="676275" cy="51328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𝑛</m:t>
                              </m:r>
                            </m:sub>
                          </m:sSub>
                        </m:oMath>
                      </m:oMathPara>
                    </a14:m>
                    <a:endParaRPr lang="en-GB" altLang="en-US" sz="28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54" name="Text Box 42">
                    <a:extLst>
                      <a:ext uri="{FF2B5EF4-FFF2-40B4-BE49-F238E27FC236}">
                        <a16:creationId xmlns:a16="http://schemas.microsoft.com/office/drawing/2014/main" id="{97338B92-2F55-415D-8CAD-E2C9B37D1E6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493546" y="4366174"/>
                    <a:ext cx="676275" cy="51328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b="-22619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8" name="Text Box 35">
                <a:extLst>
                  <a:ext uri="{FF2B5EF4-FFF2-40B4-BE49-F238E27FC236}">
                    <a16:creationId xmlns:a16="http://schemas.microsoft.com/office/drawing/2014/main" id="{E798CE0C-9B53-43FB-9F6A-E449517A6D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3222" y="4141735"/>
                <a:ext cx="325438" cy="568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lnSpc>
                    <a:spcPct val="130000"/>
                  </a:lnSpc>
                  <a:buFont typeface="Math3" panose="00000400000000000000" pitchFamily="2" charset="2"/>
                  <a:buNone/>
                </a:pP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endParaRPr lang="en-GB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9" name="Text Box 42">
                    <a:extLst>
                      <a:ext uri="{FF2B5EF4-FFF2-40B4-BE49-F238E27FC236}">
                        <a16:creationId xmlns:a16="http://schemas.microsoft.com/office/drawing/2014/main" id="{1D73E819-6903-4285-9B56-87487A741B0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93546" y="3523558"/>
                    <a:ext cx="676275" cy="51328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altLang="en-US" sz="2800" b="0" i="1" baseline="-2500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GB" altLang="en-US" sz="28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56" name="Text Box 42">
                    <a:extLst>
                      <a:ext uri="{FF2B5EF4-FFF2-40B4-BE49-F238E27FC236}">
                        <a16:creationId xmlns:a16="http://schemas.microsoft.com/office/drawing/2014/main" id="{330FD1D5-4AB6-48C1-A212-75E748FBDF1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493546" y="3523558"/>
                    <a:ext cx="676275" cy="51328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b="-22619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10" name="Freeform 17">
                <a:extLst>
                  <a:ext uri="{FF2B5EF4-FFF2-40B4-BE49-F238E27FC236}">
                    <a16:creationId xmlns:a16="http://schemas.microsoft.com/office/drawing/2014/main" id="{D4950C3F-E26E-41B7-BED9-DE4E33739F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2318" y="4175827"/>
                <a:ext cx="392113" cy="234950"/>
              </a:xfrm>
              <a:custGeom>
                <a:avLst/>
                <a:gdLst>
                  <a:gd name="T0" fmla="*/ 0 w 1107"/>
                  <a:gd name="T1" fmla="*/ 512 h 512"/>
                  <a:gd name="T2" fmla="*/ 55 w 1107"/>
                  <a:gd name="T3" fmla="*/ 448 h 512"/>
                  <a:gd name="T4" fmla="*/ 284 w 1107"/>
                  <a:gd name="T5" fmla="*/ 0 h 512"/>
                  <a:gd name="T6" fmla="*/ 1107 w 1107"/>
                  <a:gd name="T7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07" h="512">
                    <a:moveTo>
                      <a:pt x="0" y="512"/>
                    </a:moveTo>
                    <a:lnTo>
                      <a:pt x="55" y="448"/>
                    </a:lnTo>
                    <a:lnTo>
                      <a:pt x="284" y="0"/>
                    </a:lnTo>
                    <a:lnTo>
                      <a:pt x="1107" y="0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1" name="Freeform 19">
                <a:extLst>
                  <a:ext uri="{FF2B5EF4-FFF2-40B4-BE49-F238E27FC236}">
                    <a16:creationId xmlns:a16="http://schemas.microsoft.com/office/drawing/2014/main" id="{7D7CDF15-827A-490A-BE2C-0CE31F2E710B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547556" y="4499677"/>
                <a:ext cx="392113" cy="234950"/>
              </a:xfrm>
              <a:custGeom>
                <a:avLst/>
                <a:gdLst>
                  <a:gd name="T0" fmla="*/ 0 w 1107"/>
                  <a:gd name="T1" fmla="*/ 512 h 512"/>
                  <a:gd name="T2" fmla="*/ 55 w 1107"/>
                  <a:gd name="T3" fmla="*/ 448 h 512"/>
                  <a:gd name="T4" fmla="*/ 284 w 1107"/>
                  <a:gd name="T5" fmla="*/ 0 h 512"/>
                  <a:gd name="T6" fmla="*/ 1107 w 1107"/>
                  <a:gd name="T7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07" h="512">
                    <a:moveTo>
                      <a:pt x="0" y="512"/>
                    </a:moveTo>
                    <a:lnTo>
                      <a:pt x="55" y="448"/>
                    </a:lnTo>
                    <a:lnTo>
                      <a:pt x="284" y="0"/>
                    </a:lnTo>
                    <a:lnTo>
                      <a:pt x="1107" y="0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2" name="Text Box 34">
                <a:extLst>
                  <a:ext uri="{FF2B5EF4-FFF2-40B4-BE49-F238E27FC236}">
                    <a16:creationId xmlns:a16="http://schemas.microsoft.com/office/drawing/2014/main" id="{0D5BC49A-F4B5-4AC6-A954-93EF2310AE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6031" y="4236152"/>
                <a:ext cx="325438" cy="3873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lnSpc>
                    <a:spcPct val="80000"/>
                  </a:lnSpc>
                  <a:buFont typeface="Math3" panose="00000400000000000000" pitchFamily="2" charset="2"/>
                  <a:buNone/>
                </a:pP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US" altLang="en-US" sz="8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endParaRPr lang="en-GB" altLang="en-US" sz="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  <p:sp>
            <p:nvSpPr>
              <p:cNvPr id="113" name="Oval 18">
                <a:extLst>
                  <a:ext uri="{FF2B5EF4-FFF2-40B4-BE49-F238E27FC236}">
                    <a16:creationId xmlns:a16="http://schemas.microsoft.com/office/drawing/2014/main" id="{F9025C0D-0880-4206-8423-5B938CE7944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44368" y="4383790"/>
                <a:ext cx="187325" cy="18732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4" name="Text Box 46">
                    <a:extLst>
                      <a:ext uri="{FF2B5EF4-FFF2-40B4-BE49-F238E27FC236}">
                        <a16:creationId xmlns:a16="http://schemas.microsoft.com/office/drawing/2014/main" id="{AF7EF43F-1B42-45D4-937C-DE78928EF0E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56271" y="3918652"/>
                    <a:ext cx="676275" cy="40305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buFont typeface="Math3" panose="00000400000000000000" pitchFamily="2" charset="2"/>
                      <a:buNone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</m:ctrlPr>
                            </m:sSubSupP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  <a:sym typeface="Math3" panose="00000400000000000000" pitchFamily="2" charset="2"/>
                                </a:rPr>
                                <m:t>1</m:t>
                              </m:r>
                            </m:sup>
                          </m:sSubSup>
                        </m:oMath>
                      </m:oMathPara>
                    </a14:m>
                    <a:endParaRPr lang="en-GB" altLang="en-US" sz="2000" b="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  <a:sym typeface="Math3" panose="00000400000000000000" pitchFamily="2" charset="2"/>
                    </a:endParaRPr>
                  </a:p>
                </p:txBody>
              </p:sp>
            </mc:Choice>
            <mc:Fallback xmlns="">
              <p:sp>
                <p:nvSpPr>
                  <p:cNvPr id="114" name="Text Box 46">
                    <a:extLst>
                      <a:ext uri="{FF2B5EF4-FFF2-40B4-BE49-F238E27FC236}">
                        <a16:creationId xmlns:a16="http://schemas.microsoft.com/office/drawing/2014/main" id="{AF7EF43F-1B42-45D4-937C-DE78928EF0E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856271" y="3918652"/>
                    <a:ext cx="676275" cy="403059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b="-4545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l-NL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188682072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0" grpId="0" build="p" autoUpdateAnimBg="0"/>
      <p:bldP spid="74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Text Box 2"/>
          <p:cNvSpPr txBox="1">
            <a:spLocks noChangeArrowheads="1"/>
          </p:cNvSpPr>
          <p:nvPr/>
        </p:nvSpPr>
        <p:spPr bwMode="auto">
          <a:xfrm>
            <a:off x="576905" y="521328"/>
            <a:ext cx="825182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sz="2800" dirty="0">
                <a:latin typeface="Arial" panose="020B0604020202020204" pitchFamily="34" charset="0"/>
              </a:rPr>
              <a:t>Timing remedy</a:t>
            </a:r>
            <a:br>
              <a:rPr lang="en-US" sz="2800" dirty="0">
                <a:latin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sz="2800" dirty="0">
                <a:latin typeface="Arial" panose="020B0604020202020204" pitchFamily="34" charset="0"/>
              </a:rPr>
              <a:t>Partial-info remedy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1670627C-E316-4999-9A21-83B9BF064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38749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37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1491661713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0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6180647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B70AEA9-4A63-46C2-A8E9-C4A8DAB8D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38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140354592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Text Box 2"/>
          <p:cNvSpPr txBox="1">
            <a:spLocks noChangeArrowheads="1"/>
          </p:cNvSpPr>
          <p:nvPr/>
        </p:nvSpPr>
        <p:spPr bwMode="auto">
          <a:xfrm>
            <a:off x="575382" y="1819138"/>
            <a:ext cx="8251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Fair coin will be flipped: Heads or Tails?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DBDB7B-03D9-4A84-9A65-47793340C8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74" t="24213" r="25560" b="23178"/>
          <a:stretch/>
        </p:blipFill>
        <p:spPr>
          <a:xfrm>
            <a:off x="7180827" y="2638366"/>
            <a:ext cx="1038688" cy="112746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CC453E83-CB4A-40A3-AE44-1EEECEE1C806}"/>
              </a:ext>
            </a:extLst>
          </p:cNvPr>
          <p:cNvGrpSpPr/>
          <p:nvPr/>
        </p:nvGrpSpPr>
        <p:grpSpPr>
          <a:xfrm>
            <a:off x="5299262" y="4544454"/>
            <a:ext cx="3065829" cy="1846262"/>
            <a:chOff x="5299262" y="4544454"/>
            <a:chExt cx="3065829" cy="1846262"/>
          </a:xfrm>
        </p:grpSpPr>
        <p:sp>
          <p:nvSpPr>
            <p:cNvPr id="6" name="Text Box 9">
              <a:extLst>
                <a:ext uri="{FF2B5EF4-FFF2-40B4-BE49-F238E27FC236}">
                  <a16:creationId xmlns:a16="http://schemas.microsoft.com/office/drawing/2014/main" id="{98D4CC85-A2A6-4368-893C-B2938B400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9262" y="4544454"/>
              <a:ext cx="3052762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10000"/>
                </a:spcBef>
              </a:pPr>
              <a:r>
                <a:rPr lang="nl-NL" altLang="en-US" sz="2800" b="0" dirty="0" err="1">
                  <a:solidFill>
                    <a:srgbClr val="0000FF"/>
                  </a:solidFill>
                  <a:cs typeface="Times New Roman" panose="02020603050405020304" pitchFamily="18" charset="0"/>
                </a:rPr>
                <a:t>Ambiguous</a:t>
              </a:r>
              <a:r>
                <a:rPr lang="nl-NL" altLang="en-US" sz="2800" b="0" dirty="0">
                  <a:solidFill>
                    <a:srgbClr val="0000FF"/>
                  </a:solidFill>
                  <a:cs typeface="Times New Roman" panose="02020603050405020304" pitchFamily="18" charset="0"/>
                </a:rPr>
                <a:t> urn A</a:t>
              </a:r>
              <a:endParaRPr lang="en-US" altLang="en-US" sz="2800" b="0" dirty="0">
                <a:solidFill>
                  <a:srgbClr val="0000FF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8" name="AutoShape 11">
              <a:extLst>
                <a:ext uri="{FF2B5EF4-FFF2-40B4-BE49-F238E27FC236}">
                  <a16:creationId xmlns:a16="http://schemas.microsoft.com/office/drawing/2014/main" id="{03B817C5-AEFA-44D8-A51B-2D202F4F5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1399" y="5209617"/>
              <a:ext cx="914400" cy="1125537"/>
            </a:xfrm>
            <a:prstGeom prst="can">
              <a:avLst>
                <a:gd name="adj" fmla="val 3077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nl-NL" altLang="en-US"/>
            </a:p>
          </p:txBody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BB489846-5F12-482F-9215-E24383D83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2987" y="5357254"/>
              <a:ext cx="912813" cy="1008062"/>
            </a:xfrm>
            <a:custGeom>
              <a:avLst/>
              <a:gdLst>
                <a:gd name="T0" fmla="*/ 0 w 584"/>
                <a:gd name="T1" fmla="*/ 0 h 635"/>
                <a:gd name="T2" fmla="*/ 0 w 584"/>
                <a:gd name="T3" fmla="*/ 568 h 635"/>
                <a:gd name="T4" fmla="*/ 95 w 584"/>
                <a:gd name="T5" fmla="*/ 616 h 635"/>
                <a:gd name="T6" fmla="*/ 250 w 584"/>
                <a:gd name="T7" fmla="*/ 635 h 635"/>
                <a:gd name="T8" fmla="*/ 382 w 584"/>
                <a:gd name="T9" fmla="*/ 614 h 635"/>
                <a:gd name="T10" fmla="*/ 477 w 584"/>
                <a:gd name="T11" fmla="*/ 552 h 635"/>
                <a:gd name="T12" fmla="*/ 477 w 584"/>
                <a:gd name="T13" fmla="*/ 16 h 635"/>
                <a:gd name="T14" fmla="*/ 438 w 584"/>
                <a:gd name="T15" fmla="*/ 35 h 635"/>
                <a:gd name="T16" fmla="*/ 386 w 584"/>
                <a:gd name="T17" fmla="*/ 56 h 635"/>
                <a:gd name="T18" fmla="*/ 316 w 584"/>
                <a:gd name="T19" fmla="*/ 77 h 635"/>
                <a:gd name="T20" fmla="*/ 215 w 584"/>
                <a:gd name="T21" fmla="*/ 83 h 635"/>
                <a:gd name="T22" fmla="*/ 114 w 584"/>
                <a:gd name="T23" fmla="*/ 74 h 635"/>
                <a:gd name="T24" fmla="*/ 37 w 584"/>
                <a:gd name="T25" fmla="*/ 41 h 635"/>
                <a:gd name="T26" fmla="*/ 0 w 584"/>
                <a:gd name="T27" fmla="*/ 0 h 63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4"/>
                <a:gd name="T43" fmla="*/ 0 h 635"/>
                <a:gd name="T44" fmla="*/ 584 w 584"/>
                <a:gd name="T45" fmla="*/ 635 h 63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4" h="635">
                  <a:moveTo>
                    <a:pt x="0" y="0"/>
                  </a:moveTo>
                  <a:lnTo>
                    <a:pt x="0" y="568"/>
                  </a:lnTo>
                  <a:lnTo>
                    <a:pt x="120" y="616"/>
                  </a:lnTo>
                  <a:lnTo>
                    <a:pt x="305" y="635"/>
                  </a:lnTo>
                  <a:lnTo>
                    <a:pt x="467" y="614"/>
                  </a:lnTo>
                  <a:lnTo>
                    <a:pt x="584" y="552"/>
                  </a:lnTo>
                  <a:lnTo>
                    <a:pt x="584" y="16"/>
                  </a:lnTo>
                  <a:lnTo>
                    <a:pt x="536" y="35"/>
                  </a:lnTo>
                  <a:lnTo>
                    <a:pt x="472" y="56"/>
                  </a:lnTo>
                  <a:lnTo>
                    <a:pt x="386" y="77"/>
                  </a:lnTo>
                  <a:lnTo>
                    <a:pt x="263" y="83"/>
                  </a:lnTo>
                  <a:cubicBezTo>
                    <a:pt x="222" y="82"/>
                    <a:pt x="175" y="81"/>
                    <a:pt x="140" y="74"/>
                  </a:cubicBezTo>
                  <a:cubicBezTo>
                    <a:pt x="105" y="67"/>
                    <a:pt x="73" y="53"/>
                    <a:pt x="50" y="41"/>
                  </a:cubicBezTo>
                  <a:cubicBezTo>
                    <a:pt x="27" y="29"/>
                    <a:pt x="10" y="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" name="Text Box 13">
              <a:extLst>
                <a:ext uri="{FF2B5EF4-FFF2-40B4-BE49-F238E27FC236}">
                  <a16:creationId xmlns:a16="http://schemas.microsoft.com/office/drawing/2014/main" id="{E264F421-8D14-467C-A1A3-E84E913F9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7524" y="5188979"/>
              <a:ext cx="1827213" cy="1201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 b="0" dirty="0"/>
                <a:t>100 </a:t>
              </a:r>
              <a:r>
                <a:rPr lang="en-US" altLang="en-US" sz="2400" b="0" dirty="0">
                  <a:solidFill>
                    <a:srgbClr val="FF0000"/>
                  </a:solidFill>
                </a:rPr>
                <a:t>R</a:t>
              </a:r>
              <a:r>
                <a:rPr lang="en-US" altLang="en-US" sz="2400" b="0" dirty="0"/>
                <a:t>&amp;</a:t>
              </a:r>
              <a:r>
                <a:rPr lang="en-US" altLang="en-US" sz="2400" b="0" dirty="0">
                  <a:solidFill>
                    <a:srgbClr val="000000"/>
                  </a:solidFill>
                </a:rPr>
                <a:t>B</a:t>
              </a:r>
              <a:r>
                <a:rPr lang="en-US" altLang="en-US" sz="2400" b="0" dirty="0"/>
                <a:t> </a:t>
              </a:r>
            </a:p>
            <a:p>
              <a:r>
                <a:rPr lang="en-US" altLang="en-US" sz="2400" b="0" dirty="0"/>
                <a:t>in unknown </a:t>
              </a:r>
            </a:p>
            <a:p>
              <a:r>
                <a:rPr lang="en-US" altLang="en-US" sz="2400" b="0" dirty="0"/>
                <a:t>proportion</a:t>
              </a: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1523D0D7-C746-45FC-91A0-53FA30B6F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1112" y="5301692"/>
              <a:ext cx="88900" cy="889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lIns="90000" tIns="46800" rIns="90000" bIns="46800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nl-NL" altLang="en-US"/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68131684-E8BA-4399-9C5E-9C2D6777F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9099" y="5257242"/>
              <a:ext cx="88900" cy="889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wrap="none" lIns="90000" tIns="46800" rIns="90000" bIns="46800" anchor="ctr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nl-NL" altLang="en-US"/>
            </a:p>
          </p:txBody>
        </p:sp>
        <p:sp>
          <p:nvSpPr>
            <p:cNvPr id="13" name="Text Box 16">
              <a:extLst>
                <a:ext uri="{FF2B5EF4-FFF2-40B4-BE49-F238E27FC236}">
                  <a16:creationId xmlns:a16="http://schemas.microsoft.com/office/drawing/2014/main" id="{B7BBAD58-E4D8-4FAD-A6D6-6D37918817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7924" y="4974667"/>
              <a:ext cx="311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800" b="0" dirty="0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14" name="Text Box 17">
              <a:extLst>
                <a:ext uri="{FF2B5EF4-FFF2-40B4-BE49-F238E27FC236}">
                  <a16:creationId xmlns:a16="http://schemas.microsoft.com/office/drawing/2014/main" id="{15DDC1DE-953B-4F91-9E6C-D92DD3E4C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39224" y="4937343"/>
              <a:ext cx="82586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800" b="0" dirty="0">
                  <a:solidFill>
                    <a:srgbClr val="000000"/>
                  </a:solidFill>
                </a:rPr>
                <a:t>100–?</a:t>
              </a:r>
            </a:p>
          </p:txBody>
        </p:sp>
      </p:grpSp>
      <p:sp>
        <p:nvSpPr>
          <p:cNvPr id="16" name="Text Box 2">
            <a:extLst>
              <a:ext uri="{FF2B5EF4-FFF2-40B4-BE49-F238E27FC236}">
                <a16:creationId xmlns:a16="http://schemas.microsoft.com/office/drawing/2014/main" id="{16EA0068-B8C1-4F24-9885-1548C1AED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905" y="3833012"/>
            <a:ext cx="8251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Ball from ambiguous urn: Black or Red?</a:t>
            </a:r>
            <a:endParaRPr lang="en-GB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F7F1CA23-1710-419C-AA8E-EDC68451E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39</a:t>
            </a:fld>
            <a:endParaRPr lang="en-US" altLang="nl-NL" sz="1400"/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EE20A594-BBF3-4B95-B37C-1662A8C55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88" y="231513"/>
            <a:ext cx="82518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Random incentive system, illustrated by hedging under ambiguity</a:t>
            </a:r>
            <a:endParaRPr lang="en-GB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6083273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  <p:bldP spid="16" grpId="0" build="p" autoUpdateAnimBg="0"/>
      <p:bldP spid="1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12706" name="Text Box 2"/>
              <p:cNvSpPr txBox="1">
                <a:spLocks noChangeArrowheads="1"/>
              </p:cNvSpPr>
              <p:nvPr/>
            </p:nvSpPr>
            <p:spPr bwMode="auto">
              <a:xfrm>
                <a:off x="142043" y="306095"/>
                <a:ext cx="8793223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Outcome stream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(</m:t>
                    </m:r>
                    <m:sSub>
                      <m:sSub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</m:t>
                        </m:r>
                      </m:sub>
                    </m:sSub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,…,</m:t>
                    </m:r>
                    <m:sSub>
                      <m:sSub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12</m:t>
                        </m:r>
                      </m:sub>
                    </m:sSub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)</m:t>
                    </m:r>
                  </m:oMath>
                </a14:m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identified with</a:t>
                </a:r>
              </a:p>
            </p:txBody>
          </p:sp>
        </mc:Choice>
        <mc:Fallback xmlns="">
          <p:sp>
            <p:nvSpPr>
              <p:cNvPr id="71270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2043" y="306095"/>
                <a:ext cx="8793223" cy="523220"/>
              </a:xfrm>
              <a:prstGeom prst="rect">
                <a:avLst/>
              </a:prstGeom>
              <a:blipFill>
                <a:blip r:embed="rId3"/>
                <a:stretch>
                  <a:fillRect l="-1386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 Box 3">
            <a:extLst>
              <a:ext uri="{FF2B5EF4-FFF2-40B4-BE49-F238E27FC236}">
                <a16:creationId xmlns:a16="http://schemas.microsoft.com/office/drawing/2014/main" id="{C609BB46-D1CE-4EF3-ABF9-0604CFA32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4597" y="6629419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4</a:t>
            </a:fld>
            <a:endParaRPr lang="en-US" altLang="nl-NL" sz="1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">
                <a:extLst>
                  <a:ext uri="{FF2B5EF4-FFF2-40B4-BE49-F238E27FC236}">
                    <a16:creationId xmlns:a16="http://schemas.microsoft.com/office/drawing/2014/main" id="{A992C9FA-98E2-4B37-BC46-A3AAC2A72D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3109" y="4853312"/>
                <a:ext cx="8793335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Preferences over outcome streams: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≽</m:t>
                    </m:r>
                  </m:oMath>
                </a14:m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pPr>
                      <m:e>
                        <m:r>
                          <a:rPr lang="en-US" alt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ℝ</m:t>
                        </m:r>
                      </m:e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12</m:t>
                        </m:r>
                      </m:sup>
                    </m:sSup>
                  </m:oMath>
                </a14:m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4" name="Text Box 2">
                <a:extLst>
                  <a:ext uri="{FF2B5EF4-FFF2-40B4-BE49-F238E27FC236}">
                    <a16:creationId xmlns:a16="http://schemas.microsoft.com/office/drawing/2014/main" id="{A992C9FA-98E2-4B37-BC46-A3AAC2A72D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3109" y="4853312"/>
                <a:ext cx="8793335" cy="523220"/>
              </a:xfrm>
              <a:prstGeom prst="rect">
                <a:avLst/>
              </a:prstGeom>
              <a:blipFill>
                <a:blip r:embed="rId10"/>
                <a:stretch>
                  <a:fillRect l="-1386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4E864FFA-90A6-9170-70B1-784173B3B692}"/>
              </a:ext>
            </a:extLst>
          </p:cNvPr>
          <p:cNvGrpSpPr/>
          <p:nvPr/>
        </p:nvGrpSpPr>
        <p:grpSpPr>
          <a:xfrm>
            <a:off x="2427954" y="1099481"/>
            <a:ext cx="4921589" cy="3503569"/>
            <a:chOff x="2427954" y="1099481"/>
            <a:chExt cx="4921589" cy="35035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 Box 2">
                  <a:extLst>
                    <a:ext uri="{FF2B5EF4-FFF2-40B4-BE49-F238E27FC236}">
                      <a16:creationId xmlns:a16="http://schemas.microsoft.com/office/drawing/2014/main" id="{1C5C5C7A-4164-41A1-8198-239805EF884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25357" y="1728646"/>
                  <a:ext cx="3418087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 .    .    . </a:t>
                  </a:r>
                  <a14:m>
                    <m:oMath xmlns:m="http://schemas.openxmlformats.org/officeDocument/2006/math">
                      <m:r>
                        <a:rPr lang="en-US" altLang="en-US" sz="28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    </m:t>
                      </m:r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</m:sSub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1" name="Text Box 2">
                  <a:extLst>
                    <a:ext uri="{FF2B5EF4-FFF2-40B4-BE49-F238E27FC236}">
                      <a16:creationId xmlns:a16="http://schemas.microsoft.com/office/drawing/2014/main" id="{1C5C5C7A-4164-41A1-8198-239805EF88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25357" y="1728646"/>
                  <a:ext cx="3418087" cy="523220"/>
                </a:xfrm>
                <a:prstGeom prst="rect">
                  <a:avLst/>
                </a:prstGeom>
                <a:blipFill>
                  <a:blip r:embed="rId11"/>
                  <a:stretch>
                    <a:fillRect t="-12941" b="-32941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555D5A67-8146-4B01-B0D5-621E88E4EF5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53578" y="1099481"/>
                  <a:ext cx="3418087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 .    .    .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</m:sSub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555D5A67-8146-4B01-B0D5-621E88E4EF5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53578" y="1099481"/>
                  <a:ext cx="3418087" cy="523220"/>
                </a:xfrm>
                <a:prstGeom prst="rect">
                  <a:avLst/>
                </a:prstGeom>
                <a:blipFill>
                  <a:blip r:embed="rId12"/>
                  <a:stretch>
                    <a:fillRect t="-11628" b="-3139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E94E0AEA-E469-4C66-9B28-5E9DDF2020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27954" y="1758382"/>
                  <a:ext cx="692643" cy="23083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p>
                        </m:sSup>
                      </m:oMath>
                    </m:oMathPara>
                  </a14:m>
                  <a:endPara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6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</a:p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6</m:t>
                            </m:r>
                          </m:sup>
                        </m:sSup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E94E0AEA-E469-4C66-9B28-5E9DDF2020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427954" y="1758382"/>
                  <a:ext cx="692643" cy="230832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 Box 2">
                  <a:extLst>
                    <a:ext uri="{FF2B5EF4-FFF2-40B4-BE49-F238E27FC236}">
                      <a16:creationId xmlns:a16="http://schemas.microsoft.com/office/drawing/2014/main" id="{69FE4380-D8DA-4678-BF0C-4239585A426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10661" y="3449947"/>
                  <a:ext cx="3418087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 .    .    .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</m:sSub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2" name="Text Box 2">
                  <a:extLst>
                    <a:ext uri="{FF2B5EF4-FFF2-40B4-BE49-F238E27FC236}">
                      <a16:creationId xmlns:a16="http://schemas.microsoft.com/office/drawing/2014/main" id="{69FE4380-D8DA-4678-BF0C-4239585A426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10661" y="3449947"/>
                  <a:ext cx="3418087" cy="523220"/>
                </a:xfrm>
                <a:prstGeom prst="rect">
                  <a:avLst/>
                </a:prstGeom>
                <a:blipFill>
                  <a:blip r:embed="rId14"/>
                  <a:stretch>
                    <a:fillRect t="-12791" b="-3139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6674E0B2-692F-4B84-9C5C-005EF96DF282}"/>
                </a:ext>
              </a:extLst>
            </p:cNvPr>
            <p:cNvGrpSpPr/>
            <p:nvPr/>
          </p:nvGrpSpPr>
          <p:grpSpPr>
            <a:xfrm>
              <a:off x="3324602" y="2181147"/>
              <a:ext cx="2968708" cy="1384995"/>
              <a:chOff x="1677698" y="1989035"/>
              <a:chExt cx="2968708" cy="1384995"/>
            </a:xfrm>
          </p:grpSpPr>
          <p:sp>
            <p:nvSpPr>
              <p:cNvPr id="23" name="Text Box 2">
                <a:extLst>
                  <a:ext uri="{FF2B5EF4-FFF2-40B4-BE49-F238E27FC236}">
                    <a16:creationId xmlns:a16="http://schemas.microsoft.com/office/drawing/2014/main" id="{F7D1C64E-9B67-4CEE-84CB-89A25E9EC1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7698" y="1989035"/>
                <a:ext cx="692643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</p:txBody>
          </p:sp>
          <p:sp>
            <p:nvSpPr>
              <p:cNvPr id="24" name="Text Box 2">
                <a:extLst>
                  <a:ext uri="{FF2B5EF4-FFF2-40B4-BE49-F238E27FC236}">
                    <a16:creationId xmlns:a16="http://schemas.microsoft.com/office/drawing/2014/main" id="{52C783BF-A5D1-4A14-A771-2EBA5EDD34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3763" y="1989035"/>
                <a:ext cx="692643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</p:txBody>
          </p:sp>
        </p:grpSp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2A2F8F97-2B8B-4168-A804-7F323C5BB2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979" t="11715" r="29488" b="24147"/>
            <a:stretch/>
          </p:blipFill>
          <p:spPr>
            <a:xfrm>
              <a:off x="2622237" y="4217070"/>
              <a:ext cx="357792" cy="385980"/>
            </a:xfrm>
            <a:prstGeom prst="rect">
              <a:avLst/>
            </a:prstGeom>
          </p:spPr>
        </p:pic>
        <p:sp>
          <p:nvSpPr>
            <p:cNvPr id="16" name="Double Bracket 15">
              <a:extLst>
                <a:ext uri="{FF2B5EF4-FFF2-40B4-BE49-F238E27FC236}">
                  <a16:creationId xmlns:a16="http://schemas.microsoft.com/office/drawing/2014/main" id="{4AB29652-B422-AE14-072F-2E6499816B4A}"/>
                </a:ext>
              </a:extLst>
            </p:cNvPr>
            <p:cNvSpPr/>
            <p:nvPr/>
          </p:nvSpPr>
          <p:spPr>
            <a:xfrm>
              <a:off x="3093062" y="1724058"/>
              <a:ext cx="3096024" cy="2308323"/>
            </a:xfrm>
            <a:prstGeom prst="bracketPair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 sz="16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B7BE615-9B6C-F973-37A6-88143D38D51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5" t="7240" r="24603" b="13459"/>
            <a:stretch/>
          </p:blipFill>
          <p:spPr>
            <a:xfrm>
              <a:off x="6549238" y="1168188"/>
              <a:ext cx="800305" cy="530072"/>
            </a:xfrm>
            <a:prstGeom prst="rect">
              <a:avLst/>
            </a:prstGeom>
          </p:spPr>
        </p:pic>
      </p:grpSp>
      <p:sp>
        <p:nvSpPr>
          <p:cNvPr id="20" name="Text Box 4">
            <a:extLst>
              <a:ext uri="{FF2B5EF4-FFF2-40B4-BE49-F238E27FC236}">
                <a16:creationId xmlns:a16="http://schemas.microsoft.com/office/drawing/2014/main" id="{E99F1D41-1024-485E-8358-0D95440FB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8809" y="510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21" name="Text Box 4">
            <a:extLst>
              <a:ext uri="{FF2B5EF4-FFF2-40B4-BE49-F238E27FC236}">
                <a16:creationId xmlns:a16="http://schemas.microsoft.com/office/drawing/2014/main" id="{FFFF25AC-F2BF-E571-C6AA-89D44BC30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988" y="203441"/>
            <a:ext cx="1508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dirty="0"/>
              <a:t> </a:t>
            </a:r>
            <a:endParaRPr lang="en-GB" altLang="nl-NL" sz="2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20022643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  <p:bldP spid="14" grpId="0" build="p" autoUpdateAnimBg="0"/>
      <p:bldP spid="20" grpId="0" build="p" autoUpdateAnimBg="0"/>
      <p:bldP spid="21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12706" name="Text Box 2"/>
              <p:cNvSpPr txBox="1">
                <a:spLocks noChangeArrowheads="1"/>
              </p:cNvSpPr>
              <p:nvPr/>
            </p:nvSpPr>
            <p:spPr bwMode="auto">
              <a:xfrm>
                <a:off x="628650" y="165788"/>
                <a:ext cx="8251825" cy="5940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95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solidFill>
                      <a:srgbClr val="0000FF"/>
                    </a:solidFill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Experiment</a:t>
                </a:r>
              </a:p>
              <a:p>
                <a:pPr>
                  <a:lnSpc>
                    <a:spcPct val="95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Choice situation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p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𝑠</m:t>
                        </m:r>
                      </m:e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</a:t>
                </a:r>
              </a:p>
              <a:p>
                <a:pPr>
                  <a:lnSpc>
                    <a:spcPct val="95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d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𝐵</m:t>
                          </m:r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:101</m:t>
                          </m:r>
                        </m:e>
                      </m:d>
                      <m:r>
                        <a:rPr lang="en-US" altLang="en-US" sz="2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≻(</m:t>
                      </m:r>
                      <m:r>
                        <a:rPr lang="en-US" altLang="en-US" sz="2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𝐻</m:t>
                      </m:r>
                      <m:r>
                        <a:rPr lang="en-US" altLang="en-US" sz="2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:100)</m:t>
                      </m:r>
                    </m:oMath>
                  </m:oMathPara>
                </a14:m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lnSpc>
                    <a:spcPct val="95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lnSpc>
                    <a:spcPct val="95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Choice situation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pPr>
                      <m:e>
                        <m:r>
                          <a:rPr lang="en-US" alt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𝑠</m:t>
                        </m:r>
                      </m:e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:</a:t>
                </a:r>
              </a:p>
              <a:p>
                <a:pPr>
                  <a:lnSpc>
                    <a:spcPct val="95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d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𝑅</m:t>
                          </m:r>
                          <m:r>
                            <a:rPr lang="en-US" altLang="en-US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:101</m:t>
                          </m:r>
                        </m:e>
                      </m:d>
                      <m:r>
                        <a:rPr lang="en-US" altLang="en-US" sz="2800" i="1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≻</m:t>
                      </m:r>
                      <m:d>
                        <m:d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d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𝑇</m:t>
                          </m:r>
                          <m:r>
                            <a:rPr lang="en-US" altLang="en-US" sz="28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:100</m:t>
                          </m:r>
                        </m:e>
                      </m:d>
                    </m:oMath>
                  </m:oMathPara>
                </a14:m>
                <a:b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lnSpc>
                    <a:spcPct val="95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RIS: one choice situation randomly chosen and implemented.</a:t>
                </a:r>
                <a:b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lnSpc>
                    <a:spcPct val="95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Can we conclude that no, or very little, ambiguity aversion?</a:t>
                </a:r>
                <a:br>
                  <a:rPr lang="en-US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endParaRPr lang="en-US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  <a:p>
                <a:pPr>
                  <a:lnSpc>
                    <a:spcPct val="95000"/>
                  </a:lnSpc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Many argue that not, due to confounding “hedging”:</a:t>
                </a:r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71270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650" y="165788"/>
                <a:ext cx="8251825" cy="5940088"/>
              </a:xfrm>
              <a:prstGeom prst="rect">
                <a:avLst/>
              </a:prstGeom>
              <a:blipFill>
                <a:blip r:embed="rId3"/>
                <a:stretch>
                  <a:fillRect l="-1477" t="-143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3">
            <a:extLst>
              <a:ext uri="{FF2B5EF4-FFF2-40B4-BE49-F238E27FC236}">
                <a16:creationId xmlns:a16="http://schemas.microsoft.com/office/drawing/2014/main" id="{37062DE6-4BE9-48B4-9FD5-CB4CE4B86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40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3525758390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12706" name="Text Box 2"/>
              <p:cNvSpPr txBox="1">
                <a:spLocks noChangeArrowheads="1"/>
              </p:cNvSpPr>
              <p:nvPr/>
            </p:nvSpPr>
            <p:spPr bwMode="auto">
              <a:xfrm>
                <a:off x="4153974" y="1351149"/>
                <a:ext cx="60034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≽</m:t>
                      </m:r>
                    </m:oMath>
                  </m:oMathPara>
                </a14:m>
                <a:endParaRPr lang="en-GB" altLang="en-US" sz="2800" b="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71270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53974" y="1351149"/>
                <a:ext cx="600341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85F031FD-3D3D-45B4-877C-7AF964D0A92E}"/>
              </a:ext>
            </a:extLst>
          </p:cNvPr>
          <p:cNvGrpSpPr/>
          <p:nvPr/>
        </p:nvGrpSpPr>
        <p:grpSpPr>
          <a:xfrm>
            <a:off x="38743" y="589102"/>
            <a:ext cx="3857865" cy="1667337"/>
            <a:chOff x="38743" y="589102"/>
            <a:chExt cx="3857865" cy="16673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555D5A67-8146-4B01-B0D5-621E88E4EF5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93" y="1125996"/>
                  <a:ext cx="849655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p>
                        </m:sSup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555D5A67-8146-4B01-B0D5-621E88E4EF5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0593" y="1125996"/>
                  <a:ext cx="849655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E94E0AEA-E469-4C66-9B28-5E9DDF2020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95871" y="598433"/>
                  <a:ext cx="692643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𝐻𝐵</m:t>
                        </m:r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E94E0AEA-E469-4C66-9B28-5E9DDF2020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95871" y="598433"/>
                  <a:ext cx="692643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 Box 2">
                  <a:extLst>
                    <a:ext uri="{FF2B5EF4-FFF2-40B4-BE49-F238E27FC236}">
                      <a16:creationId xmlns:a16="http://schemas.microsoft.com/office/drawing/2014/main" id="{63DE0E5B-1D28-4A9D-9F7A-C8C11168D8B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743" y="1733219"/>
                  <a:ext cx="849655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5" name="Text Box 2">
                  <a:extLst>
                    <a:ext uri="{FF2B5EF4-FFF2-40B4-BE49-F238E27FC236}">
                      <a16:creationId xmlns:a16="http://schemas.microsoft.com/office/drawing/2014/main" id="{63DE0E5B-1D28-4A9D-9F7A-C8C11168D8B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8743" y="1733219"/>
                  <a:ext cx="849655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 Box 2">
                  <a:extLst>
                    <a:ext uri="{FF2B5EF4-FFF2-40B4-BE49-F238E27FC236}">
                      <a16:creationId xmlns:a16="http://schemas.microsoft.com/office/drawing/2014/main" id="{9AFE7C72-D3A8-49ED-AEC9-7E84A52A11B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08351" y="589102"/>
                  <a:ext cx="692643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𝐻𝑅</m:t>
                        </m:r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7" name="Text Box 2">
                  <a:extLst>
                    <a:ext uri="{FF2B5EF4-FFF2-40B4-BE49-F238E27FC236}">
                      <a16:creationId xmlns:a16="http://schemas.microsoft.com/office/drawing/2014/main" id="{9AFE7C72-D3A8-49ED-AEC9-7E84A52A11B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08351" y="589102"/>
                  <a:ext cx="692643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 Box 2">
                  <a:extLst>
                    <a:ext uri="{FF2B5EF4-FFF2-40B4-BE49-F238E27FC236}">
                      <a16:creationId xmlns:a16="http://schemas.microsoft.com/office/drawing/2014/main" id="{EDC1CF20-4BF0-4A96-AFD9-9A2A2A78679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14141" y="589102"/>
                  <a:ext cx="692643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𝑇𝐵</m:t>
                        </m:r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20" name="Text Box 2">
                  <a:extLst>
                    <a:ext uri="{FF2B5EF4-FFF2-40B4-BE49-F238E27FC236}">
                      <a16:creationId xmlns:a16="http://schemas.microsoft.com/office/drawing/2014/main" id="{EDC1CF20-4BF0-4A96-AFD9-9A2A2A78679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14141" y="589102"/>
                  <a:ext cx="692643" cy="52322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 Box 2">
                  <a:extLst>
                    <a:ext uri="{FF2B5EF4-FFF2-40B4-BE49-F238E27FC236}">
                      <a16:creationId xmlns:a16="http://schemas.microsoft.com/office/drawing/2014/main" id="{15F7923A-3883-44F0-9193-8EBD2313B4B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003069" y="589102"/>
                  <a:ext cx="692643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𝑇𝑅</m:t>
                        </m:r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25" name="Text Box 2">
                  <a:extLst>
                    <a:ext uri="{FF2B5EF4-FFF2-40B4-BE49-F238E27FC236}">
                      <a16:creationId xmlns:a16="http://schemas.microsoft.com/office/drawing/2014/main" id="{15F7923A-3883-44F0-9193-8EBD2313B4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003069" y="589102"/>
                  <a:ext cx="692643" cy="52322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Text Box 2">
              <a:extLst>
                <a:ext uri="{FF2B5EF4-FFF2-40B4-BE49-F238E27FC236}">
                  <a16:creationId xmlns:a16="http://schemas.microsoft.com/office/drawing/2014/main" id="{405B8931-2B6E-45D2-AEBA-95D70FDAC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0043" y="1789205"/>
              <a:ext cx="9233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101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8" name="Text Box 2">
              <a:extLst>
                <a:ext uri="{FF2B5EF4-FFF2-40B4-BE49-F238E27FC236}">
                  <a16:creationId xmlns:a16="http://schemas.microsoft.com/office/drawing/2014/main" id="{717CF180-61C7-4E42-A68B-C02F529FA0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4626" y="1163836"/>
              <a:ext cx="9233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101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1" name="Text Box 2">
              <a:extLst>
                <a:ext uri="{FF2B5EF4-FFF2-40B4-BE49-F238E27FC236}">
                  <a16:creationId xmlns:a16="http://schemas.microsoft.com/office/drawing/2014/main" id="{0D550C2A-9C76-4A90-B721-537746986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3245" y="1789205"/>
              <a:ext cx="9233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101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2" name="Text Box 2">
              <a:extLst>
                <a:ext uri="{FF2B5EF4-FFF2-40B4-BE49-F238E27FC236}">
                  <a16:creationId xmlns:a16="http://schemas.microsoft.com/office/drawing/2014/main" id="{82761C12-769D-499B-8526-BDD943825D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6499" y="1789205"/>
              <a:ext cx="491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0" name="Text Box 2">
              <a:extLst>
                <a:ext uri="{FF2B5EF4-FFF2-40B4-BE49-F238E27FC236}">
                  <a16:creationId xmlns:a16="http://schemas.microsoft.com/office/drawing/2014/main" id="{34A20EB7-4AF8-4DC1-A9FA-3085217D9A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5095" y="1163836"/>
              <a:ext cx="9233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101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3" name="Text Box 2">
              <a:extLst>
                <a:ext uri="{FF2B5EF4-FFF2-40B4-BE49-F238E27FC236}">
                  <a16:creationId xmlns:a16="http://schemas.microsoft.com/office/drawing/2014/main" id="{D82E78F2-0AA8-4A10-94C7-79A6E4F2D8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6249" y="1163836"/>
              <a:ext cx="491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5" name="Text Box 2">
              <a:extLst>
                <a:ext uri="{FF2B5EF4-FFF2-40B4-BE49-F238E27FC236}">
                  <a16:creationId xmlns:a16="http://schemas.microsoft.com/office/drawing/2014/main" id="{E5A752A8-76D2-4D8F-92F8-A6252AC573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3665" y="1789205"/>
              <a:ext cx="491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4" name="Text Box 2">
              <a:extLst>
                <a:ext uri="{FF2B5EF4-FFF2-40B4-BE49-F238E27FC236}">
                  <a16:creationId xmlns:a16="http://schemas.microsoft.com/office/drawing/2014/main" id="{A51C90FF-18FC-438D-8E39-806F97A42C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3761" y="1163836"/>
              <a:ext cx="491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6C72B51-6AE9-44FF-B8F9-D6B0B90553F2}"/>
              </a:ext>
            </a:extLst>
          </p:cNvPr>
          <p:cNvGrpSpPr/>
          <p:nvPr/>
        </p:nvGrpSpPr>
        <p:grpSpPr>
          <a:xfrm>
            <a:off x="4884439" y="598433"/>
            <a:ext cx="3857865" cy="1667337"/>
            <a:chOff x="191143" y="3689975"/>
            <a:chExt cx="3857865" cy="1667337"/>
          </a:xfrm>
        </p:grpSpPr>
        <p:sp>
          <p:nvSpPr>
            <p:cNvPr id="46" name="Text Box 2">
              <a:extLst>
                <a:ext uri="{FF2B5EF4-FFF2-40B4-BE49-F238E27FC236}">
                  <a16:creationId xmlns:a16="http://schemas.microsoft.com/office/drawing/2014/main" id="{78AF691F-0D28-488C-8431-3D6632643E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1290" y="4264709"/>
              <a:ext cx="491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3" name="Text Box 2">
              <a:extLst>
                <a:ext uri="{FF2B5EF4-FFF2-40B4-BE49-F238E27FC236}">
                  <a16:creationId xmlns:a16="http://schemas.microsoft.com/office/drawing/2014/main" id="{687C0334-3FD6-4980-86ED-5742749753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2443" y="4274251"/>
              <a:ext cx="9233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100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 Box 2">
                  <a:extLst>
                    <a:ext uri="{FF2B5EF4-FFF2-40B4-BE49-F238E27FC236}">
                      <a16:creationId xmlns:a16="http://schemas.microsoft.com/office/drawing/2014/main" id="{964F869F-4BA8-4D0F-BA09-D9243370515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2993" y="4226869"/>
                  <a:ext cx="849655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p>
                        </m:sSup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37" name="Text Box 2">
                  <a:extLst>
                    <a:ext uri="{FF2B5EF4-FFF2-40B4-BE49-F238E27FC236}">
                      <a16:creationId xmlns:a16="http://schemas.microsoft.com/office/drawing/2014/main" id="{964F869F-4BA8-4D0F-BA09-D924337051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2993" y="4226869"/>
                  <a:ext cx="849655" cy="52322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 Box 2">
                  <a:extLst>
                    <a:ext uri="{FF2B5EF4-FFF2-40B4-BE49-F238E27FC236}">
                      <a16:creationId xmlns:a16="http://schemas.microsoft.com/office/drawing/2014/main" id="{46FBCE68-07EA-4E17-9CC9-CE713C55892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48271" y="3699306"/>
                  <a:ext cx="692643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𝐻𝐵</m:t>
                        </m:r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38" name="Text Box 2">
                  <a:extLst>
                    <a:ext uri="{FF2B5EF4-FFF2-40B4-BE49-F238E27FC236}">
                      <a16:creationId xmlns:a16="http://schemas.microsoft.com/office/drawing/2014/main" id="{46FBCE68-07EA-4E17-9CC9-CE713C55892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48271" y="3699306"/>
                  <a:ext cx="692643" cy="52322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 Box 2">
                  <a:extLst>
                    <a:ext uri="{FF2B5EF4-FFF2-40B4-BE49-F238E27FC236}">
                      <a16:creationId xmlns:a16="http://schemas.microsoft.com/office/drawing/2014/main" id="{6B4E3095-7D84-41DF-A9A0-A18683E5B09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1143" y="4834092"/>
                  <a:ext cx="849655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39" name="Text Box 2">
                  <a:extLst>
                    <a:ext uri="{FF2B5EF4-FFF2-40B4-BE49-F238E27FC236}">
                      <a16:creationId xmlns:a16="http://schemas.microsoft.com/office/drawing/2014/main" id="{6B4E3095-7D84-41DF-A9A0-A18683E5B0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1143" y="4834092"/>
                  <a:ext cx="849655" cy="52322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 Box 2">
                  <a:extLst>
                    <a:ext uri="{FF2B5EF4-FFF2-40B4-BE49-F238E27FC236}">
                      <a16:creationId xmlns:a16="http://schemas.microsoft.com/office/drawing/2014/main" id="{883A4AA7-C31E-4653-8C1B-D6D93C609A0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60751" y="3689975"/>
                  <a:ext cx="692643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𝐻𝑅</m:t>
                        </m:r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40" name="Text Box 2">
                  <a:extLst>
                    <a:ext uri="{FF2B5EF4-FFF2-40B4-BE49-F238E27FC236}">
                      <a16:creationId xmlns:a16="http://schemas.microsoft.com/office/drawing/2014/main" id="{883A4AA7-C31E-4653-8C1B-D6D93C609A0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660751" y="3689975"/>
                  <a:ext cx="692643" cy="52322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 Box 2">
                  <a:extLst>
                    <a:ext uri="{FF2B5EF4-FFF2-40B4-BE49-F238E27FC236}">
                      <a16:creationId xmlns:a16="http://schemas.microsoft.com/office/drawing/2014/main" id="{C7308D85-A5DE-4A46-AB7C-C1B361BBB4F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66541" y="3689975"/>
                  <a:ext cx="692643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𝑇𝐵</m:t>
                        </m:r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41" name="Text Box 2">
                  <a:extLst>
                    <a:ext uri="{FF2B5EF4-FFF2-40B4-BE49-F238E27FC236}">
                      <a16:creationId xmlns:a16="http://schemas.microsoft.com/office/drawing/2014/main" id="{C7308D85-A5DE-4A46-AB7C-C1B361BBB4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466541" y="3689975"/>
                  <a:ext cx="692643" cy="52322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 Box 2">
                  <a:extLst>
                    <a:ext uri="{FF2B5EF4-FFF2-40B4-BE49-F238E27FC236}">
                      <a16:creationId xmlns:a16="http://schemas.microsoft.com/office/drawing/2014/main" id="{A1EA425A-271E-40BD-97C1-F0912F1B4DC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55469" y="3689975"/>
                  <a:ext cx="692643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𝑇𝑅</m:t>
                        </m:r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42" name="Text Box 2">
                  <a:extLst>
                    <a:ext uri="{FF2B5EF4-FFF2-40B4-BE49-F238E27FC236}">
                      <a16:creationId xmlns:a16="http://schemas.microsoft.com/office/drawing/2014/main" id="{A1EA425A-271E-40BD-97C1-F0912F1B4DC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155469" y="3689975"/>
                  <a:ext cx="692643" cy="523220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Text Box 2">
              <a:extLst>
                <a:ext uri="{FF2B5EF4-FFF2-40B4-BE49-F238E27FC236}">
                  <a16:creationId xmlns:a16="http://schemas.microsoft.com/office/drawing/2014/main" id="{4CF0FEA2-AFD9-4DC7-A809-5E2153DBC7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7026" y="4264709"/>
              <a:ext cx="9233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100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5" name="Text Box 2">
              <a:extLst>
                <a:ext uri="{FF2B5EF4-FFF2-40B4-BE49-F238E27FC236}">
                  <a16:creationId xmlns:a16="http://schemas.microsoft.com/office/drawing/2014/main" id="{1FC28EC9-EEDD-4A51-982C-272C48C753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5645" y="4890078"/>
              <a:ext cx="9233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100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47" name="Text Box 2">
              <a:extLst>
                <a:ext uri="{FF2B5EF4-FFF2-40B4-BE49-F238E27FC236}">
                  <a16:creationId xmlns:a16="http://schemas.microsoft.com/office/drawing/2014/main" id="{4244B45A-C4AE-429A-8D08-ACDAC46CC4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7495" y="4890078"/>
              <a:ext cx="9233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100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56" name="Text Box 2">
              <a:extLst>
                <a:ext uri="{FF2B5EF4-FFF2-40B4-BE49-F238E27FC236}">
                  <a16:creationId xmlns:a16="http://schemas.microsoft.com/office/drawing/2014/main" id="{1D73B23B-2EFC-4DA3-851C-7DF1E4F8B7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8649" y="4264709"/>
              <a:ext cx="491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4" name="Text Box 2">
              <a:extLst>
                <a:ext uri="{FF2B5EF4-FFF2-40B4-BE49-F238E27FC236}">
                  <a16:creationId xmlns:a16="http://schemas.microsoft.com/office/drawing/2014/main" id="{D146C3BE-D439-4CFF-A60C-42C6B388AA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6065" y="4890078"/>
              <a:ext cx="491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  <p:sp>
          <p:nvSpPr>
            <p:cNvPr id="65" name="Text Box 2">
              <a:extLst>
                <a:ext uri="{FF2B5EF4-FFF2-40B4-BE49-F238E27FC236}">
                  <a16:creationId xmlns:a16="http://schemas.microsoft.com/office/drawing/2014/main" id="{AB9ACFFC-C4FA-47FA-8395-81A4EBFFB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1478" y="4880533"/>
              <a:ext cx="491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US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0</a:t>
              </a:r>
              <a:endParaRPr lang="en-GB" altLang="en-US" sz="24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35" name="Text Box 3">
            <a:extLst>
              <a:ext uri="{FF2B5EF4-FFF2-40B4-BE49-F238E27FC236}">
                <a16:creationId xmlns:a16="http://schemas.microsoft.com/office/drawing/2014/main" id="{6E2C8884-C6EF-4103-81F1-B4B9F9373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41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2854991874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Text Box 2"/>
          <p:cNvSpPr txBox="1">
            <a:spLocks noChangeArrowheads="1"/>
          </p:cNvSpPr>
          <p:nvPr/>
        </p:nvSpPr>
        <p:spPr bwMode="auto">
          <a:xfrm>
            <a:off x="628650" y="576263"/>
            <a:ext cx="825182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Other discussions amounting to our million-dollar question and its remedies: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2800" b="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</a:t>
            </a: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RIS in general</a:t>
            </a:r>
            <a:b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Equality in welfare: ex-ante vs. ex-post fairness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 (</a:t>
            </a:r>
            <a:r>
              <a:rPr lang="en-US" altLang="en-US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Harsanyi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…)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Correlation-preference </a:t>
            </a:r>
            <a: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in intertemporal choice</a:t>
            </a:r>
            <a:br>
              <a:rPr lang="en-US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Multivariate risk aversion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Monotonicity in Anscombe-</a:t>
            </a:r>
            <a:r>
              <a:rPr lang="en-US" altLang="en-US" sz="2800" dirty="0" err="1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Aumann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framework</a:t>
            </a:r>
            <a:b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</a:b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-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 Monotonicity in smooth model of ambiguity</a:t>
            </a:r>
            <a:endParaRPr lang="en-GB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B26DFFEA-FC30-453D-BA37-62E5FC08C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42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2650171023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Text Box 2"/>
          <p:cNvSpPr txBox="1">
            <a:spLocks noChangeArrowheads="1"/>
          </p:cNvSpPr>
          <p:nvPr/>
        </p:nvSpPr>
        <p:spPr bwMode="auto">
          <a:xfrm>
            <a:off x="628650" y="576263"/>
            <a:ext cx="8251825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Conclusion</a:t>
            </a:r>
            <a:endParaRPr lang="en-US" altLang="en-US" sz="28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endParaRPr lang="en-US" altLang="en-US" sz="2800" b="0" dirty="0"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US" altLang="en-US" sz="4000" b="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Watch out for monotonicity!</a:t>
            </a:r>
            <a:endParaRPr lang="en-US" sz="4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251AA51-8A34-49FD-8AF3-70807B7B9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43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1346438485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861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589" y="1773937"/>
            <a:ext cx="5035901" cy="2724340"/>
          </a:xfrm>
          <a:prstGeom prst="rect">
            <a:avLst/>
          </a:prstGeom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DA8F8A87-2198-4C66-B03C-37DCEB925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922" y="6620088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44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773619858"/>
      </p:ext>
    </p:extLst>
  </p:cSld>
  <p:clrMapOvr>
    <a:masterClrMapping/>
  </p:clrMapOvr>
  <p:transition advTm="23376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12706" name="Text Box 2"/>
              <p:cNvSpPr txBox="1">
                <a:spLocks noChangeArrowheads="1"/>
              </p:cNvSpPr>
              <p:nvPr/>
            </p:nvSpPr>
            <p:spPr bwMode="auto">
              <a:xfrm>
                <a:off x="142043" y="315428"/>
                <a:ext cx="5894863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Lottery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(</m:t>
                    </m:r>
                    <m:sSup>
                      <m:s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p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1</m:t>
                        </m:r>
                      </m:sup>
                    </m:sSup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,…,</m:t>
                    </m:r>
                    <m:sSup>
                      <m:s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p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𝑥</m:t>
                        </m:r>
                      </m:e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6</m:t>
                        </m:r>
                      </m:sup>
                    </m:sSup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)</m:t>
                    </m:r>
                  </m:oMath>
                </a14:m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identified with</a:t>
                </a:r>
              </a:p>
            </p:txBody>
          </p:sp>
        </mc:Choice>
        <mc:Fallback xmlns="">
          <p:sp>
            <p:nvSpPr>
              <p:cNvPr id="71270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2043" y="315428"/>
                <a:ext cx="5894863" cy="523220"/>
              </a:xfrm>
              <a:prstGeom prst="rect">
                <a:avLst/>
              </a:prstGeom>
              <a:blipFill>
                <a:blip r:embed="rId3"/>
                <a:stretch>
                  <a:fillRect l="-2068" t="-12791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 Box 3">
            <a:extLst>
              <a:ext uri="{FF2B5EF4-FFF2-40B4-BE49-F238E27FC236}">
                <a16:creationId xmlns:a16="http://schemas.microsoft.com/office/drawing/2014/main" id="{C609BB46-D1CE-4EF3-ABF9-0604CFA32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4597" y="6629419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5</a:t>
            </a:fld>
            <a:endParaRPr lang="en-US" altLang="nl-NL" sz="1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2">
                <a:extLst>
                  <a:ext uri="{FF2B5EF4-FFF2-40B4-BE49-F238E27FC236}">
                    <a16:creationId xmlns:a16="http://schemas.microsoft.com/office/drawing/2014/main" id="{FC97662F-297B-4F3F-8E84-F38CD2EF6E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043" y="4768646"/>
                <a:ext cx="7844903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Preferences over lotteries: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≽</m:t>
                    </m:r>
                  </m:oMath>
                </a14:m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pPr>
                      <m:e>
                        <m:r>
                          <a:rPr lang="en-US" alt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ℝ</m:t>
                        </m:r>
                      </m:e>
                      <m: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6</m:t>
                        </m:r>
                      </m:sup>
                    </m:sSup>
                  </m:oMath>
                </a14:m>
                <a:endPara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endParaRPr>
              </a:p>
            </p:txBody>
          </p:sp>
        </mc:Choice>
        <mc:Fallback xmlns="">
          <p:sp>
            <p:nvSpPr>
              <p:cNvPr id="15" name="Text Box 2">
                <a:extLst>
                  <a:ext uri="{FF2B5EF4-FFF2-40B4-BE49-F238E27FC236}">
                    <a16:creationId xmlns:a16="http://schemas.microsoft.com/office/drawing/2014/main" id="{FC97662F-297B-4F3F-8E84-F38CD2EF6E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2043" y="4768646"/>
                <a:ext cx="7844903" cy="523220"/>
              </a:xfrm>
              <a:prstGeom prst="rect">
                <a:avLst/>
              </a:prstGeom>
              <a:blipFill>
                <a:blip r:embed="rId4"/>
                <a:stretch>
                  <a:fillRect l="-1554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A33BB9BB-D681-BA03-971E-FC23111C7451}"/>
              </a:ext>
            </a:extLst>
          </p:cNvPr>
          <p:cNvGrpSpPr/>
          <p:nvPr/>
        </p:nvGrpSpPr>
        <p:grpSpPr>
          <a:xfrm>
            <a:off x="2427954" y="1072368"/>
            <a:ext cx="4643862" cy="3503569"/>
            <a:chOff x="2427954" y="1072368"/>
            <a:chExt cx="4643862" cy="35035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 Box 2">
                  <a:extLst>
                    <a:ext uri="{FF2B5EF4-FFF2-40B4-BE49-F238E27FC236}">
                      <a16:creationId xmlns:a16="http://schemas.microsoft.com/office/drawing/2014/main" id="{1C5C5C7A-4164-41A1-8198-239805EF884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25357" y="1701533"/>
                  <a:ext cx="3418087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p>
                      </m:sSup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</a:t>
                  </a:r>
                  <a14:m>
                    <m:oMath xmlns:m="http://schemas.openxmlformats.org/officeDocument/2006/math">
                      <m:r>
                        <a:rPr lang="en-US" altLang="en-US" sz="2800" b="0" i="1" dirty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0</m:t>
                      </m:r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</a:t>
                  </a:r>
                  <a: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    . </a:t>
                  </a:r>
                  <a14:m>
                    <m:oMath xmlns:m="http://schemas.openxmlformats.org/officeDocument/2006/math">
                      <m:r>
                        <a:rPr lang="en-US" altLang="en-US" sz="28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    0</m:t>
                      </m:r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1" name="Text Box 2">
                  <a:extLst>
                    <a:ext uri="{FF2B5EF4-FFF2-40B4-BE49-F238E27FC236}">
                      <a16:creationId xmlns:a16="http://schemas.microsoft.com/office/drawing/2014/main" id="{1C5C5C7A-4164-41A1-8198-239805EF88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25357" y="1701533"/>
                  <a:ext cx="3418087" cy="523220"/>
                </a:xfrm>
                <a:prstGeom prst="rect">
                  <a:avLst/>
                </a:prstGeom>
                <a:blipFill>
                  <a:blip r:embed="rId5"/>
                  <a:stretch>
                    <a:fillRect t="-11628" b="-3139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555D5A67-8146-4B01-B0D5-621E88E4EF5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53578" y="1072368"/>
                  <a:ext cx="3418087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 .    .    .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12</m:t>
                          </m:r>
                        </m:sub>
                      </m:sSub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0" name="Text Box 2">
                  <a:extLst>
                    <a:ext uri="{FF2B5EF4-FFF2-40B4-BE49-F238E27FC236}">
                      <a16:creationId xmlns:a16="http://schemas.microsoft.com/office/drawing/2014/main" id="{555D5A67-8146-4B01-B0D5-621E88E4EF5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53578" y="1072368"/>
                  <a:ext cx="3418087" cy="523220"/>
                </a:xfrm>
                <a:prstGeom prst="rect">
                  <a:avLst/>
                </a:prstGeom>
                <a:blipFill>
                  <a:blip r:embed="rId6"/>
                  <a:stretch>
                    <a:fillRect t="-12791" b="-3139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E94E0AEA-E469-4C66-9B28-5E9DDF2020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27954" y="1731269"/>
                  <a:ext cx="692643" cy="23083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</m:t>
                            </m:r>
                          </m:sup>
                        </m:sSup>
                      </m:oMath>
                    </m:oMathPara>
                  </a14:m>
                  <a:endParaRPr lang="en-US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6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  <a:br>
                    <a:rPr lang="en-GB" altLang="en-US" sz="280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</a:b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1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</a:t>
                  </a:r>
                </a:p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6</m:t>
                            </m:r>
                          </m:sup>
                        </m:sSup>
                      </m:oMath>
                    </m:oMathPara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E94E0AEA-E469-4C66-9B28-5E9DDF2020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427954" y="1731269"/>
                  <a:ext cx="692643" cy="230832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 Box 2">
                  <a:extLst>
                    <a:ext uri="{FF2B5EF4-FFF2-40B4-BE49-F238E27FC236}">
                      <a16:creationId xmlns:a16="http://schemas.microsoft.com/office/drawing/2014/main" id="{69FE4380-D8DA-4678-BF0C-4239585A426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53577" y="3429000"/>
                  <a:ext cx="3418087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</m:ctrlPr>
                        </m:sSupPr>
                        <m:e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𝑥</m:t>
                          </m:r>
                        </m:e>
                        <m:sup>
                          <m:r>
                            <a:rPr lang="en-US" altLang="en-US" sz="2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  <a:sym typeface="Math3" panose="00000400000000000000" pitchFamily="2" charset="2"/>
                            </a:rPr>
                            <m:t>6</m:t>
                          </m:r>
                        </m:sup>
                      </m:sSup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</a:t>
                  </a:r>
                  <a:r>
                    <a:rPr lang="en-GB" altLang="en-US" sz="16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800" b="0" i="1" dirty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0</m:t>
                      </m:r>
                    </m:oMath>
                  </a14:m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  </a:t>
                  </a:r>
                  <a:r>
                    <a:rPr lang="en-GB" altLang="en-US" sz="20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:r>
                    <a:rPr lang="en-GB" altLang="en-US" sz="28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.    .    </a:t>
                  </a:r>
                  <a:r>
                    <a:rPr lang="en-GB" altLang="en-US" sz="1400" b="0" dirty="0">
                      <a:latin typeface="Arial" panose="020B0604020202020204" pitchFamily="34" charset="0"/>
                      <a:cs typeface="Times New Roman" panose="02020603050405020304" pitchFamily="18" charset="0"/>
                      <a:sym typeface="Math3" panose="000004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28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  <a:sym typeface="Math3" panose="00000400000000000000" pitchFamily="2" charset="2"/>
                        </a:rPr>
                        <m:t>0</m:t>
                      </m:r>
                    </m:oMath>
                  </a14:m>
                  <a:endPara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12" name="Text Box 2">
                  <a:extLst>
                    <a:ext uri="{FF2B5EF4-FFF2-40B4-BE49-F238E27FC236}">
                      <a16:creationId xmlns:a16="http://schemas.microsoft.com/office/drawing/2014/main" id="{69FE4380-D8DA-4678-BF0C-4239585A426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53577" y="3429000"/>
                  <a:ext cx="3418087" cy="523220"/>
                </a:xfrm>
                <a:prstGeom prst="rect">
                  <a:avLst/>
                </a:prstGeom>
                <a:blipFill>
                  <a:blip r:embed="rId8"/>
                  <a:stretch>
                    <a:fillRect t="-12941" b="-3176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6674E0B2-692F-4B84-9C5C-005EF96DF282}"/>
                </a:ext>
              </a:extLst>
            </p:cNvPr>
            <p:cNvGrpSpPr/>
            <p:nvPr/>
          </p:nvGrpSpPr>
          <p:grpSpPr>
            <a:xfrm>
              <a:off x="3324602" y="2154034"/>
              <a:ext cx="2884729" cy="1384995"/>
              <a:chOff x="1677698" y="1989035"/>
              <a:chExt cx="2884729" cy="1384995"/>
            </a:xfrm>
          </p:grpSpPr>
          <p:sp>
            <p:nvSpPr>
              <p:cNvPr id="23" name="Text Box 2">
                <a:extLst>
                  <a:ext uri="{FF2B5EF4-FFF2-40B4-BE49-F238E27FC236}">
                    <a16:creationId xmlns:a16="http://schemas.microsoft.com/office/drawing/2014/main" id="{F7D1C64E-9B67-4CEE-84CB-89A25E9EC1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7698" y="1989035"/>
                <a:ext cx="692643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</p:txBody>
          </p:sp>
          <p:sp>
            <p:nvSpPr>
              <p:cNvPr id="24" name="Text Box 2">
                <a:extLst>
                  <a:ext uri="{FF2B5EF4-FFF2-40B4-BE49-F238E27FC236}">
                    <a16:creationId xmlns:a16="http://schemas.microsoft.com/office/drawing/2014/main" id="{52C783BF-A5D1-4A14-A771-2EBA5EDD34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69784" y="1989035"/>
                <a:ext cx="692643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  <a:b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</a:br>
                <a:r>
                  <a:rPr lang="en-GB" altLang="en-US" sz="2800" b="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.</a:t>
                </a:r>
              </a:p>
            </p:txBody>
          </p:sp>
        </p:grpSp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2A2F8F97-2B8B-4168-A804-7F323C5BB2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979" t="11715" r="29488" b="24147"/>
            <a:stretch/>
          </p:blipFill>
          <p:spPr>
            <a:xfrm>
              <a:off x="2622237" y="4189957"/>
              <a:ext cx="357792" cy="385980"/>
            </a:xfrm>
            <a:prstGeom prst="rect">
              <a:avLst/>
            </a:prstGeom>
          </p:spPr>
        </p:pic>
        <p:sp>
          <p:nvSpPr>
            <p:cNvPr id="13" name="Text Box 2">
              <a:extLst>
                <a:ext uri="{FF2B5EF4-FFF2-40B4-BE49-F238E27FC236}">
                  <a16:creationId xmlns:a16="http://schemas.microsoft.com/office/drawing/2014/main" id="{584736BA-A6AB-4D6F-8505-6A276A2301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5339" y="2154033"/>
              <a:ext cx="692643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 typeface="Math3" panose="00000400000000000000" pitchFamily="2" charset="2"/>
                <a:buNone/>
              </a:pPr>
              <a: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</a:t>
              </a:r>
              <a:r>
                <a:rPr lang="en-GB" altLang="en-US" sz="16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</a:t>
              </a:r>
              <a: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</a:t>
              </a:r>
              <a:r>
                <a:rPr lang="en-GB" altLang="en-US" sz="1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b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</a:t>
              </a:r>
              <a:r>
                <a:rPr lang="en-GB" altLang="en-US" sz="1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</a:t>
              </a:r>
              <a:r>
                <a:rPr lang="en-GB" altLang="en-US" sz="2800" b="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</a:p>
          </p:txBody>
        </p:sp>
        <p:sp>
          <p:nvSpPr>
            <p:cNvPr id="17" name="Double Bracket 16">
              <a:extLst>
                <a:ext uri="{FF2B5EF4-FFF2-40B4-BE49-F238E27FC236}">
                  <a16:creationId xmlns:a16="http://schemas.microsoft.com/office/drawing/2014/main" id="{1CB6263B-21A4-E2E5-EC76-D270604F65ED}"/>
                </a:ext>
              </a:extLst>
            </p:cNvPr>
            <p:cNvSpPr/>
            <p:nvPr/>
          </p:nvSpPr>
          <p:spPr>
            <a:xfrm>
              <a:off x="3061258" y="1671744"/>
              <a:ext cx="3096024" cy="2308323"/>
            </a:xfrm>
            <a:prstGeom prst="bracketPair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 sz="1600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DF92BF8-DAC9-CB0A-257A-1598D695D54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35" t="7240" r="24603" b="13459"/>
            <a:stretch/>
          </p:blipFill>
          <p:spPr>
            <a:xfrm>
              <a:off x="6271511" y="1141672"/>
              <a:ext cx="800305" cy="5300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42264395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  <p:bldP spid="1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Text Box 2"/>
          <p:cNvSpPr txBox="1">
            <a:spLocks noChangeArrowheads="1"/>
          </p:cNvSpPr>
          <p:nvPr/>
        </p:nvSpPr>
        <p:spPr bwMode="auto">
          <a:xfrm>
            <a:off x="257453" y="584968"/>
            <a:ext cx="49745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800" dirty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Discounted expected utility: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86C9496-297B-784E-E964-774630C3B42D}"/>
              </a:ext>
            </a:extLst>
          </p:cNvPr>
          <p:cNvGrpSpPr/>
          <p:nvPr/>
        </p:nvGrpSpPr>
        <p:grpSpPr>
          <a:xfrm>
            <a:off x="1207030" y="1120581"/>
            <a:ext cx="3752074" cy="1021818"/>
            <a:chOff x="1207030" y="1120581"/>
            <a:chExt cx="3752074" cy="102181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BF1E9730-8709-4F56-8F3B-CBDC08FB25A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07030" y="1127982"/>
                  <a:ext cx="1234180" cy="9739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limLoc m:val="subSup"/>
                            <m:ctrlPr>
                              <a:rPr lang="en-GB" alt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𝑖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6</m:t>
                            </m:r>
                          </m:sup>
                          <m:e>
                            <m:f>
                              <m:fPr>
                                <m:ctrlPr>
                                  <a:rPr lang="en-US" altLang="en-US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en-US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6</m:t>
                                </m:r>
                              </m:den>
                            </m:f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 </m:t>
                            </m:r>
                          </m:e>
                        </m:nary>
                      </m:oMath>
                    </m:oMathPara>
                  </a14:m>
                  <a:endPara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5" name="Text Box 2">
                  <a:extLst>
                    <a:ext uri="{FF2B5EF4-FFF2-40B4-BE49-F238E27FC236}">
                      <a16:creationId xmlns:a16="http://schemas.microsoft.com/office/drawing/2014/main" id="{BF1E9730-8709-4F56-8F3B-CBDC08FB25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207030" y="1127982"/>
                  <a:ext cx="1234180" cy="973921"/>
                </a:xfrm>
                <a:prstGeom prst="rect">
                  <a:avLst/>
                </a:prstGeom>
                <a:blipFill>
                  <a:blip r:embed="rId3"/>
                  <a:stretch>
                    <a:fillRect r="-247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 Box 2">
                  <a:extLst>
                    <a:ext uri="{FF2B5EF4-FFF2-40B4-BE49-F238E27FC236}">
                      <a16:creationId xmlns:a16="http://schemas.microsoft.com/office/drawing/2014/main" id="{B3DEE853-10C7-4353-ACBE-8C0E2EAD449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88893" y="1120581"/>
                  <a:ext cx="2470211" cy="10218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 typeface="Math3" panose="00000400000000000000" pitchFamily="2" charset="2"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limLoc m:val="subSup"/>
                            <m:ctrlPr>
                              <a:rPr lang="en-GB" alt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𝑗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12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en-US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</m:ctrlPr>
                              </m:sSubPr>
                              <m:e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𝑈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en-US" altLang="en-US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</m:ctrlPr>
                              </m:sSubSupPr>
                              <m:e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US" altLang="en-US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Math3" panose="00000400000000000000" pitchFamily="2" charset="2"/>
                                  </a:rPr>
                                  <m:t>𝑖</m:t>
                                </m:r>
                              </m:sup>
                            </m:sSub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Math3" panose="00000400000000000000" pitchFamily="2" charset="2"/>
                              </a:rPr>
                              <m:t>)</m:t>
                            </m:r>
                          </m:e>
                        </m:nary>
                      </m:oMath>
                    </m:oMathPara>
                  </a14:m>
                  <a:endPara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endParaRPr>
                </a:p>
              </p:txBody>
            </p:sp>
          </mc:Choice>
          <mc:Fallback xmlns="">
            <p:sp>
              <p:nvSpPr>
                <p:cNvPr id="6" name="Text Box 2">
                  <a:extLst>
                    <a:ext uri="{FF2B5EF4-FFF2-40B4-BE49-F238E27FC236}">
                      <a16:creationId xmlns:a16="http://schemas.microsoft.com/office/drawing/2014/main" id="{B3DEE853-10C7-4353-ACBE-8C0E2EAD44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488893" y="1120581"/>
                  <a:ext cx="2470211" cy="102181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N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Text Box 2">
            <a:extLst>
              <a:ext uri="{FF2B5EF4-FFF2-40B4-BE49-F238E27FC236}">
                <a16:creationId xmlns:a16="http://schemas.microsoft.com/office/drawing/2014/main" id="{1BE554E8-BC54-4876-A5E5-9C9D3BC7C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52" y="3738202"/>
            <a:ext cx="45544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Expected utility for risk: </a:t>
            </a:r>
          </a:p>
        </p:txBody>
      </p:sp>
      <p:grpSp>
        <p:nvGrpSpPr>
          <p:cNvPr id="8" name="Group 25">
            <a:extLst>
              <a:ext uri="{FF2B5EF4-FFF2-40B4-BE49-F238E27FC236}">
                <a16:creationId xmlns:a16="http://schemas.microsoft.com/office/drawing/2014/main" id="{D6F25993-0D24-4EE9-8F99-AB8DD1F31FD1}"/>
              </a:ext>
            </a:extLst>
          </p:cNvPr>
          <p:cNvGrpSpPr>
            <a:grpSpLocks/>
          </p:cNvGrpSpPr>
          <p:nvPr/>
        </p:nvGrpSpPr>
        <p:grpSpPr bwMode="auto">
          <a:xfrm>
            <a:off x="4959105" y="3689022"/>
            <a:ext cx="704850" cy="706438"/>
            <a:chOff x="1539" y="3552"/>
            <a:chExt cx="444" cy="445"/>
          </a:xfrm>
        </p:grpSpPr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3CD23BD0-ECE2-4758-A5F9-DE217F5DE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9" y="3555"/>
              <a:ext cx="41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4000" b="0" dirty="0">
                  <a:solidFill>
                    <a:srgbClr val="FF0000"/>
                  </a:solidFill>
                </a:rPr>
                <a:t>&gt;</a:t>
              </a: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A7C6E7C9-1B4D-4F9C-8022-BCEDA4BBCC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2" y="3552"/>
              <a:ext cx="41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4000" b="0" dirty="0">
                  <a:solidFill>
                    <a:srgbClr val="FF0000"/>
                  </a:solidFill>
                </a:rPr>
                <a:t>&lt;</a:t>
              </a:r>
            </a:p>
          </p:txBody>
        </p:sp>
      </p:grpSp>
      <p:sp>
        <p:nvSpPr>
          <p:cNvPr id="11" name="Text Box 2">
            <a:extLst>
              <a:ext uri="{FF2B5EF4-FFF2-40B4-BE49-F238E27FC236}">
                <a16:creationId xmlns:a16="http://schemas.microsoft.com/office/drawing/2014/main" id="{241A91A2-9564-4DF8-917D-1138062DF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52" y="4281223"/>
            <a:ext cx="45544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Discounted utility: </a:t>
            </a:r>
          </a:p>
        </p:txBody>
      </p:sp>
      <p:grpSp>
        <p:nvGrpSpPr>
          <p:cNvPr id="12" name="Group 25">
            <a:extLst>
              <a:ext uri="{FF2B5EF4-FFF2-40B4-BE49-F238E27FC236}">
                <a16:creationId xmlns:a16="http://schemas.microsoft.com/office/drawing/2014/main" id="{BE4C6EBA-0824-4992-9A3A-87F44214AC2C}"/>
              </a:ext>
            </a:extLst>
          </p:cNvPr>
          <p:cNvGrpSpPr>
            <a:grpSpLocks/>
          </p:cNvGrpSpPr>
          <p:nvPr/>
        </p:nvGrpSpPr>
        <p:grpSpPr bwMode="auto">
          <a:xfrm>
            <a:off x="4959105" y="4196531"/>
            <a:ext cx="704850" cy="706438"/>
            <a:chOff x="1539" y="3552"/>
            <a:chExt cx="444" cy="445"/>
          </a:xfrm>
        </p:grpSpPr>
        <p:sp>
          <p:nvSpPr>
            <p:cNvPr id="13" name="Text Box 26">
              <a:extLst>
                <a:ext uri="{FF2B5EF4-FFF2-40B4-BE49-F238E27FC236}">
                  <a16:creationId xmlns:a16="http://schemas.microsoft.com/office/drawing/2014/main" id="{DD1C46CD-050F-43F9-90F5-A8A7F71247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9" y="3555"/>
              <a:ext cx="41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4000" b="0" dirty="0">
                  <a:solidFill>
                    <a:srgbClr val="FF0000"/>
                  </a:solidFill>
                </a:rPr>
                <a:t>&gt;</a:t>
              </a:r>
            </a:p>
          </p:txBody>
        </p:sp>
        <p:sp>
          <p:nvSpPr>
            <p:cNvPr id="14" name="Text Box 27">
              <a:extLst>
                <a:ext uri="{FF2B5EF4-FFF2-40B4-BE49-F238E27FC236}">
                  <a16:creationId xmlns:a16="http://schemas.microsoft.com/office/drawing/2014/main" id="{E42C7E61-7491-45C6-AC99-22F9127437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2" y="3552"/>
              <a:ext cx="41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4000" b="0" dirty="0">
                  <a:solidFill>
                    <a:srgbClr val="FF0000"/>
                  </a:solidFill>
                </a:rPr>
                <a:t>&lt;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">
                <a:extLst>
                  <a:ext uri="{FF2B5EF4-FFF2-40B4-BE49-F238E27FC236}">
                    <a16:creationId xmlns:a16="http://schemas.microsoft.com/office/drawing/2014/main" id="{9E57433B-C605-46E5-B866-0A31E7CB24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452" y="4797611"/>
                <a:ext cx="455443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Same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𝑈</m:t>
                    </m:r>
                  </m:oMath>
                </a14:m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for risk &amp; time:</a:t>
                </a:r>
              </a:p>
            </p:txBody>
          </p:sp>
        </mc:Choice>
        <mc:Fallback xmlns="">
          <p:sp>
            <p:nvSpPr>
              <p:cNvPr id="16" name="Text Box 2">
                <a:extLst>
                  <a:ext uri="{FF2B5EF4-FFF2-40B4-BE49-F238E27FC236}">
                    <a16:creationId xmlns:a16="http://schemas.microsoft.com/office/drawing/2014/main" id="{9E57433B-C605-46E5-B866-0A31E7CB24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452" y="4797611"/>
                <a:ext cx="4554431" cy="523220"/>
              </a:xfrm>
              <a:prstGeom prst="rect">
                <a:avLst/>
              </a:prstGeom>
              <a:blipFill>
                <a:blip r:embed="rId5"/>
                <a:stretch>
                  <a:fillRect l="-2677" t="-11628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25">
            <a:extLst>
              <a:ext uri="{FF2B5EF4-FFF2-40B4-BE49-F238E27FC236}">
                <a16:creationId xmlns:a16="http://schemas.microsoft.com/office/drawing/2014/main" id="{464ECA38-80D1-40AB-B330-884A687B9CD3}"/>
              </a:ext>
            </a:extLst>
          </p:cNvPr>
          <p:cNvGrpSpPr>
            <a:grpSpLocks/>
          </p:cNvGrpSpPr>
          <p:nvPr/>
        </p:nvGrpSpPr>
        <p:grpSpPr bwMode="auto">
          <a:xfrm>
            <a:off x="4959105" y="4739552"/>
            <a:ext cx="704850" cy="706438"/>
            <a:chOff x="1539" y="3552"/>
            <a:chExt cx="444" cy="445"/>
          </a:xfrm>
        </p:grpSpPr>
        <p:sp>
          <p:nvSpPr>
            <p:cNvPr id="18" name="Text Box 26">
              <a:extLst>
                <a:ext uri="{FF2B5EF4-FFF2-40B4-BE49-F238E27FC236}">
                  <a16:creationId xmlns:a16="http://schemas.microsoft.com/office/drawing/2014/main" id="{0CE1C618-B15C-404B-A72C-E7D740F031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9" y="3555"/>
              <a:ext cx="41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4000" b="0" dirty="0">
                  <a:solidFill>
                    <a:srgbClr val="FF0000"/>
                  </a:solidFill>
                </a:rPr>
                <a:t>&gt;</a:t>
              </a:r>
            </a:p>
          </p:txBody>
        </p:sp>
        <p:sp>
          <p:nvSpPr>
            <p:cNvPr id="19" name="Text Box 27">
              <a:extLst>
                <a:ext uri="{FF2B5EF4-FFF2-40B4-BE49-F238E27FC236}">
                  <a16:creationId xmlns:a16="http://schemas.microsoft.com/office/drawing/2014/main" id="{BF58026A-A9B7-446F-B7FE-5EDC3A8D7B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2" y="3552"/>
              <a:ext cx="41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4000" b="0" dirty="0">
                  <a:solidFill>
                    <a:srgbClr val="FF0000"/>
                  </a:solidFill>
                </a:rPr>
                <a:t>&lt;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 Box 2">
                <a:extLst>
                  <a:ext uri="{FF2B5EF4-FFF2-40B4-BE49-F238E27FC236}">
                    <a16:creationId xmlns:a16="http://schemas.microsoft.com/office/drawing/2014/main" id="{B853860A-CC63-4DE7-BD55-0651C60CB5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452" y="2213699"/>
                <a:ext cx="6232587" cy="55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 typeface="Math3" panose="00000400000000000000" pitchFamily="2" charset="2"/>
                  <a:buNone/>
                </a:pPr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(all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</m:ctrlPr>
                      </m:sSub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𝑑</m:t>
                        </m:r>
                      </m:e>
                      <m:sub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Math3" panose="00000400000000000000" pitchFamily="2" charset="2"/>
                          </a:rPr>
                          <m:t>𝑗</m:t>
                        </m:r>
                      </m:sub>
                    </m:sSub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&gt;0</m:t>
                    </m:r>
                  </m:oMath>
                </a14:m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;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Math3" panose="00000400000000000000" pitchFamily="2" charset="2"/>
                      </a:rPr>
                      <m:t>𝑈</m:t>
                    </m:r>
                  </m:oMath>
                </a14:m>
                <a:r>
                  <a:rPr lang="en-GB" altLang="en-US" sz="2800" dirty="0">
                    <a:latin typeface="Arial" panose="020B0604020202020204" pitchFamily="34" charset="0"/>
                    <a:cs typeface="Times New Roman" panose="02020603050405020304" pitchFamily="18" charset="0"/>
                    <a:sym typeface="Math3" panose="00000400000000000000" pitchFamily="2" charset="2"/>
                  </a:rPr>
                  <a:t> cont. &amp; str. increasing)</a:t>
                </a:r>
              </a:p>
            </p:txBody>
          </p:sp>
        </mc:Choice>
        <mc:Fallback xmlns="">
          <p:sp>
            <p:nvSpPr>
              <p:cNvPr id="21" name="Text Box 2">
                <a:extLst>
                  <a:ext uri="{FF2B5EF4-FFF2-40B4-BE49-F238E27FC236}">
                    <a16:creationId xmlns:a16="http://schemas.microsoft.com/office/drawing/2014/main" id="{B853860A-CC63-4DE7-BD55-0651C60CB5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452" y="2213699"/>
                <a:ext cx="6232587" cy="557910"/>
              </a:xfrm>
              <a:prstGeom prst="rect">
                <a:avLst/>
              </a:prstGeom>
              <a:blipFill>
                <a:blip r:embed="rId6"/>
                <a:stretch>
                  <a:fillRect l="-1955" t="-11957" b="-217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 Box 2">
            <a:extLst>
              <a:ext uri="{FF2B5EF4-FFF2-40B4-BE49-F238E27FC236}">
                <a16:creationId xmlns:a16="http://schemas.microsoft.com/office/drawing/2014/main" id="{D3FF8EDC-42DF-4163-83F8-43CD0267E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31" y="2730166"/>
            <a:ext cx="60537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Math3" panose="00000400000000000000" pitchFamily="2" charset="2"/>
              <a:buNone/>
            </a:pPr>
            <a:r>
              <a:rPr lang="en-GB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Most-falsified model ever!</a:t>
            </a:r>
            <a:endParaRPr lang="en-GB" altLang="en-US" sz="28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  <a:sym typeface="Math3" panose="00000400000000000000" pitchFamily="2" charset="2"/>
            </a:endParaRPr>
          </a:p>
        </p:txBody>
      </p:sp>
      <p:sp>
        <p:nvSpPr>
          <p:cNvPr id="23" name="Text Box 3">
            <a:extLst>
              <a:ext uri="{FF2B5EF4-FFF2-40B4-BE49-F238E27FC236}">
                <a16:creationId xmlns:a16="http://schemas.microsoft.com/office/drawing/2014/main" id="{036BB308-343F-420B-AB91-477352495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4597" y="6629419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6</a:t>
            </a:fld>
            <a:endParaRPr lang="en-US" altLang="nl-NL" sz="140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FA8BD36-790A-25D1-88EC-B7C7ADBEFC9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627" y="2727450"/>
            <a:ext cx="939094" cy="775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C6DE4B8-4188-EF59-10A6-06F04BD903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487" y="4297696"/>
            <a:ext cx="652463" cy="53887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273521A6-7769-3FC1-09F6-2AFD6463538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487" y="4836174"/>
            <a:ext cx="652464" cy="53887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0DB04E7-84D6-D45A-E56C-5FFF06E712D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202" y="3750379"/>
            <a:ext cx="652463" cy="53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076897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  <p:bldP spid="7" grpId="0" build="p" autoUpdateAnimBg="0"/>
      <p:bldP spid="11" grpId="0" build="p" autoUpdateAnimBg="0"/>
      <p:bldP spid="16" grpId="0" build="p" autoUpdateAnimBg="0"/>
      <p:bldP spid="21" grpId="0"/>
      <p:bldP spid="2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1404449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29287A2C-880B-4A51-AF56-C140DAB1F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4597" y="6629419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7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3280698207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Text Box 2"/>
          <p:cNvSpPr txBox="1">
            <a:spLocks noChangeArrowheads="1"/>
          </p:cNvSpPr>
          <p:nvPr/>
        </p:nvSpPr>
        <p:spPr bwMode="auto">
          <a:xfrm>
            <a:off x="628650" y="576263"/>
            <a:ext cx="82518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>
              <a:spcBef>
                <a:spcPct val="0"/>
              </a:spcBef>
              <a:buClr>
                <a:srgbClr val="0000FF"/>
              </a:buClr>
              <a:buFont typeface="Math3" panose="00000400000000000000" pitchFamily="2" charset="2"/>
              <a:buAutoNum type="arabicPeriod"/>
            </a:pPr>
            <a:r>
              <a:rPr lang="en-GB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weak ordering;</a:t>
            </a:r>
          </a:p>
          <a:p>
            <a:pPr marL="514350" indent="-514350">
              <a:spcBef>
                <a:spcPct val="0"/>
              </a:spcBef>
              <a:buClr>
                <a:srgbClr val="0000FF"/>
              </a:buClr>
              <a:buFont typeface="Math3" panose="00000400000000000000" pitchFamily="2" charset="2"/>
              <a:buAutoNum type="arabicPeriod"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continuity;</a:t>
            </a:r>
          </a:p>
          <a:p>
            <a:pPr marL="514350" indent="-514350">
              <a:spcBef>
                <a:spcPct val="0"/>
              </a:spcBef>
              <a:buClr>
                <a:srgbClr val="0000FF"/>
              </a:buClr>
              <a:buFont typeface="Math3" panose="00000400000000000000" pitchFamily="2" charset="2"/>
              <a:buAutoNum type="arabicPeriod"/>
            </a:pPr>
            <a:r>
              <a:rPr lang="en-GB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outcome monotonicity;</a:t>
            </a:r>
          </a:p>
          <a:p>
            <a:pPr marL="514350" indent="-514350">
              <a:spcBef>
                <a:spcPct val="0"/>
              </a:spcBef>
              <a:buClr>
                <a:srgbClr val="0000FF"/>
              </a:buClr>
              <a:buFont typeface="Math3" panose="00000400000000000000" pitchFamily="2" charset="2"/>
              <a:buAutoNum type="arabicPeriod"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lottery monotonicity;</a:t>
            </a:r>
          </a:p>
          <a:p>
            <a:pPr marL="514350" indent="-514350">
              <a:spcBef>
                <a:spcPct val="0"/>
              </a:spcBef>
              <a:buClr>
                <a:srgbClr val="0000FF"/>
              </a:buClr>
              <a:buFont typeface="Math3" panose="00000400000000000000" pitchFamily="2" charset="2"/>
              <a:buAutoNum type="arabicPeriod"/>
            </a:pPr>
            <a:r>
              <a:rPr lang="en-GB" altLang="en-US" sz="28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s</a:t>
            </a:r>
            <a:r>
              <a:rPr lang="en-GB" altLang="en-US" sz="2800" b="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rPr>
              <a:t>tream monotonicity.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CED64884-BB99-4F84-ABA1-E40284201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4597" y="6629419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8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734712130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27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6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CE72A8F-F174-4D9E-9F6A-3FC63EF3ED42}"/>
              </a:ext>
            </a:extLst>
          </p:cNvPr>
          <p:cNvGrpSpPr/>
          <p:nvPr/>
        </p:nvGrpSpPr>
        <p:grpSpPr>
          <a:xfrm>
            <a:off x="511309" y="226659"/>
            <a:ext cx="5905849" cy="6495536"/>
            <a:chOff x="511309" y="226659"/>
            <a:chExt cx="5905849" cy="64955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CD2D4024-556B-497E-BBCF-59860358D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09" y="743635"/>
              <a:ext cx="5905849" cy="5978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Axiomatization of DEU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most-falsified model ever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standard (</a:t>
              </a:r>
              <a:r>
                <a:rPr lang="en-GB" altLang="en-US" sz="2000" dirty="0" err="1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nonobjectionable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The critical (objectionable!) axioms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1.4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paradoxical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Generalizations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.1.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Digression on separability </a:t>
              </a:r>
              <a:r>
                <a:rPr lang="en-GB" altLang="en-US" sz="16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(only 1 component)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Separability for two components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2.3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A shocking theorem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400" dirty="0">
                  <a:solidFill>
                    <a:srgbClr val="0000FF"/>
                  </a:solidFill>
                </a:rPr>
                <a:t>§</a:t>
              </a:r>
              <a:r>
                <a:rPr lang="en-GB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</a:t>
              </a:r>
              <a:r>
                <a:rPr lang="en-GB" altLang="en-US" sz="2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4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Variation &amp; Remedies</a:t>
              </a: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3.1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Trouble for recursive formulas; bifurcation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3.2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Examples</a:t>
              </a: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000" dirty="0">
                  <a:solidFill>
                    <a:srgbClr val="0000FF"/>
                  </a:solidFill>
                </a:rPr>
                <a:t>§</a:t>
              </a:r>
              <a:r>
                <a:rPr lang="en-GB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3.3</a:t>
              </a:r>
              <a:r>
                <a:rPr lang="en-GB" altLang="en-US" sz="20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</a:t>
              </a:r>
              <a: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 Diagnoses &amp; remedies</a:t>
              </a:r>
              <a:br>
                <a:rPr lang="en-GB" altLang="en-US" sz="20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</a:br>
              <a:endParaRPr lang="en-GB" altLang="en-US" sz="2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  <a:p>
              <a:pPr marL="0" indent="0">
                <a:lnSpc>
                  <a:spcPts val="2700"/>
                </a:lnSpc>
                <a:spcBef>
                  <a:spcPct val="0"/>
                </a:spcBef>
                <a:buNone/>
              </a:pPr>
              <a:r>
                <a:rPr lang="en-US" sz="2800" dirty="0">
                  <a:solidFill>
                    <a:srgbClr val="0000FF"/>
                  </a:solidFill>
                </a:rPr>
                <a:t>§</a:t>
              </a:r>
              <a:r>
                <a:rPr lang="en-GB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4</a:t>
              </a:r>
              <a:r>
                <a:rPr lang="en-GB" altLang="en-US" sz="28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. </a:t>
              </a:r>
              <a:r>
                <a:rPr lang="en-GB" altLang="en-US" sz="2800" dirty="0"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Applications</a:t>
              </a:r>
            </a:p>
          </p:txBody>
        </p:sp>
        <p:sp>
          <p:nvSpPr>
            <p:cNvPr id="724994" name="Text Box 2"/>
            <p:cNvSpPr txBox="1">
              <a:spLocks noChangeArrowheads="1"/>
            </p:cNvSpPr>
            <p:nvPr/>
          </p:nvSpPr>
          <p:spPr bwMode="auto">
            <a:xfrm>
              <a:off x="539299" y="226659"/>
              <a:ext cx="3691942" cy="509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indent="0">
                <a:lnSpc>
                  <a:spcPts val="3000"/>
                </a:lnSpc>
                <a:spcBef>
                  <a:spcPct val="0"/>
                </a:spcBef>
                <a:buNone/>
              </a:pPr>
              <a:r>
                <a:rPr lang="en-GB" altLang="en-US" sz="4400" dirty="0">
                  <a:solidFill>
                    <a:srgbClr val="0000FF"/>
                  </a:solidFill>
                  <a:latin typeface="Arial" panose="020B0604020202020204" pitchFamily="34" charset="0"/>
                  <a:cs typeface="Times New Roman" panose="02020603050405020304" pitchFamily="18" charset="0"/>
                  <a:sym typeface="Math3" panose="00000400000000000000" pitchFamily="2" charset="2"/>
                </a:rPr>
                <a:t>Outline</a:t>
              </a:r>
              <a:endParaRPr lang="en-GB" altLang="en-US" sz="3000" dirty="0">
                <a:latin typeface="Arial" panose="020B0604020202020204" pitchFamily="34" charset="0"/>
                <a:cs typeface="Times New Roman" panose="02020603050405020304" pitchFamily="18" charset="0"/>
                <a:sym typeface="Math3" panose="00000400000000000000" pitchFamily="2" charset="2"/>
              </a:endParaRPr>
            </a:p>
          </p:txBody>
        </p:sp>
      </p:grp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55840" y="1768438"/>
            <a:ext cx="3921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29287A2C-880B-4A51-AF56-C140DAB1F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4597" y="6629419"/>
            <a:ext cx="5421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2A955E9-2ABF-41AD-A245-DDAC84CD408D}" type="slidenum">
              <a:rPr lang="en-US" altLang="nl-NL" sz="1400"/>
              <a:pPr>
                <a:spcBef>
                  <a:spcPct val="50000"/>
                </a:spcBef>
                <a:buFontTx/>
                <a:buNone/>
              </a:pPr>
              <a:t>9</a:t>
            </a:fld>
            <a:endParaRPr lang="en-US" altLang="nl-NL" sz="1400"/>
          </a:p>
        </p:txBody>
      </p:sp>
    </p:spTree>
    <p:extLst>
      <p:ext uri="{BB962C8B-B14F-4D97-AF65-F5344CB8AC3E}">
        <p14:creationId xmlns:p14="http://schemas.microsoft.com/office/powerpoint/2010/main" val="998177362"/>
      </p:ext>
    </p:extLst>
  </p:cSld>
  <p:clrMapOvr>
    <a:masterClrMapping/>
  </p:clrMapOvr>
  <p:transition advTm="23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952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6513</TotalTime>
  <Words>2804</Words>
  <Application>Microsoft Office PowerPoint</Application>
  <PresentationFormat>On-screen Show (4:3)</PresentationFormat>
  <Paragraphs>627</Paragraphs>
  <Slides>44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Arial</vt:lpstr>
      <vt:lpstr>Calibri</vt:lpstr>
      <vt:lpstr>Calibri Light</vt:lpstr>
      <vt:lpstr>Cambria Math</vt:lpstr>
      <vt:lpstr>Math3</vt:lpstr>
      <vt:lpstr>Times New Roman</vt:lpstr>
      <vt:lpstr>Univers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Peter Wakker</cp:lastModifiedBy>
  <cp:revision>1118</cp:revision>
  <cp:lastPrinted>2018-06-12T14:49:12Z</cp:lastPrinted>
  <dcterms:created xsi:type="dcterms:W3CDTF">2015-04-20T15:11:51Z</dcterms:created>
  <dcterms:modified xsi:type="dcterms:W3CDTF">2022-07-17T09:32:25Z</dcterms:modified>
</cp:coreProperties>
</file>