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595" r:id="rId2"/>
    <p:sldId id="569" r:id="rId3"/>
    <p:sldId id="551" r:id="rId4"/>
    <p:sldId id="556" r:id="rId5"/>
    <p:sldId id="557" r:id="rId6"/>
    <p:sldId id="552" r:id="rId7"/>
    <p:sldId id="592" r:id="rId8"/>
    <p:sldId id="558" r:id="rId9"/>
    <p:sldId id="554" r:id="rId10"/>
    <p:sldId id="584" r:id="rId11"/>
    <p:sldId id="576" r:id="rId12"/>
    <p:sldId id="591" r:id="rId13"/>
    <p:sldId id="585" r:id="rId14"/>
    <p:sldId id="566" r:id="rId15"/>
    <p:sldId id="586" r:id="rId16"/>
    <p:sldId id="561" r:id="rId17"/>
    <p:sldId id="587" r:id="rId18"/>
    <p:sldId id="579" r:id="rId19"/>
    <p:sldId id="581" r:id="rId20"/>
    <p:sldId id="582" r:id="rId21"/>
    <p:sldId id="588" r:id="rId22"/>
    <p:sldId id="589" r:id="rId23"/>
    <p:sldId id="580" r:id="rId24"/>
    <p:sldId id="577" r:id="rId25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33"/>
    <a:srgbClr val="CC9900"/>
    <a:srgbClr val="000000"/>
    <a:srgbClr val="FF9900"/>
    <a:srgbClr val="FFA755"/>
    <a:srgbClr val="963200"/>
    <a:srgbClr val="960000"/>
    <a:srgbClr val="D193FF"/>
    <a:srgbClr val="C88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3" autoAdjust="0"/>
    <p:restoredTop sz="94706" autoAdjust="0"/>
  </p:normalViewPr>
  <p:slideViewPr>
    <p:cSldViewPr snapToGrid="0">
      <p:cViewPr>
        <p:scale>
          <a:sx n="100" d="100"/>
          <a:sy n="100" d="100"/>
        </p:scale>
        <p:origin x="-1781" y="-13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624"/>
    </p:cViewPr>
  </p:sorterViewPr>
  <p:notesViewPr>
    <p:cSldViewPr snapToGrid="0">
      <p:cViewPr varScale="1">
        <p:scale>
          <a:sx n="67" d="100"/>
          <a:sy n="67" d="100"/>
        </p:scale>
        <p:origin x="5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A98FB-D9FD-499E-882E-9C19A5BAD985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AC1AF-8E6C-45E6-8E1B-55EEAC27D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336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B0345-7331-4425-B5AB-86F9C7DF4F04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64420-C16E-4D90-AA6D-040A0FF0F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04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D29D02-63CB-4A56-AF37-D80356F01CF1}" type="slidenum">
              <a:rPr lang="en-GB" altLang="en-US" sz="1200" b="0">
                <a:latin typeface="Univers" pitchFamily="34" charset="0"/>
              </a:rPr>
              <a:pPr/>
              <a:t>1</a:t>
            </a:fld>
            <a:endParaRPr lang="en-GB" altLang="en-US" sz="1200" b="0">
              <a:latin typeface="Univers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79642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432902-71A7-4B0E-97E6-F2D1F4A9ABD1}" type="slidenum">
              <a:rPr lang="en-GB" altLang="en-US" sz="1200" b="0" smtClean="0">
                <a:latin typeface="Univers" pitchFamily="34" charset="0"/>
              </a:rPr>
              <a:pPr/>
              <a:t>10</a:t>
            </a:fld>
            <a:endParaRPr lang="en-GB" altLang="en-US" sz="1200" b="0" smtClean="0">
              <a:latin typeface="Univers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7868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cs typeface="Arial" panose="020B0604020202020204" pitchFamily="34" charset="0"/>
              </a:rPr>
              <a:t>xx</a:t>
            </a:r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11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E52E2B-C346-4BFB-8D13-1EC6D33284BE}" type="slidenum">
              <a:rPr lang="en-GB" altLang="en-US" sz="1200" b="0" smtClean="0">
                <a:latin typeface="Univers" pitchFamily="34" charset="0"/>
              </a:rPr>
              <a:pPr/>
              <a:t>11</a:t>
            </a:fld>
            <a:endParaRPr lang="en-GB" altLang="en-US" sz="1200" b="0" dirty="0" smtClean="0">
              <a:latin typeface="Univers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7868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97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E52E2B-C346-4BFB-8D13-1EC6D33284BE}" type="slidenum">
              <a:rPr lang="en-GB" altLang="en-US" sz="1200" b="0" smtClean="0">
                <a:latin typeface="Univers" pitchFamily="34" charset="0"/>
              </a:rPr>
              <a:pPr/>
              <a:t>12</a:t>
            </a:fld>
            <a:endParaRPr lang="en-GB" altLang="en-US" sz="1200" b="0" dirty="0" smtClean="0">
              <a:latin typeface="Univers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7868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97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432902-71A7-4B0E-97E6-F2D1F4A9ABD1}" type="slidenum">
              <a:rPr lang="en-GB" altLang="en-US" sz="1200" b="0" smtClean="0">
                <a:latin typeface="Univers" pitchFamily="34" charset="0"/>
              </a:rPr>
              <a:pPr/>
              <a:t>13</a:t>
            </a:fld>
            <a:endParaRPr lang="en-GB" altLang="en-US" sz="1200" b="0" smtClean="0">
              <a:latin typeface="Univers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7868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cs typeface="Arial" panose="020B0604020202020204" pitchFamily="34" charset="0"/>
              </a:rPr>
              <a:t>xx</a:t>
            </a:r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11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F23F1B-1650-4EF2-8722-232E572AAEF6}" type="slidenum">
              <a:rPr lang="en-GB" altLang="en-US" sz="1200" b="0" smtClean="0">
                <a:latin typeface="Univers" pitchFamily="34" charset="0"/>
              </a:rPr>
              <a:pPr/>
              <a:t>14</a:t>
            </a:fld>
            <a:endParaRPr lang="en-GB" altLang="en-US" sz="1200" b="0" dirty="0" smtClean="0">
              <a:latin typeface="Univers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7868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332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432902-71A7-4B0E-97E6-F2D1F4A9ABD1}" type="slidenum">
              <a:rPr lang="en-GB" altLang="en-US" sz="1200" b="0" smtClean="0">
                <a:latin typeface="Univers" pitchFamily="34" charset="0"/>
              </a:rPr>
              <a:pPr/>
              <a:t>15</a:t>
            </a:fld>
            <a:endParaRPr lang="en-GB" altLang="en-US" sz="1200" b="0" smtClean="0">
              <a:latin typeface="Univers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7868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cs typeface="Arial" panose="020B0604020202020204" pitchFamily="34" charset="0"/>
              </a:rPr>
              <a:t>xx</a:t>
            </a:r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11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E52E2B-C346-4BFB-8D13-1EC6D33284BE}" type="slidenum">
              <a:rPr lang="en-GB" altLang="en-US" sz="1200" b="0" smtClean="0">
                <a:latin typeface="Univers" pitchFamily="34" charset="0"/>
              </a:rPr>
              <a:pPr/>
              <a:t>16</a:t>
            </a:fld>
            <a:endParaRPr lang="en-GB" altLang="en-US" sz="1200" b="0" dirty="0" smtClean="0">
              <a:latin typeface="Univers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7868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97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432902-71A7-4B0E-97E6-F2D1F4A9ABD1}" type="slidenum">
              <a:rPr lang="en-GB" altLang="en-US" sz="1200" b="0" smtClean="0">
                <a:latin typeface="Univers" pitchFamily="34" charset="0"/>
              </a:rPr>
              <a:pPr/>
              <a:t>17</a:t>
            </a:fld>
            <a:endParaRPr lang="en-GB" altLang="en-US" sz="1200" b="0" smtClean="0">
              <a:latin typeface="Univers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7868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cs typeface="Arial" panose="020B0604020202020204" pitchFamily="34" charset="0"/>
              </a:rPr>
              <a:t>xx</a:t>
            </a:r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11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F23F1B-1650-4EF2-8722-232E572AAEF6}" type="slidenum">
              <a:rPr lang="en-GB" altLang="en-US" sz="1200" b="0" smtClean="0">
                <a:latin typeface="Univers" pitchFamily="34" charset="0"/>
              </a:rPr>
              <a:pPr/>
              <a:t>18</a:t>
            </a:fld>
            <a:endParaRPr lang="en-GB" altLang="en-US" sz="1200" b="0" dirty="0" smtClean="0">
              <a:latin typeface="Univers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7868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332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F23F1B-1650-4EF2-8722-232E572AAEF6}" type="slidenum">
              <a:rPr lang="en-GB" altLang="en-US" sz="1200" b="0" smtClean="0">
                <a:latin typeface="Univers" pitchFamily="34" charset="0"/>
              </a:rPr>
              <a:pPr/>
              <a:t>19</a:t>
            </a:fld>
            <a:endParaRPr lang="en-GB" altLang="en-US" sz="1200" b="0" dirty="0" smtClean="0">
              <a:latin typeface="Univers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7868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332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432902-71A7-4B0E-97E6-F2D1F4A9ABD1}" type="slidenum">
              <a:rPr lang="en-GB" altLang="en-US" sz="1200" b="0" smtClean="0">
                <a:latin typeface="Univers" pitchFamily="34" charset="0"/>
              </a:rPr>
              <a:pPr/>
              <a:t>2</a:t>
            </a:fld>
            <a:endParaRPr lang="en-GB" altLang="en-US" sz="1200" b="0" smtClean="0">
              <a:latin typeface="Univers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7868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cs typeface="Arial" panose="020B0604020202020204" pitchFamily="34" charset="0"/>
              </a:rPr>
              <a:t>xx</a:t>
            </a:r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11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F23F1B-1650-4EF2-8722-232E572AAEF6}" type="slidenum">
              <a:rPr lang="en-GB" altLang="en-US" sz="1200" b="0" smtClean="0">
                <a:latin typeface="Univers" pitchFamily="34" charset="0"/>
              </a:rPr>
              <a:pPr/>
              <a:t>20</a:t>
            </a:fld>
            <a:endParaRPr lang="en-GB" altLang="en-US" sz="1200" b="0" dirty="0" smtClean="0">
              <a:latin typeface="Univers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7868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332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F23F1B-1650-4EF2-8722-232E572AAEF6}" type="slidenum">
              <a:rPr lang="en-GB" altLang="en-US" sz="1200" b="0" smtClean="0">
                <a:latin typeface="Univers" pitchFamily="34" charset="0"/>
              </a:rPr>
              <a:pPr/>
              <a:t>21</a:t>
            </a:fld>
            <a:endParaRPr lang="en-GB" altLang="en-US" sz="1200" b="0" dirty="0" smtClean="0">
              <a:latin typeface="Univers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7868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332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432902-71A7-4B0E-97E6-F2D1F4A9ABD1}" type="slidenum">
              <a:rPr lang="en-GB" altLang="en-US" sz="1200" b="0" smtClean="0">
                <a:latin typeface="Univers" pitchFamily="34" charset="0"/>
              </a:rPr>
              <a:pPr/>
              <a:t>22</a:t>
            </a:fld>
            <a:endParaRPr lang="en-GB" altLang="en-US" sz="1200" b="0" smtClean="0">
              <a:latin typeface="Univers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7868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cs typeface="Arial" panose="020B0604020202020204" pitchFamily="34" charset="0"/>
              </a:rPr>
              <a:t>xx</a:t>
            </a:r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11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E52E2B-C346-4BFB-8D13-1EC6D33284BE}" type="slidenum">
              <a:rPr lang="en-GB" altLang="en-US" sz="1200" b="0" smtClean="0">
                <a:latin typeface="Univers" pitchFamily="34" charset="0"/>
              </a:rPr>
              <a:pPr/>
              <a:t>23</a:t>
            </a:fld>
            <a:endParaRPr lang="en-GB" altLang="en-US" sz="1200" b="0" dirty="0" smtClean="0">
              <a:latin typeface="Univers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7868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97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3F91F3-AC7C-4857-9924-F046991BC295}" type="slidenum">
              <a:rPr lang="en-GB" altLang="en-US" sz="1200" b="0">
                <a:latin typeface="Univers" pitchFamily="34" charset="0"/>
              </a:rPr>
              <a:pPr/>
              <a:t>24</a:t>
            </a:fld>
            <a:endParaRPr lang="en-GB" altLang="en-US" sz="1200" b="0" dirty="0">
              <a:latin typeface="Univers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82" tIns="45890" rIns="91782" bIns="45890"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65733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E52E2B-C346-4BFB-8D13-1EC6D33284BE}" type="slidenum">
              <a:rPr lang="en-GB" altLang="en-US" sz="1200" b="0" smtClean="0">
                <a:latin typeface="Univers" pitchFamily="34" charset="0"/>
              </a:rPr>
              <a:pPr/>
              <a:t>3</a:t>
            </a:fld>
            <a:endParaRPr lang="en-GB" altLang="en-US" sz="1200" b="0" dirty="0" smtClean="0">
              <a:latin typeface="Univers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7868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97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E52E2B-C346-4BFB-8D13-1EC6D33284BE}" type="slidenum">
              <a:rPr lang="en-GB" altLang="en-US" sz="1200" b="0" smtClean="0">
                <a:latin typeface="Univers" pitchFamily="34" charset="0"/>
              </a:rPr>
              <a:pPr/>
              <a:t>4</a:t>
            </a:fld>
            <a:endParaRPr lang="en-GB" altLang="en-US" sz="1200" b="0" dirty="0" smtClean="0">
              <a:latin typeface="Univers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7868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97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E52E2B-C346-4BFB-8D13-1EC6D33284BE}" type="slidenum">
              <a:rPr lang="en-GB" altLang="en-US" sz="1200" b="0" smtClean="0">
                <a:latin typeface="Univers" pitchFamily="34" charset="0"/>
              </a:rPr>
              <a:pPr/>
              <a:t>5</a:t>
            </a:fld>
            <a:endParaRPr lang="en-GB" altLang="en-US" sz="1200" b="0" dirty="0" smtClean="0">
              <a:latin typeface="Univers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7868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97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E52E2B-C346-4BFB-8D13-1EC6D33284BE}" type="slidenum">
              <a:rPr lang="en-GB" altLang="en-US" sz="1200" b="0" smtClean="0">
                <a:latin typeface="Univers" pitchFamily="34" charset="0"/>
              </a:rPr>
              <a:pPr/>
              <a:t>6</a:t>
            </a:fld>
            <a:endParaRPr lang="en-GB" altLang="en-US" sz="1200" b="0" dirty="0" smtClean="0">
              <a:latin typeface="Univers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7868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9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F23F1B-1650-4EF2-8722-232E572AAEF6}" type="slidenum">
              <a:rPr lang="en-GB" altLang="en-US" sz="1200" b="0" smtClean="0">
                <a:latin typeface="Univers" pitchFamily="34" charset="0"/>
              </a:rPr>
              <a:pPr/>
              <a:t>7</a:t>
            </a:fld>
            <a:endParaRPr lang="en-GB" altLang="en-US" sz="1200" b="0" dirty="0" smtClean="0">
              <a:latin typeface="Univers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7868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332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E52E2B-C346-4BFB-8D13-1EC6D33284BE}" type="slidenum">
              <a:rPr lang="en-GB" altLang="en-US" sz="1200" b="0" smtClean="0">
                <a:latin typeface="Univers" pitchFamily="34" charset="0"/>
              </a:rPr>
              <a:pPr/>
              <a:t>8</a:t>
            </a:fld>
            <a:endParaRPr lang="en-GB" altLang="en-US" sz="1200" b="0" dirty="0" smtClean="0">
              <a:latin typeface="Univers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7868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97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E52E2B-C346-4BFB-8D13-1EC6D33284BE}" type="slidenum">
              <a:rPr lang="en-GB" altLang="en-US" sz="1200" b="0" smtClean="0">
                <a:latin typeface="Univers" pitchFamily="34" charset="0"/>
              </a:rPr>
              <a:pPr/>
              <a:t>9</a:t>
            </a:fld>
            <a:endParaRPr lang="en-GB" altLang="en-US" sz="1200" b="0" dirty="0" smtClean="0">
              <a:latin typeface="Univers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7868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9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7845-87EB-492B-AF18-C45EF8CDEC96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315F-6775-497A-88A6-59C385AF9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41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7845-87EB-492B-AF18-C45EF8CDEC96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315F-6775-497A-88A6-59C385AF9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07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7845-87EB-492B-AF18-C45EF8CDEC96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315F-6775-497A-88A6-59C385AF9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00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7845-87EB-492B-AF18-C45EF8CDEC96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315F-6775-497A-88A6-59C385AF9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85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7845-87EB-492B-AF18-C45EF8CDEC96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315F-6775-497A-88A6-59C385AF9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28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7845-87EB-492B-AF18-C45EF8CDEC96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315F-6775-497A-88A6-59C385AF9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7845-87EB-492B-AF18-C45EF8CDEC96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315F-6775-497A-88A6-59C385AF9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78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7845-87EB-492B-AF18-C45EF8CDEC96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315F-6775-497A-88A6-59C385AF9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71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7845-87EB-492B-AF18-C45EF8CDEC96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315F-6775-497A-88A6-59C385AF9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65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7845-87EB-492B-AF18-C45EF8CDEC96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315F-6775-497A-88A6-59C385AF9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4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7845-87EB-492B-AF18-C45EF8CDEC96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315F-6775-497A-88A6-59C385AF9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22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77845-87EB-492B-AF18-C45EF8CDEC96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6315F-6775-497A-88A6-59C385AF9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60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1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0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47676" y="5754567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This lecture will criticize (extreme) Ergodic Economics.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72136" y="6281042"/>
            <a:ext cx="2271874" cy="554062"/>
            <a:chOff x="6872136" y="6281042"/>
            <a:chExt cx="2271874" cy="554062"/>
          </a:xfrm>
        </p:grpSpPr>
        <p:pic>
          <p:nvPicPr>
            <p:cNvPr id="11" name="Picture 6" descr="EURlogo_zw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136" y="6281042"/>
              <a:ext cx="2027147" cy="485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46"/>
            <p:cNvSpPr txBox="1">
              <a:spLocks noChangeArrowheads="1"/>
            </p:cNvSpPr>
            <p:nvPr/>
          </p:nvSpPr>
          <p:spPr bwMode="auto">
            <a:xfrm>
              <a:off x="7466130" y="6619660"/>
              <a:ext cx="1677880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 dirty="0" smtClean="0">
                  <a:latin typeface="Arial" panose="020B0604020202020204" pitchFamily="34" charset="0"/>
                  <a:ea typeface="MS Mincho" panose="02020609040205080304" pitchFamily="49" charset="-128"/>
                </a:rPr>
                <a:t>Erasmus University Rotterdam</a:t>
              </a:r>
              <a:endParaRPr lang="en-US" altLang="en-US" sz="1050" b="1" dirty="0" smtClean="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87" y="6143545"/>
            <a:ext cx="827839" cy="62007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04863" y="82400"/>
            <a:ext cx="7989261" cy="5494979"/>
            <a:chOff x="804863" y="82400"/>
            <a:chExt cx="7989261" cy="5494979"/>
          </a:xfrm>
        </p:grpSpPr>
        <p:grpSp>
          <p:nvGrpSpPr>
            <p:cNvPr id="2" name="Group 1"/>
            <p:cNvGrpSpPr/>
            <p:nvPr/>
          </p:nvGrpSpPr>
          <p:grpSpPr>
            <a:xfrm>
              <a:off x="6822697" y="1806868"/>
              <a:ext cx="1971427" cy="1823519"/>
              <a:chOff x="6673835" y="1838767"/>
              <a:chExt cx="1971427" cy="182351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4889" y="2681363"/>
                <a:ext cx="850373" cy="98092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59" t="7912" r="34321" b="37913"/>
              <a:stretch/>
            </p:blipFill>
            <p:spPr>
              <a:xfrm>
                <a:off x="6673835" y="1838767"/>
                <a:ext cx="660580" cy="1042727"/>
              </a:xfrm>
              <a:prstGeom prst="rect">
                <a:avLst/>
              </a:prstGeom>
            </p:spPr>
          </p:pic>
        </p:grpSp>
        <p:sp>
          <p:nvSpPr>
            <p:cNvPr id="2051" name="Text Box 123"/>
            <p:cNvSpPr txBox="1">
              <a:spLocks noChangeArrowheads="1"/>
            </p:cNvSpPr>
            <p:nvPr/>
          </p:nvSpPr>
          <p:spPr bwMode="auto">
            <a:xfrm>
              <a:off x="804863" y="82400"/>
              <a:ext cx="7483475" cy="1702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  <a:buNone/>
              </a:pPr>
              <a:r>
                <a:rPr lang="en-AU" sz="5400" dirty="0" smtClean="0">
                  <a:solidFill>
                    <a:srgbClr val="FF9900"/>
                  </a:solidFill>
                  <a:latin typeface="Arial" panose="020B0604020202020204" pitchFamily="34" charset="0"/>
                </a:rPr>
                <a:t>Economists’ Views on Ergodic Economics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  <a:buNone/>
              </a:pPr>
              <a:r>
                <a:rPr lang="en-AU" sz="1400" dirty="0" smtClean="0"/>
                <a:t>This </a:t>
              </a:r>
              <a:r>
                <a:rPr lang="en-AU" sz="1400" dirty="0" err="1" smtClean="0"/>
                <a:t>powerpoint</a:t>
              </a:r>
              <a:r>
                <a:rPr lang="en-AU" sz="1400" dirty="0" smtClean="0"/>
                <a:t> file: http://</a:t>
              </a:r>
              <a:r>
                <a:rPr lang="en-AU" sz="1400" dirty="0" err="1" smtClean="0"/>
                <a:t>personal.eur.nl</a:t>
              </a:r>
              <a:r>
                <a:rPr lang="en-AU" sz="1400" dirty="0" smtClean="0"/>
                <a:t>/</a:t>
              </a:r>
              <a:r>
                <a:rPr lang="en-AU" sz="1400" dirty="0" err="1" smtClean="0"/>
                <a:t>wakker</a:t>
              </a:r>
              <a:r>
                <a:rPr lang="en-AU" sz="1400" dirty="0" smtClean="0"/>
                <a:t>/lectures/wakker.erg.econ18jan2021.pptx</a:t>
              </a:r>
              <a:endParaRPr lang="en-AU" altLang="en-US" sz="2000" b="0" dirty="0" smtClean="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23"/>
            <p:cNvSpPr txBox="1">
              <a:spLocks noChangeArrowheads="1"/>
            </p:cNvSpPr>
            <p:nvPr/>
          </p:nvSpPr>
          <p:spPr bwMode="auto">
            <a:xfrm>
              <a:off x="935997" y="2265703"/>
              <a:ext cx="7483475" cy="331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  <a:buNone/>
              </a:pPr>
              <a:r>
                <a:rPr lang="en-US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Peter P. </a:t>
              </a:r>
              <a:r>
                <a:rPr lang="en-US" altLang="en-US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Wakker</a:t>
              </a:r>
              <a:endPara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80000"/>
                </a:lnSpc>
                <a:spcBef>
                  <a:spcPct val="50000"/>
                </a:spcBef>
                <a:buNone/>
              </a:pPr>
              <a:r>
                <a:rPr lang="en-US" altLang="en-US" sz="2800" dirty="0" smtClean="0">
                  <a:latin typeface="Arial" panose="020B0604020202020204" pitchFamily="34" charset="0"/>
                  <a:cs typeface="Times New Roman" panose="02020603050405020304" pitchFamily="18" charset="0"/>
                </a:rPr>
                <a:t>(based on joint work with Jason Doctor &amp; Tong V. Wang;</a:t>
              </a:r>
              <a:br>
                <a:rPr lang="en-US" altLang="en-US" sz="2800" dirty="0" smtClean="0">
                  <a:latin typeface="Arial" panose="020B0604020202020204" pitchFamily="34" charset="0"/>
                  <a:cs typeface="Times New Roman" panose="02020603050405020304" pitchFamily="18" charset="0"/>
                </a:rPr>
              </a:br>
              <a:r>
                <a:rPr lang="en-US" altLang="en-US" sz="2400" dirty="0" smtClean="0">
                  <a:latin typeface="Arial" panose="020B0604020202020204" pitchFamily="34" charset="0"/>
                  <a:cs typeface="Times New Roman" panose="02020603050405020304" pitchFamily="18" charset="0"/>
                </a:rPr>
                <a:t>lecture is my responsibility</a:t>
              </a:r>
              <a:r>
                <a:rPr lang="en-US" altLang="en-US" sz="2800" dirty="0" smtClean="0">
                  <a:latin typeface="Arial" panose="020B0604020202020204" pitchFamily="34" charset="0"/>
                  <a:cs typeface="Times New Roman" panose="02020603050405020304" pitchFamily="18" charset="0"/>
                </a:rPr>
                <a:t>)</a:t>
              </a:r>
              <a:br>
                <a:rPr lang="en-US" altLang="en-US" sz="2800" dirty="0" smtClean="0">
                  <a:latin typeface="Arial" panose="020B0604020202020204" pitchFamily="34" charset="0"/>
                  <a:cs typeface="Times New Roman" panose="02020603050405020304" pitchFamily="18" charset="0"/>
                </a:rPr>
              </a:br>
              <a:r>
                <a:rPr lang="en-US" altLang="en-US" sz="2800" dirty="0" smtClean="0">
                  <a:latin typeface="Arial" panose="020B0604020202020204" pitchFamily="34" charset="0"/>
                  <a:cs typeface="Times New Roman" panose="02020603050405020304" pitchFamily="18" charset="0"/>
                </a:rPr>
                <a:t>Erasmus </a:t>
              </a:r>
              <a:r>
                <a:rPr lang="en-US" altLang="en-US" sz="2800" dirty="0">
                  <a:latin typeface="Arial" panose="020B0604020202020204" pitchFamily="34" charset="0"/>
                  <a:cs typeface="Times New Roman" panose="02020603050405020304" pitchFamily="18" charset="0"/>
                </a:rPr>
                <a:t>School </a:t>
              </a:r>
              <a:r>
                <a:rPr lang="en-US" altLang="en-US" sz="2800" dirty="0" smtClean="0">
                  <a:latin typeface="Arial" panose="020B0604020202020204" pitchFamily="34" charset="0"/>
                  <a:cs typeface="Times New Roman" panose="02020603050405020304" pitchFamily="18" charset="0"/>
                </a:rPr>
                <a:t>of Economics, Rotterdam, </a:t>
              </a:r>
              <a:br>
                <a:rPr lang="en-US" altLang="en-US" sz="2800" dirty="0" smtClean="0">
                  <a:latin typeface="Arial" panose="020B0604020202020204" pitchFamily="34" charset="0"/>
                  <a:cs typeface="Times New Roman" panose="02020603050405020304" pitchFamily="18" charset="0"/>
                </a:rPr>
              </a:br>
              <a:r>
                <a:rPr lang="en-US" altLang="en-US" sz="2800" dirty="0" smtClean="0">
                  <a:latin typeface="Arial" panose="020B0604020202020204" pitchFamily="34" charset="0"/>
                  <a:cs typeface="Times New Roman" panose="02020603050405020304" pitchFamily="18" charset="0"/>
                </a:rPr>
                <a:t>the Netherlands</a:t>
              </a:r>
              <a:br>
                <a:rPr lang="en-US" altLang="en-US" sz="2800" dirty="0" smtClean="0">
                  <a:latin typeface="Arial" panose="020B0604020202020204" pitchFamily="34" charset="0"/>
                  <a:cs typeface="Times New Roman" panose="02020603050405020304" pitchFamily="18" charset="0"/>
                </a:rPr>
              </a:br>
              <a:r>
                <a:rPr lang="en-US" altLang="en-US" sz="2800" dirty="0" smtClean="0">
                  <a:latin typeface="Arial" panose="020B0604020202020204" pitchFamily="34" charset="0"/>
                  <a:cs typeface="Times New Roman" panose="02020603050405020304" pitchFamily="18" charset="0"/>
                </a:rPr>
                <a:t/>
              </a:r>
              <a:br>
                <a:rPr lang="en-US" altLang="en-US" sz="2800" dirty="0" smtClean="0">
                  <a:latin typeface="Arial" panose="020B0604020202020204" pitchFamily="34" charset="0"/>
                  <a:cs typeface="Times New Roman" panose="02020603050405020304" pitchFamily="18" charset="0"/>
                </a:rPr>
              </a:br>
              <a:r>
                <a:rPr lang="en-AU" sz="2400" i="1" dirty="0" smtClean="0">
                  <a:latin typeface="Arial" panose="020B0604020202020204" pitchFamily="34" charset="0"/>
                </a:rPr>
                <a:t> Ergodicity Economics Conference</a:t>
              </a:r>
              <a:br>
                <a:rPr lang="en-AU" sz="2400" i="1" dirty="0" smtClean="0">
                  <a:latin typeface="Arial" panose="020B0604020202020204" pitchFamily="34" charset="0"/>
                </a:rPr>
              </a:br>
              <a:r>
                <a:rPr lang="en-AU" sz="2000" dirty="0" smtClean="0">
                  <a:latin typeface="Arial" panose="020B0604020202020204" pitchFamily="34" charset="0"/>
                  <a:cs typeface="Times New Roman" panose="02020603050405020304" pitchFamily="18" charset="0"/>
                </a:rPr>
                <a:t>18 January</a:t>
              </a:r>
              <a:r>
                <a:rPr lang="en-AU" altLang="en-US" sz="2000" b="0" dirty="0" smtClean="0">
                  <a:latin typeface="Arial" panose="020B0604020202020204" pitchFamily="34" charset="0"/>
                  <a:cs typeface="Times New Roman" panose="02020603050405020304" pitchFamily="18" charset="0"/>
                </a:rPr>
                <a:t>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3287019"/>
      </p:ext>
    </p:extLst>
  </p:cSld>
  <p:clrMapOvr>
    <a:masterClrMapping/>
  </p:clrMapOvr>
  <p:transition advTm="788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819" y="213194"/>
            <a:ext cx="9005393" cy="4524315"/>
            <a:chOff x="84819" y="213194"/>
            <a:chExt cx="9005393" cy="4524315"/>
          </a:xfrm>
        </p:grpSpPr>
        <p:sp>
          <p:nvSpPr>
            <p:cNvPr id="724994" name="Text Box 2"/>
            <p:cNvSpPr txBox="1">
              <a:spLocks noChangeArrowheads="1"/>
            </p:cNvSpPr>
            <p:nvPr/>
          </p:nvSpPr>
          <p:spPr bwMode="auto">
            <a:xfrm>
              <a:off x="469153" y="213194"/>
              <a:ext cx="8621059" cy="4524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>
                <a:spcBef>
                  <a:spcPct val="0"/>
                </a:spcBef>
                <a:buFont typeface="Math3" panose="00000400000000000000" pitchFamily="2" charset="2"/>
                <a:buNone/>
              </a:pP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Outline:</a:t>
              </a:r>
              <a:b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1.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The </a:t>
              </a:r>
              <a:r>
                <a:rPr lang="en-GB" altLang="en-US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U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biquity Fallacy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2.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EEE’s Criticism of Expected Utility 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   Criticized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3.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EEE’s Criticism of All of Economics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   Criticized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4.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Further Criticisms of EEE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5.</a:t>
              </a:r>
              <a:r>
                <a:rPr lang="en-GB" altLang="en-US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Citations from EEE papers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6.</a:t>
              </a:r>
              <a:r>
                <a:rPr lang="en-US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Conclusion</a:t>
              </a:r>
              <a:endParaRPr lang="en-GB" altLang="en-US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84819" y="1243591"/>
              <a:ext cx="392113" cy="203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812008" y="6565547"/>
            <a:ext cx="428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CF05A3-FBDE-4BFE-AEF8-E40EABCE86AF}" type="slidenum">
              <a:rPr lang="en-US" altLang="en-US" sz="1600" b="0"/>
              <a:pPr>
                <a:spcBef>
                  <a:spcPct val="50000"/>
                </a:spcBef>
                <a:buFontTx/>
                <a:buNone/>
              </a:pPr>
              <a:t>10</a:t>
            </a:fld>
            <a:endParaRPr lang="en-US" altLang="en-US" sz="1600" b="0"/>
          </a:p>
        </p:txBody>
      </p:sp>
    </p:spTree>
    <p:extLst>
      <p:ext uri="{BB962C8B-B14F-4D97-AF65-F5344CB8AC3E}">
        <p14:creationId xmlns:p14="http://schemas.microsoft.com/office/powerpoint/2010/main" val="3428144354"/>
      </p:ext>
    </p:extLst>
  </p:cSld>
  <p:clrMapOvr>
    <a:masterClrMapping/>
  </p:clrMapOvr>
  <p:transition advTm="2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321129" y="5538066"/>
            <a:ext cx="87240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                                                                 </a:t>
            </a:r>
            <a:r>
              <a:rPr lang="en-GB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Then </a:t>
            </a:r>
            <a:r>
              <a:rPr lang="en-GB" altLang="en-US" sz="2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wrongly </a:t>
            </a:r>
            <a:r>
              <a:rPr lang="en-GB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thinks </a:t>
            </a:r>
            <a:r>
              <a:rPr lang="en-GB" altLang="en-US" sz="2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that 6 DMs must exist in some </a:t>
            </a:r>
            <a:r>
              <a:rPr lang="en-GB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concrete physical sense</a:t>
            </a:r>
            <a:r>
              <a:rPr lang="en-GB" altLang="en-US" sz="2000" u="sng" baseline="40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4enco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(as in UK example).</a:t>
            </a:r>
          </a:p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GB" altLang="en-US" sz="2000" b="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Mysterious </a:t>
            </a:r>
            <a:r>
              <a:rPr lang="en-GB" altLang="en-US" sz="2000" b="0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EEE-ban</a:t>
            </a:r>
            <a:r>
              <a:rPr lang="en-GB" altLang="en-US" sz="2000" b="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on average-calculation </a:t>
            </a:r>
            <a:r>
              <a:rPr lang="en-GB" altLang="en-US" sz="2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for above puppet.</a:t>
            </a:r>
            <a:endParaRPr lang="en-GB" altLang="en-US" sz="1800" b="0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282217" y="4930352"/>
            <a:ext cx="63861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Then wrongly criticizes EU for implicit ergodicity.</a:t>
            </a:r>
            <a:r>
              <a:rPr lang="en-GB" altLang="en-US" sz="2000" u="sng" baseline="40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3euer</a:t>
            </a:r>
            <a:endParaRPr lang="en-GB" altLang="en-US" sz="2000" b="0" baseline="40000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119958" y="3766769"/>
            <a:ext cx="3556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GB" alt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EEE</a:t>
            </a:r>
            <a:r>
              <a:rPr lang="en-GB" altLang="en-US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: </a:t>
            </a:r>
            <a:r>
              <a:rPr lang="en-GB" altLang="en-US" sz="2000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“EU is an average!!!??? </a:t>
            </a:r>
            <a:endParaRPr lang="en-GB" altLang="en-US" sz="2000" b="0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sp>
        <p:nvSpPr>
          <p:cNvPr id="708612" name="Text Box 4"/>
          <p:cNvSpPr txBox="1">
            <a:spLocks noChangeArrowheads="1"/>
          </p:cNvSpPr>
          <p:nvPr/>
        </p:nvSpPr>
        <p:spPr bwMode="auto">
          <a:xfrm>
            <a:off x="152401" y="2181225"/>
            <a:ext cx="2909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sz="2800" b="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Accept or reject?</a:t>
            </a:r>
            <a:endParaRPr lang="en-GB" altLang="en-US" sz="2800" b="0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925" y="19729"/>
            <a:ext cx="9208307" cy="1830059"/>
            <a:chOff x="50925" y="667429"/>
            <a:chExt cx="9208307" cy="1830059"/>
          </a:xfrm>
        </p:grpSpPr>
        <p:sp>
          <p:nvSpPr>
            <p:cNvPr id="55" name="Text Box 2"/>
            <p:cNvSpPr txBox="1">
              <a:spLocks noChangeArrowheads="1"/>
            </p:cNvSpPr>
            <p:nvPr/>
          </p:nvSpPr>
          <p:spPr bwMode="auto">
            <a:xfrm>
              <a:off x="4705883" y="1275144"/>
              <a:ext cx="6295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 typeface="Math3" panose="00000400000000000000" pitchFamily="2" charset="2"/>
                <a:buNone/>
              </a:pPr>
              <a:r>
                <a:rPr lang="en-GB" altLang="en-US" sz="1600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4 up</a:t>
              </a:r>
              <a:endParaRPr lang="en-GB" altLang="en-US" sz="1600" b="0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7988196" y="1789602"/>
              <a:ext cx="1271036" cy="707886"/>
              <a:chOff x="650054" y="3255466"/>
              <a:chExt cx="1580881" cy="707886"/>
            </a:xfrm>
          </p:grpSpPr>
          <p:sp>
            <p:nvSpPr>
              <p:cNvPr id="110" name="Text Box 2"/>
              <p:cNvSpPr txBox="1">
                <a:spLocks noChangeArrowheads="1"/>
              </p:cNvSpPr>
              <p:nvPr/>
            </p:nvSpPr>
            <p:spPr bwMode="auto">
              <a:xfrm>
                <a:off x="650054" y="3255466"/>
                <a:ext cx="1580881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 typeface="Math3" panose="00000400000000000000" pitchFamily="2" charset="2"/>
                  <a:buNone/>
                </a:pPr>
                <a:r>
                  <a:rPr lang="en-GB" altLang="en-US" sz="20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    DM  </a:t>
                </a:r>
                <a:br>
                  <a:rPr lang="en-GB" altLang="en-US" sz="20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</a:br>
                <a:r>
                  <a:rPr lang="en-GB" altLang="en-US" sz="20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+ </a:t>
                </a:r>
                <a:r>
                  <a:rPr lang="en-US" sz="2000" dirty="0" smtClean="0">
                    <a:latin typeface="Arial" panose="020B0604020202020204" pitchFamily="34" charset="0"/>
                  </a:rPr>
                  <a:t>€3000</a:t>
                </a:r>
                <a:endParaRPr lang="en-GB" altLang="en-US" sz="2000" b="0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endParaRP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780538" y="3331364"/>
                <a:ext cx="257998" cy="599709"/>
                <a:chOff x="4537995" y="1280280"/>
                <a:chExt cx="668938" cy="2156872"/>
              </a:xfrm>
            </p:grpSpPr>
            <p:pic>
              <p:nvPicPr>
                <p:cNvPr id="112" name="Picture 11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974" t="20974" r="37115" b="27201"/>
                <a:stretch/>
              </p:blipFill>
              <p:spPr>
                <a:xfrm>
                  <a:off x="4692027" y="1280280"/>
                  <a:ext cx="514906" cy="1145222"/>
                </a:xfrm>
                <a:prstGeom prst="rect">
                  <a:avLst/>
                </a:prstGeom>
              </p:spPr>
            </p:pic>
            <p:sp>
              <p:nvSpPr>
                <p:cNvPr id="113" name="Oval 112"/>
                <p:cNvSpPr/>
                <p:nvPr/>
              </p:nvSpPr>
              <p:spPr>
                <a:xfrm>
                  <a:off x="4554277" y="2894124"/>
                  <a:ext cx="88777" cy="10653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4537995" y="3330620"/>
                  <a:ext cx="88777" cy="10653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103" name="Group 102"/>
            <p:cNvGrpSpPr/>
            <p:nvPr/>
          </p:nvGrpSpPr>
          <p:grpSpPr>
            <a:xfrm>
              <a:off x="50925" y="1789602"/>
              <a:ext cx="1114494" cy="707886"/>
              <a:chOff x="581295" y="3255466"/>
              <a:chExt cx="1114494" cy="707886"/>
            </a:xfrm>
          </p:grpSpPr>
          <p:sp>
            <p:nvSpPr>
              <p:cNvPr id="104" name="Text Box 2"/>
              <p:cNvSpPr txBox="1">
                <a:spLocks noChangeArrowheads="1"/>
              </p:cNvSpPr>
              <p:nvPr/>
            </p:nvSpPr>
            <p:spPr bwMode="auto">
              <a:xfrm>
                <a:off x="581295" y="3255466"/>
                <a:ext cx="111449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 typeface="Math3" panose="00000400000000000000" pitchFamily="2" charset="2"/>
                  <a:buNone/>
                </a:pPr>
                <a:r>
                  <a:rPr lang="en-GB" altLang="en-US" sz="20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    DM </a:t>
                </a:r>
                <a:br>
                  <a:rPr lang="en-GB" altLang="en-US" sz="20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</a:br>
                <a:r>
                  <a:rPr lang="en-AU" sz="2000" dirty="0" smtClean="0">
                    <a:sym typeface="Symbol"/>
                  </a:rPr>
                  <a:t> </a:t>
                </a:r>
                <a:r>
                  <a:rPr lang="en-US" sz="2000" dirty="0" smtClean="0">
                    <a:latin typeface="Arial" panose="020B0604020202020204" pitchFamily="34" charset="0"/>
                  </a:rPr>
                  <a:t>€2500</a:t>
                </a:r>
                <a:endParaRPr lang="en-GB" altLang="en-US" sz="2000" b="0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endParaRPr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726352" y="3331364"/>
                <a:ext cx="198590" cy="599709"/>
                <a:chOff x="4397506" y="1280280"/>
                <a:chExt cx="514906" cy="2156872"/>
              </a:xfrm>
            </p:grpSpPr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974" t="20974" r="37115" b="27201"/>
                <a:stretch/>
              </p:blipFill>
              <p:spPr>
                <a:xfrm>
                  <a:off x="4397506" y="1280280"/>
                  <a:ext cx="514906" cy="1145222"/>
                </a:xfrm>
                <a:prstGeom prst="rect">
                  <a:avLst/>
                </a:prstGeom>
              </p:spPr>
            </p:pic>
            <p:sp>
              <p:nvSpPr>
                <p:cNvPr id="107" name="Oval 106"/>
                <p:cNvSpPr/>
                <p:nvPr/>
              </p:nvSpPr>
              <p:spPr>
                <a:xfrm>
                  <a:off x="4554277" y="2894124"/>
                  <a:ext cx="88777" cy="10653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4537995" y="3330620"/>
                  <a:ext cx="88777" cy="10653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3" name="Group 2"/>
            <p:cNvGrpSpPr/>
            <p:nvPr/>
          </p:nvGrpSpPr>
          <p:grpSpPr>
            <a:xfrm rot="5400000">
              <a:off x="4027544" y="-2454952"/>
              <a:ext cx="633100" cy="7926184"/>
              <a:chOff x="2953795" y="965840"/>
              <a:chExt cx="633100" cy="2650749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953795" y="965840"/>
                <a:ext cx="633086" cy="1329278"/>
                <a:chOff x="2953795" y="1813565"/>
                <a:chExt cx="633086" cy="1329278"/>
              </a:xfrm>
            </p:grpSpPr>
            <p:sp>
              <p:nvSpPr>
                <p:cNvPr id="8" name="Freeform 7"/>
                <p:cNvSpPr/>
                <p:nvPr/>
              </p:nvSpPr>
              <p:spPr>
                <a:xfrm>
                  <a:off x="2953795" y="1813565"/>
                  <a:ext cx="633080" cy="1329278"/>
                </a:xfrm>
                <a:custGeom>
                  <a:avLst/>
                  <a:gdLst>
                    <a:gd name="connsiteX0" fmla="*/ 666750 w 666750"/>
                    <a:gd name="connsiteY0" fmla="*/ 14287 h 140493"/>
                    <a:gd name="connsiteX1" fmla="*/ 140494 w 666750"/>
                    <a:gd name="connsiteY1" fmla="*/ 0 h 140493"/>
                    <a:gd name="connsiteX2" fmla="*/ 0 w 666750"/>
                    <a:gd name="connsiteY2" fmla="*/ 140493 h 140493"/>
                    <a:gd name="connsiteX0" fmla="*/ 676275 w 676275"/>
                    <a:gd name="connsiteY0" fmla="*/ 0 h 216694"/>
                    <a:gd name="connsiteX1" fmla="*/ 140494 w 676275"/>
                    <a:gd name="connsiteY1" fmla="*/ 76201 h 216694"/>
                    <a:gd name="connsiteX2" fmla="*/ 0 w 676275"/>
                    <a:gd name="connsiteY2" fmla="*/ 216694 h 216694"/>
                    <a:gd name="connsiteX0" fmla="*/ 676275 w 676275"/>
                    <a:gd name="connsiteY0" fmla="*/ 0 h 216694"/>
                    <a:gd name="connsiteX1" fmla="*/ 104775 w 676275"/>
                    <a:gd name="connsiteY1" fmla="*/ 2383 h 216694"/>
                    <a:gd name="connsiteX2" fmla="*/ 0 w 676275"/>
                    <a:gd name="connsiteY2" fmla="*/ 216694 h 216694"/>
                    <a:gd name="connsiteX0" fmla="*/ 716756 w 716756"/>
                    <a:gd name="connsiteY0" fmla="*/ 0 h 147638"/>
                    <a:gd name="connsiteX1" fmla="*/ 145256 w 716756"/>
                    <a:gd name="connsiteY1" fmla="*/ 2383 h 147638"/>
                    <a:gd name="connsiteX2" fmla="*/ 0 w 716756"/>
                    <a:gd name="connsiteY2" fmla="*/ 147638 h 147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6756" h="147638">
                      <a:moveTo>
                        <a:pt x="716756" y="0"/>
                      </a:moveTo>
                      <a:lnTo>
                        <a:pt x="145256" y="2383"/>
                      </a:lnTo>
                      <a:lnTo>
                        <a:pt x="0" y="14763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2953796" y="2326421"/>
                  <a:ext cx="633085" cy="816422"/>
                </a:xfrm>
                <a:custGeom>
                  <a:avLst/>
                  <a:gdLst>
                    <a:gd name="connsiteX0" fmla="*/ 666750 w 666750"/>
                    <a:gd name="connsiteY0" fmla="*/ 14287 h 140493"/>
                    <a:gd name="connsiteX1" fmla="*/ 140494 w 666750"/>
                    <a:gd name="connsiteY1" fmla="*/ 0 h 140493"/>
                    <a:gd name="connsiteX2" fmla="*/ 0 w 666750"/>
                    <a:gd name="connsiteY2" fmla="*/ 140493 h 140493"/>
                    <a:gd name="connsiteX0" fmla="*/ 676275 w 676275"/>
                    <a:gd name="connsiteY0" fmla="*/ 0 h 216694"/>
                    <a:gd name="connsiteX1" fmla="*/ 140494 w 676275"/>
                    <a:gd name="connsiteY1" fmla="*/ 76201 h 216694"/>
                    <a:gd name="connsiteX2" fmla="*/ 0 w 676275"/>
                    <a:gd name="connsiteY2" fmla="*/ 216694 h 216694"/>
                    <a:gd name="connsiteX0" fmla="*/ 676275 w 676275"/>
                    <a:gd name="connsiteY0" fmla="*/ 0 h 216694"/>
                    <a:gd name="connsiteX1" fmla="*/ 104775 w 676275"/>
                    <a:gd name="connsiteY1" fmla="*/ 2383 h 216694"/>
                    <a:gd name="connsiteX2" fmla="*/ 0 w 676275"/>
                    <a:gd name="connsiteY2" fmla="*/ 216694 h 216694"/>
                    <a:gd name="connsiteX0" fmla="*/ 716756 w 716756"/>
                    <a:gd name="connsiteY0" fmla="*/ 0 h 147638"/>
                    <a:gd name="connsiteX1" fmla="*/ 145256 w 716756"/>
                    <a:gd name="connsiteY1" fmla="*/ 2383 h 147638"/>
                    <a:gd name="connsiteX2" fmla="*/ 0 w 716756"/>
                    <a:gd name="connsiteY2" fmla="*/ 147638 h 147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6756" h="147638">
                      <a:moveTo>
                        <a:pt x="716756" y="0"/>
                      </a:moveTo>
                      <a:lnTo>
                        <a:pt x="145256" y="2383"/>
                      </a:lnTo>
                      <a:lnTo>
                        <a:pt x="0" y="14763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2953795" y="2821781"/>
                  <a:ext cx="633080" cy="321061"/>
                </a:xfrm>
                <a:custGeom>
                  <a:avLst/>
                  <a:gdLst>
                    <a:gd name="connsiteX0" fmla="*/ 666750 w 666750"/>
                    <a:gd name="connsiteY0" fmla="*/ 14287 h 140493"/>
                    <a:gd name="connsiteX1" fmla="*/ 140494 w 666750"/>
                    <a:gd name="connsiteY1" fmla="*/ 0 h 140493"/>
                    <a:gd name="connsiteX2" fmla="*/ 0 w 666750"/>
                    <a:gd name="connsiteY2" fmla="*/ 140493 h 140493"/>
                    <a:gd name="connsiteX0" fmla="*/ 676275 w 676275"/>
                    <a:gd name="connsiteY0" fmla="*/ 0 h 216694"/>
                    <a:gd name="connsiteX1" fmla="*/ 140494 w 676275"/>
                    <a:gd name="connsiteY1" fmla="*/ 76201 h 216694"/>
                    <a:gd name="connsiteX2" fmla="*/ 0 w 676275"/>
                    <a:gd name="connsiteY2" fmla="*/ 216694 h 216694"/>
                    <a:gd name="connsiteX0" fmla="*/ 676275 w 676275"/>
                    <a:gd name="connsiteY0" fmla="*/ 0 h 216694"/>
                    <a:gd name="connsiteX1" fmla="*/ 104775 w 676275"/>
                    <a:gd name="connsiteY1" fmla="*/ 2383 h 216694"/>
                    <a:gd name="connsiteX2" fmla="*/ 0 w 676275"/>
                    <a:gd name="connsiteY2" fmla="*/ 216694 h 216694"/>
                    <a:gd name="connsiteX0" fmla="*/ 716756 w 716756"/>
                    <a:gd name="connsiteY0" fmla="*/ 0 h 147638"/>
                    <a:gd name="connsiteX1" fmla="*/ 145256 w 716756"/>
                    <a:gd name="connsiteY1" fmla="*/ 2383 h 147638"/>
                    <a:gd name="connsiteX2" fmla="*/ 0 w 716756"/>
                    <a:gd name="connsiteY2" fmla="*/ 147638 h 147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6756" h="147638">
                      <a:moveTo>
                        <a:pt x="716756" y="0"/>
                      </a:moveTo>
                      <a:lnTo>
                        <a:pt x="145256" y="2383"/>
                      </a:lnTo>
                      <a:lnTo>
                        <a:pt x="0" y="14763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 flipV="1">
                <a:off x="2953812" y="2287311"/>
                <a:ext cx="633083" cy="1329278"/>
                <a:chOff x="2953796" y="1813565"/>
                <a:chExt cx="633083" cy="1329278"/>
              </a:xfrm>
            </p:grpSpPr>
            <p:sp>
              <p:nvSpPr>
                <p:cNvPr id="48" name="Freeform 47"/>
                <p:cNvSpPr/>
                <p:nvPr/>
              </p:nvSpPr>
              <p:spPr>
                <a:xfrm>
                  <a:off x="2953796" y="1813565"/>
                  <a:ext cx="633080" cy="1329278"/>
                </a:xfrm>
                <a:custGeom>
                  <a:avLst/>
                  <a:gdLst>
                    <a:gd name="connsiteX0" fmla="*/ 666750 w 666750"/>
                    <a:gd name="connsiteY0" fmla="*/ 14287 h 140493"/>
                    <a:gd name="connsiteX1" fmla="*/ 140494 w 666750"/>
                    <a:gd name="connsiteY1" fmla="*/ 0 h 140493"/>
                    <a:gd name="connsiteX2" fmla="*/ 0 w 666750"/>
                    <a:gd name="connsiteY2" fmla="*/ 140493 h 140493"/>
                    <a:gd name="connsiteX0" fmla="*/ 676275 w 676275"/>
                    <a:gd name="connsiteY0" fmla="*/ 0 h 216694"/>
                    <a:gd name="connsiteX1" fmla="*/ 140494 w 676275"/>
                    <a:gd name="connsiteY1" fmla="*/ 76201 h 216694"/>
                    <a:gd name="connsiteX2" fmla="*/ 0 w 676275"/>
                    <a:gd name="connsiteY2" fmla="*/ 216694 h 216694"/>
                    <a:gd name="connsiteX0" fmla="*/ 676275 w 676275"/>
                    <a:gd name="connsiteY0" fmla="*/ 0 h 216694"/>
                    <a:gd name="connsiteX1" fmla="*/ 104775 w 676275"/>
                    <a:gd name="connsiteY1" fmla="*/ 2383 h 216694"/>
                    <a:gd name="connsiteX2" fmla="*/ 0 w 676275"/>
                    <a:gd name="connsiteY2" fmla="*/ 216694 h 216694"/>
                    <a:gd name="connsiteX0" fmla="*/ 716756 w 716756"/>
                    <a:gd name="connsiteY0" fmla="*/ 0 h 147638"/>
                    <a:gd name="connsiteX1" fmla="*/ 145256 w 716756"/>
                    <a:gd name="connsiteY1" fmla="*/ 2383 h 147638"/>
                    <a:gd name="connsiteX2" fmla="*/ 0 w 716756"/>
                    <a:gd name="connsiteY2" fmla="*/ 147638 h 147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6756" h="147638">
                      <a:moveTo>
                        <a:pt x="716756" y="0"/>
                      </a:moveTo>
                      <a:lnTo>
                        <a:pt x="145256" y="2383"/>
                      </a:lnTo>
                      <a:lnTo>
                        <a:pt x="0" y="14763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2953797" y="2326421"/>
                  <a:ext cx="633082" cy="816422"/>
                </a:xfrm>
                <a:custGeom>
                  <a:avLst/>
                  <a:gdLst>
                    <a:gd name="connsiteX0" fmla="*/ 666750 w 666750"/>
                    <a:gd name="connsiteY0" fmla="*/ 14287 h 140493"/>
                    <a:gd name="connsiteX1" fmla="*/ 140494 w 666750"/>
                    <a:gd name="connsiteY1" fmla="*/ 0 h 140493"/>
                    <a:gd name="connsiteX2" fmla="*/ 0 w 666750"/>
                    <a:gd name="connsiteY2" fmla="*/ 140493 h 140493"/>
                    <a:gd name="connsiteX0" fmla="*/ 676275 w 676275"/>
                    <a:gd name="connsiteY0" fmla="*/ 0 h 216694"/>
                    <a:gd name="connsiteX1" fmla="*/ 140494 w 676275"/>
                    <a:gd name="connsiteY1" fmla="*/ 76201 h 216694"/>
                    <a:gd name="connsiteX2" fmla="*/ 0 w 676275"/>
                    <a:gd name="connsiteY2" fmla="*/ 216694 h 216694"/>
                    <a:gd name="connsiteX0" fmla="*/ 676275 w 676275"/>
                    <a:gd name="connsiteY0" fmla="*/ 0 h 216694"/>
                    <a:gd name="connsiteX1" fmla="*/ 104775 w 676275"/>
                    <a:gd name="connsiteY1" fmla="*/ 2383 h 216694"/>
                    <a:gd name="connsiteX2" fmla="*/ 0 w 676275"/>
                    <a:gd name="connsiteY2" fmla="*/ 216694 h 216694"/>
                    <a:gd name="connsiteX0" fmla="*/ 716756 w 716756"/>
                    <a:gd name="connsiteY0" fmla="*/ 0 h 147638"/>
                    <a:gd name="connsiteX1" fmla="*/ 145256 w 716756"/>
                    <a:gd name="connsiteY1" fmla="*/ 2383 h 147638"/>
                    <a:gd name="connsiteX2" fmla="*/ 0 w 716756"/>
                    <a:gd name="connsiteY2" fmla="*/ 147638 h 147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6756" h="147638">
                      <a:moveTo>
                        <a:pt x="716756" y="0"/>
                      </a:moveTo>
                      <a:lnTo>
                        <a:pt x="145256" y="2383"/>
                      </a:lnTo>
                      <a:lnTo>
                        <a:pt x="0" y="14763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2953796" y="2821780"/>
                  <a:ext cx="633080" cy="321061"/>
                </a:xfrm>
                <a:custGeom>
                  <a:avLst/>
                  <a:gdLst>
                    <a:gd name="connsiteX0" fmla="*/ 666750 w 666750"/>
                    <a:gd name="connsiteY0" fmla="*/ 14287 h 140493"/>
                    <a:gd name="connsiteX1" fmla="*/ 140494 w 666750"/>
                    <a:gd name="connsiteY1" fmla="*/ 0 h 140493"/>
                    <a:gd name="connsiteX2" fmla="*/ 0 w 666750"/>
                    <a:gd name="connsiteY2" fmla="*/ 140493 h 140493"/>
                    <a:gd name="connsiteX0" fmla="*/ 676275 w 676275"/>
                    <a:gd name="connsiteY0" fmla="*/ 0 h 216694"/>
                    <a:gd name="connsiteX1" fmla="*/ 140494 w 676275"/>
                    <a:gd name="connsiteY1" fmla="*/ 76201 h 216694"/>
                    <a:gd name="connsiteX2" fmla="*/ 0 w 676275"/>
                    <a:gd name="connsiteY2" fmla="*/ 216694 h 216694"/>
                    <a:gd name="connsiteX0" fmla="*/ 676275 w 676275"/>
                    <a:gd name="connsiteY0" fmla="*/ 0 h 216694"/>
                    <a:gd name="connsiteX1" fmla="*/ 104775 w 676275"/>
                    <a:gd name="connsiteY1" fmla="*/ 2383 h 216694"/>
                    <a:gd name="connsiteX2" fmla="*/ 0 w 676275"/>
                    <a:gd name="connsiteY2" fmla="*/ 216694 h 216694"/>
                    <a:gd name="connsiteX0" fmla="*/ 716756 w 716756"/>
                    <a:gd name="connsiteY0" fmla="*/ 0 h 147638"/>
                    <a:gd name="connsiteX1" fmla="*/ 145256 w 716756"/>
                    <a:gd name="connsiteY1" fmla="*/ 2383 h 147638"/>
                    <a:gd name="connsiteX2" fmla="*/ 0 w 716756"/>
                    <a:gd name="connsiteY2" fmla="*/ 147638 h 147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6756" h="147638">
                      <a:moveTo>
                        <a:pt x="716756" y="0"/>
                      </a:moveTo>
                      <a:lnTo>
                        <a:pt x="145256" y="2383"/>
                      </a:lnTo>
                      <a:lnTo>
                        <a:pt x="0" y="14763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9" t="11715" r="29488" b="24147"/>
            <a:stretch/>
          </p:blipFill>
          <p:spPr>
            <a:xfrm>
              <a:off x="4077687" y="667429"/>
              <a:ext cx="642797" cy="693440"/>
            </a:xfrm>
            <a:prstGeom prst="rect">
              <a:avLst/>
            </a:prstGeom>
          </p:spPr>
        </p:pic>
        <p:sp>
          <p:nvSpPr>
            <p:cNvPr id="52" name="Text Box 2"/>
            <p:cNvSpPr txBox="1">
              <a:spLocks noChangeArrowheads="1"/>
            </p:cNvSpPr>
            <p:nvPr/>
          </p:nvSpPr>
          <p:spPr bwMode="auto">
            <a:xfrm>
              <a:off x="820666" y="1313244"/>
              <a:ext cx="6295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 typeface="Math3" panose="00000400000000000000" pitchFamily="2" charset="2"/>
                <a:buNone/>
              </a:pPr>
              <a:r>
                <a:rPr lang="en-GB" altLang="en-US" sz="1600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1</a:t>
              </a:r>
              <a:r>
                <a:rPr lang="en-GB" altLang="en-US" sz="1600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up</a:t>
              </a:r>
              <a:endParaRPr lang="en-GB" altLang="en-US" sz="1600" b="0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endParaRPr>
            </a:p>
          </p:txBody>
        </p:sp>
        <p:sp>
          <p:nvSpPr>
            <p:cNvPr id="53" name="Text Box 2"/>
            <p:cNvSpPr txBox="1">
              <a:spLocks noChangeArrowheads="1"/>
            </p:cNvSpPr>
            <p:nvPr/>
          </p:nvSpPr>
          <p:spPr bwMode="auto">
            <a:xfrm>
              <a:off x="2381331" y="1275144"/>
              <a:ext cx="6295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 typeface="Math3" panose="00000400000000000000" pitchFamily="2" charset="2"/>
                <a:buNone/>
              </a:pPr>
              <a:r>
                <a:rPr lang="en-GB" altLang="en-US" sz="1600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2 up</a:t>
              </a:r>
              <a:endParaRPr lang="en-GB" altLang="en-US" sz="1600" b="0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endParaRPr>
            </a:p>
          </p:txBody>
        </p:sp>
        <p:sp>
          <p:nvSpPr>
            <p:cNvPr id="54" name="Text Box 2"/>
            <p:cNvSpPr txBox="1">
              <a:spLocks noChangeArrowheads="1"/>
            </p:cNvSpPr>
            <p:nvPr/>
          </p:nvSpPr>
          <p:spPr bwMode="auto">
            <a:xfrm>
              <a:off x="3486197" y="1275144"/>
              <a:ext cx="6295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 typeface="Math3" panose="00000400000000000000" pitchFamily="2" charset="2"/>
                <a:buNone/>
              </a:pPr>
              <a:r>
                <a:rPr lang="en-GB" altLang="en-US" sz="1600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3</a:t>
              </a:r>
              <a:r>
                <a:rPr lang="en-GB" altLang="en-US" sz="1600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up</a:t>
              </a:r>
              <a:endParaRPr lang="en-GB" altLang="en-US" sz="1600" b="0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endParaRPr>
            </a:p>
          </p:txBody>
        </p:sp>
        <p:sp>
          <p:nvSpPr>
            <p:cNvPr id="56" name="Text Box 2"/>
            <p:cNvSpPr txBox="1">
              <a:spLocks noChangeArrowheads="1"/>
            </p:cNvSpPr>
            <p:nvPr/>
          </p:nvSpPr>
          <p:spPr bwMode="auto">
            <a:xfrm>
              <a:off x="5868715" y="1275144"/>
              <a:ext cx="6295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 typeface="Math3" panose="00000400000000000000" pitchFamily="2" charset="2"/>
                <a:buNone/>
              </a:pPr>
              <a:r>
                <a:rPr lang="en-GB" altLang="en-US" sz="1600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5</a:t>
              </a:r>
              <a:r>
                <a:rPr lang="en-GB" altLang="en-US" sz="1600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up</a:t>
              </a:r>
              <a:endParaRPr lang="en-GB" altLang="en-US" sz="1600" b="0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endParaRPr>
            </a:p>
          </p:txBody>
        </p:sp>
        <p:sp>
          <p:nvSpPr>
            <p:cNvPr id="57" name="Text Box 2"/>
            <p:cNvSpPr txBox="1">
              <a:spLocks noChangeArrowheads="1"/>
            </p:cNvSpPr>
            <p:nvPr/>
          </p:nvSpPr>
          <p:spPr bwMode="auto">
            <a:xfrm>
              <a:off x="7478171" y="1313244"/>
              <a:ext cx="6295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 typeface="Math3" panose="00000400000000000000" pitchFamily="2" charset="2"/>
                <a:buNone/>
              </a:pPr>
              <a:r>
                <a:rPr lang="en-GB" altLang="en-US" sz="1600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6</a:t>
              </a:r>
              <a:r>
                <a:rPr lang="en-GB" altLang="en-US" sz="1600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up</a:t>
              </a:r>
              <a:endParaRPr lang="en-GB" altLang="en-US" sz="1600" b="0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559720" y="1789602"/>
              <a:ext cx="1580881" cy="707886"/>
              <a:chOff x="590819" y="3255466"/>
              <a:chExt cx="1580881" cy="707886"/>
            </a:xfrm>
          </p:grpSpPr>
          <p:sp>
            <p:nvSpPr>
              <p:cNvPr id="74" name="Text Box 2"/>
              <p:cNvSpPr txBox="1">
                <a:spLocks noChangeArrowheads="1"/>
              </p:cNvSpPr>
              <p:nvPr/>
            </p:nvSpPr>
            <p:spPr bwMode="auto">
              <a:xfrm>
                <a:off x="590819" y="3255466"/>
                <a:ext cx="1580881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 typeface="Math3" panose="00000400000000000000" pitchFamily="2" charset="2"/>
                  <a:buNone/>
                </a:pPr>
                <a:r>
                  <a:rPr lang="en-GB" altLang="en-US" sz="20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    DM </a:t>
                </a:r>
                <a:br>
                  <a:rPr lang="en-GB" altLang="en-US" sz="20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</a:br>
                <a:r>
                  <a:rPr lang="en-AU" sz="2000" dirty="0">
                    <a:sym typeface="Symbol"/>
                  </a:rPr>
                  <a:t></a:t>
                </a:r>
                <a:r>
                  <a:rPr lang="en-GB" altLang="en-US" sz="20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</a:rPr>
                  <a:t>€2000</a:t>
                </a:r>
                <a:endParaRPr lang="en-GB" altLang="en-US" sz="2000" b="0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745406" y="3331364"/>
                <a:ext cx="198590" cy="599709"/>
                <a:chOff x="4446905" y="1280280"/>
                <a:chExt cx="514905" cy="2156872"/>
              </a:xfrm>
            </p:grpSpPr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974" t="20974" r="37115" b="27201"/>
                <a:stretch/>
              </p:blipFill>
              <p:spPr>
                <a:xfrm>
                  <a:off x="4446905" y="1280280"/>
                  <a:ext cx="514905" cy="1145222"/>
                </a:xfrm>
                <a:prstGeom prst="rect">
                  <a:avLst/>
                </a:prstGeom>
              </p:spPr>
            </p:pic>
            <p:sp>
              <p:nvSpPr>
                <p:cNvPr id="77" name="Oval 76"/>
                <p:cNvSpPr/>
                <p:nvPr/>
              </p:nvSpPr>
              <p:spPr>
                <a:xfrm>
                  <a:off x="4554277" y="2894124"/>
                  <a:ext cx="88777" cy="10653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4537995" y="3330620"/>
                  <a:ext cx="88777" cy="10653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3062022" y="1789602"/>
              <a:ext cx="1580881" cy="707886"/>
              <a:chOff x="590819" y="3255466"/>
              <a:chExt cx="1580881" cy="707886"/>
            </a:xfrm>
          </p:grpSpPr>
          <p:sp>
            <p:nvSpPr>
              <p:cNvPr id="80" name="Text Box 2"/>
              <p:cNvSpPr txBox="1">
                <a:spLocks noChangeArrowheads="1"/>
              </p:cNvSpPr>
              <p:nvPr/>
            </p:nvSpPr>
            <p:spPr bwMode="auto">
              <a:xfrm>
                <a:off x="590819" y="3255466"/>
                <a:ext cx="1580881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 typeface="Math3" panose="00000400000000000000" pitchFamily="2" charset="2"/>
                  <a:buNone/>
                </a:pPr>
                <a:r>
                  <a:rPr lang="en-GB" altLang="en-US" sz="20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    DM  </a:t>
                </a:r>
                <a:br>
                  <a:rPr lang="en-GB" altLang="en-US" sz="20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</a:br>
                <a:r>
                  <a:rPr lang="en-AU" sz="2000" dirty="0">
                    <a:sym typeface="Symbol"/>
                  </a:rPr>
                  <a:t></a:t>
                </a:r>
                <a:r>
                  <a:rPr lang="en-GB" altLang="en-US" sz="20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</a:rPr>
                  <a:t>€1000</a:t>
                </a:r>
                <a:endParaRPr lang="en-GB" altLang="en-US" sz="2000" b="0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endParaRPr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754931" y="3331364"/>
                <a:ext cx="198590" cy="599709"/>
                <a:chOff x="4471601" y="1280280"/>
                <a:chExt cx="514905" cy="2156872"/>
              </a:xfrm>
            </p:grpSpPr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974" t="20974" r="37115" b="27201"/>
                <a:stretch/>
              </p:blipFill>
              <p:spPr>
                <a:xfrm>
                  <a:off x="4471601" y="1280280"/>
                  <a:ext cx="514905" cy="1145222"/>
                </a:xfrm>
                <a:prstGeom prst="rect">
                  <a:avLst/>
                </a:prstGeom>
              </p:spPr>
            </p:pic>
            <p:sp>
              <p:nvSpPr>
                <p:cNvPr id="83" name="Oval 82"/>
                <p:cNvSpPr/>
                <p:nvPr/>
              </p:nvSpPr>
              <p:spPr>
                <a:xfrm>
                  <a:off x="4554277" y="2894124"/>
                  <a:ext cx="88777" cy="10653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4537995" y="3330620"/>
                  <a:ext cx="88777" cy="10653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85" name="Group 84"/>
            <p:cNvGrpSpPr/>
            <p:nvPr/>
          </p:nvGrpSpPr>
          <p:grpSpPr>
            <a:xfrm>
              <a:off x="4940560" y="1789602"/>
              <a:ext cx="1580881" cy="707886"/>
              <a:chOff x="590819" y="3255466"/>
              <a:chExt cx="1580881" cy="707886"/>
            </a:xfrm>
          </p:grpSpPr>
          <p:sp>
            <p:nvSpPr>
              <p:cNvPr id="86" name="Text Box 2"/>
              <p:cNvSpPr txBox="1">
                <a:spLocks noChangeArrowheads="1"/>
              </p:cNvSpPr>
              <p:nvPr/>
            </p:nvSpPr>
            <p:spPr bwMode="auto">
              <a:xfrm>
                <a:off x="590819" y="3255466"/>
                <a:ext cx="1580881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 typeface="Math3" panose="00000400000000000000" pitchFamily="2" charset="2"/>
                  <a:buNone/>
                </a:pPr>
                <a:r>
                  <a:rPr lang="en-GB" altLang="en-US" sz="20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    DM </a:t>
                </a:r>
                <a:r>
                  <a:rPr lang="en-GB" altLang="en-US" sz="2000" dirty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/>
                </a:r>
                <a:br>
                  <a:rPr lang="en-GB" altLang="en-US" sz="2000" dirty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</a:br>
                <a:r>
                  <a:rPr lang="en-GB" altLang="en-US" sz="2000" dirty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+</a:t>
                </a:r>
                <a:r>
                  <a:rPr lang="en-AU" sz="2000" dirty="0" smtClean="0">
                    <a:sym typeface="Symbol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</a:rPr>
                  <a:t>€1000</a:t>
                </a:r>
                <a:endParaRPr lang="en-GB" altLang="en-US" sz="2000" b="0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773981" y="3331364"/>
                <a:ext cx="198590" cy="599709"/>
                <a:chOff x="4520993" y="1280280"/>
                <a:chExt cx="514905" cy="2156872"/>
              </a:xfrm>
            </p:grpSpPr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974" t="20974" r="37115" b="27201"/>
                <a:stretch/>
              </p:blipFill>
              <p:spPr>
                <a:xfrm>
                  <a:off x="4520993" y="1280280"/>
                  <a:ext cx="514905" cy="1145222"/>
                </a:xfrm>
                <a:prstGeom prst="rect">
                  <a:avLst/>
                </a:prstGeom>
              </p:spPr>
            </p:pic>
            <p:sp>
              <p:nvSpPr>
                <p:cNvPr id="89" name="Oval 88"/>
                <p:cNvSpPr/>
                <p:nvPr/>
              </p:nvSpPr>
              <p:spPr>
                <a:xfrm>
                  <a:off x="4554277" y="2894124"/>
                  <a:ext cx="88777" cy="10653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4537995" y="3330620"/>
                  <a:ext cx="88777" cy="10653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91" name="Group 90"/>
            <p:cNvGrpSpPr/>
            <p:nvPr/>
          </p:nvGrpSpPr>
          <p:grpSpPr>
            <a:xfrm>
              <a:off x="6438100" y="1789602"/>
              <a:ext cx="1580881" cy="707886"/>
              <a:chOff x="590819" y="3255466"/>
              <a:chExt cx="1580881" cy="707886"/>
            </a:xfrm>
          </p:grpSpPr>
          <p:sp>
            <p:nvSpPr>
              <p:cNvPr id="92" name="Text Box 2"/>
              <p:cNvSpPr txBox="1">
                <a:spLocks noChangeArrowheads="1"/>
              </p:cNvSpPr>
              <p:nvPr/>
            </p:nvSpPr>
            <p:spPr bwMode="auto">
              <a:xfrm>
                <a:off x="590819" y="3255466"/>
                <a:ext cx="1580881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 typeface="Math3" panose="00000400000000000000" pitchFamily="2" charset="2"/>
                  <a:buNone/>
                </a:pPr>
                <a:r>
                  <a:rPr lang="en-GB" altLang="en-US" sz="20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    DM </a:t>
                </a:r>
                <a:r>
                  <a:rPr lang="en-GB" altLang="en-US" sz="2000" dirty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/>
                </a:r>
                <a:br>
                  <a:rPr lang="en-GB" altLang="en-US" sz="2000" dirty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</a:br>
                <a:r>
                  <a:rPr lang="en-GB" altLang="en-US" sz="2000" dirty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+</a:t>
                </a:r>
                <a:r>
                  <a:rPr lang="en-AU" sz="2000" dirty="0" smtClean="0">
                    <a:sym typeface="Symbol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</a:rPr>
                  <a:t>€2000</a:t>
                </a:r>
                <a:endParaRPr lang="en-GB" altLang="en-US" sz="2000" b="0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endParaRPr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>
                <a:off x="773981" y="3331364"/>
                <a:ext cx="198590" cy="599709"/>
                <a:chOff x="4520993" y="1280280"/>
                <a:chExt cx="514905" cy="2156872"/>
              </a:xfrm>
            </p:grpSpPr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974" t="20974" r="37115" b="27201"/>
                <a:stretch/>
              </p:blipFill>
              <p:spPr>
                <a:xfrm>
                  <a:off x="4520993" y="1280280"/>
                  <a:ext cx="514905" cy="1145222"/>
                </a:xfrm>
                <a:prstGeom prst="rect">
                  <a:avLst/>
                </a:prstGeom>
              </p:spPr>
            </p:pic>
            <p:sp>
              <p:nvSpPr>
                <p:cNvPr id="95" name="Oval 94"/>
                <p:cNvSpPr/>
                <p:nvPr/>
              </p:nvSpPr>
              <p:spPr>
                <a:xfrm>
                  <a:off x="4554277" y="2894124"/>
                  <a:ext cx="88777" cy="10653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4537995" y="3330620"/>
                  <a:ext cx="88777" cy="10653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"/>
              <p:cNvSpPr txBox="1">
                <a:spLocks noChangeArrowheads="1"/>
              </p:cNvSpPr>
              <p:nvPr/>
            </p:nvSpPr>
            <p:spPr bwMode="auto">
              <a:xfrm>
                <a:off x="3019425" y="2181225"/>
                <a:ext cx="310515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 typeface="Math3" panose="00000400000000000000" pitchFamily="2" charset="2"/>
                  <a:buNone/>
                </a:pPr>
                <a: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EU: Determine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/>
                        <a:cs typeface="Times New Roman" panose="02020603050405020304" pitchFamily="18" charset="0"/>
                        <a:sym typeface="Math3" panose="00000400000000000000" pitchFamily="2" charset="2"/>
                      </a:rPr>
                      <m:t>𝑈</m:t>
                    </m:r>
                  </m:oMath>
                </a14:m>
                <a: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.</a:t>
                </a:r>
                <a:endParaRPr lang="en-GB" altLang="en-US" sz="2800" b="0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endParaRPr>
              </a:p>
            </p:txBody>
          </p:sp>
        </mc:Choice>
        <mc:Fallback xmlns="">
          <p:sp>
            <p:nvSpPr>
              <p:cNvPr id="6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9425" y="2181225"/>
                <a:ext cx="310515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3922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3577087" y="3766769"/>
            <a:ext cx="1443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So, either</a:t>
            </a:r>
            <a:endParaRPr lang="en-GB" altLang="en-US" sz="2000" b="0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2360437" y="3981755"/>
            <a:ext cx="5444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or</a:t>
            </a:r>
            <a:endParaRPr lang="en-GB" altLang="en-US" sz="2000" b="0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161420" y="4678709"/>
            <a:ext cx="52658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GB" alt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-</a:t>
            </a:r>
            <a:r>
              <a:rPr lang="en-GB" altLang="en-US" sz="2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Sometimes EEE wrongly assumes </a:t>
            </a:r>
            <a:r>
              <a:rPr lang="en-GB" altLang="en-US" sz="2000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(</a:t>
            </a:r>
            <a:r>
              <a:rPr lang="en-GB" altLang="en-US" sz="2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1)</a:t>
            </a:r>
            <a:r>
              <a:rPr lang="en-GB" altLang="en-US" sz="2000" u="sng" baseline="40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2avti</a:t>
            </a:r>
            <a:r>
              <a:rPr lang="en-GB" altLang="en-US" sz="2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.</a:t>
            </a:r>
            <a:endParaRPr lang="en-GB" altLang="en-US" sz="2000" b="0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317118" y="5143256"/>
            <a:ext cx="37605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But, </a:t>
            </a:r>
            <a:r>
              <a:rPr lang="en-GB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EU </a:t>
            </a:r>
            <a:r>
              <a:rPr lang="en-GB" altLang="en-US" sz="2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is by (</a:t>
            </a:r>
            <a:r>
              <a:rPr lang="en-GB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2), not by (1)</a:t>
            </a:r>
            <a:r>
              <a:rPr lang="en-GB" altLang="en-US" sz="2000" dirty="0" smtClean="0">
                <a:solidFill>
                  <a:srgbClr val="FF0000"/>
                </a:solidFill>
                <a:cs typeface="Times New Roman" panose="02020603050405020304" pitchFamily="18" charset="0"/>
                <a:sym typeface="Math3" panose="00000400000000000000" pitchFamily="2" charset="2"/>
              </a:rPr>
              <a:t>!</a:t>
            </a:r>
            <a:endParaRPr lang="en-GB" altLang="en-US" sz="2000" b="0" u="sng" dirty="0"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182686" y="5545828"/>
            <a:ext cx="48831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GB" alt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-</a:t>
            </a:r>
            <a:r>
              <a:rPr lang="en-GB" altLang="en-US" sz="2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Other times, EEE correctly assumes (2).</a:t>
            </a:r>
            <a:endParaRPr lang="en-GB" altLang="en-US" sz="2000" b="0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sp>
        <p:nvSpPr>
          <p:cNvPr id="117" name="Text Box 4"/>
          <p:cNvSpPr txBox="1">
            <a:spLocks noChangeArrowheads="1"/>
          </p:cNvSpPr>
          <p:nvPr/>
        </p:nvSpPr>
        <p:spPr bwMode="auto">
          <a:xfrm>
            <a:off x="5915024" y="2171700"/>
            <a:ext cx="1743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Calculate</a:t>
            </a:r>
            <a:endParaRPr lang="en-GB" altLang="en-US" sz="2800" b="0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 Box 4"/>
              <p:cNvSpPr txBox="1">
                <a:spLocks noChangeArrowheads="1"/>
              </p:cNvSpPr>
              <p:nvPr/>
            </p:nvSpPr>
            <p:spPr bwMode="auto">
              <a:xfrm>
                <a:off x="152400" y="2486025"/>
                <a:ext cx="80617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 typeface="Math3" panose="00000400000000000000" pitchFamily="2" charset="2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</m:ctrlPr>
                      </m:fPr>
                      <m:num>
                        <m:r>
                          <a:rPr lang="en-US" altLang="en-US" sz="1800" i="1">
                            <a:latin typeface="Cambria Math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sz="1800" i="1">
                            <a:latin typeface="Cambria Math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  <m:t>6</m:t>
                        </m:r>
                      </m:den>
                    </m:f>
                    <m:r>
                      <a:rPr lang="en-US" altLang="en-US" sz="1800" i="1">
                        <a:latin typeface="Cambria Math"/>
                        <a:cs typeface="Times New Roman" panose="02020603050405020304" pitchFamily="18" charset="0"/>
                        <a:sym typeface="Math3" panose="00000400000000000000" pitchFamily="2" charset="2"/>
                      </a:rPr>
                      <m:t>𝑈</m:t>
                    </m:r>
                    <m:d>
                      <m:dPr>
                        <m:ctrlPr>
                          <a:rPr lang="en-US" alt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</m:ctrlPr>
                      </m:dPr>
                      <m:e>
                        <m:r>
                          <a:rPr lang="en-US" altLang="en-US" sz="1800" i="1">
                            <a:latin typeface="Cambria Math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  <m:t>−2500</m:t>
                        </m:r>
                      </m:e>
                    </m:d>
                    <m:r>
                      <a:rPr lang="en-US" altLang="en-US" sz="1800" b="0" i="1" smtClean="0">
                        <a:latin typeface="Cambria Math"/>
                        <a:cs typeface="Times New Roman" panose="02020603050405020304" pitchFamily="18" charset="0"/>
                        <a:sym typeface="Math3" panose="00000400000000000000" pitchFamily="2" charset="2"/>
                      </a:rPr>
                      <m:t>+</m:t>
                    </m:r>
                    <m:f>
                      <m:fPr>
                        <m:ctrlPr>
                          <a:rPr lang="en-US" alt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</m:ctrlPr>
                      </m:fPr>
                      <m:num>
                        <m:r>
                          <a:rPr lang="en-US" altLang="en-US" sz="1800" i="1">
                            <a:latin typeface="Cambria Math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sz="1800" i="1">
                            <a:latin typeface="Cambria Math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  <m:t>6</m:t>
                        </m:r>
                      </m:den>
                    </m:f>
                    <m:r>
                      <a:rPr lang="en-US" altLang="en-US" sz="1800" i="1">
                        <a:latin typeface="Cambria Math"/>
                        <a:cs typeface="Times New Roman" panose="02020603050405020304" pitchFamily="18" charset="0"/>
                        <a:sym typeface="Math3" panose="00000400000000000000" pitchFamily="2" charset="2"/>
                      </a:rPr>
                      <m:t>𝑈</m:t>
                    </m:r>
                    <m:d>
                      <m:dPr>
                        <m:ctrlPr>
                          <a:rPr lang="en-US" alt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</m:ctrlPr>
                      </m:dPr>
                      <m:e>
                        <m:r>
                          <a:rPr lang="en-US" altLang="en-US" sz="1800" i="1">
                            <a:latin typeface="Cambria Math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  <m:t>−2000</m:t>
                        </m:r>
                      </m:e>
                    </m:d>
                    <m:r>
                      <a:rPr lang="en-US" altLang="en-US" sz="1800" b="0" i="1" smtClean="0">
                        <a:latin typeface="Cambria Math"/>
                        <a:cs typeface="Times New Roman" panose="02020603050405020304" pitchFamily="18" charset="0"/>
                        <a:sym typeface="Math3" panose="00000400000000000000" pitchFamily="2" charset="2"/>
                      </a:rPr>
                      <m:t>+</m:t>
                    </m:r>
                    <m:f>
                      <m:fPr>
                        <m:ctrlPr>
                          <a:rPr lang="en-US" alt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</m:ctrlPr>
                      </m:fPr>
                      <m:num>
                        <m:r>
                          <a:rPr lang="en-US" altLang="en-US" sz="1800" i="1">
                            <a:latin typeface="Cambria Math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sz="1800" i="1">
                            <a:latin typeface="Cambria Math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  <m:t>6</m:t>
                        </m:r>
                      </m:den>
                    </m:f>
                    <m:r>
                      <a:rPr lang="en-US" altLang="en-US" sz="1800" i="1">
                        <a:latin typeface="Cambria Math"/>
                        <a:cs typeface="Times New Roman" panose="02020603050405020304" pitchFamily="18" charset="0"/>
                        <a:sym typeface="Math3" panose="00000400000000000000" pitchFamily="2" charset="2"/>
                      </a:rPr>
                      <m:t>𝑈</m:t>
                    </m:r>
                    <m:d>
                      <m:dPr>
                        <m:ctrlPr>
                          <a:rPr lang="en-US" alt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</m:ctrlPr>
                      </m:dPr>
                      <m:e>
                        <m:r>
                          <a:rPr lang="en-US" altLang="en-US" sz="1800" i="1">
                            <a:latin typeface="Cambria Math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  <m:t>−</m:t>
                        </m:r>
                        <m:r>
                          <a:rPr lang="en-US" altLang="en-US" sz="1800" b="0" i="1" smtClean="0">
                            <a:latin typeface="Cambria Math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  <m:t>10</m:t>
                        </m:r>
                        <m:r>
                          <a:rPr lang="en-US" altLang="en-US" sz="1800" i="1">
                            <a:latin typeface="Cambria Math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  <m:t>00</m:t>
                        </m:r>
                      </m:e>
                    </m:d>
                    <m:r>
                      <a:rPr lang="en-US" altLang="en-US" sz="1800" b="0" i="1" smtClean="0">
                        <a:latin typeface="Cambria Math"/>
                        <a:cs typeface="Times New Roman" panose="02020603050405020304" pitchFamily="18" charset="0"/>
                        <a:sym typeface="Math3" panose="00000400000000000000" pitchFamily="2" charset="2"/>
                      </a:rPr>
                      <m:t>+</m:t>
                    </m:r>
                    <m:f>
                      <m:fPr>
                        <m:ctrlPr>
                          <a:rPr lang="en-US" alt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</m:ctrlPr>
                      </m:fPr>
                      <m:num>
                        <m:r>
                          <a:rPr lang="en-US" altLang="en-US" sz="1800" i="1">
                            <a:latin typeface="Cambria Math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sz="1800" i="1">
                            <a:latin typeface="Cambria Math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  <m:t>6</m:t>
                        </m:r>
                      </m:den>
                    </m:f>
                    <m:r>
                      <a:rPr lang="en-US" altLang="en-US" sz="1800" i="1">
                        <a:latin typeface="Cambria Math"/>
                        <a:cs typeface="Times New Roman" panose="02020603050405020304" pitchFamily="18" charset="0"/>
                        <a:sym typeface="Math3" panose="00000400000000000000" pitchFamily="2" charset="2"/>
                      </a:rPr>
                      <m:t>𝑈</m:t>
                    </m:r>
                    <m:d>
                      <m:dPr>
                        <m:ctrlPr>
                          <a:rPr lang="en-US" alt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latin typeface="Cambria Math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  <m:t>1</m:t>
                        </m:r>
                        <m:r>
                          <a:rPr lang="en-US" altLang="en-US" sz="1800" i="1">
                            <a:latin typeface="Cambria Math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  <m:t>000</m:t>
                        </m:r>
                      </m:e>
                    </m:d>
                    <m:r>
                      <a:rPr lang="en-US" altLang="en-US" sz="1800" b="0" i="1" smtClean="0">
                        <a:latin typeface="Cambria Math"/>
                        <a:cs typeface="Times New Roman" panose="02020603050405020304" pitchFamily="18" charset="0"/>
                        <a:sym typeface="Math3" panose="00000400000000000000" pitchFamily="2" charset="2"/>
                      </a:rPr>
                      <m:t>+</m:t>
                    </m:r>
                    <m:f>
                      <m:fPr>
                        <m:ctrlPr>
                          <a:rPr lang="en-US" alt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</m:ctrlPr>
                      </m:fPr>
                      <m:num>
                        <m:r>
                          <a:rPr lang="en-US" altLang="en-US" sz="1800" i="1">
                            <a:latin typeface="Cambria Math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sz="1800" i="1">
                            <a:latin typeface="Cambria Math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  <m:t>6</m:t>
                        </m:r>
                      </m:den>
                    </m:f>
                    <m:r>
                      <a:rPr lang="en-US" altLang="en-US" sz="1800" i="1">
                        <a:latin typeface="Cambria Math"/>
                        <a:cs typeface="Times New Roman" panose="02020603050405020304" pitchFamily="18" charset="0"/>
                        <a:sym typeface="Math3" panose="00000400000000000000" pitchFamily="2" charset="2"/>
                      </a:rPr>
                      <m:t>𝑈</m:t>
                    </m:r>
                    <m:d>
                      <m:dPr>
                        <m:ctrlPr>
                          <a:rPr lang="en-US" alt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latin typeface="Cambria Math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  <m:t>2</m:t>
                        </m:r>
                        <m:r>
                          <a:rPr lang="en-US" altLang="en-US" sz="1800" i="1">
                            <a:latin typeface="Cambria Math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  <m:t>000</m:t>
                        </m:r>
                      </m:e>
                    </m:d>
                    <m:r>
                      <a:rPr lang="en-US" altLang="en-US" sz="1800" b="0" i="0" smtClean="0">
                        <a:latin typeface="Cambria Math"/>
                        <a:cs typeface="Times New Roman" panose="02020603050405020304" pitchFamily="18" charset="0"/>
                        <a:sym typeface="Math3" panose="00000400000000000000" pitchFamily="2" charset="2"/>
                      </a:rPr>
                      <m:t>+</m:t>
                    </m:r>
                    <m:f>
                      <m:fPr>
                        <m:ctrlPr>
                          <a:rPr lang="en-US" alt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</m:ctrlPr>
                      </m:fPr>
                      <m:num>
                        <m:r>
                          <a:rPr lang="en-US" altLang="en-US" sz="1800" i="1">
                            <a:latin typeface="Cambria Math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sz="1800" i="1">
                            <a:latin typeface="Cambria Math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  <m:t>6</m:t>
                        </m:r>
                      </m:den>
                    </m:f>
                    <m:r>
                      <a:rPr lang="en-US" altLang="en-US" sz="1800" i="1">
                        <a:latin typeface="Cambria Math"/>
                        <a:cs typeface="Times New Roman" panose="02020603050405020304" pitchFamily="18" charset="0"/>
                        <a:sym typeface="Math3" panose="00000400000000000000" pitchFamily="2" charset="2"/>
                      </a:rPr>
                      <m:t>𝑈</m:t>
                    </m:r>
                    <m:d>
                      <m:dPr>
                        <m:ctrlPr>
                          <a:rPr lang="en-US" alt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latin typeface="Cambria Math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  <m:t>30</m:t>
                        </m:r>
                        <m:r>
                          <a:rPr lang="en-US" altLang="en-US" sz="1800" i="1">
                            <a:latin typeface="Cambria Math"/>
                            <a:cs typeface="Times New Roman" panose="02020603050405020304" pitchFamily="18" charset="0"/>
                            <a:sym typeface="Math3" panose="00000400000000000000" pitchFamily="2" charset="2"/>
                          </a:rPr>
                          <m:t>00</m:t>
                        </m:r>
                      </m:e>
                    </m:d>
                  </m:oMath>
                </a14:m>
                <a:r>
                  <a:rPr lang="en-GB" altLang="en-US" sz="2800" b="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 </a:t>
                </a:r>
                <a:endParaRPr lang="en-GB" altLang="en-US" sz="2800" b="0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endParaRPr>
              </a:p>
            </p:txBody>
          </p:sp>
        </mc:Choice>
        <mc:Fallback xmlns="">
          <p:sp>
            <p:nvSpPr>
              <p:cNvPr id="11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486025"/>
                <a:ext cx="806173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972804" y="2179434"/>
            <a:ext cx="3255037" cy="782186"/>
            <a:chOff x="5934704" y="2179434"/>
            <a:chExt cx="3255037" cy="7821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8049254" y="2438400"/>
                  <a:ext cx="1140487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 typeface="Math3" panose="00000400000000000000" pitchFamily="2" charset="2"/>
                    <a:buNone/>
                  </a:pPr>
                  <a14:m>
                    <m:oMath xmlns:m="http://schemas.openxmlformats.org/officeDocument/2006/math">
                      <m:r>
                        <a:rPr lang="en-US" altLang="en-US" sz="1800" b="0" i="1" smtClean="0">
                          <a:latin typeface="Cambria Math"/>
                          <a:cs typeface="Times New Roman" panose="02020603050405020304" pitchFamily="18" charset="0"/>
                          <a:sym typeface="Math3" panose="00000400000000000000" pitchFamily="2" charset="2"/>
                        </a:rPr>
                        <m:t>&gt;</m:t>
                      </m:r>
                      <m:r>
                        <a:rPr lang="en-US" altLang="en-US" sz="1800" b="0" i="1" smtClean="0">
                          <a:latin typeface="Cambria Math"/>
                          <a:cs typeface="Times New Roman" panose="02020603050405020304" pitchFamily="18" charset="0"/>
                          <a:sym typeface="Math3" panose="00000400000000000000" pitchFamily="2" charset="2"/>
                        </a:rPr>
                        <m:t>𝑈</m:t>
                      </m:r>
                      <m:r>
                        <a:rPr lang="en-US" altLang="en-US" sz="1800" b="0" i="1" smtClean="0">
                          <a:latin typeface="Cambria Math"/>
                          <a:cs typeface="Times New Roman" panose="02020603050405020304" pitchFamily="18" charset="0"/>
                          <a:sym typeface="Math3" panose="00000400000000000000" pitchFamily="2" charset="2"/>
                        </a:rPr>
                        <m:t>(0)</m:t>
                      </m:r>
                    </m:oMath>
                  </a14:m>
                  <a:r>
                    <a:rPr lang="en-GB" altLang="en-US" sz="2800" b="0" dirty="0" smtClean="0">
                      <a:latin typeface="Arial" panose="020B0604020202020204" pitchFamily="34" charset="0"/>
                      <a:cs typeface="Times New Roman" panose="02020603050405020304" pitchFamily="18" charset="0"/>
                      <a:sym typeface="Math3" panose="00000400000000000000" pitchFamily="2" charset="2"/>
                    </a:rPr>
                    <a:t>. </a:t>
                  </a:r>
                  <a:endParaRPr lang="en-GB" altLang="en-US" sz="2800" b="0" dirty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endParaRPr>
                </a:p>
              </p:txBody>
            </p:sp>
          </mc:Choice>
          <mc:Fallback xmlns="">
            <p:sp>
              <p:nvSpPr>
                <p:cNvPr id="119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49254" y="2438400"/>
                  <a:ext cx="1140487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1628" r="-6417" b="-313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5934704" y="2179434"/>
              <a:ext cx="1743075" cy="523220"/>
              <a:chOff x="6791322" y="46101"/>
              <a:chExt cx="1743075" cy="52322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819852" y="55626"/>
                <a:ext cx="1534571" cy="4381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Text Box 4"/>
              <p:cNvSpPr txBox="1">
                <a:spLocks noChangeArrowheads="1"/>
              </p:cNvSpPr>
              <p:nvPr/>
            </p:nvSpPr>
            <p:spPr bwMode="auto">
              <a:xfrm>
                <a:off x="6791322" y="46101"/>
                <a:ext cx="17430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 typeface="Math3" panose="00000400000000000000" pitchFamily="2" charset="2"/>
                  <a:buNone/>
                </a:pPr>
                <a: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Accept if</a:t>
                </a:r>
                <a:endParaRPr lang="en-GB" altLang="en-US" sz="2800" b="0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endParaRPr>
              </a:p>
            </p:txBody>
          </p:sp>
        </p:grpSp>
      </p:grpSp>
      <p:sp>
        <p:nvSpPr>
          <p:cNvPr id="123" name="Text Box 2"/>
          <p:cNvSpPr txBox="1">
            <a:spLocks noChangeArrowheads="1"/>
          </p:cNvSpPr>
          <p:nvPr/>
        </p:nvSpPr>
        <p:spPr bwMode="auto">
          <a:xfrm>
            <a:off x="741614" y="3982967"/>
            <a:ext cx="1703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GB" altLang="en-US" sz="2000" u="sng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(1)</a:t>
            </a:r>
            <a:r>
              <a:rPr lang="en-GB" altLang="en-US" sz="2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over time,</a:t>
            </a:r>
            <a:endParaRPr lang="en-GB" altLang="en-US" sz="2000" b="0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sp>
        <p:nvSpPr>
          <p:cNvPr id="125" name="Text Box 2"/>
          <p:cNvSpPr txBox="1">
            <a:spLocks noChangeArrowheads="1"/>
          </p:cNvSpPr>
          <p:nvPr/>
        </p:nvSpPr>
        <p:spPr bwMode="auto">
          <a:xfrm>
            <a:off x="741200" y="4261751"/>
            <a:ext cx="3117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GB" altLang="en-US" sz="2000" u="sng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(2)</a:t>
            </a:r>
            <a:r>
              <a:rPr lang="en-GB" altLang="en-US" sz="2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over ensemble.”</a:t>
            </a:r>
            <a:endParaRPr lang="en-GB" altLang="en-US" sz="2000" b="0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>
            <a:off x="8831058" y="6565547"/>
            <a:ext cx="428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CF05A3-FBDE-4BFE-AEF8-E40EABCE86AF}" type="slidenum">
              <a:rPr lang="en-US" altLang="en-US" sz="1600" b="0"/>
              <a:pPr>
                <a:spcBef>
                  <a:spcPct val="50000"/>
                </a:spcBef>
                <a:buFontTx/>
                <a:buNone/>
              </a:pPr>
              <a:t>11</a:t>
            </a:fld>
            <a:endParaRPr lang="en-US" altLang="en-US" sz="1600" b="0"/>
          </a:p>
        </p:txBody>
      </p:sp>
    </p:spTree>
    <p:extLst>
      <p:ext uri="{BB962C8B-B14F-4D97-AF65-F5344CB8AC3E}">
        <p14:creationId xmlns:p14="http://schemas.microsoft.com/office/powerpoint/2010/main" val="2702088484"/>
      </p:ext>
    </p:extLst>
  </p:cSld>
  <p:clrMapOvr>
    <a:masterClrMapping/>
  </p:clrMapOvr>
  <p:transition advTm="2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 autoUpdateAnimBg="0"/>
      <p:bldP spid="67" grpId="0" build="p" autoUpdateAnimBg="0"/>
      <p:bldP spid="65" grpId="0" build="p" autoUpdateAnimBg="0"/>
      <p:bldP spid="708612" grpId="0" build="p" autoUpdateAnimBg="0"/>
      <p:bldP spid="61" grpId="0" build="p" autoUpdateAnimBg="0"/>
      <p:bldP spid="60" grpId="0"/>
      <p:bldP spid="63" grpId="0"/>
      <p:bldP spid="66" grpId="0" build="p" autoUpdateAnimBg="0"/>
      <p:bldP spid="68" grpId="0" build="p" autoUpdateAnimBg="0"/>
      <p:bldP spid="69" grpId="0" build="p" autoUpdateAnimBg="0"/>
      <p:bldP spid="117" grpId="0" build="p" autoUpdateAnimBg="0"/>
      <p:bldP spid="118" grpId="0" build="p" autoUpdateAnimBg="0"/>
      <p:bldP spid="123" grpId="0"/>
      <p:bldP spid="1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8291" y="5067741"/>
            <a:ext cx="8278009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                   justify EU by preference axiomatizations </a:t>
            </a:r>
            <a:br>
              <a:rPr lang="en-GB" altLang="en-US" sz="24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</a:br>
            <a:r>
              <a:rPr lang="en-GB" altLang="en-US" sz="24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(von Neumann-Morgenstern ’47)  &amp; data fitting/predicting (</a:t>
            </a:r>
            <a:r>
              <a:rPr lang="en-GB" altLang="en-US" sz="2400" dirty="0" err="1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Starmer</a:t>
            </a:r>
            <a:r>
              <a:rPr lang="en-GB" altLang="en-US" sz="24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’00). </a:t>
            </a:r>
          </a:p>
          <a:p>
            <a:pPr>
              <a:lnSpc>
                <a:spcPct val="85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Also, many criticize EU!</a:t>
            </a:r>
          </a:p>
          <a:p>
            <a:pPr>
              <a:lnSpc>
                <a:spcPct val="85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GB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All of this is ignored by EEE.</a:t>
            </a:r>
            <a:endParaRPr lang="en-GB" altLang="en-US" sz="2400" b="0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sp>
        <p:nvSpPr>
          <p:cNvPr id="122" name="Text Box 2"/>
          <p:cNvSpPr txBox="1">
            <a:spLocks noChangeArrowheads="1"/>
          </p:cNvSpPr>
          <p:nvPr/>
        </p:nvSpPr>
        <p:spPr bwMode="auto">
          <a:xfrm>
            <a:off x="184773" y="1341104"/>
            <a:ext cx="8391316" cy="2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We did calculate averages (EU) there.</a:t>
            </a:r>
          </a:p>
          <a:p>
            <a:pPr>
              <a:lnSpc>
                <a:spcPct val="85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GB" altLang="en-US" sz="2400" b="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We violated the EEE ban!?!?     </a:t>
            </a:r>
          </a:p>
          <a:p>
            <a:pPr>
              <a:lnSpc>
                <a:spcPct val="85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GB" altLang="en-US" sz="2600" b="0" dirty="0" smtClean="0">
                <a:cs typeface="Times New Roman" panose="02020603050405020304" pitchFamily="18" charset="0"/>
                <a:sym typeface="Math3" panose="00000400000000000000" pitchFamily="2" charset="2"/>
              </a:rPr>
              <a:t>I</a:t>
            </a:r>
            <a:r>
              <a:rPr lang="en-GB" altLang="en-US" sz="2400" b="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&amp; 100s of colleagues in medical decision making in trouble.</a:t>
            </a:r>
          </a:p>
          <a:p>
            <a:pPr>
              <a:lnSpc>
                <a:spcPct val="85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EEE does not propose alternative calculations that would be allowed.</a:t>
            </a:r>
          </a:p>
          <a:p>
            <a:pPr>
              <a:lnSpc>
                <a:spcPct val="85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Confusing</a:t>
            </a:r>
            <a:r>
              <a:rPr lang="en-GB" altLang="en-US" sz="2400" b="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…</a:t>
            </a:r>
            <a:endParaRPr lang="en-GB" altLang="en-US" sz="2000" b="0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01539" y="5064373"/>
            <a:ext cx="2134301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GB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Economists</a:t>
            </a:r>
            <a:endParaRPr lang="en-GB" altLang="en-US" sz="2400" b="0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3" y="124474"/>
            <a:ext cx="2162900" cy="1081450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566022" y="17129"/>
            <a:ext cx="6170626" cy="129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GB" altLang="en-US" sz="2600" dirty="0" smtClean="0">
                <a:cs typeface="Times New Roman" panose="02020603050405020304" pitchFamily="18" charset="0"/>
                <a:sym typeface="Math3" panose="00000400000000000000" pitchFamily="2" charset="2"/>
              </a:rPr>
              <a:t>I</a:t>
            </a:r>
            <a:r>
              <a:rPr lang="en-GB" altLang="en-US" sz="24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worked 8 years in hospital </a:t>
            </a:r>
            <a:br>
              <a:rPr lang="en-GB" altLang="en-US" sz="24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</a:br>
            <a:r>
              <a:rPr lang="en-GB" altLang="en-US" sz="1800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(career </a:t>
            </a:r>
            <a:r>
              <a:rPr lang="en-GB" altLang="en-US" sz="1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award 2007 Medical Decision Making Society).</a:t>
            </a:r>
            <a:endParaRPr lang="en-GB" altLang="en-US" sz="2400" dirty="0" smtClean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Many cases were individual &amp; static </a:t>
            </a:r>
            <a:br>
              <a:rPr lang="en-GB" altLang="en-US" sz="24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</a:br>
            <a:r>
              <a:rPr lang="en-GB" altLang="en-US" sz="24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(e.g., chronic health states).</a:t>
            </a:r>
            <a:endParaRPr lang="en-GB" altLang="en-US" sz="2000" b="0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8" y="3638550"/>
            <a:ext cx="2459756" cy="1425824"/>
          </a:xfrm>
          <a:prstGeom prst="rect">
            <a:avLst/>
          </a:prstGeom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8821533" y="6565547"/>
            <a:ext cx="428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CF05A3-FBDE-4BFE-AEF8-E40EABCE86AF}" type="slidenum">
              <a:rPr lang="en-US" altLang="en-US" sz="1600" b="0"/>
              <a:pPr>
                <a:spcBef>
                  <a:spcPct val="50000"/>
                </a:spcBef>
                <a:buFontTx/>
                <a:buNone/>
              </a:pPr>
              <a:t>12</a:t>
            </a:fld>
            <a:endParaRPr lang="en-US" altLang="en-US" sz="1600" b="0"/>
          </a:p>
        </p:txBody>
      </p:sp>
    </p:spTree>
    <p:extLst>
      <p:ext uri="{BB962C8B-B14F-4D97-AF65-F5344CB8AC3E}">
        <p14:creationId xmlns:p14="http://schemas.microsoft.com/office/powerpoint/2010/main" val="471381"/>
      </p:ext>
    </p:extLst>
  </p:cSld>
  <p:clrMapOvr>
    <a:masterClrMapping/>
  </p:clrMapOvr>
  <p:transition advTm="2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122" grpId="0" build="p" autoUpdateAnimBg="0"/>
      <p:bldP spid="9" grpId="0" build="p" autoUpdateAnimBg="0"/>
      <p:bldP spid="14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919" y="213194"/>
            <a:ext cx="8967293" cy="4524315"/>
            <a:chOff x="122919" y="213194"/>
            <a:chExt cx="8967293" cy="4524315"/>
          </a:xfrm>
        </p:grpSpPr>
        <p:sp>
          <p:nvSpPr>
            <p:cNvPr id="724994" name="Text Box 2"/>
            <p:cNvSpPr txBox="1">
              <a:spLocks noChangeArrowheads="1"/>
            </p:cNvSpPr>
            <p:nvPr/>
          </p:nvSpPr>
          <p:spPr bwMode="auto">
            <a:xfrm>
              <a:off x="469153" y="213194"/>
              <a:ext cx="8621059" cy="4524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>
                <a:spcBef>
                  <a:spcPct val="0"/>
                </a:spcBef>
                <a:buFont typeface="Math3" panose="00000400000000000000" pitchFamily="2" charset="2"/>
                <a:buNone/>
              </a:pP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Outline:</a:t>
              </a:r>
              <a:b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1.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The </a:t>
              </a:r>
              <a:r>
                <a:rPr lang="en-GB" altLang="en-US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U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biquity Fallacy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2.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EEE’s Criticism of Expected Utility 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   Criticized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3.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EEE’s Criticism of All of Economics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   Criticized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4.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Further Criticisms of EEE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5.</a:t>
              </a:r>
              <a:r>
                <a:rPr lang="en-GB" altLang="en-US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Citations from EEE papers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6.</a:t>
              </a:r>
              <a:r>
                <a:rPr lang="en-US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Conclusion</a:t>
              </a:r>
              <a:endParaRPr lang="en-GB" altLang="en-US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22919" y="2186566"/>
              <a:ext cx="392113" cy="203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821533" y="6565547"/>
            <a:ext cx="428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CF05A3-FBDE-4BFE-AEF8-E40EABCE86AF}" type="slidenum">
              <a:rPr lang="en-US" altLang="en-US" sz="1600" b="0"/>
              <a:pPr>
                <a:spcBef>
                  <a:spcPct val="50000"/>
                </a:spcBef>
                <a:buFontTx/>
                <a:buNone/>
              </a:pPr>
              <a:t>13</a:t>
            </a:fld>
            <a:endParaRPr lang="en-US" altLang="en-US" sz="1600" b="0"/>
          </a:p>
        </p:txBody>
      </p:sp>
    </p:spTree>
    <p:extLst>
      <p:ext uri="{BB962C8B-B14F-4D97-AF65-F5344CB8AC3E}">
        <p14:creationId xmlns:p14="http://schemas.microsoft.com/office/powerpoint/2010/main" val="2449596440"/>
      </p:ext>
    </p:extLst>
  </p:cSld>
  <p:clrMapOvr>
    <a:masterClrMapping/>
  </p:clrMapOvr>
  <p:transition advTm="2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7565" r="33319" b="11197"/>
          <a:stretch/>
        </p:blipFill>
        <p:spPr>
          <a:xfrm>
            <a:off x="4671362" y="1562737"/>
            <a:ext cx="538814" cy="612822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86175" y="338138"/>
            <a:ext cx="17811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EEE: “that provides new</a:t>
            </a:r>
            <a:r>
              <a:rPr lang="en-US" sz="2800" dirty="0"/>
              <a:t>     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insights”</a:t>
            </a:r>
            <a:r>
              <a:rPr lang="en-US" sz="2800" dirty="0"/>
              <a:t>  </a:t>
            </a:r>
            <a:endParaRPr lang="en-GB" altLang="en-US" sz="2800" b="0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sp>
        <p:nvSpPr>
          <p:cNvPr id="712706" name="Text Box 2"/>
          <p:cNvSpPr txBox="1">
            <a:spLocks noChangeArrowheads="1"/>
          </p:cNvSpPr>
          <p:nvPr/>
        </p:nvSpPr>
        <p:spPr bwMode="auto">
          <a:xfrm>
            <a:off x="257175" y="338138"/>
            <a:ext cx="16478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EEE: </a:t>
            </a:r>
            <a:b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</a:br>
            <a: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“we found a problem </a:t>
            </a:r>
            <a:b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</a:br>
            <a: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in EU”</a:t>
            </a:r>
            <a:endParaRPr lang="en-GB" altLang="en-US" sz="2800" b="0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05600" y="338138"/>
            <a:ext cx="247650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EEE: </a:t>
            </a:r>
            <a:b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</a:br>
            <a: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“such insights refute </a:t>
            </a:r>
            <a:b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</a:br>
            <a: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all of economics”</a:t>
            </a:r>
            <a:r>
              <a:rPr lang="en-US" altLang="en-US" sz="2000" u="sng" baseline="40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5alec</a:t>
            </a:r>
            <a:endParaRPr lang="en-GB" altLang="en-US" sz="2000" b="0" u="sng" baseline="40000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2095501" y="738188"/>
                <a:ext cx="1285874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 typeface="Math3" panose="000004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96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anose="02020603050405020304" pitchFamily="18" charset="0"/>
                          <a:sym typeface="Math3" panose="00000400000000000000" pitchFamily="2" charset="2"/>
                        </a:rPr>
                        <m:t>⇒</m:t>
                      </m:r>
                    </m:oMath>
                  </m:oMathPara>
                </a14:m>
                <a:endParaRPr lang="en-GB" altLang="en-US" sz="9600" b="0" dirty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endParaRPr>
              </a:p>
            </p:txBody>
          </p:sp>
        </mc:Choice>
        <mc:Fallback xmlns="">
          <p:sp>
            <p:nvSpPr>
              <p:cNvPr id="7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5501" y="738188"/>
                <a:ext cx="1285874" cy="15696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5581650" y="738188"/>
                <a:ext cx="1181099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 typeface="Math3" panose="000004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96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anose="02020603050405020304" pitchFamily="18" charset="0"/>
                          <a:sym typeface="Math3" panose="00000400000000000000" pitchFamily="2" charset="2"/>
                        </a:rPr>
                        <m:t>⇒</m:t>
                      </m:r>
                    </m:oMath>
                  </m:oMathPara>
                </a14:m>
                <a:endParaRPr lang="en-GB" altLang="en-US" sz="9600" b="0" dirty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endParaRPr>
              </a:p>
            </p:txBody>
          </p:sp>
        </mc:Choice>
        <mc:Fallback xmlns="">
          <p:sp>
            <p:nvSpPr>
              <p:cNvPr id="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1650" y="738188"/>
                <a:ext cx="1181099" cy="15696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748865" y="4492398"/>
            <a:ext cx="20764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Many problems in EU are known!</a:t>
            </a:r>
            <a:endParaRPr lang="en-GB" altLang="en-US" sz="2000" b="0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056490" y="4449866"/>
            <a:ext cx="208597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Economics is way broader! </a:t>
            </a:r>
          </a:p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sz="2000" i="1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Refuting one economic theory </a:t>
            </a:r>
            <a:r>
              <a:rPr lang="en-US" sz="2000" dirty="0" smtClean="0">
                <a:sym typeface="Symbol"/>
              </a:rPr>
              <a:t></a:t>
            </a:r>
            <a:r>
              <a:rPr lang="en-US" altLang="en-US" sz="2000" i="1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refuting </a:t>
            </a:r>
            <a:r>
              <a:rPr lang="en-US" altLang="en-US" sz="2000" i="1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all.</a:t>
            </a:r>
            <a:endParaRPr lang="en-GB" altLang="en-US" sz="2000" b="0" i="1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41" y="2514601"/>
            <a:ext cx="1423988" cy="94759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20894" y="3932611"/>
            <a:ext cx="850681" cy="523220"/>
            <a:chOff x="829251" y="5080975"/>
            <a:chExt cx="850681" cy="523220"/>
          </a:xfrm>
        </p:grpSpPr>
        <p:grpSp>
          <p:nvGrpSpPr>
            <p:cNvPr id="24" name="Group 23"/>
            <p:cNvGrpSpPr/>
            <p:nvPr/>
          </p:nvGrpSpPr>
          <p:grpSpPr>
            <a:xfrm>
              <a:off x="1349456" y="5187305"/>
              <a:ext cx="330476" cy="327010"/>
              <a:chOff x="1677880" y="5088561"/>
              <a:chExt cx="435007" cy="435006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677880" y="5088562"/>
                <a:ext cx="435006" cy="435005"/>
              </a:xfrm>
              <a:prstGeom prst="line">
                <a:avLst/>
              </a:prstGeom>
              <a:ln w="603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1677881" y="5088561"/>
                <a:ext cx="435006" cy="435006"/>
              </a:xfrm>
              <a:prstGeom prst="line">
                <a:avLst/>
              </a:prstGeom>
              <a:ln w="603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829251" y="5080975"/>
              <a:ext cx="4075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 typeface="Math3" panose="00000400000000000000" pitchFamily="2" charset="2"/>
                <a:buNone/>
              </a:pPr>
              <a:r>
                <a:rPr lang="en-US" altLang="en-US" sz="2800" dirty="0" smtClean="0">
                  <a:cs typeface="Times New Roman" panose="02020603050405020304" pitchFamily="18" charset="0"/>
                  <a:sym typeface="Math3" panose="00000400000000000000" pitchFamily="2" charset="2"/>
                </a:rPr>
                <a:t>I:</a:t>
              </a:r>
              <a:endParaRPr lang="en-US" altLang="en-US" sz="2600" dirty="0">
                <a:cs typeface="Times New Roman" panose="02020603050405020304" pitchFamily="18" charset="0"/>
                <a:sym typeface="Math3" panose="00000400000000000000" pitchFamily="2" charset="2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61683" y="3932611"/>
            <a:ext cx="850681" cy="523220"/>
            <a:chOff x="829251" y="5080975"/>
            <a:chExt cx="850681" cy="523220"/>
          </a:xfrm>
        </p:grpSpPr>
        <p:grpSp>
          <p:nvGrpSpPr>
            <p:cNvPr id="29" name="Group 28"/>
            <p:cNvGrpSpPr/>
            <p:nvPr/>
          </p:nvGrpSpPr>
          <p:grpSpPr>
            <a:xfrm>
              <a:off x="1349456" y="5187305"/>
              <a:ext cx="330476" cy="327010"/>
              <a:chOff x="1677880" y="5088561"/>
              <a:chExt cx="435007" cy="435006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677880" y="5088562"/>
                <a:ext cx="435006" cy="435005"/>
              </a:xfrm>
              <a:prstGeom prst="line">
                <a:avLst/>
              </a:prstGeom>
              <a:ln w="603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1677881" y="5088561"/>
                <a:ext cx="435006" cy="435006"/>
              </a:xfrm>
              <a:prstGeom prst="line">
                <a:avLst/>
              </a:prstGeom>
              <a:ln w="603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829251" y="5080975"/>
              <a:ext cx="4075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 typeface="Math3" panose="00000400000000000000" pitchFamily="2" charset="2"/>
                <a:buNone/>
              </a:pPr>
              <a:r>
                <a:rPr lang="en-US" altLang="en-US" sz="2800" dirty="0" smtClean="0">
                  <a:cs typeface="Times New Roman" panose="02020603050405020304" pitchFamily="18" charset="0"/>
                  <a:sym typeface="Math3" panose="00000400000000000000" pitchFamily="2" charset="2"/>
                </a:rPr>
                <a:t>I:</a:t>
              </a:r>
              <a:endParaRPr lang="en-US" altLang="en-US" sz="2600" dirty="0">
                <a:cs typeface="Times New Roman" panose="02020603050405020304" pitchFamily="18" charset="0"/>
                <a:sym typeface="Math3" panose="00000400000000000000" pitchFamily="2" charset="2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23222" y="3946782"/>
            <a:ext cx="850681" cy="523220"/>
            <a:chOff x="829251" y="5080975"/>
            <a:chExt cx="850681" cy="523220"/>
          </a:xfrm>
        </p:grpSpPr>
        <p:grpSp>
          <p:nvGrpSpPr>
            <p:cNvPr id="34" name="Group 33"/>
            <p:cNvGrpSpPr/>
            <p:nvPr/>
          </p:nvGrpSpPr>
          <p:grpSpPr>
            <a:xfrm>
              <a:off x="1349456" y="5187305"/>
              <a:ext cx="330476" cy="327010"/>
              <a:chOff x="1677880" y="5088561"/>
              <a:chExt cx="435007" cy="435006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677880" y="5088562"/>
                <a:ext cx="435006" cy="435005"/>
              </a:xfrm>
              <a:prstGeom prst="line">
                <a:avLst/>
              </a:prstGeom>
              <a:ln w="603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1677881" y="5088561"/>
                <a:ext cx="435006" cy="435006"/>
              </a:xfrm>
              <a:prstGeom prst="line">
                <a:avLst/>
              </a:prstGeom>
              <a:ln w="603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829251" y="5080975"/>
              <a:ext cx="4075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 typeface="Math3" panose="00000400000000000000" pitchFamily="2" charset="2"/>
                <a:buNone/>
              </a:pPr>
              <a:r>
                <a:rPr lang="en-US" altLang="en-US" sz="2800" dirty="0" smtClean="0">
                  <a:cs typeface="Times New Roman" panose="02020603050405020304" pitchFamily="18" charset="0"/>
                  <a:sym typeface="Math3" panose="00000400000000000000" pitchFamily="2" charset="2"/>
                </a:rPr>
                <a:t>I:</a:t>
              </a:r>
              <a:endParaRPr lang="en-US" altLang="en-US" sz="2600" dirty="0">
                <a:cs typeface="Times New Roman" panose="02020603050405020304" pitchFamily="18" charset="0"/>
                <a:sym typeface="Math3" panose="00000400000000000000" pitchFamily="2" charset="2"/>
              </a:endParaRPr>
            </a:p>
          </p:txBody>
        </p:sp>
      </p:grp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8821533" y="6565547"/>
            <a:ext cx="428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CF05A3-FBDE-4BFE-AEF8-E40EABCE86AF}" type="slidenum">
              <a:rPr lang="en-US" altLang="en-US" sz="1600" b="0"/>
              <a:pPr>
                <a:spcBef>
                  <a:spcPct val="50000"/>
                </a:spcBef>
                <a:buFontTx/>
                <a:buNone/>
              </a:pPr>
              <a:t>14</a:t>
            </a:fld>
            <a:endParaRPr lang="en-US" altLang="en-US" sz="1600" b="0"/>
          </a:p>
        </p:txBody>
      </p:sp>
    </p:spTree>
    <p:extLst>
      <p:ext uri="{BB962C8B-B14F-4D97-AF65-F5344CB8AC3E}">
        <p14:creationId xmlns:p14="http://schemas.microsoft.com/office/powerpoint/2010/main" val="1779494760"/>
      </p:ext>
    </p:extLst>
  </p:cSld>
  <p:clrMapOvr>
    <a:masterClrMapping/>
  </p:clrMapOvr>
  <p:transition advTm="2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712706" grpId="0" build="p" autoUpdateAnimBg="0"/>
      <p:bldP spid="5" grpId="0" build="p" autoUpdateAnimBg="0"/>
      <p:bldP spid="7" grpId="0" build="p" autoUpdateAnimBg="0"/>
      <p:bldP spid="8" grpId="0" build="p" autoUpdateAnimBg="0"/>
      <p:bldP spid="13" grpId="0" build="p" autoUpdateAnimBg="0"/>
      <p:bldP spid="1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919" y="213194"/>
            <a:ext cx="8967293" cy="4524315"/>
            <a:chOff x="122919" y="213194"/>
            <a:chExt cx="8967293" cy="4524315"/>
          </a:xfrm>
        </p:grpSpPr>
        <p:sp>
          <p:nvSpPr>
            <p:cNvPr id="724994" name="Text Box 2"/>
            <p:cNvSpPr txBox="1">
              <a:spLocks noChangeArrowheads="1"/>
            </p:cNvSpPr>
            <p:nvPr/>
          </p:nvSpPr>
          <p:spPr bwMode="auto">
            <a:xfrm>
              <a:off x="469153" y="213194"/>
              <a:ext cx="8621059" cy="4524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>
                <a:spcBef>
                  <a:spcPct val="0"/>
                </a:spcBef>
                <a:buFont typeface="Math3" panose="00000400000000000000" pitchFamily="2" charset="2"/>
                <a:buNone/>
              </a:pP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Outline:</a:t>
              </a:r>
              <a:b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1.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The </a:t>
              </a:r>
              <a:r>
                <a:rPr lang="en-GB" altLang="en-US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U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biquity Fallacy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2.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EEE’s Criticism of Expected Utility 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   Criticized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3.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EEE’s Criticism of All of Economics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   Criticized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4.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Further Criticisms of EEE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5.</a:t>
              </a:r>
              <a:r>
                <a:rPr lang="en-GB" altLang="en-US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Citations from EEE papers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6.</a:t>
              </a:r>
              <a:r>
                <a:rPr lang="en-US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Conclusion</a:t>
              </a:r>
              <a:endParaRPr lang="en-GB" altLang="en-US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22919" y="3158116"/>
              <a:ext cx="392113" cy="203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821533" y="6565547"/>
            <a:ext cx="428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CF05A3-FBDE-4BFE-AEF8-E40EABCE86AF}" type="slidenum">
              <a:rPr lang="en-US" altLang="en-US" sz="1600" b="0"/>
              <a:pPr>
                <a:spcBef>
                  <a:spcPct val="50000"/>
                </a:spcBef>
                <a:buFontTx/>
                <a:buNone/>
              </a:pPr>
              <a:t>15</a:t>
            </a:fld>
            <a:endParaRPr lang="en-US" altLang="en-US" sz="1600" b="0"/>
          </a:p>
        </p:txBody>
      </p:sp>
    </p:spTree>
    <p:extLst>
      <p:ext uri="{BB962C8B-B14F-4D97-AF65-F5344CB8AC3E}">
        <p14:creationId xmlns:p14="http://schemas.microsoft.com/office/powerpoint/2010/main" val="1943345620"/>
      </p:ext>
    </p:extLst>
  </p:cSld>
  <p:clrMapOvr>
    <a:masterClrMapping/>
  </p:clrMapOvr>
  <p:transition advTm="2337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Text Box 2"/>
          <p:cNvSpPr txBox="1">
            <a:spLocks noChangeArrowheads="1"/>
          </p:cNvSpPr>
          <p:nvPr/>
        </p:nvSpPr>
        <p:spPr bwMode="auto">
          <a:xfrm>
            <a:off x="247651" y="423863"/>
            <a:ext cx="8267700" cy="316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        Further criticisms of EEE</a:t>
            </a:r>
            <a:endParaRPr lang="en-US" altLang="en-US" sz="2800" dirty="0" smtClean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EEE finds (useful!) </a:t>
            </a:r>
            <a:r>
              <a:rPr lang="en-US" altLang="en-US" sz="2800" dirty="0" err="1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isomorphisms</a:t>
            </a:r>
            <a: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with other fields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sz="1800" b="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(</a:t>
            </a:r>
            <a:r>
              <a:rPr lang="en-US" altLang="en-US" sz="1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technique not new: </a:t>
            </a:r>
            <a:r>
              <a:rPr lang="en-US" altLang="en-US" sz="1800" b="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Keeney &amp; </a:t>
            </a:r>
            <a:r>
              <a:rPr lang="en-US" altLang="en-US" sz="1800" b="0" dirty="0" err="1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Raiffa</a:t>
            </a:r>
            <a:r>
              <a:rPr lang="en-US" altLang="en-US" sz="1800" b="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</a:t>
            </a:r>
            <a:r>
              <a:rPr lang="en-US" altLang="en-US" sz="1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1976 Ch. 9;</a:t>
            </a:r>
            <a:r>
              <a:rPr lang="en-US" altLang="en-US" sz="1800" b="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</a:t>
            </a:r>
            <a:r>
              <a:rPr lang="en-US" altLang="en-US" sz="1800" b="0" dirty="0" err="1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Wakker</a:t>
            </a:r>
            <a:r>
              <a:rPr lang="en-US" altLang="en-US" sz="1800" b="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2010 Appendix D).</a:t>
            </a:r>
            <a:endParaRPr lang="en-US" altLang="en-US" sz="2400" b="0" dirty="0" smtClean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EEE: “Makes ot</a:t>
            </a:r>
            <a:r>
              <a:rPr lang="en-US" altLang="en-US" sz="2800" b="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her fields redundant.”</a:t>
            </a:r>
            <a:r>
              <a:rPr lang="en-US" altLang="en-US" sz="2800" b="0" u="sng" baseline="40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6isre</a:t>
            </a:r>
            <a:endParaRPr lang="en-US" altLang="en-US" sz="2800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sz="1800" b="0" i="1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Providing some insights </a:t>
            </a:r>
            <a:r>
              <a:rPr lang="en-US" sz="1800">
                <a:sym typeface="Symbol"/>
              </a:rPr>
              <a:t></a:t>
            </a:r>
            <a:r>
              <a:rPr lang="en-US" altLang="en-US" sz="1800" b="0" i="1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providing </a:t>
            </a:r>
            <a:r>
              <a:rPr lang="en-US" altLang="en-US" sz="1800" b="0" i="1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all.</a:t>
            </a:r>
            <a:r>
              <a:rPr lang="en-US" altLang="en-US" sz="1800" b="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/>
            </a:r>
            <a:br>
              <a:rPr lang="en-US" altLang="en-US" sz="1800" b="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</a:br>
            <a:endParaRPr lang="en-US" altLang="en-US" sz="1800" b="0" dirty="0" smtClean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In temporal growth, growth factor often not proper index</a:t>
            </a:r>
            <a:r>
              <a:rPr lang="en-US" altLang="en-US" sz="2800" u="sng" baseline="40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7grfa</a:t>
            </a:r>
            <a: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Doctor, </a:t>
            </a:r>
            <a:r>
              <a:rPr lang="en-US" altLang="en-US" sz="2000" dirty="0" err="1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Wakker</a:t>
            </a:r>
            <a:r>
              <a:rPr lang="en-US" altLang="en-US" sz="2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, &amp; Wang (2020 Example 1)</a:t>
            </a:r>
            <a:endParaRPr lang="en-US" sz="2000" dirty="0" smtClean="0"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6410" y="1638689"/>
            <a:ext cx="5695950" cy="266701"/>
            <a:chOff x="1677880" y="5060272"/>
            <a:chExt cx="435006" cy="43500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677880" y="5060272"/>
              <a:ext cx="435006" cy="435006"/>
            </a:xfrm>
            <a:prstGeom prst="line">
              <a:avLst/>
            </a:prstGeom>
            <a:ln w="603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677880" y="5060272"/>
              <a:ext cx="435006" cy="435006"/>
            </a:xfrm>
            <a:prstGeom prst="line">
              <a:avLst/>
            </a:prstGeom>
            <a:ln w="603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47650" y="3962795"/>
            <a:ext cx="8751306" cy="2151924"/>
            <a:chOff x="247650" y="4667645"/>
            <a:chExt cx="8751306" cy="2151924"/>
          </a:xfrm>
        </p:grpSpPr>
        <p:grpSp>
          <p:nvGrpSpPr>
            <p:cNvPr id="3" name="Group 2"/>
            <p:cNvGrpSpPr/>
            <p:nvPr/>
          </p:nvGrpSpPr>
          <p:grpSpPr>
            <a:xfrm>
              <a:off x="247650" y="4764442"/>
              <a:ext cx="3038475" cy="2045602"/>
              <a:chOff x="247650" y="4764442"/>
              <a:chExt cx="3038475" cy="204560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650" y="4764442"/>
                <a:ext cx="2686049" cy="1686730"/>
              </a:xfrm>
              <a:prstGeom prst="rect">
                <a:avLst/>
              </a:prstGeom>
            </p:spPr>
          </p:pic>
          <p:sp>
            <p:nvSpPr>
              <p:cNvPr id="16" name="Text Box 2"/>
              <p:cNvSpPr txBox="1">
                <a:spLocks noChangeArrowheads="1"/>
              </p:cNvSpPr>
              <p:nvPr/>
            </p:nvSpPr>
            <p:spPr bwMode="auto">
              <a:xfrm>
                <a:off x="285750" y="6274513"/>
                <a:ext cx="3000375" cy="535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buFont typeface="Math3" panose="00000400000000000000" pitchFamily="2" charset="2"/>
                  <a:buNone/>
                </a:pPr>
                <a:r>
                  <a:rPr lang="en-US" altLang="en-US" sz="16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Life-cycle consumption theory </a:t>
                </a:r>
                <a:r>
                  <a:rPr lang="en-US" sz="1600" dirty="0">
                    <a:latin typeface="Arial" panose="020B0604020202020204" pitchFamily="34" charset="0"/>
                  </a:rPr>
                  <a:t> (Browning &amp; Crossley 2001)</a:t>
                </a:r>
                <a:endParaRPr lang="en-GB" altLang="en-US" sz="1600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3352515" y="4717443"/>
              <a:ext cx="4175851" cy="2102126"/>
              <a:chOff x="4752690" y="4717443"/>
              <a:chExt cx="4175851" cy="210212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2690" y="4717443"/>
                <a:ext cx="4175851" cy="1540482"/>
              </a:xfrm>
              <a:prstGeom prst="rect">
                <a:avLst/>
              </a:prstGeom>
            </p:spPr>
          </p:pic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>
                <a:off x="4829174" y="6284038"/>
                <a:ext cx="2981325" cy="535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buFont typeface="Math3" panose="00000400000000000000" pitchFamily="2" charset="2"/>
                  <a:buNone/>
                </a:pPr>
                <a:r>
                  <a:rPr lang="en-US" altLang="en-US" sz="16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Economic growth theory (</a:t>
                </a:r>
                <a:r>
                  <a:rPr lang="en-US" sz="1600" dirty="0" err="1" smtClean="0">
                    <a:latin typeface="Arial" panose="020B0604020202020204" pitchFamily="34" charset="0"/>
                  </a:rPr>
                  <a:t>Barro</a:t>
                </a:r>
                <a:r>
                  <a:rPr 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en-US" sz="1600" dirty="0">
                    <a:latin typeface="Arial" panose="020B0604020202020204" pitchFamily="34" charset="0"/>
                  </a:rPr>
                  <a:t>&amp; Sala-</a:t>
                </a:r>
                <a:r>
                  <a:rPr lang="en-US" sz="1600" dirty="0" err="1">
                    <a:latin typeface="Arial" panose="020B0604020202020204" pitchFamily="34" charset="0"/>
                  </a:rPr>
                  <a:t>i</a:t>
                </a:r>
                <a:r>
                  <a:rPr lang="en-US" sz="1600" dirty="0">
                    <a:latin typeface="Arial" panose="020B0604020202020204" pitchFamily="34" charset="0"/>
                  </a:rPr>
                  <a:t>-Martin </a:t>
                </a:r>
                <a:r>
                  <a:rPr lang="en-US" sz="1600" dirty="0" smtClean="0">
                    <a:latin typeface="Arial" panose="020B0604020202020204" pitchFamily="34" charset="0"/>
                  </a:rPr>
                  <a:t>2004</a:t>
                </a:r>
                <a:r>
                  <a:rPr lang="en-US" altLang="en-US" sz="16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)</a:t>
                </a:r>
                <a:endParaRPr lang="en-GB" altLang="en-US" sz="1600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7" t="2857" r="6239" b="2857"/>
            <a:stretch/>
          </p:blipFill>
          <p:spPr>
            <a:xfrm>
              <a:off x="7647019" y="4667645"/>
              <a:ext cx="1351937" cy="1924050"/>
            </a:xfrm>
            <a:prstGeom prst="rect">
              <a:avLst/>
            </a:prstGeom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821533" y="6565547"/>
            <a:ext cx="428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CF05A3-FBDE-4BFE-AEF8-E40EABCE86AF}" type="slidenum">
              <a:rPr lang="en-US" altLang="en-US" sz="1600" b="0"/>
              <a:pPr>
                <a:spcBef>
                  <a:spcPct val="50000"/>
                </a:spcBef>
                <a:buFontTx/>
                <a:buNone/>
              </a:pPr>
              <a:t>16</a:t>
            </a:fld>
            <a:endParaRPr lang="en-US" altLang="en-US" sz="1600" b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47651" y="6319838"/>
            <a:ext cx="8267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sz="2000" dirty="0">
                <a:latin typeface="Arial" panose="020B0604020202020204" pitchFamily="34" charset="0"/>
              </a:rPr>
              <a:t>E</a:t>
            </a:r>
            <a:r>
              <a:rPr lang="en-US" sz="2000" dirty="0" smtClean="0">
                <a:latin typeface="Arial" panose="020B0604020202020204" pitchFamily="34" charset="0"/>
              </a:rPr>
              <a:t>xponential growth bias (Levy &amp; </a:t>
            </a:r>
            <a:r>
              <a:rPr lang="en-US" sz="2000" dirty="0" err="1" smtClean="0">
                <a:latin typeface="Arial" panose="020B0604020202020204" pitchFamily="34" charset="0"/>
              </a:rPr>
              <a:t>Tasoff</a:t>
            </a:r>
            <a:r>
              <a:rPr lang="en-US" sz="2000" dirty="0" smtClean="0">
                <a:latin typeface="Arial" panose="020B0604020202020204" pitchFamily="34" charset="0"/>
              </a:rPr>
              <a:t> 2020; Stango &amp; </a:t>
            </a:r>
            <a:r>
              <a:rPr lang="en-US" sz="2000" dirty="0" err="1" smtClean="0">
                <a:latin typeface="Arial" panose="020B0604020202020204" pitchFamily="34" charset="0"/>
              </a:rPr>
              <a:t>Zinman</a:t>
            </a:r>
            <a:r>
              <a:rPr lang="en-US" sz="2000" dirty="0" smtClean="0">
                <a:latin typeface="Arial" panose="020B0604020202020204" pitchFamily="34" charset="0"/>
              </a:rPr>
              <a:t> 2009) </a:t>
            </a:r>
          </a:p>
        </p:txBody>
      </p:sp>
    </p:spTree>
    <p:extLst>
      <p:ext uri="{BB962C8B-B14F-4D97-AF65-F5344CB8AC3E}">
        <p14:creationId xmlns:p14="http://schemas.microsoft.com/office/powerpoint/2010/main" val="2941125831"/>
      </p:ext>
    </p:extLst>
  </p:cSld>
  <p:clrMapOvr>
    <a:masterClrMapping/>
  </p:clrMapOvr>
  <p:transition advTm="2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0" grpId="0" uiExpand="1" build="p" autoUpdateAnimBg="0"/>
      <p:bldP spid="1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919" y="213194"/>
            <a:ext cx="8967293" cy="4524315"/>
            <a:chOff x="122919" y="213194"/>
            <a:chExt cx="8967293" cy="4524315"/>
          </a:xfrm>
        </p:grpSpPr>
        <p:sp>
          <p:nvSpPr>
            <p:cNvPr id="724994" name="Text Box 2"/>
            <p:cNvSpPr txBox="1">
              <a:spLocks noChangeArrowheads="1"/>
            </p:cNvSpPr>
            <p:nvPr/>
          </p:nvSpPr>
          <p:spPr bwMode="auto">
            <a:xfrm>
              <a:off x="469153" y="213194"/>
              <a:ext cx="8621059" cy="4524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>
                <a:spcBef>
                  <a:spcPct val="0"/>
                </a:spcBef>
                <a:buFont typeface="Math3" panose="00000400000000000000" pitchFamily="2" charset="2"/>
                <a:buNone/>
              </a:pP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Outline:</a:t>
              </a:r>
              <a:b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1.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The </a:t>
              </a:r>
              <a:r>
                <a:rPr lang="en-GB" altLang="en-US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U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biquity Fallacy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2.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EEE’s Criticism of Expected Utility 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   Criticized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3.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EEE’s Criticism of All of Economics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   Criticized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4.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Further Criticisms of EEE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5.</a:t>
              </a:r>
              <a:r>
                <a:rPr lang="en-GB" altLang="en-US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Citations from EEE papers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6.</a:t>
              </a:r>
              <a:r>
                <a:rPr lang="en-US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Conclusion</a:t>
              </a:r>
              <a:endParaRPr lang="en-GB" altLang="en-US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22919" y="3643891"/>
              <a:ext cx="392113" cy="203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821533" y="6565547"/>
            <a:ext cx="428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CF05A3-FBDE-4BFE-AEF8-E40EABCE86AF}" type="slidenum">
              <a:rPr lang="en-US" altLang="en-US" sz="1600" b="0"/>
              <a:pPr>
                <a:spcBef>
                  <a:spcPct val="50000"/>
                </a:spcBef>
                <a:buFontTx/>
                <a:buNone/>
              </a:pPr>
              <a:t>17</a:t>
            </a:fld>
            <a:endParaRPr lang="en-US" altLang="en-US" sz="1600" b="0"/>
          </a:p>
        </p:txBody>
      </p:sp>
    </p:spTree>
    <p:extLst>
      <p:ext uri="{BB962C8B-B14F-4D97-AF65-F5344CB8AC3E}">
        <p14:creationId xmlns:p14="http://schemas.microsoft.com/office/powerpoint/2010/main" val="1746067117"/>
      </p:ext>
    </p:extLst>
  </p:cSld>
  <p:clrMapOvr>
    <a:masterClrMapping/>
  </p:clrMapOvr>
  <p:transition advTm="2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Text Box 2"/>
          <p:cNvSpPr txBox="1">
            <a:spLocks noChangeArrowheads="1"/>
          </p:cNvSpPr>
          <p:nvPr/>
        </p:nvSpPr>
        <p:spPr bwMode="auto">
          <a:xfrm>
            <a:off x="333375" y="271463"/>
            <a:ext cx="8478633" cy="648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buNone/>
            </a:pPr>
            <a:r>
              <a:rPr lang="en-US" sz="2400" dirty="0">
                <a:latin typeface="Arial" panose="020B0604020202020204" pitchFamily="34" charset="0"/>
              </a:rPr>
              <a:t>I </a:t>
            </a:r>
            <a:r>
              <a:rPr lang="en-US" sz="2400" dirty="0" smtClean="0">
                <a:latin typeface="Arial" panose="020B0604020202020204" pitchFamily="34" charset="0"/>
              </a:rPr>
              <a:t>repeat here </a:t>
            </a:r>
            <a:r>
              <a:rPr lang="en-US" sz="2400" dirty="0">
                <a:latin typeface="Arial" panose="020B0604020202020204" pitchFamily="34" charset="0"/>
              </a:rPr>
              <a:t>the superscripts indicating </a:t>
            </a:r>
            <a:r>
              <a:rPr lang="en-US" sz="2400" dirty="0" smtClean="0">
                <a:latin typeface="Arial" panose="020B0604020202020204" pitchFamily="34" charset="0"/>
              </a:rPr>
              <a:t>my criticisms of </a:t>
            </a:r>
            <a:r>
              <a:rPr lang="en-US" sz="2400" dirty="0">
                <a:latin typeface="Arial" panose="020B0604020202020204" pitchFamily="34" charset="0"/>
              </a:rPr>
              <a:t>EEE. </a:t>
            </a:r>
            <a:endParaRPr lang="nl-NL" sz="2400" dirty="0"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buNone/>
            </a:pPr>
            <a:r>
              <a:rPr lang="en-US" sz="2400" u="sng" baseline="30000" dirty="0" smtClean="0">
                <a:latin typeface="Arial" panose="020B0604020202020204" pitchFamily="34" charset="0"/>
              </a:rPr>
              <a:t>1ubfa</a:t>
            </a:r>
            <a:r>
              <a:rPr lang="en-US" sz="2400" dirty="0" smtClean="0">
                <a:latin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</a:rPr>
              <a:t>Ubiquity fallacy regarding time</a:t>
            </a:r>
            <a:endParaRPr lang="nl-NL" sz="2400" dirty="0"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buNone/>
            </a:pPr>
            <a:r>
              <a:rPr lang="en-US" sz="2400" u="sng" baseline="30000" dirty="0" smtClean="0">
                <a:latin typeface="Arial" panose="020B0604020202020204" pitchFamily="34" charset="0"/>
              </a:rPr>
              <a:t>2avti</a:t>
            </a:r>
            <a:r>
              <a:rPr lang="en-US" sz="2400" dirty="0" smtClean="0">
                <a:latin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</a:rPr>
              <a:t>EU is average over time</a:t>
            </a:r>
            <a:endParaRPr lang="nl-NL" sz="2400" dirty="0"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buNone/>
            </a:pPr>
            <a:r>
              <a:rPr lang="en-US" sz="2400" u="sng" baseline="30000" dirty="0" smtClean="0">
                <a:latin typeface="Arial" panose="020B0604020202020204" pitchFamily="34" charset="0"/>
              </a:rPr>
              <a:t>3euer</a:t>
            </a:r>
            <a:r>
              <a:rPr lang="en-US" sz="2400" dirty="0" smtClean="0">
                <a:latin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</a:rPr>
              <a:t>EU assumes ergodicity</a:t>
            </a:r>
            <a:endParaRPr lang="nl-NL" sz="2400" dirty="0"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buNone/>
            </a:pPr>
            <a:r>
              <a:rPr lang="en-US" sz="2400" u="sng" baseline="30000" dirty="0" smtClean="0">
                <a:latin typeface="Arial" panose="020B0604020202020204" pitchFamily="34" charset="0"/>
              </a:rPr>
              <a:t>4enco</a:t>
            </a:r>
            <a:r>
              <a:rPr lang="en-US" sz="2400" dirty="0" smtClean="0">
                <a:latin typeface="Arial" panose="020B0604020202020204" pitchFamily="34" charset="0"/>
              </a:rPr>
              <a:t>: All ensemble members must exist in some concrete </a:t>
            </a:r>
            <a:br>
              <a:rPr lang="en-US" sz="2400" dirty="0" smtClean="0">
                <a:latin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</a:rPr>
              <a:t>      physical sense</a:t>
            </a:r>
            <a:endParaRPr lang="nl-NL" sz="2400" dirty="0"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buNone/>
            </a:pPr>
            <a:r>
              <a:rPr lang="en-US" sz="2400" u="sng" baseline="30000" dirty="0" smtClean="0">
                <a:latin typeface="Arial" panose="020B0604020202020204" pitchFamily="34" charset="0"/>
              </a:rPr>
              <a:t>5alec</a:t>
            </a:r>
            <a:r>
              <a:rPr lang="en-US" sz="2400" dirty="0" smtClean="0">
                <a:latin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</a:rPr>
              <a:t>all of economics is invalidated</a:t>
            </a:r>
            <a:endParaRPr lang="nl-NL" sz="2400" dirty="0"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buNone/>
            </a:pPr>
            <a:r>
              <a:rPr lang="en-US" sz="2400" u="sng" baseline="30000" dirty="0" smtClean="0">
                <a:latin typeface="Arial" panose="020B0604020202020204" pitchFamily="34" charset="0"/>
              </a:rPr>
              <a:t>6isre</a:t>
            </a:r>
            <a:r>
              <a:rPr lang="en-US" sz="2400" dirty="0" smtClean="0">
                <a:latin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</a:rPr>
              <a:t>isomorphisms</a:t>
            </a:r>
            <a:r>
              <a:rPr lang="en-US" sz="2400" dirty="0">
                <a:latin typeface="Arial" panose="020B0604020202020204" pitchFamily="34" charset="0"/>
              </a:rPr>
              <a:t> make other fields entirely redundant</a:t>
            </a:r>
            <a:endParaRPr lang="nl-NL" sz="2400" dirty="0"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buNone/>
            </a:pPr>
            <a:r>
              <a:rPr lang="en-US" sz="2400" u="sng" baseline="30000" dirty="0" smtClean="0">
                <a:latin typeface="Arial" panose="020B0604020202020204" pitchFamily="34" charset="0"/>
              </a:rPr>
              <a:t>7grfa</a:t>
            </a:r>
            <a:r>
              <a:rPr lang="en-US" sz="2400" dirty="0" smtClean="0">
                <a:latin typeface="Arial" panose="020B0604020202020204" pitchFamily="34" charset="0"/>
              </a:rPr>
              <a:t>: in intertemporal, growth </a:t>
            </a:r>
            <a:r>
              <a:rPr lang="en-US" sz="2400" dirty="0">
                <a:latin typeface="Arial" panose="020B0604020202020204" pitchFamily="34" charset="0"/>
              </a:rPr>
              <a:t>factor should be maximized</a:t>
            </a:r>
            <a:endParaRPr lang="nl-NL" sz="2400" dirty="0"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buNone/>
            </a:pPr>
            <a:r>
              <a:rPr lang="en-US" sz="2400" u="sng" baseline="30000" dirty="0">
                <a:latin typeface="Arial" panose="020B0604020202020204" pitchFamily="34" charset="0"/>
              </a:rPr>
              <a:t>8th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criticism concerns </a:t>
            </a:r>
            <a:r>
              <a:rPr lang="en-US" sz="2400" dirty="0">
                <a:latin typeface="Arial" panose="020B0604020202020204" pitchFamily="34" charset="0"/>
              </a:rPr>
              <a:t>an absence: absence of any mention of the arguments that economists provide to justify</a:t>
            </a:r>
            <a:r>
              <a:rPr lang="en-GB" sz="2400" dirty="0">
                <a:latin typeface="Arial" panose="020B0604020202020204" pitchFamily="34" charset="0"/>
              </a:rPr>
              <a:t>—</a:t>
            </a:r>
            <a:r>
              <a:rPr lang="en-US" sz="2400" dirty="0">
                <a:latin typeface="Arial" panose="020B0604020202020204" pitchFamily="34" charset="0"/>
              </a:rPr>
              <a:t>and criticize</a:t>
            </a:r>
            <a:r>
              <a:rPr lang="en-GB" sz="2400" dirty="0">
                <a:latin typeface="Arial" panose="020B0604020202020204" pitchFamily="34" charset="0"/>
              </a:rPr>
              <a:t>—</a:t>
            </a:r>
            <a:r>
              <a:rPr lang="en-US" sz="2400" dirty="0">
                <a:latin typeface="Arial" panose="020B0604020202020204" pitchFamily="34" charset="0"/>
              </a:rPr>
              <a:t>EU (preference axiomatizations and empirical </a:t>
            </a:r>
            <a:r>
              <a:rPr lang="en-US" sz="2400" dirty="0" smtClean="0">
                <a:latin typeface="Arial" panose="020B0604020202020204" pitchFamily="34" charset="0"/>
              </a:rPr>
              <a:t>performance). </a:t>
            </a:r>
            <a:r>
              <a:rPr lang="en-US" sz="2400" dirty="0">
                <a:latin typeface="Arial" panose="020B0604020202020204" pitchFamily="34" charset="0"/>
              </a:rPr>
              <a:t>Similar for dynamic optimization. </a:t>
            </a:r>
            <a:endParaRPr lang="nl-NL" sz="2400" dirty="0"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buNone/>
            </a:pPr>
            <a:r>
              <a:rPr lang="en-US" sz="2400" dirty="0">
                <a:latin typeface="Arial" panose="020B0604020202020204" pitchFamily="34" charset="0"/>
              </a:rPr>
              <a:t> </a:t>
            </a:r>
            <a:endParaRPr lang="nl-NL" sz="2400" dirty="0"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buNone/>
            </a:pPr>
            <a:r>
              <a:rPr lang="en-US" sz="2400" dirty="0">
                <a:latin typeface="Arial" panose="020B0604020202020204" pitchFamily="34" charset="0"/>
              </a:rPr>
              <a:t>On next slides follow citations from Peters (2019) and </a:t>
            </a:r>
            <a:r>
              <a:rPr lang="en-US" sz="2400" dirty="0" smtClean="0">
                <a:latin typeface="Arial" panose="020B0604020202020204" pitchFamily="34" charset="0"/>
              </a:rPr>
              <a:t>Peters </a:t>
            </a:r>
            <a:r>
              <a:rPr lang="en-US" sz="2400" dirty="0">
                <a:latin typeface="Arial" panose="020B0604020202020204" pitchFamily="34" charset="0"/>
              </a:rPr>
              <a:t>&amp; Gell-Mann (2016), with superscripts added to indicate </a:t>
            </a:r>
            <a:r>
              <a:rPr lang="en-US" sz="2400" dirty="0" smtClean="0">
                <a:latin typeface="Arial" panose="020B0604020202020204" pitchFamily="34" charset="0"/>
              </a:rPr>
              <a:t>my criticisms. </a:t>
            </a:r>
            <a:br>
              <a:rPr lang="en-US" sz="2400" dirty="0" smtClean="0">
                <a:latin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</a:rPr>
              <a:t>(Superscripts for literature references in original have been dropped.)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endParaRPr lang="en-GB" altLang="en-US" sz="3600" b="0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821533" y="6565547"/>
            <a:ext cx="428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CF05A3-FBDE-4BFE-AEF8-E40EABCE86AF}" type="slidenum">
              <a:rPr lang="en-US" altLang="en-US" sz="1600" b="0"/>
              <a:pPr>
                <a:spcBef>
                  <a:spcPct val="50000"/>
                </a:spcBef>
                <a:buFontTx/>
                <a:buNone/>
              </a:pPr>
              <a:t>18</a:t>
            </a:fld>
            <a:endParaRPr lang="en-US" altLang="en-US" sz="1600" b="0"/>
          </a:p>
        </p:txBody>
      </p:sp>
    </p:spTree>
    <p:extLst>
      <p:ext uri="{BB962C8B-B14F-4D97-AF65-F5344CB8AC3E}">
        <p14:creationId xmlns:p14="http://schemas.microsoft.com/office/powerpoint/2010/main" val="3493360703"/>
      </p:ext>
    </p:extLst>
  </p:cSld>
  <p:clrMapOvr>
    <a:masterClrMapping/>
  </p:clrMapOvr>
  <p:transition advTm="2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Text Box 2"/>
          <p:cNvSpPr txBox="1">
            <a:spLocks noChangeArrowheads="1"/>
          </p:cNvSpPr>
          <p:nvPr/>
        </p:nvSpPr>
        <p:spPr bwMode="auto">
          <a:xfrm>
            <a:off x="133350" y="105424"/>
            <a:ext cx="8591550" cy="654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6700" indent="-266700" algn="ctr">
              <a:lnSpc>
                <a:spcPct val="90000"/>
              </a:lnSpc>
              <a:buNone/>
            </a:pPr>
            <a:r>
              <a:rPr lang="en-US" sz="1400" dirty="0" smtClean="0">
                <a:latin typeface="Arial" panose="020B0604020202020204" pitchFamily="34" charset="0"/>
              </a:rPr>
              <a:t>My criticisms of </a:t>
            </a:r>
            <a:r>
              <a:rPr lang="en-US" sz="1400" dirty="0">
                <a:latin typeface="Arial" panose="020B0604020202020204" pitchFamily="34" charset="0"/>
              </a:rPr>
              <a:t>Peters (2019 </a:t>
            </a:r>
            <a:r>
              <a:rPr lang="en-US" sz="1400" i="1" dirty="0">
                <a:latin typeface="Arial" panose="020B0604020202020204" pitchFamily="34" charset="0"/>
              </a:rPr>
              <a:t>Nature Physics</a:t>
            </a:r>
            <a:r>
              <a:rPr lang="en-US" sz="1400" dirty="0">
                <a:latin typeface="Arial" panose="020B0604020202020204" pitchFamily="34" charset="0"/>
              </a:rPr>
              <a:t>) </a:t>
            </a:r>
            <a:endParaRPr lang="nl-NL" sz="1200" dirty="0">
              <a:latin typeface="Arial" panose="020B0604020202020204" pitchFamily="34" charset="0"/>
            </a:endParaRPr>
          </a:p>
          <a:p>
            <a:pPr marL="180975" indent="-180975">
              <a:lnSpc>
                <a:spcPct val="90000"/>
              </a:lnSpc>
              <a:buClr>
                <a:srgbClr val="0000FF"/>
              </a:buClr>
            </a:pPr>
            <a:r>
              <a:rPr lang="en-US" sz="1200" dirty="0">
                <a:latin typeface="Arial" panose="020B0604020202020204" pitchFamily="34" charset="0"/>
              </a:rPr>
              <a:t>Abstract: “It may therefore </a:t>
            </a:r>
            <a:r>
              <a:rPr lang="en-US" sz="1200" dirty="0" smtClean="0">
                <a:latin typeface="Arial" panose="020B0604020202020204" pitchFamily="34" charset="0"/>
              </a:rPr>
              <a:t>come </a:t>
            </a:r>
            <a:r>
              <a:rPr lang="en-US" sz="1200" dirty="0">
                <a:latin typeface="Arial" panose="020B0604020202020204" pitchFamily="34" charset="0"/>
              </a:rPr>
              <a:t>as a surprise to learn that the prevailing formulations of economic </a:t>
            </a:r>
            <a:r>
              <a:rPr lang="en-US" sz="1200" dirty="0" smtClean="0">
                <a:latin typeface="Arial" panose="020B0604020202020204" pitchFamily="34" charset="0"/>
              </a:rPr>
              <a:t>theory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>5alec</a:t>
            </a:r>
            <a:r>
              <a:rPr lang="en-US" sz="1200" dirty="0" smtClean="0">
                <a:latin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</a:rPr>
              <a:t>— expected utility theory and its descendants — make an indiscriminate assumption of </a:t>
            </a:r>
            <a:r>
              <a:rPr lang="en-US" sz="1200" dirty="0" smtClean="0">
                <a:latin typeface="Arial" panose="020B0604020202020204" pitchFamily="34" charset="0"/>
              </a:rPr>
              <a:t>ergodicity.</a:t>
            </a:r>
            <a:r>
              <a:rPr lang="en-US" sz="1200" u="sng" baseline="30000" dirty="0">
                <a:latin typeface="Arial" panose="020B0604020202020204" pitchFamily="34" charset="0"/>
              </a:rPr>
              <a:t> 3euer</a:t>
            </a:r>
            <a:r>
              <a:rPr lang="en-US" sz="1200" dirty="0" smtClean="0">
                <a:latin typeface="Arial" panose="020B0604020202020204" pitchFamily="34" charset="0"/>
              </a:rPr>
              <a:t>”</a:t>
            </a:r>
          </a:p>
          <a:p>
            <a:pPr marL="180975" indent="-180975">
              <a:lnSpc>
                <a:spcPct val="90000"/>
              </a:lnSpc>
              <a:buClr>
                <a:srgbClr val="0000FF"/>
              </a:buClr>
            </a:pPr>
            <a:r>
              <a:rPr lang="en-US" sz="1200" dirty="0" smtClean="0">
                <a:latin typeface="Arial" panose="020B0604020202020204" pitchFamily="34" charset="0"/>
              </a:rPr>
              <a:t>P</a:t>
            </a:r>
            <a:r>
              <a:rPr lang="en-US" sz="1200" dirty="0">
                <a:latin typeface="Arial" panose="020B0604020202020204" pitchFamily="34" charset="0"/>
              </a:rPr>
              <a:t>. 1216: “And it turns out a surprising reframing of economic </a:t>
            </a:r>
            <a:r>
              <a:rPr lang="en-US" sz="1200" dirty="0" smtClean="0">
                <a:latin typeface="Arial" panose="020B0604020202020204" pitchFamily="34" charset="0"/>
              </a:rPr>
              <a:t>theory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>5alec</a:t>
            </a:r>
            <a:r>
              <a:rPr lang="en-US" sz="1200" dirty="0" smtClean="0">
                <a:latin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</a:rPr>
              <a:t>follows directly from asking the core ergodicity </a:t>
            </a:r>
            <a:r>
              <a:rPr lang="en-US" sz="1200" dirty="0" smtClean="0">
                <a:latin typeface="Arial" panose="020B0604020202020204" pitchFamily="34" charset="0"/>
              </a:rPr>
              <a:t>question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>1ubfa</a:t>
            </a:r>
            <a:r>
              <a:rPr lang="en-US" sz="1200" dirty="0" smtClean="0">
                <a:latin typeface="Arial" panose="020B0604020202020204" pitchFamily="34" charset="0"/>
              </a:rPr>
              <a:t>: </a:t>
            </a:r>
            <a:r>
              <a:rPr lang="en-US" sz="1200" dirty="0">
                <a:latin typeface="Arial" panose="020B0604020202020204" pitchFamily="34" charset="0"/>
              </a:rPr>
              <a:t>… At a crucial place in the foundations of </a:t>
            </a:r>
            <a:r>
              <a:rPr lang="en-US" sz="1200" dirty="0" smtClean="0">
                <a:latin typeface="Arial" panose="020B0604020202020204" pitchFamily="34" charset="0"/>
              </a:rPr>
              <a:t>economics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>5alec</a:t>
            </a:r>
            <a:r>
              <a:rPr lang="en-US" sz="1200" dirty="0" smtClean="0">
                <a:latin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</a:rPr>
              <a:t>it is assumed that the answer is always </a:t>
            </a:r>
            <a:r>
              <a:rPr lang="en-US" sz="1200" dirty="0" smtClean="0">
                <a:latin typeface="Arial" panose="020B0604020202020204" pitchFamily="34" charset="0"/>
              </a:rPr>
              <a:t>yes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>3euer</a:t>
            </a:r>
            <a:r>
              <a:rPr lang="en-US" sz="1200" dirty="0" smtClean="0">
                <a:latin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</a:rPr>
              <a:t>— a pernicious error” </a:t>
            </a:r>
            <a:endParaRPr lang="nl-NL" sz="1200" dirty="0">
              <a:latin typeface="Arial" panose="020B0604020202020204" pitchFamily="34" charset="0"/>
            </a:endParaRPr>
          </a:p>
          <a:p>
            <a:pPr marL="180975" indent="-180975">
              <a:lnSpc>
                <a:spcPct val="90000"/>
              </a:lnSpc>
              <a:buClr>
                <a:srgbClr val="0000FF"/>
              </a:buClr>
            </a:pPr>
            <a:r>
              <a:rPr lang="en-US" sz="1200" dirty="0">
                <a:latin typeface="Arial" panose="020B0604020202020204" pitchFamily="34" charset="0"/>
              </a:rPr>
              <a:t>P. 1216: “I stumbled on this error about a decade ago … If we pay close attention to the ergodicity </a:t>
            </a:r>
            <a:r>
              <a:rPr lang="en-US" sz="1200" dirty="0" smtClean="0">
                <a:latin typeface="Arial" panose="020B0604020202020204" pitchFamily="34" charset="0"/>
              </a:rPr>
              <a:t>problem</a:t>
            </a:r>
            <a:r>
              <a:rPr lang="en-US" sz="1200" u="sng" baseline="30000" dirty="0">
                <a:latin typeface="Arial" panose="020B0604020202020204" pitchFamily="34" charset="0"/>
              </a:rPr>
              <a:t>1ubfa</a:t>
            </a:r>
            <a:r>
              <a:rPr lang="en-US" sz="1200" dirty="0" smtClean="0">
                <a:latin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</a:rPr>
              <a:t>natural solutions emerge. We therefore have reason to be optimistic about the future of economic </a:t>
            </a:r>
            <a:r>
              <a:rPr lang="en-US" sz="1200" dirty="0" smtClean="0">
                <a:latin typeface="Arial" panose="020B0604020202020204" pitchFamily="34" charset="0"/>
              </a:rPr>
              <a:t>theory</a:t>
            </a:r>
            <a:r>
              <a:rPr lang="en-US" sz="1200" u="sng" baseline="30000" dirty="0">
                <a:latin typeface="Arial" panose="020B0604020202020204" pitchFamily="34" charset="0"/>
              </a:rPr>
              <a:t>5alec</a:t>
            </a:r>
            <a:r>
              <a:rPr lang="en-US" sz="1200" dirty="0" smtClean="0">
                <a:latin typeface="Arial" panose="020B0604020202020204" pitchFamily="34" charset="0"/>
              </a:rPr>
              <a:t>” </a:t>
            </a:r>
            <a:endParaRPr lang="nl-NL" sz="1200" dirty="0">
              <a:latin typeface="Arial" panose="020B0604020202020204" pitchFamily="34" charset="0"/>
            </a:endParaRPr>
          </a:p>
          <a:p>
            <a:pPr marL="180975" indent="-180975">
              <a:lnSpc>
                <a:spcPct val="90000"/>
              </a:lnSpc>
              <a:buClr>
                <a:srgbClr val="0000FF"/>
              </a:buClr>
            </a:pPr>
            <a:r>
              <a:rPr lang="en-US" sz="1200" dirty="0">
                <a:latin typeface="Arial" panose="020B0604020202020204" pitchFamily="34" charset="0"/>
              </a:rPr>
              <a:t>Pp. 1216-2017: “Placing considerations of time and ergodicity </a:t>
            </a:r>
            <a:r>
              <a:rPr lang="en-US" sz="1200" dirty="0" err="1">
                <a:latin typeface="Arial" panose="020B0604020202020204" pitchFamily="34" charset="0"/>
              </a:rPr>
              <a:t>centre</a:t>
            </a:r>
            <a:r>
              <a:rPr lang="en-US" sz="1200" dirty="0">
                <a:latin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</a:rPr>
              <a:t>stage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>1ubfa</a:t>
            </a:r>
            <a:r>
              <a:rPr lang="en-US" sz="1200" dirty="0" smtClean="0">
                <a:latin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</a:rPr>
              <a:t>we will arrive at a clear interpretation both of discounting and of utility theory, without appealing to subjective psychology or indeed other forms of </a:t>
            </a:r>
            <a:r>
              <a:rPr lang="en-US" sz="1200" dirty="0" smtClean="0">
                <a:latin typeface="Arial" panose="020B0604020202020204" pitchFamily="34" charset="0"/>
              </a:rPr>
              <a:t>personalization</a:t>
            </a:r>
            <a:r>
              <a:rPr lang="en-US" sz="1200" u="sng" baseline="30000" dirty="0">
                <a:latin typeface="Arial" panose="020B0604020202020204" pitchFamily="34" charset="0"/>
              </a:rPr>
              <a:t>6isre</a:t>
            </a:r>
            <a:r>
              <a:rPr lang="en-US" sz="1200" dirty="0" smtClean="0">
                <a:latin typeface="Arial" panose="020B0604020202020204" pitchFamily="34" charset="0"/>
              </a:rPr>
              <a:t>” </a:t>
            </a:r>
            <a:endParaRPr lang="nl-NL" sz="1200" dirty="0">
              <a:latin typeface="Arial" panose="020B0604020202020204" pitchFamily="34" charset="0"/>
            </a:endParaRPr>
          </a:p>
          <a:p>
            <a:pPr marL="180975" indent="-180975">
              <a:lnSpc>
                <a:spcPct val="90000"/>
              </a:lnSpc>
              <a:buClr>
                <a:srgbClr val="0000FF"/>
              </a:buClr>
            </a:pPr>
            <a:r>
              <a:rPr lang="en-US" sz="1200" dirty="0">
                <a:latin typeface="Arial" panose="020B0604020202020204" pitchFamily="34" charset="0"/>
              </a:rPr>
              <a:t>P. 1218: “in maximizing the expectation value — an ensemble average over all possible outcomes of the gamble — expected utility theory implicitly assumes that individuals can interact with copies of </a:t>
            </a:r>
            <a:r>
              <a:rPr lang="en-US" sz="1200" dirty="0" smtClean="0">
                <a:latin typeface="Arial" panose="020B0604020202020204" pitchFamily="34" charset="0"/>
              </a:rPr>
              <a:t>themselves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>4enco</a:t>
            </a:r>
            <a:r>
              <a:rPr lang="en-US" sz="1200" dirty="0" smtClean="0">
                <a:latin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</a:rPr>
              <a:t>effectively in parallel universes (the other members of the ensemble</a:t>
            </a:r>
            <a:r>
              <a:rPr lang="en-US" sz="1200" dirty="0" smtClean="0">
                <a:latin typeface="Arial" panose="020B0604020202020204" pitchFamily="34" charset="0"/>
              </a:rPr>
              <a:t>). </a:t>
            </a:r>
            <a:r>
              <a:rPr lang="en-US" sz="1200" dirty="0">
                <a:latin typeface="Arial" panose="020B0604020202020204" pitchFamily="34" charset="0"/>
              </a:rPr>
              <a:t>An expectation value of a non-ergodic observable physically corresponds to pooling and sharing among many </a:t>
            </a:r>
            <a:r>
              <a:rPr lang="en-US" sz="1200" dirty="0" smtClean="0">
                <a:latin typeface="Arial" panose="020B0604020202020204" pitchFamily="34" charset="0"/>
              </a:rPr>
              <a:t>entities.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>4enco</a:t>
            </a:r>
            <a:r>
              <a:rPr lang="en-US" sz="1200" dirty="0" smtClean="0">
                <a:latin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</a:rPr>
              <a:t>That may reflect what happens in a specially designed large collective, but it doesn’t reflect the situation of an individual </a:t>
            </a:r>
            <a:r>
              <a:rPr lang="en-US" sz="1200" dirty="0" smtClean="0">
                <a:latin typeface="Arial" panose="020B0604020202020204" pitchFamily="34" charset="0"/>
              </a:rPr>
              <a:t>decision-maker.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>4enco</a:t>
            </a:r>
            <a:r>
              <a:rPr lang="en-US" sz="1200" dirty="0" smtClean="0">
                <a:latin typeface="Arial" panose="020B0604020202020204" pitchFamily="34" charset="0"/>
              </a:rPr>
              <a:t>”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/>
            </a:r>
            <a:br>
              <a:rPr lang="en-US" sz="1200" u="sng" baseline="30000" dirty="0" smtClean="0">
                <a:latin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</a:rPr>
              <a:t>      Expected </a:t>
            </a:r>
            <a:r>
              <a:rPr lang="en-US" sz="1200" dirty="0">
                <a:latin typeface="Arial" panose="020B0604020202020204" pitchFamily="34" charset="0"/>
              </a:rPr>
              <a:t>utility theory computes what happens to a loosely specified model of my psychology averaged across a multiverse. But I do not live spread out across a multiverse, let alone harvest the average psychological consequences of the actions of my multiverse </a:t>
            </a:r>
            <a:r>
              <a:rPr lang="en-US" sz="1200" dirty="0" smtClean="0">
                <a:latin typeface="Arial" panose="020B0604020202020204" pitchFamily="34" charset="0"/>
              </a:rPr>
              <a:t>clones.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>4enco</a:t>
            </a:r>
            <a:r>
              <a:rPr lang="en-US" sz="1200" dirty="0" smtClean="0">
                <a:latin typeface="Arial" panose="020B0604020202020204" pitchFamily="34" charset="0"/>
              </a:rPr>
              <a:t>”</a:t>
            </a:r>
            <a:endParaRPr lang="nl-NL" sz="1200" dirty="0">
              <a:latin typeface="Arial" panose="020B0604020202020204" pitchFamily="34" charset="0"/>
            </a:endParaRPr>
          </a:p>
          <a:p>
            <a:pPr marL="180975" indent="-180975">
              <a:lnSpc>
                <a:spcPct val="90000"/>
              </a:lnSpc>
              <a:buClr>
                <a:srgbClr val="0000FF"/>
              </a:buClr>
            </a:pPr>
            <a:r>
              <a:rPr lang="en-US" sz="1200" dirty="0">
                <a:latin typeface="Arial" panose="020B0604020202020204" pitchFamily="34" charset="0"/>
              </a:rPr>
              <a:t>P. 1218: “the equations that appear in the two frameworks can be very similar. … conceptually the two approaches couldn’t be more </a:t>
            </a:r>
            <a:r>
              <a:rPr lang="en-US" sz="1200" dirty="0" smtClean="0">
                <a:latin typeface="Arial" panose="020B0604020202020204" pitchFamily="34" charset="0"/>
              </a:rPr>
              <a:t>different.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>6isre</a:t>
            </a:r>
            <a:r>
              <a:rPr lang="en-US" sz="1200" dirty="0" smtClean="0">
                <a:latin typeface="Arial" panose="020B0604020202020204" pitchFamily="34" charset="0"/>
              </a:rPr>
              <a:t>”</a:t>
            </a:r>
            <a:endParaRPr lang="nl-NL" sz="1200" dirty="0">
              <a:latin typeface="Arial" panose="020B0604020202020204" pitchFamily="34" charset="0"/>
            </a:endParaRPr>
          </a:p>
          <a:p>
            <a:pPr marL="180975" indent="-180975">
              <a:lnSpc>
                <a:spcPct val="90000"/>
              </a:lnSpc>
              <a:buClr>
                <a:srgbClr val="0000FF"/>
              </a:buClr>
            </a:pPr>
            <a:r>
              <a:rPr lang="en-US" sz="1200" dirty="0">
                <a:latin typeface="Arial" panose="020B0604020202020204" pitchFamily="34" charset="0"/>
              </a:rPr>
              <a:t>P. 2018: “Perhaps people aren’t so different, but their circumstances </a:t>
            </a:r>
            <a:r>
              <a:rPr lang="en-US" sz="1200" dirty="0" smtClean="0">
                <a:latin typeface="Arial" panose="020B0604020202020204" pitchFamily="34" charset="0"/>
              </a:rPr>
              <a:t>are.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>6isre</a:t>
            </a:r>
            <a:r>
              <a:rPr lang="en-US" sz="1200" dirty="0" smtClean="0">
                <a:latin typeface="Arial" panose="020B0604020202020204" pitchFamily="34" charset="0"/>
              </a:rPr>
              <a:t>”</a:t>
            </a:r>
            <a:endParaRPr lang="nl-NL" sz="1200" dirty="0">
              <a:latin typeface="Arial" panose="020B0604020202020204" pitchFamily="34" charset="0"/>
            </a:endParaRPr>
          </a:p>
          <a:p>
            <a:pPr marL="180975" indent="-180975">
              <a:lnSpc>
                <a:spcPct val="90000"/>
              </a:lnSpc>
              <a:buClr>
                <a:srgbClr val="0000FF"/>
              </a:buClr>
            </a:pPr>
            <a:r>
              <a:rPr lang="en-US" sz="1200" dirty="0">
                <a:latin typeface="Arial" panose="020B0604020202020204" pitchFamily="34" charset="0"/>
              </a:rPr>
              <a:t>P. 2019</a:t>
            </a:r>
            <a:r>
              <a:rPr lang="en-US" sz="1200" dirty="0" smtClean="0">
                <a:latin typeface="Arial" panose="020B0604020202020204" pitchFamily="34" charset="0"/>
              </a:rPr>
              <a:t>: </a:t>
            </a:r>
            <a:r>
              <a:rPr lang="en-US" sz="1200" dirty="0">
                <a:latin typeface="Arial" panose="020B0604020202020204" pitchFamily="34" charset="0"/>
              </a:rPr>
              <a:t>“For that to make any sense in the context of individuals making financial decisions, an ergodic observable had to be created. Expected utility theory — unknowingly, because ergodicity hadn’t been invented — did just </a:t>
            </a:r>
            <a:r>
              <a:rPr lang="en-US" sz="1200" dirty="0" smtClean="0">
                <a:latin typeface="Arial" panose="020B0604020202020204" pitchFamily="34" charset="0"/>
              </a:rPr>
              <a:t>that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>3euer</a:t>
            </a:r>
            <a:r>
              <a:rPr lang="en-US" sz="1200" dirty="0" smtClean="0">
                <a:latin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</a:rPr>
              <a:t>But because of the lack of conceptual clarity, the entire field of </a:t>
            </a:r>
            <a:r>
              <a:rPr lang="en-US" sz="1200" dirty="0" smtClean="0">
                <a:latin typeface="Arial" panose="020B0604020202020204" pitchFamily="34" charset="0"/>
              </a:rPr>
              <a:t>economics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>5alec</a:t>
            </a:r>
            <a:r>
              <a:rPr lang="en-US" sz="1200" dirty="0" smtClean="0">
                <a:latin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</a:rPr>
              <a:t>drifted in a direction that places too much emphasis on </a:t>
            </a:r>
            <a:r>
              <a:rPr lang="en-US" sz="1200" dirty="0" smtClean="0">
                <a:latin typeface="Arial" panose="020B0604020202020204" pitchFamily="34" charset="0"/>
              </a:rPr>
              <a:t>psychology.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>6isre</a:t>
            </a:r>
            <a:r>
              <a:rPr lang="en-US" sz="1200" dirty="0" smtClean="0">
                <a:latin typeface="Arial" panose="020B0604020202020204" pitchFamily="34" charset="0"/>
              </a:rPr>
              <a:t>”</a:t>
            </a:r>
            <a:endParaRPr lang="nl-NL" sz="1200" dirty="0">
              <a:latin typeface="Arial" panose="020B0604020202020204" pitchFamily="34" charset="0"/>
            </a:endParaRPr>
          </a:p>
          <a:p>
            <a:pPr marL="180975" indent="-180975">
              <a:lnSpc>
                <a:spcPct val="90000"/>
              </a:lnSpc>
              <a:buClr>
                <a:srgbClr val="0000FF"/>
              </a:buClr>
            </a:pPr>
            <a:r>
              <a:rPr lang="en-US" sz="1200" dirty="0">
                <a:latin typeface="Arial" panose="020B0604020202020204" pitchFamily="34" charset="0"/>
              </a:rPr>
              <a:t>P. 1220: “One has to relabel and rearrange some terms in the relevant equation, but eventually the ergodic growth rate is recovered as the fundamental concept that explains the </a:t>
            </a:r>
            <a:r>
              <a:rPr lang="en-US" sz="1200" dirty="0" smtClean="0">
                <a:latin typeface="Arial" panose="020B0604020202020204" pitchFamily="34" charset="0"/>
              </a:rPr>
              <a:t>phenomenon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>6isre</a:t>
            </a:r>
            <a:r>
              <a:rPr lang="en-US" sz="1200" baseline="30000" dirty="0" smtClean="0">
                <a:latin typeface="Arial" panose="020B0604020202020204" pitchFamily="34" charset="0"/>
              </a:rPr>
              <a:t>; 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>7grfa</a:t>
            </a:r>
            <a:r>
              <a:rPr lang="en-US" sz="1200" dirty="0" smtClean="0">
                <a:latin typeface="Arial" panose="020B0604020202020204" pitchFamily="34" charset="0"/>
              </a:rPr>
              <a:t>. </a:t>
            </a:r>
            <a:r>
              <a:rPr lang="en-US" sz="1200" dirty="0">
                <a:latin typeface="Arial" panose="020B0604020202020204" pitchFamily="34" charset="0"/>
              </a:rPr>
              <a:t>The same is true for expected utility </a:t>
            </a:r>
            <a:r>
              <a:rPr lang="en-US" sz="1200" dirty="0" smtClean="0">
                <a:latin typeface="Arial" panose="020B0604020202020204" pitchFamily="34" charset="0"/>
              </a:rPr>
              <a:t>theory.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>6isre</a:t>
            </a:r>
            <a:r>
              <a:rPr lang="en-US" sz="1200" baseline="30000" dirty="0">
                <a:latin typeface="Arial" panose="020B0604020202020204" pitchFamily="34" charset="0"/>
              </a:rPr>
              <a:t>; </a:t>
            </a:r>
            <a:r>
              <a:rPr lang="en-US" sz="1200" u="sng" baseline="30000" dirty="0">
                <a:latin typeface="Arial" panose="020B0604020202020204" pitchFamily="34" charset="0"/>
              </a:rPr>
              <a:t>7grfa</a:t>
            </a:r>
            <a:r>
              <a:rPr lang="en-US" sz="1200" dirty="0" smtClean="0">
                <a:latin typeface="Arial" panose="020B0604020202020204" pitchFamily="34" charset="0"/>
              </a:rPr>
              <a:t>”</a:t>
            </a:r>
            <a:endParaRPr lang="nl-NL" sz="1200" dirty="0">
              <a:latin typeface="Arial" panose="020B0604020202020204" pitchFamily="34" charset="0"/>
            </a:endParaRPr>
          </a:p>
          <a:p>
            <a:pPr marL="180975" indent="-180975">
              <a:lnSpc>
                <a:spcPct val="90000"/>
              </a:lnSpc>
              <a:buClr>
                <a:srgbClr val="0000FF"/>
              </a:buClr>
            </a:pPr>
            <a:r>
              <a:rPr lang="en-US" sz="1200" dirty="0">
                <a:latin typeface="Arial" panose="020B0604020202020204" pitchFamily="34" charset="0"/>
              </a:rPr>
              <a:t>P. 1220: “economics is firmly stuck in the wrong conceptual space ... it is also uplifting and scientifically exciting because of the many opportunities that have just opened </a:t>
            </a:r>
            <a:r>
              <a:rPr lang="en-US" sz="1200" dirty="0" smtClean="0">
                <a:latin typeface="Arial" panose="020B0604020202020204" pitchFamily="34" charset="0"/>
              </a:rPr>
              <a:t>up.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>5alec</a:t>
            </a:r>
            <a:r>
              <a:rPr lang="en-US" sz="1200" dirty="0" smtClean="0">
                <a:latin typeface="Arial" panose="020B0604020202020204" pitchFamily="34" charset="0"/>
              </a:rPr>
              <a:t>”</a:t>
            </a:r>
            <a:endParaRPr lang="nl-NL" sz="1200" dirty="0">
              <a:latin typeface="Arial" panose="020B0604020202020204" pitchFamily="34" charset="0"/>
            </a:endParaRPr>
          </a:p>
          <a:p>
            <a:pPr marL="180975" indent="-180975">
              <a:lnSpc>
                <a:spcPct val="90000"/>
              </a:lnSpc>
              <a:buClr>
                <a:srgbClr val="0000FF"/>
              </a:buClr>
            </a:pPr>
            <a:r>
              <a:rPr lang="en-US" sz="1200" dirty="0">
                <a:latin typeface="Arial" panose="020B0604020202020204" pitchFamily="34" charset="0"/>
              </a:rPr>
              <a:t>P. 1220: “Nor do we have to assume huge individual differences in psychology or skill to explain the huge observed differences in wealth: a trivial null model — though one that doesn’t blindly assume ergodicity — predicts the robust features of the wealth </a:t>
            </a:r>
            <a:r>
              <a:rPr lang="en-US" sz="1200" dirty="0" smtClean="0">
                <a:latin typeface="Arial" panose="020B0604020202020204" pitchFamily="34" charset="0"/>
              </a:rPr>
              <a:t>distribution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>6isre</a:t>
            </a:r>
            <a:r>
              <a:rPr lang="en-US" sz="1200" baseline="30000" dirty="0" smtClean="0">
                <a:latin typeface="Arial" panose="020B0604020202020204" pitchFamily="34" charset="0"/>
              </a:rPr>
              <a:t>; 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>7grfa</a:t>
            </a:r>
            <a:r>
              <a:rPr lang="en-US" sz="1200" dirty="0" smtClean="0">
                <a:latin typeface="Arial" panose="020B0604020202020204" pitchFamily="34" charset="0"/>
              </a:rPr>
              <a:t>. </a:t>
            </a:r>
            <a:r>
              <a:rPr lang="en-US" sz="1200" dirty="0">
                <a:latin typeface="Arial" panose="020B0604020202020204" pitchFamily="34" charset="0"/>
              </a:rPr>
              <a:t>A well-known measure of </a:t>
            </a:r>
            <a:r>
              <a:rPr lang="en-US" sz="1200" dirty="0" smtClean="0">
                <a:latin typeface="Arial" panose="020B0604020202020204" pitchFamily="34" charset="0"/>
              </a:rPr>
              <a:t>inequality </a:t>
            </a:r>
            <a:r>
              <a:rPr lang="en-US" sz="1200" dirty="0">
                <a:latin typeface="Arial" panose="020B0604020202020204" pitchFamily="34" charset="0"/>
              </a:rPr>
              <a:t>turned out to be the time-integrated difference between ensemble and time-average growth rates in geometric Brownian </a:t>
            </a:r>
            <a:r>
              <a:rPr lang="en-US" sz="1200" dirty="0" smtClean="0">
                <a:latin typeface="Arial" panose="020B0604020202020204" pitchFamily="34" charset="0"/>
              </a:rPr>
              <a:t>motion.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>6isre</a:t>
            </a:r>
            <a:r>
              <a:rPr lang="en-US" sz="1200" dirty="0" smtClean="0">
                <a:latin typeface="Arial" panose="020B0604020202020204" pitchFamily="34" charset="0"/>
              </a:rPr>
              <a:t>”</a:t>
            </a:r>
            <a:endParaRPr lang="nl-NL" sz="1200" dirty="0">
              <a:latin typeface="Arial" panose="020B0604020202020204" pitchFamily="34" charset="0"/>
            </a:endParaRPr>
          </a:p>
          <a:p>
            <a:pPr marL="180975" indent="-180975">
              <a:lnSpc>
                <a:spcPct val="90000"/>
              </a:lnSpc>
              <a:buClr>
                <a:srgbClr val="0000FF"/>
              </a:buClr>
            </a:pPr>
            <a:r>
              <a:rPr lang="en-US" sz="1200" dirty="0">
                <a:latin typeface="Arial" panose="020B0604020202020204" pitchFamily="34" charset="0"/>
              </a:rPr>
              <a:t>P 1221: “We have reason to hope for a future economic science that is more parsimonious, conceptually clearer and less subjective. It will resemble reality more closely and be better aligned with our moral </a:t>
            </a:r>
            <a:r>
              <a:rPr lang="en-US" sz="1200" dirty="0" smtClean="0">
                <a:latin typeface="Arial" panose="020B0604020202020204" pitchFamily="34" charset="0"/>
              </a:rPr>
              <a:t>intuitions.</a:t>
            </a:r>
            <a:r>
              <a:rPr lang="en-US" sz="1200" u="sng" baseline="30000" dirty="0" smtClean="0">
                <a:latin typeface="Arial" panose="020B0604020202020204" pitchFamily="34" charset="0"/>
              </a:rPr>
              <a:t>5alec</a:t>
            </a:r>
            <a:r>
              <a:rPr lang="en-US" sz="1200" dirty="0" smtClean="0">
                <a:latin typeface="Arial" panose="020B0604020202020204" pitchFamily="34" charset="0"/>
              </a:rPr>
              <a:t>”</a:t>
            </a:r>
            <a:endParaRPr lang="nl-NL" sz="1200" dirty="0">
              <a:latin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821533" y="6565547"/>
            <a:ext cx="428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CF05A3-FBDE-4BFE-AEF8-E40EABCE86AF}" type="slidenum">
              <a:rPr lang="en-US" altLang="en-US" sz="1600" b="0"/>
              <a:pPr>
                <a:spcBef>
                  <a:spcPct val="50000"/>
                </a:spcBef>
                <a:buFontTx/>
                <a:buNone/>
              </a:pPr>
              <a:t>19</a:t>
            </a:fld>
            <a:endParaRPr lang="en-US" altLang="en-US" sz="1600" b="0"/>
          </a:p>
        </p:txBody>
      </p:sp>
    </p:spTree>
    <p:extLst>
      <p:ext uri="{BB962C8B-B14F-4D97-AF65-F5344CB8AC3E}">
        <p14:creationId xmlns:p14="http://schemas.microsoft.com/office/powerpoint/2010/main" val="1478033752"/>
      </p:ext>
    </p:extLst>
  </p:cSld>
  <p:clrMapOvr>
    <a:masterClrMapping/>
  </p:clrMapOvr>
  <p:transition advTm="2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Text Box 2"/>
          <p:cNvSpPr txBox="1">
            <a:spLocks noChangeArrowheads="1"/>
          </p:cNvSpPr>
          <p:nvPr/>
        </p:nvSpPr>
        <p:spPr bwMode="auto">
          <a:xfrm>
            <a:off x="469153" y="213194"/>
            <a:ext cx="862105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GB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Outline:</a:t>
            </a:r>
            <a:br>
              <a:rPr lang="en-GB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</a:br>
            <a:r>
              <a:rPr lang="en-GB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1.</a:t>
            </a:r>
            <a:r>
              <a:rPr lang="en-GB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The </a:t>
            </a:r>
            <a:r>
              <a:rPr lang="en-GB" altLang="en-US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U</a:t>
            </a:r>
            <a:r>
              <a:rPr lang="en-GB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biquity Fallacy</a:t>
            </a:r>
            <a:br>
              <a:rPr lang="en-GB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</a:br>
            <a:r>
              <a:rPr lang="en-GB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2.</a:t>
            </a:r>
            <a:r>
              <a:rPr lang="en-GB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EEE’s Criticism of Expected Utility </a:t>
            </a:r>
            <a:br>
              <a:rPr lang="en-GB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</a:br>
            <a:r>
              <a:rPr lang="en-GB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   Criticized</a:t>
            </a:r>
            <a:br>
              <a:rPr lang="en-GB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</a:br>
            <a:r>
              <a:rPr lang="en-GB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3.</a:t>
            </a:r>
            <a:r>
              <a:rPr lang="en-GB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EEE’s Criticism of All of Economics</a:t>
            </a:r>
            <a:br>
              <a:rPr lang="en-GB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</a:br>
            <a:r>
              <a:rPr lang="en-GB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   Criticized</a:t>
            </a:r>
            <a:br>
              <a:rPr lang="en-GB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</a:br>
            <a:r>
              <a:rPr lang="en-GB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4.</a:t>
            </a:r>
            <a:r>
              <a:rPr lang="en-GB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Further Criticisms of EEE</a:t>
            </a:r>
            <a:br>
              <a:rPr lang="en-GB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</a:br>
            <a:r>
              <a:rPr lang="en-GB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5.</a:t>
            </a:r>
            <a:r>
              <a:rPr lang="en-GB" altLang="en-US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</a:t>
            </a:r>
            <a:r>
              <a:rPr lang="en-GB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Citations from EEE papers</a:t>
            </a:r>
            <a:br>
              <a:rPr lang="en-GB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</a:br>
            <a:r>
              <a:rPr lang="en-GB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6.</a:t>
            </a:r>
            <a:r>
              <a:rPr lang="en-US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Conclusion</a:t>
            </a:r>
            <a:endParaRPr lang="en-GB" altLang="en-US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84819" y="767341"/>
            <a:ext cx="392113" cy="203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906326" y="6584597"/>
            <a:ext cx="428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CF05A3-FBDE-4BFE-AEF8-E40EABCE86AF}" type="slidenum">
              <a:rPr lang="en-US" altLang="en-US" sz="1600" b="0"/>
              <a:pPr>
                <a:spcBef>
                  <a:spcPct val="50000"/>
                </a:spcBef>
                <a:buFontTx/>
                <a:buNone/>
              </a:pPr>
              <a:t>2</a:t>
            </a:fld>
            <a:endParaRPr lang="en-US" altLang="en-US" sz="1600" b="0"/>
          </a:p>
        </p:txBody>
      </p:sp>
    </p:spTree>
    <p:extLst>
      <p:ext uri="{BB962C8B-B14F-4D97-AF65-F5344CB8AC3E}">
        <p14:creationId xmlns:p14="http://schemas.microsoft.com/office/powerpoint/2010/main" val="2305338112"/>
      </p:ext>
    </p:extLst>
  </p:cSld>
  <p:clrMapOvr>
    <a:masterClrMapping/>
  </p:clrMapOvr>
  <p:transition advTm="2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4" grpId="0" build="p" autoUpdateAnimBg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2706" name="Text Box 2"/>
              <p:cNvSpPr txBox="1">
                <a:spLocks noChangeArrowheads="1"/>
              </p:cNvSpPr>
              <p:nvPr/>
            </p:nvSpPr>
            <p:spPr bwMode="auto">
              <a:xfrm>
                <a:off x="19050" y="29224"/>
                <a:ext cx="9016570" cy="6957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66700" indent="-266700" algn="ctr">
                  <a:lnSpc>
                    <a:spcPct val="90000"/>
                  </a:lnSpc>
                  <a:buNone/>
                </a:pPr>
                <a:r>
                  <a:rPr lang="en-US" sz="1400" dirty="0" smtClean="0">
                    <a:latin typeface="Arial" panose="020B0604020202020204" pitchFamily="34" charset="0"/>
                  </a:rPr>
                  <a:t>My criticisms of Peters &amp; Gell-Mann </a:t>
                </a:r>
                <a:r>
                  <a:rPr lang="en-US" sz="1400" dirty="0">
                    <a:latin typeface="Arial" panose="020B0604020202020204" pitchFamily="34" charset="0"/>
                  </a:rPr>
                  <a:t>(</a:t>
                </a:r>
                <a:r>
                  <a:rPr lang="en-US" sz="1400" dirty="0" smtClean="0">
                    <a:latin typeface="Arial" panose="020B0604020202020204" pitchFamily="34" charset="0"/>
                  </a:rPr>
                  <a:t>2016 </a:t>
                </a:r>
                <a:r>
                  <a:rPr lang="en-US" sz="1400" i="1" dirty="0" smtClean="0">
                    <a:latin typeface="Arial" panose="020B0604020202020204" pitchFamily="34" charset="0"/>
                  </a:rPr>
                  <a:t>Chaos</a:t>
                </a:r>
                <a:r>
                  <a:rPr lang="en-US" sz="1400" dirty="0" smtClean="0">
                    <a:latin typeface="Arial" panose="020B0604020202020204" pitchFamily="34" charset="0"/>
                  </a:rPr>
                  <a:t>) </a:t>
                </a:r>
                <a:endParaRPr lang="nl-NL" sz="12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P</a:t>
                </a:r>
                <a:r>
                  <a:rPr lang="en-US" sz="1000" dirty="0">
                    <a:latin typeface="Arial" panose="020B0604020202020204" pitchFamily="34" charset="0"/>
                  </a:rPr>
                  <a:t>. 1. 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>
                    <a:latin typeface="Arial" panose="020B0604020202020204" pitchFamily="34" charset="0"/>
                  </a:rPr>
                  <a:t>Abstract: “expectation values are only meaningful in the presence of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ensembles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4enco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 </a:t>
                </a:r>
                <a:r>
                  <a:rPr lang="en-US" sz="1000" dirty="0">
                    <a:latin typeface="Arial" panose="020B0604020202020204" pitchFamily="34" charset="0"/>
                  </a:rPr>
                  <a:t>or in systems with ergodic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properties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3euer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, </a:t>
                </a:r>
                <a:r>
                  <a:rPr lang="en-US" sz="1000" dirty="0">
                    <a:latin typeface="Arial" panose="020B0604020202020204" pitchFamily="34" charset="0"/>
                  </a:rPr>
                  <a:t>whereas decision-makers have no access to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ensembles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4enco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, </a:t>
                </a:r>
                <a:r>
                  <a:rPr lang="en-US" sz="1000" dirty="0">
                    <a:latin typeface="Arial" panose="020B0604020202020204" pitchFamily="34" charset="0"/>
                  </a:rPr>
                  <a:t>and the variables representing wealth in the usual growth models do not have the relevant ergodic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properties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3euer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. </a:t>
                </a:r>
                <a:r>
                  <a:rPr lang="en-US" sz="1000" dirty="0">
                    <a:latin typeface="Arial" panose="020B0604020202020204" pitchFamily="34" charset="0"/>
                  </a:rPr>
                  <a:t>Simultaneously addressing the shortcomings of utility and those of expectations, we propose to evaluate gambles by averaging wealth growth over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time.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2avti</a:t>
                </a:r>
                <a:r>
                  <a:rPr lang="en-US" sz="1000" u="sng" baseline="30000" dirty="0">
                    <a:latin typeface="Arial" panose="020B0604020202020204" pitchFamily="34" charset="0"/>
                  </a:rPr>
                  <a:t>; 1ubfa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“</a:t>
                </a:r>
                <a:r>
                  <a:rPr lang="en-US" sz="1000" dirty="0">
                    <a:latin typeface="Arial" panose="020B0604020202020204" pitchFamily="34" charset="0"/>
                  </a:rPr>
                  <a:t>leads to a novel approach to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economics</a:t>
                </a:r>
                <a:r>
                  <a:rPr lang="en-US" sz="1000" u="sng" baseline="30000" dirty="0">
                    <a:latin typeface="Arial" panose="020B0604020202020204" pitchFamily="34" charset="0"/>
                  </a:rPr>
                  <a:t>5alec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“</a:t>
                </a:r>
                <a:r>
                  <a:rPr lang="en-US" sz="1000" dirty="0">
                    <a:latin typeface="Arial" panose="020B0604020202020204" pitchFamily="34" charset="0"/>
                  </a:rPr>
                  <a:t>current economic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theory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5alec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 </a:t>
                </a:r>
                <a:r>
                  <a:rPr lang="en-US" sz="1000" dirty="0">
                    <a:latin typeface="Arial" panose="020B0604020202020204" pitchFamily="34" charset="0"/>
                  </a:rPr>
                  <a:t>… assumes that expectation values reflect what happens over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time.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2avti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“</a:t>
                </a:r>
                <a:r>
                  <a:rPr lang="en-US" sz="1000" dirty="0">
                    <a:latin typeface="Arial" panose="020B0604020202020204" pitchFamily="34" charset="0"/>
                  </a:rPr>
                  <a:t>such processes constitute the essential models of economics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.</a:t>
                </a:r>
                <a:r>
                  <a:rPr lang="en-US" sz="1000" u="sng" baseline="30000" dirty="0">
                    <a:latin typeface="Arial" panose="020B0604020202020204" pitchFamily="34" charset="0"/>
                  </a:rPr>
                  <a:t> 5alec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“</a:t>
                </a:r>
                <a:r>
                  <a:rPr lang="en-US" sz="1000" dirty="0">
                    <a:latin typeface="Arial" panose="020B0604020202020204" pitchFamily="34" charset="0"/>
                  </a:rPr>
                  <a:t>nowadays expectation values are often used to evaluate situations where time averages would be appropriate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instead</a:t>
                </a:r>
                <a:r>
                  <a:rPr lang="en-US" sz="1000" u="sng" baseline="30000" dirty="0">
                    <a:latin typeface="Arial" panose="020B0604020202020204" pitchFamily="34" charset="0"/>
                  </a:rPr>
                  <a:t>2avti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“</a:t>
                </a:r>
                <a:r>
                  <a:rPr lang="en-US" sz="1000" dirty="0">
                    <a:latin typeface="Arial" panose="020B0604020202020204" pitchFamily="34" charset="0"/>
                  </a:rPr>
                  <a:t>the process needs to be transformed to find an appropriate ergodic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observable.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3euer</a:t>
                </a:r>
                <a:r>
                  <a:rPr lang="en-US" sz="1000" u="sng" baseline="30000" dirty="0">
                    <a:latin typeface="Arial" panose="020B0604020202020204" pitchFamily="34" charset="0"/>
                  </a:rPr>
                  <a:t>; 1ubfa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“</a:t>
                </a:r>
                <a:r>
                  <a:rPr lang="en-US" sz="1000" dirty="0">
                    <a:latin typeface="Arial" panose="020B0604020202020204" pitchFamily="34" charset="0"/>
                  </a:rPr>
                  <a:t>We argue that this null model is a priori a bad starting point because the expectation value of wealth does not generally reflect what happens over time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.</a:t>
                </a:r>
                <a:r>
                  <a:rPr lang="en-US" sz="1000" u="sng" baseline="30000" dirty="0">
                    <a:latin typeface="Arial" panose="020B0604020202020204" pitchFamily="34" charset="0"/>
                  </a:rPr>
                  <a:t> 2avti ; 1ubfa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“</a:t>
                </a:r>
                <a:r>
                  <a:rPr lang="en-US" sz="1000" dirty="0">
                    <a:latin typeface="Arial" panose="020B0604020202020204" pitchFamily="34" charset="0"/>
                  </a:rPr>
                  <a:t>We propose a different null model of human behavior that eliminates, in many cases, the need for utility theory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:</a:t>
                </a:r>
                <a:r>
                  <a:rPr lang="en-US" sz="1000" u="sng" baseline="30000" dirty="0">
                    <a:latin typeface="Arial" panose="020B0604020202020204" pitchFamily="34" charset="0"/>
                  </a:rPr>
                  <a:t> 6isre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P.2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>
                    <a:latin typeface="Arial" panose="020B0604020202020204" pitchFamily="34" charset="0"/>
                  </a:rPr>
                  <a:t>“Section III is a modern treatment of the problem,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using dynamics</a:t>
                </a:r>
                <a:r>
                  <a:rPr lang="en-US" sz="1000" dirty="0">
                    <a:latin typeface="Arial" panose="020B0604020202020204" pitchFamily="34" charset="0"/>
                  </a:rPr>
                  <a:t>, that is, we use information about temporal behavior, not exclusively measure-theoretic probabilistic information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.</a:t>
                </a:r>
                <a:r>
                  <a:rPr lang="en-US" sz="1000" u="sng" baseline="30000" dirty="0">
                    <a:latin typeface="Arial" panose="020B0604020202020204" pitchFamily="34" charset="0"/>
                  </a:rPr>
                  <a:t> 2avti; 1ubfa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“</a:t>
                </a:r>
                <a:r>
                  <a:rPr lang="en-US" sz="1000" dirty="0">
                    <a:latin typeface="Arial" panose="020B0604020202020204" pitchFamily="34" charset="0"/>
                  </a:rPr>
                  <a:t>Expectation values play a central role in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economics,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5alec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 </a:t>
                </a:r>
                <a:r>
                  <a:rPr lang="en-US" sz="1000" dirty="0">
                    <a:latin typeface="Arial" panose="020B0604020202020204" pitchFamily="34" charset="0"/>
                  </a:rPr>
                  <a:t>essentially for two reasons. First, the expectation value of any observable is, by definition, the average over N instances of the observable, in the limit </a:t>
                </a:r>
                <a14:m>
                  <m:oMath xmlns:m="http://schemas.openxmlformats.org/officeDocument/2006/math">
                    <m:r>
                      <a:rPr lang="en-US" sz="1000" i="1">
                        <a:latin typeface="Cambria Math"/>
                      </a:rPr>
                      <m:t>𝑁</m:t>
                    </m:r>
                    <m:r>
                      <a:rPr lang="en-US" sz="1000" i="1">
                        <a:latin typeface="Cambria Math"/>
                      </a:rPr>
                      <m:t>→∞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</a:rPr>
                  <a:t>. It can therefore be relevant for a member of a large resource-sharing group. Decision theory, however, is concerned with individuals, not with groups, wherefore we disregard this first possible reason for using expectation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values.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4enco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 </a:t>
                </a:r>
                <a:r>
                  <a:rPr lang="en-US" sz="1000" dirty="0">
                    <a:latin typeface="Arial" panose="020B0604020202020204" pitchFamily="34" charset="0"/>
                  </a:rPr>
                  <a:t>Second, an observable may have the ergodic property mentioned in Section I, in which case it is informative of what happens to an individual over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time.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3euer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“</a:t>
                </a:r>
                <a:r>
                  <a:rPr lang="en-US" sz="1000" dirty="0">
                    <a:latin typeface="Arial" panose="020B0604020202020204" pitchFamily="34" charset="0"/>
                  </a:rPr>
                  <a:t>Both quantities were suggested as criteria to evaluate a gamble, … although their dynamic significance was overlooked, and time scales </a:t>
                </a:r>
                <a:r>
                  <a:rPr lang="en-US" sz="1000" dirty="0" err="1">
                    <a:latin typeface="Arial" panose="020B0604020202020204" pitchFamily="34" charset="0"/>
                  </a:rPr>
                  <a:t>dt</a:t>
                </a:r>
                <a:r>
                  <a:rPr lang="en-US" sz="1000" dirty="0">
                    <a:latin typeface="Arial" panose="020B0604020202020204" pitchFamily="34" charset="0"/>
                  </a:rPr>
                  <a:t> were usually omitted and implicitly set to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1.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1ubfa</a:t>
                </a:r>
                <a:r>
                  <a:rPr lang="en-US" sz="1000" u="sng" baseline="30000" dirty="0">
                    <a:latin typeface="Arial" panose="020B0604020202020204" pitchFamily="34" charset="0"/>
                  </a:rPr>
                  <a:t>;</a:t>
                </a:r>
                <a:r>
                  <a:rPr lang="en-US" sz="1000" dirty="0">
                    <a:latin typeface="Arial" panose="020B0604020202020204" pitchFamily="34" charset="0"/>
                  </a:rPr>
                  <a:t> </a:t>
                </a:r>
                <a:r>
                  <a:rPr lang="en-US" sz="1000" u="sng" baseline="30000" dirty="0">
                    <a:latin typeface="Arial" panose="020B0604020202020204" pitchFamily="34" charset="0"/>
                  </a:rPr>
                  <a:t>2avti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“</a:t>
                </a:r>
                <a:r>
                  <a:rPr lang="en-US" sz="1000" dirty="0">
                    <a:latin typeface="Arial" panose="020B0604020202020204" pitchFamily="34" charset="0"/>
                  </a:rPr>
                  <a:t>We conclude in Section V that the modern dynamic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perspective</a:t>
                </a:r>
                <a:r>
                  <a:rPr lang="en-US" sz="1000" u="sng" baseline="30000" dirty="0">
                    <a:latin typeface="Arial" panose="020B0604020202020204" pitchFamily="34" charset="0"/>
                  </a:rPr>
                  <a:t>1ubfa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“</a:t>
                </a:r>
                <a:r>
                  <a:rPr lang="en-US" sz="1000" dirty="0">
                    <a:latin typeface="Arial" panose="020B0604020202020204" pitchFamily="34" charset="0"/>
                  </a:rPr>
                  <a:t>Rather, we propose as a null model to define rationality as maximizing the time-average growth of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wealth.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7grfa</a:t>
                </a:r>
                <a:r>
                  <a:rPr lang="en-US" sz="1000" u="sng" baseline="30000" dirty="0">
                    <a:latin typeface="Arial" panose="020B0604020202020204" pitchFamily="34" charset="0"/>
                  </a:rPr>
                  <a:t>; 1ubfa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P</a:t>
                </a:r>
                <a:r>
                  <a:rPr lang="en-US" sz="1000" dirty="0">
                    <a:latin typeface="Arial" panose="020B0604020202020204" pitchFamily="34" charset="0"/>
                  </a:rPr>
                  <a:t>. 3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>
                    <a:latin typeface="Arial" panose="020B0604020202020204" pitchFamily="34" charset="0"/>
                  </a:rPr>
                  <a:t>“Requesting the specification of a dynamic exposes as underspecified the original set-up of many problems in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economics.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1ubfa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 </a:t>
                </a:r>
                <a:r>
                  <a:rPr lang="en-US" sz="1000" u="sng" baseline="30000" dirty="0">
                    <a:latin typeface="Arial" panose="020B0604020202020204" pitchFamily="34" charset="0"/>
                  </a:rPr>
                  <a:t>5alec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 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“</a:t>
                </a:r>
                <a:r>
                  <a:rPr lang="en-US" sz="1000" dirty="0">
                    <a:latin typeface="Arial" panose="020B0604020202020204" pitchFamily="34" charset="0"/>
                  </a:rPr>
                  <a:t>the overall quality of a gamble is a weighted average over outcomes, as if all possibilities were materializing simultaneously with different degrees of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reality.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4enco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“</a:t>
                </a:r>
                <a:r>
                  <a:rPr lang="en-US" sz="1000" dirty="0">
                    <a:latin typeface="Arial" panose="020B0604020202020204" pitchFamily="34" charset="0"/>
                  </a:rPr>
                  <a:t>we argue that a dynamic is needed in addition to the random variable, turning the gamble into a stochastic process. Dynamics means repetition, and requiring the specification of a dynamic is requiring the admission that we live through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time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1ubfa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, </a:t>
                </a:r>
                <a:r>
                  <a:rPr lang="en-US" sz="1000" dirty="0">
                    <a:latin typeface="Arial" panose="020B0604020202020204" pitchFamily="34" charset="0"/>
                  </a:rPr>
                  <a:t>not in a superverse of parallel worlds with which we can share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resources.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4enco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“</a:t>
                </a:r>
                <a:r>
                  <a:rPr lang="en-US" sz="1000" dirty="0">
                    <a:latin typeface="Arial" panose="020B0604020202020204" pitchFamily="34" charset="0"/>
                  </a:rPr>
                  <a:t>it’s more or less impossible to consider any gamble as happening outside of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time</a:t>
                </a:r>
                <a:r>
                  <a:rPr lang="en-US" sz="1000" u="sng" baseline="30000" dirty="0">
                    <a:latin typeface="Arial" panose="020B0604020202020204" pitchFamily="34" charset="0"/>
                  </a:rPr>
                  <a:t>1ubfa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>
                    <a:latin typeface="Arial" panose="020B0604020202020204" pitchFamily="34" charset="0"/>
                  </a:rPr>
                  <a:t>“The typical decision problem only makes sense in the context of a notion of irreversible time and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dynamics</a:t>
                </a:r>
                <a:r>
                  <a:rPr lang="en-US" sz="1000" u="sng" baseline="30000" dirty="0">
                    <a:latin typeface="Arial" panose="020B0604020202020204" pitchFamily="34" charset="0"/>
                  </a:rPr>
                  <a:t>1ubfa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P</a:t>
                </a:r>
                <a:r>
                  <a:rPr lang="en-US" sz="1000" dirty="0">
                    <a:latin typeface="Arial" panose="020B0604020202020204" pitchFamily="34" charset="0"/>
                  </a:rPr>
                  <a:t>. 4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>
                    <a:latin typeface="Arial" panose="020B0604020202020204" pitchFamily="34" charset="0"/>
                  </a:rPr>
                  <a:t>“under multiplicative dynamics, the rate of change in the logarithm of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wealth </a:t>
                </a:r>
                <a:r>
                  <a:rPr lang="en-US" sz="1000" dirty="0">
                    <a:latin typeface="Arial" panose="020B0604020202020204" pitchFamily="34" charset="0"/>
                  </a:rPr>
                  <a:t>is an ergodic observable, and he who chooses wisely with respect to its expectation value also chooses wisely with respect to the time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average.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7grfa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P</a:t>
                </a:r>
                <a:r>
                  <a:rPr lang="en-US" sz="1000" dirty="0">
                    <a:latin typeface="Arial" panose="020B0604020202020204" pitchFamily="34" charset="0"/>
                  </a:rPr>
                  <a:t>. 5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>
                    <a:latin typeface="Arial" panose="020B0604020202020204" pitchFamily="34" charset="0"/>
                  </a:rPr>
                  <a:t>“reality imposes a dynamic and corresponding ergodic growth rates on the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decision-maker.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1ubfa</a:t>
                </a:r>
                <a:r>
                  <a:rPr lang="en-US" sz="1000" u="sng" baseline="30000" dirty="0">
                    <a:latin typeface="Arial" panose="020B0604020202020204" pitchFamily="34" charset="0"/>
                  </a:rPr>
                  <a:t>;</a:t>
                </a:r>
                <a:r>
                  <a:rPr lang="en-US" sz="1000" dirty="0">
                    <a:latin typeface="Arial" panose="020B0604020202020204" pitchFamily="34" charset="0"/>
                  </a:rPr>
                  <a:t> </a:t>
                </a:r>
                <a:r>
                  <a:rPr lang="en-US" sz="1000" u="sng" baseline="30000" dirty="0">
                    <a:latin typeface="Arial" panose="020B0604020202020204" pitchFamily="34" charset="0"/>
                  </a:rPr>
                  <a:t>7grfa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“</a:t>
                </a:r>
                <a:r>
                  <a:rPr lang="en-US" sz="1000" dirty="0">
                    <a:latin typeface="Arial" panose="020B0604020202020204" pitchFamily="34" charset="0"/>
                  </a:rPr>
                  <a:t>The expectation value would be relevant over T rounds if the individual were part of a large </a:t>
                </a:r>
                <a:r>
                  <a:rPr lang="en-US" sz="1000" dirty="0" err="1">
                    <a:latin typeface="Arial" panose="020B0604020202020204" pitchFamily="34" charset="0"/>
                  </a:rPr>
                  <a:t>resourcesharing</a:t>
                </a:r>
                <a:r>
                  <a:rPr lang="en-US" sz="1000" dirty="0">
                    <a:latin typeface="Arial" panose="020B0604020202020204" pitchFamily="34" charset="0"/>
                  </a:rPr>
                  <a:t> group mimicking a statistical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ensemble,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4enco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 </a:t>
                </a:r>
                <a:r>
                  <a:rPr lang="en-US" sz="1000" dirty="0">
                    <a:latin typeface="Arial" panose="020B0604020202020204" pitchFamily="34" charset="0"/>
                  </a:rPr>
                  <a:t>… It would also be relevant if … would then be ergodic and the expectation value would reflect how the individual fares over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time.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2avti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 </a:t>
                </a:r>
                <a:r>
                  <a:rPr lang="en-US" sz="1000" u="sng" baseline="30000" dirty="0">
                    <a:latin typeface="Arial" panose="020B0604020202020204" pitchFamily="34" charset="0"/>
                  </a:rPr>
                  <a:t>3euer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P</a:t>
                </a:r>
                <a:r>
                  <a:rPr lang="en-US" sz="1000" dirty="0">
                    <a:latin typeface="Arial" panose="020B0604020202020204" pitchFamily="34" charset="0"/>
                  </a:rPr>
                  <a:t>. 8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>
                    <a:latin typeface="Arial" panose="020B0604020202020204" pitchFamily="34" charset="0"/>
                  </a:rPr>
                  <a:t>“Maximizing expectation values of observables that do not have the ergodic property of Section I cannot be considered rational for an individual. Instead, it is more useful to consider rational the optimization of time-average performance, or of expectation values of appropriate ergodic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observables.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7grfa</a:t>
                </a:r>
                <a:r>
                  <a:rPr lang="en-US" sz="1000" u="sng" baseline="30000" dirty="0">
                    <a:latin typeface="Arial" panose="020B0604020202020204" pitchFamily="34" charset="0"/>
                  </a:rPr>
                  <a:t>; 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1ubfa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“</a:t>
                </a:r>
                <a:r>
                  <a:rPr lang="en-US" sz="1000" dirty="0">
                    <a:latin typeface="Arial" panose="020B0604020202020204" pitchFamily="34" charset="0"/>
                  </a:rPr>
                  <a:t>deep insight is gained by finding the right object to optimize—we suggest time-average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growth.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7grfa</a:t>
                </a:r>
                <a:r>
                  <a:rPr lang="en-US" sz="1000" u="sng" baseline="30000" dirty="0">
                    <a:latin typeface="Arial" panose="020B0604020202020204" pitchFamily="34" charset="0"/>
                  </a:rPr>
                  <a:t>; 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1ubfa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“</a:t>
                </a:r>
                <a:r>
                  <a:rPr lang="en-US" sz="1000" dirty="0">
                    <a:latin typeface="Arial" panose="020B0604020202020204" pitchFamily="34" charset="0"/>
                  </a:rPr>
                  <a:t>defining an ergodic observable for multiplicative dynamics. This point of view provides a firm basis on which to erect a scientific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formalism.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5alec; 1ubfa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“</a:t>
                </a:r>
                <a:r>
                  <a:rPr lang="en-US" sz="1000" dirty="0">
                    <a:latin typeface="Arial" panose="020B0604020202020204" pitchFamily="34" charset="0"/>
                  </a:rPr>
                  <a:t>The problems listed there as those of greatest importance to the discipline at the moment can be addressed using the modern dynamic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perspective.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5alec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 smtClean="0">
                    <a:latin typeface="Arial" panose="020B0604020202020204" pitchFamily="34" charset="0"/>
                  </a:rPr>
                  <a:t>P</a:t>
                </a:r>
                <a:r>
                  <a:rPr lang="en-US" sz="1000" dirty="0">
                    <a:latin typeface="Arial" panose="020B0604020202020204" pitchFamily="34" charset="0"/>
                  </a:rPr>
                  <a:t>. 9</a:t>
                </a:r>
                <a:endParaRPr lang="nl-NL" sz="1000" dirty="0">
                  <a:latin typeface="Arial" panose="020B0604020202020204" pitchFamily="34" charset="0"/>
                </a:endParaRPr>
              </a:p>
              <a:p>
                <a:pPr marL="171450" indent="-171450">
                  <a:lnSpc>
                    <a:spcPct val="75000"/>
                  </a:lnSpc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1000" dirty="0">
                    <a:latin typeface="Arial" panose="020B0604020202020204" pitchFamily="34" charset="0"/>
                  </a:rPr>
                  <a:t>“Applications to ecology and biology seem 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natural.</a:t>
                </a:r>
                <a:r>
                  <a:rPr lang="en-US" sz="1000" u="sng" baseline="30000" dirty="0" smtClean="0">
                    <a:latin typeface="Arial" panose="020B0604020202020204" pitchFamily="34" charset="0"/>
                  </a:rPr>
                  <a:t>5alec</a:t>
                </a:r>
                <a:r>
                  <a:rPr lang="en-US" sz="1000" dirty="0" smtClean="0">
                    <a:latin typeface="Arial" panose="020B0604020202020204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71270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" y="29224"/>
                <a:ext cx="9016570" cy="6957289"/>
              </a:xfrm>
              <a:prstGeom prst="rect">
                <a:avLst/>
              </a:prstGeom>
              <a:blipFill rotWithShape="1">
                <a:blip r:embed="rId3"/>
                <a:stretch>
                  <a:fillRect t="-351" r="-1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821533" y="6565547"/>
            <a:ext cx="428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CF05A3-FBDE-4BFE-AEF8-E40EABCE86AF}" type="slidenum">
              <a:rPr lang="en-US" altLang="en-US" sz="1600" b="0"/>
              <a:pPr>
                <a:spcBef>
                  <a:spcPct val="50000"/>
                </a:spcBef>
                <a:buFontTx/>
                <a:buNone/>
              </a:pPr>
              <a:t>20</a:t>
            </a:fld>
            <a:endParaRPr lang="en-US" altLang="en-US" sz="1600" b="0"/>
          </a:p>
        </p:txBody>
      </p:sp>
    </p:spTree>
    <p:extLst>
      <p:ext uri="{BB962C8B-B14F-4D97-AF65-F5344CB8AC3E}">
        <p14:creationId xmlns:p14="http://schemas.microsoft.com/office/powerpoint/2010/main" val="3448909895"/>
      </p:ext>
    </p:extLst>
  </p:cSld>
  <p:clrMapOvr>
    <a:masterClrMapping/>
  </p:clrMapOvr>
  <p:transition advTm="2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Text Box 2"/>
          <p:cNvSpPr txBox="1">
            <a:spLocks noChangeArrowheads="1"/>
          </p:cNvSpPr>
          <p:nvPr/>
        </p:nvSpPr>
        <p:spPr bwMode="auto">
          <a:xfrm>
            <a:off x="333375" y="261938"/>
            <a:ext cx="8251825" cy="647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6700" indent="-266700">
              <a:buNone/>
            </a:pPr>
            <a:r>
              <a:rPr lang="en-US" sz="1400" dirty="0">
                <a:latin typeface="Arial" panose="020B0604020202020204" pitchFamily="34" charset="0"/>
              </a:rPr>
              <a:t>References</a:t>
            </a:r>
            <a:endParaRPr lang="nl-NL" sz="1200" dirty="0">
              <a:latin typeface="Arial" panose="020B0604020202020204" pitchFamily="34" charset="0"/>
            </a:endParaRPr>
          </a:p>
          <a:p>
            <a:pPr marL="266700" indent="-266700">
              <a:buNone/>
            </a:pPr>
            <a:r>
              <a:rPr lang="en-US" sz="1200" dirty="0">
                <a:latin typeface="Arial" panose="020B0604020202020204" pitchFamily="34" charset="0"/>
              </a:rPr>
              <a:t> </a:t>
            </a:r>
            <a:endParaRPr lang="nl-NL" sz="1200" dirty="0">
              <a:latin typeface="Arial" panose="020B0604020202020204" pitchFamily="34" charset="0"/>
            </a:endParaRPr>
          </a:p>
          <a:p>
            <a:pPr marL="266700" indent="-266700">
              <a:buNone/>
            </a:pPr>
            <a:r>
              <a:rPr lang="en-US" sz="1200" dirty="0" err="1">
                <a:latin typeface="Arial" panose="020B0604020202020204" pitchFamily="34" charset="0"/>
              </a:rPr>
              <a:t>Barro</a:t>
            </a:r>
            <a:r>
              <a:rPr lang="en-US" sz="1200" dirty="0">
                <a:latin typeface="Arial" panose="020B0604020202020204" pitchFamily="34" charset="0"/>
              </a:rPr>
              <a:t>, Robert J. &amp; Xavier Sala-</a:t>
            </a:r>
            <a:r>
              <a:rPr lang="en-US" sz="1200" dirty="0" err="1">
                <a:latin typeface="Arial" panose="020B0604020202020204" pitchFamily="34" charset="0"/>
              </a:rPr>
              <a:t>i</a:t>
            </a:r>
            <a:r>
              <a:rPr lang="en-US" sz="1200" dirty="0">
                <a:latin typeface="Arial" panose="020B0604020202020204" pitchFamily="34" charset="0"/>
              </a:rPr>
              <a:t>-Martin (2004) “</a:t>
            </a:r>
            <a:r>
              <a:rPr lang="en-US" sz="1200" i="1" dirty="0">
                <a:latin typeface="Arial" panose="020B0604020202020204" pitchFamily="34" charset="0"/>
              </a:rPr>
              <a:t>Economic Growth</a:t>
            </a:r>
            <a:r>
              <a:rPr lang="en-US" sz="1200" dirty="0">
                <a:latin typeface="Arial" panose="020B0604020202020204" pitchFamily="34" charset="0"/>
              </a:rPr>
              <a:t>” (2nd ed.). McGraw-Hill, New York.</a:t>
            </a:r>
            <a:endParaRPr lang="nl-NL" sz="1200" dirty="0">
              <a:latin typeface="Arial" panose="020B0604020202020204" pitchFamily="34" charset="0"/>
            </a:endParaRPr>
          </a:p>
          <a:p>
            <a:pPr marL="266700" indent="-266700">
              <a:buNone/>
            </a:pPr>
            <a:r>
              <a:rPr lang="en-US" sz="1200" dirty="0">
                <a:latin typeface="Arial" panose="020B0604020202020204" pitchFamily="34" charset="0"/>
              </a:rPr>
              <a:t>Browning, Martin &amp; Thomas F. Crossley (2001) “The Life-Cycle Model of Consumption and Saving,” </a:t>
            </a:r>
            <a:r>
              <a:rPr lang="en-US" sz="1200" i="1" dirty="0">
                <a:latin typeface="Arial" panose="020B0604020202020204" pitchFamily="34" charset="0"/>
              </a:rPr>
              <a:t>Journal of Economic Perspectives</a:t>
            </a:r>
            <a:r>
              <a:rPr lang="en-US" sz="1200" dirty="0">
                <a:latin typeface="Arial" panose="020B0604020202020204" pitchFamily="34" charset="0"/>
              </a:rPr>
              <a:t> 15, 3–22.</a:t>
            </a:r>
            <a:endParaRPr lang="nl-NL" sz="1200" dirty="0">
              <a:latin typeface="Arial" panose="020B0604020202020204" pitchFamily="34" charset="0"/>
            </a:endParaRPr>
          </a:p>
          <a:p>
            <a:pPr marL="266700" indent="-266700">
              <a:buNone/>
            </a:pPr>
            <a:r>
              <a:rPr lang="en-US" sz="1200" dirty="0">
                <a:latin typeface="Arial" panose="020B0604020202020204" pitchFamily="34" charset="0"/>
              </a:rPr>
              <a:t>Doctor, Jason N., Peter P. </a:t>
            </a:r>
            <a:r>
              <a:rPr lang="en-US" sz="1200" dirty="0" err="1">
                <a:latin typeface="Arial" panose="020B0604020202020204" pitchFamily="34" charset="0"/>
              </a:rPr>
              <a:t>Wakker</a:t>
            </a:r>
            <a:r>
              <a:rPr lang="en-US" sz="1200" dirty="0">
                <a:latin typeface="Arial" panose="020B0604020202020204" pitchFamily="34" charset="0"/>
              </a:rPr>
              <a:t>, &amp; Tong V. Wang (2020) “Economists’ Views on the Ergodicity Problem,” </a:t>
            </a:r>
            <a:r>
              <a:rPr lang="en-US" sz="1200" i="1" dirty="0">
                <a:latin typeface="Arial" panose="020B0604020202020204" pitchFamily="34" charset="0"/>
              </a:rPr>
              <a:t>Nature Physics</a:t>
            </a:r>
            <a:r>
              <a:rPr lang="en-US" sz="1200" dirty="0">
                <a:latin typeface="Arial" panose="020B0604020202020204" pitchFamily="34" charset="0"/>
              </a:rPr>
              <a:t> 16, 1168 (2020).  https://</a:t>
            </a:r>
            <a:r>
              <a:rPr lang="en-US" sz="1200" dirty="0" err="1">
                <a:latin typeface="Arial" panose="020B0604020202020204" pitchFamily="34" charset="0"/>
              </a:rPr>
              <a:t>doi.org</a:t>
            </a:r>
            <a:r>
              <a:rPr lang="en-US" sz="1200" dirty="0">
                <a:latin typeface="Arial" panose="020B0604020202020204" pitchFamily="34" charset="0"/>
              </a:rPr>
              <a:t>/10.1038/s41567-020-01106-x</a:t>
            </a:r>
            <a:endParaRPr lang="nl-NL" sz="1200" dirty="0">
              <a:latin typeface="Arial" panose="020B0604020202020204" pitchFamily="34" charset="0"/>
            </a:endParaRPr>
          </a:p>
          <a:p>
            <a:pPr marL="266700" indent="-266700">
              <a:buNone/>
            </a:pPr>
            <a:r>
              <a:rPr lang="en-US" sz="1200" dirty="0">
                <a:latin typeface="Arial" panose="020B0604020202020204" pitchFamily="34" charset="0"/>
              </a:rPr>
              <a:t>Doctor, Jason N., Peter P. </a:t>
            </a:r>
            <a:r>
              <a:rPr lang="en-US" sz="1200" dirty="0" err="1">
                <a:latin typeface="Arial" panose="020B0604020202020204" pitchFamily="34" charset="0"/>
              </a:rPr>
              <a:t>Wakker</a:t>
            </a:r>
            <a:r>
              <a:rPr lang="en-US" sz="1200" dirty="0">
                <a:latin typeface="Arial" panose="020B0604020202020204" pitchFamily="34" charset="0"/>
              </a:rPr>
              <a:t>, &amp; Tong V. Wang (2020) Supplementary Information on Doctor, </a:t>
            </a:r>
            <a:r>
              <a:rPr lang="en-US" sz="1200" dirty="0" err="1">
                <a:latin typeface="Arial" panose="020B0604020202020204" pitchFamily="34" charset="0"/>
              </a:rPr>
              <a:t>Wakker</a:t>
            </a:r>
            <a:r>
              <a:rPr lang="en-US" sz="1200" dirty="0">
                <a:latin typeface="Arial" panose="020B0604020202020204" pitchFamily="34" charset="0"/>
              </a:rPr>
              <a:t>, &amp; Wang (2020, </a:t>
            </a:r>
            <a:r>
              <a:rPr lang="en-US" sz="1200" i="1" dirty="0">
                <a:latin typeface="Arial" panose="020B0604020202020204" pitchFamily="34" charset="0"/>
              </a:rPr>
              <a:t>Nature Physics</a:t>
            </a:r>
            <a:r>
              <a:rPr lang="en-US" sz="1200" dirty="0">
                <a:latin typeface="Arial" panose="020B0604020202020204" pitchFamily="34" charset="0"/>
              </a:rPr>
              <a:t> 16, 1168</a:t>
            </a:r>
            <a:r>
              <a:rPr lang="en-US" sz="1200" dirty="0" smtClean="0">
                <a:latin typeface="Arial" panose="020B0604020202020204" pitchFamily="34" charset="0"/>
              </a:rPr>
              <a:t>.</a:t>
            </a:r>
          </a:p>
          <a:p>
            <a:pPr marL="266700" indent="-266700">
              <a:buNone/>
            </a:pPr>
            <a:r>
              <a:rPr lang="en-US" sz="1200" dirty="0" err="1">
                <a:latin typeface="Arial" panose="020B0604020202020204" pitchFamily="34" charset="0"/>
              </a:rPr>
              <a:t>Kahneman</a:t>
            </a:r>
            <a:r>
              <a:rPr lang="en-US" sz="1200" dirty="0">
                <a:latin typeface="Arial" panose="020B0604020202020204" pitchFamily="34" charset="0"/>
              </a:rPr>
              <a:t>, Daniel &amp; Amos </a:t>
            </a:r>
            <a:r>
              <a:rPr lang="en-US" sz="1200" dirty="0" err="1">
                <a:latin typeface="Arial" panose="020B0604020202020204" pitchFamily="34" charset="0"/>
              </a:rPr>
              <a:t>Tversky</a:t>
            </a:r>
            <a:r>
              <a:rPr lang="en-US" sz="1200" dirty="0">
                <a:latin typeface="Arial" panose="020B0604020202020204" pitchFamily="34" charset="0"/>
              </a:rPr>
              <a:t> (1979) “Prospect Theory: An Analysis of Decision under Risk,” </a:t>
            </a:r>
            <a:r>
              <a:rPr lang="en-US" sz="1200" i="1" dirty="0" err="1">
                <a:latin typeface="Arial" panose="020B0604020202020204" pitchFamily="34" charset="0"/>
              </a:rPr>
              <a:t>Econometrica</a:t>
            </a:r>
            <a:r>
              <a:rPr lang="en-US" sz="1200" dirty="0">
                <a:latin typeface="Arial" panose="020B0604020202020204" pitchFamily="34" charset="0"/>
              </a:rPr>
              <a:t> 47, 263–291.</a:t>
            </a:r>
            <a:endParaRPr lang="nl-NL" sz="1200" dirty="0">
              <a:latin typeface="Arial" panose="020B0604020202020204" pitchFamily="34" charset="0"/>
            </a:endParaRPr>
          </a:p>
          <a:p>
            <a:pPr marL="266700" indent="-266700">
              <a:buNone/>
            </a:pPr>
            <a:r>
              <a:rPr lang="en-US" sz="1200" dirty="0">
                <a:latin typeface="Arial" panose="020B0604020202020204" pitchFamily="34" charset="0"/>
              </a:rPr>
              <a:t>Keeney, Ralph L. &amp; Howard </a:t>
            </a:r>
            <a:r>
              <a:rPr lang="en-US" sz="1200" dirty="0" err="1">
                <a:latin typeface="Arial" panose="020B0604020202020204" pitchFamily="34" charset="0"/>
              </a:rPr>
              <a:t>Raiffa</a:t>
            </a:r>
            <a:r>
              <a:rPr lang="en-US" sz="1200" dirty="0">
                <a:latin typeface="Arial" panose="020B0604020202020204" pitchFamily="34" charset="0"/>
              </a:rPr>
              <a:t> (1976) “</a:t>
            </a:r>
            <a:r>
              <a:rPr lang="en-US" sz="1200" i="1" dirty="0">
                <a:latin typeface="Arial" panose="020B0604020202020204" pitchFamily="34" charset="0"/>
              </a:rPr>
              <a:t>Decisions with Multiple Objectives.”</a:t>
            </a:r>
            <a:r>
              <a:rPr lang="en-US" sz="1200" dirty="0">
                <a:latin typeface="Arial" panose="020B0604020202020204" pitchFamily="34" charset="0"/>
              </a:rPr>
              <a:t> Wiley, New York (2</a:t>
            </a:r>
            <a:r>
              <a:rPr lang="en-US" sz="1200" baseline="30000" dirty="0">
                <a:latin typeface="Arial" panose="020B0604020202020204" pitchFamily="34" charset="0"/>
              </a:rPr>
              <a:t>nd</a:t>
            </a:r>
            <a:r>
              <a:rPr lang="en-US" sz="1200" dirty="0">
                <a:latin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</a:rPr>
              <a:t>edn</a:t>
            </a:r>
            <a:r>
              <a:rPr lang="en-US" sz="1200" dirty="0">
                <a:latin typeface="Arial" panose="020B0604020202020204" pitchFamily="34" charset="0"/>
              </a:rPr>
              <a:t>. 1993, Cambridge University Press, Cambridge).</a:t>
            </a:r>
            <a:endParaRPr lang="nl-NL" sz="1200" dirty="0">
              <a:latin typeface="Arial" panose="020B0604020202020204" pitchFamily="34" charset="0"/>
            </a:endParaRPr>
          </a:p>
          <a:p>
            <a:pPr marL="266700" indent="-266700">
              <a:buNone/>
            </a:pPr>
            <a:r>
              <a:rPr lang="en-US" sz="1200" dirty="0">
                <a:latin typeface="Arial" panose="020B0604020202020204" pitchFamily="34" charset="0"/>
              </a:rPr>
              <a:t>Levy, Matthew R. &amp; Joshua </a:t>
            </a:r>
            <a:r>
              <a:rPr lang="en-US" sz="1200" dirty="0" err="1">
                <a:latin typeface="Arial" panose="020B0604020202020204" pitchFamily="34" charset="0"/>
              </a:rPr>
              <a:t>Tasoff</a:t>
            </a:r>
            <a:r>
              <a:rPr lang="en-US" sz="1200" dirty="0">
                <a:latin typeface="Arial" panose="020B0604020202020204" pitchFamily="34" charset="0"/>
              </a:rPr>
              <a:t> (2020) “Exponential‐Growth Bias in Experimental Consumption Decisions,” </a:t>
            </a:r>
            <a:r>
              <a:rPr lang="en-US" sz="1200" i="1" dirty="0" err="1">
                <a:latin typeface="Arial" panose="020B0604020202020204" pitchFamily="34" charset="0"/>
              </a:rPr>
              <a:t>Economica</a:t>
            </a:r>
            <a:r>
              <a:rPr lang="en-US" sz="1200" dirty="0">
                <a:latin typeface="Arial" panose="020B0604020202020204" pitchFamily="34" charset="0"/>
              </a:rPr>
              <a:t> 87, 52–80.</a:t>
            </a:r>
            <a:endParaRPr lang="nl-NL" sz="1200" dirty="0">
              <a:latin typeface="Arial" panose="020B0604020202020204" pitchFamily="34" charset="0"/>
            </a:endParaRPr>
          </a:p>
          <a:p>
            <a:pPr marL="266700" indent="-266700">
              <a:buNone/>
            </a:pPr>
            <a:r>
              <a:rPr lang="en-US" sz="1200" dirty="0">
                <a:latin typeface="Arial" panose="020B0604020202020204" pitchFamily="34" charset="0"/>
              </a:rPr>
              <a:t>Peters, Ole (2019) “The Ergodicity Problem in Economics,” </a:t>
            </a:r>
            <a:r>
              <a:rPr lang="en-US" sz="1200" i="1" dirty="0">
                <a:latin typeface="Arial" panose="020B0604020202020204" pitchFamily="34" charset="0"/>
              </a:rPr>
              <a:t>Nature Physics</a:t>
            </a:r>
            <a:r>
              <a:rPr lang="en-US" sz="1200" dirty="0">
                <a:latin typeface="Arial" panose="020B0604020202020204" pitchFamily="34" charset="0"/>
              </a:rPr>
              <a:t> 15, 1216–1221.</a:t>
            </a:r>
            <a:endParaRPr lang="nl-NL" sz="1200" dirty="0">
              <a:latin typeface="Arial" panose="020B0604020202020204" pitchFamily="34" charset="0"/>
            </a:endParaRPr>
          </a:p>
          <a:p>
            <a:pPr marL="266700" indent="-266700">
              <a:buNone/>
            </a:pPr>
            <a:r>
              <a:rPr lang="en-US" sz="1200" dirty="0" smtClean="0">
                <a:latin typeface="Arial" panose="020B0604020202020204" pitchFamily="34" charset="0"/>
              </a:rPr>
              <a:t>Peters</a:t>
            </a:r>
            <a:r>
              <a:rPr lang="en-US" sz="1200" dirty="0">
                <a:latin typeface="Arial" panose="020B0604020202020204" pitchFamily="34" charset="0"/>
              </a:rPr>
              <a:t>, Ole &amp; Murray Gell-Mann (2016) “Evaluating Gambles Using Dynamics,” </a:t>
            </a:r>
            <a:r>
              <a:rPr lang="en-US" sz="1200" i="1" dirty="0">
                <a:latin typeface="Arial" panose="020B0604020202020204" pitchFamily="34" charset="0"/>
              </a:rPr>
              <a:t>Chaos</a:t>
            </a:r>
            <a:r>
              <a:rPr lang="en-US" sz="1200" dirty="0">
                <a:latin typeface="Arial" panose="020B0604020202020204" pitchFamily="34" charset="0"/>
              </a:rPr>
              <a:t> 26, https://</a:t>
            </a:r>
            <a:r>
              <a:rPr lang="en-US" sz="1200" dirty="0" err="1" smtClean="0">
                <a:latin typeface="Arial" panose="020B0604020202020204" pitchFamily="34" charset="0"/>
              </a:rPr>
              <a:t>doi.org</a:t>
            </a:r>
            <a:r>
              <a:rPr lang="en-US" sz="1200" dirty="0" smtClean="0">
                <a:latin typeface="Arial" panose="020B0604020202020204" pitchFamily="34" charset="0"/>
              </a:rPr>
              <a:t>/10.1063/1.4940236.</a:t>
            </a:r>
            <a:endParaRPr lang="nl-NL" sz="1200" dirty="0">
              <a:latin typeface="Arial" panose="020B0604020202020204" pitchFamily="34" charset="0"/>
            </a:endParaRPr>
          </a:p>
          <a:p>
            <a:pPr marL="266700" indent="-266700">
              <a:buNone/>
            </a:pPr>
            <a:r>
              <a:rPr lang="en-US" sz="1200" dirty="0">
                <a:latin typeface="Arial" panose="020B0604020202020204" pitchFamily="34" charset="0"/>
              </a:rPr>
              <a:t>Savage, Leonard J. (1954) “</a:t>
            </a:r>
            <a:r>
              <a:rPr lang="en-US" sz="1200" i="1" dirty="0">
                <a:latin typeface="Arial" panose="020B0604020202020204" pitchFamily="34" charset="0"/>
              </a:rPr>
              <a:t>The Foundations of Statistics.”</a:t>
            </a:r>
            <a:r>
              <a:rPr lang="en-US" sz="1200" dirty="0">
                <a:latin typeface="Arial" panose="020B0604020202020204" pitchFamily="34" charset="0"/>
              </a:rPr>
              <a:t> Wiley, New York. (2</a:t>
            </a:r>
            <a:r>
              <a:rPr lang="en-US" sz="1200" baseline="30000" dirty="0">
                <a:latin typeface="Arial" panose="020B0604020202020204" pitchFamily="34" charset="0"/>
              </a:rPr>
              <a:t>nd</a:t>
            </a:r>
            <a:r>
              <a:rPr lang="en-US" sz="1200" dirty="0">
                <a:latin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</a:rPr>
              <a:t>edn</a:t>
            </a:r>
            <a:r>
              <a:rPr lang="en-US" sz="1200" dirty="0">
                <a:latin typeface="Arial" panose="020B0604020202020204" pitchFamily="34" charset="0"/>
              </a:rPr>
              <a:t>. 1972, Dover Publications, New York.)</a:t>
            </a:r>
            <a:endParaRPr lang="nl-NL" sz="1200" dirty="0">
              <a:latin typeface="Arial" panose="020B0604020202020204" pitchFamily="34" charset="0"/>
            </a:endParaRPr>
          </a:p>
          <a:p>
            <a:pPr marL="266700" indent="-266700">
              <a:buNone/>
            </a:pPr>
            <a:r>
              <a:rPr lang="en-US" sz="1200" dirty="0">
                <a:latin typeface="Arial" panose="020B0604020202020204" pitchFamily="34" charset="0"/>
              </a:rPr>
              <a:t>Stango, Victor &amp; Jonathan </a:t>
            </a:r>
            <a:r>
              <a:rPr lang="en-US" sz="1200" dirty="0" err="1">
                <a:latin typeface="Arial" panose="020B0604020202020204" pitchFamily="34" charset="0"/>
              </a:rPr>
              <a:t>Zinman</a:t>
            </a:r>
            <a:r>
              <a:rPr lang="en-US" sz="1200" dirty="0">
                <a:latin typeface="Arial" panose="020B0604020202020204" pitchFamily="34" charset="0"/>
              </a:rPr>
              <a:t> (2009) “Exponential Growth Bias and Household Finance,” </a:t>
            </a:r>
            <a:r>
              <a:rPr lang="en-US" sz="1200" i="1" dirty="0">
                <a:latin typeface="Arial" panose="020B0604020202020204" pitchFamily="34" charset="0"/>
              </a:rPr>
              <a:t>Journal of Finance</a:t>
            </a:r>
            <a:r>
              <a:rPr lang="en-US" sz="1200" dirty="0">
                <a:latin typeface="Arial" panose="020B0604020202020204" pitchFamily="34" charset="0"/>
              </a:rPr>
              <a:t> 64, 2807–2849.</a:t>
            </a:r>
            <a:endParaRPr lang="nl-NL" sz="1200" dirty="0">
              <a:latin typeface="Arial" panose="020B0604020202020204" pitchFamily="34" charset="0"/>
            </a:endParaRPr>
          </a:p>
          <a:p>
            <a:pPr marL="266700" indent="-266700">
              <a:buNone/>
            </a:pPr>
            <a:r>
              <a:rPr lang="en-US" sz="1200" dirty="0" err="1">
                <a:latin typeface="Arial" panose="020B0604020202020204" pitchFamily="34" charset="0"/>
              </a:rPr>
              <a:t>Starmer</a:t>
            </a:r>
            <a:r>
              <a:rPr lang="en-US" sz="1200" dirty="0">
                <a:latin typeface="Arial" panose="020B0604020202020204" pitchFamily="34" charset="0"/>
              </a:rPr>
              <a:t>, Chris (2000) “Developments in Non-Expected Utility Theory: The Hunt for a Descriptive Theory of Choice under Risk,” </a:t>
            </a:r>
            <a:r>
              <a:rPr lang="en-US" sz="1200" i="1" dirty="0">
                <a:latin typeface="Arial" panose="020B0604020202020204" pitchFamily="34" charset="0"/>
              </a:rPr>
              <a:t>Journal of Economic Literature</a:t>
            </a:r>
            <a:r>
              <a:rPr lang="en-US" sz="1200" dirty="0">
                <a:latin typeface="Arial" panose="020B0604020202020204" pitchFamily="34" charset="0"/>
              </a:rPr>
              <a:t> 38, 332–382.</a:t>
            </a:r>
            <a:endParaRPr lang="nl-NL" sz="1200" dirty="0">
              <a:latin typeface="Arial" panose="020B0604020202020204" pitchFamily="34" charset="0"/>
            </a:endParaRPr>
          </a:p>
          <a:p>
            <a:pPr marL="266700" indent="-266700">
              <a:buNone/>
            </a:pPr>
            <a:r>
              <a:rPr lang="en-US" sz="1200" dirty="0">
                <a:latin typeface="Arial" panose="020B0604020202020204" pitchFamily="34" charset="0"/>
              </a:rPr>
              <a:t>von Neumann, John &amp; Oskar Morgenstern (1944, 1947, 1953) “</a:t>
            </a:r>
            <a:r>
              <a:rPr lang="en-US" sz="1200" i="1" dirty="0">
                <a:latin typeface="Arial" panose="020B0604020202020204" pitchFamily="34" charset="0"/>
              </a:rPr>
              <a:t>Theory of Games and Economic Behavior.” </a:t>
            </a:r>
            <a:r>
              <a:rPr lang="nl-NL" sz="1200" dirty="0">
                <a:latin typeface="Arial" panose="020B0604020202020204" pitchFamily="34" charset="0"/>
              </a:rPr>
              <a:t>Princeton University Press, Princeton NJ.</a:t>
            </a:r>
          </a:p>
          <a:p>
            <a:pPr marL="266700" indent="-266700">
              <a:buNone/>
            </a:pPr>
            <a:r>
              <a:rPr lang="en-US" sz="1200" dirty="0" err="1">
                <a:latin typeface="Arial" panose="020B0604020202020204" pitchFamily="34" charset="0"/>
              </a:rPr>
              <a:t>Wakker</a:t>
            </a:r>
            <a:r>
              <a:rPr lang="en-US" sz="1200" dirty="0">
                <a:latin typeface="Arial" panose="020B0604020202020204" pitchFamily="34" charset="0"/>
              </a:rPr>
              <a:t>, Peter P. (2010) “</a:t>
            </a:r>
            <a:r>
              <a:rPr lang="en-US" sz="1200" i="1" dirty="0">
                <a:latin typeface="Arial" panose="020B0604020202020204" pitchFamily="34" charset="0"/>
              </a:rPr>
              <a:t>Prospect Theory: For Risk and Ambiguity</a:t>
            </a:r>
            <a:r>
              <a:rPr lang="en-US" sz="1200" dirty="0">
                <a:latin typeface="Arial" panose="020B0604020202020204" pitchFamily="34" charset="0"/>
              </a:rPr>
              <a:t>.</a:t>
            </a:r>
            <a:r>
              <a:rPr lang="en-US" sz="1200" i="1" dirty="0">
                <a:latin typeface="Arial" panose="020B0604020202020204" pitchFamily="34" charset="0"/>
              </a:rPr>
              <a:t>”</a:t>
            </a:r>
            <a:r>
              <a:rPr lang="en-US" sz="1200" dirty="0">
                <a:latin typeface="Arial" panose="020B0604020202020204" pitchFamily="34" charset="0"/>
              </a:rPr>
              <a:t> Cambridge University Press, Cambridge, UK.</a:t>
            </a:r>
            <a:endParaRPr lang="nl-NL" sz="1200" dirty="0">
              <a:latin typeface="Arial" panose="020B0604020202020204" pitchFamily="34" charset="0"/>
            </a:endParaRPr>
          </a:p>
          <a:p>
            <a:pPr marL="266700" indent="-266700">
              <a:buNone/>
            </a:pPr>
            <a:r>
              <a:rPr lang="en-US" sz="1200" dirty="0" err="1">
                <a:latin typeface="Arial" panose="020B0604020202020204" pitchFamily="34" charset="0"/>
              </a:rPr>
              <a:t>Wakker</a:t>
            </a:r>
            <a:r>
              <a:rPr lang="en-US" sz="1200" dirty="0">
                <a:latin typeface="Arial" panose="020B0604020202020204" pitchFamily="34" charset="0"/>
              </a:rPr>
              <a:t>, Peter .P. (2020) Annotated Bibliography. http://</a:t>
            </a:r>
            <a:r>
              <a:rPr lang="en-US" sz="1200" dirty="0" err="1">
                <a:latin typeface="Arial" panose="020B0604020202020204" pitchFamily="34" charset="0"/>
              </a:rPr>
              <a:t>personal.eur.nl</a:t>
            </a:r>
            <a:r>
              <a:rPr lang="en-US" sz="1200" dirty="0">
                <a:latin typeface="Arial" panose="020B0604020202020204" pitchFamily="34" charset="0"/>
              </a:rPr>
              <a:t>/</a:t>
            </a:r>
            <a:r>
              <a:rPr lang="en-US" sz="1200" dirty="0" err="1">
                <a:latin typeface="Arial" panose="020B0604020202020204" pitchFamily="34" charset="0"/>
              </a:rPr>
              <a:t>wakker</a:t>
            </a:r>
            <a:r>
              <a:rPr lang="en-US" sz="1200" dirty="0">
                <a:latin typeface="Arial" panose="020B0604020202020204" pitchFamily="34" charset="0"/>
              </a:rPr>
              <a:t>/refs/</a:t>
            </a:r>
            <a:r>
              <a:rPr lang="en-US" sz="1200" dirty="0" err="1">
                <a:latin typeface="Arial" panose="020B0604020202020204" pitchFamily="34" charset="0"/>
              </a:rPr>
              <a:t>webrfrncs.docx</a:t>
            </a:r>
            <a:r>
              <a:rPr lang="en-US" sz="1200" dirty="0">
                <a:latin typeface="Arial" panose="020B0604020202020204" pitchFamily="34" charset="0"/>
              </a:rPr>
              <a:t> (updated yearly March 16</a:t>
            </a:r>
            <a:r>
              <a:rPr lang="en-US" sz="1200" dirty="0" smtClean="0">
                <a:latin typeface="Arial" panose="020B0604020202020204" pitchFamily="34" charset="0"/>
              </a:rPr>
              <a:t>).</a:t>
            </a:r>
          </a:p>
          <a:p>
            <a:pPr marL="266700" indent="-266700">
              <a:buNone/>
            </a:pPr>
            <a:r>
              <a:rPr lang="en-US" sz="1200" dirty="0" err="1" smtClean="0">
                <a:latin typeface="Arial" panose="020B0604020202020204" pitchFamily="34" charset="0"/>
              </a:rPr>
              <a:t>Wakker</a:t>
            </a:r>
            <a:r>
              <a:rPr lang="en-US" sz="1200" dirty="0" smtClean="0">
                <a:latin typeface="Arial" panose="020B0604020202020204" pitchFamily="34" charset="0"/>
              </a:rPr>
              <a:t>, Peter P. (2021), this </a:t>
            </a:r>
            <a:r>
              <a:rPr lang="en-US" sz="1200" dirty="0" err="1" smtClean="0">
                <a:latin typeface="Arial" panose="020B0604020202020204" pitchFamily="34" charset="0"/>
              </a:rPr>
              <a:t>powerpoint</a:t>
            </a:r>
            <a:r>
              <a:rPr lang="en-US" sz="1200" dirty="0" smtClean="0">
                <a:latin typeface="Arial" panose="020B0604020202020204" pitchFamily="34" charset="0"/>
              </a:rPr>
              <a:t> file: </a:t>
            </a:r>
            <a:r>
              <a:rPr lang="en-AU" sz="1200" dirty="0"/>
              <a:t>http://</a:t>
            </a:r>
            <a:r>
              <a:rPr lang="en-AU" sz="1200" dirty="0" err="1"/>
              <a:t>personal.eur.nl</a:t>
            </a:r>
            <a:r>
              <a:rPr lang="en-AU" sz="1200" dirty="0"/>
              <a:t>/</a:t>
            </a:r>
            <a:r>
              <a:rPr lang="en-AU" sz="1200" dirty="0" err="1"/>
              <a:t>wakker</a:t>
            </a:r>
            <a:r>
              <a:rPr lang="en-AU" sz="1200" dirty="0"/>
              <a:t>/lectures/wakker.erg.econ18jan2021.pptx</a:t>
            </a:r>
            <a:endParaRPr lang="nl-NL" sz="1200" dirty="0">
              <a:latin typeface="Arial" panose="020B0604020202020204" pitchFamily="34" charset="0"/>
            </a:endParaRPr>
          </a:p>
          <a:p>
            <a:pPr marL="266700" indent="-266700">
              <a:spcBef>
                <a:spcPct val="0"/>
              </a:spcBef>
              <a:buNone/>
            </a:pPr>
            <a:endParaRPr lang="en-GB" altLang="en-US" sz="1200" b="0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831058" y="6565547"/>
            <a:ext cx="428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CF05A3-FBDE-4BFE-AEF8-E40EABCE86AF}" type="slidenum">
              <a:rPr lang="en-US" altLang="en-US" sz="1600" b="0"/>
              <a:pPr>
                <a:spcBef>
                  <a:spcPct val="50000"/>
                </a:spcBef>
                <a:buFontTx/>
                <a:buNone/>
              </a:pPr>
              <a:t>21</a:t>
            </a:fld>
            <a:endParaRPr lang="en-US" altLang="en-US" sz="1600" b="0"/>
          </a:p>
        </p:txBody>
      </p:sp>
    </p:spTree>
    <p:extLst>
      <p:ext uri="{BB962C8B-B14F-4D97-AF65-F5344CB8AC3E}">
        <p14:creationId xmlns:p14="http://schemas.microsoft.com/office/powerpoint/2010/main" val="3367557616"/>
      </p:ext>
    </p:extLst>
  </p:cSld>
  <p:clrMapOvr>
    <a:masterClrMapping/>
  </p:clrMapOvr>
  <p:transition advTm="2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919" y="213194"/>
            <a:ext cx="8967293" cy="4524315"/>
            <a:chOff x="122919" y="213194"/>
            <a:chExt cx="8967293" cy="4524315"/>
          </a:xfrm>
        </p:grpSpPr>
        <p:sp>
          <p:nvSpPr>
            <p:cNvPr id="724994" name="Text Box 2"/>
            <p:cNvSpPr txBox="1">
              <a:spLocks noChangeArrowheads="1"/>
            </p:cNvSpPr>
            <p:nvPr/>
          </p:nvSpPr>
          <p:spPr bwMode="auto">
            <a:xfrm>
              <a:off x="469153" y="213194"/>
              <a:ext cx="8621059" cy="4524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>
                <a:spcBef>
                  <a:spcPct val="0"/>
                </a:spcBef>
                <a:buFont typeface="Math3" panose="00000400000000000000" pitchFamily="2" charset="2"/>
                <a:buNone/>
              </a:pP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Outline:</a:t>
              </a:r>
              <a:b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1.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The </a:t>
              </a:r>
              <a:r>
                <a:rPr lang="en-GB" altLang="en-US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U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biquity Fallacy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2.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EEE’s Criticism of Expected Utility 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   Criticized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3.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EEE’s Criticism of All of Economics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   Criticized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4.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Further Criticisms of EEE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5.</a:t>
              </a:r>
              <a:r>
                <a:rPr lang="en-GB" altLang="en-US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</a:t>
              </a:r>
              <a: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Citations from EEE papers</a:t>
              </a:r>
              <a:br>
                <a:rPr lang="en-GB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</a:br>
              <a:r>
                <a:rPr lang="en-GB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6.</a:t>
              </a:r>
              <a:r>
                <a:rPr lang="en-US" altLang="en-US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 Conclusion</a:t>
              </a:r>
              <a:endParaRPr lang="en-GB" altLang="en-US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22919" y="4139191"/>
              <a:ext cx="392113" cy="203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821533" y="6565547"/>
            <a:ext cx="428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CF05A3-FBDE-4BFE-AEF8-E40EABCE86AF}" type="slidenum">
              <a:rPr lang="en-US" altLang="en-US" sz="1600" b="0"/>
              <a:pPr>
                <a:spcBef>
                  <a:spcPct val="50000"/>
                </a:spcBef>
                <a:buFontTx/>
                <a:buNone/>
              </a:pPr>
              <a:t>22</a:t>
            </a:fld>
            <a:endParaRPr lang="en-US" alt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07860813"/>
      </p:ext>
    </p:extLst>
  </p:cSld>
  <p:clrMapOvr>
    <a:masterClrMapping/>
  </p:clrMapOvr>
  <p:transition advTm="2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Text Box 2"/>
          <p:cNvSpPr txBox="1">
            <a:spLocks noChangeArrowheads="1"/>
          </p:cNvSpPr>
          <p:nvPr/>
        </p:nvSpPr>
        <p:spPr bwMode="auto">
          <a:xfrm>
            <a:off x="247650" y="928688"/>
            <a:ext cx="8785225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b="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EEE in prominent physics journal: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does not signal any</a:t>
            </a:r>
            <a:r>
              <a:rPr lang="en-US" altLang="en-US" b="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problem in</a:t>
            </a:r>
            <a:r>
              <a:rPr lang="en-US" altLang="en-US" b="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economics.</a:t>
            </a:r>
            <a:br>
              <a:rPr lang="en-US" altLang="en-US" b="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</a:br>
            <a:r>
              <a:rPr lang="en-US" altLang="en-US" b="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/>
            </a:r>
            <a:br>
              <a:rPr lang="en-US" altLang="en-US" b="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</a:br>
            <a:endParaRPr lang="en-US" altLang="en-US" b="0" dirty="0" smtClean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Does signal a problem in physics: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S</a:t>
            </a:r>
            <a:r>
              <a:rPr lang="en-US" altLang="en-US" b="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ome physicists </a:t>
            </a:r>
            <a:r>
              <a:rPr lang="en-US" altLang="en-US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a</a:t>
            </a:r>
            <a:r>
              <a:rPr lang="en-US" altLang="en-US" b="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re naïve &amp; haughty.</a:t>
            </a:r>
            <a:endParaRPr lang="en-GB" altLang="en-US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05424"/>
            <a:ext cx="952500" cy="1262063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821533" y="6565547"/>
            <a:ext cx="428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CF05A3-FBDE-4BFE-AEF8-E40EABCE86AF}" type="slidenum">
              <a:rPr lang="en-US" altLang="en-US" sz="1600" b="0"/>
              <a:pPr>
                <a:spcBef>
                  <a:spcPct val="50000"/>
                </a:spcBef>
                <a:buFontTx/>
                <a:buNone/>
              </a:pPr>
              <a:t>23</a:t>
            </a:fld>
            <a:endParaRPr lang="en-US" altLang="en-US" sz="1600" b="0"/>
          </a:p>
        </p:txBody>
      </p:sp>
    </p:spTree>
    <p:extLst>
      <p:ext uri="{BB962C8B-B14F-4D97-AF65-F5344CB8AC3E}">
        <p14:creationId xmlns:p14="http://schemas.microsoft.com/office/powerpoint/2010/main" val="3083473052"/>
      </p:ext>
    </p:extLst>
  </p:cSld>
  <p:clrMapOvr>
    <a:masterClrMapping/>
  </p:clrMapOvr>
  <p:transition advTm="2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0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89" y="1773937"/>
            <a:ext cx="5035901" cy="272434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821533" y="6565547"/>
            <a:ext cx="428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CF05A3-FBDE-4BFE-AEF8-E40EABCE86AF}" type="slidenum">
              <a:rPr lang="en-US" altLang="en-US" sz="1600" b="0"/>
              <a:pPr>
                <a:spcBef>
                  <a:spcPct val="50000"/>
                </a:spcBef>
                <a:buFontTx/>
                <a:buNone/>
              </a:pPr>
              <a:t>24</a:t>
            </a:fld>
            <a:endParaRPr lang="en-US" altLang="en-US" sz="1600" b="0"/>
          </a:p>
        </p:txBody>
      </p:sp>
    </p:spTree>
    <p:extLst>
      <p:ext uri="{BB962C8B-B14F-4D97-AF65-F5344CB8AC3E}">
        <p14:creationId xmlns:p14="http://schemas.microsoft.com/office/powerpoint/2010/main" val="1233975974"/>
      </p:ext>
    </p:extLst>
  </p:cSld>
  <p:clrMapOvr>
    <a:masterClrMapping/>
  </p:clrMapOvr>
  <p:transition advTm="2337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50" y="3827494"/>
            <a:ext cx="1120040" cy="620105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22640" y="2984269"/>
            <a:ext cx="826418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                   , e.g. from UK        .</a:t>
            </a:r>
          </a:p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We are interested in properties of persons.</a:t>
            </a:r>
          </a:p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E.g., 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wealth</a:t>
            </a:r>
            <a:r>
              <a:rPr lang="en-US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          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84540" y="2488969"/>
            <a:ext cx="65115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</a:t>
            </a:r>
            <a:r>
              <a:rPr lang="en-US" altLang="en-US" b="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lementary particles/systems/ …</a:t>
            </a:r>
          </a:p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E.g.: 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persons</a:t>
            </a:r>
            <a:endParaRPr lang="en-US" altLang="en-US" dirty="0" smtClean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sp>
        <p:nvSpPr>
          <p:cNvPr id="708610" name="Text Box 2"/>
          <p:cNvSpPr txBox="1">
            <a:spLocks noChangeArrowheads="1"/>
          </p:cNvSpPr>
          <p:nvPr/>
        </p:nvSpPr>
        <p:spPr bwMode="auto">
          <a:xfrm>
            <a:off x="477257" y="585788"/>
            <a:ext cx="8251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Imagine:</a:t>
            </a:r>
            <a:r>
              <a:rPr lang="en-US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you study a set (“ensemble”).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03741" y="1479241"/>
            <a:ext cx="5022900" cy="782008"/>
            <a:chOff x="1803741" y="1879291"/>
            <a:chExt cx="5022900" cy="78200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810757" y="1879291"/>
              <a:ext cx="501588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3354326" y="2076524"/>
              <a:ext cx="209599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 typeface="Math3" panose="00000400000000000000" pitchFamily="2" charset="2"/>
                <a:buNone/>
              </a:pPr>
              <a:r>
                <a:rPr lang="en-US" alt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ensemble</a:t>
              </a:r>
            </a:p>
          </p:txBody>
        </p:sp>
        <p:sp>
          <p:nvSpPr>
            <p:cNvPr id="9" name="AutoShape 2"/>
            <p:cNvSpPr>
              <a:spLocks/>
            </p:cNvSpPr>
            <p:nvPr/>
          </p:nvSpPr>
          <p:spPr bwMode="auto">
            <a:xfrm rot="-5400000">
              <a:off x="4244264" y="-389594"/>
              <a:ext cx="122806" cy="5003851"/>
            </a:xfrm>
            <a:prstGeom prst="leftBrace">
              <a:avLst>
                <a:gd name="adj1" fmla="val 270556"/>
                <a:gd name="adj2" fmla="val 50000"/>
              </a:avLst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89" y="3000375"/>
            <a:ext cx="604411" cy="545507"/>
          </a:xfrm>
          <a:prstGeom prst="rect">
            <a:avLst/>
          </a:prstGeom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8906326" y="6584597"/>
            <a:ext cx="428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CF05A3-FBDE-4BFE-AEF8-E40EABCE86AF}" type="slidenum">
              <a:rPr lang="en-US" altLang="en-US" sz="1600" b="0"/>
              <a:pPr>
                <a:spcBef>
                  <a:spcPct val="50000"/>
                </a:spcBef>
                <a:buFontTx/>
                <a:buNone/>
              </a:pPr>
              <a:t>3</a:t>
            </a:fld>
            <a:endParaRPr lang="en-US" altLang="en-US" sz="1600" b="0"/>
          </a:p>
        </p:txBody>
      </p:sp>
    </p:spTree>
    <p:extLst>
      <p:ext uri="{BB962C8B-B14F-4D97-AF65-F5344CB8AC3E}">
        <p14:creationId xmlns:p14="http://schemas.microsoft.com/office/powerpoint/2010/main" val="1038496772"/>
      </p:ext>
    </p:extLst>
  </p:cSld>
  <p:clrMapOvr>
    <a:masterClrMapping/>
  </p:clrMapOvr>
  <p:transition advTm="2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utoUpdateAnimBg="0"/>
      <p:bldP spid="7" grpId="0" uiExpand="1" build="p" autoUpdateAnimBg="0"/>
      <p:bldP spid="70861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0734" y="147313"/>
            <a:ext cx="5669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b="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Everything progresses in time:</a:t>
            </a:r>
            <a:endParaRPr lang="en-GB" altLang="en-US" b="0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"/>
              <p:cNvSpPr txBox="1">
                <a:spLocks noChangeArrowheads="1"/>
              </p:cNvSpPr>
              <p:nvPr/>
            </p:nvSpPr>
            <p:spPr bwMode="auto">
              <a:xfrm>
                <a:off x="362957" y="5218956"/>
                <a:ext cx="8553826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 typeface="Math3" panose="00000400000000000000" pitchFamily="2" charset="2"/>
                  <a:buNone/>
                </a:pPr>
                <a:r>
                  <a:rPr lang="en-US" altLang="en-US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Often probability measure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  <a:cs typeface="Times New Roman" panose="02020603050405020304" pitchFamily="18" charset="0"/>
                        <a:sym typeface="Math3" panose="00000400000000000000" pitchFamily="2" charset="2"/>
                      </a:rPr>
                      <m:t>𝑃</m:t>
                    </m:r>
                  </m:oMath>
                </a14:m>
                <a:r>
                  <a:rPr lang="en-US" altLang="en-US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 on ensemble</a:t>
                </a:r>
                <a:br>
                  <a:rPr lang="en-US" altLang="en-US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</a:br>
                <a:r>
                  <a:rPr lang="en-US" altLang="en-US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(e.g., relative frequencies).</a:t>
                </a:r>
              </a:p>
            </p:txBody>
          </p:sp>
        </mc:Choice>
        <mc:Fallback xmlns="">
          <p:sp>
            <p:nvSpPr>
              <p:cNvPr id="1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957" y="5218956"/>
                <a:ext cx="8553826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853" t="-7345" b="-175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62623" y="855913"/>
            <a:ext cx="5861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sz="4000" b="0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The ergodic figure</a:t>
            </a:r>
            <a:endParaRPr lang="en-GB" altLang="en-US" sz="4000" b="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99341" y="3935874"/>
            <a:ext cx="5056489" cy="810240"/>
            <a:chOff x="1489816" y="3850149"/>
            <a:chExt cx="5056489" cy="81024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489816" y="3933954"/>
              <a:ext cx="5015884" cy="0"/>
            </a:xfrm>
            <a:prstGeom prst="line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85885" y="3850149"/>
              <a:ext cx="2560420" cy="810240"/>
              <a:chOff x="3985885" y="3850149"/>
              <a:chExt cx="2560420" cy="81024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8149" y="3999279"/>
                <a:ext cx="688156" cy="661110"/>
              </a:xfrm>
              <a:prstGeom prst="rect">
                <a:avLst/>
              </a:prstGeom>
            </p:spPr>
          </p:pic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3985885" y="3850149"/>
                <a:ext cx="209599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 typeface="Math3" panose="00000400000000000000" pitchFamily="2" charset="2"/>
                  <a:buNone/>
                </a:pPr>
                <a:r>
                  <a:rPr lang="en-US" alt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ensemble</a:t>
                </a:r>
              </a:p>
            </p:txBody>
          </p:sp>
        </p:grp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9" t="19124" r="17935" b="26327"/>
          <a:stretch/>
        </p:blipFill>
        <p:spPr>
          <a:xfrm>
            <a:off x="5971196" y="97013"/>
            <a:ext cx="670623" cy="71636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45631" y="1647317"/>
            <a:ext cx="984794" cy="2384755"/>
            <a:chOff x="545631" y="1549199"/>
            <a:chExt cx="984794" cy="2384755"/>
          </a:xfrm>
        </p:grpSpPr>
        <p:cxnSp>
          <p:nvCxnSpPr>
            <p:cNvPr id="10" name="Straight Connector 9"/>
            <p:cNvCxnSpPr/>
            <p:nvPr/>
          </p:nvCxnSpPr>
          <p:spPr>
            <a:xfrm rot="10800000">
              <a:off x="1489816" y="1646422"/>
              <a:ext cx="0" cy="2287532"/>
            </a:xfrm>
            <a:prstGeom prst="line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545631" y="1549199"/>
              <a:ext cx="984794" cy="1042720"/>
              <a:chOff x="545631" y="1549199"/>
              <a:chExt cx="984794" cy="1042720"/>
            </a:xfrm>
          </p:grpSpPr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545631" y="1549199"/>
                <a:ext cx="984794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 typeface="Math3" panose="00000400000000000000" pitchFamily="2" charset="2"/>
                  <a:buNone/>
                </a:pPr>
                <a:r>
                  <a:rPr lang="en-US" alt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time</a:t>
                </a: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596" y="1995707"/>
                <a:ext cx="675330" cy="596212"/>
              </a:xfrm>
              <a:prstGeom prst="rect">
                <a:avLst/>
              </a:prstGeom>
            </p:spPr>
          </p:pic>
        </p:grpSp>
      </p:grpSp>
      <p:sp>
        <p:nvSpPr>
          <p:cNvPr id="4" name="Rectangle 3"/>
          <p:cNvSpPr/>
          <p:nvPr/>
        </p:nvSpPr>
        <p:spPr>
          <a:xfrm>
            <a:off x="414998" y="933449"/>
            <a:ext cx="6281077" cy="378076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|</a:t>
            </a:r>
            <a:endParaRPr lang="nl-NL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9" t="11715" r="29488" b="24147"/>
          <a:stretch/>
        </p:blipFill>
        <p:spPr>
          <a:xfrm>
            <a:off x="6334125" y="5712446"/>
            <a:ext cx="530256" cy="572033"/>
          </a:xfrm>
          <a:prstGeom prst="rect">
            <a:avLst/>
          </a:prstGeom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8906326" y="6584597"/>
            <a:ext cx="428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CF05A3-FBDE-4BFE-AEF8-E40EABCE86AF}" type="slidenum">
              <a:rPr lang="en-US" altLang="en-US" sz="1600" b="0"/>
              <a:pPr>
                <a:spcBef>
                  <a:spcPct val="50000"/>
                </a:spcBef>
                <a:buFontTx/>
                <a:buNone/>
              </a:pPr>
              <a:t>4</a:t>
            </a:fld>
            <a:endParaRPr lang="en-US" altLang="en-US" sz="1600" b="0"/>
          </a:p>
        </p:txBody>
      </p:sp>
    </p:spTree>
    <p:extLst>
      <p:ext uri="{BB962C8B-B14F-4D97-AF65-F5344CB8AC3E}">
        <p14:creationId xmlns:p14="http://schemas.microsoft.com/office/powerpoint/2010/main" val="1845217208"/>
      </p:ext>
    </p:extLst>
  </p:cSld>
  <p:clrMapOvr>
    <a:masterClrMapping/>
  </p:clrMapOvr>
  <p:transition advTm="2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13" grpId="0" build="p" autoUpdateAnimBg="0"/>
      <p:bldP spid="12" grpId="0" build="p" autoUpdateAnimBg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"/>
              <p:cNvSpPr txBox="1">
                <a:spLocks noChangeArrowheads="1"/>
              </p:cNvSpPr>
              <p:nvPr/>
            </p:nvSpPr>
            <p:spPr bwMode="auto">
              <a:xfrm>
                <a:off x="618484" y="2708982"/>
                <a:ext cx="8525516" cy="3970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 typeface="Math3" panose="00000400000000000000" pitchFamily="2" charset="2"/>
                  <a:buNone/>
                </a:pPr>
                <a: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Sometimes:</a:t>
                </a:r>
              </a:p>
              <a:p>
                <a:pPr>
                  <a:spcBef>
                    <a:spcPct val="0"/>
                  </a:spcBef>
                  <a:buFont typeface="Math3" panose="00000400000000000000" pitchFamily="2" charset="2"/>
                  <a:buNone/>
                </a:pPr>
                <a: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average over  ensemble </a:t>
                </a:r>
              </a:p>
              <a:p>
                <a:pPr>
                  <a:spcBef>
                    <a:spcPct val="0"/>
                  </a:spcBef>
                  <a:buFont typeface="Math3" panose="00000400000000000000" pitchFamily="2" charset="2"/>
                  <a:buNone/>
                </a:pPr>
                <a: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                   =</a:t>
                </a:r>
              </a:p>
              <a:p>
                <a:pPr>
                  <a:spcBef>
                    <a:spcPct val="0"/>
                  </a:spcBef>
                  <a:buFont typeface="Math3" panose="00000400000000000000" pitchFamily="2" charset="2"/>
                  <a:buNone/>
                </a:pPr>
                <a: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average over  time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  <a:sym typeface="Math3" panose="00000400000000000000" pitchFamily="2" charset="2"/>
                      </a:rPr>
                      <m:t>↑</m:t>
                    </m:r>
                  </m:oMath>
                </a14:m>
                <a: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.</a:t>
                </a:r>
              </a:p>
              <a:p>
                <a:pPr>
                  <a:spcBef>
                    <a:spcPct val="0"/>
                  </a:spcBef>
                  <a:buFont typeface="Math3" panose="00000400000000000000" pitchFamily="2" charset="2"/>
                  <a:buNone/>
                </a:pPr>
                <a:r>
                  <a:rPr lang="en-US" alt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Ergodicity.</a:t>
                </a:r>
                <a: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 Convenient!</a:t>
                </a:r>
                <a:b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</a:br>
                <a:endParaRPr lang="en-US" altLang="en-US" sz="2800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800" dirty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Ergodic theory studies:</a:t>
                </a:r>
              </a:p>
              <a:p>
                <a:pPr marL="457200" indent="-457200">
                  <a:spcBef>
                    <a:spcPct val="0"/>
                  </a:spcBef>
                  <a:buClr>
                    <a:srgbClr val="0000FF"/>
                  </a:buClr>
                  <a:buFontTx/>
                  <a:buChar char="-"/>
                </a:pPr>
                <a:r>
                  <a:rPr lang="en-US" altLang="en-US" sz="2800" dirty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growth over time;</a:t>
                </a:r>
              </a:p>
              <a:p>
                <a:pPr marL="457200" indent="-457200">
                  <a:spcBef>
                    <a:spcPct val="0"/>
                  </a:spcBef>
                  <a:buClr>
                    <a:srgbClr val="0000FF"/>
                  </a:buClr>
                  <a:buFontTx/>
                  <a:buChar char="-"/>
                </a:pPr>
                <a: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its lessons.</a:t>
                </a:r>
                <a:endParaRPr lang="en-US" altLang="en-US" sz="2800" dirty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endParaRPr>
              </a:p>
            </p:txBody>
          </p:sp>
        </mc:Choice>
        <mc:Fallback xmlns="">
          <p:sp>
            <p:nvSpPr>
              <p:cNvPr id="1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484" y="2708982"/>
                <a:ext cx="8525516" cy="3970318"/>
              </a:xfrm>
              <a:prstGeom prst="rect">
                <a:avLst/>
              </a:prstGeom>
              <a:blipFill rotWithShape="1">
                <a:blip r:embed="rId3"/>
                <a:stretch>
                  <a:fillRect l="-1430" t="-1534" b="-32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3369108" y="2936014"/>
                <a:ext cx="52451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 typeface="Math3" panose="000004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  <a:sym typeface="Math3" panose="00000400000000000000" pitchFamily="2" charset="2"/>
                        </a:rPr>
                        <m:t>⟶</m:t>
                      </m:r>
                    </m:oMath>
                  </m:oMathPara>
                </a14:m>
                <a:endParaRPr lang="en-US" altLang="en-US" sz="2800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endParaRPr>
              </a:p>
            </p:txBody>
          </p:sp>
        </mc:Choice>
        <mc:Fallback xmlns="">
          <p:sp>
            <p:nvSpPr>
              <p:cNvPr id="9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9108" y="2936014"/>
                <a:ext cx="52451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55156" y="28067"/>
            <a:ext cx="5960069" cy="2728541"/>
            <a:chOff x="545631" y="1799717"/>
            <a:chExt cx="5960069" cy="2728541"/>
          </a:xfrm>
        </p:grpSpPr>
        <p:grpSp>
          <p:nvGrpSpPr>
            <p:cNvPr id="14" name="Group 13"/>
            <p:cNvGrpSpPr/>
            <p:nvPr/>
          </p:nvGrpSpPr>
          <p:grpSpPr>
            <a:xfrm>
              <a:off x="1489816" y="3850149"/>
              <a:ext cx="5015884" cy="678109"/>
              <a:chOff x="1489816" y="3850149"/>
              <a:chExt cx="5015884" cy="678109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489816" y="3933954"/>
                <a:ext cx="5015884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>
                <a:off x="3995410" y="3850149"/>
                <a:ext cx="2495057" cy="678109"/>
                <a:chOff x="3995410" y="3850149"/>
                <a:chExt cx="2495057" cy="678109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3037" y="3992734"/>
                  <a:ext cx="557430" cy="535524"/>
                </a:xfrm>
                <a:prstGeom prst="rect">
                  <a:avLst/>
                </a:prstGeom>
              </p:spPr>
            </p:pic>
            <p:sp>
              <p:nvSpPr>
                <p:cNvPr id="2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995410" y="3850149"/>
                  <a:ext cx="2095997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 typeface="Math3" panose="00000400000000000000" pitchFamily="2" charset="2"/>
                    <a:buNone/>
                  </a:pPr>
                  <a:r>
                    <a:rPr lang="en-US" altLang="en-US" dirty="0" smtClean="0">
                      <a:solidFill>
                        <a:srgbClr val="0000FF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  <a:sym typeface="Math3" panose="00000400000000000000" pitchFamily="2" charset="2"/>
                    </a:rPr>
                    <a:t>ensemble</a:t>
                  </a:r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545631" y="1799717"/>
              <a:ext cx="984794" cy="2146630"/>
              <a:chOff x="545631" y="1787324"/>
              <a:chExt cx="984794" cy="214663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1489816" y="1902132"/>
                <a:ext cx="0" cy="2031822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/>
              <p:cNvGrpSpPr/>
              <p:nvPr/>
            </p:nvGrpSpPr>
            <p:grpSpPr>
              <a:xfrm>
                <a:off x="545631" y="1787324"/>
                <a:ext cx="984794" cy="1048257"/>
                <a:chOff x="545631" y="1787324"/>
                <a:chExt cx="984794" cy="1048257"/>
              </a:xfrm>
            </p:grpSpPr>
            <p:sp>
              <p:nvSpPr>
                <p:cNvPr id="1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45631" y="1787324"/>
                  <a:ext cx="984794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 typeface="Math3" panose="00000400000000000000" pitchFamily="2" charset="2"/>
                    <a:buNone/>
                  </a:pPr>
                  <a:r>
                    <a:rPr lang="en-US" altLang="en-US" dirty="0" smtClean="0">
                      <a:solidFill>
                        <a:srgbClr val="0000FF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  <a:sym typeface="Math3" panose="00000400000000000000" pitchFamily="2" charset="2"/>
                    </a:rPr>
                    <a:t>time</a:t>
                  </a:r>
                </a:p>
              </p:txBody>
            </p:sp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9160" y="2205256"/>
                  <a:ext cx="713970" cy="630325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9" t="17945" r="15925" b="13053"/>
          <a:stretch/>
        </p:blipFill>
        <p:spPr>
          <a:xfrm>
            <a:off x="4392140" y="5845639"/>
            <a:ext cx="1001158" cy="66086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99678" y="3288110"/>
            <a:ext cx="981716" cy="1341412"/>
            <a:chOff x="7547905" y="464112"/>
            <a:chExt cx="981716" cy="134141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5" t="-8339" b="8339"/>
            <a:stretch/>
          </p:blipFill>
          <p:spPr>
            <a:xfrm>
              <a:off x="7619663" y="464112"/>
              <a:ext cx="808363" cy="1095166"/>
            </a:xfrm>
            <a:prstGeom prst="rect">
              <a:avLst/>
            </a:prstGeom>
          </p:spPr>
        </p:pic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7547905" y="1466970"/>
              <a:ext cx="9817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 typeface="Math3" panose="00000400000000000000" pitchFamily="2" charset="2"/>
                <a:buNone/>
              </a:pPr>
              <a:r>
                <a:rPr lang="en-US" altLang="en-US" sz="1600" dirty="0" err="1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rPr>
                <a:t>Birkhoff</a:t>
              </a:r>
              <a:endParaRPr lang="en-US" altLang="en-US" sz="1600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endParaRPr>
            </a:p>
          </p:txBody>
        </p:sp>
      </p:grp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8906326" y="6584597"/>
            <a:ext cx="428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CF05A3-FBDE-4BFE-AEF8-E40EABCE86AF}" type="slidenum">
              <a:rPr lang="en-US" altLang="en-US" sz="1600" b="0"/>
              <a:pPr>
                <a:spcBef>
                  <a:spcPct val="50000"/>
                </a:spcBef>
                <a:buFontTx/>
                <a:buNone/>
              </a:pPr>
              <a:t>5</a:t>
            </a:fld>
            <a:endParaRPr lang="en-US" altLang="en-US" sz="1600" b="0"/>
          </a:p>
        </p:txBody>
      </p:sp>
    </p:spTree>
    <p:extLst>
      <p:ext uri="{BB962C8B-B14F-4D97-AF65-F5344CB8AC3E}">
        <p14:creationId xmlns:p14="http://schemas.microsoft.com/office/powerpoint/2010/main" val="436367551"/>
      </p:ext>
    </p:extLst>
  </p:cSld>
  <p:clrMapOvr>
    <a:masterClrMapping/>
  </p:clrMapOvr>
  <p:transition advTm="2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utoUpdateAnimBg="0"/>
      <p:bldP spid="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Text Box 2"/>
          <p:cNvSpPr txBox="1">
            <a:spLocks noChangeArrowheads="1"/>
          </p:cNvSpPr>
          <p:nvPr/>
        </p:nvSpPr>
        <p:spPr bwMode="auto">
          <a:xfrm>
            <a:off x="628651" y="576263"/>
            <a:ext cx="5476874" cy="185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The ergodic figure is</a:t>
            </a:r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ubiquitous:</a:t>
            </a:r>
            <a:r>
              <a:rPr lang="en-US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can capture 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every</a:t>
            </a:r>
            <a:r>
              <a:rPr lang="en-US" altLang="en-US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situation.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8473" r="8990" b="7437"/>
          <a:stretch/>
        </p:blipFill>
        <p:spPr>
          <a:xfrm>
            <a:off x="3352153" y="1095375"/>
            <a:ext cx="779062" cy="786814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906326" y="6584597"/>
            <a:ext cx="428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CF05A3-FBDE-4BFE-AEF8-E40EABCE86AF}" type="slidenum">
              <a:rPr lang="en-US" altLang="en-US" sz="1600" b="0"/>
              <a:pPr>
                <a:spcBef>
                  <a:spcPct val="50000"/>
                </a:spcBef>
                <a:buFontTx/>
                <a:buNone/>
              </a:pPr>
              <a:t>6</a:t>
            </a:fld>
            <a:endParaRPr lang="en-US" altLang="en-US" sz="1600" b="0"/>
          </a:p>
        </p:txBody>
      </p:sp>
    </p:spTree>
    <p:extLst>
      <p:ext uri="{BB962C8B-B14F-4D97-AF65-F5344CB8AC3E}">
        <p14:creationId xmlns:p14="http://schemas.microsoft.com/office/powerpoint/2010/main" val="1038496772"/>
      </p:ext>
    </p:extLst>
  </p:cSld>
  <p:clrMapOvr>
    <a:masterClrMapping/>
  </p:clrMapOvr>
  <p:transition advTm="2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0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Text Box 2"/>
          <p:cNvSpPr txBox="1">
            <a:spLocks noChangeArrowheads="1"/>
          </p:cNvSpPr>
          <p:nvPr/>
        </p:nvSpPr>
        <p:spPr bwMode="auto">
          <a:xfrm>
            <a:off x="85069" y="576263"/>
            <a:ext cx="899743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sz="2600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Moderate ergodic economics:</a:t>
            </a:r>
          </a:p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sz="26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ergodic theory can answer </a:t>
            </a:r>
            <a:r>
              <a:rPr lang="en-US" altLang="en-US" sz="2600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some</a:t>
            </a:r>
            <a:r>
              <a:rPr lang="en-US" altLang="en-US" sz="26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questions in economics.</a:t>
            </a:r>
            <a:br>
              <a:rPr lang="en-US" altLang="en-US" sz="26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</a:br>
            <a:r>
              <a:rPr lang="en-US" altLang="en-US" sz="26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/>
            </a:r>
            <a:br>
              <a:rPr lang="en-US" altLang="en-US" sz="26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</a:br>
            <a:endParaRPr lang="en-US" altLang="en-US" sz="2600" dirty="0" smtClean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sz="2600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Extreme </a:t>
            </a:r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ergodic </a:t>
            </a:r>
            <a:r>
              <a:rPr lang="en-US" altLang="en-US" sz="2600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economics (EEE):</a:t>
            </a:r>
            <a:endParaRPr lang="en-US" altLang="en-US" sz="26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sz="2600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(Peters 2019, </a:t>
            </a:r>
            <a:r>
              <a:rPr lang="en-US" altLang="en-US" sz="2000" i="1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Nature Physics</a:t>
            </a:r>
            <a:r>
              <a:rPr lang="en-US" altLang="en-US" sz="2600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; Peters &amp; </a:t>
            </a:r>
            <a:r>
              <a:rPr lang="en-US" altLang="en-US" sz="26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Gell-Mann </a:t>
            </a:r>
            <a:r>
              <a:rPr lang="en-US" altLang="en-US" sz="2600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2016, </a:t>
            </a:r>
            <a:r>
              <a:rPr lang="en-US" altLang="en-US" sz="2000" i="1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Chaos</a:t>
            </a:r>
            <a:r>
              <a:rPr lang="en-US" altLang="en-US" sz="26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)</a:t>
            </a:r>
          </a:p>
          <a:p>
            <a:pPr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sz="26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ergodic </a:t>
            </a:r>
            <a:r>
              <a:rPr lang="en-US" altLang="en-US" sz="2600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theory can answer </a:t>
            </a:r>
            <a:r>
              <a:rPr lang="en-US" altLang="en-US" sz="2600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all</a:t>
            </a:r>
            <a:r>
              <a:rPr lang="en-US" altLang="en-US" sz="26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</a:t>
            </a:r>
            <a:r>
              <a:rPr lang="en-US" altLang="en-US" sz="2600" dirty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questions in </a:t>
            </a:r>
            <a:r>
              <a:rPr lang="en-US" altLang="en-US" sz="26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economics.</a:t>
            </a:r>
            <a:br>
              <a:rPr lang="en-US" altLang="en-US" sz="26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</a:br>
            <a:r>
              <a:rPr lang="en-US" altLang="en-US" sz="26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/>
            </a:r>
            <a:br>
              <a:rPr lang="en-US" altLang="en-US" sz="26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</a:br>
            <a:r>
              <a:rPr lang="en-US" altLang="en-US" sz="26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/>
            </a:r>
            <a:br>
              <a:rPr lang="en-US" altLang="en-US" sz="26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</a:br>
            <a:endParaRPr lang="en-US" altLang="en-US" sz="2600" dirty="0" smtClean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??? But didn’t </a:t>
            </a:r>
            <a:r>
              <a:rPr lang="en-US" altLang="en-US" sz="2800" dirty="0" smtClean="0">
                <a:cs typeface="Times New Roman" panose="02020603050405020304" pitchFamily="18" charset="0"/>
                <a:sym typeface="Math3" panose="00000400000000000000" pitchFamily="2" charset="2"/>
              </a:rPr>
              <a:t>I</a:t>
            </a:r>
            <a:r>
              <a:rPr lang="en-US" altLang="en-US" sz="26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claim ubiquity ???</a:t>
            </a:r>
            <a:endParaRPr lang="en-US" altLang="en-US" sz="2600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9874" y="1380697"/>
            <a:ext cx="899353" cy="604863"/>
            <a:chOff x="237470" y="1380697"/>
            <a:chExt cx="899353" cy="6048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11" y="1380697"/>
              <a:ext cx="445012" cy="508585"/>
            </a:xfrm>
            <a:prstGeom prst="rect">
              <a:avLst/>
            </a:prstGeom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37470" y="1462340"/>
              <a:ext cx="4075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 typeface="Math3" panose="00000400000000000000" pitchFamily="2" charset="2"/>
                <a:buNone/>
              </a:pPr>
              <a:r>
                <a:rPr lang="en-US" altLang="en-US" sz="2800" dirty="0" smtClean="0">
                  <a:cs typeface="Times New Roman" panose="02020603050405020304" pitchFamily="18" charset="0"/>
                  <a:sym typeface="Math3" panose="00000400000000000000" pitchFamily="2" charset="2"/>
                </a:rPr>
                <a:t>I:</a:t>
              </a:r>
              <a:endParaRPr lang="en-US" altLang="en-US" sz="2600" dirty="0">
                <a:cs typeface="Times New Roman" panose="02020603050405020304" pitchFamily="18" charset="0"/>
                <a:sym typeface="Math3" panose="00000400000000000000" pitchFamily="2" charset="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8106" y="3400961"/>
            <a:ext cx="850681" cy="523220"/>
            <a:chOff x="829251" y="5080975"/>
            <a:chExt cx="850681" cy="523220"/>
          </a:xfrm>
        </p:grpSpPr>
        <p:grpSp>
          <p:nvGrpSpPr>
            <p:cNvPr id="7" name="Group 6"/>
            <p:cNvGrpSpPr/>
            <p:nvPr/>
          </p:nvGrpSpPr>
          <p:grpSpPr>
            <a:xfrm>
              <a:off x="1349456" y="5187305"/>
              <a:ext cx="330476" cy="327010"/>
              <a:chOff x="1677880" y="5088561"/>
              <a:chExt cx="435007" cy="435006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677880" y="5088562"/>
                <a:ext cx="435006" cy="435005"/>
              </a:xfrm>
              <a:prstGeom prst="line">
                <a:avLst/>
              </a:prstGeom>
              <a:ln w="603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1677881" y="5088561"/>
                <a:ext cx="435006" cy="435006"/>
              </a:xfrm>
              <a:prstGeom prst="line">
                <a:avLst/>
              </a:prstGeom>
              <a:ln w="603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829251" y="5080975"/>
              <a:ext cx="4075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 typeface="Math3" panose="00000400000000000000" pitchFamily="2" charset="2"/>
                <a:buNone/>
              </a:pPr>
              <a:r>
                <a:rPr lang="en-US" altLang="en-US" sz="2800" dirty="0" smtClean="0">
                  <a:cs typeface="Times New Roman" panose="02020603050405020304" pitchFamily="18" charset="0"/>
                  <a:sym typeface="Math3" panose="00000400000000000000" pitchFamily="2" charset="2"/>
                </a:rPr>
                <a:t>I:</a:t>
              </a:r>
              <a:endParaRPr lang="en-US" altLang="en-US" sz="2600" dirty="0">
                <a:cs typeface="Times New Roman" panose="02020603050405020304" pitchFamily="18" charset="0"/>
                <a:sym typeface="Math3" panose="00000400000000000000" pitchFamily="2" charset="2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823548" y="3924181"/>
            <a:ext cx="1" cy="743512"/>
          </a:xfrm>
          <a:prstGeom prst="straightConnector1">
            <a:avLst/>
          </a:prstGeom>
          <a:ln w="9525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8906326" y="6584597"/>
            <a:ext cx="428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CF05A3-FBDE-4BFE-AEF8-E40EABCE86AF}" type="slidenum">
              <a:rPr lang="en-US" altLang="en-US" sz="1600" b="0"/>
              <a:pPr>
                <a:spcBef>
                  <a:spcPct val="50000"/>
                </a:spcBef>
                <a:buFontTx/>
                <a:buNone/>
              </a:pPr>
              <a:t>7</a:t>
            </a:fld>
            <a:endParaRPr lang="en-US" altLang="en-US" sz="1600" b="0"/>
          </a:p>
        </p:txBody>
      </p:sp>
    </p:spTree>
    <p:extLst>
      <p:ext uri="{BB962C8B-B14F-4D97-AF65-F5344CB8AC3E}">
        <p14:creationId xmlns:p14="http://schemas.microsoft.com/office/powerpoint/2010/main" val="3169268549"/>
      </p:ext>
    </p:extLst>
  </p:cSld>
  <p:clrMapOvr>
    <a:masterClrMapping/>
  </p:clrMapOvr>
  <p:transition advTm="2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10385" y="474592"/>
            <a:ext cx="6411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EEE commits “</a:t>
            </a:r>
            <a:r>
              <a:rPr lang="en-US" altLang="en-US" sz="2800" dirty="0" smtClean="0">
                <a:solidFill>
                  <a:srgbClr val="CC99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ubiquity </a:t>
            </a:r>
            <a:r>
              <a:rPr lang="en-US" altLang="en-US" sz="2800" dirty="0">
                <a:solidFill>
                  <a:srgbClr val="CC99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fallacy</a:t>
            </a:r>
            <a:r>
              <a:rPr lang="en-US" altLang="en-US" sz="2800" dirty="0" smtClean="0">
                <a:solidFill>
                  <a:srgbClr val="CC99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.</a:t>
            </a:r>
            <a: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”</a:t>
            </a:r>
            <a:endParaRPr lang="en-US" altLang="en-US" sz="2800" baseline="40000" dirty="0" smtClean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538727" y="1821426"/>
                <a:ext cx="6234213" cy="2548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5000"/>
                  </a:lnSpc>
                  <a:spcBef>
                    <a:spcPct val="0"/>
                  </a:spcBef>
                  <a:buNone/>
                </a:pPr>
                <a: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Ensemble </a:t>
                </a:r>
                <a:b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</a:br>
                <a: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= everything in economics/</a:t>
                </a:r>
                <a:r>
                  <a:rPr lang="en-US" altLang="en-US" sz="20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life</a:t>
                </a:r>
                <a: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 </a:t>
                </a:r>
                <a:b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</a:br>
                <a: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   except </a:t>
                </a:r>
                <a:b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</a:br>
                <a: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   growth-over-time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  <a:sym typeface="Math3" panose="00000400000000000000" pitchFamily="2" charset="2"/>
                      </a:rPr>
                      <m:t>↑</m:t>
                    </m:r>
                    <m:r>
                      <a:rPr lang="en-US" altLang="en-US" sz="2800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  <a:sym typeface="Math3" panose="00000400000000000000" pitchFamily="2" charset="2"/>
                      </a:rPr>
                      <m:t>;</m:t>
                    </m:r>
                  </m:oMath>
                </a14:m>
                <a:endParaRPr lang="en-US" altLang="en-US" sz="2800" dirty="0" smtClean="0"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endParaRPr>
              </a:p>
              <a:p>
                <a:pPr>
                  <a:lnSpc>
                    <a:spcPct val="95000"/>
                  </a:lnSpc>
                  <a:spcBef>
                    <a:spcPct val="0"/>
                  </a:spcBef>
                  <a:buFont typeface="Math3" panose="00000400000000000000" pitchFamily="2" charset="2"/>
                  <a:buNone/>
                </a:pPr>
                <a: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too broad to be captured by </a:t>
                </a:r>
                <a:b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</a:br>
                <a: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only growth-over-time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  <a:sym typeface="Math3" panose="00000400000000000000" pitchFamily="2" charset="2"/>
                      </a:rPr>
                      <m:t>↑</m:t>
                    </m:r>
                  </m:oMath>
                </a14:m>
                <a: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.</a:t>
                </a:r>
                <a:endParaRPr lang="en-US" altLang="en-US" sz="2800" dirty="0" smtClean="0">
                  <a:solidFill>
                    <a:srgbClr val="0000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Math3" panose="00000400000000000000" pitchFamily="2" charset="2"/>
                </a:endParaRPr>
              </a:p>
            </p:txBody>
          </p:sp>
        </mc:Choice>
        <mc:Fallback xmlns="">
          <p:sp>
            <p:nvSpPr>
              <p:cNvPr id="1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727" y="1821426"/>
                <a:ext cx="6234213" cy="2548390"/>
              </a:xfrm>
              <a:prstGeom prst="rect">
                <a:avLst/>
              </a:prstGeom>
              <a:blipFill rotWithShape="1">
                <a:blip r:embed="rId3"/>
                <a:stretch>
                  <a:fillRect l="-1955" t="-3349" b="-5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"/>
              <p:cNvSpPr txBox="1">
                <a:spLocks noChangeArrowheads="1"/>
              </p:cNvSpPr>
              <p:nvPr/>
            </p:nvSpPr>
            <p:spPr bwMode="auto">
              <a:xfrm>
                <a:off x="1132833" y="1581870"/>
                <a:ext cx="83884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  <a:sym typeface="Math3" panose="00000400000000000000" pitchFamily="2" charset="2"/>
                      </a:rPr>
                      <m:t>⟶</m:t>
                    </m:r>
                  </m:oMath>
                </a14:m>
                <a:r>
                  <a:rPr lang="en-US" altLang="en-US" sz="2800" dirty="0" smtClean="0">
                    <a:latin typeface="Arial" panose="020B0604020202020204" pitchFamily="34" charset="0"/>
                    <a:cs typeface="Times New Roman" panose="02020603050405020304" pitchFamily="18" charset="0"/>
                    <a:sym typeface="Math3" panose="00000400000000000000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2833" y="1581870"/>
                <a:ext cx="83884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89" y="114439"/>
            <a:ext cx="479241" cy="479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9" t="26426" r="21250"/>
          <a:stretch/>
        </p:blipFill>
        <p:spPr>
          <a:xfrm>
            <a:off x="5202082" y="2395672"/>
            <a:ext cx="686251" cy="753114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13923" y="1264972"/>
            <a:ext cx="66098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One way to see </a:t>
            </a:r>
            <a: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that EEE incorrect:</a:t>
            </a:r>
            <a:endParaRPr lang="en-US" altLang="en-US" sz="2800" dirty="0" smtClean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42277" y="4828166"/>
            <a:ext cx="83745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A faster cure</a:t>
            </a:r>
            <a: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: showing similar </a:t>
            </a:r>
            <a: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ubiquity fallacies.</a:t>
            </a:r>
            <a:endParaRPr lang="en-US" altLang="en-US" sz="2800" dirty="0" smtClean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8906326" y="6584597"/>
            <a:ext cx="428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CF05A3-FBDE-4BFE-AEF8-E40EABCE86AF}" type="slidenum">
              <a:rPr lang="en-US" altLang="en-US" sz="1600" b="0"/>
              <a:pPr>
                <a:spcBef>
                  <a:spcPct val="50000"/>
                </a:spcBef>
                <a:buFontTx/>
                <a:buNone/>
              </a:pPr>
              <a:t>8</a:t>
            </a:fld>
            <a:endParaRPr lang="en-US" altLang="en-US" sz="1600" b="0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330036" y="560317"/>
            <a:ext cx="889468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u="sng" baseline="40000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1ubfa</a:t>
            </a:r>
            <a:endParaRPr lang="en-US" altLang="en-US" sz="2800" baseline="40000" dirty="0" smtClean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01753806"/>
      </p:ext>
    </p:extLst>
  </p:cSld>
  <p:clrMapOvr>
    <a:masterClrMapping/>
  </p:clrMapOvr>
  <p:transition advTm="2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utoUpdateAnimBg="0"/>
      <p:bldP spid="14" grpId="0" uiExpand="1" build="p"/>
      <p:bldP spid="4" grpId="0"/>
      <p:bldP spid="12" grpId="0" build="p" autoUpdateAnimBg="0"/>
      <p:bldP spid="15" grpId="0" build="p" autoUpdateAnimBg="0"/>
      <p:bldP spid="1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Text Box 2"/>
          <p:cNvSpPr txBox="1">
            <a:spLocks noChangeArrowheads="1"/>
          </p:cNvSpPr>
          <p:nvPr/>
        </p:nvSpPr>
        <p:spPr bwMode="auto">
          <a:xfrm>
            <a:off x="962026" y="588340"/>
            <a:ext cx="7419974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</a:rPr>
              <a:t>Risk is ubiquitous: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risk theory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br>
              <a:rPr lang="en-US" sz="2400" dirty="0" smtClean="0">
                <a:latin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</a:rPr>
              <a:t>can answer all questions.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</a:rPr>
              <a:t>Molecules are ubiquitous: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physics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br>
              <a:rPr lang="en-US" sz="2400" dirty="0" smtClean="0">
                <a:latin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</a:rPr>
              <a:t>can answer all questions. 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</a:rPr>
              <a:t>All </a:t>
            </a:r>
            <a:r>
              <a:rPr lang="en-US" sz="2400" dirty="0">
                <a:latin typeface="Arial" panose="020B0604020202020204" pitchFamily="34" charset="0"/>
              </a:rPr>
              <a:t>decisions come from our </a:t>
            </a:r>
            <a:r>
              <a:rPr lang="en-US" sz="2400" dirty="0" smtClean="0">
                <a:latin typeface="Arial" panose="020B0604020202020204" pitchFamily="34" charset="0"/>
              </a:rPr>
              <a:t>brains: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neuroscience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br>
              <a:rPr lang="en-US" sz="2400" dirty="0" smtClean="0">
                <a:latin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</a:rPr>
              <a:t>can answer all questions.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</a:rPr>
              <a:t>Everything can be captured in equations: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maths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br>
              <a:rPr lang="en-US" sz="2400" dirty="0">
                <a:latin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</a:rPr>
              <a:t>can answer all questions.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</a:rPr>
              <a:t>Human interactions are ubiquitous: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game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theory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</a:rPr>
              <a:t>can </a:t>
            </a:r>
            <a:r>
              <a:rPr lang="en-US" sz="2400" dirty="0">
                <a:latin typeface="Arial" panose="020B0604020202020204" pitchFamily="34" charset="0"/>
              </a:rPr>
              <a:t>answer all questions</a:t>
            </a:r>
            <a:r>
              <a:rPr lang="en-US" sz="2400" dirty="0" smtClean="0">
                <a:latin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Further:</a:t>
            </a:r>
            <a:r>
              <a:rPr lang="en-US" sz="2400" dirty="0" smtClean="0">
                <a:latin typeface="Arial" panose="020B0604020202020204" pitchFamily="34" charset="0"/>
              </a:rPr>
              <a:t> “All </a:t>
            </a:r>
            <a:r>
              <a:rPr lang="en-US" sz="2400" dirty="0">
                <a:latin typeface="Arial" panose="020B0604020202020204" pitchFamily="34" charset="0"/>
              </a:rPr>
              <a:t>Life Is </a:t>
            </a:r>
            <a:r>
              <a:rPr lang="en-US" sz="2400" dirty="0" smtClean="0">
                <a:latin typeface="Arial" panose="020B0604020202020204" pitchFamily="34" charset="0"/>
              </a:rPr>
              <a:t>Electromagnetic,” “We Are Our Brains,” “We Are Shaped by Evolution,” …</a:t>
            </a:r>
            <a:endParaRPr lang="en-US" sz="240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</a:rPr>
              <a:t>Time is ubiquitous: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ergodic theory</a:t>
            </a:r>
            <a:r>
              <a:rPr lang="en-US" sz="2400" dirty="0" smtClean="0">
                <a:latin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</a:rPr>
              <a:t>can answer all questions.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9" t="11715" r="29488" b="24147"/>
          <a:stretch/>
        </p:blipFill>
        <p:spPr>
          <a:xfrm>
            <a:off x="526157" y="752474"/>
            <a:ext cx="475350" cy="5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6" y="1389770"/>
            <a:ext cx="589951" cy="504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18315" r="6017" b="8699"/>
          <a:stretch/>
        </p:blipFill>
        <p:spPr>
          <a:xfrm>
            <a:off x="160640" y="3378301"/>
            <a:ext cx="840867" cy="648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" t="18560" r="6234" b="9303"/>
          <a:stretch/>
        </p:blipFill>
        <p:spPr>
          <a:xfrm>
            <a:off x="158914" y="2733771"/>
            <a:ext cx="842593" cy="458631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87064" y="5956895"/>
            <a:ext cx="84060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000" dirty="0" smtClean="0">
                <a:latin typeface="Arial" panose="020B0604020202020204" pitchFamily="34" charset="0"/>
              </a:rPr>
              <a:t>At http</a:t>
            </a:r>
            <a:r>
              <a:rPr lang="en-US" sz="2000" dirty="0">
                <a:latin typeface="Arial" panose="020B0604020202020204" pitchFamily="34" charset="0"/>
              </a:rPr>
              <a:t>://</a:t>
            </a:r>
            <a:r>
              <a:rPr lang="en-US" sz="2000" dirty="0" err="1" smtClean="0">
                <a:latin typeface="Arial" panose="020B0604020202020204" pitchFamily="34" charset="0"/>
              </a:rPr>
              <a:t>personal.eur.nl</a:t>
            </a:r>
            <a:r>
              <a:rPr lang="en-US" sz="2000" dirty="0" smtClean="0">
                <a:latin typeface="Arial" panose="020B0604020202020204" pitchFamily="34" charset="0"/>
              </a:rPr>
              <a:t>/</a:t>
            </a:r>
            <a:r>
              <a:rPr lang="en-US" sz="2000" dirty="0" err="1" smtClean="0">
                <a:latin typeface="Arial" panose="020B0604020202020204" pitchFamily="34" charset="0"/>
              </a:rPr>
              <a:t>wakker</a:t>
            </a:r>
            <a:r>
              <a:rPr lang="en-US" sz="2000" dirty="0" smtClean="0">
                <a:latin typeface="Arial" panose="020B0604020202020204" pitchFamily="34" charset="0"/>
              </a:rPr>
              <a:t>/refs/</a:t>
            </a:r>
            <a:r>
              <a:rPr lang="en-US" sz="2000" dirty="0" err="1" smtClean="0">
                <a:latin typeface="Arial" panose="020B0604020202020204" pitchFamily="34" charset="0"/>
              </a:rPr>
              <a:t>webrfrncs.docx</a:t>
            </a:r>
            <a:r>
              <a:rPr lang="en-US" sz="2000" dirty="0" smtClean="0">
                <a:latin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</a:rPr>
              <a:t>keyword “own small expertise = meaning of </a:t>
            </a:r>
            <a:r>
              <a:rPr lang="en-US" sz="2000" dirty="0" smtClean="0">
                <a:latin typeface="Arial" panose="020B0604020202020204" pitchFamily="34" charset="0"/>
              </a:rPr>
              <a:t>life”</a:t>
            </a:r>
            <a:br>
              <a:rPr lang="en-US" sz="2000" dirty="0" smtClean="0">
                <a:latin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</a:rPr>
              <a:t>has listed authors misusing this fallacy for many years.</a:t>
            </a:r>
            <a:endParaRPr lang="en-GB" altLang="en-US" sz="2000" b="0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83712" y="5265726"/>
            <a:ext cx="6032774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All above claims are equally (in)valid.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1800" b="0" i="1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Providing some insights </a:t>
            </a:r>
            <a:r>
              <a:rPr lang="en-US" sz="1800" dirty="0">
                <a:sym typeface="Symbol"/>
              </a:rPr>
              <a:t></a:t>
            </a:r>
            <a:r>
              <a:rPr lang="en-US" altLang="en-US" sz="1800" b="0" i="1" dirty="0" smtClean="0"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 providing all insights.</a:t>
            </a:r>
            <a:endParaRPr lang="en-GB" altLang="en-US" sz="1800" b="0" i="1" dirty="0">
              <a:latin typeface="Arial" panose="020B0604020202020204" pitchFamily="34" charset="0"/>
              <a:cs typeface="Times New Roman" panose="02020603050405020304" pitchFamily="18" charset="0"/>
              <a:sym typeface="Math3" panose="00000400000000000000" pitchFamily="2" charset="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4" y="4576890"/>
            <a:ext cx="701677" cy="619472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38126" y="114949"/>
            <a:ext cx="663892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Math3" panose="00000400000000000000" pitchFamily="2" charset="2"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Math3" panose="00000400000000000000" pitchFamily="2" charset="2"/>
              </a:rPr>
              <a:t>Other examples of ubiquity fallacy:</a:t>
            </a:r>
            <a:endParaRPr lang="en-US" sz="2400" dirty="0" smtClean="0"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 t="6327" r="17236" b="4769"/>
          <a:stretch/>
        </p:blipFill>
        <p:spPr>
          <a:xfrm>
            <a:off x="162404" y="2057400"/>
            <a:ext cx="839103" cy="59830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41933" y="675145"/>
            <a:ext cx="7506914" cy="4445017"/>
            <a:chOff x="1677880" y="5060272"/>
            <a:chExt cx="435006" cy="43500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677880" y="5060272"/>
              <a:ext cx="435006" cy="435006"/>
            </a:xfrm>
            <a:prstGeom prst="line">
              <a:avLst/>
            </a:prstGeom>
            <a:ln w="603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1677880" y="5060272"/>
              <a:ext cx="435006" cy="435006"/>
            </a:xfrm>
            <a:prstGeom prst="line">
              <a:avLst/>
            </a:prstGeom>
            <a:ln w="603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8906326" y="6584597"/>
            <a:ext cx="428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CF05A3-FBDE-4BFE-AEF8-E40EABCE86AF}" type="slidenum">
              <a:rPr lang="en-US" altLang="en-US" sz="1600" b="0"/>
              <a:pPr>
                <a:spcBef>
                  <a:spcPct val="50000"/>
                </a:spcBef>
                <a:buFontTx/>
                <a:buNone/>
              </a:pPr>
              <a:t>9</a:t>
            </a:fld>
            <a:endParaRPr lang="en-US" altLang="en-US" sz="1600" b="0"/>
          </a:p>
        </p:txBody>
      </p:sp>
    </p:spTree>
    <p:extLst>
      <p:ext uri="{BB962C8B-B14F-4D97-AF65-F5344CB8AC3E}">
        <p14:creationId xmlns:p14="http://schemas.microsoft.com/office/powerpoint/2010/main" val="1038496772"/>
      </p:ext>
    </p:extLst>
  </p:cSld>
  <p:clrMapOvr>
    <a:masterClrMapping/>
  </p:clrMapOvr>
  <p:transition advTm="2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0" grpId="0" uiExpand="1" build="p" autoUpdateAnimBg="0"/>
      <p:bldP spid="11" grpId="0" build="p" autoUpdateAnimBg="0"/>
      <p:bldP spid="12" grpId="0" uiExpand="1" build="p" autoUpdateAnimBg="0"/>
      <p:bldP spid="14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5595</TotalTime>
  <Words>1708</Words>
  <Application>Microsoft Office PowerPoint</Application>
  <PresentationFormat>On-screen Show (4:3)</PresentationFormat>
  <Paragraphs>260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Math3</vt:lpstr>
      <vt:lpstr>MS Mincho</vt:lpstr>
      <vt:lpstr>Symbol</vt:lpstr>
      <vt:lpstr>Times New Roman</vt:lpstr>
      <vt:lpstr>Univers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Peter</cp:lastModifiedBy>
  <cp:revision>1039</cp:revision>
  <cp:lastPrinted>2018-06-12T14:49:12Z</cp:lastPrinted>
  <dcterms:created xsi:type="dcterms:W3CDTF">2015-04-20T15:11:51Z</dcterms:created>
  <dcterms:modified xsi:type="dcterms:W3CDTF">2020-12-29T12:04:12Z</dcterms:modified>
</cp:coreProperties>
</file>