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1"/>
  </p:notesMasterIdLst>
  <p:handoutMasterIdLst>
    <p:handoutMasterId r:id="rId272"/>
  </p:handoutMasterIdLst>
  <p:sldIdLst>
    <p:sldId id="258" r:id="rId2"/>
    <p:sldId id="259" r:id="rId3"/>
    <p:sldId id="260" r:id="rId4"/>
    <p:sldId id="599" r:id="rId5"/>
    <p:sldId id="581" r:id="rId6"/>
    <p:sldId id="261" r:id="rId7"/>
    <p:sldId id="262" r:id="rId8"/>
    <p:sldId id="263" r:id="rId9"/>
    <p:sldId id="264" r:id="rId10"/>
    <p:sldId id="582" r:id="rId11"/>
    <p:sldId id="578" r:id="rId12"/>
    <p:sldId id="265" r:id="rId13"/>
    <p:sldId id="266" r:id="rId14"/>
    <p:sldId id="583" r:id="rId15"/>
    <p:sldId id="606" r:id="rId16"/>
    <p:sldId id="268" r:id="rId17"/>
    <p:sldId id="269" r:id="rId18"/>
    <p:sldId id="574" r:id="rId19"/>
    <p:sldId id="271" r:id="rId20"/>
    <p:sldId id="272" r:id="rId21"/>
    <p:sldId id="610" r:id="rId22"/>
    <p:sldId id="274" r:id="rId23"/>
    <p:sldId id="597" r:id="rId24"/>
    <p:sldId id="598" r:id="rId25"/>
    <p:sldId id="609" r:id="rId26"/>
    <p:sldId id="276" r:id="rId27"/>
    <p:sldId id="277" r:id="rId28"/>
    <p:sldId id="278" r:id="rId29"/>
    <p:sldId id="608" r:id="rId30"/>
    <p:sldId id="280" r:id="rId31"/>
    <p:sldId id="281" r:id="rId32"/>
    <p:sldId id="282" r:id="rId33"/>
    <p:sldId id="283" r:id="rId34"/>
    <p:sldId id="284" r:id="rId35"/>
    <p:sldId id="285" r:id="rId36"/>
    <p:sldId id="607" r:id="rId37"/>
    <p:sldId id="287" r:id="rId38"/>
    <p:sldId id="288" r:id="rId39"/>
    <p:sldId id="611" r:id="rId40"/>
    <p:sldId id="290" r:id="rId41"/>
    <p:sldId id="291" r:id="rId42"/>
    <p:sldId id="292" r:id="rId43"/>
    <p:sldId id="612" r:id="rId44"/>
    <p:sldId id="298" r:id="rId45"/>
    <p:sldId id="299" r:id="rId46"/>
    <p:sldId id="300" r:id="rId47"/>
    <p:sldId id="613" r:id="rId48"/>
    <p:sldId id="302" r:id="rId49"/>
    <p:sldId id="587" r:id="rId50"/>
    <p:sldId id="303" r:id="rId51"/>
    <p:sldId id="304" r:id="rId52"/>
    <p:sldId id="305" r:id="rId53"/>
    <p:sldId id="306" r:id="rId54"/>
    <p:sldId id="307" r:id="rId55"/>
    <p:sldId id="308" r:id="rId56"/>
    <p:sldId id="616" r:id="rId57"/>
    <p:sldId id="310" r:id="rId58"/>
    <p:sldId id="311" r:id="rId59"/>
    <p:sldId id="312" r:id="rId60"/>
    <p:sldId id="313" r:id="rId61"/>
    <p:sldId id="562" r:id="rId62"/>
    <p:sldId id="315" r:id="rId63"/>
    <p:sldId id="316" r:id="rId64"/>
    <p:sldId id="317" r:id="rId65"/>
    <p:sldId id="318" r:id="rId66"/>
    <p:sldId id="319" r:id="rId67"/>
    <p:sldId id="320" r:id="rId68"/>
    <p:sldId id="321" r:id="rId69"/>
    <p:sldId id="322" r:id="rId70"/>
    <p:sldId id="323" r:id="rId71"/>
    <p:sldId id="325" r:id="rId72"/>
    <p:sldId id="326" r:id="rId73"/>
    <p:sldId id="327" r:id="rId74"/>
    <p:sldId id="328" r:id="rId75"/>
    <p:sldId id="329" r:id="rId76"/>
    <p:sldId id="330" r:id="rId77"/>
    <p:sldId id="331" r:id="rId78"/>
    <p:sldId id="332" r:id="rId79"/>
    <p:sldId id="575" r:id="rId80"/>
    <p:sldId id="576" r:id="rId81"/>
    <p:sldId id="588" r:id="rId82"/>
    <p:sldId id="333" r:id="rId83"/>
    <p:sldId id="334" r:id="rId84"/>
    <p:sldId id="335" r:id="rId85"/>
    <p:sldId id="336" r:id="rId86"/>
    <p:sldId id="337" r:id="rId87"/>
    <p:sldId id="338" r:id="rId88"/>
    <p:sldId id="563" r:id="rId89"/>
    <p:sldId id="504" r:id="rId90"/>
    <p:sldId id="584" r:id="rId91"/>
    <p:sldId id="579" r:id="rId92"/>
    <p:sldId id="511" r:id="rId93"/>
    <p:sldId id="564" r:id="rId94"/>
    <p:sldId id="565" r:id="rId95"/>
    <p:sldId id="589" r:id="rId96"/>
    <p:sldId id="510" r:id="rId97"/>
    <p:sldId id="341" r:id="rId98"/>
    <p:sldId id="342" r:id="rId99"/>
    <p:sldId id="343" r:id="rId100"/>
    <p:sldId id="344" r:id="rId101"/>
    <p:sldId id="345" r:id="rId102"/>
    <p:sldId id="346" r:id="rId103"/>
    <p:sldId id="347" r:id="rId104"/>
    <p:sldId id="348" r:id="rId105"/>
    <p:sldId id="349" r:id="rId106"/>
    <p:sldId id="350" r:id="rId107"/>
    <p:sldId id="351" r:id="rId108"/>
    <p:sldId id="503" r:id="rId109"/>
    <p:sldId id="353" r:id="rId110"/>
    <p:sldId id="354" r:id="rId111"/>
    <p:sldId id="355" r:id="rId112"/>
    <p:sldId id="356" r:id="rId113"/>
    <p:sldId id="357" r:id="rId114"/>
    <p:sldId id="502" r:id="rId115"/>
    <p:sldId id="359" r:id="rId116"/>
    <p:sldId id="360" r:id="rId117"/>
    <p:sldId id="361" r:id="rId118"/>
    <p:sldId id="362" r:id="rId119"/>
    <p:sldId id="363" r:id="rId120"/>
    <p:sldId id="501" r:id="rId121"/>
    <p:sldId id="365" r:id="rId122"/>
    <p:sldId id="366" r:id="rId123"/>
    <p:sldId id="367" r:id="rId124"/>
    <p:sldId id="368" r:id="rId125"/>
    <p:sldId id="500" r:id="rId126"/>
    <p:sldId id="370" r:id="rId127"/>
    <p:sldId id="371" r:id="rId128"/>
    <p:sldId id="499" r:id="rId129"/>
    <p:sldId id="373" r:id="rId130"/>
    <p:sldId id="374" r:id="rId131"/>
    <p:sldId id="375" r:id="rId132"/>
    <p:sldId id="376" r:id="rId133"/>
    <p:sldId id="377" r:id="rId134"/>
    <p:sldId id="378" r:id="rId135"/>
    <p:sldId id="379" r:id="rId136"/>
    <p:sldId id="380" r:id="rId137"/>
    <p:sldId id="381" r:id="rId138"/>
    <p:sldId id="505" r:id="rId139"/>
    <p:sldId id="590" r:id="rId140"/>
    <p:sldId id="509" r:id="rId141"/>
    <p:sldId id="383" r:id="rId142"/>
    <p:sldId id="384" r:id="rId143"/>
    <p:sldId id="569" r:id="rId144"/>
    <p:sldId id="385" r:id="rId145"/>
    <p:sldId id="508" r:id="rId146"/>
    <p:sldId id="387" r:id="rId147"/>
    <p:sldId id="388" r:id="rId148"/>
    <p:sldId id="488" r:id="rId149"/>
    <p:sldId id="513" r:id="rId150"/>
    <p:sldId id="512" r:id="rId151"/>
    <p:sldId id="507" r:id="rId152"/>
    <p:sldId id="389" r:id="rId153"/>
    <p:sldId id="518" r:id="rId154"/>
    <p:sldId id="489" r:id="rId155"/>
    <p:sldId id="487" r:id="rId156"/>
    <p:sldId id="484" r:id="rId157"/>
    <p:sldId id="506" r:id="rId158"/>
    <p:sldId id="492" r:id="rId159"/>
    <p:sldId id="493" r:id="rId160"/>
    <p:sldId id="491" r:id="rId161"/>
    <p:sldId id="496" r:id="rId162"/>
    <p:sldId id="497" r:id="rId163"/>
    <p:sldId id="494" r:id="rId164"/>
    <p:sldId id="498" r:id="rId165"/>
    <p:sldId id="591" r:id="rId166"/>
    <p:sldId id="517" r:id="rId167"/>
    <p:sldId id="514" r:id="rId168"/>
    <p:sldId id="515" r:id="rId169"/>
    <p:sldId id="516" r:id="rId170"/>
    <p:sldId id="592" r:id="rId171"/>
    <p:sldId id="523" r:id="rId172"/>
    <p:sldId id="519" r:id="rId173"/>
    <p:sldId id="521" r:id="rId174"/>
    <p:sldId id="495" r:id="rId175"/>
    <p:sldId id="524" r:id="rId176"/>
    <p:sldId id="586" r:id="rId177"/>
    <p:sldId id="550" r:id="rId178"/>
    <p:sldId id="554" r:id="rId179"/>
    <p:sldId id="553" r:id="rId180"/>
    <p:sldId id="559" r:id="rId181"/>
    <p:sldId id="593" r:id="rId182"/>
    <p:sldId id="549" r:id="rId183"/>
    <p:sldId id="391" r:id="rId184"/>
    <p:sldId id="392" r:id="rId185"/>
    <p:sldId id="393" r:id="rId186"/>
    <p:sldId id="394" r:id="rId187"/>
    <p:sldId id="395" r:id="rId188"/>
    <p:sldId id="396" r:id="rId189"/>
    <p:sldId id="397" r:id="rId190"/>
    <p:sldId id="548" r:id="rId191"/>
    <p:sldId id="398" r:id="rId192"/>
    <p:sldId id="399" r:id="rId193"/>
    <p:sldId id="400" r:id="rId194"/>
    <p:sldId id="401" r:id="rId195"/>
    <p:sldId id="402" r:id="rId196"/>
    <p:sldId id="403" r:id="rId197"/>
    <p:sldId id="404" r:id="rId198"/>
    <p:sldId id="405" r:id="rId199"/>
    <p:sldId id="406" r:id="rId200"/>
    <p:sldId id="407" r:id="rId201"/>
    <p:sldId id="408" r:id="rId202"/>
    <p:sldId id="409" r:id="rId203"/>
    <p:sldId id="410" r:id="rId204"/>
    <p:sldId id="411" r:id="rId205"/>
    <p:sldId id="412" r:id="rId206"/>
    <p:sldId id="413" r:id="rId207"/>
    <p:sldId id="414" r:id="rId208"/>
    <p:sldId id="415" r:id="rId209"/>
    <p:sldId id="416" r:id="rId210"/>
    <p:sldId id="417" r:id="rId211"/>
    <p:sldId id="418" r:id="rId212"/>
    <p:sldId id="419" r:id="rId213"/>
    <p:sldId id="420" r:id="rId214"/>
    <p:sldId id="421" r:id="rId215"/>
    <p:sldId id="422" r:id="rId216"/>
    <p:sldId id="535" r:id="rId217"/>
    <p:sldId id="531" r:id="rId218"/>
    <p:sldId id="532" r:id="rId219"/>
    <p:sldId id="533" r:id="rId220"/>
    <p:sldId id="534" r:id="rId221"/>
    <p:sldId id="594" r:id="rId222"/>
    <p:sldId id="536" r:id="rId223"/>
    <p:sldId id="425" r:id="rId224"/>
    <p:sldId id="426" r:id="rId225"/>
    <p:sldId id="427" r:id="rId226"/>
    <p:sldId id="570" r:id="rId227"/>
    <p:sldId id="428" r:id="rId228"/>
    <p:sldId id="595" r:id="rId229"/>
    <p:sldId id="552" r:id="rId230"/>
    <p:sldId id="437" r:id="rId231"/>
    <p:sldId id="439" r:id="rId232"/>
    <p:sldId id="540" r:id="rId233"/>
    <p:sldId id="541" r:id="rId234"/>
    <p:sldId id="539" r:id="rId235"/>
    <p:sldId id="441" r:id="rId236"/>
    <p:sldId id="442" r:id="rId237"/>
    <p:sldId id="443" r:id="rId238"/>
    <p:sldId id="444" r:id="rId239"/>
    <p:sldId id="445" r:id="rId240"/>
    <p:sldId id="446" r:id="rId241"/>
    <p:sldId id="447" r:id="rId242"/>
    <p:sldId id="448" r:id="rId243"/>
    <p:sldId id="449" r:id="rId244"/>
    <p:sldId id="596" r:id="rId245"/>
    <p:sldId id="558" r:id="rId246"/>
    <p:sldId id="451" r:id="rId247"/>
    <p:sldId id="452" r:id="rId248"/>
    <p:sldId id="453" r:id="rId249"/>
    <p:sldId id="454" r:id="rId250"/>
    <p:sldId id="557" r:id="rId251"/>
    <p:sldId id="455" r:id="rId252"/>
    <p:sldId id="456" r:id="rId253"/>
    <p:sldId id="457" r:id="rId254"/>
    <p:sldId id="601" r:id="rId255"/>
    <p:sldId id="602" r:id="rId256"/>
    <p:sldId id="604" r:id="rId257"/>
    <p:sldId id="605" r:id="rId258"/>
    <p:sldId id="603" r:id="rId259"/>
    <p:sldId id="556" r:id="rId260"/>
    <p:sldId id="458" r:id="rId261"/>
    <p:sldId id="459" r:id="rId262"/>
    <p:sldId id="460" r:id="rId263"/>
    <p:sldId id="461" r:id="rId264"/>
    <p:sldId id="462" r:id="rId265"/>
    <p:sldId id="544" r:id="rId266"/>
    <p:sldId id="560" r:id="rId267"/>
    <p:sldId id="573" r:id="rId268"/>
    <p:sldId id="572" r:id="rId269"/>
    <p:sldId id="571" r:id="rId270"/>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Wakker" initials="P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00FF"/>
    <a:srgbClr val="A1E457"/>
    <a:srgbClr val="FF9900"/>
    <a:srgbClr val="339933"/>
    <a:srgbClr val="FF0000"/>
    <a:srgbClr val="0066FF"/>
    <a:srgbClr val="FFCC00"/>
    <a:srgbClr val="00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7430" autoAdjust="0"/>
    <p:restoredTop sz="94622" autoAdjust="0"/>
  </p:normalViewPr>
  <p:slideViewPr>
    <p:cSldViewPr>
      <p:cViewPr varScale="1">
        <p:scale>
          <a:sx n="104" d="100"/>
          <a:sy n="104" d="100"/>
        </p:scale>
        <p:origin x="1320" y="2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7966"/>
    </p:cViewPr>
  </p:sorterViewPr>
  <p:notesViewPr>
    <p:cSldViewPr>
      <p:cViewPr varScale="1">
        <p:scale>
          <a:sx n="88" d="100"/>
          <a:sy n="88" d="100"/>
        </p:scale>
        <p:origin x="-3870"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notesMaster" Target="notesMasters/notes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handoutMaster" Target="handoutMasters/handout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commentAuthors" Target="commentAuthor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5348"/>
          </a:xfrm>
          <a:prstGeom prst="rect">
            <a:avLst/>
          </a:prstGeom>
        </p:spPr>
        <p:txBody>
          <a:bodyPr vert="horz" lIns="91440" tIns="45720" rIns="91440" bIns="45720" rtlCol="0"/>
          <a:lstStyle>
            <a:lvl1pPr algn="r">
              <a:defRPr sz="1200"/>
            </a:lvl1pPr>
          </a:lstStyle>
          <a:p>
            <a:fld id="{4319AACC-8553-4706-B4E9-DF04106F3012}" type="datetimeFigureOut">
              <a:rPr lang="en-GB" smtClean="0"/>
              <a:t>02/03/2023</a:t>
            </a:fld>
            <a:endParaRPr lang="en-GB"/>
          </a:p>
        </p:txBody>
      </p:sp>
      <p:sp>
        <p:nvSpPr>
          <p:cNvPr id="4" name="Footer Placeholder 3"/>
          <p:cNvSpPr>
            <a:spLocks noGrp="1"/>
          </p:cNvSpPr>
          <p:nvPr>
            <p:ph type="ftr" sz="quarter" idx="2"/>
          </p:nvPr>
        </p:nvSpPr>
        <p:spPr>
          <a:xfrm>
            <a:off x="1"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377318"/>
            <a:ext cx="2945659" cy="495347"/>
          </a:xfrm>
          <a:prstGeom prst="rect">
            <a:avLst/>
          </a:prstGeom>
        </p:spPr>
        <p:txBody>
          <a:bodyPr vert="horz" lIns="91440" tIns="45720" rIns="91440" bIns="45720" rtlCol="0" anchor="b"/>
          <a:lstStyle>
            <a:lvl1pPr algn="r">
              <a:defRPr sz="1200"/>
            </a:lvl1pPr>
          </a:lstStyle>
          <a:p>
            <a:fld id="{67C2CC40-0933-4334-B8E1-BAD19DC3AD19}" type="slidenum">
              <a:rPr lang="en-GB" smtClean="0"/>
              <a:t>‹#›</a:t>
            </a:fld>
            <a:endParaRPr lang="en-GB"/>
          </a:p>
        </p:txBody>
      </p:sp>
    </p:spTree>
    <p:extLst>
      <p:ext uri="{BB962C8B-B14F-4D97-AF65-F5344CB8AC3E}">
        <p14:creationId xmlns:p14="http://schemas.microsoft.com/office/powerpoint/2010/main" val="3451847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3633"/>
          </a:xfrm>
          <a:prstGeom prst="rect">
            <a:avLst/>
          </a:prstGeom>
        </p:spPr>
        <p:txBody>
          <a:bodyPr vert="horz" lIns="91440" tIns="45720" rIns="91440" bIns="45720" rtlCol="0"/>
          <a:lstStyle>
            <a:lvl1pPr algn="r">
              <a:defRPr sz="1200"/>
            </a:lvl1pPr>
          </a:lstStyle>
          <a:p>
            <a:fld id="{25C5F0CD-594B-42DA-B382-56DA88270F52}" type="datetimeFigureOut">
              <a:rPr lang="en-US" smtClean="0"/>
              <a:t>3/2/2023</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7316"/>
            <a:ext cx="2945659" cy="493633"/>
          </a:xfrm>
          <a:prstGeom prst="rect">
            <a:avLst/>
          </a:prstGeom>
        </p:spPr>
        <p:txBody>
          <a:bodyPr vert="horz" lIns="91440" tIns="45720" rIns="91440" bIns="45720" rtlCol="0" anchor="b"/>
          <a:lstStyle>
            <a:lvl1pPr algn="r">
              <a:defRPr sz="1200"/>
            </a:lvl1pPr>
          </a:lstStyle>
          <a:p>
            <a:fld id="{46CA4E93-81EB-4093-AE56-F00A5846D718}" type="slidenum">
              <a:rPr lang="en-US" smtClean="0"/>
              <a:t>‹#›</a:t>
            </a:fld>
            <a:endParaRPr lang="en-US"/>
          </a:p>
        </p:txBody>
      </p:sp>
    </p:spTree>
    <p:extLst>
      <p:ext uri="{BB962C8B-B14F-4D97-AF65-F5344CB8AC3E}">
        <p14:creationId xmlns:p14="http://schemas.microsoft.com/office/powerpoint/2010/main" val="51880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BD88C4AA-1433-4B0D-8302-DD3133423362}" type="slidenum">
              <a:rPr lang="en-GB" altLang="nl-NL" sz="1200">
                <a:latin typeface="Univers" pitchFamily="34" charset="0"/>
              </a:rPr>
              <a:pPr/>
              <a:t>1</a:t>
            </a:fld>
            <a:endParaRPr lang="en-GB" altLang="nl-NL" sz="1200">
              <a:latin typeface="Univers" pitchFamily="34" charset="0"/>
            </a:endParaRPr>
          </a:p>
        </p:txBody>
      </p:sp>
      <p:sp>
        <p:nvSpPr>
          <p:cNvPr id="5123" name="Rectangle 2"/>
          <p:cNvSpPr>
            <a:spLocks noGrp="1" noRot="1" noChangeAspect="1" noChangeArrowheads="1" noTextEdit="1"/>
          </p:cNvSpPr>
          <p:nvPr>
            <p:ph type="sldImg"/>
          </p:nvPr>
        </p:nvSpPr>
        <p:spPr>
          <a:solidFill>
            <a:srgbClr val="FFFFFF"/>
          </a:solidFill>
          <a:ln/>
        </p:spPr>
      </p:sp>
      <p:sp>
        <p:nvSpPr>
          <p:cNvPr id="512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83417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10</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9282328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C39BD8DB-44CC-434E-8BCB-0D347B10F492}" type="slidenum">
              <a:rPr lang="en-GB" altLang="nl-NL" sz="1200">
                <a:latin typeface="Univers" pitchFamily="34" charset="0"/>
              </a:rPr>
              <a:pPr algn="r"/>
              <a:t>100</a:t>
            </a:fld>
            <a:endParaRPr lang="en-GB" altLang="nl-NL" sz="1200">
              <a:latin typeface="Univers"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2182570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101</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2989981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102</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8108370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103</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3382316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6202B7B5-2363-4A57-8FDC-C95E536DDF39}" type="slidenum">
              <a:rPr lang="en-GB" altLang="nl-NL" sz="1200">
                <a:latin typeface="Univers" pitchFamily="34" charset="0"/>
              </a:rPr>
              <a:pPr algn="r"/>
              <a:t>104</a:t>
            </a:fld>
            <a:endParaRPr lang="en-GB" altLang="nl-NL" sz="1200">
              <a:latin typeface="Univers"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9336689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6202B7B5-2363-4A57-8FDC-C95E536DDF39}" type="slidenum">
              <a:rPr lang="en-GB" altLang="nl-NL" sz="1200">
                <a:latin typeface="Univers" pitchFamily="34" charset="0"/>
              </a:rPr>
              <a:pPr algn="r"/>
              <a:t>105</a:t>
            </a:fld>
            <a:endParaRPr lang="en-GB" altLang="nl-NL" sz="1200" dirty="0">
              <a:latin typeface="Univers"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7298350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6202B7B5-2363-4A57-8FDC-C95E536DDF39}" type="slidenum">
              <a:rPr lang="en-GB" altLang="nl-NL" sz="1200">
                <a:latin typeface="Univers" pitchFamily="34" charset="0"/>
              </a:rPr>
              <a:pPr algn="r"/>
              <a:t>106</a:t>
            </a:fld>
            <a:endParaRPr lang="en-GB" altLang="nl-NL" sz="1200">
              <a:latin typeface="Univers"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0346275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107</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7661803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108</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144406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56570B1-4F69-4497-B5AA-5126EBA95956}" type="slidenum">
              <a:rPr lang="en-GB" altLang="nl-NL" sz="1200">
                <a:latin typeface="Univers" pitchFamily="34" charset="0"/>
              </a:rPr>
              <a:pPr/>
              <a:t>109</a:t>
            </a:fld>
            <a:endParaRPr lang="en-GB" altLang="nl-NL" sz="1200">
              <a:latin typeface="Univers"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04960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11</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6020362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110</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2112155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6202B7B5-2363-4A57-8FDC-C95E536DDF39}" type="slidenum">
              <a:rPr lang="en-GB" altLang="nl-NL" sz="1200">
                <a:latin typeface="Univers" pitchFamily="34" charset="0"/>
              </a:rPr>
              <a:pPr algn="r"/>
              <a:t>111</a:t>
            </a:fld>
            <a:endParaRPr lang="en-GB" altLang="nl-NL" sz="1200">
              <a:latin typeface="Univers"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9042047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112</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16282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a14:m>
                  <m:oMathPara xmlns:m="http://schemas.openxmlformats.org/officeDocument/2006/math">
                    <m:oMathParaPr>
                      <m:jc m:val="centerGroup"/>
                    </m:oMathParaPr>
                    <m:oMath xmlns:m="http://schemas.openxmlformats.org/officeDocument/2006/math">
                      <a:fld id="{825F15A7-03F4-43D7-82C5-3E23DA2F108C}" type="mathplaceholder">
                        <a:rPr lang="en-GB" altLang="nl-NL" i="1" smtClean="0">
                          <a:latin typeface="Cambria Math" panose="02040503050406030204" pitchFamily="18" charset="0"/>
                        </a:rPr>
                        <a:t>Type equation here.</a:t>
                      </a:fld>
                    </m:oMath>
                  </m:oMathPara>
                </a14:m>
                <a:endParaRPr lang="en-GB" altLang="nl-NL" dirty="0"/>
              </a:p>
            </p:txBody>
          </p:sp>
        </mc:Choice>
        <mc:Fallback xmlns="">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i="0" smtClean="0">
                    <a:latin typeface="Cambria Math" panose="02040503050406030204" pitchFamily="18" charset="0"/>
                  </a:rPr>
                  <a:t>"Type equation here."</a:t>
                </a:r>
                <a:endParaRPr lang="en-GB" altLang="nl-NL" dirty="0" smtClean="0"/>
              </a:p>
            </p:txBody>
          </p:sp>
        </mc:Fallback>
      </mc:AlternateContent>
    </p:spTree>
    <p:extLst>
      <p:ext uri="{BB962C8B-B14F-4D97-AF65-F5344CB8AC3E}">
        <p14:creationId xmlns:p14="http://schemas.microsoft.com/office/powerpoint/2010/main" val="31182927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113</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16282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a14:m>
                  <m:oMathPara xmlns:m="http://schemas.openxmlformats.org/officeDocument/2006/math">
                    <m:oMathParaPr>
                      <m:jc m:val="centerGroup"/>
                    </m:oMathParaPr>
                    <m:oMath xmlns:m="http://schemas.openxmlformats.org/officeDocument/2006/math">
                      <a:fld id="{825F15A7-03F4-43D7-82C5-3E23DA2F108C}" type="mathplaceholder">
                        <a:rPr lang="en-GB" altLang="nl-NL" i="1" smtClean="0">
                          <a:latin typeface="Cambria Math" panose="02040503050406030204" pitchFamily="18" charset="0"/>
                        </a:rPr>
                        <a:t>Type equation here.</a:t>
                      </a:fld>
                    </m:oMath>
                  </m:oMathPara>
                </a14:m>
                <a:endParaRPr lang="en-GB" altLang="nl-NL" dirty="0"/>
              </a:p>
            </p:txBody>
          </p:sp>
        </mc:Choice>
        <mc:Fallback xmlns="">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i="0" smtClean="0">
                    <a:latin typeface="Cambria Math" panose="02040503050406030204" pitchFamily="18" charset="0"/>
                  </a:rPr>
                  <a:t>"Type equation here."</a:t>
                </a:r>
                <a:endParaRPr lang="en-GB" altLang="nl-NL" dirty="0" smtClean="0"/>
              </a:p>
            </p:txBody>
          </p:sp>
        </mc:Fallback>
      </mc:AlternateContent>
    </p:spTree>
    <p:extLst>
      <p:ext uri="{BB962C8B-B14F-4D97-AF65-F5344CB8AC3E}">
        <p14:creationId xmlns:p14="http://schemas.microsoft.com/office/powerpoint/2010/main" val="33375751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114</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3222817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56570B1-4F69-4497-B5AA-5126EBA95956}" type="slidenum">
              <a:rPr lang="en-GB" altLang="nl-NL" sz="1200">
                <a:latin typeface="Univers" pitchFamily="34" charset="0"/>
              </a:rPr>
              <a:pPr/>
              <a:t>115</a:t>
            </a:fld>
            <a:endParaRPr lang="en-GB" altLang="nl-NL" sz="1200">
              <a:latin typeface="Univers"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31483346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116</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43172541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117</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1608359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4124220-DCF4-499A-8ED8-F868077527A4}" type="slidenum">
              <a:rPr lang="en-GB" altLang="nl-NL" sz="1200">
                <a:latin typeface="Univers" pitchFamily="34" charset="0"/>
              </a:rPr>
              <a:pPr/>
              <a:t>118</a:t>
            </a:fld>
            <a:endParaRPr lang="en-GB" altLang="nl-NL" sz="1200">
              <a:latin typeface="Univers" pitchFamily="34"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28317868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6202B7B5-2363-4A57-8FDC-C95E536DDF39}" type="slidenum">
              <a:rPr lang="en-GB" altLang="nl-NL" sz="1200">
                <a:latin typeface="Univers" pitchFamily="34" charset="0"/>
              </a:rPr>
              <a:pPr algn="r"/>
              <a:t>119</a:t>
            </a:fld>
            <a:endParaRPr lang="en-GB" altLang="nl-NL" sz="1200">
              <a:latin typeface="Univers"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924694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8970B7D-08F6-4AA7-9CFB-1D55A2EB08F3}" type="slidenum">
              <a:rPr lang="en-GB" altLang="nl-NL" sz="1200">
                <a:latin typeface="Univers" pitchFamily="34" charset="0"/>
              </a:rPr>
              <a:pPr algn="r"/>
              <a:t>12</a:t>
            </a:fld>
            <a:endParaRPr lang="en-GB" altLang="nl-NL" sz="1200">
              <a:latin typeface="Univers"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69460217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120</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54407800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4124220-DCF4-499A-8ED8-F868077527A4}" type="slidenum">
              <a:rPr lang="en-GB" altLang="nl-NL" sz="1200">
                <a:latin typeface="Univers" pitchFamily="34" charset="0"/>
              </a:rPr>
              <a:pPr/>
              <a:t>121</a:t>
            </a:fld>
            <a:endParaRPr lang="en-GB" altLang="nl-NL" sz="1200">
              <a:latin typeface="Univers" pitchFamily="34"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6414355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4124220-DCF4-499A-8ED8-F868077527A4}" type="slidenum">
              <a:rPr lang="en-GB" altLang="nl-NL" sz="1200">
                <a:latin typeface="Univers" pitchFamily="34" charset="0"/>
              </a:rPr>
              <a:pPr/>
              <a:t>122</a:t>
            </a:fld>
            <a:endParaRPr lang="en-GB" altLang="nl-NL" sz="1200">
              <a:latin typeface="Univers" pitchFamily="34"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61878690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4124220-DCF4-499A-8ED8-F868077527A4}" type="slidenum">
              <a:rPr lang="en-GB" altLang="nl-NL" sz="1200">
                <a:latin typeface="Univers" pitchFamily="34" charset="0"/>
              </a:rPr>
              <a:pPr/>
              <a:t>123</a:t>
            </a:fld>
            <a:endParaRPr lang="en-GB" altLang="nl-NL" sz="1200">
              <a:latin typeface="Univers" pitchFamily="34"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19797292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4124220-DCF4-499A-8ED8-F868077527A4}" type="slidenum">
              <a:rPr lang="en-GB" altLang="nl-NL" sz="1200">
                <a:latin typeface="Univers" pitchFamily="34" charset="0"/>
              </a:rPr>
              <a:pPr/>
              <a:t>124</a:t>
            </a:fld>
            <a:endParaRPr lang="en-GB" altLang="nl-NL" sz="1200">
              <a:latin typeface="Univers" pitchFamily="34"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10311401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125</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73453188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4124220-DCF4-499A-8ED8-F868077527A4}" type="slidenum">
              <a:rPr lang="en-GB" altLang="nl-NL" sz="1200">
                <a:latin typeface="Univers" pitchFamily="34" charset="0"/>
              </a:rPr>
              <a:pPr/>
              <a:t>126</a:t>
            </a:fld>
            <a:endParaRPr lang="en-GB" altLang="nl-NL" sz="1200">
              <a:latin typeface="Univers" pitchFamily="34"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22477283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4124220-DCF4-499A-8ED8-F868077527A4}" type="slidenum">
              <a:rPr lang="en-GB" altLang="nl-NL" sz="1200">
                <a:latin typeface="Univers" pitchFamily="34" charset="0"/>
              </a:rPr>
              <a:pPr/>
              <a:t>127</a:t>
            </a:fld>
            <a:endParaRPr lang="en-GB" altLang="nl-NL" sz="1200">
              <a:latin typeface="Univers" pitchFamily="34"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89223973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128</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02325330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594C08F-4090-4987-92D0-B866970E7913}" type="slidenum">
              <a:rPr lang="en-GB" altLang="nl-NL" sz="1200">
                <a:latin typeface="Univers" pitchFamily="34" charset="0"/>
              </a:rPr>
              <a:pPr algn="r"/>
              <a:t>129</a:t>
            </a:fld>
            <a:endParaRPr lang="en-GB" altLang="nl-NL" sz="1200">
              <a:latin typeface="Univers"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88555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FA12884-AE52-475B-8030-9F3D2A461A97}" type="slidenum">
              <a:rPr lang="en-GB" altLang="nl-NL" sz="1200">
                <a:latin typeface="Univers" pitchFamily="34" charset="0"/>
              </a:rPr>
              <a:pPr/>
              <a:t>13</a:t>
            </a:fld>
            <a:endParaRPr lang="en-GB" altLang="nl-NL" sz="1200">
              <a:latin typeface="Univers"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5922017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34493707-9BD5-4962-9862-AF9709E31D8C}" type="slidenum">
              <a:rPr lang="en-GB" altLang="nl-NL" sz="1200">
                <a:latin typeface="Univers" pitchFamily="34" charset="0"/>
              </a:rPr>
              <a:pPr algn="r"/>
              <a:t>130</a:t>
            </a:fld>
            <a:endParaRPr lang="en-GB" altLang="nl-NL" sz="1200">
              <a:latin typeface="Univers"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98902229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438B4486-042B-4B29-A944-1766F6C63639}" type="slidenum">
              <a:rPr lang="en-GB" altLang="nl-NL" sz="1200">
                <a:latin typeface="Univers" pitchFamily="34" charset="0"/>
              </a:rPr>
              <a:pPr algn="r"/>
              <a:t>131</a:t>
            </a:fld>
            <a:endParaRPr lang="en-GB" altLang="nl-NL" sz="1200">
              <a:latin typeface="Univers"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59127955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AF768B0A-C3E8-4BF1-A112-4818EC2FDFD9}" type="slidenum">
              <a:rPr lang="en-GB" altLang="nl-NL" sz="1200">
                <a:latin typeface="Univers" pitchFamily="34" charset="0"/>
              </a:rPr>
              <a:pPr algn="r"/>
              <a:t>132</a:t>
            </a:fld>
            <a:endParaRPr lang="en-GB" altLang="nl-NL" sz="1200">
              <a:latin typeface="Univers" pitchFamily="34" charset="0"/>
            </a:endParaRPr>
          </a:p>
        </p:txBody>
      </p:sp>
      <p:sp>
        <p:nvSpPr>
          <p:cNvPr id="173059" name="Rectangle 2"/>
          <p:cNvSpPr>
            <a:spLocks noGrp="1" noRot="1" noChangeAspect="1" noChangeArrowheads="1" noTextEdit="1"/>
          </p:cNvSpPr>
          <p:nvPr>
            <p:ph type="sldImg"/>
          </p:nvPr>
        </p:nvSpPr>
        <p:spPr>
          <a:solidFill>
            <a:srgbClr val="FFFFFF"/>
          </a:solidFill>
          <a:ln/>
        </p:spPr>
      </p:sp>
      <p:sp>
        <p:nvSpPr>
          <p:cNvPr id="17306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9238871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E80B9463-4A49-4C7D-9272-84B66EDB67E4}" type="slidenum">
              <a:rPr lang="en-GB" altLang="nl-NL" sz="1200">
                <a:latin typeface="Univers" pitchFamily="34" charset="0"/>
              </a:rPr>
              <a:pPr algn="r"/>
              <a:t>133</a:t>
            </a:fld>
            <a:endParaRPr lang="en-GB" altLang="nl-NL" sz="1200">
              <a:latin typeface="Univers" pitchFamily="34" charset="0"/>
            </a:endParaRP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46501773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AE6CB421-C3D3-4E70-B582-7D3A3A92585F}" type="slidenum">
              <a:rPr lang="en-GB" altLang="nl-NL" sz="1200">
                <a:latin typeface="Univers" pitchFamily="34" charset="0"/>
              </a:rPr>
              <a:pPr algn="r"/>
              <a:t>134</a:t>
            </a:fld>
            <a:endParaRPr lang="en-GB" altLang="nl-NL" sz="1200">
              <a:latin typeface="Univers" pitchFamily="34"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9631141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1" tIns="45895" rIns="91791" bIns="45895" anchor="b"/>
          <a:lstStyle>
            <a:lvl1pPr defTabSz="917575">
              <a:defRPr sz="2800">
                <a:solidFill>
                  <a:schemeClr val="tx1"/>
                </a:solidFill>
                <a:latin typeface="Arial" panose="020B0604020202020204" pitchFamily="34" charset="0"/>
              </a:defRPr>
            </a:lvl1pPr>
            <a:lvl2pPr marL="742950" indent="-285750" defTabSz="917575">
              <a:defRPr sz="2800">
                <a:solidFill>
                  <a:schemeClr val="tx1"/>
                </a:solidFill>
                <a:latin typeface="Arial" panose="020B0604020202020204" pitchFamily="34" charset="0"/>
              </a:defRPr>
            </a:lvl2pPr>
            <a:lvl3pPr marL="1143000" indent="-228600" defTabSz="917575">
              <a:defRPr sz="2800">
                <a:solidFill>
                  <a:schemeClr val="tx1"/>
                </a:solidFill>
                <a:latin typeface="Arial" panose="020B0604020202020204" pitchFamily="34" charset="0"/>
              </a:defRPr>
            </a:lvl3pPr>
            <a:lvl4pPr marL="1600200" indent="-228600" defTabSz="917575">
              <a:defRPr sz="2800">
                <a:solidFill>
                  <a:schemeClr val="tx1"/>
                </a:solidFill>
                <a:latin typeface="Arial" panose="020B0604020202020204" pitchFamily="34" charset="0"/>
              </a:defRPr>
            </a:lvl4pPr>
            <a:lvl5pPr marL="2057400" indent="-228600" defTabSz="917575">
              <a:defRPr sz="2800">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2800">
                <a:solidFill>
                  <a:schemeClr val="tx1"/>
                </a:solidFill>
                <a:latin typeface="Arial" panose="020B0604020202020204" pitchFamily="34" charset="0"/>
              </a:defRPr>
            </a:lvl9pPr>
          </a:lstStyle>
          <a:p>
            <a:pPr algn="r"/>
            <a:fld id="{024B2D20-9661-4F8E-BBA8-B007BB68743E}" type="slidenum">
              <a:rPr lang="en-GB" altLang="nl-NL" sz="1200">
                <a:latin typeface="Univers" pitchFamily="34" charset="0"/>
              </a:rPr>
              <a:pPr algn="r"/>
              <a:t>135</a:t>
            </a:fld>
            <a:endParaRPr lang="en-GB" altLang="nl-NL" sz="1200">
              <a:latin typeface="Univers" pitchFamily="34"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xfrm>
            <a:off x="833462" y="5252509"/>
            <a:ext cx="4591351" cy="497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82" tIns="45890" rIns="91782" bIns="45890"/>
          <a:lstStyle/>
          <a:p>
            <a:endParaRPr lang="en-GB" altLang="nl-NL"/>
          </a:p>
        </p:txBody>
      </p:sp>
    </p:spTree>
    <p:extLst>
      <p:ext uri="{BB962C8B-B14F-4D97-AF65-F5344CB8AC3E}">
        <p14:creationId xmlns:p14="http://schemas.microsoft.com/office/powerpoint/2010/main" val="367547944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136</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98821379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9299FFDD-D265-4ECF-9140-3DCC21BFE185}" type="slidenum">
              <a:rPr lang="en-GB" altLang="nl-NL" sz="1200">
                <a:latin typeface="Univers" pitchFamily="34" charset="0"/>
              </a:rPr>
              <a:pPr algn="r"/>
              <a:t>137</a:t>
            </a:fld>
            <a:endParaRPr lang="en-GB" altLang="nl-NL" sz="1200">
              <a:latin typeface="Univers"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41796997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9299FFDD-D265-4ECF-9140-3DCC21BFE185}" type="slidenum">
              <a:rPr lang="en-GB" altLang="nl-NL" sz="1200">
                <a:latin typeface="Univers" pitchFamily="34" charset="0"/>
              </a:rPr>
              <a:pPr algn="r"/>
              <a:t>138</a:t>
            </a:fld>
            <a:endParaRPr lang="en-GB" altLang="nl-NL" sz="1200">
              <a:latin typeface="Univers"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76098784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139</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970795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14</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52383039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140</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21507184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141</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62195941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142</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7338286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143</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83571415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144</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62630536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145</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24468720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146</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73473300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147</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52778028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148</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11888207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149</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86034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15</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55961035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150</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94689730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151</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82532466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152</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34155941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153</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70413419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154</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13837481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6202B7B5-2363-4A57-8FDC-C95E536DDF39}" type="slidenum">
              <a:rPr lang="en-GB" altLang="nl-NL" sz="1200">
                <a:latin typeface="Univers" pitchFamily="34" charset="0"/>
              </a:rPr>
              <a:pPr algn="r"/>
              <a:t>155</a:t>
            </a:fld>
            <a:endParaRPr lang="en-GB" altLang="nl-NL" sz="1200">
              <a:latin typeface="Univers"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46473015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156</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74127391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157</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50112361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158</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80543874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159</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70938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CE210F2-25F2-4425-80D3-D0883B70E598}" type="slidenum">
              <a:rPr lang="en-GB" altLang="nl-NL" sz="1200">
                <a:latin typeface="Univers" pitchFamily="34" charset="0"/>
              </a:rPr>
              <a:pPr/>
              <a:t>16</a:t>
            </a:fld>
            <a:endParaRPr lang="en-GB" altLang="nl-NL" sz="1200">
              <a:latin typeface="Univers" pitchFamily="34" charset="0"/>
            </a:endParaRPr>
          </a:p>
        </p:txBody>
      </p:sp>
      <p:sp>
        <p:nvSpPr>
          <p:cNvPr id="21507" name="Rectangle 6146"/>
          <p:cNvSpPr>
            <a:spLocks noGrp="1" noRot="1" noChangeAspect="1" noChangeArrowheads="1" noTextEdit="1"/>
          </p:cNvSpPr>
          <p:nvPr>
            <p:ph type="sldImg"/>
          </p:nvPr>
        </p:nvSpPr>
        <p:spPr>
          <a:solidFill>
            <a:srgbClr val="FFFFFF"/>
          </a:solidFill>
          <a:ln/>
        </p:spPr>
      </p:sp>
      <p:sp>
        <p:nvSpPr>
          <p:cNvPr id="21508" name="Rectangle 6147"/>
          <p:cNvSpPr>
            <a:spLocks noGrp="1" noChangeArrowheads="1"/>
          </p:cNvSpPr>
          <p:nvPr>
            <p:ph type="body" idx="1"/>
          </p:nvPr>
        </p:nvSpPr>
        <p:spPr>
          <a:solidFill>
            <a:srgbClr val="FFFFFF"/>
          </a:solidFill>
          <a:ln>
            <a:solidFill>
              <a:srgbClr val="000000"/>
            </a:solidFill>
          </a:ln>
        </p:spPr>
        <p:txBody>
          <a:bodyPr/>
          <a:lstStyle/>
          <a:p>
            <a:endParaRPr lang="en-GB" altLang="nl-NL" dirty="0"/>
          </a:p>
        </p:txBody>
      </p:sp>
    </p:spTree>
    <p:extLst>
      <p:ext uri="{BB962C8B-B14F-4D97-AF65-F5344CB8AC3E}">
        <p14:creationId xmlns:p14="http://schemas.microsoft.com/office/powerpoint/2010/main" val="247958799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160</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12029949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6202B7B5-2363-4A57-8FDC-C95E536DDF39}" type="slidenum">
              <a:rPr lang="en-GB" altLang="nl-NL" sz="1200">
                <a:latin typeface="Univers" pitchFamily="34" charset="0"/>
              </a:rPr>
              <a:pPr algn="r"/>
              <a:t>161</a:t>
            </a:fld>
            <a:endParaRPr lang="en-GB" altLang="nl-NL" sz="1200">
              <a:latin typeface="Univers"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42644389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162</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87356449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163</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0541867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164</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81807200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165</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86000902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166</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23821976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F6EAA76C-B626-4893-ACED-9726AD6C1EEA}" type="slidenum">
              <a:rPr lang="en-GB" altLang="nl-NL" sz="1200">
                <a:latin typeface="Univers" pitchFamily="34" charset="0"/>
              </a:rPr>
              <a:pPr algn="r"/>
              <a:t>167</a:t>
            </a:fld>
            <a:endParaRPr lang="en-GB" altLang="nl-NL" sz="1200">
              <a:latin typeface="Univers" pitchFamily="34"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51116239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3EA74AFE-FAAC-43B7-AC8E-D03849F24491}" type="slidenum">
              <a:rPr lang="en-GB" altLang="nl-NL" sz="1200">
                <a:latin typeface="Univers" pitchFamily="34" charset="0"/>
              </a:rPr>
              <a:pPr algn="r"/>
              <a:t>168</a:t>
            </a:fld>
            <a:endParaRPr lang="en-GB" altLang="nl-NL" sz="1200">
              <a:latin typeface="Univers" pitchFamily="34" charset="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92385390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C0F72C8-30DF-4143-997D-0AA9A120B094}" type="slidenum">
              <a:rPr lang="en-GB" altLang="nl-NL" sz="1200">
                <a:latin typeface="Univers" pitchFamily="34" charset="0"/>
              </a:rPr>
              <a:pPr/>
              <a:t>169</a:t>
            </a:fld>
            <a:endParaRPr lang="en-GB" altLang="nl-NL" sz="1200">
              <a:latin typeface="Univers" pitchFamily="34"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126013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516F6E2-1D17-4999-AFF9-9836BBE866FA}" type="slidenum">
              <a:rPr lang="en-GB" altLang="nl-NL" sz="1200">
                <a:latin typeface="Univers" pitchFamily="34" charset="0"/>
              </a:rPr>
              <a:pPr/>
              <a:t>17</a:t>
            </a:fld>
            <a:endParaRPr lang="en-GB" altLang="nl-NL" sz="1200">
              <a:latin typeface="Univers" pitchFamily="34" charset="0"/>
            </a:endParaRPr>
          </a:p>
        </p:txBody>
      </p:sp>
      <p:sp>
        <p:nvSpPr>
          <p:cNvPr id="23555" name="Rectangle 6146"/>
          <p:cNvSpPr>
            <a:spLocks noGrp="1" noRot="1" noChangeAspect="1" noChangeArrowheads="1" noTextEdit="1"/>
          </p:cNvSpPr>
          <p:nvPr>
            <p:ph type="sldImg"/>
          </p:nvPr>
        </p:nvSpPr>
        <p:spPr>
          <a:solidFill>
            <a:srgbClr val="FFFFFF"/>
          </a:solidFill>
          <a:ln/>
        </p:spPr>
      </p:sp>
      <p:sp>
        <p:nvSpPr>
          <p:cNvPr id="23556" name="Rectangle 6147"/>
          <p:cNvSpPr>
            <a:spLocks noGrp="1" noChangeArrowheads="1"/>
          </p:cNvSpPr>
          <p:nvPr>
            <p:ph type="body" idx="1"/>
          </p:nvPr>
        </p:nvSpPr>
        <p:spPr>
          <a:solidFill>
            <a:srgbClr val="FFFFFF"/>
          </a:solidFill>
          <a:ln>
            <a:solidFill>
              <a:srgbClr val="000000"/>
            </a:solidFill>
          </a:ln>
        </p:spPr>
        <p:txBody>
          <a:bodyPr/>
          <a:lstStyle/>
          <a:p>
            <a:endParaRPr lang="en-GB" altLang="nl-NL"/>
          </a:p>
        </p:txBody>
      </p:sp>
    </p:spTree>
    <p:extLst>
      <p:ext uri="{BB962C8B-B14F-4D97-AF65-F5344CB8AC3E}">
        <p14:creationId xmlns:p14="http://schemas.microsoft.com/office/powerpoint/2010/main" val="41730009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170</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1704847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171</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89114903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612ECBD6-D03B-49C2-A734-3FDBA33466E0}" type="slidenum">
              <a:rPr lang="en-GB" altLang="nl-NL" sz="1200">
                <a:latin typeface="Univers" pitchFamily="34" charset="0"/>
              </a:rPr>
              <a:pPr/>
              <a:t>172</a:t>
            </a:fld>
            <a:endParaRPr lang="en-GB" altLang="nl-NL" sz="1200">
              <a:latin typeface="Univers" pitchFamily="34" charset="0"/>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66106430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173</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34427506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174</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536813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175</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2453201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176</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82152404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177</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69867828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178</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64640514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179</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92730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08C7878-16E4-4F50-BB89-A326A0A2D1BB}" type="slidenum">
              <a:rPr lang="en-GB" altLang="nl-NL" sz="1200">
                <a:latin typeface="Univers" pitchFamily="34" charset="0"/>
              </a:rPr>
              <a:pPr/>
              <a:t>18</a:t>
            </a:fld>
            <a:endParaRPr lang="en-GB" altLang="nl-NL" sz="1200">
              <a:latin typeface="Univers" pitchFamily="34" charset="0"/>
            </a:endParaRPr>
          </a:p>
        </p:txBody>
      </p:sp>
      <p:sp>
        <p:nvSpPr>
          <p:cNvPr id="25603" name="Rectangle 6146"/>
          <p:cNvSpPr>
            <a:spLocks noGrp="1" noRot="1" noChangeAspect="1" noChangeArrowheads="1" noTextEdit="1"/>
          </p:cNvSpPr>
          <p:nvPr>
            <p:ph type="sldImg"/>
          </p:nvPr>
        </p:nvSpPr>
        <p:spPr>
          <a:solidFill>
            <a:srgbClr val="FFFFFF"/>
          </a:solidFill>
          <a:ln/>
        </p:spPr>
      </p:sp>
      <p:sp>
        <p:nvSpPr>
          <p:cNvPr id="25604" name="Rectangle 6147"/>
          <p:cNvSpPr>
            <a:spLocks noGrp="1" noChangeArrowheads="1"/>
          </p:cNvSpPr>
          <p:nvPr>
            <p:ph type="body" idx="1"/>
          </p:nvPr>
        </p:nvSpPr>
        <p:spPr>
          <a:solidFill>
            <a:srgbClr val="FFFFFF"/>
          </a:solidFill>
          <a:ln>
            <a:solidFill>
              <a:srgbClr val="000000"/>
            </a:solidFill>
          </a:ln>
        </p:spPr>
        <p:txBody>
          <a:bodyPr/>
          <a:lstStyle/>
          <a:p>
            <a:endParaRPr lang="en-GB" altLang="nl-NL"/>
          </a:p>
        </p:txBody>
      </p:sp>
    </p:spTree>
    <p:extLst>
      <p:ext uri="{BB962C8B-B14F-4D97-AF65-F5344CB8AC3E}">
        <p14:creationId xmlns:p14="http://schemas.microsoft.com/office/powerpoint/2010/main" val="59768168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180</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65011813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181</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4611911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182</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07053362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965776BD-7F21-4830-8277-F6B1EB57350A}" type="slidenum">
              <a:rPr lang="en-GB" altLang="nl-NL" sz="1200">
                <a:latin typeface="Univers" pitchFamily="34" charset="0"/>
              </a:rPr>
              <a:pPr algn="r"/>
              <a:t>183</a:t>
            </a:fld>
            <a:endParaRPr lang="en-GB" altLang="nl-NL" sz="1200">
              <a:latin typeface="Univers" pitchFamily="34"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18286817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07D714B2-6D80-4EF3-9B76-221D135AA7D5}" type="slidenum">
              <a:rPr lang="en-GB" altLang="nl-NL" sz="1200">
                <a:latin typeface="Univers" pitchFamily="34" charset="0"/>
                <a:cs typeface="Times New Roman" panose="02020603050405020304" pitchFamily="18" charset="0"/>
                <a:sym typeface="Math3" panose="00000400000000000000" pitchFamily="2" charset="2"/>
              </a:rPr>
              <a:pPr algn="r"/>
              <a:t>184</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185347" name="Rectangle 2"/>
          <p:cNvSpPr>
            <a:spLocks noGrp="1" noRot="1" noChangeAspect="1" noChangeArrowheads="1" noTextEdit="1"/>
          </p:cNvSpPr>
          <p:nvPr>
            <p:ph type="sldImg"/>
          </p:nvPr>
        </p:nvSpPr>
        <p:spPr>
          <a:xfrm>
            <a:off x="363538" y="828675"/>
            <a:ext cx="5532437" cy="4149725"/>
          </a:xfrm>
          <a:ln/>
        </p:spPr>
      </p:sp>
      <p:sp>
        <p:nvSpPr>
          <p:cNvPr id="185348"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259555271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59D0D231-13F8-4035-A621-DAC28C59F770}" type="slidenum">
              <a:rPr lang="en-GB" altLang="nl-NL" sz="1200">
                <a:latin typeface="Univers" pitchFamily="34" charset="0"/>
                <a:cs typeface="Times New Roman" panose="02020603050405020304" pitchFamily="18" charset="0"/>
                <a:sym typeface="Math3" panose="00000400000000000000" pitchFamily="2" charset="2"/>
              </a:rPr>
              <a:pPr algn="r"/>
              <a:t>185</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187395" name="Rectangle 2"/>
          <p:cNvSpPr>
            <a:spLocks noGrp="1" noRot="1" noChangeAspect="1" noChangeArrowheads="1" noTextEdit="1"/>
          </p:cNvSpPr>
          <p:nvPr>
            <p:ph type="sldImg"/>
          </p:nvPr>
        </p:nvSpPr>
        <p:spPr>
          <a:xfrm>
            <a:off x="363538" y="828675"/>
            <a:ext cx="5532437" cy="4149725"/>
          </a:xfrm>
          <a:ln/>
        </p:spPr>
      </p:sp>
      <p:sp>
        <p:nvSpPr>
          <p:cNvPr id="187396"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219677999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4AC195D1-3C19-4169-9ABF-CF29764CEE1E}" type="slidenum">
              <a:rPr lang="en-GB" altLang="nl-NL" sz="1200">
                <a:latin typeface="Univers" pitchFamily="34" charset="0"/>
                <a:cs typeface="Times New Roman" panose="02020603050405020304" pitchFamily="18" charset="0"/>
                <a:sym typeface="Math3" panose="00000400000000000000" pitchFamily="2" charset="2"/>
              </a:rPr>
              <a:pPr algn="r"/>
              <a:t>186</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189443" name="Rectangle 2"/>
          <p:cNvSpPr>
            <a:spLocks noGrp="1" noRot="1" noChangeAspect="1" noChangeArrowheads="1" noTextEdit="1"/>
          </p:cNvSpPr>
          <p:nvPr>
            <p:ph type="sldImg"/>
          </p:nvPr>
        </p:nvSpPr>
        <p:spPr>
          <a:xfrm>
            <a:off x="363538" y="828675"/>
            <a:ext cx="5532437" cy="4149725"/>
          </a:xfrm>
          <a:ln/>
        </p:spPr>
      </p:sp>
      <p:sp>
        <p:nvSpPr>
          <p:cNvPr id="189444"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72422149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558F65FC-4276-4F1A-A928-0858127F7DE4}" type="slidenum">
              <a:rPr lang="en-GB" altLang="nl-NL" sz="1200">
                <a:latin typeface="Univers" pitchFamily="34" charset="0"/>
                <a:cs typeface="Times New Roman" panose="02020603050405020304" pitchFamily="18" charset="0"/>
                <a:sym typeface="Math3" panose="00000400000000000000" pitchFamily="2" charset="2"/>
              </a:rPr>
              <a:pPr algn="r"/>
              <a:t>187</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191491" name="Rectangle 2"/>
          <p:cNvSpPr>
            <a:spLocks noGrp="1" noRot="1" noChangeAspect="1" noChangeArrowheads="1" noTextEdit="1"/>
          </p:cNvSpPr>
          <p:nvPr>
            <p:ph type="sldImg"/>
          </p:nvPr>
        </p:nvSpPr>
        <p:spPr>
          <a:xfrm>
            <a:off x="363538" y="828675"/>
            <a:ext cx="5532437" cy="4149725"/>
          </a:xfrm>
          <a:ln/>
        </p:spPr>
      </p:sp>
      <p:sp>
        <p:nvSpPr>
          <p:cNvPr id="191492"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124605704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653B8E34-C7DA-4C4B-ACA3-1256D640EAD2}" type="slidenum">
              <a:rPr lang="en-GB" altLang="nl-NL" sz="1200">
                <a:latin typeface="Univers" pitchFamily="34" charset="0"/>
                <a:cs typeface="Times New Roman" panose="02020603050405020304" pitchFamily="18" charset="0"/>
                <a:sym typeface="Math3" panose="00000400000000000000" pitchFamily="2" charset="2"/>
              </a:rPr>
              <a:pPr algn="r"/>
              <a:t>188</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193539" name="Rectangle 2"/>
          <p:cNvSpPr>
            <a:spLocks noGrp="1" noRot="1" noChangeAspect="1" noChangeArrowheads="1" noTextEdit="1"/>
          </p:cNvSpPr>
          <p:nvPr>
            <p:ph type="sldImg"/>
          </p:nvPr>
        </p:nvSpPr>
        <p:spPr>
          <a:xfrm>
            <a:off x="363538" y="828675"/>
            <a:ext cx="5532437" cy="4149725"/>
          </a:xfrm>
          <a:ln/>
        </p:spPr>
      </p:sp>
      <p:sp>
        <p:nvSpPr>
          <p:cNvPr id="193540"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396187919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67FB6AAC-1795-47B4-B9C0-CF41559062D8}" type="slidenum">
              <a:rPr lang="en-GB" altLang="nl-NL" sz="1200">
                <a:latin typeface="Univers" pitchFamily="34" charset="0"/>
                <a:cs typeface="Times New Roman" panose="02020603050405020304" pitchFamily="18" charset="0"/>
                <a:sym typeface="Math3" panose="00000400000000000000" pitchFamily="2" charset="2"/>
              </a:rPr>
              <a:pPr algn="r"/>
              <a:t>189</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195587" name="Rectangle 2"/>
          <p:cNvSpPr>
            <a:spLocks noGrp="1" noRot="1" noChangeAspect="1" noChangeArrowheads="1" noTextEdit="1"/>
          </p:cNvSpPr>
          <p:nvPr>
            <p:ph type="sldImg"/>
          </p:nvPr>
        </p:nvSpPr>
        <p:spPr>
          <a:xfrm>
            <a:off x="363538" y="828675"/>
            <a:ext cx="5532437" cy="4149725"/>
          </a:xfrm>
          <a:ln/>
        </p:spPr>
      </p:sp>
      <p:sp>
        <p:nvSpPr>
          <p:cNvPr id="195588"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910643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99C8667-FF0C-485C-B28C-D9CDBB9A1F18}" type="slidenum">
              <a:rPr lang="en-GB" altLang="nl-NL" sz="1200">
                <a:latin typeface="Univers" pitchFamily="34" charset="0"/>
              </a:rPr>
              <a:pPr/>
              <a:t>19</a:t>
            </a:fld>
            <a:endParaRPr lang="en-GB" altLang="nl-NL" sz="1200">
              <a:latin typeface="Univers" pitchFamily="34" charset="0"/>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endParaRPr lang="en-GB" altLang="nl-NL"/>
          </a:p>
        </p:txBody>
      </p:sp>
    </p:spTree>
    <p:extLst>
      <p:ext uri="{BB962C8B-B14F-4D97-AF65-F5344CB8AC3E}">
        <p14:creationId xmlns:p14="http://schemas.microsoft.com/office/powerpoint/2010/main" val="341660788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190</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38427944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B51E8EE3-2BD4-48C1-810A-7066AA6717A4}" type="slidenum">
              <a:rPr lang="en-GB" altLang="nl-NL" sz="1200">
                <a:latin typeface="Univers" pitchFamily="34" charset="0"/>
              </a:rPr>
              <a:pPr algn="r"/>
              <a:t>191</a:t>
            </a:fld>
            <a:endParaRPr lang="en-GB" altLang="nl-NL" sz="1200">
              <a:latin typeface="Univers"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49299049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E4F801EB-E69C-4A15-A42A-B2BCFE2756B3}" type="slidenum">
              <a:rPr lang="en-GB" altLang="nl-NL" sz="1200">
                <a:latin typeface="Univers" pitchFamily="34" charset="0"/>
              </a:rPr>
              <a:pPr algn="r"/>
              <a:t>192</a:t>
            </a:fld>
            <a:endParaRPr lang="en-GB" altLang="nl-NL" sz="1200">
              <a:latin typeface="Univers" pitchFamily="34"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95285852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ED9E52E-A531-475D-8DBB-D3B3A9947545}" type="slidenum">
              <a:rPr lang="en-GB" altLang="nl-NL" sz="1200">
                <a:latin typeface="Univers" pitchFamily="34" charset="0"/>
              </a:rPr>
              <a:pPr algn="r"/>
              <a:t>193</a:t>
            </a:fld>
            <a:endParaRPr lang="en-GB" altLang="nl-NL" sz="1200">
              <a:latin typeface="Univers"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71049966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4DA126F0-B399-4457-B32E-80846117F697}" type="slidenum">
              <a:rPr lang="en-GB" altLang="nl-NL" sz="1200">
                <a:latin typeface="Univers" pitchFamily="34" charset="0"/>
              </a:rPr>
              <a:pPr algn="r"/>
              <a:t>194</a:t>
            </a:fld>
            <a:endParaRPr lang="en-GB" altLang="nl-NL" sz="1200">
              <a:latin typeface="Univers"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83681490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CCC744E1-931C-43F8-BF41-EF8D5544ABEB}" type="slidenum">
              <a:rPr lang="en-GB" altLang="nl-NL" sz="1200">
                <a:latin typeface="Univers" pitchFamily="34" charset="0"/>
              </a:rPr>
              <a:pPr algn="r"/>
              <a:t>195</a:t>
            </a:fld>
            <a:endParaRPr lang="en-GB" altLang="nl-NL" sz="1200">
              <a:latin typeface="Univers" pitchFamily="34"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9156361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5FCC34B3-04D6-4147-8B69-5D589C979D45}" type="slidenum">
              <a:rPr lang="en-GB" altLang="nl-NL" sz="1200">
                <a:latin typeface="Univers" pitchFamily="34" charset="0"/>
              </a:rPr>
              <a:pPr algn="r"/>
              <a:t>196</a:t>
            </a:fld>
            <a:endParaRPr lang="en-GB" altLang="nl-NL" sz="1200">
              <a:latin typeface="Univers"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74090071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DA3BC0A-B03A-4744-87E0-8FB3750E3170}" type="slidenum">
              <a:rPr lang="en-GB" altLang="nl-NL" sz="1200">
                <a:latin typeface="Univers" pitchFamily="34" charset="0"/>
              </a:rPr>
              <a:pPr algn="r"/>
              <a:t>197</a:t>
            </a:fld>
            <a:endParaRPr lang="en-GB" altLang="nl-NL" sz="1200">
              <a:latin typeface="Univers" pitchFamily="34"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05348726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C60B4285-2D45-46F2-B15A-8497F6EB2F8C}" type="slidenum">
              <a:rPr lang="en-GB" altLang="nl-NL" sz="1200">
                <a:latin typeface="Univers" pitchFamily="34" charset="0"/>
              </a:rPr>
              <a:pPr algn="r"/>
              <a:t>198</a:t>
            </a:fld>
            <a:endParaRPr lang="en-GB" altLang="nl-NL" sz="1200">
              <a:latin typeface="Univers"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43140827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3430E208-D531-41DD-B91D-8224BDE9D648}" type="slidenum">
              <a:rPr lang="en-GB" altLang="nl-NL" sz="1200">
                <a:latin typeface="Univers" pitchFamily="34" charset="0"/>
                <a:cs typeface="Times New Roman" panose="02020603050405020304" pitchFamily="18" charset="0"/>
                <a:sym typeface="Math3" panose="00000400000000000000" pitchFamily="2" charset="2"/>
              </a:rPr>
              <a:pPr algn="r"/>
              <a:t>199</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214019" name="Rectangle 2"/>
          <p:cNvSpPr>
            <a:spLocks noGrp="1" noRot="1" noChangeAspect="1" noChangeArrowheads="1" noTextEdit="1"/>
          </p:cNvSpPr>
          <p:nvPr>
            <p:ph type="sldImg"/>
          </p:nvPr>
        </p:nvSpPr>
        <p:spPr>
          <a:xfrm>
            <a:off x="363538" y="828675"/>
            <a:ext cx="5532437" cy="4149725"/>
          </a:xfrm>
          <a:ln/>
        </p:spPr>
      </p:sp>
      <p:sp>
        <p:nvSpPr>
          <p:cNvPr id="214020"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134182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669F0E43-C27F-4FDD-A68C-790504D7D7B9}" type="slidenum">
              <a:rPr lang="en-GB" altLang="nl-NL" sz="1200">
                <a:latin typeface="Univers" pitchFamily="34" charset="0"/>
              </a:rPr>
              <a:pPr algn="r"/>
              <a:t>2</a:t>
            </a:fld>
            <a:endParaRPr lang="en-GB" altLang="nl-NL" sz="1200">
              <a:latin typeface="Univers"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7129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81C75D80-63C2-45E3-A413-B2B18D658AD7}" type="slidenum">
              <a:rPr lang="en-GB" altLang="nl-NL" sz="1200">
                <a:latin typeface="Univers" pitchFamily="34" charset="0"/>
              </a:rPr>
              <a:pPr/>
              <a:t>20</a:t>
            </a:fld>
            <a:endParaRPr lang="en-GB" altLang="nl-NL" sz="1200">
              <a:latin typeface="Univers"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01395552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45D69375-83FE-47D8-A70E-A9D57DCB2683}" type="slidenum">
              <a:rPr lang="en-GB" altLang="nl-NL" sz="1200">
                <a:latin typeface="Univers" pitchFamily="34" charset="0"/>
                <a:cs typeface="Times New Roman" panose="02020603050405020304" pitchFamily="18" charset="0"/>
                <a:sym typeface="Math3" panose="00000400000000000000" pitchFamily="2" charset="2"/>
              </a:rPr>
              <a:pPr algn="r"/>
              <a:t>200</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216067" name="Rectangle 2"/>
          <p:cNvSpPr>
            <a:spLocks noGrp="1" noRot="1" noChangeAspect="1" noChangeArrowheads="1" noTextEdit="1"/>
          </p:cNvSpPr>
          <p:nvPr>
            <p:ph type="sldImg"/>
          </p:nvPr>
        </p:nvSpPr>
        <p:spPr>
          <a:xfrm>
            <a:off x="363538" y="828675"/>
            <a:ext cx="5532437" cy="4149725"/>
          </a:xfrm>
          <a:ln/>
        </p:spPr>
      </p:sp>
      <p:sp>
        <p:nvSpPr>
          <p:cNvPr id="216068"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427113207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10AEA265-58EE-4AD8-83AA-98B2C70C7DD8}" type="slidenum">
              <a:rPr lang="en-GB" altLang="nl-NL" sz="1200">
                <a:latin typeface="Univers" pitchFamily="34" charset="0"/>
                <a:cs typeface="Times New Roman" panose="02020603050405020304" pitchFamily="18" charset="0"/>
                <a:sym typeface="Math3" panose="00000400000000000000" pitchFamily="2" charset="2"/>
              </a:rPr>
              <a:pPr algn="r"/>
              <a:t>201</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218115" name="Rectangle 2"/>
          <p:cNvSpPr>
            <a:spLocks noGrp="1" noRot="1" noChangeAspect="1" noChangeArrowheads="1" noTextEdit="1"/>
          </p:cNvSpPr>
          <p:nvPr>
            <p:ph type="sldImg"/>
          </p:nvPr>
        </p:nvSpPr>
        <p:spPr>
          <a:xfrm>
            <a:off x="363538" y="828675"/>
            <a:ext cx="5532437" cy="4149725"/>
          </a:xfrm>
          <a:ln/>
        </p:spPr>
      </p:sp>
      <p:sp>
        <p:nvSpPr>
          <p:cNvPr id="218116"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127810273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0B97ED7F-C95C-4A16-9089-D43C67DBF061}" type="slidenum">
              <a:rPr lang="en-GB" altLang="nl-NL" sz="1200">
                <a:latin typeface="Univers" pitchFamily="34" charset="0"/>
                <a:cs typeface="Times New Roman" panose="02020603050405020304" pitchFamily="18" charset="0"/>
                <a:sym typeface="Math3" panose="00000400000000000000" pitchFamily="2" charset="2"/>
              </a:rPr>
              <a:pPr algn="r"/>
              <a:t>202</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220163" name="Rectangle 2"/>
          <p:cNvSpPr>
            <a:spLocks noGrp="1" noRot="1" noChangeAspect="1" noChangeArrowheads="1" noTextEdit="1"/>
          </p:cNvSpPr>
          <p:nvPr>
            <p:ph type="sldImg"/>
          </p:nvPr>
        </p:nvSpPr>
        <p:spPr>
          <a:xfrm>
            <a:off x="363538" y="828675"/>
            <a:ext cx="5532437" cy="4149725"/>
          </a:xfrm>
          <a:ln/>
        </p:spPr>
      </p:sp>
      <p:sp>
        <p:nvSpPr>
          <p:cNvPr id="220164"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111533027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5EEFCDAA-5133-4142-ACE6-41213C84EAF4}" type="slidenum">
              <a:rPr lang="en-GB" altLang="nl-NL" sz="1200">
                <a:latin typeface="Univers" pitchFamily="34" charset="0"/>
                <a:cs typeface="Times New Roman" panose="02020603050405020304" pitchFamily="18" charset="0"/>
                <a:sym typeface="Math3" panose="00000400000000000000" pitchFamily="2" charset="2"/>
              </a:rPr>
              <a:pPr algn="r"/>
              <a:t>203</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222211" name="Rectangle 2"/>
          <p:cNvSpPr>
            <a:spLocks noGrp="1" noRot="1" noChangeAspect="1" noChangeArrowheads="1" noTextEdit="1"/>
          </p:cNvSpPr>
          <p:nvPr>
            <p:ph type="sldImg"/>
          </p:nvPr>
        </p:nvSpPr>
        <p:spPr>
          <a:xfrm>
            <a:off x="363538" y="828675"/>
            <a:ext cx="5532437" cy="4149725"/>
          </a:xfrm>
          <a:ln/>
        </p:spPr>
      </p:sp>
      <p:sp>
        <p:nvSpPr>
          <p:cNvPr id="222212"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181958470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54FC3A3C-C250-4CBD-B499-7DCD6251B2EB}" type="slidenum">
              <a:rPr lang="en-GB" altLang="nl-NL" sz="1200">
                <a:latin typeface="Univers" pitchFamily="34" charset="0"/>
                <a:cs typeface="Times New Roman" panose="02020603050405020304" pitchFamily="18" charset="0"/>
                <a:sym typeface="Math3" panose="00000400000000000000" pitchFamily="2" charset="2"/>
              </a:rPr>
              <a:pPr algn="r"/>
              <a:t>204</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224259" name="Rectangle 2"/>
          <p:cNvSpPr>
            <a:spLocks noGrp="1" noRot="1" noChangeAspect="1" noChangeArrowheads="1" noTextEdit="1"/>
          </p:cNvSpPr>
          <p:nvPr>
            <p:ph type="sldImg"/>
          </p:nvPr>
        </p:nvSpPr>
        <p:spPr>
          <a:xfrm>
            <a:off x="363538" y="828675"/>
            <a:ext cx="5532437" cy="4149725"/>
          </a:xfrm>
          <a:ln/>
        </p:spPr>
      </p:sp>
      <p:sp>
        <p:nvSpPr>
          <p:cNvPr id="224260"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423736214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ECFF0299-14AD-4000-818D-063A1D705BB3}" type="slidenum">
              <a:rPr lang="en-GB" altLang="nl-NL" sz="1200">
                <a:latin typeface="Univers" pitchFamily="34" charset="0"/>
                <a:cs typeface="Times New Roman" panose="02020603050405020304" pitchFamily="18" charset="0"/>
                <a:sym typeface="Math3" panose="00000400000000000000" pitchFamily="2" charset="2"/>
              </a:rPr>
              <a:pPr algn="r"/>
              <a:t>205</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226307" name="Rectangle 2"/>
          <p:cNvSpPr>
            <a:spLocks noGrp="1" noRot="1" noChangeAspect="1" noChangeArrowheads="1" noTextEdit="1"/>
          </p:cNvSpPr>
          <p:nvPr>
            <p:ph type="sldImg"/>
          </p:nvPr>
        </p:nvSpPr>
        <p:spPr>
          <a:xfrm>
            <a:off x="363538" y="828675"/>
            <a:ext cx="5532437" cy="4149725"/>
          </a:xfrm>
          <a:ln/>
        </p:spPr>
      </p:sp>
      <p:sp>
        <p:nvSpPr>
          <p:cNvPr id="226308"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329867575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22F26522-748F-4387-B607-3A8C7DD555AA}" type="slidenum">
              <a:rPr lang="en-GB" altLang="nl-NL" sz="1200">
                <a:latin typeface="Univers" pitchFamily="34" charset="0"/>
                <a:cs typeface="Times New Roman" panose="02020603050405020304" pitchFamily="18" charset="0"/>
                <a:sym typeface="Math3" panose="00000400000000000000" pitchFamily="2" charset="2"/>
              </a:rPr>
              <a:pPr algn="r"/>
              <a:t>206</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228355" name="Rectangle 2"/>
          <p:cNvSpPr>
            <a:spLocks noGrp="1" noRot="1" noChangeAspect="1" noChangeArrowheads="1" noTextEdit="1"/>
          </p:cNvSpPr>
          <p:nvPr>
            <p:ph type="sldImg"/>
          </p:nvPr>
        </p:nvSpPr>
        <p:spPr>
          <a:xfrm>
            <a:off x="363538" y="828675"/>
            <a:ext cx="5532437" cy="4149725"/>
          </a:xfrm>
          <a:ln/>
        </p:spPr>
      </p:sp>
      <p:sp>
        <p:nvSpPr>
          <p:cNvPr id="228356"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396734337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901EBEFC-7D87-4733-8A01-E9996545D20F}" type="slidenum">
              <a:rPr lang="en-GB" altLang="nl-NL" sz="1200">
                <a:latin typeface="Univers" pitchFamily="34" charset="0"/>
              </a:rPr>
              <a:pPr algn="r"/>
              <a:t>207</a:t>
            </a:fld>
            <a:endParaRPr lang="en-GB" altLang="nl-NL" sz="1200">
              <a:latin typeface="Univers" pitchFamily="34"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951739832"/>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627DD6D0-6F69-498C-A51B-F6C6A21A6F87}" type="slidenum">
              <a:rPr lang="en-GB" altLang="nl-NL" sz="1200">
                <a:latin typeface="Univers" pitchFamily="34" charset="0"/>
              </a:rPr>
              <a:pPr algn="r"/>
              <a:t>208</a:t>
            </a:fld>
            <a:endParaRPr lang="en-GB" altLang="nl-NL" sz="1200">
              <a:latin typeface="Univers" pitchFamily="34"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08042116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B4E53F6-94F2-4DEF-A320-874E917E8886}" type="slidenum">
              <a:rPr lang="en-GB" altLang="nl-NL" sz="1200">
                <a:latin typeface="Univers" pitchFamily="34" charset="0"/>
              </a:rPr>
              <a:pPr algn="r"/>
              <a:t>209</a:t>
            </a:fld>
            <a:endParaRPr lang="en-GB" altLang="nl-NL" sz="1200">
              <a:latin typeface="Univers" pitchFamily="34"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336543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21</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55961035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3033B0-6191-4670-BC2A-3F5B819FC80E}" type="slidenum">
              <a:rPr lang="en-GB" altLang="nl-NL" sz="1200">
                <a:latin typeface="Univers" pitchFamily="34" charset="0"/>
              </a:rPr>
              <a:pPr algn="r"/>
              <a:t>210</a:t>
            </a:fld>
            <a:endParaRPr lang="en-GB" altLang="nl-NL" sz="1200">
              <a:latin typeface="Univers" pitchFamily="34"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65507173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AE9835D4-6634-4D54-9A03-4D14DD4C2BF1}" type="slidenum">
              <a:rPr lang="en-GB" altLang="nl-NL" sz="1200">
                <a:latin typeface="Univers" pitchFamily="34" charset="0"/>
                <a:cs typeface="Times New Roman" panose="02020603050405020304" pitchFamily="18" charset="0"/>
                <a:sym typeface="Math3" panose="00000400000000000000" pitchFamily="2" charset="2"/>
              </a:rPr>
              <a:pPr algn="r"/>
              <a:t>211</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238595" name="Rectangle 2"/>
          <p:cNvSpPr>
            <a:spLocks noGrp="1" noRot="1" noChangeAspect="1" noChangeArrowheads="1" noTextEdit="1"/>
          </p:cNvSpPr>
          <p:nvPr>
            <p:ph type="sldImg"/>
          </p:nvPr>
        </p:nvSpPr>
        <p:spPr>
          <a:xfrm>
            <a:off x="363538" y="828675"/>
            <a:ext cx="5532437" cy="4149725"/>
          </a:xfrm>
          <a:ln/>
        </p:spPr>
      </p:sp>
      <p:sp>
        <p:nvSpPr>
          <p:cNvPr id="238596"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232499538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533A7E70-C4F7-410C-BBBB-5B701F9574B4}" type="slidenum">
              <a:rPr lang="en-GB" altLang="nl-NL" sz="1200">
                <a:latin typeface="Univers" pitchFamily="34" charset="0"/>
              </a:rPr>
              <a:pPr algn="r"/>
              <a:t>212</a:t>
            </a:fld>
            <a:endParaRPr lang="en-GB" altLang="nl-NL" sz="1200">
              <a:latin typeface="Univers" pitchFamily="34"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96751457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473D3413-C657-4417-BC74-4842969301D6}" type="slidenum">
              <a:rPr lang="en-GB" altLang="nl-NL" sz="1200">
                <a:latin typeface="Univers" pitchFamily="34" charset="0"/>
              </a:rPr>
              <a:pPr algn="r"/>
              <a:t>213</a:t>
            </a:fld>
            <a:endParaRPr lang="en-GB" altLang="nl-NL" sz="1200">
              <a:latin typeface="Univers"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69374958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463EA3EE-AB90-4F07-BCEC-4A2F07856287}" type="slidenum">
              <a:rPr lang="en-GB" altLang="nl-NL" sz="1200">
                <a:latin typeface="Univers" pitchFamily="34" charset="0"/>
              </a:rPr>
              <a:pPr algn="r"/>
              <a:t>214</a:t>
            </a:fld>
            <a:endParaRPr lang="en-GB" altLang="nl-NL" sz="1200">
              <a:latin typeface="Univers" pitchFamily="34"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5050083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58DB5D67-9E55-442A-9B4B-1BC35FE6CCEC}" type="slidenum">
              <a:rPr lang="en-GB" altLang="nl-NL" sz="1200">
                <a:latin typeface="Univers" pitchFamily="34" charset="0"/>
              </a:rPr>
              <a:pPr algn="r"/>
              <a:t>215</a:t>
            </a:fld>
            <a:endParaRPr lang="en-GB" altLang="nl-NL" sz="1200">
              <a:latin typeface="Univers" pitchFamily="34"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22117458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216</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6353759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3B906770-45CA-4EE7-876A-D1C1E94E3F38}" type="slidenum">
              <a:rPr lang="en-GB" altLang="nl-NL" sz="1200">
                <a:latin typeface="Univers" pitchFamily="34" charset="0"/>
              </a:rPr>
              <a:pPr algn="r"/>
              <a:t>217</a:t>
            </a:fld>
            <a:endParaRPr lang="en-GB" altLang="nl-NL" sz="1200">
              <a:latin typeface="Univers" pitchFamily="34" charset="0"/>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69960229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EDD0F823-2032-437C-A33C-8F951717BD4F}" type="slidenum">
              <a:rPr lang="en-GB" altLang="nl-NL" sz="1200">
                <a:latin typeface="Univers" pitchFamily="34" charset="0"/>
              </a:rPr>
              <a:pPr algn="r"/>
              <a:t>218</a:t>
            </a:fld>
            <a:endParaRPr lang="en-GB" altLang="nl-NL" sz="1200">
              <a:latin typeface="Univers" pitchFamily="34" charset="0"/>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710156926"/>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5614246F-13C5-4E42-AE39-5FC55F8BBBCC}" type="slidenum">
              <a:rPr lang="en-GB" altLang="nl-NL" sz="1200">
                <a:latin typeface="Univers" pitchFamily="34" charset="0"/>
              </a:rPr>
              <a:pPr algn="r"/>
              <a:t>219</a:t>
            </a:fld>
            <a:endParaRPr lang="en-GB" altLang="nl-NL" sz="1200">
              <a:latin typeface="Univers" pitchFamily="34" charset="0"/>
            </a:endParaRPr>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629485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F993A49-F87E-4F7D-A612-0A9D9CF0DE53}" type="slidenum">
              <a:rPr lang="en-GB" altLang="nl-NL" sz="1200">
                <a:latin typeface="Univers" pitchFamily="34" charset="0"/>
              </a:rPr>
              <a:pPr/>
              <a:t>22</a:t>
            </a:fld>
            <a:endParaRPr lang="en-GB" altLang="nl-NL" sz="1200">
              <a:latin typeface="Univers"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753214540"/>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6D5D46D1-620C-4727-B4F1-36DD413E04E8}" type="slidenum">
              <a:rPr lang="en-GB" altLang="nl-NL" sz="1200">
                <a:latin typeface="Univers" pitchFamily="34" charset="0"/>
              </a:rPr>
              <a:pPr algn="r"/>
              <a:t>220</a:t>
            </a:fld>
            <a:endParaRPr lang="en-GB" altLang="nl-NL" sz="1200">
              <a:latin typeface="Univers" pitchFamily="34" charset="0"/>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76669347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221</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13802327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222</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01844590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5528796-F226-4929-ABD9-3DEDB194E69C}" type="slidenum">
              <a:rPr lang="en-US" altLang="nl-NL" sz="1200">
                <a:latin typeface="Univers" pitchFamily="34" charset="0"/>
              </a:rPr>
              <a:pPr/>
              <a:t>223</a:t>
            </a:fld>
            <a:endParaRPr lang="en-US" altLang="nl-NL" sz="1200">
              <a:latin typeface="Univers" pitchFamily="34" charset="0"/>
            </a:endParaRPr>
          </a:p>
        </p:txBody>
      </p:sp>
      <p:sp>
        <p:nvSpPr>
          <p:cNvPr id="252931" name="Rectangle 2"/>
          <p:cNvSpPr>
            <a:spLocks noGrp="1" noRot="1" noChangeAspect="1" noChangeArrowheads="1" noTextEdit="1"/>
          </p:cNvSpPr>
          <p:nvPr>
            <p:ph type="sldImg"/>
          </p:nvPr>
        </p:nvSpPr>
        <p:spPr>
          <a:solidFill>
            <a:srgbClr val="FFFFFF"/>
          </a:solidFill>
          <a:ln/>
        </p:spPr>
      </p:sp>
      <p:sp>
        <p:nvSpPr>
          <p:cNvPr id="25293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408059952"/>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DF100F37-D091-43A4-8673-1552600266C2}" type="slidenum">
              <a:rPr lang="en-US" altLang="nl-NL" sz="1200">
                <a:latin typeface="Univers" pitchFamily="34" charset="0"/>
              </a:rPr>
              <a:pPr/>
              <a:t>224</a:t>
            </a:fld>
            <a:endParaRPr lang="en-US" altLang="nl-NL" sz="1200">
              <a:latin typeface="Univers" pitchFamily="34" charset="0"/>
            </a:endParaRPr>
          </a:p>
        </p:txBody>
      </p:sp>
      <p:sp>
        <p:nvSpPr>
          <p:cNvPr id="254979" name="Rectangle 2"/>
          <p:cNvSpPr>
            <a:spLocks noGrp="1" noRot="1" noChangeAspect="1" noChangeArrowheads="1" noTextEdit="1"/>
          </p:cNvSpPr>
          <p:nvPr>
            <p:ph type="sldImg"/>
          </p:nvPr>
        </p:nvSpPr>
        <p:spPr>
          <a:solidFill>
            <a:srgbClr val="FFFFFF"/>
          </a:solidFill>
          <a:ln/>
        </p:spPr>
      </p:sp>
      <p:sp>
        <p:nvSpPr>
          <p:cNvPr id="25498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85416724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D413F3A-41E0-4CD1-AC53-2F8FDBEB7B56}" type="slidenum">
              <a:rPr lang="en-US" altLang="nl-NL" sz="1200">
                <a:latin typeface="Univers" pitchFamily="34" charset="0"/>
              </a:rPr>
              <a:pPr/>
              <a:t>225</a:t>
            </a:fld>
            <a:endParaRPr lang="en-US" altLang="nl-NL" sz="1200">
              <a:latin typeface="Univers" pitchFamily="34" charset="0"/>
            </a:endParaRPr>
          </a:p>
        </p:txBody>
      </p:sp>
      <p:sp>
        <p:nvSpPr>
          <p:cNvPr id="257027" name="Rectangle 1026"/>
          <p:cNvSpPr>
            <a:spLocks noGrp="1" noRot="1" noChangeAspect="1" noChangeArrowheads="1" noTextEdit="1"/>
          </p:cNvSpPr>
          <p:nvPr>
            <p:ph type="sldImg"/>
          </p:nvPr>
        </p:nvSpPr>
        <p:spPr>
          <a:ln/>
        </p:spPr>
      </p:sp>
      <p:sp>
        <p:nvSpPr>
          <p:cNvPr id="2570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1252543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226</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36813722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1E2D927A-8621-4327-A37F-119CE78AA1C1}" type="slidenum">
              <a:rPr lang="en-GB" altLang="nl-NL" sz="1200">
                <a:latin typeface="Univers" pitchFamily="34" charset="0"/>
              </a:rPr>
              <a:pPr/>
              <a:t>227</a:t>
            </a:fld>
            <a:endParaRPr lang="en-GB" altLang="nl-NL" sz="1200">
              <a:latin typeface="Univers" pitchFamily="34"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42353284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228</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522800617"/>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229</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193015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F993A49-F87E-4F7D-A612-0A9D9CF0DE53}" type="slidenum">
              <a:rPr lang="en-GB" altLang="nl-NL" sz="1200">
                <a:latin typeface="Univers" pitchFamily="34" charset="0"/>
              </a:rPr>
              <a:pPr/>
              <a:t>23</a:t>
            </a:fld>
            <a:endParaRPr lang="en-GB" altLang="nl-NL" sz="1200">
              <a:latin typeface="Univers"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26357337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DCC1DD8-E644-44D0-9A07-9B0F15C8A17E}" type="slidenum">
              <a:rPr lang="en-GB" altLang="nl-NL" sz="1200">
                <a:latin typeface="Univers" pitchFamily="34" charset="0"/>
              </a:rPr>
              <a:pPr/>
              <a:t>230</a:t>
            </a:fld>
            <a:endParaRPr lang="en-GB" altLang="nl-NL" sz="1200">
              <a:latin typeface="Univers" pitchFamily="34"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278636951"/>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5D0650E5-3448-4249-B38A-86D3A9CD8931}" type="slidenum">
              <a:rPr lang="en-GB" altLang="nl-NL" sz="1200">
                <a:latin typeface="Univers" pitchFamily="34" charset="0"/>
              </a:rPr>
              <a:pPr/>
              <a:t>231</a:t>
            </a:fld>
            <a:endParaRPr lang="en-GB" altLang="nl-NL" sz="1200">
              <a:latin typeface="Univers" pitchFamily="34"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03839463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FD33895-A03C-4B65-8DF7-0EE697010797}" type="slidenum">
              <a:rPr lang="en-GB" altLang="nl-NL" sz="1200">
                <a:latin typeface="Univers" pitchFamily="34" charset="0"/>
              </a:rPr>
              <a:pPr/>
              <a:t>232</a:t>
            </a:fld>
            <a:endParaRPr lang="en-GB" altLang="nl-NL" sz="1200">
              <a:latin typeface="Univers" pitchFamily="34" charset="0"/>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63000610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233</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135160830"/>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2B5B5EE-44C1-4546-B348-C9B6C5CBDE89}" type="slidenum">
              <a:rPr lang="en-GB" altLang="nl-NL" sz="1200">
                <a:latin typeface="Univers" pitchFamily="34" charset="0"/>
              </a:rPr>
              <a:pPr/>
              <a:t>234</a:t>
            </a:fld>
            <a:endParaRPr lang="en-GB" altLang="nl-NL" sz="1200">
              <a:latin typeface="Univers"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767589030"/>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57086767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326527930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208163028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28555329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1805926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F993A49-F87E-4F7D-A612-0A9D9CF0DE53}" type="slidenum">
              <a:rPr lang="en-GB" altLang="nl-NL" sz="1200">
                <a:latin typeface="Univers" pitchFamily="34" charset="0"/>
              </a:rPr>
              <a:pPr/>
              <a:t>24</a:t>
            </a:fld>
            <a:endParaRPr lang="en-GB" altLang="nl-NL" sz="1200">
              <a:latin typeface="Univers"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37729517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276837144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121567563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263706070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3596983155"/>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244</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84648949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245</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59120312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D94EC3EA-12F4-47C1-BAC1-EED1F125BFF7}" type="slidenum">
              <a:rPr lang="en-GB" altLang="nl-NL" sz="1200">
                <a:latin typeface="Univers" pitchFamily="34" charset="0"/>
              </a:rPr>
              <a:pPr algn="r"/>
              <a:t>246</a:t>
            </a:fld>
            <a:endParaRPr lang="en-GB" altLang="nl-NL" sz="1200">
              <a:latin typeface="Univers" pitchFamily="34" charset="0"/>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82740465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3E7DDDE2-1362-4B6F-B454-606BA7E383CA}" type="slidenum">
              <a:rPr lang="en-GB" altLang="nl-NL" sz="1200">
                <a:latin typeface="Univers" pitchFamily="34" charset="0"/>
              </a:rPr>
              <a:pPr algn="r"/>
              <a:t>247</a:t>
            </a:fld>
            <a:endParaRPr lang="en-GB" altLang="nl-NL" sz="1200">
              <a:latin typeface="Univers" pitchFamily="34" charset="0"/>
            </a:endParaRPr>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023822801"/>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E55FD10-5252-4AC9-8978-2F6CAACF38A2}" type="slidenum">
              <a:rPr lang="en-GB" altLang="nl-NL" sz="1200">
                <a:latin typeface="Univers" pitchFamily="34" charset="0"/>
              </a:rPr>
              <a:pPr algn="r"/>
              <a:t>248</a:t>
            </a:fld>
            <a:endParaRPr lang="en-GB" altLang="nl-NL" sz="1200">
              <a:latin typeface="Univers" pitchFamily="34" charset="0"/>
            </a:endParaRPr>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847534575"/>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F89C351E-3DEF-4B89-9DD8-8C51C7DFFD83}" type="slidenum">
              <a:rPr lang="en-GB" altLang="nl-NL" sz="1200">
                <a:latin typeface="Univers" pitchFamily="34" charset="0"/>
              </a:rPr>
              <a:pPr algn="r"/>
              <a:t>249</a:t>
            </a:fld>
            <a:endParaRPr lang="en-GB" altLang="nl-NL" sz="1200">
              <a:latin typeface="Univers" pitchFamily="34" charset="0"/>
            </a:endParaRPr>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619861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25</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55961035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250</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77080083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B7BDCBD0-980C-4591-ABB1-8E4197162A54}" type="slidenum">
              <a:rPr lang="en-GB" altLang="nl-NL" sz="1200">
                <a:latin typeface="Univers" pitchFamily="34" charset="0"/>
              </a:rPr>
              <a:pPr algn="r"/>
              <a:t>251</a:t>
            </a:fld>
            <a:endParaRPr lang="en-GB" altLang="nl-NL" sz="1200">
              <a:latin typeface="Univers" pitchFamily="34" charset="0"/>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37719135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5127ABBC-8B47-4069-98B5-20097877AF2D}" type="slidenum">
              <a:rPr lang="en-GB" altLang="nl-NL" sz="1200">
                <a:latin typeface="Univers" pitchFamily="34" charset="0"/>
              </a:rPr>
              <a:pPr algn="r"/>
              <a:t>252</a:t>
            </a:fld>
            <a:endParaRPr lang="en-GB" altLang="nl-NL" sz="1200">
              <a:latin typeface="Univers" pitchFamily="34" charset="0"/>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882929840"/>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43F83675-174D-41CC-A590-1E72206E67C5}" type="slidenum">
              <a:rPr lang="en-GB" altLang="nl-NL" sz="1200">
                <a:latin typeface="Univers" pitchFamily="34" charset="0"/>
              </a:rPr>
              <a:pPr algn="r"/>
              <a:t>253</a:t>
            </a:fld>
            <a:endParaRPr lang="en-GB" altLang="nl-NL" sz="1200">
              <a:latin typeface="Univers" pitchFamily="34" charset="0"/>
            </a:endParaRPr>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03994429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43F83675-174D-41CC-A590-1E72206E67C5}" type="slidenum">
              <a:rPr lang="en-GB" altLang="nl-NL" sz="1200">
                <a:latin typeface="Univers" pitchFamily="34" charset="0"/>
              </a:rPr>
              <a:pPr algn="r"/>
              <a:t>255</a:t>
            </a:fld>
            <a:endParaRPr lang="en-GB" altLang="nl-NL" sz="1200">
              <a:latin typeface="Univers" pitchFamily="34" charset="0"/>
            </a:endParaRPr>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51229322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43F83675-174D-41CC-A590-1E72206E67C5}" type="slidenum">
              <a:rPr lang="en-GB" altLang="nl-NL" sz="1200">
                <a:latin typeface="Univers" pitchFamily="34" charset="0"/>
              </a:rPr>
              <a:pPr algn="r"/>
              <a:t>258</a:t>
            </a:fld>
            <a:endParaRPr lang="en-GB" altLang="nl-NL" sz="1200">
              <a:latin typeface="Univers" pitchFamily="34" charset="0"/>
            </a:endParaRPr>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895459667"/>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259</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420710748"/>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C090D8A-72D4-4959-A54A-76F41637837A}" type="slidenum">
              <a:rPr lang="en-GB" altLang="nl-NL" sz="1200">
                <a:latin typeface="Univers" pitchFamily="34" charset="0"/>
              </a:rPr>
              <a:pPr/>
              <a:t>260</a:t>
            </a:fld>
            <a:endParaRPr lang="en-GB" altLang="nl-NL" sz="1200">
              <a:latin typeface="Univers" pitchFamily="34" charset="0"/>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809897800"/>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FF0FD3EC-9159-4C64-8AA0-47E84841C7D0}" type="slidenum">
              <a:rPr lang="en-GB" altLang="nl-NL" sz="1200">
                <a:latin typeface="Univers" pitchFamily="34" charset="0"/>
              </a:rPr>
              <a:pPr/>
              <a:t>261</a:t>
            </a:fld>
            <a:endParaRPr lang="en-GB" altLang="nl-NL" sz="1200">
              <a:latin typeface="Univers" pitchFamily="34" charset="0"/>
            </a:endParaRPr>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777600296"/>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DB7CC9E-F0D3-4A60-BC62-135FEAE958C2}" type="slidenum">
              <a:rPr lang="en-GB" altLang="nl-NL" sz="1200">
                <a:latin typeface="Univers" pitchFamily="34" charset="0"/>
              </a:rPr>
              <a:pPr/>
              <a:t>262</a:t>
            </a:fld>
            <a:endParaRPr lang="en-GB" altLang="nl-NL" sz="1200">
              <a:latin typeface="Univers" pitchFamily="34" charset="0"/>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626521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5300E44B-013A-4A18-83BB-4201037A2135}" type="slidenum">
              <a:rPr lang="en-GB" altLang="nl-NL" sz="1200">
                <a:latin typeface="Univers" pitchFamily="34" charset="0"/>
              </a:rPr>
              <a:pPr/>
              <a:t>26</a:t>
            </a:fld>
            <a:endParaRPr lang="en-GB" altLang="nl-NL" sz="1200">
              <a:latin typeface="Univers"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8542015"/>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2FF78486-60A8-400F-987A-EBB28B5F27F4}" type="slidenum">
              <a:rPr lang="en-GB" altLang="nl-NL" sz="1200">
                <a:latin typeface="Univers" pitchFamily="34" charset="0"/>
              </a:rPr>
              <a:pPr/>
              <a:t>263</a:t>
            </a:fld>
            <a:endParaRPr lang="en-GB" altLang="nl-NL" sz="1200">
              <a:latin typeface="Univers" pitchFamily="34" charset="0"/>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985882988"/>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FEE5775-8545-4048-8041-79599AF70330}" type="slidenum">
              <a:rPr lang="en-GB" altLang="nl-NL" sz="1200">
                <a:latin typeface="Univers" pitchFamily="34" charset="0"/>
              </a:rPr>
              <a:pPr/>
              <a:t>264</a:t>
            </a:fld>
            <a:endParaRPr lang="en-GB" altLang="nl-NL" sz="1200">
              <a:latin typeface="Univers" pitchFamily="34" charset="0"/>
            </a:endParaRPr>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334164103"/>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265</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69130630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5BD692CC-9312-45BD-93A6-8F1859D0C152}" type="slidenum">
              <a:rPr lang="en-GB" altLang="nl-NL" sz="1200">
                <a:latin typeface="Univers" pitchFamily="34" charset="0"/>
              </a:rPr>
              <a:pPr algn="r"/>
              <a:t>266</a:t>
            </a:fld>
            <a:endParaRPr lang="en-GB" altLang="nl-NL" sz="1200">
              <a:latin typeface="Univers" pitchFamily="34" charset="0"/>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93114378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5BD692CC-9312-45BD-93A6-8F1859D0C152}" type="slidenum">
              <a:rPr lang="en-GB" altLang="nl-NL" sz="1200">
                <a:latin typeface="Univers" pitchFamily="34" charset="0"/>
              </a:rPr>
              <a:pPr algn="r"/>
              <a:t>267</a:t>
            </a:fld>
            <a:endParaRPr lang="en-GB" altLang="nl-NL" sz="1200">
              <a:latin typeface="Univers" pitchFamily="34" charset="0"/>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709617095"/>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FD2CEAC-427F-4820-9C39-0C4B85DDF038}" type="slidenum">
              <a:rPr lang="en-GB" altLang="nl-NL" sz="1200">
                <a:latin typeface="Univers" pitchFamily="34" charset="0"/>
              </a:rPr>
              <a:pPr/>
              <a:t>268</a:t>
            </a:fld>
            <a:endParaRPr lang="en-GB" altLang="nl-NL" sz="1200">
              <a:latin typeface="Univers" pitchFamily="34" charset="0"/>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22615343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3200" b="1">
                <a:solidFill>
                  <a:schemeClr val="tx1"/>
                </a:solidFill>
                <a:latin typeface="Arial" panose="020B0604020202020204" pitchFamily="34" charset="0"/>
              </a:defRPr>
            </a:lvl1pPr>
            <a:lvl2pPr marL="742950" indent="-285750" defTabSz="917575">
              <a:defRPr sz="3200" b="1">
                <a:solidFill>
                  <a:schemeClr val="tx1"/>
                </a:solidFill>
                <a:latin typeface="Arial" panose="020B0604020202020204" pitchFamily="34" charset="0"/>
              </a:defRPr>
            </a:lvl2pPr>
            <a:lvl3pPr marL="1143000" indent="-228600" defTabSz="917575">
              <a:defRPr sz="3200" b="1">
                <a:solidFill>
                  <a:schemeClr val="tx1"/>
                </a:solidFill>
                <a:latin typeface="Arial" panose="020B0604020202020204" pitchFamily="34" charset="0"/>
              </a:defRPr>
            </a:lvl3pPr>
            <a:lvl4pPr marL="1600200" indent="-228600" defTabSz="917575">
              <a:defRPr sz="3200" b="1">
                <a:solidFill>
                  <a:schemeClr val="tx1"/>
                </a:solidFill>
                <a:latin typeface="Arial" panose="020B0604020202020204" pitchFamily="34" charset="0"/>
              </a:defRPr>
            </a:lvl4pPr>
            <a:lvl5pPr marL="2057400" indent="-228600" defTabSz="917575">
              <a:defRPr sz="3200" b="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3200" b="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3200" b="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3200" b="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3200" b="1">
                <a:solidFill>
                  <a:schemeClr val="tx1"/>
                </a:solidFill>
                <a:latin typeface="Arial" panose="020B0604020202020204" pitchFamily="34" charset="0"/>
              </a:defRPr>
            </a:lvl9pPr>
          </a:lstStyle>
          <a:p>
            <a:fld id="{F03F91F3-AC7C-4857-9924-F046991BC295}" type="slidenum">
              <a:rPr lang="en-GB" altLang="en-US" sz="1200" b="0">
                <a:latin typeface="Univers" pitchFamily="34" charset="0"/>
              </a:rPr>
              <a:pPr/>
              <a:t>269</a:t>
            </a:fld>
            <a:endParaRPr lang="en-GB" altLang="en-US" sz="1200" b="0" dirty="0">
              <a:latin typeface="Univers"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82" tIns="45890" rIns="91782" bIns="45890"/>
          <a:lstStyle/>
          <a:p>
            <a:endParaRPr lang="en-GB" altLang="en-US" dirty="0"/>
          </a:p>
        </p:txBody>
      </p:sp>
    </p:spTree>
    <p:extLst>
      <p:ext uri="{BB962C8B-B14F-4D97-AF65-F5344CB8AC3E}">
        <p14:creationId xmlns:p14="http://schemas.microsoft.com/office/powerpoint/2010/main" val="3825939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F746CBAD-54DC-4145-A2FD-603D9EBD31F4}" type="slidenum">
              <a:rPr lang="en-GB" altLang="nl-NL" sz="1200">
                <a:latin typeface="Univers" pitchFamily="34" charset="0"/>
              </a:rPr>
              <a:pPr/>
              <a:t>27</a:t>
            </a:fld>
            <a:endParaRPr lang="en-GB" altLang="nl-NL" sz="1200">
              <a:latin typeface="Univers"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589983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5B169D2-6F0B-4618-B483-B4C470EB7964}" type="slidenum">
              <a:rPr lang="en-GB" altLang="nl-NL" sz="1200">
                <a:latin typeface="Univers" pitchFamily="34" charset="0"/>
              </a:rPr>
              <a:pPr/>
              <a:t>28</a:t>
            </a:fld>
            <a:endParaRPr lang="en-GB" altLang="nl-NL" sz="1200">
              <a:latin typeface="Univers"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768896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29</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55961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495467D5-7C40-4CA3-9FC7-56D1F0382549}" type="slidenum">
              <a:rPr lang="en-GB" altLang="nl-NL" sz="1200">
                <a:latin typeface="Univers" pitchFamily="34" charset="0"/>
              </a:rPr>
              <a:pPr algn="r"/>
              <a:t>3</a:t>
            </a:fld>
            <a:endParaRPr lang="en-GB" altLang="nl-NL" sz="1200">
              <a:latin typeface="Univers"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219084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56570B1-4F69-4497-B5AA-5126EBA95956}" type="slidenum">
              <a:rPr lang="en-GB" altLang="nl-NL" sz="1200">
                <a:latin typeface="Univers" pitchFamily="34" charset="0"/>
              </a:rPr>
              <a:pPr/>
              <a:t>30</a:t>
            </a:fld>
            <a:endParaRPr lang="en-GB" altLang="nl-NL" sz="1200">
              <a:latin typeface="Univers"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606255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48E1885-DF94-49EE-B13C-38BF282D5926}" type="slidenum">
              <a:rPr lang="en-GB" altLang="nl-NL" sz="1200">
                <a:latin typeface="Univers" pitchFamily="34" charset="0"/>
              </a:rPr>
              <a:pPr/>
              <a:t>31</a:t>
            </a:fld>
            <a:endParaRPr lang="en-GB" altLang="nl-NL" sz="1200">
              <a:latin typeface="Univers" pitchFamily="34" charset="0"/>
            </a:endParaRPr>
          </a:p>
        </p:txBody>
      </p:sp>
      <p:sp>
        <p:nvSpPr>
          <p:cNvPr id="48131" name="Rectangle 2"/>
          <p:cNvSpPr>
            <a:spLocks noGrp="1" noRot="1" noChangeAspect="1" noChangeArrowheads="1" noTextEdit="1"/>
          </p:cNvSpPr>
          <p:nvPr>
            <p:ph type="sldImg"/>
          </p:nvPr>
        </p:nvSpPr>
        <p:spPr>
          <a:xfrm>
            <a:off x="365125" y="828675"/>
            <a:ext cx="5529263" cy="4146550"/>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lIns="91433" tIns="45716" rIns="91433" bIns="45716"/>
          <a:lstStyle/>
          <a:p>
            <a:endParaRPr lang="en-GB" altLang="nl-NL"/>
          </a:p>
        </p:txBody>
      </p:sp>
    </p:spTree>
    <p:extLst>
      <p:ext uri="{BB962C8B-B14F-4D97-AF65-F5344CB8AC3E}">
        <p14:creationId xmlns:p14="http://schemas.microsoft.com/office/powerpoint/2010/main" val="2575519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AAEC6FB0-16D6-4E30-B1E8-98BE12D8C591}" type="slidenum">
              <a:rPr lang="en-GB" altLang="nl-NL" sz="1200">
                <a:latin typeface="Univers" pitchFamily="34" charset="0"/>
              </a:rPr>
              <a:pPr/>
              <a:t>32</a:t>
            </a:fld>
            <a:endParaRPr lang="en-GB" altLang="nl-NL" sz="1200">
              <a:latin typeface="Univers" pitchFamily="34" charset="0"/>
            </a:endParaRPr>
          </a:p>
        </p:txBody>
      </p:sp>
      <p:sp>
        <p:nvSpPr>
          <p:cNvPr id="50179" name="Rectangle 2"/>
          <p:cNvSpPr>
            <a:spLocks noGrp="1" noRot="1" noChangeAspect="1" noChangeArrowheads="1" noTextEdit="1"/>
          </p:cNvSpPr>
          <p:nvPr>
            <p:ph type="sldImg"/>
          </p:nvPr>
        </p:nvSpPr>
        <p:spPr>
          <a:xfrm>
            <a:off x="365125" y="828675"/>
            <a:ext cx="5529263" cy="4146550"/>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lIns="91433" tIns="45716" rIns="91433" bIns="45716"/>
          <a:lstStyle/>
          <a:p>
            <a:endParaRPr lang="en-GB" altLang="nl-NL"/>
          </a:p>
        </p:txBody>
      </p:sp>
    </p:spTree>
    <p:extLst>
      <p:ext uri="{BB962C8B-B14F-4D97-AF65-F5344CB8AC3E}">
        <p14:creationId xmlns:p14="http://schemas.microsoft.com/office/powerpoint/2010/main" val="1693218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1AED1F8-65C2-42B0-B0B7-B0809213A4AE}" type="slidenum">
              <a:rPr lang="en-GB" altLang="nl-NL" sz="1200">
                <a:latin typeface="Univers" pitchFamily="34" charset="0"/>
              </a:rPr>
              <a:pPr/>
              <a:t>33</a:t>
            </a:fld>
            <a:endParaRPr lang="en-GB" altLang="nl-NL" sz="1200">
              <a:latin typeface="Univers"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074633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83C69F3-4749-4F42-B546-B7D21620D7FD}" type="slidenum">
              <a:rPr lang="en-GB" altLang="nl-NL" sz="1200">
                <a:latin typeface="Univers" pitchFamily="34" charset="0"/>
              </a:rPr>
              <a:pPr/>
              <a:t>34</a:t>
            </a:fld>
            <a:endParaRPr lang="en-GB" altLang="nl-NL" sz="1200">
              <a:latin typeface="Univers"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97910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2EC0D8F4-A0AD-44DE-9515-9DD0FE9BBDD5}" type="slidenum">
              <a:rPr lang="en-GB" altLang="nl-NL" sz="1200">
                <a:latin typeface="Univers" pitchFamily="34" charset="0"/>
              </a:rPr>
              <a:pPr/>
              <a:t>35</a:t>
            </a:fld>
            <a:endParaRPr lang="en-GB" altLang="nl-NL" sz="1200">
              <a:latin typeface="Univers"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745802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36</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559610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37</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788359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48E1885-DF94-49EE-B13C-38BF282D5926}" type="slidenum">
              <a:rPr lang="en-GB" altLang="nl-NL" sz="1200">
                <a:latin typeface="Univers" pitchFamily="34" charset="0"/>
              </a:rPr>
              <a:pPr/>
              <a:t>38</a:t>
            </a:fld>
            <a:endParaRPr lang="en-GB" altLang="nl-NL" sz="1200">
              <a:latin typeface="Univers" pitchFamily="34" charset="0"/>
            </a:endParaRPr>
          </a:p>
        </p:txBody>
      </p:sp>
      <p:sp>
        <p:nvSpPr>
          <p:cNvPr id="48131" name="Rectangle 2"/>
          <p:cNvSpPr>
            <a:spLocks noGrp="1" noRot="1" noChangeAspect="1" noChangeArrowheads="1" noTextEdit="1"/>
          </p:cNvSpPr>
          <p:nvPr>
            <p:ph type="sldImg"/>
          </p:nvPr>
        </p:nvSpPr>
        <p:spPr>
          <a:xfrm>
            <a:off x="365125" y="828675"/>
            <a:ext cx="5529263" cy="4146550"/>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lIns="91433" tIns="45716" rIns="91433" bIns="45716"/>
          <a:lstStyle/>
          <a:p>
            <a:endParaRPr lang="en-GB" altLang="nl-NL"/>
          </a:p>
        </p:txBody>
      </p:sp>
    </p:spTree>
    <p:extLst>
      <p:ext uri="{BB962C8B-B14F-4D97-AF65-F5344CB8AC3E}">
        <p14:creationId xmlns:p14="http://schemas.microsoft.com/office/powerpoint/2010/main" val="1620606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39</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55961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4</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388353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8E3A73D3-CC84-4A3C-8AC7-CCCE77226DCD}" type="slidenum">
              <a:rPr lang="en-GB" altLang="nl-NL" sz="1200">
                <a:latin typeface="Univers" pitchFamily="34" charset="0"/>
              </a:rPr>
              <a:pPr/>
              <a:t>40</a:t>
            </a:fld>
            <a:endParaRPr lang="en-GB" altLang="nl-NL" sz="1200">
              <a:latin typeface="Univers"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052740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356F1108-EBD0-4A84-9C17-1E3ECA60C924}" type="slidenum">
              <a:rPr lang="en-GB" altLang="nl-NL" sz="1200">
                <a:latin typeface="Univers" pitchFamily="34" charset="0"/>
              </a:rPr>
              <a:pPr algn="r"/>
              <a:t>41</a:t>
            </a:fld>
            <a:endParaRPr lang="en-GB" altLang="nl-NL" sz="1200">
              <a:latin typeface="Univers"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592083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9330EE8F-D01E-486B-BA87-1A0F2D640874}" type="slidenum">
              <a:rPr lang="en-GB" altLang="nl-NL" sz="1200">
                <a:latin typeface="Univers" pitchFamily="34" charset="0"/>
              </a:rPr>
              <a:pPr algn="r"/>
              <a:t>42</a:t>
            </a:fld>
            <a:endParaRPr lang="en-GB" altLang="nl-NL" sz="1200">
              <a:latin typeface="Univers"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993830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43</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559610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9DE3239-471E-401A-B193-7D6E0BA4D651}" type="slidenum">
              <a:rPr lang="en-GB" altLang="nl-NL" sz="1200">
                <a:latin typeface="Univers" pitchFamily="34" charset="0"/>
              </a:rPr>
              <a:pPr algn="r"/>
              <a:t>44</a:t>
            </a:fld>
            <a:endParaRPr lang="en-GB" altLang="nl-NL" sz="1200">
              <a:latin typeface="Univers"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98996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9B018832-8C5E-41A1-AF45-673C5570D522}" type="slidenum">
              <a:rPr lang="en-GB" altLang="nl-NL" sz="1200">
                <a:latin typeface="Univers" pitchFamily="34" charset="0"/>
              </a:rPr>
              <a:pPr algn="r"/>
              <a:t>45</a:t>
            </a:fld>
            <a:endParaRPr lang="en-GB" altLang="nl-NL" sz="1200">
              <a:latin typeface="Univers"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712528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DD63AFC0-69BA-4643-8CF3-66CF4797222A}" type="slidenum">
              <a:rPr lang="en-GB" altLang="nl-NL" sz="1200">
                <a:latin typeface="Univers" pitchFamily="34" charset="0"/>
              </a:rPr>
              <a:pPr algn="r"/>
              <a:t>46</a:t>
            </a:fld>
            <a:endParaRPr lang="en-GB" altLang="nl-NL" sz="1200">
              <a:latin typeface="Univers"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745128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47</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5596103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302B1C2D-5C51-44D1-A295-4ABC13434662}" type="slidenum">
              <a:rPr lang="en-GB" altLang="nl-NL" sz="1200">
                <a:latin typeface="Univers" pitchFamily="34" charset="0"/>
              </a:rPr>
              <a:pPr algn="r"/>
              <a:t>48</a:t>
            </a:fld>
            <a:endParaRPr lang="en-GB" altLang="nl-NL" sz="1200">
              <a:latin typeface="Univers"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907615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49</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10274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5</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1801703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8970B7D-08F6-4AA7-9CFB-1D55A2EB08F3}" type="slidenum">
              <a:rPr lang="en-GB" altLang="nl-NL" sz="1200">
                <a:latin typeface="Univers" pitchFamily="34" charset="0"/>
              </a:rPr>
              <a:pPr algn="r"/>
              <a:t>50</a:t>
            </a:fld>
            <a:endParaRPr lang="en-GB" altLang="nl-NL" sz="1200">
              <a:latin typeface="Univers"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7438761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AF84112-510A-407D-98E0-9DCAB34F5213}" type="slidenum">
              <a:rPr lang="en-GB" altLang="nl-NL" sz="1200">
                <a:latin typeface="Univers" pitchFamily="34" charset="0"/>
              </a:rPr>
              <a:pPr algn="r"/>
              <a:t>51</a:t>
            </a:fld>
            <a:endParaRPr lang="en-GB" altLang="nl-NL" sz="1200">
              <a:latin typeface="Univers"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924849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CFDCD453-950E-440D-8C3F-0953D847487D}" type="slidenum">
              <a:rPr lang="en-GB" altLang="nl-NL" sz="1200">
                <a:latin typeface="Univers" pitchFamily="34" charset="0"/>
              </a:rPr>
              <a:pPr algn="r"/>
              <a:t>52</a:t>
            </a:fld>
            <a:endParaRPr lang="en-GB" altLang="nl-NL" sz="1200">
              <a:latin typeface="Univers"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853967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0D8D24BC-5FE2-4CD0-BB70-BE11643BFA5B}" type="slidenum">
              <a:rPr lang="en-GB" altLang="nl-NL" sz="1200">
                <a:latin typeface="Univers" pitchFamily="34" charset="0"/>
              </a:rPr>
              <a:pPr algn="r"/>
              <a:t>53</a:t>
            </a:fld>
            <a:endParaRPr lang="en-GB" altLang="nl-NL" sz="1200">
              <a:latin typeface="Univers"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9234111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C8FC8C1-6A14-40E6-A71B-D7BA7C41BFD2}" type="slidenum">
              <a:rPr lang="en-GB" altLang="nl-NL" sz="1200">
                <a:latin typeface="Univers" pitchFamily="34" charset="0"/>
              </a:rPr>
              <a:pPr/>
              <a:t>54</a:t>
            </a:fld>
            <a:endParaRPr lang="en-GB" altLang="nl-NL" sz="1200">
              <a:latin typeface="Univers"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024374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8970B7D-08F6-4AA7-9CFB-1D55A2EB08F3}" type="slidenum">
              <a:rPr lang="en-GB" altLang="nl-NL" sz="1200">
                <a:latin typeface="Univers" pitchFamily="34" charset="0"/>
              </a:rPr>
              <a:pPr algn="r"/>
              <a:t>55</a:t>
            </a:fld>
            <a:endParaRPr lang="en-GB" altLang="nl-NL" sz="1200">
              <a:latin typeface="Univers"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1167041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6202B7B5-2363-4A57-8FDC-C95E536DDF39}" type="slidenum">
              <a:rPr lang="en-GB" altLang="nl-NL" sz="1200">
                <a:latin typeface="Univers" pitchFamily="34" charset="0"/>
              </a:rPr>
              <a:pPr algn="r"/>
              <a:t>56</a:t>
            </a:fld>
            <a:endParaRPr lang="en-GB" altLang="nl-NL" sz="1200">
              <a:latin typeface="Univers"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100506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3CA07812-68DB-481D-B242-2D0E8E0CDDFD}" type="slidenum">
              <a:rPr lang="en-GB" altLang="nl-NL" sz="1200">
                <a:latin typeface="Univers" pitchFamily="34" charset="0"/>
              </a:rPr>
              <a:pPr/>
              <a:t>57</a:t>
            </a:fld>
            <a:endParaRPr lang="en-GB" altLang="nl-NL" sz="1200">
              <a:latin typeface="Univers"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6350319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96DF86BB-193C-49DD-8425-E3B280A30D26}" type="slidenum">
              <a:rPr lang="en-GB" altLang="nl-NL" sz="1200">
                <a:latin typeface="Univers" pitchFamily="34" charset="0"/>
              </a:rPr>
              <a:pPr algn="r"/>
              <a:t>58</a:t>
            </a:fld>
            <a:endParaRPr lang="en-GB" altLang="nl-NL" sz="1200">
              <a:latin typeface="Univers"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976214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53625206-4733-4FC3-8967-098FAD1250EA}" type="slidenum">
              <a:rPr lang="en-GB" altLang="nl-NL" sz="1200">
                <a:latin typeface="Univers" pitchFamily="34" charset="0"/>
              </a:rPr>
              <a:pPr algn="r"/>
              <a:t>59</a:t>
            </a:fld>
            <a:endParaRPr lang="en-GB" altLang="nl-NL" sz="1200">
              <a:latin typeface="Univers"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74581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6</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0723803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8970B7D-08F6-4AA7-9CFB-1D55A2EB08F3}" type="slidenum">
              <a:rPr lang="en-GB" altLang="nl-NL" sz="1200">
                <a:latin typeface="Univers" pitchFamily="34" charset="0"/>
              </a:rPr>
              <a:pPr algn="r"/>
              <a:t>60</a:t>
            </a:fld>
            <a:endParaRPr lang="en-GB" altLang="nl-NL" sz="1200">
              <a:latin typeface="Univers"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824748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3200" b="1">
                <a:solidFill>
                  <a:schemeClr val="tx1"/>
                </a:solidFill>
                <a:latin typeface="Arial" panose="020B0604020202020204" pitchFamily="34" charset="0"/>
              </a:defRPr>
            </a:lvl1pPr>
            <a:lvl2pPr marL="742950" indent="-285750" defTabSz="917575">
              <a:defRPr sz="3200" b="1">
                <a:solidFill>
                  <a:schemeClr val="tx1"/>
                </a:solidFill>
                <a:latin typeface="Arial" panose="020B0604020202020204" pitchFamily="34" charset="0"/>
              </a:defRPr>
            </a:lvl2pPr>
            <a:lvl3pPr marL="1143000" indent="-228600" defTabSz="917575">
              <a:defRPr sz="3200" b="1">
                <a:solidFill>
                  <a:schemeClr val="tx1"/>
                </a:solidFill>
                <a:latin typeface="Arial" panose="020B0604020202020204" pitchFamily="34" charset="0"/>
              </a:defRPr>
            </a:lvl3pPr>
            <a:lvl4pPr marL="1600200" indent="-228600" defTabSz="917575">
              <a:defRPr sz="3200" b="1">
                <a:solidFill>
                  <a:schemeClr val="tx1"/>
                </a:solidFill>
                <a:latin typeface="Arial" panose="020B0604020202020204" pitchFamily="34" charset="0"/>
              </a:defRPr>
            </a:lvl4pPr>
            <a:lvl5pPr marL="2057400" indent="-228600" defTabSz="917575">
              <a:defRPr sz="3200" b="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3200" b="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3200" b="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3200" b="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3200" b="1">
                <a:solidFill>
                  <a:schemeClr val="tx1"/>
                </a:solidFill>
                <a:latin typeface="Arial" panose="020B0604020202020204" pitchFamily="34" charset="0"/>
              </a:defRPr>
            </a:lvl9pPr>
          </a:lstStyle>
          <a:p>
            <a:fld id="{60F12075-4776-4293-97C1-56676D006254}" type="slidenum">
              <a:rPr lang="en-GB" altLang="en-US" sz="1200" b="0">
                <a:latin typeface="Univers" pitchFamily="34" charset="0"/>
              </a:rPr>
              <a:pPr/>
              <a:t>61</a:t>
            </a:fld>
            <a:endParaRPr lang="en-GB" altLang="en-US" sz="1200" b="0">
              <a:latin typeface="Univers"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cs typeface="Arial" panose="020B0604020202020204" pitchFamily="34" charset="0"/>
            </a:endParaRPr>
          </a:p>
        </p:txBody>
      </p:sp>
    </p:spTree>
    <p:extLst>
      <p:ext uri="{BB962C8B-B14F-4D97-AF65-F5344CB8AC3E}">
        <p14:creationId xmlns:p14="http://schemas.microsoft.com/office/powerpoint/2010/main" val="19747728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8970B7D-08F6-4AA7-9CFB-1D55A2EB08F3}" type="slidenum">
              <a:rPr lang="en-GB" altLang="nl-NL" sz="1200">
                <a:latin typeface="Univers" pitchFamily="34" charset="0"/>
              </a:rPr>
              <a:pPr algn="r"/>
              <a:t>62</a:t>
            </a:fld>
            <a:endParaRPr lang="en-GB" altLang="nl-NL" sz="1200">
              <a:latin typeface="Univers"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3018208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E3073378-915C-4298-BF83-D556A7B6258F}" type="slidenum">
              <a:rPr lang="en-GB" altLang="nl-NL" sz="1200">
                <a:latin typeface="Univers" pitchFamily="34" charset="0"/>
              </a:rPr>
              <a:pPr algn="r"/>
              <a:t>63</a:t>
            </a:fld>
            <a:endParaRPr lang="en-GB" altLang="nl-NL" sz="1200">
              <a:latin typeface="Univers"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4646324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BD5DD89-E165-483D-AD0A-5A36BAA207DF}" type="slidenum">
              <a:rPr lang="en-GB" altLang="nl-NL" sz="1200">
                <a:latin typeface="Univers" pitchFamily="34" charset="0"/>
              </a:rPr>
              <a:pPr/>
              <a:t>64</a:t>
            </a:fld>
            <a:endParaRPr lang="en-GB" altLang="nl-NL" sz="1200">
              <a:latin typeface="Univers"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0541860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8970B7D-08F6-4AA7-9CFB-1D55A2EB08F3}" type="slidenum">
              <a:rPr lang="en-GB" altLang="nl-NL" sz="1200">
                <a:latin typeface="Univers" pitchFamily="34" charset="0"/>
              </a:rPr>
              <a:pPr algn="r"/>
              <a:t>65</a:t>
            </a:fld>
            <a:endParaRPr lang="en-GB" altLang="nl-NL" sz="1200">
              <a:latin typeface="Univers"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6119495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2793FBF-D391-4986-A30C-B24B070BBA97}" type="slidenum">
              <a:rPr lang="en-GB" altLang="nl-NL" sz="1200">
                <a:latin typeface="Univers" pitchFamily="34" charset="0"/>
              </a:rPr>
              <a:pPr/>
              <a:t>66</a:t>
            </a:fld>
            <a:endParaRPr lang="en-GB" altLang="nl-NL" sz="1200">
              <a:latin typeface="Univers"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4332606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8C930E00-4C22-4BC6-B4D6-F4CFA6905446}" type="slidenum">
              <a:rPr lang="en-GB" altLang="nl-NL" sz="1200">
                <a:latin typeface="Univers" pitchFamily="34" charset="0"/>
              </a:rPr>
              <a:pPr algn="r"/>
              <a:t>67</a:t>
            </a:fld>
            <a:endParaRPr lang="en-GB" altLang="nl-NL" sz="1200">
              <a:latin typeface="Univers"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21927211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1AD9EF1-7448-4819-8737-DBF155FE0692}" type="slidenum">
              <a:rPr lang="en-GB" altLang="nl-NL" sz="1200">
                <a:latin typeface="Univers" pitchFamily="34" charset="0"/>
              </a:rPr>
              <a:pPr algn="r"/>
              <a:t>68</a:t>
            </a:fld>
            <a:endParaRPr lang="en-GB" altLang="nl-NL" sz="1200">
              <a:latin typeface="Univers"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40989592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013069F9-00EB-4D68-B8D2-2673F633AB0F}" type="slidenum">
              <a:rPr lang="en-GB" altLang="nl-NL" sz="1200">
                <a:latin typeface="Univers" pitchFamily="34" charset="0"/>
              </a:rPr>
              <a:pPr algn="r"/>
              <a:t>69</a:t>
            </a:fld>
            <a:endParaRPr lang="en-GB" altLang="nl-NL" sz="1200">
              <a:latin typeface="Univers"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230496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7</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9875722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DAD78995-D0B9-45A0-8634-A400E12199F4}" type="slidenum">
              <a:rPr lang="en-GB" altLang="nl-NL" sz="1200">
                <a:latin typeface="Univers" pitchFamily="34" charset="0"/>
              </a:rPr>
              <a:pPr/>
              <a:t>70</a:t>
            </a:fld>
            <a:endParaRPr lang="en-GB" altLang="nl-NL" sz="1200">
              <a:latin typeface="Univers"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5817642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A1B85511-9389-4895-9923-D7B1BA4B792D}" type="slidenum">
              <a:rPr lang="en-GB" altLang="nl-NL" sz="1200">
                <a:latin typeface="Univers" pitchFamily="34" charset="0"/>
              </a:rPr>
              <a:pPr/>
              <a:t>71</a:t>
            </a:fld>
            <a:endParaRPr lang="en-GB" altLang="nl-NL" sz="1200">
              <a:latin typeface="Univers"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68999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8970B7D-08F6-4AA7-9CFB-1D55A2EB08F3}" type="slidenum">
              <a:rPr lang="en-GB" altLang="nl-NL" sz="1200">
                <a:latin typeface="Univers" pitchFamily="34" charset="0"/>
              </a:rPr>
              <a:pPr algn="r"/>
              <a:t>72</a:t>
            </a:fld>
            <a:endParaRPr lang="en-GB" altLang="nl-NL" sz="1200">
              <a:latin typeface="Univers"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372483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F182D3C-E122-4830-BD05-579FA0F939A9}" type="slidenum">
              <a:rPr lang="en-GB" altLang="nl-NL" sz="1200">
                <a:latin typeface="Univers" pitchFamily="34" charset="0"/>
              </a:rPr>
              <a:pPr algn="r"/>
              <a:t>73</a:t>
            </a:fld>
            <a:endParaRPr lang="en-GB" altLang="nl-NL" sz="1200">
              <a:latin typeface="Univers"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4286395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51C5B016-25B1-4DCD-A786-08764B117525}" type="slidenum">
              <a:rPr lang="en-GB" altLang="nl-NL" sz="1200">
                <a:latin typeface="Univers" pitchFamily="34" charset="0"/>
              </a:rPr>
              <a:pPr algn="r"/>
              <a:t>74</a:t>
            </a:fld>
            <a:endParaRPr lang="en-GB" altLang="nl-NL" sz="1200">
              <a:latin typeface="Univers"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2287796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82DDCF20-A0CE-47B3-AD60-5E58FC6169AC}" type="slidenum">
              <a:rPr lang="en-GB" altLang="nl-NL" sz="1200">
                <a:latin typeface="Univers" pitchFamily="34" charset="0"/>
              </a:rPr>
              <a:pPr algn="r"/>
              <a:t>75</a:t>
            </a:fld>
            <a:endParaRPr lang="en-GB" altLang="nl-NL" sz="1200">
              <a:latin typeface="Univers"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4660961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400A6A1B-E970-4C95-9F10-B343F41603F5}" type="slidenum">
              <a:rPr lang="en-GB" altLang="nl-NL" sz="1200">
                <a:latin typeface="Univers" pitchFamily="34" charset="0"/>
              </a:rPr>
              <a:pPr algn="r"/>
              <a:t>76</a:t>
            </a:fld>
            <a:endParaRPr lang="en-GB" altLang="nl-NL" sz="1200">
              <a:latin typeface="Univers"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7668026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92C8B407-F28F-4DD9-8238-26D0C6888299}" type="slidenum">
              <a:rPr lang="en-GB" altLang="nl-NL" sz="1200">
                <a:latin typeface="Univers" pitchFamily="34" charset="0"/>
                <a:cs typeface="Times New Roman" panose="02020603050405020304" pitchFamily="18" charset="0"/>
                <a:sym typeface="Math3" panose="00000400000000000000" pitchFamily="2" charset="2"/>
              </a:rPr>
              <a:pPr algn="r"/>
              <a:t>77</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140291" name="Rectangle 2"/>
          <p:cNvSpPr>
            <a:spLocks noGrp="1" noRot="1" noChangeAspect="1" noChangeArrowheads="1" noTextEdit="1"/>
          </p:cNvSpPr>
          <p:nvPr>
            <p:ph type="sldImg"/>
          </p:nvPr>
        </p:nvSpPr>
        <p:spPr>
          <a:xfrm>
            <a:off x="363538" y="828675"/>
            <a:ext cx="5532437" cy="4149725"/>
          </a:xfrm>
          <a:ln/>
        </p:spPr>
      </p:sp>
      <p:sp>
        <p:nvSpPr>
          <p:cNvPr id="140292"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10425836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547331" y="10505016"/>
            <a:ext cx="2710944"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40" rIns="91079" bIns="45540" anchor="b"/>
          <a:lstStyle>
            <a:lvl1pPr defTabSz="911225">
              <a:defRPr sz="2800">
                <a:solidFill>
                  <a:schemeClr val="tx1"/>
                </a:solidFill>
                <a:latin typeface="Arial" panose="020B0604020202020204" pitchFamily="34" charset="0"/>
              </a:defRPr>
            </a:lvl1pPr>
            <a:lvl2pPr marL="742950" indent="-285750" defTabSz="911225">
              <a:defRPr sz="2800">
                <a:solidFill>
                  <a:schemeClr val="tx1"/>
                </a:solidFill>
                <a:latin typeface="Arial" panose="020B0604020202020204" pitchFamily="34" charset="0"/>
              </a:defRPr>
            </a:lvl2pPr>
            <a:lvl3pPr marL="1143000" indent="-228600" defTabSz="911225">
              <a:defRPr sz="2800">
                <a:solidFill>
                  <a:schemeClr val="tx1"/>
                </a:solidFill>
                <a:latin typeface="Arial" panose="020B0604020202020204" pitchFamily="34" charset="0"/>
              </a:defRPr>
            </a:lvl3pPr>
            <a:lvl4pPr marL="1600200" indent="-228600" defTabSz="911225">
              <a:defRPr sz="2800">
                <a:solidFill>
                  <a:schemeClr val="tx1"/>
                </a:solidFill>
                <a:latin typeface="Arial" panose="020B0604020202020204" pitchFamily="34" charset="0"/>
              </a:defRPr>
            </a:lvl4pPr>
            <a:lvl5pPr marL="2057400" indent="-228600" defTabSz="911225">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a:fld id="{1E7CED0A-5243-4F7F-A08A-B3AC585B99E8}" type="slidenum">
              <a:rPr lang="en-GB" altLang="nl-NL" sz="1200">
                <a:latin typeface="Univers" pitchFamily="34" charset="0"/>
                <a:cs typeface="Times New Roman" panose="02020603050405020304" pitchFamily="18" charset="0"/>
                <a:sym typeface="Math3" panose="00000400000000000000" pitchFamily="2" charset="2"/>
              </a:rPr>
              <a:pPr algn="r"/>
              <a:t>78</a:t>
            </a:fld>
            <a:endParaRPr lang="en-GB" altLang="nl-NL" sz="1200">
              <a:latin typeface="Univers" pitchFamily="34" charset="0"/>
              <a:cs typeface="Times New Roman" panose="02020603050405020304" pitchFamily="18" charset="0"/>
              <a:sym typeface="Math3" panose="00000400000000000000" pitchFamily="2" charset="2"/>
            </a:endParaRPr>
          </a:p>
        </p:txBody>
      </p:sp>
      <p:sp>
        <p:nvSpPr>
          <p:cNvPr id="142339" name="Rectangle 2"/>
          <p:cNvSpPr>
            <a:spLocks noGrp="1" noRot="1" noChangeAspect="1" noChangeArrowheads="1" noTextEdit="1"/>
          </p:cNvSpPr>
          <p:nvPr>
            <p:ph type="sldImg"/>
          </p:nvPr>
        </p:nvSpPr>
        <p:spPr>
          <a:xfrm>
            <a:off x="363538" y="828675"/>
            <a:ext cx="5532437" cy="4149725"/>
          </a:xfrm>
          <a:ln/>
        </p:spPr>
      </p:sp>
      <p:sp>
        <p:nvSpPr>
          <p:cNvPr id="142340" name="Rectangle 3"/>
          <p:cNvSpPr>
            <a:spLocks noGrp="1" noChangeArrowheads="1"/>
          </p:cNvSpPr>
          <p:nvPr>
            <p:ph type="body" idx="1"/>
          </p:nvPr>
        </p:nvSpPr>
        <p:spPr>
          <a:xfrm>
            <a:off x="834925" y="5254280"/>
            <a:ext cx="4588427" cy="497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2" tIns="45365" rIns="90732" bIns="45365"/>
          <a:lstStyle/>
          <a:p>
            <a:endParaRPr lang="en-GB" altLang="nl-NL"/>
          </a:p>
        </p:txBody>
      </p:sp>
    </p:spTree>
    <p:extLst>
      <p:ext uri="{BB962C8B-B14F-4D97-AF65-F5344CB8AC3E}">
        <p14:creationId xmlns:p14="http://schemas.microsoft.com/office/powerpoint/2010/main" val="9431390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28970B7D-08F6-4AA7-9CFB-1D55A2EB08F3}" type="slidenum">
              <a:rPr lang="en-GB" altLang="nl-NL" sz="1200">
                <a:latin typeface="Univers" pitchFamily="34" charset="0"/>
              </a:rPr>
              <a:pPr algn="r"/>
              <a:t>79</a:t>
            </a:fld>
            <a:endParaRPr lang="en-GB" altLang="nl-NL" sz="1200">
              <a:latin typeface="Univers"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63739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8</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40637639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892757D-7385-48BE-9D80-13DA0BA3FAD8}" type="slidenum">
              <a:rPr lang="en-GB" altLang="nl-NL" sz="1200">
                <a:latin typeface="Univers" pitchFamily="34" charset="0"/>
              </a:rPr>
              <a:pPr/>
              <a:t>80</a:t>
            </a:fld>
            <a:endParaRPr lang="en-GB" altLang="nl-NL" sz="1200">
              <a:latin typeface="Univers" pitchFamily="34" charset="0"/>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5566107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81</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4269747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FA12884-AE52-475B-8030-9F3D2A461A97}" type="slidenum">
              <a:rPr lang="en-GB" altLang="nl-NL" sz="1200">
                <a:latin typeface="Univers" pitchFamily="34" charset="0"/>
              </a:rPr>
              <a:pPr/>
              <a:t>82</a:t>
            </a:fld>
            <a:endParaRPr lang="en-GB" altLang="nl-NL" sz="1200">
              <a:latin typeface="Univers"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950693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DE2CD3D8-AB6A-4BB6-9925-066DF803B9E5}" type="slidenum">
              <a:rPr lang="en-GB" altLang="nl-NL" sz="1200">
                <a:latin typeface="Univers" pitchFamily="34" charset="0"/>
              </a:rPr>
              <a:pPr/>
              <a:t>83</a:t>
            </a:fld>
            <a:endParaRPr lang="en-GB" altLang="nl-NL" sz="1200">
              <a:latin typeface="Univers"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3516389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51F2E303-1829-48B9-B9C7-47D768D86DE0}" type="slidenum">
              <a:rPr lang="en-GB" altLang="nl-NL" sz="1200">
                <a:latin typeface="Univers" pitchFamily="34" charset="0"/>
              </a:rPr>
              <a:pPr/>
              <a:t>84</a:t>
            </a:fld>
            <a:endParaRPr lang="en-GB" altLang="nl-NL" sz="1200">
              <a:latin typeface="Univers"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8782290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8D29C1BC-E3F8-4D4A-8F67-3EA9AD286DCE}" type="slidenum">
              <a:rPr lang="en-GB" altLang="nl-NL" sz="1200">
                <a:latin typeface="Univers" pitchFamily="34" charset="0"/>
              </a:rPr>
              <a:pPr algn="r"/>
              <a:t>85</a:t>
            </a:fld>
            <a:endParaRPr lang="en-GB" altLang="nl-NL" sz="1200">
              <a:latin typeface="Univers"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0802894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BCA7B05-5A47-4C1F-B8C4-B29B898267A0}" type="slidenum">
              <a:rPr lang="en-GB" altLang="nl-NL" sz="1200">
                <a:latin typeface="Univers" pitchFamily="34" charset="0"/>
              </a:rPr>
              <a:pPr/>
              <a:t>86</a:t>
            </a:fld>
            <a:endParaRPr lang="en-GB" altLang="nl-NL" sz="1200">
              <a:latin typeface="Univers"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5615770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3EE71AF3-89EF-4874-BC3C-BA5A54E7824E}" type="slidenum">
              <a:rPr lang="en-GB" altLang="nl-NL" sz="1200">
                <a:latin typeface="Univers" pitchFamily="34" charset="0"/>
              </a:rPr>
              <a:pPr/>
              <a:t>87</a:t>
            </a:fld>
            <a:endParaRPr lang="en-GB" altLang="nl-NL" sz="1200">
              <a:latin typeface="Univers"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8930297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7841D49C-5410-44C4-BC43-A90F57573598}" type="slidenum">
              <a:rPr lang="en-GB" altLang="nl-NL" sz="1200">
                <a:latin typeface="Univers" pitchFamily="34" charset="0"/>
              </a:rPr>
              <a:pPr algn="r"/>
              <a:t>88</a:t>
            </a:fld>
            <a:endParaRPr lang="en-GB" altLang="nl-NL" sz="1200">
              <a:latin typeface="Univers"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4011059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89</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419267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9</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6697273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90</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7691440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91</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1892984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92</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751835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93</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22621438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94</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7093083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37303F6-C474-4A28-B89F-7421432C5F26}" type="slidenum">
              <a:rPr lang="en-GB" altLang="nl-NL" sz="1200">
                <a:latin typeface="Univers" pitchFamily="34" charset="0"/>
              </a:rPr>
              <a:pPr/>
              <a:t>95</a:t>
            </a:fld>
            <a:endParaRPr lang="en-GB" altLang="nl-NL" sz="1200">
              <a:latin typeface="Univers"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34510484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ECF579-529A-433B-B792-06D4221126F1}" type="slidenum">
              <a:rPr lang="en-GB" altLang="nl-NL" sz="1200">
                <a:latin typeface="Univers" pitchFamily="34" charset="0"/>
              </a:rPr>
              <a:pPr algn="r"/>
              <a:t>96</a:t>
            </a:fld>
            <a:endParaRPr lang="en-GB" altLang="nl-NL" sz="1200">
              <a:latin typeface="Univers"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17976763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FDCD16A5-1946-4061-87C2-8DC20A4DEBCB}" type="slidenum">
              <a:rPr lang="en-GB" altLang="nl-NL" sz="1200">
                <a:latin typeface="Univers" pitchFamily="34" charset="0"/>
              </a:rPr>
              <a:pPr algn="r"/>
              <a:t>97</a:t>
            </a:fld>
            <a:endParaRPr lang="en-GB" altLang="nl-NL" sz="1200">
              <a:latin typeface="Univers"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26784287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C39BD8DB-44CC-434E-8BCB-0D347B10F492}" type="slidenum">
              <a:rPr lang="en-GB" altLang="nl-NL" sz="1200">
                <a:latin typeface="Univers" pitchFamily="34" charset="0"/>
              </a:rPr>
              <a:pPr algn="r"/>
              <a:t>98</a:t>
            </a:fld>
            <a:endParaRPr lang="en-GB" altLang="nl-NL" sz="1200">
              <a:latin typeface="Univers"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p:txBody>
      </p:sp>
    </p:spTree>
    <p:extLst>
      <p:ext uri="{BB962C8B-B14F-4D97-AF65-F5344CB8AC3E}">
        <p14:creationId xmlns:p14="http://schemas.microsoft.com/office/powerpoint/2010/main" val="36303408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545870" y="10505016"/>
            <a:ext cx="2712406" cy="55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C39BD8DB-44CC-434E-8BCB-0D347B10F492}" type="slidenum">
              <a:rPr lang="en-GB" altLang="nl-NL" sz="1200">
                <a:latin typeface="Univers" pitchFamily="34" charset="0"/>
              </a:rPr>
              <a:pPr algn="r"/>
              <a:t>99</a:t>
            </a:fld>
            <a:endParaRPr lang="en-GB" altLang="nl-NL" sz="1200">
              <a:latin typeface="Univers"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p>
        </p:txBody>
      </p:sp>
    </p:spTree>
    <p:extLst>
      <p:ext uri="{BB962C8B-B14F-4D97-AF65-F5344CB8AC3E}">
        <p14:creationId xmlns:p14="http://schemas.microsoft.com/office/powerpoint/2010/main" val="148538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40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0BF6371-44CB-4825-8FAE-6DAB8F015B02}"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94367-DE95-4580-9CB1-8726BCD5CF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F6371-44CB-4825-8FAE-6DAB8F015B02}"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94367-DE95-4580-9CB1-8726BCD5CF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F6371-44CB-4825-8FAE-6DAB8F015B02}"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94367-DE95-4580-9CB1-8726BCD5CFA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9508B2-6C3C-40A0-AFDD-4E70E0338436}" type="slidenum">
              <a:rPr lang="en-US" altLang="en-US"/>
              <a:pPr>
                <a:defRPr/>
              </a:pPr>
              <a:t>‹#›</a:t>
            </a:fld>
            <a:endParaRPr lang="en-US" altLang="en-US"/>
          </a:p>
        </p:txBody>
      </p:sp>
    </p:spTree>
    <p:extLst>
      <p:ext uri="{BB962C8B-B14F-4D97-AF65-F5344CB8AC3E}">
        <p14:creationId xmlns:p14="http://schemas.microsoft.com/office/powerpoint/2010/main" val="268023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rgbClr val="000000"/>
                </a:solidFill>
                <a:latin typeface="Arial" panose="020B0604020202020204" pitchFamily="34" charset="0"/>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0BF6371-44CB-4825-8FAE-6DAB8F015B02}"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94367-DE95-4580-9CB1-8726BCD5CF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F6371-44CB-4825-8FAE-6DAB8F015B02}"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94367-DE95-4580-9CB1-8726BCD5CF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BF6371-44CB-4825-8FAE-6DAB8F015B02}"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94367-DE95-4580-9CB1-8726BCD5CF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BF6371-44CB-4825-8FAE-6DAB8F015B02}"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94367-DE95-4580-9CB1-8726BCD5CF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BF6371-44CB-4825-8FAE-6DAB8F015B02}"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94367-DE95-4580-9CB1-8726BCD5CF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F6371-44CB-4825-8FAE-6DAB8F015B02}"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94367-DE95-4580-9CB1-8726BCD5CF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BF6371-44CB-4825-8FAE-6DAB8F015B02}"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94367-DE95-4580-9CB1-8726BCD5CF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BF6371-44CB-4825-8FAE-6DAB8F015B02}"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94367-DE95-4580-9CB1-8726BCD5CF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pitchFamily="18" charset="0"/>
              </a:defRPr>
            </a:lvl1pPr>
          </a:lstStyle>
          <a:p>
            <a:fld id="{20BF6371-44CB-4825-8FAE-6DAB8F015B02}" type="datetimeFigureOut">
              <a:rPr lang="en-US" smtClean="0"/>
              <a:pPr/>
              <a:t>3/2/2023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pitchFamily="18" charset="0"/>
              </a:defRPr>
            </a:lvl1pPr>
          </a:lstStyle>
          <a:p>
            <a:fld id="{BDF94367-DE95-4580-9CB1-8726BCD5CF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accent1">
              <a:lumMod val="75000"/>
            </a:schemeClr>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62.jpeg"/></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1.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63.png"/></Relationships>
</file>

<file path=ppt/slides/_rels/slide102.xml.rels><?xml version="1.0" encoding="UTF-8" standalone="yes"?>
<Relationships xmlns="http://schemas.openxmlformats.org/package/2006/relationships"><Relationship Id="rId8" Type="http://schemas.openxmlformats.org/officeDocument/2006/relationships/image" Target="../media/image642.png"/><Relationship Id="rId3" Type="http://schemas.openxmlformats.org/officeDocument/2006/relationships/image" Target="../media/image64.png"/><Relationship Id="rId7" Type="http://schemas.openxmlformats.org/officeDocument/2006/relationships/image" Target="../media/image272.pn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59.jpeg"/><Relationship Id="rId10" Type="http://schemas.openxmlformats.org/officeDocument/2006/relationships/image" Target="../media/image65.jpeg"/><Relationship Id="rId4" Type="http://schemas.openxmlformats.org/officeDocument/2006/relationships/image" Target="../media/image643.png"/><Relationship Id="rId9" Type="http://schemas.openxmlformats.org/officeDocument/2006/relationships/image" Target="../media/image65.png"/></Relationships>
</file>

<file path=ppt/slides/_rels/slide10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3.xml"/><Relationship Id="rId1" Type="http://schemas.openxmlformats.org/officeDocument/2006/relationships/slideLayout" Target="../slideLayouts/slideLayout7.xml"/><Relationship Id="rId6" Type="http://schemas.openxmlformats.org/officeDocument/2006/relationships/image" Target="../media/image67.jfif"/><Relationship Id="rId5" Type="http://schemas.openxmlformats.org/officeDocument/2006/relationships/image" Target="../media/image66.jpeg"/><Relationship Id="rId4" Type="http://schemas.openxmlformats.org/officeDocument/2006/relationships/image" Target="../media/image59.jpeg"/></Relationships>
</file>

<file path=ppt/slides/_rels/slide104.xml.rels><?xml version="1.0" encoding="UTF-8" standalone="yes"?>
<Relationships xmlns="http://schemas.openxmlformats.org/package/2006/relationships"><Relationship Id="rId3" Type="http://schemas.openxmlformats.org/officeDocument/2006/relationships/image" Target="../media/image202.png"/><Relationship Id="rId7" Type="http://schemas.openxmlformats.org/officeDocument/2006/relationships/image" Target="../media/image59.jpe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280.png"/><Relationship Id="rId4" Type="http://schemas.openxmlformats.org/officeDocument/2006/relationships/image" Target="../media/image211.png"/></Relationships>
</file>

<file path=ppt/slides/_rels/slide105.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343.png"/><Relationship Id="rId7" Type="http://schemas.openxmlformats.org/officeDocument/2006/relationships/image" Target="../media/image141.png"/><Relationship Id="rId12" Type="http://schemas.openxmlformats.org/officeDocument/2006/relationships/image" Target="../media/image70.png"/><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image" Target="../media/image131.png"/><Relationship Id="rId11" Type="http://schemas.openxmlformats.org/officeDocument/2006/relationships/image" Target="../media/image68.jpeg"/><Relationship Id="rId5" Type="http://schemas.openxmlformats.org/officeDocument/2006/relationships/image" Target="../media/image140.png"/><Relationship Id="rId10" Type="http://schemas.openxmlformats.org/officeDocument/2006/relationships/image" Target="../media/image59.jpeg"/><Relationship Id="rId9" Type="http://schemas.openxmlformats.org/officeDocument/2006/relationships/image" Target="../media/image160.png"/></Relationships>
</file>

<file path=ppt/slides/_rels/slide10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4.png"/><Relationship Id="rId7" Type="http://schemas.openxmlformats.org/officeDocument/2006/relationships/image" Target="../media/image71.png"/><Relationship Id="rId12" Type="http://schemas.openxmlformats.org/officeDocument/2006/relationships/image" Target="../media/image59.jpe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321.png"/><Relationship Id="rId11" Type="http://schemas.openxmlformats.org/officeDocument/2006/relationships/image" Target="NULL"/><Relationship Id="rId5" Type="http://schemas.openxmlformats.org/officeDocument/2006/relationships/image" Target="../media/image231.png"/><Relationship Id="rId10" Type="http://schemas.openxmlformats.org/officeDocument/2006/relationships/image" Target="NULL"/><Relationship Id="rId4" Type="http://schemas.openxmlformats.org/officeDocument/2006/relationships/image" Target="../media/image221.png"/><Relationship Id="rId9" Type="http://schemas.openxmlformats.org/officeDocument/2006/relationships/image" Target="../media/image73.png"/></Relationships>
</file>

<file path=ppt/slides/_rels/slide10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10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08.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12.jpg"/></Relationships>
</file>

<file path=ppt/slides/_rels/slide109.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1.jpeg"/><Relationship Id="rId3" Type="http://schemas.openxmlformats.org/officeDocument/2006/relationships/image" Target="NULL"/><Relationship Id="rId7" Type="http://schemas.openxmlformats.org/officeDocument/2006/relationships/image" Target="../media/image74.png"/><Relationship Id="rId12" Type="http://schemas.openxmlformats.org/officeDocument/2006/relationships/image" Target="../media/image59.jpeg"/><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77.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7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62.png"/><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11.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271.png"/><Relationship Id="rId7" Type="http://schemas.openxmlformats.org/officeDocument/2006/relationships/image" Target="../media/image320.png"/><Relationship Id="rId2" Type="http://schemas.openxmlformats.org/officeDocument/2006/relationships/notesSlide" Target="../notesSlides/notesSlide111.xml"/><Relationship Id="rId1" Type="http://schemas.openxmlformats.org/officeDocument/2006/relationships/slideLayout" Target="../slideLayouts/slideLayout7.xml"/><Relationship Id="rId6" Type="http://schemas.openxmlformats.org/officeDocument/2006/relationships/image" Target="../media/image751.png"/><Relationship Id="rId11" Type="http://schemas.openxmlformats.org/officeDocument/2006/relationships/image" Target="../media/image59.jpeg"/><Relationship Id="rId5" Type="http://schemas.openxmlformats.org/officeDocument/2006/relationships/image" Target="../media/image361.png"/><Relationship Id="rId10" Type="http://schemas.openxmlformats.org/officeDocument/2006/relationships/image" Target="../media/image771.png"/><Relationship Id="rId4" Type="http://schemas.openxmlformats.org/officeDocument/2006/relationships/image" Target="../media/image281.png"/><Relationship Id="rId9" Type="http://schemas.openxmlformats.org/officeDocument/2006/relationships/image" Target="../media/image761.png"/></Relationships>
</file>

<file path=ppt/slides/_rels/slide1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2.xm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59.jpeg"/></Relationships>
</file>

<file path=ppt/slides/_rels/slide113.xml.rels><?xml version="1.0" encoding="UTF-8" standalone="yes"?>
<Relationships xmlns="http://schemas.openxmlformats.org/package/2006/relationships"><Relationship Id="rId3" Type="http://schemas.openxmlformats.org/officeDocument/2006/relationships/image" Target="../media/image73.jfif"/><Relationship Id="rId2" Type="http://schemas.openxmlformats.org/officeDocument/2006/relationships/notesSlide" Target="../notesSlides/notesSlide113.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74.jfif"/></Relationships>
</file>

<file path=ppt/slides/_rels/slide114.xml.rels><?xml version="1.0" encoding="UTF-8" standalone="yes"?>
<Relationships xmlns="http://schemas.openxmlformats.org/package/2006/relationships"><Relationship Id="rId3" Type="http://schemas.openxmlformats.org/officeDocument/2006/relationships/image" Target="../media/image75.jfif"/><Relationship Id="rId2" Type="http://schemas.openxmlformats.org/officeDocument/2006/relationships/notesSlide" Target="../notesSlides/notesSlide114.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12.jpg"/></Relationships>
</file>

<file path=ppt/slides/_rels/slide11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70.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382.png"/><Relationship Id="rId17" Type="http://schemas.openxmlformats.org/officeDocument/2006/relationships/image" Target="../media/image59.jpeg"/><Relationship Id="rId2" Type="http://schemas.openxmlformats.org/officeDocument/2006/relationships/notesSlide" Target="../notesSlides/notesSlide115.xml"/><Relationship Id="rId16" Type="http://schemas.openxmlformats.org/officeDocument/2006/relationships/image" Target="../media/image300.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370.png"/><Relationship Id="rId5" Type="http://schemas.openxmlformats.org/officeDocument/2006/relationships/image" Target="NULL"/><Relationship Id="rId15" Type="http://schemas.openxmlformats.org/officeDocument/2006/relationships/image" Target="../media/image381.png"/><Relationship Id="rId10" Type="http://schemas.openxmlformats.org/officeDocument/2006/relationships/image" Target="../media/image340.png"/><Relationship Id="rId4" Type="http://schemas.openxmlformats.org/officeDocument/2006/relationships/image" Target="NULL"/><Relationship Id="rId9" Type="http://schemas.openxmlformats.org/officeDocument/2006/relationships/image" Target="../media/image261.png"/><Relationship Id="rId14" Type="http://schemas.openxmlformats.org/officeDocument/2006/relationships/image" Target="../media/image390.png"/></Relationships>
</file>

<file path=ppt/slides/_rels/slide1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17.xml.rels><?xml version="1.0" encoding="UTF-8" standalone="yes"?>
<Relationships xmlns="http://schemas.openxmlformats.org/package/2006/relationships"><Relationship Id="rId8" Type="http://schemas.openxmlformats.org/officeDocument/2006/relationships/image" Target="../media/image331.png"/><Relationship Id="rId3" Type="http://schemas.openxmlformats.org/officeDocument/2006/relationships/image" Target="../media/image403.png"/><Relationship Id="rId7" Type="http://schemas.openxmlformats.org/officeDocument/2006/relationships/image" Target="NULL"/><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59.jpeg"/></Relationships>
</file>

<file path=ppt/slides/_rels/slide118.xml.rels><?xml version="1.0" encoding="UTF-8" standalone="yes"?>
<Relationships xmlns="http://schemas.openxmlformats.org/package/2006/relationships"><Relationship Id="rId3" Type="http://schemas.openxmlformats.org/officeDocument/2006/relationships/image" Target="../media/image412.png"/><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19.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371.png"/><Relationship Id="rId7" Type="http://schemas.openxmlformats.org/officeDocument/2006/relationships/image" Target="../media/image410.png"/><Relationship Id="rId2" Type="http://schemas.openxmlformats.org/officeDocument/2006/relationships/notesSlide" Target="../notesSlides/notesSlide119.xml"/><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59.jpeg"/><Relationship Id="rId5" Type="http://schemas.openxmlformats.org/officeDocument/2006/relationships/image" Target="../media/image422.png"/><Relationship Id="rId10" Type="http://schemas.openxmlformats.org/officeDocument/2006/relationships/image" Target="../media/image83.png"/><Relationship Id="rId4" Type="http://schemas.openxmlformats.org/officeDocument/2006/relationships/image" Target="../media/image380.png"/><Relationship Id="rId9" Type="http://schemas.openxmlformats.org/officeDocument/2006/relationships/image" Target="../media/image8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1.xml"/><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0.png"/></Relationships>
</file>

<file path=ppt/slides/_rels/slide1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2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87.jpeg"/><Relationship Id="rId3" Type="http://schemas.openxmlformats.org/officeDocument/2006/relationships/image" Target="../media/image850.png"/><Relationship Id="rId7" Type="http://schemas.openxmlformats.org/officeDocument/2006/relationships/image" Target="NULL"/><Relationship Id="rId12" Type="http://schemas.openxmlformats.org/officeDocument/2006/relationships/image" Target="../media/image86.jpeg"/><Relationship Id="rId2" Type="http://schemas.openxmlformats.org/officeDocument/2006/relationships/notesSlide" Target="../notesSlides/notesSlide126.xm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85.jpeg"/><Relationship Id="rId5" Type="http://schemas.openxmlformats.org/officeDocument/2006/relationships/image" Target="NULL"/><Relationship Id="rId10" Type="http://schemas.openxmlformats.org/officeDocument/2006/relationships/image" Target="../media/image59.jpeg"/><Relationship Id="rId4" Type="http://schemas.openxmlformats.org/officeDocument/2006/relationships/image" Target="NULL"/><Relationship Id="rId9" Type="http://schemas.openxmlformats.org/officeDocument/2006/relationships/image" Target="../media/image461.png"/></Relationships>
</file>

<file path=ppt/slides/_rels/slide1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74.jfif"/><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392.png"/><Relationship Id="rId2" Type="http://schemas.openxmlformats.org/officeDocument/2006/relationships/notesSlide" Target="../notesSlides/notesSlide134.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402.png"/></Relationships>
</file>

<file path=ppt/slides/_rels/slide1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37.xml.rels><?xml version="1.0" encoding="UTF-8" standalone="yes"?>
<Relationships xmlns="http://schemas.openxmlformats.org/package/2006/relationships"><Relationship Id="rId3" Type="http://schemas.openxmlformats.org/officeDocument/2006/relationships/image" Target="../media/image42.jfif"/><Relationship Id="rId2" Type="http://schemas.openxmlformats.org/officeDocument/2006/relationships/notesSlide" Target="../notesSlides/notesSlide137.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3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39.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40.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141.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34.jpeg"/><Relationship Id="rId2" Type="http://schemas.openxmlformats.org/officeDocument/2006/relationships/notesSlide" Target="../notesSlides/notesSlide141.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89.jpeg"/><Relationship Id="rId4" Type="http://schemas.openxmlformats.org/officeDocument/2006/relationships/image" Target="../media/image92.png"/></Relationships>
</file>

<file path=ppt/slides/_rels/slide1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42.xml"/><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image" Target="../media/image89.jpeg"/></Relationships>
</file>

<file path=ppt/slides/_rels/slide143.xml.rels><?xml version="1.0" encoding="UTF-8" standalone="yes"?>
<Relationships xmlns="http://schemas.openxmlformats.org/package/2006/relationships"><Relationship Id="rId3" Type="http://schemas.openxmlformats.org/officeDocument/2006/relationships/image" Target="../media/image491.png"/><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1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44.xml"/><Relationship Id="rId1" Type="http://schemas.openxmlformats.org/officeDocument/2006/relationships/slideLayout" Target="../slideLayouts/slideLayout7.xml"/><Relationship Id="rId5" Type="http://schemas.openxmlformats.org/officeDocument/2006/relationships/image" Target="../media/image95.jpeg"/><Relationship Id="rId4" Type="http://schemas.openxmlformats.org/officeDocument/2006/relationships/image" Target="../media/image89.jpeg"/></Relationships>
</file>

<file path=ppt/slides/_rels/slide145.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45.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1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46.xml"/><Relationship Id="rId1" Type="http://schemas.openxmlformats.org/officeDocument/2006/relationships/slideLayout" Target="../slideLayouts/slideLayout7.xml"/><Relationship Id="rId5" Type="http://schemas.openxmlformats.org/officeDocument/2006/relationships/image" Target="../media/image96.jpeg"/><Relationship Id="rId4" Type="http://schemas.openxmlformats.org/officeDocument/2006/relationships/image" Target="../media/image89.jpeg"/></Relationships>
</file>

<file path=ppt/slides/_rels/slide1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7.xm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98.jfif"/><Relationship Id="rId4" Type="http://schemas.openxmlformats.org/officeDocument/2006/relationships/image" Target="../media/image97.jfif"/></Relationships>
</file>

<file path=ppt/slides/_rels/slide148.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440.png"/><Relationship Id="rId18" Type="http://schemas.openxmlformats.org/officeDocument/2006/relationships/image" Target="../media/image490.png"/><Relationship Id="rId3" Type="http://schemas.openxmlformats.org/officeDocument/2006/relationships/image" Target="../media/image533.png"/><Relationship Id="rId7" Type="http://schemas.openxmlformats.org/officeDocument/2006/relationships/image" Target="../media/image571.png"/><Relationship Id="rId12" Type="http://schemas.openxmlformats.org/officeDocument/2006/relationships/image" Target="../media/image431.png"/><Relationship Id="rId17" Type="http://schemas.openxmlformats.org/officeDocument/2006/relationships/image" Target="../media/image481.png"/><Relationship Id="rId2" Type="http://schemas.openxmlformats.org/officeDocument/2006/relationships/notesSlide" Target="../notesSlides/notesSlide148.xml"/><Relationship Id="rId16" Type="http://schemas.openxmlformats.org/officeDocument/2006/relationships/image" Target="../media/image470.png"/><Relationship Id="rId1" Type="http://schemas.openxmlformats.org/officeDocument/2006/relationships/slideLayout" Target="../slideLayouts/slideLayout7.xml"/><Relationship Id="rId6" Type="http://schemas.openxmlformats.org/officeDocument/2006/relationships/image" Target="../media/image561.png"/><Relationship Id="rId11" Type="http://schemas.openxmlformats.org/officeDocument/2006/relationships/image" Target="../media/image411.png"/><Relationship Id="rId5" Type="http://schemas.openxmlformats.org/officeDocument/2006/relationships/image" Target="../media/image551.png"/><Relationship Id="rId15" Type="http://schemas.openxmlformats.org/officeDocument/2006/relationships/image" Target="../media/image460.png"/><Relationship Id="rId10" Type="http://schemas.openxmlformats.org/officeDocument/2006/relationships/image" Target="../media/image400.png"/><Relationship Id="rId19" Type="http://schemas.openxmlformats.org/officeDocument/2006/relationships/image" Target="../media/image89.jpeg"/><Relationship Id="rId4" Type="http://schemas.openxmlformats.org/officeDocument/2006/relationships/image" Target="../media/image541.png"/><Relationship Id="rId9" Type="http://schemas.openxmlformats.org/officeDocument/2006/relationships/image" Target="../media/image391.png"/><Relationship Id="rId14" Type="http://schemas.openxmlformats.org/officeDocument/2006/relationships/image" Target="../media/image450.png"/></Relationships>
</file>

<file path=ppt/slides/_rels/slide14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8" Type="http://schemas.openxmlformats.org/officeDocument/2006/relationships/image" Target="../media/image531.png"/><Relationship Id="rId3" Type="http://schemas.openxmlformats.org/officeDocument/2006/relationships/image" Target="../media/image89.png"/><Relationship Id="rId7" Type="http://schemas.openxmlformats.org/officeDocument/2006/relationships/image" Target="../media/image532.png"/><Relationship Id="rId12" Type="http://schemas.openxmlformats.org/officeDocument/2006/relationships/image" Target="../media/image89.jpeg"/><Relationship Id="rId2" Type="http://schemas.openxmlformats.org/officeDocument/2006/relationships/notesSlide" Target="../notesSlides/notesSlide150.xml"/><Relationship Id="rId1" Type="http://schemas.openxmlformats.org/officeDocument/2006/relationships/slideLayout" Target="../slideLayouts/slideLayout7.xml"/><Relationship Id="rId6" Type="http://schemas.openxmlformats.org/officeDocument/2006/relationships/image" Target="../media/image521.png"/><Relationship Id="rId11" Type="http://schemas.openxmlformats.org/officeDocument/2006/relationships/image" Target="../media/image930.png"/><Relationship Id="rId5" Type="http://schemas.openxmlformats.org/officeDocument/2006/relationships/image" Target="../media/image512.png"/><Relationship Id="rId10" Type="http://schemas.openxmlformats.org/officeDocument/2006/relationships/image" Target="../media/image920.png"/><Relationship Id="rId4" Type="http://schemas.openxmlformats.org/officeDocument/2006/relationships/image" Target="../media/image591.png"/><Relationship Id="rId9" Type="http://schemas.openxmlformats.org/officeDocument/2006/relationships/image" Target="../media/image901.png"/></Relationships>
</file>

<file path=ppt/slides/_rels/slide151.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51.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152.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1.png"/><Relationship Id="rId2" Type="http://schemas.openxmlformats.org/officeDocument/2006/relationships/notesSlide" Target="../notesSlides/notesSlide152.xml"/><Relationship Id="rId1" Type="http://schemas.openxmlformats.org/officeDocument/2006/relationships/slideLayout" Target="../slideLayouts/slideLayout7.xml"/><Relationship Id="rId6" Type="http://schemas.openxmlformats.org/officeDocument/2006/relationships/image" Target="../media/image100.jpeg"/><Relationship Id="rId5" Type="http://schemas.openxmlformats.org/officeDocument/2006/relationships/image" Target="../media/image89.jpeg"/><Relationship Id="rId4" Type="http://schemas.openxmlformats.org/officeDocument/2006/relationships/image" Target="../media/image99.jpeg"/></Relationships>
</file>

<file path=ppt/slides/_rels/slide153.xml.rels><?xml version="1.0" encoding="UTF-8" standalone="yes"?>
<Relationships xmlns="http://schemas.openxmlformats.org/package/2006/relationships"><Relationship Id="rId3" Type="http://schemas.openxmlformats.org/officeDocument/2006/relationships/image" Target="../media/image641.png"/><Relationship Id="rId2" Type="http://schemas.openxmlformats.org/officeDocument/2006/relationships/notesSlide" Target="../notesSlides/notesSlide153.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154.xml.rels><?xml version="1.0" encoding="UTF-8" standalone="yes"?>
<Relationships xmlns="http://schemas.openxmlformats.org/package/2006/relationships"><Relationship Id="rId8" Type="http://schemas.openxmlformats.org/officeDocument/2006/relationships/image" Target="../media/image360.png"/><Relationship Id="rId18" Type="http://schemas.openxmlformats.org/officeDocument/2006/relationships/image" Target="../media/image480.png"/><Relationship Id="rId13" Type="http://schemas.openxmlformats.org/officeDocument/2006/relationships/image" Target="../media/image520.png"/><Relationship Id="rId3" Type="http://schemas.openxmlformats.org/officeDocument/2006/relationships/image" Target="../media/image510.png"/><Relationship Id="rId21" Type="http://schemas.openxmlformats.org/officeDocument/2006/relationships/image" Target="../media/image590.png"/><Relationship Id="rId12" Type="http://schemas.openxmlformats.org/officeDocument/2006/relationships/image" Target="../media/image421.png"/><Relationship Id="rId17" Type="http://schemas.openxmlformats.org/officeDocument/2006/relationships/image" Target="../media/image560.png"/><Relationship Id="rId2" Type="http://schemas.openxmlformats.org/officeDocument/2006/relationships/notesSlide" Target="../notesSlides/notesSlide154.xml"/><Relationship Id="rId16" Type="http://schemas.openxmlformats.org/officeDocument/2006/relationships/image" Target="../media/image550.png"/><Relationship Id="rId20" Type="http://schemas.openxmlformats.org/officeDocument/2006/relationships/image" Target="../media/image580.png"/><Relationship Id="rId1" Type="http://schemas.openxmlformats.org/officeDocument/2006/relationships/slideLayout" Target="../slideLayouts/slideLayout7.xml"/><Relationship Id="rId11" Type="http://schemas.openxmlformats.org/officeDocument/2006/relationships/image" Target="../media/image411.png"/><Relationship Id="rId15" Type="http://schemas.openxmlformats.org/officeDocument/2006/relationships/image" Target="../media/image540.png"/><Relationship Id="rId19" Type="http://schemas.openxmlformats.org/officeDocument/2006/relationships/image" Target="../media/image570.png"/><Relationship Id="rId10" Type="http://schemas.openxmlformats.org/officeDocument/2006/relationships/image" Target="../media/image400.png"/><Relationship Id="rId9" Type="http://schemas.openxmlformats.org/officeDocument/2006/relationships/image" Target="../media/image391.png"/><Relationship Id="rId14" Type="http://schemas.openxmlformats.org/officeDocument/2006/relationships/image" Target="../media/image530.png"/><Relationship Id="rId22" Type="http://schemas.openxmlformats.org/officeDocument/2006/relationships/image" Target="../media/image89.jpeg"/></Relationships>
</file>

<file path=ppt/slides/_rels/slide155.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image" Target="../media/image650.png"/><Relationship Id="rId7" Type="http://schemas.openxmlformats.org/officeDocument/2006/relationships/image" Target="../media/image640.png"/><Relationship Id="rId12" Type="http://schemas.openxmlformats.org/officeDocument/2006/relationships/image" Target="../media/image89.jpeg"/><Relationship Id="rId2" Type="http://schemas.openxmlformats.org/officeDocument/2006/relationships/notesSlide" Target="../notesSlides/notesSlide155.xml"/><Relationship Id="rId1" Type="http://schemas.openxmlformats.org/officeDocument/2006/relationships/slideLayout" Target="../slideLayouts/slideLayout7.xml"/><Relationship Id="rId6" Type="http://schemas.openxmlformats.org/officeDocument/2006/relationships/image" Target="../media/image630.png"/><Relationship Id="rId11" Type="http://schemas.openxmlformats.org/officeDocument/2006/relationships/image" Target="../media/image97.png"/><Relationship Id="rId5" Type="http://schemas.openxmlformats.org/officeDocument/2006/relationships/image" Target="../media/image620.png"/><Relationship Id="rId10" Type="http://schemas.openxmlformats.org/officeDocument/2006/relationships/image" Target="../media/image960.png"/><Relationship Id="rId4" Type="http://schemas.openxmlformats.org/officeDocument/2006/relationships/image" Target="../media/image661.png"/><Relationship Id="rId9" Type="http://schemas.openxmlformats.org/officeDocument/2006/relationships/image" Target="../media/image950.png"/></Relationships>
</file>

<file path=ppt/slides/_rels/slide15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57.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158.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159.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103.png"/><Relationship Id="rId7" Type="http://schemas.openxmlformats.org/officeDocument/2006/relationships/image" Target="../media/image89.jpeg"/><Relationship Id="rId2" Type="http://schemas.openxmlformats.org/officeDocument/2006/relationships/notesSlide" Target="../notesSlides/notesSlide159.xml"/><Relationship Id="rId1" Type="http://schemas.openxmlformats.org/officeDocument/2006/relationships/slideLayout" Target="../slideLayouts/slideLayout7.xml"/><Relationship Id="rId6" Type="http://schemas.openxmlformats.org/officeDocument/2006/relationships/image" Target="../media/image102.jpeg"/><Relationship Id="rId5" Type="http://schemas.openxmlformats.org/officeDocument/2006/relationships/image" Target="../media/image101.jfif"/><Relationship Id="rId4" Type="http://schemas.openxmlformats.org/officeDocument/2006/relationships/image" Target="../media/image97.jfi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4.jfif"/><Relationship Id="rId4" Type="http://schemas.openxmlformats.org/officeDocument/2006/relationships/image" Target="../media/image23.jpg"/></Relationships>
</file>

<file path=ppt/slides/_rels/slide160.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image" Target="../media/image760.png"/><Relationship Id="rId3" Type="http://schemas.openxmlformats.org/officeDocument/2006/relationships/image" Target="../media/image660.png"/><Relationship Id="rId7" Type="http://schemas.openxmlformats.org/officeDocument/2006/relationships/image" Target="../media/image700.png"/><Relationship Id="rId12" Type="http://schemas.openxmlformats.org/officeDocument/2006/relationships/image" Target="../media/image750.png"/><Relationship Id="rId2" Type="http://schemas.openxmlformats.org/officeDocument/2006/relationships/notesSlide" Target="../notesSlides/notesSlide160.xml"/><Relationship Id="rId1" Type="http://schemas.openxmlformats.org/officeDocument/2006/relationships/slideLayout" Target="../slideLayouts/slideLayout7.xml"/><Relationship Id="rId6" Type="http://schemas.openxmlformats.org/officeDocument/2006/relationships/image" Target="../media/image690.png"/><Relationship Id="rId11" Type="http://schemas.openxmlformats.org/officeDocument/2006/relationships/image" Target="../media/image740.png"/><Relationship Id="rId5" Type="http://schemas.openxmlformats.org/officeDocument/2006/relationships/image" Target="../media/image680.png"/><Relationship Id="rId15" Type="http://schemas.openxmlformats.org/officeDocument/2006/relationships/image" Target="../media/image89.jpeg"/><Relationship Id="rId10" Type="http://schemas.openxmlformats.org/officeDocument/2006/relationships/image" Target="../media/image730.png"/><Relationship Id="rId4" Type="http://schemas.openxmlformats.org/officeDocument/2006/relationships/image" Target="../media/image691.png"/><Relationship Id="rId9" Type="http://schemas.openxmlformats.org/officeDocument/2006/relationships/image" Target="../media/image720.png"/><Relationship Id="rId14" Type="http://schemas.openxmlformats.org/officeDocument/2006/relationships/image" Target="../media/image770.png"/></Relationships>
</file>

<file path=ppt/slides/_rels/slide161.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image" Target="../media/image780.png"/><Relationship Id="rId7" Type="http://schemas.openxmlformats.org/officeDocument/2006/relationships/image" Target="../media/image820.png"/><Relationship Id="rId12" Type="http://schemas.openxmlformats.org/officeDocument/2006/relationships/image" Target="../media/image89.jpeg"/><Relationship Id="rId2" Type="http://schemas.openxmlformats.org/officeDocument/2006/relationships/notesSlide" Target="../notesSlides/notesSlide161.xml"/><Relationship Id="rId1" Type="http://schemas.openxmlformats.org/officeDocument/2006/relationships/slideLayout" Target="../slideLayouts/slideLayout7.xml"/><Relationship Id="rId6" Type="http://schemas.openxmlformats.org/officeDocument/2006/relationships/image" Target="../media/image811.png"/><Relationship Id="rId11" Type="http://schemas.openxmlformats.org/officeDocument/2006/relationships/image" Target="../media/image1031.png"/><Relationship Id="rId5" Type="http://schemas.openxmlformats.org/officeDocument/2006/relationships/image" Target="../media/image800.png"/><Relationship Id="rId10" Type="http://schemas.openxmlformats.org/officeDocument/2006/relationships/image" Target="../media/image1021.png"/><Relationship Id="rId4" Type="http://schemas.openxmlformats.org/officeDocument/2006/relationships/image" Target="../media/image790.png"/><Relationship Id="rId9" Type="http://schemas.openxmlformats.org/officeDocument/2006/relationships/image" Target="../media/image1011.png"/></Relationships>
</file>

<file path=ppt/slides/_rels/slide16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62.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16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63.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16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03.jfif"/><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6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5.jpg"/><Relationship Id="rId4" Type="http://schemas.openxmlformats.org/officeDocument/2006/relationships/image" Target="../media/image104.jpeg"/></Relationships>
</file>

<file path=ppt/slides/_rels/slide1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8.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0.xml"/><Relationship Id="rId1" Type="http://schemas.openxmlformats.org/officeDocument/2006/relationships/slideLayout" Target="../slideLayouts/slideLayout7.xml"/><Relationship Id="rId4" Type="http://schemas.openxmlformats.org/officeDocument/2006/relationships/image" Target="../media/image106.jpeg"/></Relationships>
</file>

<file path=ppt/slides/_rels/slide1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1.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106.jpeg"/></Relationships>
</file>

<file path=ppt/slides/_rels/slide17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72.xml"/><Relationship Id="rId1" Type="http://schemas.openxmlformats.org/officeDocument/2006/relationships/slideLayout" Target="../slideLayouts/slideLayout7.xml"/><Relationship Id="rId5" Type="http://schemas.openxmlformats.org/officeDocument/2006/relationships/image" Target="../media/image107.jpeg"/><Relationship Id="rId4" Type="http://schemas.openxmlformats.org/officeDocument/2006/relationships/image" Target="../media/image106.jpeg"/></Relationships>
</file>

<file path=ppt/slides/_rels/slide173.xml.rels><?xml version="1.0" encoding="UTF-8" standalone="yes"?>
<Relationships xmlns="http://schemas.openxmlformats.org/package/2006/relationships"><Relationship Id="rId3" Type="http://schemas.openxmlformats.org/officeDocument/2006/relationships/image" Target="../media/image108.jfif"/><Relationship Id="rId2" Type="http://schemas.openxmlformats.org/officeDocument/2006/relationships/notesSlide" Target="../notesSlides/notesSlide173.xml"/><Relationship Id="rId1" Type="http://schemas.openxmlformats.org/officeDocument/2006/relationships/slideLayout" Target="../slideLayouts/slideLayout7.xml"/><Relationship Id="rId5" Type="http://schemas.openxmlformats.org/officeDocument/2006/relationships/image" Target="../media/image106.jpeg"/><Relationship Id="rId4" Type="http://schemas.openxmlformats.org/officeDocument/2006/relationships/image" Target="../media/image14.jpeg"/></Relationships>
</file>

<file path=ppt/slides/_rels/slide17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74.xml"/><Relationship Id="rId1" Type="http://schemas.openxmlformats.org/officeDocument/2006/relationships/slideLayout" Target="../slideLayouts/slideLayout7.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8.jpeg"/><Relationship Id="rId4" Type="http://schemas.openxmlformats.org/officeDocument/2006/relationships/image" Target="../media/image27.jpeg"/></Relationships>
</file>

<file path=ppt/slides/_rels/slide1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1.xml"/><Relationship Id="rId1" Type="http://schemas.openxmlformats.org/officeDocument/2006/relationships/slideLayout" Target="../slideLayouts/slideLayout7.xml"/><Relationship Id="rId4" Type="http://schemas.openxmlformats.org/officeDocument/2006/relationships/image" Target="../media/image112.jpeg"/></Relationships>
</file>

<file path=ppt/slides/_rels/slide18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2.xml"/><Relationship Id="rId1" Type="http://schemas.openxmlformats.org/officeDocument/2006/relationships/slideLayout" Target="../slideLayouts/slideLayout7.xml"/><Relationship Id="rId4" Type="http://schemas.openxmlformats.org/officeDocument/2006/relationships/image" Target="../media/image112.jpeg"/></Relationships>
</file>

<file path=ppt/slides/_rels/slide183.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84.xml"/><Relationship Id="rId1" Type="http://schemas.openxmlformats.org/officeDocument/2006/relationships/slideLayout" Target="../slideLayouts/slideLayout7.xml"/><Relationship Id="rId4" Type="http://schemas.openxmlformats.org/officeDocument/2006/relationships/image" Target="../media/image113.jpeg"/></Relationships>
</file>

<file path=ppt/slides/_rels/slide18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6.xml"/><Relationship Id="rId1" Type="http://schemas.openxmlformats.org/officeDocument/2006/relationships/slideLayout" Target="../slideLayouts/slideLayout7.xml"/><Relationship Id="rId4" Type="http://schemas.openxmlformats.org/officeDocument/2006/relationships/image" Target="../media/image112.jpeg"/></Relationships>
</file>

<file path=ppt/slides/_rels/slide18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7.xml"/><Relationship Id="rId1" Type="http://schemas.openxmlformats.org/officeDocument/2006/relationships/slideLayout" Target="../slideLayouts/slideLayout7.xml"/><Relationship Id="rId5" Type="http://schemas.openxmlformats.org/officeDocument/2006/relationships/image" Target="../media/image112.jpeg"/><Relationship Id="rId4" Type="http://schemas.openxmlformats.org/officeDocument/2006/relationships/image" Target="../media/image54.jfif"/></Relationships>
</file>

<file path=ppt/slides/_rels/slide18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9.xml"/><Relationship Id="rId1" Type="http://schemas.openxmlformats.org/officeDocument/2006/relationships/slideLayout" Target="../slideLayouts/slideLayout7.xml"/><Relationship Id="rId4" Type="http://schemas.openxmlformats.org/officeDocument/2006/relationships/image" Target="../media/image1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9.jpeg"/></Relationships>
</file>

<file path=ppt/slides/_rels/slide19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0.xml"/><Relationship Id="rId1" Type="http://schemas.openxmlformats.org/officeDocument/2006/relationships/slideLayout" Target="../slideLayouts/slideLayout7.xml"/><Relationship Id="rId4" Type="http://schemas.openxmlformats.org/officeDocument/2006/relationships/image" Target="../media/image112.jpeg"/></Relationships>
</file>

<file path=ppt/slides/_rels/slide19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0.jpg"/></Relationships>
</file>

<file path=ppt/slides/_rels/slide20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13.xml"/><Relationship Id="rId1" Type="http://schemas.openxmlformats.org/officeDocument/2006/relationships/slideLayout" Target="../slideLayouts/slideLayout7.xml"/><Relationship Id="rId4" Type="http://schemas.openxmlformats.org/officeDocument/2006/relationships/image" Target="../media/image112.jpeg"/></Relationships>
</file>

<file path=ppt/slides/_rels/slide21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14.xml"/><Relationship Id="rId1" Type="http://schemas.openxmlformats.org/officeDocument/2006/relationships/slideLayout" Target="../slideLayouts/slideLayout7.xml"/><Relationship Id="rId4" Type="http://schemas.openxmlformats.org/officeDocument/2006/relationships/image" Target="../media/image112.jpeg"/></Relationships>
</file>

<file path=ppt/slides/_rels/slide21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6.xml"/><Relationship Id="rId1" Type="http://schemas.openxmlformats.org/officeDocument/2006/relationships/slideLayout" Target="../slideLayouts/slideLayout7.xml"/><Relationship Id="rId4" Type="http://schemas.openxmlformats.org/officeDocument/2006/relationships/image" Target="../media/image112.jpeg"/></Relationships>
</file>

<file path=ppt/slides/_rels/slide21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4.jfif"/></Relationships>
</file>

<file path=ppt/slides/_rels/slide22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image" Target="../media/image116.jfif"/><Relationship Id="rId2" Type="http://schemas.openxmlformats.org/officeDocument/2006/relationships/notesSlide" Target="../notesSlides/notesSlide2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8.jfif"/></Relationships>
</file>

<file path=ppt/slides/_rels/slide2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image" Target="../media/image67.jfif"/><Relationship Id="rId2" Type="http://schemas.openxmlformats.org/officeDocument/2006/relationships/notesSlide" Target="../notesSlides/notesSlide22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17.jpeg"/></Relationships>
</file>

<file path=ppt/slides/_rels/slide2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30.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23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18.png"/><Relationship Id="rId4" Type="http://schemas.openxmlformats.org/officeDocument/2006/relationships/image" Target="../media/image890.png"/></Relationships>
</file>

<file path=ppt/slides/_rels/slide2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1.xml"/><Relationship Id="rId1" Type="http://schemas.openxmlformats.org/officeDocument/2006/relationships/slideLayout" Target="../slideLayouts/slideLayout7.xml"/><Relationship Id="rId5" Type="http://schemas.openxmlformats.org/officeDocument/2006/relationships/image" Target="../media/image120.jpeg"/><Relationship Id="rId4" Type="http://schemas.openxmlformats.org/officeDocument/2006/relationships/image" Target="../media/image119.jpeg"/></Relationships>
</file>

<file path=ppt/slides/_rels/slide2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2.xml"/><Relationship Id="rId1" Type="http://schemas.openxmlformats.org/officeDocument/2006/relationships/slideLayout" Target="../slideLayouts/slideLayout7.xml"/><Relationship Id="rId5" Type="http://schemas.openxmlformats.org/officeDocument/2006/relationships/image" Target="../media/image122.jpeg"/><Relationship Id="rId4" Type="http://schemas.openxmlformats.org/officeDocument/2006/relationships/image" Target="../media/image121.jpeg"/></Relationships>
</file>

<file path=ppt/slides/_rels/slide2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25.jpeg"/><Relationship Id="rId2" Type="http://schemas.openxmlformats.org/officeDocument/2006/relationships/notesSlide" Target="../notesSlides/notesSlide23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4.jpeg"/><Relationship Id="rId4" Type="http://schemas.openxmlformats.org/officeDocument/2006/relationships/image" Target="../media/image123.jpeg"/></Relationships>
</file>

<file path=ppt/slides/_rels/slide2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5.xml"/><Relationship Id="rId1" Type="http://schemas.openxmlformats.org/officeDocument/2006/relationships/slideLayout" Target="../slideLayouts/slideLayout2.xml"/><Relationship Id="rId5" Type="http://schemas.openxmlformats.org/officeDocument/2006/relationships/image" Target="../media/image127.jpeg"/><Relationship Id="rId4" Type="http://schemas.openxmlformats.org/officeDocument/2006/relationships/image" Target="../media/image126.png"/></Relationships>
</file>

<file path=ppt/slides/_rels/slide2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1.jpeg"/><Relationship Id="rId2" Type="http://schemas.openxmlformats.org/officeDocument/2006/relationships/notesSlide" Target="../notesSlides/notesSlide236.xml"/><Relationship Id="rId1" Type="http://schemas.openxmlformats.org/officeDocument/2006/relationships/slideLayout" Target="../slideLayouts/slideLayout2.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2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7.xml"/><Relationship Id="rId1" Type="http://schemas.openxmlformats.org/officeDocument/2006/relationships/slideLayout" Target="../slideLayouts/slideLayout12.xml"/><Relationship Id="rId4" Type="http://schemas.openxmlformats.org/officeDocument/2006/relationships/image" Target="../media/image127.jpeg"/></Relationships>
</file>

<file path=ppt/slides/_rels/slide2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9.xml"/><Relationship Id="rId1" Type="http://schemas.openxmlformats.org/officeDocument/2006/relationships/slideLayout" Target="../slideLayouts/slideLayout12.xml"/><Relationship Id="rId4" Type="http://schemas.openxmlformats.org/officeDocument/2006/relationships/image" Target="../media/image119.jpeg"/></Relationships>
</file>

<file path=ppt/slides/_rels/slide24.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0.xml"/><Relationship Id="rId1" Type="http://schemas.openxmlformats.org/officeDocument/2006/relationships/slideLayout" Target="../slideLayouts/slideLayout12.xml"/><Relationship Id="rId4" Type="http://schemas.openxmlformats.org/officeDocument/2006/relationships/image" Target="../media/image120.jpeg"/></Relationships>
</file>

<file path=ppt/slides/_rels/slide2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4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clocky.net/" TargetMode="External"/></Relationships>
</file>

<file path=ppt/slides/_rels/slide2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image" Target="../media/image133.jfif"/><Relationship Id="rId2" Type="http://schemas.openxmlformats.org/officeDocument/2006/relationships/notesSlide" Target="../notesSlides/notesSlide247.xml"/><Relationship Id="rId1" Type="http://schemas.openxmlformats.org/officeDocument/2006/relationships/slideLayout" Target="../slideLayouts/slideLayout7.xml"/><Relationship Id="rId5" Type="http://schemas.openxmlformats.org/officeDocument/2006/relationships/image" Target="../media/image134.jpeg"/><Relationship Id="rId4" Type="http://schemas.openxmlformats.org/officeDocument/2006/relationships/image" Target="../media/image18.png"/></Relationships>
</file>

<file path=ppt/slides/_rels/slide2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8.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image" Target="../media/image135.jfif"/><Relationship Id="rId2" Type="http://schemas.openxmlformats.org/officeDocument/2006/relationships/notesSlide" Target="../notesSlides/notesSlide24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3" Type="http://schemas.openxmlformats.org/officeDocument/2006/relationships/image" Target="../media/image136.jpeg"/><Relationship Id="rId7" Type="http://schemas.openxmlformats.org/officeDocument/2006/relationships/image" Target="../media/image139.jpeg"/><Relationship Id="rId2" Type="http://schemas.openxmlformats.org/officeDocument/2006/relationships/notesSlide" Target="../notesSlides/notesSlide252.xml"/><Relationship Id="rId1" Type="http://schemas.openxmlformats.org/officeDocument/2006/relationships/slideLayout" Target="../slideLayouts/slideLayout7.xml"/><Relationship Id="rId6" Type="http://schemas.openxmlformats.org/officeDocument/2006/relationships/image" Target="../media/image138.jpeg"/><Relationship Id="rId5" Type="http://schemas.openxmlformats.org/officeDocument/2006/relationships/image" Target="../media/image18.png"/><Relationship Id="rId4" Type="http://schemas.openxmlformats.org/officeDocument/2006/relationships/image" Target="../media/image137.png"/></Relationships>
</file>

<file path=ppt/slides/_rels/slide2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18.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040.png"/><Relationship Id="rId5" Type="http://schemas.openxmlformats.org/officeDocument/2006/relationships/image" Target="../media/image1030.png"/><Relationship Id="rId4" Type="http://schemas.openxmlformats.org/officeDocument/2006/relationships/image" Target="../media/image1020.png"/></Relationships>
</file>

<file path=ppt/slides/_rels/slide2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3" Type="http://schemas.openxmlformats.org/officeDocument/2006/relationships/image" Target="../media/image1060.png"/><Relationship Id="rId7" Type="http://schemas.openxmlformats.org/officeDocument/2006/relationships/image" Target="../media/image18.png"/><Relationship Id="rId2" Type="http://schemas.openxmlformats.org/officeDocument/2006/relationships/image" Target="../media/image1050.png"/><Relationship Id="rId1" Type="http://schemas.openxmlformats.org/officeDocument/2006/relationships/slideLayout" Target="../slideLayouts/slideLayout2.xml"/><Relationship Id="rId6" Type="http://schemas.openxmlformats.org/officeDocument/2006/relationships/image" Target="../media/image1090.png"/><Relationship Id="rId5" Type="http://schemas.openxmlformats.org/officeDocument/2006/relationships/image" Target="../media/image1080.png"/><Relationship Id="rId4" Type="http://schemas.openxmlformats.org/officeDocument/2006/relationships/image" Target="../media/image1070.png"/></Relationships>
</file>

<file path=ppt/slides/_rels/slide2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ytimes.com/2020/01/06/podcasts/the-daily/iran-war.html" TargetMode="Externa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5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43.png"/></Relationships>
</file>

<file path=ppt/slides/_rels/slide2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26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265.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fi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810.png"/><Relationship Id="rId4" Type="http://schemas.openxmlformats.org/officeDocument/2006/relationships/image" Target="../media/image100.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21.jpeg"/><Relationship Id="rId4" Type="http://schemas.openxmlformats.org/officeDocument/2006/relationships/image" Target="../media/image24.jfif"/></Relationships>
</file>

<file path=ppt/slides/_rels/slide4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44.png"/><Relationship Id="rId4" Type="http://schemas.openxmlformats.org/officeDocument/2006/relationships/image" Target="../media/image110.pn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42.jfif"/><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png"/><Relationship Id="rId7" Type="http://schemas.openxmlformats.org/officeDocument/2006/relationships/image" Target="../media/image46.jp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63.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fif"/><Relationship Id="rId5" Type="http://schemas.openxmlformats.org/officeDocument/2006/relationships/image" Target="../media/image14.jpe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43.png"/><Relationship Id="rId4" Type="http://schemas.openxmlformats.org/officeDocument/2006/relationships/image" Target="../media/image51.jpg"/></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21.jpeg"/></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43.png"/><Relationship Id="rId4" Type="http://schemas.openxmlformats.org/officeDocument/2006/relationships/image" Target="../media/image54.jfif"/></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7.png"/></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9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9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9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9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9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9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99.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NULL"/><Relationship Id="rId7" Type="http://schemas.openxmlformats.org/officeDocument/2006/relationships/image" Target="../media/image213.png"/><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NULL"/><Relationship Id="rId10" Type="http://schemas.openxmlformats.org/officeDocument/2006/relationships/image" Target="../media/image59.jpeg"/><Relationship Id="rId4" Type="http://schemas.openxmlformats.org/officeDocument/2006/relationships/image" Target="NULL"/><Relationship Id="rId9"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47663" y="188640"/>
            <a:ext cx="8054975"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en-AU" altLang="nl-NL" sz="4400" dirty="0" err="1">
                <a:solidFill>
                  <a:srgbClr val="0000FF"/>
                </a:solidFill>
                <a:latin typeface="Arial" panose="020B0604020202020204" pitchFamily="34" charset="0"/>
                <a:cs typeface="Times New Roman" panose="02020603050405020304" pitchFamily="18" charset="0"/>
              </a:rPr>
              <a:t>Behavioral</a:t>
            </a:r>
            <a:r>
              <a:rPr lang="en-AU" altLang="nl-NL" sz="4400" dirty="0">
                <a:solidFill>
                  <a:srgbClr val="0000FF"/>
                </a:solidFill>
                <a:latin typeface="Arial" panose="020B0604020202020204" pitchFamily="34" charset="0"/>
                <a:cs typeface="Times New Roman" panose="02020603050405020304" pitchFamily="18" charset="0"/>
              </a:rPr>
              <a:t> Economics</a:t>
            </a:r>
            <a:endParaRPr lang="en-US" altLang="nl-NL" sz="4000" dirty="0">
              <a:solidFill>
                <a:srgbClr val="0000FF"/>
              </a:solidFill>
              <a:latin typeface="Arial" panose="020B0604020202020204" pitchFamily="34" charset="0"/>
              <a:cs typeface="Times New Roman" panose="02020603050405020304" pitchFamily="18" charset="0"/>
            </a:endParaRPr>
          </a:p>
        </p:txBody>
      </p:sp>
      <p:sp>
        <p:nvSpPr>
          <p:cNvPr id="2051" name="Text Box 4"/>
          <p:cNvSpPr txBox="1">
            <a:spLocks noChangeArrowheads="1"/>
          </p:cNvSpPr>
          <p:nvPr/>
        </p:nvSpPr>
        <p:spPr bwMode="auto">
          <a:xfrm>
            <a:off x="784225" y="882369"/>
            <a:ext cx="7026275" cy="37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65000"/>
              </a:lnSpc>
              <a:spcBef>
                <a:spcPct val="0"/>
              </a:spcBef>
              <a:buFontTx/>
              <a:buNone/>
            </a:pPr>
            <a:r>
              <a:rPr lang="en-AU" altLang="nl-NL" sz="2800" dirty="0">
                <a:solidFill>
                  <a:srgbClr val="000000"/>
                </a:solidFill>
                <a:latin typeface="Arial" panose="020B0604020202020204" pitchFamily="34" charset="0"/>
              </a:rPr>
              <a:t>Peter P. </a:t>
            </a:r>
            <a:r>
              <a:rPr lang="en-AU" altLang="nl-NL" sz="2800" dirty="0" err="1">
                <a:solidFill>
                  <a:srgbClr val="000000"/>
                </a:solidFill>
                <a:latin typeface="Arial" panose="020B0604020202020204" pitchFamily="34" charset="0"/>
              </a:rPr>
              <a:t>Wakker</a:t>
            </a:r>
            <a:r>
              <a:rPr lang="en-AU" altLang="nl-NL" sz="2800" dirty="0">
                <a:solidFill>
                  <a:srgbClr val="000000"/>
                </a:solidFill>
                <a:latin typeface="Arial" panose="020B0604020202020204" pitchFamily="34" charset="0"/>
              </a:rPr>
              <a:t> </a:t>
            </a:r>
            <a:endParaRPr lang="en-US" altLang="nl-NL" sz="2800" dirty="0">
              <a:solidFill>
                <a:srgbClr val="000000"/>
              </a:solidFill>
              <a:latin typeface="Arial" panose="020B0604020202020204" pitchFamily="34" charset="0"/>
              <a:cs typeface="Times New Roman" panose="02020603050405020304" pitchFamily="18" charset="0"/>
            </a:endParaRPr>
          </a:p>
        </p:txBody>
      </p:sp>
      <p:sp>
        <p:nvSpPr>
          <p:cNvPr id="2053" name="Text Box 12"/>
          <p:cNvSpPr txBox="1">
            <a:spLocks noChangeArrowheads="1"/>
          </p:cNvSpPr>
          <p:nvPr/>
        </p:nvSpPr>
        <p:spPr bwMode="auto">
          <a:xfrm>
            <a:off x="337920" y="1816894"/>
            <a:ext cx="8356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dirty="0">
                <a:solidFill>
                  <a:srgbClr val="0000FF"/>
                </a:solidFill>
                <a:latin typeface="Arial" panose="020B0604020202020204" pitchFamily="34" charset="0"/>
              </a:rPr>
              <a:t>Behavioral economics:</a:t>
            </a:r>
          </a:p>
          <a:p>
            <a:pPr>
              <a:spcBef>
                <a:spcPct val="0"/>
              </a:spcBef>
              <a:buFontTx/>
              <a:buNone/>
            </a:pPr>
            <a:r>
              <a:rPr lang="en-US" altLang="nl-NL" sz="2800" dirty="0">
                <a:solidFill>
                  <a:srgbClr val="000000"/>
                </a:solidFill>
                <a:latin typeface="Arial" panose="020B0604020202020204" pitchFamily="34" charset="0"/>
              </a:rPr>
              <a:t>makes economics more empirically realistic,</a:t>
            </a:r>
            <a:br>
              <a:rPr lang="en-US" altLang="nl-NL" sz="2800" dirty="0">
                <a:solidFill>
                  <a:srgbClr val="000000"/>
                </a:solidFill>
                <a:latin typeface="Arial" panose="020B0604020202020204" pitchFamily="34" charset="0"/>
              </a:rPr>
            </a:br>
            <a:r>
              <a:rPr lang="en-US" altLang="nl-NL" sz="2800" dirty="0">
                <a:solidFill>
                  <a:srgbClr val="000000"/>
                </a:solidFill>
                <a:latin typeface="Arial" panose="020B0604020202020204" pitchFamily="34" charset="0"/>
              </a:rPr>
              <a:t>by</a:t>
            </a:r>
          </a:p>
          <a:p>
            <a:pPr>
              <a:spcBef>
                <a:spcPct val="0"/>
              </a:spcBef>
              <a:buFontTx/>
              <a:buNone/>
            </a:pPr>
            <a:r>
              <a:rPr lang="en-US" altLang="nl-NL" sz="2800" dirty="0">
                <a:solidFill>
                  <a:srgbClr val="000000"/>
                </a:solidFill>
                <a:latin typeface="Arial" panose="020B0604020202020204" pitchFamily="34" charset="0"/>
              </a:rPr>
              <a:t>using more realistic models of economic agents.</a:t>
            </a:r>
          </a:p>
          <a:p>
            <a:pPr>
              <a:spcBef>
                <a:spcPct val="0"/>
              </a:spcBef>
              <a:buFontTx/>
              <a:buNone/>
            </a:pPr>
            <a:r>
              <a:rPr lang="en-US" altLang="nl-NL" sz="2800" dirty="0">
                <a:solidFill>
                  <a:srgbClr val="000000"/>
                </a:solidFill>
                <a:latin typeface="Arial" panose="020B0604020202020204" pitchFamily="34" charset="0"/>
              </a:rPr>
              <a:t>Borrows much from psychology.</a:t>
            </a:r>
          </a:p>
          <a:p>
            <a:pPr>
              <a:spcBef>
                <a:spcPct val="0"/>
              </a:spcBef>
              <a:buFontTx/>
              <a:buNone/>
            </a:pPr>
            <a:r>
              <a:rPr lang="en-US" altLang="nl-NL" sz="2800" dirty="0">
                <a:solidFill>
                  <a:srgbClr val="000000"/>
                </a:solidFill>
                <a:latin typeface="Arial" panose="020B0604020202020204" pitchFamily="34" charset="0"/>
              </a:rPr>
              <a:t>Allows emotions/irrationalities.</a:t>
            </a:r>
          </a:p>
          <a:p>
            <a:pPr>
              <a:spcBef>
                <a:spcPct val="0"/>
              </a:spcBef>
              <a:buFontTx/>
              <a:buNone/>
            </a:pPr>
            <a:r>
              <a:rPr lang="en-US" altLang="nl-NL" sz="2800" dirty="0">
                <a:solidFill>
                  <a:srgbClr val="0000FF"/>
                </a:solidFill>
                <a:latin typeface="Arial" panose="020B0604020202020204" pitchFamily="34" charset="0"/>
              </a:rPr>
              <a:t>In short:</a:t>
            </a:r>
          </a:p>
          <a:p>
            <a:pPr>
              <a:spcBef>
                <a:spcPct val="0"/>
              </a:spcBef>
              <a:buFontTx/>
              <a:buNone/>
            </a:pPr>
            <a:r>
              <a:rPr lang="en-US" altLang="nl-NL" sz="2800" dirty="0">
                <a:solidFill>
                  <a:srgbClr val="FF0000"/>
                </a:solidFill>
                <a:latin typeface="Arial" panose="020B0604020202020204" pitchFamily="34" charset="0"/>
              </a:rPr>
              <a:t>Replaces homo </a:t>
            </a:r>
            <a:r>
              <a:rPr lang="en-US" altLang="nl-NL" sz="2800" dirty="0" err="1">
                <a:solidFill>
                  <a:srgbClr val="FF0000"/>
                </a:solidFill>
                <a:latin typeface="Arial" panose="020B0604020202020204" pitchFamily="34" charset="0"/>
              </a:rPr>
              <a:t>economicus</a:t>
            </a:r>
            <a:r>
              <a:rPr lang="en-US" altLang="nl-NL" sz="2800" dirty="0">
                <a:solidFill>
                  <a:srgbClr val="FF0000"/>
                </a:solidFill>
                <a:latin typeface="Arial" panose="020B0604020202020204" pitchFamily="34" charset="0"/>
              </a:rPr>
              <a:t> by homo sapiens.</a:t>
            </a:r>
          </a:p>
        </p:txBody>
      </p:sp>
      <p:pic>
        <p:nvPicPr>
          <p:cNvPr id="4102" name="Picture 9" descr="logo erasm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5213" y="6443663"/>
            <a:ext cx="17287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sp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985" y="5468938"/>
            <a:ext cx="1439862"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omer_Simpson_2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143" y="5362575"/>
            <a:ext cx="87788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63525" y="5678488"/>
            <a:ext cx="3321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That is, replace</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Mr. Spock</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1" name="Text Box 4"/>
          <p:cNvSpPr txBox="1">
            <a:spLocks noChangeArrowheads="1"/>
          </p:cNvSpPr>
          <p:nvPr/>
        </p:nvSpPr>
        <p:spPr bwMode="auto">
          <a:xfrm>
            <a:off x="4670437" y="5670550"/>
            <a:ext cx="17699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by Homer Simpson</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19" name="Picture 18" descr="C:\Users\xx\Desktop\cur\cur Micro IV\head-inside.jpg"/>
          <p:cNvPicPr>
            <a:picLocks noChangeAspect="1" noChangeArrowheads="1"/>
          </p:cNvPicPr>
          <p:nvPr/>
        </p:nvPicPr>
        <p:blipFill rotWithShape="1">
          <a:blip r:embed="rId6">
            <a:extLst>
              <a:ext uri="{28A0092B-C50C-407E-A947-70E740481C1C}">
                <a14:useLocalDpi xmlns:a14="http://schemas.microsoft.com/office/drawing/2010/main" val="0"/>
              </a:ext>
            </a:extLst>
          </a:blip>
          <a:srcRect l="23333" t="21555" r="25555" b="14889"/>
          <a:stretch/>
        </p:blipFill>
        <p:spPr bwMode="auto">
          <a:xfrm>
            <a:off x="5652120" y="3573016"/>
            <a:ext cx="637393" cy="79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40269"/>
      </p:ext>
    </p:extLst>
  </p:cSld>
  <p:clrMapOvr>
    <a:masterClrMapping/>
  </p:clrMapOvr>
  <p:transition advTm="229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3">
                                            <p:txEl>
                                              <p:pRg st="3" end="3"/>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5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5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5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0">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P spid="2053" grpId="0" uiExpand="1" build="p"/>
      <p:bldP spid="10" grpId="0" build="p" autoUpdateAnimBg="0"/>
      <p:bldP spid="1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Outline of Part 1</a:t>
            </a:r>
            <a:endParaRPr lang="en-GB" altLang="nl-NL" sz="66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10</a:t>
            </a:fld>
            <a:endParaRPr lang="en-US" altLang="nl-NL" sz="1600"/>
          </a:p>
        </p:txBody>
      </p:sp>
    </p:spTree>
    <p:extLst>
      <p:ext uri="{BB962C8B-B14F-4D97-AF65-F5344CB8AC3E}">
        <p14:creationId xmlns:p14="http://schemas.microsoft.com/office/powerpoint/2010/main" val="81215626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 Box 2"/>
              <p:cNvSpPr txBox="1">
                <a:spLocks noChangeArrowheads="1"/>
              </p:cNvSpPr>
              <p:nvPr/>
            </p:nvSpPr>
            <p:spPr bwMode="auto">
              <a:xfrm>
                <a:off x="179512" y="260648"/>
                <a:ext cx="8856984" cy="52937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Formula on preceding slide is </a:t>
                </a:r>
                <a:b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a:solidFill>
                      <a:srgbClr val="0000FF"/>
                    </a:solidFill>
                    <a:latin typeface="Arial" panose="020B0604020202020204" pitchFamily="34" charset="0"/>
                    <a:cs typeface="Times New Roman" panose="02020603050405020304" pitchFamily="18" charset="0"/>
                    <a:sym typeface="Math3" panose="00000400000000000000" pitchFamily="2" charset="2"/>
                  </a:rPr>
                  <a:t>often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used</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 the literature for OPT. </a:t>
                </a:r>
              </a:p>
              <a:p>
                <a:pPr>
                  <a:spcBef>
                    <a:spcPct val="0"/>
                  </a:spcBef>
                  <a:buFont typeface="Math3" panose="00000400000000000000" pitchFamily="2" charset="2"/>
                  <a:buNone/>
                </a:pPr>
                <a: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Kahneman&amp;Tversky’79 used a slightly different</a:t>
                </a:r>
                <a:r>
                  <a:rPr lang="en-GB" sz="1800" dirty="0"/>
                  <a:t>—</a:t>
                </a:r>
                <a: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better</a:t>
                </a:r>
                <a:r>
                  <a:rPr lang="en-GB" sz="1800" dirty="0"/>
                  <a:t>—</a:t>
                </a:r>
                <a: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formula when </a:t>
                </a:r>
                <a14:m>
                  <m:oMath xmlns:m="http://schemas.openxmlformats.org/officeDocument/2006/math">
                    <m:r>
                      <a:rPr lang="en-US" altLang="nl-NL" sz="1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𝑝</m:t>
                    </m:r>
                    <m:r>
                      <a:rPr lang="en-US" altLang="nl-NL" sz="1800" b="0" i="1" baseline="-2500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r>
                      <a:rPr lang="en-US" altLang="nl-NL" sz="1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1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𝑝</m:t>
                    </m:r>
                    <m:r>
                      <a:rPr lang="en-US" altLang="nl-NL" sz="1800" b="0" i="1" baseline="-2500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m:t>
                    </m:r>
                    <m:r>
                      <a:rPr lang="en-US" altLang="nl-NL" sz="1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oMath>
                </a14:m>
                <a:br>
                  <a:rPr lang="en-US" altLang="nl-NL" b="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Biggest novelty:</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reference dependence.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0 is reference point. </a:t>
                </a:r>
              </a:p>
              <a:p>
                <a:pPr>
                  <a:spcBef>
                    <a:spcPct val="0"/>
                  </a:spcBef>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It depends on psychological framing.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14:m>
                  <m:oMath xmlns:m="http://schemas.openxmlformats.org/officeDocument/2006/math">
                    <m:r>
                      <a:rPr lang="en-US" altLang="nl-NL"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behaves differently for gains than for losses.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 focus on gains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and on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𝑤</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 other novelty.</a:t>
                </a:r>
              </a:p>
            </p:txBody>
          </p:sp>
        </mc:Choice>
        <mc:Fallback xmlns="">
          <p:sp>
            <p:nvSpPr>
              <p:cNvPr id="21" name="Text Box 2"/>
              <p:cNvSpPr txBox="1">
                <a:spLocks noRot="1" noChangeAspect="1" noMove="1" noResize="1" noEditPoints="1" noAdjustHandles="1" noChangeArrowheads="1" noChangeShapeType="1" noTextEdit="1"/>
              </p:cNvSpPr>
              <p:nvPr/>
            </p:nvSpPr>
            <p:spPr bwMode="auto">
              <a:xfrm>
                <a:off x="179512" y="260648"/>
                <a:ext cx="8856984" cy="5293757"/>
              </a:xfrm>
              <a:prstGeom prst="rect">
                <a:avLst/>
              </a:prstGeom>
              <a:blipFill>
                <a:blip r:embed="rId3"/>
                <a:stretch>
                  <a:fillRect l="-1721" t="-1498" b="-28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L">
                    <a:noFill/>
                  </a:rPr>
                  <a:t> </a:t>
                </a:r>
              </a:p>
            </p:txBody>
          </p:sp>
        </mc:Fallback>
      </mc:AlternateContent>
      <p:sp>
        <p:nvSpPr>
          <p:cNvPr id="4"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100</a:t>
            </a:fld>
            <a:endParaRPr lang="en-US" altLang="nl-NL" sz="1600"/>
          </a:p>
        </p:txBody>
      </p:sp>
      <p:pic>
        <p:nvPicPr>
          <p:cNvPr id="5" name="Picture 4" descr="C:\Users\xx\Desktop\cur\Micro IV\x2.jpg"/>
          <p:cNvPicPr>
            <a:picLocks noChangeAspect="1" noChangeArrowheads="1"/>
          </p:cNvPicPr>
          <p:nvPr/>
        </p:nvPicPr>
        <p:blipFill rotWithShape="1">
          <a:blip r:embed="rId4">
            <a:extLst>
              <a:ext uri="{28A0092B-C50C-407E-A947-70E740481C1C}">
                <a14:useLocalDpi xmlns:a14="http://schemas.microsoft.com/office/drawing/2010/main" val="0"/>
              </a:ext>
            </a:extLst>
          </a:blip>
          <a:srcRect l="3667" t="5357" r="2334" b="4762"/>
          <a:stretch/>
        </p:blipFill>
        <p:spPr bwMode="auto">
          <a:xfrm>
            <a:off x="7333431" y="2555188"/>
            <a:ext cx="1343025" cy="719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2966214047"/>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
                                            <p:txEl>
                                              <p:pRg st="2" end="2"/>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76213" y="-254000"/>
                <a:ext cx="8589962" cy="1569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Common empirical finding:</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i="1">
                        <a:solidFill>
                          <a:srgbClr val="000000"/>
                        </a:solidFill>
                        <a:latin typeface="Cambria Math" panose="02040503050406030204" pitchFamily="18" charset="0"/>
                        <a:ea typeface="Cambria Math" panose="02040503050406030204" pitchFamily="18" charset="0"/>
                      </a:rPr>
                      <m:t>𝑤</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has inverse-S shape:</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76213" y="-254000"/>
                <a:ext cx="8589962" cy="1569660"/>
              </a:xfrm>
              <a:prstGeom prst="rect">
                <a:avLst/>
              </a:prstGeom>
              <a:blipFill rotWithShape="0">
                <a:blip r:embed="rId3"/>
                <a:stretch>
                  <a:fillRect l="-1845" b="-116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Text Box 2"/>
          <p:cNvSpPr txBox="1">
            <a:spLocks noChangeArrowheads="1"/>
          </p:cNvSpPr>
          <p:nvPr/>
        </p:nvSpPr>
        <p:spPr bwMode="auto">
          <a:xfrm>
            <a:off x="190500" y="5145782"/>
            <a:ext cx="8589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Captures psychological aspects of risk attitudes beyond EU.</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900" y="2022829"/>
            <a:ext cx="3314286" cy="2828571"/>
          </a:xfrm>
          <a:prstGeom prst="rect">
            <a:avLst/>
          </a:prstGeom>
        </p:spPr>
      </p:pic>
      <p:sp>
        <p:nvSpPr>
          <p:cNvPr id="10" name="Text Box 3"/>
          <p:cNvSpPr txBox="1">
            <a:spLocks noChangeArrowheads="1"/>
          </p:cNvSpPr>
          <p:nvPr/>
        </p:nvSpPr>
        <p:spPr bwMode="auto">
          <a:xfrm>
            <a:off x="87399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101</a:t>
            </a:fld>
            <a:endParaRPr lang="en-US" altLang="nl-NL" sz="160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1991589798"/>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77800"/>
            <a:ext cx="1676400" cy="1341120"/>
          </a:xfrm>
          <a:prstGeom prst="rect">
            <a:avLst/>
          </a:prstGeom>
        </p:spPr>
      </p:pic>
      <p:sp>
        <p:nvSpPr>
          <p:cNvPr id="7" name="Text Box 2"/>
          <p:cNvSpPr txBox="1">
            <a:spLocks noChangeArrowheads="1"/>
          </p:cNvSpPr>
          <p:nvPr/>
        </p:nvSpPr>
        <p:spPr bwMode="auto">
          <a:xfrm>
            <a:off x="1700188" y="70024"/>
            <a:ext cx="713107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Overweighting of small probabilities p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deviates from the widespread economic belief in universal risk aversion. </a:t>
            </a: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Can generate risk seeking for gains: preferring a risky prospect to its expected value.</a:t>
            </a:r>
          </a:p>
        </p:txBody>
      </p:sp>
      <p:grpSp>
        <p:nvGrpSpPr>
          <p:cNvPr id="4" name="Group 3"/>
          <p:cNvGrpSpPr/>
          <p:nvPr/>
        </p:nvGrpSpPr>
        <p:grpSpPr>
          <a:xfrm>
            <a:off x="1812698" y="4327563"/>
            <a:ext cx="4703518" cy="1666672"/>
            <a:chOff x="1527249" y="4309586"/>
            <a:chExt cx="4703518" cy="1666672"/>
          </a:xfrm>
        </p:grpSpPr>
        <p:grpSp>
          <p:nvGrpSpPr>
            <p:cNvPr id="2" name="Group 1"/>
            <p:cNvGrpSpPr/>
            <p:nvPr/>
          </p:nvGrpSpPr>
          <p:grpSpPr>
            <a:xfrm>
              <a:off x="1527249" y="4309586"/>
              <a:ext cx="1852253" cy="1666672"/>
              <a:chOff x="762000" y="3987800"/>
              <a:chExt cx="1852253" cy="1666672"/>
            </a:xfrm>
          </p:grpSpPr>
          <p:sp>
            <p:nvSpPr>
              <p:cNvPr id="8" name="Freeform 6"/>
              <p:cNvSpPr>
                <a:spLocks/>
              </p:cNvSpPr>
              <p:nvPr/>
            </p:nvSpPr>
            <p:spPr bwMode="auto">
              <a:xfrm>
                <a:off x="849313" y="4430685"/>
                <a:ext cx="1001713" cy="478025"/>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 name="Freeform 7"/>
              <p:cNvSpPr>
                <a:spLocks/>
              </p:cNvSpPr>
              <p:nvPr/>
            </p:nvSpPr>
            <p:spPr bwMode="auto">
              <a:xfrm flipV="1">
                <a:off x="858838" y="4926179"/>
                <a:ext cx="1001713" cy="478025"/>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0" name="Oval 8"/>
              <p:cNvSpPr>
                <a:spLocks noChangeArrowheads="1"/>
              </p:cNvSpPr>
              <p:nvPr/>
            </p:nvSpPr>
            <p:spPr bwMode="auto">
              <a:xfrm>
                <a:off x="762000" y="4803893"/>
                <a:ext cx="203200" cy="20328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11" name="Text Box 9"/>
              <p:cNvSpPr txBox="1">
                <a:spLocks noChangeArrowheads="1"/>
              </p:cNvSpPr>
              <p:nvPr/>
            </p:nvSpPr>
            <p:spPr bwMode="auto">
              <a:xfrm>
                <a:off x="1953854" y="5131047"/>
                <a:ext cx="660399" cy="5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279859" y="3987800"/>
                    <a:ext cx="270459"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𝑝</m:t>
                          </m:r>
                        </m:oMath>
                      </m:oMathPara>
                    </a14:m>
                    <a:endParaRPr lang="en-GB" sz="2800" baseline="-25000" dirty="0">
                      <a:solidFill>
                        <a:srgbClr val="00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79859" y="3987800"/>
                    <a:ext cx="270459" cy="420949"/>
                  </a:xfrm>
                  <a:prstGeom prst="rect">
                    <a:avLst/>
                  </a:prstGeom>
                  <a:blipFill>
                    <a:blip r:embed="rId4"/>
                    <a:stretch>
                      <a:fillRect/>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201224" y="5054958"/>
                    <a:ext cx="449418" cy="369332"/>
                  </a:xfrm>
                  <a:prstGeom prst="rect">
                    <a:avLst/>
                  </a:prstGeom>
                  <a:noFill/>
                </p:spPr>
                <p:txBody>
                  <a:bodyPr wrap="none" lIns="0" tIns="0" rIns="0" bIns="0" rtlCol="0">
                    <a:spAutoFit/>
                  </a:bodyPr>
                  <a:lstStyle/>
                  <a:p>
                    <a:r>
                      <a:rPr lang="en-US" sz="2400" b="0" dirty="0">
                        <a:solidFill>
                          <a:srgbClr val="000000"/>
                        </a:solidFill>
                      </a:rPr>
                      <a:t>1</a:t>
                    </a:r>
                    <a:r>
                      <a:rPr lang="en-US" sz="2400" dirty="0">
                        <a:solidFill>
                          <a:srgbClr val="000000"/>
                        </a:solidFill>
                      </a:rPr>
                      <a:t>-</a:t>
                    </a:r>
                    <a14:m>
                      <m:oMath xmlns:m="http://schemas.openxmlformats.org/officeDocument/2006/math">
                        <m:r>
                          <a:rPr lang="en-US" sz="2400" i="1">
                            <a:solidFill>
                              <a:srgbClr val="000000"/>
                            </a:solidFill>
                            <a:latin typeface="Cambria Math" panose="02040503050406030204" pitchFamily="18" charset="0"/>
                          </a:rPr>
                          <m:t>𝑝</m:t>
                        </m:r>
                      </m:oMath>
                    </a14:m>
                    <a:endParaRPr lang="en-GB" sz="2400" baseline="-250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201224" y="5054958"/>
                    <a:ext cx="449418" cy="369332"/>
                  </a:xfrm>
                  <a:prstGeom prst="rect">
                    <a:avLst/>
                  </a:prstGeom>
                  <a:blipFill rotWithShape="0">
                    <a:blip r:embed="rId6"/>
                    <a:stretch>
                      <a:fillRect l="-40541" t="-22951" r="-22973" b="-50820"/>
                    </a:stretch>
                  </a:blipFill>
                </p:spPr>
                <p:txBody>
                  <a:bodyPr/>
                  <a:lstStyle/>
                  <a:p>
                    <a:r>
                      <a:rPr lang="en-GB">
                        <a:noFill/>
                      </a:rPr>
                      <a:t> </a:t>
                    </a:r>
                  </a:p>
                </p:txBody>
              </p:sp>
            </mc:Fallback>
          </mc:AlternateContent>
          <p:sp>
            <p:nvSpPr>
              <p:cNvPr id="16" name="TextBox 15"/>
              <p:cNvSpPr txBox="1"/>
              <p:nvPr/>
            </p:nvSpPr>
            <p:spPr>
              <a:xfrm>
                <a:off x="1978638" y="4166316"/>
                <a:ext cx="179536" cy="430887"/>
              </a:xfrm>
              <a:prstGeom prst="rect">
                <a:avLst/>
              </a:prstGeom>
              <a:noFill/>
            </p:spPr>
            <p:txBody>
              <a:bodyPr wrap="none" lIns="0" tIns="0" rIns="0" bIns="0" rtlCol="0">
                <a:spAutoFit/>
              </a:bodyPr>
              <a:lstStyle/>
              <a:p>
                <a:r>
                  <a:rPr lang="en-US" sz="2800" dirty="0">
                    <a:solidFill>
                      <a:srgbClr val="000000"/>
                    </a:solidFill>
                  </a:rPr>
                  <a:t>x</a:t>
                </a:r>
                <a:endParaRPr lang="en-GB" sz="2800" baseline="-25000" dirty="0">
                  <a:solidFill>
                    <a:srgbClr val="000000"/>
                  </a:solidFill>
                </a:endParaRPr>
              </a:p>
            </p:txBody>
          </p:sp>
        </p:grpSp>
        <mc:AlternateContent xmlns:mc="http://schemas.openxmlformats.org/markup-compatibility/2006" xmlns:a14="http://schemas.microsoft.com/office/drawing/2010/main">
          <mc:Choice Requires="a14">
            <p:sp>
              <p:nvSpPr>
                <p:cNvPr id="18" name="TextBox 17"/>
                <p:cNvSpPr txBox="1"/>
                <p:nvPr/>
              </p:nvSpPr>
              <p:spPr>
                <a:xfrm>
                  <a:off x="3661923" y="4977217"/>
                  <a:ext cx="256884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r>
                          <a:rPr lang="en-US" sz="2800" b="0" i="1" smtClean="0">
                            <a:solidFill>
                              <a:srgbClr val="000000"/>
                            </a:solidFill>
                            <a:latin typeface="Cambria Math" panose="02040503050406030204" pitchFamily="18" charset="0"/>
                            <a:ea typeface="Cambria Math" panose="02040503050406030204" pitchFamily="18" charset="0"/>
                          </a:rPr>
                          <m:t>   </m:t>
                        </m:r>
                        <m:r>
                          <a:rPr lang="en-US" sz="2800" i="1" smtClean="0">
                            <a:solidFill>
                              <a:srgbClr val="000000"/>
                            </a:solidFill>
                            <a:latin typeface="Cambria Math" panose="02040503050406030204" pitchFamily="18" charset="0"/>
                          </a:rPr>
                          <m:t>𝑤</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panose="02040503050406030204" pitchFamily="18" charset="0"/>
                              </a:rPr>
                              <m:t>𝑝</m:t>
                            </m:r>
                          </m:e>
                        </m:d>
                        <m:r>
                          <a:rPr lang="en-US" sz="2800" b="0" i="1" smtClean="0">
                            <a:solidFill>
                              <a:srgbClr val="000000"/>
                            </a:solidFill>
                            <a:latin typeface="Cambria Math" panose="02040503050406030204" pitchFamily="18" charset="0"/>
                          </a:rPr>
                          <m:t>𝑥</m:t>
                        </m:r>
                        <m:r>
                          <a:rPr lang="en-US" sz="2800" b="0" i="1" smtClean="0">
                            <a:solidFill>
                              <a:srgbClr val="000000"/>
                            </a:solidFill>
                            <a:latin typeface="Cambria Math" panose="02040503050406030204" pitchFamily="18" charset="0"/>
                          </a:rPr>
                          <m:t>&gt;</m:t>
                        </m:r>
                        <m:r>
                          <a:rPr lang="en-US" sz="2800" b="0" i="1" smtClean="0">
                            <a:solidFill>
                              <a:srgbClr val="000000"/>
                            </a:solidFill>
                            <a:latin typeface="Cambria Math" panose="02040503050406030204" pitchFamily="18" charset="0"/>
                          </a:rPr>
                          <m:t>𝑝𝑥</m:t>
                        </m:r>
                      </m:oMath>
                    </m:oMathPara>
                  </a14:m>
                  <a:endParaRPr lang="en-GB" sz="2800" dirty="0">
                    <a:solidFill>
                      <a:srgbClr val="00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61923" y="4977217"/>
                  <a:ext cx="2568844" cy="430887"/>
                </a:xfrm>
                <a:prstGeom prst="rect">
                  <a:avLst/>
                </a:prstGeom>
                <a:blipFill>
                  <a:blip r:embed="rId7"/>
                  <a:stretch>
                    <a:fillRect/>
                  </a:stretch>
                </a:blipFill>
              </p:spPr>
              <p:txBody>
                <a:bodyPr/>
                <a:lstStyle/>
                <a:p>
                  <a:r>
                    <a:rPr lang="nl-NL">
                      <a:noFill/>
                    </a:rPr>
                    <a:t> </a:t>
                  </a:r>
                </a:p>
              </p:txBody>
            </p:sp>
          </mc:Fallback>
        </mc:AlternateContent>
      </p:grpSp>
      <mc:AlternateContent xmlns:mc="http://schemas.openxmlformats.org/markup-compatibility/2006" xmlns:a14="http://schemas.microsoft.com/office/drawing/2010/main">
        <mc:Choice Requires="a14">
          <p:sp>
            <p:nvSpPr>
              <p:cNvPr id="19" name="Text Box 2"/>
              <p:cNvSpPr txBox="1">
                <a:spLocks noChangeArrowheads="1"/>
              </p:cNvSpPr>
              <p:nvPr/>
            </p:nvSpPr>
            <p:spPr bwMode="auto">
              <a:xfrm>
                <a:off x="1719388" y="5763955"/>
                <a:ext cx="7359956"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Explains gambling: people overweight a </a:t>
                </a:r>
                <a14:m>
                  <m:oMath xmlns:m="http://schemas.openxmlformats.org/officeDocument/2006/math">
                    <m:r>
                      <a:rPr lang="en-US" altLang="nl-NL" b="0" i="1" dirty="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Sup>
                      <m:sSupPr>
                        <m:ctrlPr>
                          <a:rPr lang="en-US" altLang="nl-NL" b="0" i="1" dirty="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b="0" i="1" dirty="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e>
                      <m:sup>
                        <m:r>
                          <a:rPr lang="en-US" altLang="nl-NL" b="0" i="1" dirty="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6</m:t>
                        </m:r>
                      </m:sup>
                    </m:sSup>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probability of gaining a lottery.</a:t>
                </a:r>
                <a:endParaRPr lang="en-US" altLang="nl-NL"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19" name="Text Box 2"/>
              <p:cNvSpPr txBox="1">
                <a:spLocks noRot="1" noChangeAspect="1" noMove="1" noResize="1" noEditPoints="1" noAdjustHandles="1" noChangeArrowheads="1" noChangeShapeType="1" noTextEdit="1"/>
              </p:cNvSpPr>
              <p:nvPr/>
            </p:nvSpPr>
            <p:spPr bwMode="auto">
              <a:xfrm>
                <a:off x="1719388" y="5763955"/>
                <a:ext cx="7359956" cy="1077218"/>
              </a:xfrm>
              <a:prstGeom prst="rect">
                <a:avLst/>
              </a:prstGeom>
              <a:blipFill rotWithShape="1">
                <a:blip r:embed="rId8"/>
                <a:stretch>
                  <a:fillRect l="-2071" t="-7386" r="-3314" b="-181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20" name="Text Box 3"/>
          <p:cNvSpPr txBox="1">
            <a:spLocks noChangeArrowheads="1"/>
          </p:cNvSpPr>
          <p:nvPr/>
        </p:nvSpPr>
        <p:spPr bwMode="auto">
          <a:xfrm>
            <a:off x="873072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102</a:t>
            </a:fld>
            <a:endParaRPr lang="en-US" altLang="nl-NL" sz="1600"/>
          </a:p>
        </p:txBody>
      </p:sp>
      <mc:AlternateContent xmlns:mc="http://schemas.openxmlformats.org/markup-compatibility/2006" xmlns:a14="http://schemas.microsoft.com/office/drawing/2010/main">
        <mc:Choice Requires="a14">
          <p:sp>
            <p:nvSpPr>
              <p:cNvPr id="21" name="Text Box 2"/>
              <p:cNvSpPr txBox="1">
                <a:spLocks noChangeArrowheads="1"/>
              </p:cNvSpPr>
              <p:nvPr/>
            </p:nvSpPr>
            <p:spPr bwMode="auto">
              <a:xfrm>
                <a:off x="1675311" y="3011468"/>
                <a:ext cx="6541522" cy="1569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Assume  </a:t>
                </a:r>
                <a14:m>
                  <m:oMath xmlns:m="http://schemas.openxmlformats.org/officeDocument/2006/math">
                    <m:r>
                      <a:rPr lang="en-US" i="1">
                        <a:solidFill>
                          <a:srgbClr val="000000"/>
                        </a:solidFill>
                        <a:latin typeface="Cambria Math" panose="02040503050406030204" pitchFamily="18" charset="0"/>
                        <a:ea typeface="Cambria Math" panose="02040503050406030204" pitchFamily="18" charset="0"/>
                      </a:rPr>
                      <m:t>𝑈</m:t>
                    </m:r>
                    <m:d>
                      <m:dPr>
                        <m:ctrlPr>
                          <a:rPr lang="en-US" i="1">
                            <a:solidFill>
                              <a:srgbClr val="000000"/>
                            </a:solidFill>
                            <a:latin typeface="Cambria Math" panose="02040503050406030204" pitchFamily="18" charset="0"/>
                            <a:ea typeface="Cambria Math" panose="02040503050406030204" pitchFamily="18" charset="0"/>
                          </a:rPr>
                        </m:ctrlPr>
                      </m:dPr>
                      <m:e>
                        <m:r>
                          <a:rPr lang="en-US" b="0" i="1" smtClean="0">
                            <a:solidFill>
                              <a:srgbClr val="000000"/>
                            </a:solidFill>
                            <a:latin typeface="Cambria Math" panose="02040503050406030204" pitchFamily="18" charset="0"/>
                            <a:ea typeface="Cambria Math" panose="02040503050406030204" pitchFamily="18" charset="0"/>
                          </a:rPr>
                          <m:t>𝑥</m:t>
                        </m:r>
                      </m:e>
                    </m:d>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𝑥</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(holds approximately for small </a:t>
                </a:r>
                <a14:m>
                  <m:oMath xmlns:m="http://schemas.openxmlformats.org/officeDocument/2006/math">
                    <m:r>
                      <a:rPr lang="en-US" i="1">
                        <a:solidFill>
                          <a:srgbClr val="000000"/>
                        </a:solidFill>
                        <a:latin typeface="Cambria Math" panose="02040503050406030204" pitchFamily="18" charset="0"/>
                        <a:ea typeface="Cambria Math" panose="02040503050406030204" pitchFamily="18" charset="0"/>
                      </a:rPr>
                      <m:t>𝑥</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Then, for small p: </a:t>
                </a:r>
              </a:p>
            </p:txBody>
          </p:sp>
        </mc:Choice>
        <mc:Fallback xmlns="">
          <p:sp>
            <p:nvSpPr>
              <p:cNvPr id="21" name="Text Box 2"/>
              <p:cNvSpPr txBox="1">
                <a:spLocks noRot="1" noChangeAspect="1" noMove="1" noResize="1" noEditPoints="1" noAdjustHandles="1" noChangeArrowheads="1" noChangeShapeType="1" noTextEdit="1"/>
              </p:cNvSpPr>
              <p:nvPr/>
            </p:nvSpPr>
            <p:spPr bwMode="auto">
              <a:xfrm>
                <a:off x="1675311" y="3011468"/>
                <a:ext cx="6541522" cy="1569660"/>
              </a:xfrm>
              <a:prstGeom prst="rect">
                <a:avLst/>
              </a:prstGeom>
              <a:blipFill rotWithShape="1">
                <a:blip r:embed="rId9"/>
                <a:stretch>
                  <a:fillRect l="-2423" t="-5058" b="-120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pic>
        <p:nvPicPr>
          <p:cNvPr id="22" name="Picture 21" descr="C:\Users\xx\Desktop\cur\Micro IV\Y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953" r="29537"/>
          <a:stretch/>
        </p:blipFill>
        <p:spPr bwMode="auto">
          <a:xfrm>
            <a:off x="8532440" y="2291984"/>
            <a:ext cx="521815" cy="74435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11"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1191940821"/>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9" grpId="0"/>
      <p:bldP spid="21"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149994" y="1995306"/>
            <a:ext cx="8589962" cy="33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They even have the same cause: overestimation of small probabilities.</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Prospect theory can also accommodate Allais’ paradox:</a:t>
            </a:r>
          </a:p>
        </p:txBody>
      </p:sp>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74613" y="147030"/>
                <a:ext cx="8589962" cy="24314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Also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helps to explain insurance:</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people overweight a </a:t>
                </a:r>
                <a14:m>
                  <m:oMath xmlns:m="http://schemas.openxmlformats.org/officeDocument/2006/math">
                    <m:r>
                      <a:rPr lang="en-US" altLang="nl-NL"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r>
                      <a:rPr lang="en-US" altLang="nl-NL"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r>
                      <a:rPr lang="en-US" altLang="nl-NL" i="1" baseline="30000">
                        <a:solidFill>
                          <a:srgbClr val="000000"/>
                        </a:solidFill>
                        <a:latin typeface="Cambria Math" panose="02040503050406030204" pitchFamily="18" charset="0"/>
                        <a:cs typeface="Times New Roman" panose="02020603050405020304" pitchFamily="18" charset="0"/>
                        <a:sym typeface="Math3" panose="00000400000000000000" pitchFamily="2" charset="2"/>
                      </a:rPr>
                      <m:t>6</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probability of their house catching fire. </a:t>
                </a:r>
              </a:p>
              <a:p>
                <a:pPr>
                  <a:lnSpc>
                    <a:spcPct val="95000"/>
                  </a:lnSpc>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Co-existence of gambling and insurance</a:t>
                </a:r>
                <a:r>
                  <a:rPr lang="en-GB" dirty="0"/>
                  <a:t>—</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 classical paradox</a:t>
                </a:r>
                <a:r>
                  <a:rPr lang="en-GB" dirty="0"/>
                  <a:t>—</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is thus resolved.</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74613" y="147030"/>
                <a:ext cx="8589962" cy="2431435"/>
              </a:xfrm>
              <a:prstGeom prst="rect">
                <a:avLst/>
              </a:prstGeom>
              <a:blipFill rotWithShape="1">
                <a:blip r:embed="rId3"/>
                <a:stretch>
                  <a:fillRect l="-1774" t="-4261" b="-70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6" name="Text Box 3"/>
          <p:cNvSpPr txBox="1">
            <a:spLocks noChangeArrowheads="1"/>
          </p:cNvSpPr>
          <p:nvPr/>
        </p:nvSpPr>
        <p:spPr bwMode="auto">
          <a:xfrm>
            <a:off x="873072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103</a:t>
            </a:fld>
            <a:endParaRPr lang="en-US" altLang="nl-NL" sz="160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grpSp>
        <p:nvGrpSpPr>
          <p:cNvPr id="8" name="Group 7"/>
          <p:cNvGrpSpPr/>
          <p:nvPr/>
        </p:nvGrpSpPr>
        <p:grpSpPr>
          <a:xfrm>
            <a:off x="7624886" y="2947555"/>
            <a:ext cx="691530" cy="985501"/>
            <a:chOff x="3705760" y="1636647"/>
            <a:chExt cx="1015884" cy="1447738"/>
          </a:xfrm>
        </p:grpSpPr>
        <p:pic>
          <p:nvPicPr>
            <p:cNvPr id="9" name="Picture 3" descr="C:\Users\xx\Desktop\cur\Micro IV\x4.jpg"/>
            <p:cNvPicPr>
              <a:picLocks noChangeAspect="1" noChangeArrowheads="1"/>
            </p:cNvPicPr>
            <p:nvPr/>
          </p:nvPicPr>
          <p:blipFill rotWithShape="1">
            <a:blip r:embed="rId5">
              <a:extLst>
                <a:ext uri="{28A0092B-C50C-407E-A947-70E740481C1C}">
                  <a14:useLocalDpi xmlns:a14="http://schemas.microsoft.com/office/drawing/2010/main" val="0"/>
                </a:ext>
              </a:extLst>
            </a:blip>
            <a:srcRect l="31351" t="56173" r="30708"/>
            <a:stretch/>
          </p:blipFill>
          <p:spPr bwMode="auto">
            <a:xfrm>
              <a:off x="3705760" y="1636647"/>
              <a:ext cx="1015884" cy="611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umbrella&#10;&#10;Description automatically generated">
              <a:extLst>
                <a:ext uri="{FF2B5EF4-FFF2-40B4-BE49-F238E27FC236}">
                  <a16:creationId xmlns:a16="http://schemas.microsoft.com/office/drawing/2014/main" id="{6A2DCAC6-A8F8-4BB0-A9E5-3842328B56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161" r="11534"/>
            <a:stretch/>
          </p:blipFill>
          <p:spPr>
            <a:xfrm>
              <a:off x="3705760" y="2259781"/>
              <a:ext cx="1015884" cy="824604"/>
            </a:xfrm>
            <a:prstGeom prst="rect">
              <a:avLst/>
            </a:prstGeom>
          </p:spPr>
        </p:pic>
      </p:grpSp>
    </p:spTree>
    <p:extLst>
      <p:ext uri="{BB962C8B-B14F-4D97-AF65-F5344CB8AC3E}">
        <p14:creationId xmlns:p14="http://schemas.microsoft.com/office/powerpoint/2010/main" val="153712493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utoUpdateAnimBg="0"/>
      <p:bldP spid="64514" grpId="0" uiExpand="1"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58739" y="131763"/>
            <a:ext cx="7561262"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Allais’ (1953) paradox:</a:t>
            </a:r>
            <a:endPar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 name="Group 1"/>
          <p:cNvGrpSpPr/>
          <p:nvPr/>
        </p:nvGrpSpPr>
        <p:grpSpPr>
          <a:xfrm>
            <a:off x="1524000" y="685800"/>
            <a:ext cx="4611687" cy="3259138"/>
            <a:chOff x="1524000" y="685800"/>
            <a:chExt cx="4611687" cy="3259138"/>
          </a:xfrm>
        </p:grpSpPr>
        <p:grpSp>
          <p:nvGrpSpPr>
            <p:cNvPr id="4" name="Group 3"/>
            <p:cNvGrpSpPr/>
            <p:nvPr/>
          </p:nvGrpSpPr>
          <p:grpSpPr>
            <a:xfrm>
              <a:off x="1524000" y="2057400"/>
              <a:ext cx="4611687" cy="1887538"/>
              <a:chOff x="1576388" y="4981575"/>
              <a:chExt cx="4611687" cy="1887538"/>
            </a:xfrm>
          </p:grpSpPr>
          <p:grpSp>
            <p:nvGrpSpPr>
              <p:cNvPr id="7" name="Group 80"/>
              <p:cNvGrpSpPr>
                <a:grpSpLocks/>
              </p:cNvGrpSpPr>
              <p:nvPr/>
            </p:nvGrpSpPr>
            <p:grpSpPr bwMode="auto">
              <a:xfrm>
                <a:off x="1576388" y="4981575"/>
                <a:ext cx="2249487" cy="1862138"/>
                <a:chOff x="1017" y="2417"/>
                <a:chExt cx="1417" cy="1173"/>
              </a:xfrm>
            </p:grpSpPr>
            <p:sp>
              <p:nvSpPr>
                <p:cNvPr id="98339" name="Text Box 11"/>
                <p:cNvSpPr txBox="1">
                  <a:spLocks noChangeArrowheads="1"/>
                </p:cNvSpPr>
                <p:nvPr/>
              </p:nvSpPr>
              <p:spPr bwMode="auto">
                <a:xfrm>
                  <a:off x="1214" y="3225"/>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0.75</a:t>
                  </a:r>
                  <a:r>
                    <a:rPr lang="en-GB" altLang="nl-NL">
                      <a:solidFill>
                        <a:srgbClr val="000000"/>
                      </a:solidFill>
                      <a:latin typeface="Arial" panose="020B0604020202020204" pitchFamily="34" charset="0"/>
                    </a:rPr>
                    <a:t> </a:t>
                  </a:r>
                </a:p>
              </p:txBody>
            </p:sp>
            <p:sp>
              <p:nvSpPr>
                <p:cNvPr id="98340"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41"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42"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43" name="Text Box 11"/>
                <p:cNvSpPr txBox="1">
                  <a:spLocks noChangeArrowheads="1"/>
                </p:cNvSpPr>
                <p:nvPr/>
              </p:nvSpPr>
              <p:spPr bwMode="auto">
                <a:xfrm>
                  <a:off x="1214" y="2417"/>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0.25</a:t>
                  </a:r>
                  <a:r>
                    <a:rPr lang="en-GB" altLang="nl-NL">
                      <a:solidFill>
                        <a:srgbClr val="000000"/>
                      </a:solidFill>
                      <a:latin typeface="Arial" panose="020B0604020202020204" pitchFamily="34" charset="0"/>
                    </a:rPr>
                    <a:t> </a:t>
                  </a:r>
                </a:p>
              </p:txBody>
            </p:sp>
            <p:sp>
              <p:nvSpPr>
                <p:cNvPr id="98344"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45"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p:grpSp>
            <p:nvGrpSpPr>
              <p:cNvPr id="8" name="Group 88"/>
              <p:cNvGrpSpPr>
                <a:grpSpLocks/>
              </p:cNvGrpSpPr>
              <p:nvPr/>
            </p:nvGrpSpPr>
            <p:grpSpPr bwMode="auto">
              <a:xfrm>
                <a:off x="3938588" y="5006975"/>
                <a:ext cx="2249487" cy="1862138"/>
                <a:chOff x="1017" y="2417"/>
                <a:chExt cx="1417" cy="1173"/>
              </a:xfrm>
            </p:grpSpPr>
            <p:sp>
              <p:nvSpPr>
                <p:cNvPr id="98332" name="Text Box 11"/>
                <p:cNvSpPr txBox="1">
                  <a:spLocks noChangeArrowheads="1"/>
                </p:cNvSpPr>
                <p:nvPr/>
              </p:nvSpPr>
              <p:spPr bwMode="auto">
                <a:xfrm>
                  <a:off x="1214" y="3225"/>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0.80</a:t>
                  </a:r>
                  <a:r>
                    <a:rPr lang="en-GB" altLang="nl-NL">
                      <a:solidFill>
                        <a:srgbClr val="000000"/>
                      </a:solidFill>
                      <a:latin typeface="Arial" panose="020B0604020202020204" pitchFamily="34" charset="0"/>
                    </a:rPr>
                    <a:t> </a:t>
                  </a:r>
                </a:p>
              </p:txBody>
            </p:sp>
            <p:sp>
              <p:nvSpPr>
                <p:cNvPr id="98333"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34"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35"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36" name="Text Box 11"/>
                <p:cNvSpPr txBox="1">
                  <a:spLocks noChangeArrowheads="1"/>
                </p:cNvSpPr>
                <p:nvPr/>
              </p:nvSpPr>
              <p:spPr bwMode="auto">
                <a:xfrm>
                  <a:off x="1214" y="2417"/>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0.20</a:t>
                  </a:r>
                  <a:r>
                    <a:rPr lang="en-GB" altLang="nl-NL" dirty="0">
                      <a:solidFill>
                        <a:srgbClr val="000000"/>
                      </a:solidFill>
                      <a:latin typeface="Arial" panose="020B0604020202020204" pitchFamily="34" charset="0"/>
                    </a:rPr>
                    <a:t> </a:t>
                  </a:r>
                </a:p>
              </p:txBody>
            </p:sp>
            <p:sp>
              <p:nvSpPr>
                <p:cNvPr id="98337"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38"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40M</a:t>
                  </a:r>
                  <a:endParaRPr lang="en-GB" altLang="nl-NL" sz="2800" dirty="0">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55313" name="Text Box 9"/>
                  <p:cNvSpPr txBox="1">
                    <a:spLocks noChangeArrowheads="1"/>
                  </p:cNvSpPr>
                  <p:nvPr/>
                </p:nvSpPr>
                <p:spPr bwMode="auto">
                  <a:xfrm>
                    <a:off x="3293036" y="5668963"/>
                    <a:ext cx="561975"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rPr>
                            <m:t>≺</m:t>
                          </m:r>
                        </m:oMath>
                      </m:oMathPara>
                    </a14:m>
                    <a:endParaRPr lang="en-GB" altLang="nl-NL" sz="2800" dirty="0">
                      <a:solidFill>
                        <a:srgbClr val="000000"/>
                      </a:solidFill>
                      <a:latin typeface="Arial" panose="020B0604020202020204" pitchFamily="34" charset="0"/>
                    </a:endParaRPr>
                  </a:p>
                </p:txBody>
              </p:sp>
            </mc:Choice>
            <mc:Fallback xmlns="">
              <p:sp>
                <p:nvSpPr>
                  <p:cNvPr id="55313" name="Text Box 9"/>
                  <p:cNvSpPr txBox="1">
                    <a:spLocks noRot="1" noChangeAspect="1" noMove="1" noResize="1" noEditPoints="1" noAdjustHandles="1" noChangeArrowheads="1" noChangeShapeType="1" noTextEdit="1"/>
                  </p:cNvSpPr>
                  <p:nvPr/>
                </p:nvSpPr>
                <p:spPr bwMode="auto">
                  <a:xfrm>
                    <a:off x="3293036" y="5668963"/>
                    <a:ext cx="561975" cy="523220"/>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grpSp>
          <p:nvGrpSpPr>
            <p:cNvPr id="5" name="Group 4"/>
            <p:cNvGrpSpPr/>
            <p:nvPr/>
          </p:nvGrpSpPr>
          <p:grpSpPr>
            <a:xfrm>
              <a:off x="2286000" y="685800"/>
              <a:ext cx="3354387" cy="1282700"/>
              <a:chOff x="2490788" y="1714500"/>
              <a:chExt cx="3354387" cy="1282700"/>
            </a:xfrm>
          </p:grpSpPr>
          <mc:AlternateContent xmlns:mc="http://schemas.openxmlformats.org/markup-compatibility/2006" xmlns:a14="http://schemas.microsoft.com/office/drawing/2010/main">
            <mc:Choice Requires="a14">
              <p:sp>
                <p:nvSpPr>
                  <p:cNvPr id="55300" name="Text Box 2"/>
                  <p:cNvSpPr txBox="1">
                    <a:spLocks noChangeArrowheads="1"/>
                  </p:cNvSpPr>
                  <p:nvPr/>
                </p:nvSpPr>
                <p:spPr bwMode="auto">
                  <a:xfrm>
                    <a:off x="3352147" y="2060575"/>
                    <a:ext cx="501650"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5300" name="Text Box 2"/>
                  <p:cNvSpPr txBox="1">
                    <a:spLocks noRot="1" noChangeAspect="1" noMove="1" noResize="1" noEditPoints="1" noAdjustHandles="1" noChangeArrowheads="1" noChangeShapeType="1" noTextEdit="1"/>
                  </p:cNvSpPr>
                  <p:nvPr/>
                </p:nvSpPr>
                <p:spPr bwMode="auto">
                  <a:xfrm>
                    <a:off x="3352147" y="2060575"/>
                    <a:ext cx="501650" cy="584775"/>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5301" name="Text Box 9"/>
              <p:cNvSpPr txBox="1">
                <a:spLocks noChangeArrowheads="1"/>
              </p:cNvSpPr>
              <p:nvPr/>
            </p:nvSpPr>
            <p:spPr bwMode="auto">
              <a:xfrm>
                <a:off x="2490788" y="2097088"/>
                <a:ext cx="115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p:nvGrpSpPr>
              <p:cNvPr id="9" name="Group 58"/>
              <p:cNvGrpSpPr>
                <a:grpSpLocks/>
              </p:cNvGrpSpPr>
              <p:nvPr/>
            </p:nvGrpSpPr>
            <p:grpSpPr bwMode="auto">
              <a:xfrm>
                <a:off x="3862388" y="1714500"/>
                <a:ext cx="1982787" cy="1282700"/>
                <a:chOff x="3862388" y="1714500"/>
                <a:chExt cx="1982787" cy="1282700"/>
              </a:xfrm>
            </p:grpSpPr>
            <p:grpSp>
              <p:nvGrpSpPr>
                <p:cNvPr id="98324" name="Group 24"/>
                <p:cNvGrpSpPr>
                  <a:grpSpLocks/>
                </p:cNvGrpSpPr>
                <p:nvPr/>
              </p:nvGrpSpPr>
              <p:grpSpPr bwMode="auto">
                <a:xfrm>
                  <a:off x="3935413" y="2101850"/>
                  <a:ext cx="687387" cy="509588"/>
                  <a:chOff x="2479" y="2241"/>
                  <a:chExt cx="529" cy="509"/>
                </a:xfrm>
              </p:grpSpPr>
              <p:sp>
                <p:nvSpPr>
                  <p:cNvPr id="98330" name="Freeform 6"/>
                  <p:cNvSpPr>
                    <a:spLocks/>
                  </p:cNvSpPr>
                  <p:nvPr/>
                </p:nvSpPr>
                <p:spPr bwMode="auto">
                  <a:xfrm>
                    <a:off x="2479" y="2241"/>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31" name="Freeform 7"/>
                  <p:cNvSpPr>
                    <a:spLocks/>
                  </p:cNvSpPr>
                  <p:nvPr/>
                </p:nvSpPr>
                <p:spPr bwMode="auto">
                  <a:xfrm flipV="1">
                    <a:off x="2484" y="2500"/>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grpSp>
            <p:sp>
              <p:nvSpPr>
                <p:cNvPr id="98325" name="Oval 8"/>
                <p:cNvSpPr>
                  <a:spLocks noChangeArrowheads="1"/>
                </p:cNvSpPr>
                <p:nvPr/>
              </p:nvSpPr>
              <p:spPr bwMode="auto">
                <a:xfrm>
                  <a:off x="3862388" y="2278063"/>
                  <a:ext cx="168275" cy="168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26" name="Text Box 9"/>
                <p:cNvSpPr txBox="1">
                  <a:spLocks noChangeArrowheads="1"/>
                </p:cNvSpPr>
                <p:nvPr/>
              </p:nvSpPr>
              <p:spPr bwMode="auto">
                <a:xfrm>
                  <a:off x="4622800" y="1804988"/>
                  <a:ext cx="1222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40M</a:t>
                  </a:r>
                  <a:endParaRPr lang="en-GB" altLang="nl-NL" sz="2800">
                    <a:solidFill>
                      <a:srgbClr val="000000"/>
                    </a:solidFill>
                    <a:latin typeface="Arial" panose="020B0604020202020204" pitchFamily="34" charset="0"/>
                  </a:endParaRPr>
                </a:p>
              </p:txBody>
            </p:sp>
            <p:sp>
              <p:nvSpPr>
                <p:cNvPr id="98327" name="Text Box 11"/>
                <p:cNvSpPr txBox="1">
                  <a:spLocks noChangeArrowheads="1"/>
                </p:cNvSpPr>
                <p:nvPr/>
              </p:nvSpPr>
              <p:spPr bwMode="auto">
                <a:xfrm>
                  <a:off x="4048125" y="171450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0.8</a:t>
                  </a:r>
                  <a:r>
                    <a:rPr lang="en-GB" altLang="nl-NL" sz="2400">
                      <a:solidFill>
                        <a:srgbClr val="000000"/>
                      </a:solidFill>
                      <a:latin typeface="Arial" panose="020B0604020202020204" pitchFamily="34" charset="0"/>
                    </a:rPr>
                    <a:t> </a:t>
                  </a:r>
                </a:p>
              </p:txBody>
            </p:sp>
            <p:sp>
              <p:nvSpPr>
                <p:cNvPr id="98328" name="Text Box 9"/>
                <p:cNvSpPr txBox="1">
                  <a:spLocks noChangeArrowheads="1"/>
                </p:cNvSpPr>
                <p:nvPr/>
              </p:nvSpPr>
              <p:spPr bwMode="auto">
                <a:xfrm>
                  <a:off x="4699000" y="2351088"/>
                  <a:ext cx="739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29" name="Text Box 11"/>
                <p:cNvSpPr txBox="1">
                  <a:spLocks noChangeArrowheads="1"/>
                </p:cNvSpPr>
                <p:nvPr/>
              </p:nvSpPr>
              <p:spPr bwMode="auto">
                <a:xfrm>
                  <a:off x="4035425" y="254000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0.2</a:t>
                  </a:r>
                  <a:r>
                    <a:rPr lang="en-GB" altLang="nl-NL" sz="2400">
                      <a:solidFill>
                        <a:srgbClr val="000000"/>
                      </a:solidFill>
                      <a:latin typeface="Arial" panose="020B0604020202020204" pitchFamily="34" charset="0"/>
                    </a:rPr>
                    <a:t> </a:t>
                  </a:r>
                </a:p>
              </p:txBody>
            </p:sp>
          </p:grpSp>
        </p:grpSp>
      </p:grpSp>
      <p:sp>
        <p:nvSpPr>
          <p:cNvPr id="57" name="Text Box 2"/>
          <p:cNvSpPr txBox="1">
            <a:spLocks noChangeArrowheads="1"/>
          </p:cNvSpPr>
          <p:nvPr/>
        </p:nvSpPr>
        <p:spPr bwMode="auto">
          <a:xfrm>
            <a:off x="49213" y="609600"/>
            <a:ext cx="20494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 </a:t>
            </a:r>
            <a:r>
              <a:rPr lang="en-US" altLang="nl-NL" sz="2800" dirty="0">
                <a:solidFill>
                  <a:srgbClr val="000000"/>
                </a:solidFill>
                <a:latin typeface="Arial" panose="020B0604020202020204" pitchFamily="34" charset="0"/>
              </a:rPr>
              <a:t>€10</a:t>
            </a:r>
            <a:r>
              <a:rPr lang="en-US" altLang="nl-NL" sz="2800" baseline="30000" dirty="0">
                <a:solidFill>
                  <a:srgbClr val="000000"/>
                </a:solidFill>
                <a:latin typeface="Arial" panose="020B0604020202020204" pitchFamily="34" charset="0"/>
              </a:rPr>
              <a:t>6</a:t>
            </a:r>
            <a:endParaRPr lang="en-GB" altLang="nl-NL" sz="28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AlternateContent xmlns:mc="http://schemas.openxmlformats.org/markup-compatibility/2006" xmlns:a14="http://schemas.microsoft.com/office/drawing/2010/main">
        <mc:Choice Requires="a14">
          <p:sp>
            <p:nvSpPr>
              <p:cNvPr id="66" name="Text Box 2"/>
              <p:cNvSpPr txBox="1">
                <a:spLocks noChangeArrowheads="1"/>
              </p:cNvSpPr>
              <p:nvPr/>
            </p:nvSpPr>
            <p:spPr bwMode="auto">
              <a:xfrm>
                <a:off x="61913" y="4418213"/>
                <a:ext cx="8721725" cy="21407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Assume the reasonable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=0.75×</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8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Then </a:t>
                </a: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w</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0.8</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&lt;0.75</m:t>
                    </m:r>
                  </m:oMath>
                </a14:m>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 common finding, explains the first preference.</a:t>
                </a:r>
              </a:p>
              <a:p>
                <a:pPr>
                  <a:lnSpc>
                    <a:spcPct val="85000"/>
                  </a:lnSpc>
                  <a:spcBef>
                    <a:spcPct val="0"/>
                  </a:spcBef>
                  <a:buFont typeface="Math3" panose="00000400000000000000" pitchFamily="2" charset="2"/>
                  <a:buNone/>
                </a:pPr>
                <a14:m>
                  <m:oMath xmlns:m="http://schemas.openxmlformats.org/officeDocument/2006/math">
                    <m:f>
                      <m:f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fPr>
                      <m:num>
                        <m:r>
                          <m:rPr>
                            <m:sty m:val="p"/>
                          </m:rPr>
                          <a:rPr lang="en-US" altLang="nl-NL" sz="2800">
                            <a:solidFill>
                              <a:srgbClr val="000000"/>
                            </a:solidFill>
                            <a:latin typeface="Cambria Math" panose="02040503050406030204" pitchFamily="18" charset="0"/>
                            <a:cs typeface="Times New Roman" panose="02020603050405020304" pitchFamily="18" charset="0"/>
                            <a:sym typeface="Math3" panose="00000400000000000000" pitchFamily="2" charset="2"/>
                          </a:rPr>
                          <m:t>w</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20</m:t>
                            </m:r>
                          </m:e>
                        </m:d>
                      </m:num>
                      <m:den>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𝑤</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0.25</m:t>
                            </m:r>
                          </m:e>
                        </m:d>
                      </m:den>
                    </m:f>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&gt;0.8&gt;0.75</m:t>
                    </m:r>
                  </m:oMath>
                </a14:m>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again, commonly found, explains the second preference. </a:t>
                </a:r>
              </a:p>
            </p:txBody>
          </p:sp>
        </mc:Choice>
        <mc:Fallback xmlns="">
          <p:sp>
            <p:nvSpPr>
              <p:cNvPr id="66" name="Text Box 2"/>
              <p:cNvSpPr txBox="1">
                <a:spLocks noRot="1" noChangeAspect="1" noMove="1" noResize="1" noEditPoints="1" noAdjustHandles="1" noChangeArrowheads="1" noChangeShapeType="1" noTextEdit="1"/>
              </p:cNvSpPr>
              <p:nvPr/>
            </p:nvSpPr>
            <p:spPr bwMode="auto">
              <a:xfrm>
                <a:off x="61913" y="4418213"/>
                <a:ext cx="8721725" cy="2140714"/>
              </a:xfrm>
              <a:prstGeom prst="rect">
                <a:avLst/>
              </a:prstGeom>
              <a:blipFill rotWithShape="0">
                <a:blip r:embed="rId5"/>
                <a:stretch>
                  <a:fillRect l="-1398" t="-6268" r="-908" b="-68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2784" y="76200"/>
            <a:ext cx="1676400" cy="1341120"/>
          </a:xfrm>
          <a:prstGeom prst="rect">
            <a:avLst/>
          </a:prstGeom>
        </p:spPr>
      </p:pic>
      <p:sp>
        <p:nvSpPr>
          <p:cNvPr id="39" name="Text Box 3"/>
          <p:cNvSpPr txBox="1">
            <a:spLocks noChangeArrowheads="1"/>
          </p:cNvSpPr>
          <p:nvPr/>
        </p:nvSpPr>
        <p:spPr bwMode="auto">
          <a:xfrm>
            <a:off x="873072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104</a:t>
            </a:fld>
            <a:endParaRPr lang="en-US" altLang="nl-NL" sz="1600"/>
          </a:p>
        </p:txBody>
      </p:sp>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4252159293"/>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57" grpId="0"/>
      <p:bldP spid="66" grpId="0" uiExpand="1"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6" name="Text Box 2"/>
              <p:cNvSpPr txBox="1">
                <a:spLocks noChangeArrowheads="1"/>
              </p:cNvSpPr>
              <p:nvPr/>
            </p:nvSpPr>
            <p:spPr bwMode="auto">
              <a:xfrm>
                <a:off x="61913" y="200659"/>
                <a:ext cx="8721725" cy="229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Some calculations to illustrate: </a:t>
                </a:r>
                <a:b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Assume </a:t>
                </a:r>
                <a:endParaRPr lang="en-US" altLang="nl-NL" sz="2800" i="1" dirty="0">
                  <a:solidFill>
                    <a:srgbClr val="0000FF"/>
                  </a:solidFill>
                  <a:latin typeface="Cambria Math" panose="02040503050406030204" pitchFamily="18"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sz="2800" dirty="0">
                    <a:solidFill>
                      <a:srgbClr val="000000"/>
                    </a:solidFill>
                    <a:cs typeface="Times New Roman" panose="02020603050405020304" pitchFamily="18" charset="0"/>
                    <a:sym typeface="Math3" panose="00000400000000000000" pitchFamily="2" charset="2"/>
                  </a:rPr>
                  <a:t> 	</a:t>
                </a:r>
                <a14:m>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r>
                      <a:rPr lang="en-US" altLang="nl-NL" sz="2800" b="0" i="1" baseline="300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𝜃</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with </a:t>
                </a: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𝜃</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0.2075</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(then </a:t>
                </a:r>
                <a14:m>
                  <m:oMath xmlns:m="http://schemas.openxmlformats.org/officeDocument/2006/math">
                    <m:f>
                      <m:f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fPr>
                      <m:num>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𝑀</m:t>
                            </m:r>
                          </m:e>
                        </m:d>
                      </m:num>
                      <m:den>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40</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𝑀</m:t>
                            </m:r>
                          </m:e>
                        </m:d>
                      </m:den>
                    </m:f>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=0.75</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85000"/>
                  </a:lnSpc>
                  <a:spcBef>
                    <a:spcPct val="0"/>
                  </a:spcBef>
                  <a:buFont typeface="Math3" panose="00000400000000000000" pitchFamily="2" charset="2"/>
                  <a:buNone/>
                </a:pPr>
                <a: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(If you know about relative risk aversion: </a:t>
                </a:r>
                <a:b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relative risk aversion index is </a:t>
                </a:r>
                <a14:m>
                  <m:oMath xmlns:m="http://schemas.openxmlformats.org/officeDocument/2006/math">
                    <m:r>
                      <a:rPr lang="en-US" altLang="nl-NL" sz="1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1−0.2075=0.7925</m:t>
                    </m:r>
                  </m:oMath>
                </a14:m>
                <a: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Assume</a:t>
                </a:r>
                <a:r>
                  <a:rPr lang="en-US" altLang="nl-NL" sz="2800" dirty="0">
                    <a:latin typeface="Arial" panose="020B0604020202020204" pitchFamily="34" charset="0"/>
                    <a:cs typeface="Times New Roman" panose="02020603050405020304" pitchFamily="18" charset="0"/>
                    <a:sym typeface="Math3" panose="00000400000000000000" pitchFamily="2" charset="2"/>
                  </a:rPr>
                  <a:t> (as in preceding figure)</a:t>
                </a:r>
                <a:endParaRPr lang="en-GB" altLang="nl-NL" sz="2800" dirty="0">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6" name="Text Box 2"/>
              <p:cNvSpPr txBox="1">
                <a:spLocks noRot="1" noChangeAspect="1" noMove="1" noResize="1" noEditPoints="1" noAdjustHandles="1" noChangeArrowheads="1" noChangeShapeType="1" noTextEdit="1"/>
              </p:cNvSpPr>
              <p:nvPr/>
            </p:nvSpPr>
            <p:spPr bwMode="auto">
              <a:xfrm>
                <a:off x="61913" y="200659"/>
                <a:ext cx="8721725" cy="2297680"/>
              </a:xfrm>
              <a:prstGeom prst="rect">
                <a:avLst/>
              </a:prstGeom>
              <a:blipFill>
                <a:blip r:embed="rId3"/>
                <a:stretch>
                  <a:fillRect l="-1398" t="-5836" r="-280" b="-39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9" name="Text Box 2"/>
          <p:cNvSpPr txBox="1">
            <a:spLocks noChangeArrowheads="1"/>
          </p:cNvSpPr>
          <p:nvPr/>
        </p:nvSpPr>
        <p:spPr bwMode="auto">
          <a:xfrm>
            <a:off x="214313" y="3976775"/>
            <a:ext cx="8822183"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Preparation: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It is often useful to calculate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certainty </a:t>
            </a:r>
            <a:r>
              <a:rPr lang="en-US" altLang="nl-NL" sz="28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equi</a:t>
            </a:r>
            <a:r>
              <a:rPr lang="nl-NL" sz="2800" dirty="0">
                <a:solidFill>
                  <a:srgbClr val="CC9900"/>
                </a:solidFill>
              </a:rPr>
              <a:t>­</a:t>
            </a:r>
            <a:r>
              <a:rPr lang="en-US" altLang="nl-NL" sz="28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va</a:t>
            </a:r>
            <a:r>
              <a:rPr lang="nl-NL" sz="2800" dirty="0">
                <a:solidFill>
                  <a:srgbClr val="CC9900"/>
                </a:solidFill>
              </a:rPr>
              <a:t>­</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lent</a:t>
            </a:r>
            <a:r>
              <a:rPr lang="en-US" altLang="nl-NL" sz="2800" dirty="0">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CE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of any prospect: sure outcome equally preferred.</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 name="Group 1"/>
          <p:cNvGrpSpPr/>
          <p:nvPr/>
        </p:nvGrpSpPr>
        <p:grpSpPr>
          <a:xfrm>
            <a:off x="318423" y="2765758"/>
            <a:ext cx="7403946" cy="988852"/>
            <a:chOff x="844515" y="2800188"/>
            <a:chExt cx="7403946" cy="988852"/>
          </a:xfrm>
        </p:grpSpPr>
        <p:grpSp>
          <p:nvGrpSpPr>
            <p:cNvPr id="10" name="Group 9"/>
            <p:cNvGrpSpPr/>
            <p:nvPr/>
          </p:nvGrpSpPr>
          <p:grpSpPr>
            <a:xfrm>
              <a:off x="2635614" y="2800188"/>
              <a:ext cx="5612847" cy="988852"/>
              <a:chOff x="3135617" y="2872196"/>
              <a:chExt cx="5612847" cy="988852"/>
            </a:xfrm>
          </p:grpSpPr>
          <mc:AlternateContent xmlns:mc="http://schemas.openxmlformats.org/markup-compatibility/2006" xmlns:a14="http://schemas.microsoft.com/office/drawing/2010/main">
            <mc:Choice Requires="a14">
              <p:sp>
                <p:nvSpPr>
                  <p:cNvPr id="11" name="Text Box 2"/>
                  <p:cNvSpPr txBox="1">
                    <a:spLocks noChangeArrowheads="1"/>
                  </p:cNvSpPr>
                  <p:nvPr/>
                </p:nvSpPr>
                <p:spPr bwMode="auto">
                  <a:xfrm>
                    <a:off x="6326609" y="3140968"/>
                    <a:ext cx="242185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with </a:t>
                    </a:r>
                    <a14:m>
                      <m:oMath xmlns:m="http://schemas.openxmlformats.org/officeDocument/2006/math">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𝛾</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0.61.</m:t>
                        </m:r>
                      </m:oMath>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11" name="Text Box 2"/>
                  <p:cNvSpPr txBox="1">
                    <a:spLocks noRot="1" noChangeAspect="1" noMove="1" noResize="1" noEditPoints="1" noAdjustHandles="1" noChangeArrowheads="1" noChangeShapeType="1" noTextEdit="1"/>
                  </p:cNvSpPr>
                  <p:nvPr/>
                </p:nvSpPr>
                <p:spPr bwMode="auto">
                  <a:xfrm>
                    <a:off x="6326609" y="3140968"/>
                    <a:ext cx="2421855" cy="458587"/>
                  </a:xfrm>
                  <a:prstGeom prst="rect">
                    <a:avLst/>
                  </a:prstGeom>
                  <a:blipFill rotWithShape="0">
                    <a:blip r:embed="rId5"/>
                    <a:stretch>
                      <a:fillRect l="-5290" t="-27632" b="-342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12" name="Group 11"/>
              <p:cNvGrpSpPr/>
              <p:nvPr/>
            </p:nvGrpSpPr>
            <p:grpSpPr>
              <a:xfrm>
                <a:off x="3135617" y="2872196"/>
                <a:ext cx="3187414" cy="988852"/>
                <a:chOff x="3135617" y="1491616"/>
                <a:chExt cx="3187414" cy="988852"/>
              </a:xfrm>
            </p:grpSpPr>
            <mc:AlternateContent xmlns:mc="http://schemas.openxmlformats.org/markup-compatibility/2006" xmlns:a14="http://schemas.microsoft.com/office/drawing/2010/main">
              <mc:Choice Requires="a14">
                <p:sp>
                  <p:nvSpPr>
                    <p:cNvPr id="13" name="Text Box 2"/>
                    <p:cNvSpPr txBox="1">
                      <a:spLocks noChangeArrowheads="1"/>
                    </p:cNvSpPr>
                    <p:nvPr/>
                  </p:nvSpPr>
                  <p:spPr bwMode="auto">
                    <a:xfrm>
                      <a:off x="3135617" y="2021881"/>
                      <a:ext cx="2845519"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None/>
                      </a:pPr>
                      <a14:m>
                        <m:oMathPara xmlns:m="http://schemas.openxmlformats.org/officeDocument/2006/math">
                          <m:oMathParaPr>
                            <m:jc m:val="centerGroup"/>
                          </m:oMathParaPr>
                          <m:oMath xmlns:m="http://schemas.openxmlformats.org/officeDocument/2006/math">
                            <m:d>
                              <m:dPr>
                                <m:ctrlPr>
                                  <a:rPr lang="en-US" altLang="nl-NL" sz="2800" i="1">
                                    <a:latin typeface="Cambria Math" panose="02040503050406030204" pitchFamily="18" charset="0"/>
                                    <a:cs typeface="Times New Roman" panose="02020603050405020304" pitchFamily="18" charset="0"/>
                                    <a:sym typeface="Math3" panose="00000400000000000000" pitchFamily="2" charset="2"/>
                                  </a:rPr>
                                </m:ctrlPr>
                              </m:dPr>
                              <m:e>
                                <m:sSup>
                                  <m:sSupPr>
                                    <m:ctrlPr>
                                      <a:rPr lang="en-US" altLang="nl-NL" sz="2800" i="1">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latin typeface="Cambria Math" panose="02040503050406030204" pitchFamily="18" charset="0"/>
                                        <a:cs typeface="Times New Roman" panose="02020603050405020304" pitchFamily="18" charset="0"/>
                                        <a:sym typeface="Math3" panose="00000400000000000000" pitchFamily="2" charset="2"/>
                                      </a:rPr>
                                      <m:t>𝑝</m:t>
                                    </m:r>
                                  </m:e>
                                  <m:sup>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𝛾</m:t>
                                    </m:r>
                                  </m:sup>
                                </m:sSup>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latin typeface="Cambria Math" panose="02040503050406030204" pitchFamily="18" charset="0"/>
                                        <a:cs typeface="Times New Roman" panose="02020603050405020304" pitchFamily="18" charset="0"/>
                                        <a:sym typeface="Math3" panose="00000400000000000000" pitchFamily="2" charset="2"/>
                                      </a:rPr>
                                    </m:ctrlPr>
                                  </m:sSupPr>
                                  <m:e>
                                    <m:d>
                                      <m:dPr>
                                        <m:ctrlPr>
                                          <a:rPr lang="en-US" altLang="nl-NL" sz="2800" i="1">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latin typeface="Cambria Math" panose="02040503050406030204" pitchFamily="18" charset="0"/>
                                            <a:cs typeface="Times New Roman" panose="02020603050405020304" pitchFamily="18" charset="0"/>
                                            <a:sym typeface="Math3" panose="00000400000000000000" pitchFamily="2" charset="2"/>
                                          </a:rPr>
                                          <m:t>1−</m:t>
                                        </m:r>
                                        <m:r>
                                          <a:rPr lang="en-US" altLang="nl-NL" sz="2800" i="1">
                                            <a:latin typeface="Cambria Math" panose="02040503050406030204" pitchFamily="18" charset="0"/>
                                            <a:cs typeface="Times New Roman" panose="02020603050405020304" pitchFamily="18" charset="0"/>
                                            <a:sym typeface="Math3" panose="00000400000000000000" pitchFamily="2" charset="2"/>
                                          </a:rPr>
                                          <m:t>𝑝</m:t>
                                        </m:r>
                                      </m:e>
                                    </m:d>
                                  </m:e>
                                  <m:sup>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𝛾</m:t>
                                    </m:r>
                                  </m:sup>
                                </m:sSup>
                              </m:e>
                            </m:d>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 name="Text Box 2"/>
                    <p:cNvSpPr txBox="1">
                      <a:spLocks noRot="1" noChangeAspect="1" noMove="1" noResize="1" noEditPoints="1" noAdjustHandles="1" noChangeArrowheads="1" noChangeShapeType="1" noTextEdit="1"/>
                    </p:cNvSpPr>
                    <p:nvPr/>
                  </p:nvSpPr>
                  <p:spPr bwMode="auto">
                    <a:xfrm>
                      <a:off x="3135617" y="2021881"/>
                      <a:ext cx="2845519" cy="458587"/>
                    </a:xfrm>
                    <a:prstGeom prst="rect">
                      <a:avLst/>
                    </a:prstGeom>
                    <a:blipFill rotWithShape="0">
                      <a:blip r:embed="rId6"/>
                      <a:stretch>
                        <a:fillRect b="-14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 Box 2"/>
                    <p:cNvSpPr txBox="1">
                      <a:spLocks noChangeArrowheads="1"/>
                    </p:cNvSpPr>
                    <p:nvPr/>
                  </p:nvSpPr>
                  <p:spPr bwMode="auto">
                    <a:xfrm>
                      <a:off x="5485352" y="1653635"/>
                      <a:ext cx="837679" cy="589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None/>
                      </a:pPr>
                      <a:endPar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None/>
                      </a:pPr>
                      <a14:m>
                        <m:oMathPara xmlns:m="http://schemas.openxmlformats.org/officeDocument/2006/math">
                          <m:oMathParaPr>
                            <m:jc m:val="centerGroup"/>
                          </m:oMathParaPr>
                          <m:oMath xmlns:m="http://schemas.openxmlformats.org/officeDocument/2006/math">
                            <m:r>
                              <a:rPr lang="en-US" altLang="nl-NL" sz="1800" i="1">
                                <a:latin typeface="Cambria Math" panose="02040503050406030204" pitchFamily="18" charset="0"/>
                                <a:cs typeface="Times New Roman" panose="02020603050405020304" pitchFamily="18" charset="0"/>
                                <a:sym typeface="Math3" panose="00000400000000000000" pitchFamily="2" charset="2"/>
                              </a:rPr>
                              <m:t>1/</m:t>
                            </m:r>
                            <m:r>
                              <a:rPr lang="en-US" altLang="nl-NL" sz="1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𝛾</m:t>
                            </m:r>
                          </m:oMath>
                        </m:oMathPara>
                      </a14:m>
                      <a:endPar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5485352" y="1653635"/>
                      <a:ext cx="837679" cy="589392"/>
                    </a:xfrm>
                    <a:prstGeom prst="rect">
                      <a:avLst/>
                    </a:prstGeom>
                    <a:blipFill rotWithShape="0">
                      <a:blip r:embed="rId7"/>
                      <a:stretch>
                        <a:fillRect b="-93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 Box 2"/>
                    <p:cNvSpPr txBox="1">
                      <a:spLocks noChangeArrowheads="1"/>
                    </p:cNvSpPr>
                    <p:nvPr/>
                  </p:nvSpPr>
                  <p:spPr bwMode="auto">
                    <a:xfrm>
                      <a:off x="4336143" y="1491616"/>
                      <a:ext cx="765671"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None/>
                      </a:pPr>
                      <a14:m>
                        <m:oMathPara xmlns:m="http://schemas.openxmlformats.org/officeDocument/2006/math">
                          <m:oMathParaPr>
                            <m:jc m:val="centerGroup"/>
                          </m:oMathParaPr>
                          <m:oMath xmlns:m="http://schemas.openxmlformats.org/officeDocument/2006/math">
                            <m:sSup>
                              <m:sSupPr>
                                <m:ctrlPr>
                                  <a:rPr lang="en-US" altLang="nl-NL" sz="2800" i="1">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latin typeface="Cambria Math" panose="02040503050406030204" pitchFamily="18" charset="0"/>
                                    <a:cs typeface="Times New Roman" panose="02020603050405020304" pitchFamily="18" charset="0"/>
                                    <a:sym typeface="Math3" panose="00000400000000000000" pitchFamily="2" charset="2"/>
                                  </a:rPr>
                                  <m:t>𝑝</m:t>
                                </m:r>
                              </m:e>
                              <m:sup>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𝛾</m:t>
                                </m:r>
                              </m:sup>
                            </m:sSup>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7" name="Text Box 2"/>
                    <p:cNvSpPr txBox="1">
                      <a:spLocks noRot="1" noChangeAspect="1" noMove="1" noResize="1" noEditPoints="1" noAdjustHandles="1" noChangeArrowheads="1" noChangeShapeType="1" noTextEdit="1"/>
                    </p:cNvSpPr>
                    <p:nvPr/>
                  </p:nvSpPr>
                  <p:spPr bwMode="auto">
                    <a:xfrm>
                      <a:off x="4336143" y="1491616"/>
                      <a:ext cx="765671" cy="458587"/>
                    </a:xfrm>
                    <a:prstGeom prst="rect">
                      <a:avLst/>
                    </a:prstGeom>
                    <a:blipFill rotWithShape="0">
                      <a:blip r:embed="rId8"/>
                      <a:stretch>
                        <a:fillRect b="-14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16" name="Straight Connector 15"/>
                <p:cNvCxnSpPr/>
                <p:nvPr/>
              </p:nvCxnSpPr>
              <p:spPr>
                <a:xfrm>
                  <a:off x="3275856" y="1916832"/>
                  <a:ext cx="2592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8" name="Text Box 2"/>
                <p:cNvSpPr txBox="1">
                  <a:spLocks noChangeArrowheads="1"/>
                </p:cNvSpPr>
                <p:nvPr/>
              </p:nvSpPr>
              <p:spPr bwMode="auto">
                <a:xfrm>
                  <a:off x="844515" y="3006131"/>
                  <a:ext cx="242185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𝑤</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𝑝</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18" name="Text Box 2"/>
                <p:cNvSpPr txBox="1">
                  <a:spLocks noRot="1" noChangeAspect="1" noMove="1" noResize="1" noEditPoints="1" noAdjustHandles="1" noChangeArrowheads="1" noChangeShapeType="1" noTextEdit="1"/>
                </p:cNvSpPr>
                <p:nvPr/>
              </p:nvSpPr>
              <p:spPr bwMode="auto">
                <a:xfrm>
                  <a:off x="844515" y="3006131"/>
                  <a:ext cx="2421855" cy="458587"/>
                </a:xfrm>
                <a:prstGeom prst="rect">
                  <a:avLst/>
                </a:prstGeom>
                <a:blipFill rotWithShape="0">
                  <a:blip r:embed="rId9"/>
                  <a:stretch>
                    <a:fillRect t="-1333" b="-2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sp>
        <p:nvSpPr>
          <p:cNvPr id="19" name="Text Box 3"/>
          <p:cNvSpPr txBox="1">
            <a:spLocks noChangeArrowheads="1"/>
          </p:cNvSpPr>
          <p:nvPr/>
        </p:nvSpPr>
        <p:spPr bwMode="auto">
          <a:xfrm>
            <a:off x="873072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105</a:t>
            </a:fld>
            <a:endParaRPr lang="en-US" altLang="nl-NL" sz="1600"/>
          </a:p>
        </p:txBody>
      </p:sp>
      <p:pic>
        <p:nvPicPr>
          <p:cNvPr id="17" name="Picture 16"/>
          <p:cNvPicPr>
            <a:picLocks noChangeAspect="1"/>
          </p:cNvPicPr>
          <p:nvPr/>
        </p:nvPicPr>
        <p:blipFill rotWithShape="1">
          <a:blip r:embed="rId10"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pic>
        <p:nvPicPr>
          <p:cNvPr id="20" name="Picture 19" descr="C:\Users\xx\Desktop\cur\Micro IV\CE.jpg"/>
          <p:cNvPicPr>
            <a:picLocks noChangeAspect="1" noChangeArrowheads="1"/>
          </p:cNvPicPr>
          <p:nvPr/>
        </p:nvPicPr>
        <p:blipFill rotWithShape="1">
          <a:blip r:embed="rId11">
            <a:extLst>
              <a:ext uri="{28A0092B-C50C-407E-A947-70E740481C1C}">
                <a14:useLocalDpi xmlns:a14="http://schemas.microsoft.com/office/drawing/2010/main" val="0"/>
              </a:ext>
            </a:extLst>
          </a:blip>
          <a:srcRect r="47611"/>
          <a:stretch/>
        </p:blipFill>
        <p:spPr bwMode="auto">
          <a:xfrm>
            <a:off x="8277080" y="3586719"/>
            <a:ext cx="715116" cy="80130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 Box 2"/>
              <p:cNvSpPr txBox="1">
                <a:spLocks noChangeArrowheads="1"/>
              </p:cNvSpPr>
              <p:nvPr/>
            </p:nvSpPr>
            <p:spPr bwMode="auto">
              <a:xfrm>
                <a:off x="201215" y="4706672"/>
                <a:ext cx="8822183" cy="15573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If the OPT value of a prospect is OPT, then </a:t>
                </a:r>
                <a:endPar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𝐶𝐸</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𝑂𝑃𝑇</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So:</a:t>
                </a:r>
              </a:p>
              <a:p>
                <a:pPr>
                  <a:lnSpc>
                    <a:spcPct val="85000"/>
                  </a:lnSpc>
                  <a:spcBef>
                    <a:spcPct val="0"/>
                  </a:spcBef>
                  <a:buNone/>
                </a:pPr>
                <a14:m>
                  <m:oMathPara xmlns:m="http://schemas.openxmlformats.org/officeDocument/2006/math">
                    <m:oMathParaPr>
                      <m:jc m:val="centerGroup"/>
                    </m:oMathParaPr>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𝐶𝐸</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𝑂𝑃𝑇</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21" name="Text Box 2"/>
              <p:cNvSpPr txBox="1">
                <a:spLocks noRot="1" noChangeAspect="1" noMove="1" noResize="1" noEditPoints="1" noAdjustHandles="1" noChangeArrowheads="1" noChangeShapeType="1" noTextEdit="1"/>
              </p:cNvSpPr>
              <p:nvPr/>
            </p:nvSpPr>
            <p:spPr bwMode="auto">
              <a:xfrm>
                <a:off x="201215" y="4706672"/>
                <a:ext cx="8822183" cy="1557349"/>
              </a:xfrm>
              <a:prstGeom prst="rect">
                <a:avLst/>
              </a:prstGeom>
              <a:blipFill rotWithShape="1">
                <a:blip r:embed="rId12"/>
                <a:stretch>
                  <a:fillRect l="-1382" t="-8203" r="-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Tree>
    <p:extLst>
      <p:ext uri="{BB962C8B-B14F-4D97-AF65-F5344CB8AC3E}">
        <p14:creationId xmlns:p14="http://schemas.microsoft.com/office/powerpoint/2010/main" val="2431431951"/>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xEl>
                                              <p:pRg st="0" end="0"/>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1">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1">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21">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autoUpdateAnimBg="0"/>
      <p:bldP spid="9" grpId="0" build="p" autoUpdateAnimBg="0"/>
      <p:bldP spid="21"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367" y="76200"/>
            <a:ext cx="1676400" cy="1341120"/>
          </a:xfrm>
          <a:prstGeom prst="rect">
            <a:avLst/>
          </a:prstGeom>
        </p:spPr>
      </p:pic>
      <p:grpSp>
        <p:nvGrpSpPr>
          <p:cNvPr id="10" name="Group 9"/>
          <p:cNvGrpSpPr/>
          <p:nvPr/>
        </p:nvGrpSpPr>
        <p:grpSpPr>
          <a:xfrm>
            <a:off x="83280" y="2866870"/>
            <a:ext cx="2405920" cy="3886200"/>
            <a:chOff x="261080" y="2866870"/>
            <a:chExt cx="2405920" cy="3886200"/>
          </a:xfrm>
        </p:grpSpPr>
        <p:grpSp>
          <p:nvGrpSpPr>
            <p:cNvPr id="8" name="Group 88"/>
            <p:cNvGrpSpPr>
              <a:grpSpLocks/>
            </p:cNvGrpSpPr>
            <p:nvPr/>
          </p:nvGrpSpPr>
          <p:grpSpPr bwMode="auto">
            <a:xfrm>
              <a:off x="417513" y="4890932"/>
              <a:ext cx="2249487" cy="1862138"/>
              <a:chOff x="1017" y="2417"/>
              <a:chExt cx="1417" cy="1173"/>
            </a:xfrm>
          </p:grpSpPr>
          <p:sp>
            <p:nvSpPr>
              <p:cNvPr id="98332" name="Text Box 11"/>
              <p:cNvSpPr txBox="1">
                <a:spLocks noChangeArrowheads="1"/>
              </p:cNvSpPr>
              <p:nvPr/>
            </p:nvSpPr>
            <p:spPr bwMode="auto">
              <a:xfrm>
                <a:off x="1214" y="3225"/>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0.80</a:t>
                </a:r>
                <a:r>
                  <a:rPr lang="en-GB" altLang="nl-NL" dirty="0">
                    <a:solidFill>
                      <a:srgbClr val="000000"/>
                    </a:solidFill>
                    <a:latin typeface="Arial" panose="020B0604020202020204" pitchFamily="34" charset="0"/>
                  </a:rPr>
                  <a:t> </a:t>
                </a:r>
              </a:p>
            </p:txBody>
          </p:sp>
          <p:sp>
            <p:nvSpPr>
              <p:cNvPr id="98333"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dirty="0">
                  <a:solidFill>
                    <a:srgbClr val="000000"/>
                  </a:solidFill>
                </a:endParaRPr>
              </a:p>
            </p:txBody>
          </p:sp>
          <p:sp>
            <p:nvSpPr>
              <p:cNvPr id="98334"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dirty="0">
                  <a:solidFill>
                    <a:srgbClr val="000000"/>
                  </a:solidFill>
                </a:endParaRPr>
              </a:p>
            </p:txBody>
          </p:sp>
          <p:sp>
            <p:nvSpPr>
              <p:cNvPr id="98335"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36" name="Text Box 11"/>
              <p:cNvSpPr txBox="1">
                <a:spLocks noChangeArrowheads="1"/>
              </p:cNvSpPr>
              <p:nvPr/>
            </p:nvSpPr>
            <p:spPr bwMode="auto">
              <a:xfrm>
                <a:off x="1214" y="2417"/>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0.20</a:t>
                </a:r>
                <a:r>
                  <a:rPr lang="en-GB" altLang="nl-NL" dirty="0">
                    <a:solidFill>
                      <a:srgbClr val="000000"/>
                    </a:solidFill>
                    <a:latin typeface="Arial" panose="020B0604020202020204" pitchFamily="34" charset="0"/>
                  </a:rPr>
                  <a:t> </a:t>
                </a:r>
              </a:p>
            </p:txBody>
          </p:sp>
          <p:sp>
            <p:nvSpPr>
              <p:cNvPr id="98337"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0</a:t>
                </a:r>
                <a:endParaRPr lang="en-GB" altLang="nl-NL" sz="2800" dirty="0">
                  <a:solidFill>
                    <a:srgbClr val="000000"/>
                  </a:solidFill>
                  <a:latin typeface="Arial" panose="020B0604020202020204" pitchFamily="34" charset="0"/>
                </a:endParaRPr>
              </a:p>
            </p:txBody>
          </p:sp>
          <p:sp>
            <p:nvSpPr>
              <p:cNvPr id="98338"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40M</a:t>
                </a:r>
                <a:endParaRPr lang="en-GB" altLang="nl-NL" sz="2800" dirty="0">
                  <a:solidFill>
                    <a:srgbClr val="000000"/>
                  </a:solidFill>
                  <a:latin typeface="Arial" panose="020B0604020202020204" pitchFamily="34" charset="0"/>
                </a:endParaRPr>
              </a:p>
            </p:txBody>
          </p:sp>
        </p:grpSp>
        <p:grpSp>
          <p:nvGrpSpPr>
            <p:cNvPr id="7" name="Group 80"/>
            <p:cNvGrpSpPr>
              <a:grpSpLocks/>
            </p:cNvGrpSpPr>
            <p:nvPr/>
          </p:nvGrpSpPr>
          <p:grpSpPr bwMode="auto">
            <a:xfrm>
              <a:off x="261080" y="2866870"/>
              <a:ext cx="2249487" cy="1862138"/>
              <a:chOff x="1017" y="2417"/>
              <a:chExt cx="1417" cy="1173"/>
            </a:xfrm>
          </p:grpSpPr>
          <p:sp>
            <p:nvSpPr>
              <p:cNvPr id="98339" name="Text Box 11"/>
              <p:cNvSpPr txBox="1">
                <a:spLocks noChangeArrowheads="1"/>
              </p:cNvSpPr>
              <p:nvPr/>
            </p:nvSpPr>
            <p:spPr bwMode="auto">
              <a:xfrm>
                <a:off x="1214" y="3225"/>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0.75</a:t>
                </a:r>
                <a:r>
                  <a:rPr lang="en-GB" altLang="nl-NL" dirty="0">
                    <a:solidFill>
                      <a:srgbClr val="000000"/>
                    </a:solidFill>
                    <a:latin typeface="Arial" panose="020B0604020202020204" pitchFamily="34" charset="0"/>
                  </a:rPr>
                  <a:t> </a:t>
                </a:r>
              </a:p>
            </p:txBody>
          </p:sp>
          <p:sp>
            <p:nvSpPr>
              <p:cNvPr id="98340"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dirty="0">
                  <a:solidFill>
                    <a:srgbClr val="000000"/>
                  </a:solidFill>
                </a:endParaRPr>
              </a:p>
            </p:txBody>
          </p:sp>
          <p:sp>
            <p:nvSpPr>
              <p:cNvPr id="98341"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dirty="0">
                  <a:solidFill>
                    <a:srgbClr val="000000"/>
                  </a:solidFill>
                </a:endParaRPr>
              </a:p>
            </p:txBody>
          </p:sp>
          <p:sp>
            <p:nvSpPr>
              <p:cNvPr id="98342"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43" name="Text Box 11"/>
              <p:cNvSpPr txBox="1">
                <a:spLocks noChangeArrowheads="1"/>
              </p:cNvSpPr>
              <p:nvPr/>
            </p:nvSpPr>
            <p:spPr bwMode="auto">
              <a:xfrm>
                <a:off x="1214" y="2417"/>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0.25</a:t>
                </a:r>
                <a:r>
                  <a:rPr lang="en-GB" altLang="nl-NL" dirty="0">
                    <a:solidFill>
                      <a:srgbClr val="000000"/>
                    </a:solidFill>
                    <a:latin typeface="Arial" panose="020B0604020202020204" pitchFamily="34" charset="0"/>
                  </a:rPr>
                  <a:t> </a:t>
                </a:r>
              </a:p>
            </p:txBody>
          </p:sp>
          <p:sp>
            <p:nvSpPr>
              <p:cNvPr id="98344"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0</a:t>
                </a:r>
                <a:endParaRPr lang="en-GB" altLang="nl-NL" sz="2800" dirty="0">
                  <a:solidFill>
                    <a:srgbClr val="000000"/>
                  </a:solidFill>
                  <a:latin typeface="Arial" panose="020B0604020202020204" pitchFamily="34" charset="0"/>
                </a:endParaRPr>
              </a:p>
            </p:txBody>
          </p:sp>
          <p:sp>
            <p:nvSpPr>
              <p:cNvPr id="98345"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55313" name="Text Box 9"/>
                <p:cNvSpPr txBox="1">
                  <a:spLocks noChangeArrowheads="1"/>
                </p:cNvSpPr>
                <p:nvPr/>
              </p:nvSpPr>
              <p:spPr bwMode="auto">
                <a:xfrm>
                  <a:off x="874420" y="4572524"/>
                  <a:ext cx="561975" cy="519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nl-NL" sz="2800" i="1">
                            <a:solidFill>
                              <a:srgbClr val="000000"/>
                            </a:solidFill>
                            <a:latin typeface="Cambria Math" panose="02040503050406030204" pitchFamily="18" charset="0"/>
                          </a:rPr>
                          <m:t>≺</m:t>
                        </m:r>
                      </m:oMath>
                    </m:oMathPara>
                  </a14:m>
                  <a:endParaRPr lang="en-GB" altLang="nl-NL" sz="2800" dirty="0">
                    <a:solidFill>
                      <a:srgbClr val="000000"/>
                    </a:solidFill>
                    <a:latin typeface="Arial" panose="020B0604020202020204" pitchFamily="34" charset="0"/>
                  </a:endParaRPr>
                </a:p>
              </p:txBody>
            </p:sp>
          </mc:Choice>
          <mc:Fallback xmlns="">
            <p:sp>
              <p:nvSpPr>
                <p:cNvPr id="55313" name="Text Box 9"/>
                <p:cNvSpPr txBox="1">
                  <a:spLocks noRot="1" noChangeAspect="1" noMove="1" noResize="1" noEditPoints="1" noAdjustHandles="1" noChangeArrowheads="1" noChangeShapeType="1" noTextEdit="1"/>
                </p:cNvSpPr>
                <p:nvPr/>
              </p:nvSpPr>
              <p:spPr bwMode="auto">
                <a:xfrm>
                  <a:off x="874420" y="4572524"/>
                  <a:ext cx="561975" cy="519112"/>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grpSp>
        <p:nvGrpSpPr>
          <p:cNvPr id="9" name="Group 8"/>
          <p:cNvGrpSpPr/>
          <p:nvPr/>
        </p:nvGrpSpPr>
        <p:grpSpPr>
          <a:xfrm>
            <a:off x="170720" y="311388"/>
            <a:ext cx="1982787" cy="2298152"/>
            <a:chOff x="348520" y="311388"/>
            <a:chExt cx="1982787" cy="2298152"/>
          </a:xfrm>
        </p:grpSpPr>
        <mc:AlternateContent xmlns:mc="http://schemas.openxmlformats.org/markup-compatibility/2006" xmlns:a14="http://schemas.microsoft.com/office/drawing/2010/main">
          <mc:Choice Requires="a14">
            <p:sp>
              <p:nvSpPr>
                <p:cNvPr id="55300" name="Text Box 2"/>
                <p:cNvSpPr txBox="1">
                  <a:spLocks noChangeArrowheads="1"/>
                </p:cNvSpPr>
                <p:nvPr/>
              </p:nvSpPr>
              <p:spPr bwMode="auto">
                <a:xfrm>
                  <a:off x="879940" y="810902"/>
                  <a:ext cx="501650" cy="579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5300" name="Text Box 2"/>
                <p:cNvSpPr txBox="1">
                  <a:spLocks noRot="1" noChangeAspect="1" noMove="1" noResize="1" noEditPoints="1" noAdjustHandles="1" noChangeArrowheads="1" noChangeShapeType="1" noTextEdit="1"/>
                </p:cNvSpPr>
                <p:nvPr/>
              </p:nvSpPr>
              <p:spPr bwMode="auto">
                <a:xfrm>
                  <a:off x="879940" y="810902"/>
                  <a:ext cx="501650" cy="579438"/>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5301" name="Text Box 9"/>
            <p:cNvSpPr txBox="1">
              <a:spLocks noChangeArrowheads="1"/>
            </p:cNvSpPr>
            <p:nvPr/>
          </p:nvSpPr>
          <p:spPr bwMode="auto">
            <a:xfrm>
              <a:off x="647070" y="311388"/>
              <a:ext cx="115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p:nvGrpSpPr>
            <p:cNvPr id="38" name="Group 58"/>
            <p:cNvGrpSpPr>
              <a:grpSpLocks/>
            </p:cNvGrpSpPr>
            <p:nvPr/>
          </p:nvGrpSpPr>
          <p:grpSpPr bwMode="auto">
            <a:xfrm>
              <a:off x="348520" y="1326840"/>
              <a:ext cx="1982787" cy="1282700"/>
              <a:chOff x="3862388" y="1714500"/>
              <a:chExt cx="1982787" cy="1282700"/>
            </a:xfrm>
          </p:grpSpPr>
          <p:grpSp>
            <p:nvGrpSpPr>
              <p:cNvPr id="39" name="Group 24"/>
              <p:cNvGrpSpPr>
                <a:grpSpLocks/>
              </p:cNvGrpSpPr>
              <p:nvPr/>
            </p:nvGrpSpPr>
            <p:grpSpPr bwMode="auto">
              <a:xfrm>
                <a:off x="3935413" y="2101850"/>
                <a:ext cx="687387" cy="509588"/>
                <a:chOff x="2479" y="2241"/>
                <a:chExt cx="529" cy="509"/>
              </a:xfrm>
            </p:grpSpPr>
            <p:sp>
              <p:nvSpPr>
                <p:cNvPr id="45" name="Freeform 6"/>
                <p:cNvSpPr>
                  <a:spLocks/>
                </p:cNvSpPr>
                <p:nvPr/>
              </p:nvSpPr>
              <p:spPr bwMode="auto">
                <a:xfrm>
                  <a:off x="2479" y="2241"/>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dirty="0">
                    <a:solidFill>
                      <a:srgbClr val="000000"/>
                    </a:solidFill>
                  </a:endParaRPr>
                </a:p>
              </p:txBody>
            </p:sp>
            <p:sp>
              <p:nvSpPr>
                <p:cNvPr id="46" name="Freeform 7"/>
                <p:cNvSpPr>
                  <a:spLocks/>
                </p:cNvSpPr>
                <p:nvPr/>
              </p:nvSpPr>
              <p:spPr bwMode="auto">
                <a:xfrm flipV="1">
                  <a:off x="2484" y="2500"/>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dirty="0">
                    <a:solidFill>
                      <a:srgbClr val="000000"/>
                    </a:solidFill>
                  </a:endParaRPr>
                </a:p>
              </p:txBody>
            </p:sp>
          </p:grpSp>
          <p:sp>
            <p:nvSpPr>
              <p:cNvPr id="40" name="Oval 8"/>
              <p:cNvSpPr>
                <a:spLocks noChangeArrowheads="1"/>
              </p:cNvSpPr>
              <p:nvPr/>
            </p:nvSpPr>
            <p:spPr bwMode="auto">
              <a:xfrm>
                <a:off x="3862388" y="2278063"/>
                <a:ext cx="168275" cy="168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41" name="Text Box 9"/>
              <p:cNvSpPr txBox="1">
                <a:spLocks noChangeArrowheads="1"/>
              </p:cNvSpPr>
              <p:nvPr/>
            </p:nvSpPr>
            <p:spPr bwMode="auto">
              <a:xfrm>
                <a:off x="4622800" y="1804988"/>
                <a:ext cx="1222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40M</a:t>
                </a:r>
                <a:endParaRPr lang="en-GB" altLang="nl-NL" sz="2800" dirty="0">
                  <a:solidFill>
                    <a:srgbClr val="000000"/>
                  </a:solidFill>
                  <a:latin typeface="Arial" panose="020B0604020202020204" pitchFamily="34" charset="0"/>
                </a:endParaRPr>
              </a:p>
            </p:txBody>
          </p:sp>
          <p:sp>
            <p:nvSpPr>
              <p:cNvPr id="42" name="Text Box 11"/>
              <p:cNvSpPr txBox="1">
                <a:spLocks noChangeArrowheads="1"/>
              </p:cNvSpPr>
              <p:nvPr/>
            </p:nvSpPr>
            <p:spPr bwMode="auto">
              <a:xfrm>
                <a:off x="4048125" y="171450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dirty="0">
                    <a:solidFill>
                      <a:srgbClr val="000000"/>
                    </a:solidFill>
                    <a:latin typeface="Arial" panose="020B0604020202020204" pitchFamily="34" charset="0"/>
                    <a:sym typeface="Symbol" panose="05050102010706020507" pitchFamily="18" charset="2"/>
                  </a:rPr>
                  <a:t>0.8</a:t>
                </a:r>
                <a:r>
                  <a:rPr lang="en-GB" altLang="nl-NL" sz="2400" dirty="0">
                    <a:solidFill>
                      <a:srgbClr val="000000"/>
                    </a:solidFill>
                    <a:latin typeface="Arial" panose="020B0604020202020204" pitchFamily="34" charset="0"/>
                  </a:rPr>
                  <a:t> </a:t>
                </a:r>
              </a:p>
            </p:txBody>
          </p:sp>
          <p:sp>
            <p:nvSpPr>
              <p:cNvPr id="43" name="Text Box 9"/>
              <p:cNvSpPr txBox="1">
                <a:spLocks noChangeArrowheads="1"/>
              </p:cNvSpPr>
              <p:nvPr/>
            </p:nvSpPr>
            <p:spPr bwMode="auto">
              <a:xfrm>
                <a:off x="4699000" y="2351088"/>
                <a:ext cx="739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0</a:t>
                </a:r>
                <a:endParaRPr lang="en-GB" altLang="nl-NL" sz="2800" dirty="0">
                  <a:solidFill>
                    <a:srgbClr val="000000"/>
                  </a:solidFill>
                  <a:latin typeface="Arial" panose="020B0604020202020204" pitchFamily="34" charset="0"/>
                </a:endParaRPr>
              </a:p>
            </p:txBody>
          </p:sp>
          <p:sp>
            <p:nvSpPr>
              <p:cNvPr id="44" name="Text Box 11"/>
              <p:cNvSpPr txBox="1">
                <a:spLocks noChangeArrowheads="1"/>
              </p:cNvSpPr>
              <p:nvPr/>
            </p:nvSpPr>
            <p:spPr bwMode="auto">
              <a:xfrm>
                <a:off x="4035425" y="254000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dirty="0">
                    <a:solidFill>
                      <a:srgbClr val="000000"/>
                    </a:solidFill>
                    <a:latin typeface="Arial" panose="020B0604020202020204" pitchFamily="34" charset="0"/>
                    <a:sym typeface="Symbol" panose="05050102010706020507" pitchFamily="18" charset="2"/>
                  </a:rPr>
                  <a:t>0.2</a:t>
                </a:r>
                <a:r>
                  <a:rPr lang="en-GB" altLang="nl-NL" sz="2400" dirty="0">
                    <a:solidFill>
                      <a:srgbClr val="000000"/>
                    </a:solidFill>
                    <a:latin typeface="Arial" panose="020B0604020202020204" pitchFamily="34" charset="0"/>
                  </a:rPr>
                  <a:t> </a:t>
                </a:r>
              </a:p>
            </p:txBody>
          </p:sp>
        </p:grpSp>
      </p:grpSp>
      <mc:AlternateContent xmlns:mc="http://schemas.openxmlformats.org/markup-compatibility/2006" xmlns:a14="http://schemas.microsoft.com/office/drawing/2010/main">
        <mc:Choice Requires="a14">
          <p:sp>
            <p:nvSpPr>
              <p:cNvPr id="48" name="Text Box 2"/>
              <p:cNvSpPr txBox="1">
                <a:spLocks noChangeArrowheads="1"/>
              </p:cNvSpPr>
              <p:nvPr/>
            </p:nvSpPr>
            <p:spPr bwMode="auto">
              <a:xfrm>
                <a:off x="2454275" y="161145"/>
                <a:ext cx="5292725"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OPT = </a:t>
                </a:r>
                <a14:m>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28.35;</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CE = </a:t>
                </a:r>
                <a14:m>
                  <m:oMath xmlns:m="http://schemas.openxmlformats.org/officeDocument/2006/math">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28.35</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8" name="Text Box 2"/>
              <p:cNvSpPr txBox="1">
                <a:spLocks noRot="1" noChangeAspect="1" noMove="1" noResize="1" noEditPoints="1" noAdjustHandles="1" noChangeArrowheads="1" noChangeShapeType="1" noTextEdit="1"/>
              </p:cNvSpPr>
              <p:nvPr/>
            </p:nvSpPr>
            <p:spPr bwMode="auto">
              <a:xfrm>
                <a:off x="2454275" y="161145"/>
                <a:ext cx="5292725" cy="824841"/>
              </a:xfrm>
              <a:prstGeom prst="rect">
                <a:avLst/>
              </a:prstGeom>
              <a:blipFill>
                <a:blip r:embed="rId6"/>
                <a:stretch>
                  <a:fillRect l="-2419" t="-15441" b="-19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9" name="Text Box 2"/>
              <p:cNvSpPr txBox="1">
                <a:spLocks noChangeArrowheads="1"/>
              </p:cNvSpPr>
              <p:nvPr/>
            </p:nvSpPr>
            <p:spPr bwMode="auto">
              <a:xfrm>
                <a:off x="2484281" y="1519898"/>
                <a:ext cx="5292725" cy="1191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OPT = </a:t>
                </a: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w</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0"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8</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b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br>
                <a14:m>
                  <m:oMathPara xmlns:m="http://schemas.openxmlformats.org/officeDocument/2006/math">
                    <m:oMathParaPr>
                      <m:jc m:val="centerGroup"/>
                    </m:oMathParaPr>
                    <m:oMath xmlns:m="http://schemas.openxmlformats.org/officeDocument/2006/math">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0.61</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∗37.79=22.96;</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CE = </a:t>
                </a:r>
                <a14:m>
                  <m:oMath xmlns:m="http://schemas.openxmlformats.org/officeDocument/2006/math">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2</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96</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3.62</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oMath>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9" name="Text Box 2"/>
              <p:cNvSpPr txBox="1">
                <a:spLocks noRot="1" noChangeAspect="1" noMove="1" noResize="1" noEditPoints="1" noAdjustHandles="1" noChangeArrowheads="1" noChangeShapeType="1" noTextEdit="1"/>
              </p:cNvSpPr>
              <p:nvPr/>
            </p:nvSpPr>
            <p:spPr bwMode="auto">
              <a:xfrm>
                <a:off x="2484281" y="1519898"/>
                <a:ext cx="5292725" cy="1191095"/>
              </a:xfrm>
              <a:prstGeom prst="rect">
                <a:avLst/>
              </a:prstGeom>
              <a:blipFill rotWithShape="1">
                <a:blip r:embed="rId7"/>
                <a:stretch>
                  <a:fillRect l="-2419" t="-10714" b="-127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9" name="Text Box 2"/>
              <p:cNvSpPr txBox="1">
                <a:spLocks noChangeArrowheads="1"/>
              </p:cNvSpPr>
              <p:nvPr/>
            </p:nvSpPr>
            <p:spPr bwMode="auto">
              <a:xfrm>
                <a:off x="2486231" y="3230380"/>
                <a:ext cx="5292725" cy="15573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OPT = </a:t>
                </a: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w</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0"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25</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b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br>
                <a14:m>
                  <m:oMathPara xmlns:m="http://schemas.openxmlformats.org/officeDocument/2006/math">
                    <m:oMathParaPr>
                      <m:jc m:val="centerGroup"/>
                    </m:oMathParaPr>
                    <m:oMath xmlns:m="http://schemas.openxmlformats.org/officeDocument/2006/math">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0.29</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∗28.35=8.24;</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CE = </a:t>
                </a:r>
                <a14:m>
                  <m:oMath xmlns:m="http://schemas.openxmlformats.org/officeDocument/2006/math">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8</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24</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0.026</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oMath>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9" name="Text Box 2"/>
              <p:cNvSpPr txBox="1">
                <a:spLocks noRot="1" noChangeAspect="1" noMove="1" noResize="1" noEditPoints="1" noAdjustHandles="1" noChangeArrowheads="1" noChangeShapeType="1" noTextEdit="1"/>
              </p:cNvSpPr>
              <p:nvPr/>
            </p:nvSpPr>
            <p:spPr bwMode="auto">
              <a:xfrm>
                <a:off x="2486231" y="3230380"/>
                <a:ext cx="5292725" cy="1557349"/>
              </a:xfrm>
              <a:prstGeom prst="rect">
                <a:avLst/>
              </a:prstGeom>
              <a:blipFill rotWithShape="1">
                <a:blip r:embed="rId8"/>
                <a:stretch>
                  <a:fillRect l="-2419" t="-82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0" name="Text Box 2"/>
              <p:cNvSpPr txBox="1">
                <a:spLocks noChangeArrowheads="1"/>
              </p:cNvSpPr>
              <p:nvPr/>
            </p:nvSpPr>
            <p:spPr bwMode="auto">
              <a:xfrm>
                <a:off x="2489200" y="5331500"/>
                <a:ext cx="5292725" cy="1191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OPT = </a:t>
                </a: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w</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0"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20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b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br>
                <a14:m>
                  <m:oMathPara xmlns:m="http://schemas.openxmlformats.org/officeDocument/2006/math">
                    <m:oMathParaPr>
                      <m:jc m:val="centerGroup"/>
                    </m:oMathParaPr>
                    <m:oMath xmlns:m="http://schemas.openxmlformats.org/officeDocument/2006/math">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0.26</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∗37.79=9.86;</m:t>
                      </m:r>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CE = </a:t>
                </a:r>
                <a14:m>
                  <m:oMath xmlns:m="http://schemas.openxmlformats.org/officeDocument/2006/math">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9</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8</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6</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6</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oMath>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70" name="Text Box 2"/>
              <p:cNvSpPr txBox="1">
                <a:spLocks noRot="1" noChangeAspect="1" noMove="1" noResize="1" noEditPoints="1" noAdjustHandles="1" noChangeArrowheads="1" noChangeShapeType="1" noTextEdit="1"/>
              </p:cNvSpPr>
              <p:nvPr/>
            </p:nvSpPr>
            <p:spPr bwMode="auto">
              <a:xfrm>
                <a:off x="2489200" y="5331500"/>
                <a:ext cx="5292725" cy="1191095"/>
              </a:xfrm>
              <a:prstGeom prst="rect">
                <a:avLst/>
              </a:prstGeom>
              <a:blipFill rotWithShape="1">
                <a:blip r:embed="rId9"/>
                <a:stretch>
                  <a:fillRect l="-2301" t="-10769"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5" name="Text Box 2"/>
              <p:cNvSpPr txBox="1">
                <a:spLocks noChangeArrowheads="1"/>
              </p:cNvSpPr>
              <p:nvPr/>
            </p:nvSpPr>
            <p:spPr bwMode="auto">
              <a:xfrm>
                <a:off x="4149828" y="941499"/>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&gt;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35" name="Text Box 2"/>
              <p:cNvSpPr txBox="1">
                <a:spLocks noRot="1" noChangeAspect="1" noMove="1" noResize="1" noEditPoints="1" noAdjustHandles="1" noChangeArrowheads="1" noChangeShapeType="1" noTextEdit="1"/>
              </p:cNvSpPr>
              <p:nvPr/>
            </p:nvSpPr>
            <p:spPr bwMode="auto">
              <a:xfrm>
                <a:off x="4149828" y="941499"/>
                <a:ext cx="720725" cy="458587"/>
              </a:xfrm>
              <a:prstGeom prst="rect">
                <a:avLst/>
              </a:prstGeom>
              <a:blipFill rotWithShape="0">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3" name="Straight Connector 2"/>
          <p:cNvCxnSpPr/>
          <p:nvPr/>
        </p:nvCxnSpPr>
        <p:spPr>
          <a:xfrm>
            <a:off x="203200" y="2866870"/>
            <a:ext cx="7892320"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Box 2"/>
              <p:cNvSpPr txBox="1">
                <a:spLocks noChangeArrowheads="1"/>
              </p:cNvSpPr>
              <p:nvPr/>
            </p:nvSpPr>
            <p:spPr bwMode="auto">
              <a:xfrm>
                <a:off x="4147280" y="4566863"/>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&lt;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7" name="Text Box 2"/>
              <p:cNvSpPr txBox="1">
                <a:spLocks noRot="1" noChangeAspect="1" noMove="1" noResize="1" noEditPoints="1" noAdjustHandles="1" noChangeArrowheads="1" noChangeShapeType="1" noTextEdit="1"/>
              </p:cNvSpPr>
              <p:nvPr/>
            </p:nvSpPr>
            <p:spPr bwMode="auto">
              <a:xfrm>
                <a:off x="4147280" y="4566863"/>
                <a:ext cx="720725" cy="458587"/>
              </a:xfrm>
              <a:prstGeom prst="rect">
                <a:avLst/>
              </a:prstGeom>
              <a:blipFill rotWithShape="0">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50" name="Straight Connector 49"/>
          <p:cNvCxnSpPr/>
          <p:nvPr/>
        </p:nvCxnSpPr>
        <p:spPr>
          <a:xfrm flipH="1" flipV="1">
            <a:off x="2140807" y="229878"/>
            <a:ext cx="136397" cy="6362855"/>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53" name="Text Box 3"/>
          <p:cNvSpPr txBox="1">
            <a:spLocks noChangeArrowheads="1"/>
          </p:cNvSpPr>
          <p:nvPr/>
        </p:nvSpPr>
        <p:spPr bwMode="auto">
          <a:xfrm>
            <a:off x="873072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106</a:t>
            </a:fld>
            <a:endParaRPr lang="en-US" altLang="nl-NL" sz="1600"/>
          </a:p>
        </p:txBody>
      </p:sp>
      <p:pic>
        <p:nvPicPr>
          <p:cNvPr id="58" name="Picture 57"/>
          <p:cNvPicPr>
            <a:picLocks noChangeAspect="1"/>
          </p:cNvPicPr>
          <p:nvPr/>
        </p:nvPicPr>
        <p:blipFill rotWithShape="1">
          <a:blip r:embed="rId12"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grpSp>
        <p:nvGrpSpPr>
          <p:cNvPr id="4" name="Group 3">
            <a:extLst>
              <a:ext uri="{FF2B5EF4-FFF2-40B4-BE49-F238E27FC236}">
                <a16:creationId xmlns:a16="http://schemas.microsoft.com/office/drawing/2014/main" id="{17C9F8A3-7AD5-47C8-A58D-2480A4B21F96}"/>
              </a:ext>
            </a:extLst>
          </p:cNvPr>
          <p:cNvGrpSpPr/>
          <p:nvPr/>
        </p:nvGrpSpPr>
        <p:grpSpPr>
          <a:xfrm>
            <a:off x="6935440" y="1522885"/>
            <a:ext cx="1038458" cy="1561468"/>
            <a:chOff x="6884640" y="1510185"/>
            <a:chExt cx="1038458" cy="1561468"/>
          </a:xfrm>
        </p:grpSpPr>
        <p:sp>
          <p:nvSpPr>
            <p:cNvPr id="61" name="Text Box 2">
              <a:extLst>
                <a:ext uri="{FF2B5EF4-FFF2-40B4-BE49-F238E27FC236}">
                  <a16:creationId xmlns:a16="http://schemas.microsoft.com/office/drawing/2014/main" id="{4F7919CC-1810-4E81-8C4F-0BA2B1AD4B0A}"/>
                </a:ext>
              </a:extLst>
            </p:cNvPr>
            <p:cNvSpPr txBox="1">
              <a:spLocks noChangeArrowheads="1"/>
            </p:cNvSpPr>
            <p:nvPr/>
          </p:nvSpPr>
          <p:spPr bwMode="auto">
            <a:xfrm rot="5400000">
              <a:off x="6788421" y="1936976"/>
              <a:ext cx="15614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000" dirty="0">
                  <a:latin typeface="Arial" panose="020B0604020202020204" pitchFamily="34" charset="0"/>
                  <a:cs typeface="Times New Roman" panose="02020603050405020304" pitchFamily="18" charset="0"/>
                  <a:sym typeface="Math3" panose="00000400000000000000" pitchFamily="2" charset="2"/>
                </a:rPr>
                <a:t>Strong pessimism</a:t>
              </a:r>
            </a:p>
          </p:txBody>
        </p:sp>
        <p:sp>
          <p:nvSpPr>
            <p:cNvPr id="60" name="Right Brace 59">
              <a:extLst>
                <a:ext uri="{FF2B5EF4-FFF2-40B4-BE49-F238E27FC236}">
                  <a16:creationId xmlns:a16="http://schemas.microsoft.com/office/drawing/2014/main" id="{AEB8D9E6-F060-48A5-A5BE-89384026984D}"/>
                </a:ext>
              </a:extLst>
            </p:cNvPr>
            <p:cNvSpPr/>
            <p:nvPr/>
          </p:nvSpPr>
          <p:spPr>
            <a:xfrm>
              <a:off x="6884640" y="1603585"/>
              <a:ext cx="304800" cy="1139705"/>
            </a:xfrm>
            <a:prstGeom prst="rightBrac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1674267580"/>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9">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9">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4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autoUpdateAnimBg="0"/>
      <p:bldP spid="49" grpId="0" build="p" autoUpdateAnimBg="0"/>
      <p:bldP spid="69" grpId="0" build="p" autoUpdateAnimBg="0"/>
      <p:bldP spid="70" grpId="0"/>
      <p:bldP spid="35" grpId="0" build="p" autoUpdateAnimBg="0"/>
      <p:bldP spid="47"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50813" y="285130"/>
            <a:ext cx="8589962"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OPT had some </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theoretical problems</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 absence of any behavioral foundation could have signaled it.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OPT cannot handle many outcomes well</a:t>
            </a:r>
            <a:r>
              <a:rPr lang="en-GB" sz="2800" dirty="0">
                <a:latin typeface="Arial" panose="020B0604020202020204" pitchFamily="34" charset="0"/>
              </a:rPr>
              <a:t>—too much overweighting there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Main problem:</a:t>
            </a: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OPT was discovered to violate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stochastic dominance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(increasing an outcome improves the prospect). No wonder that no behavioral foundation could be found! Problems were fixed later; we will see later.</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Now first comes the first well-known </a:t>
            </a: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(albeit not the first; see later)</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nonEU</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risk theory with a behavioral foundation: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weighted utility (Chew 1983).</a:t>
            </a:r>
          </a:p>
        </p:txBody>
      </p:sp>
      <p:sp>
        <p:nvSpPr>
          <p:cNvPr id="4" name="Text Box 3"/>
          <p:cNvSpPr txBox="1">
            <a:spLocks noChangeArrowheads="1"/>
          </p:cNvSpPr>
          <p:nvPr/>
        </p:nvSpPr>
        <p:spPr bwMode="auto">
          <a:xfrm>
            <a:off x="873072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107</a:t>
            </a:fld>
            <a:endParaRPr lang="en-US" altLang="nl-NL" sz="160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pic>
        <p:nvPicPr>
          <p:cNvPr id="7" name="Picture 6" descr="C:\Users\xx\Desktop\cur\Micro IV\Problem.jpg"/>
          <p:cNvPicPr>
            <a:picLocks noChangeAspect="1" noChangeArrowheads="1"/>
          </p:cNvPicPr>
          <p:nvPr/>
        </p:nvPicPr>
        <p:blipFill rotWithShape="1">
          <a:blip r:embed="rId4">
            <a:extLst>
              <a:ext uri="{28A0092B-C50C-407E-A947-70E740481C1C}">
                <a14:useLocalDpi xmlns:a14="http://schemas.microsoft.com/office/drawing/2010/main" val="0"/>
              </a:ext>
            </a:extLst>
          </a:blip>
          <a:srcRect l="40448" t="14239" r="40448" b="13576"/>
          <a:stretch/>
        </p:blipFill>
        <p:spPr bwMode="auto">
          <a:xfrm>
            <a:off x="7956376" y="86519"/>
            <a:ext cx="6096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53316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97879" y="115888"/>
            <a:ext cx="88106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4.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decision under risk</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4.1. </a:t>
            </a:r>
            <a:r>
              <a:rPr lang="en-GB" altLang="nl-NL" dirty="0">
                <a:solidFill>
                  <a:srgbClr val="000000"/>
                </a:solidFill>
                <a:cs typeface="Times New Roman" panose="02020603050405020304" pitchFamily="18" charset="0"/>
                <a:sym typeface="Math3" panose="00000400000000000000" pitchFamily="2" charset="2"/>
              </a:rPr>
              <a:t>Reaction to the 2</a:t>
            </a:r>
            <a:r>
              <a:rPr lang="en-GB" altLang="nl-NL" baseline="30000" dirty="0">
                <a:solidFill>
                  <a:srgbClr val="000000"/>
                </a:solidFill>
                <a:cs typeface="Times New Roman" panose="02020603050405020304" pitchFamily="18" charset="0"/>
                <a:sym typeface="Math3" panose="00000400000000000000" pitchFamily="2" charset="2"/>
              </a:rPr>
              <a:t>nd</a:t>
            </a:r>
            <a:r>
              <a:rPr lang="en-GB" altLang="nl-NL" dirty="0">
                <a:solidFill>
                  <a:srgbClr val="000000"/>
                </a:solidFill>
                <a:cs typeface="Times New Roman" panose="02020603050405020304" pitchFamily="18" charset="0"/>
                <a:sym typeface="Math3" panose="00000400000000000000" pitchFamily="2" charset="2"/>
              </a:rPr>
              <a:t> problem (</a:t>
            </a:r>
            <a:r>
              <a:rPr lang="en-US" dirty="0"/>
              <a:t>§2.2</a:t>
            </a:r>
            <a:r>
              <a:rPr lang="en-GB" altLang="nl-NL" dirty="0">
                <a:solidFill>
                  <a:srgbClr val="000000"/>
                </a:solidFill>
                <a:cs typeface="Times New Roman" panose="02020603050405020304" pitchFamily="18" charset="0"/>
                <a:sym typeface="Math3" panose="00000400000000000000" pitchFamily="2" charset="2"/>
              </a:rPr>
              <a:t>); a </a:t>
            </a:r>
            <a:r>
              <a:rPr lang="en-GB" altLang="nl-NL" dirty="0" err="1">
                <a:solidFill>
                  <a:srgbClr val="000000"/>
                </a:solidFill>
                <a:cs typeface="Times New Roman" panose="02020603050405020304" pitchFamily="18" charset="0"/>
                <a:sym typeface="Math3" panose="00000400000000000000" pitchFamily="2" charset="2"/>
              </a:rPr>
              <a:t>behavioral</a:t>
            </a:r>
            <a:br>
              <a:rPr lang="en-GB" altLang="nl-NL" dirty="0">
                <a:solidFill>
                  <a:srgbClr val="000000"/>
                </a:solidFill>
                <a:cs typeface="Times New Roman" panose="02020603050405020304" pitchFamily="18" charset="0"/>
                <a:sym typeface="Math3" panose="00000400000000000000" pitchFamily="2" charset="2"/>
              </a:rPr>
            </a:br>
            <a:r>
              <a:rPr lang="en-GB" altLang="nl-NL" dirty="0">
                <a:solidFill>
                  <a:srgbClr val="000000"/>
                </a:solidFill>
                <a:cs typeface="Times New Roman" panose="02020603050405020304" pitchFamily="18" charset="0"/>
                <a:sym typeface="Math3" panose="00000400000000000000" pitchFamily="2" charset="2"/>
              </a:rPr>
              <a:t>       theory</a:t>
            </a:r>
            <a:r>
              <a:rPr lang="nl-NL" altLang="nl-NL" dirty="0">
                <a:solidFill>
                  <a:srgbClr val="000000"/>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for risk: prospect theory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sym typeface="Math3" panose="00000400000000000000" pitchFamily="2" charset="2"/>
              </a:rPr>
              <a:t>Chew’s weighted utility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Gul’s disappointment aversion</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Quiggin’s (1982) RDU and Tversky &amp; </a:t>
            </a:r>
            <a:br>
              <a:rPr lang="en-US" altLang="nl-NL" dirty="0">
                <a:solidFill>
                  <a:srgbClr val="000000"/>
                </a:solidFill>
                <a:sym typeface="Math3" panose="00000400000000000000" pitchFamily="2" charset="2"/>
              </a:rPr>
            </a:br>
            <a:r>
              <a:rPr lang="en-US" altLang="nl-NL" dirty="0">
                <a:solidFill>
                  <a:srgbClr val="000000"/>
                </a:solidFill>
                <a:sym typeface="Math3" panose="00000400000000000000" pitchFamily="2" charset="2"/>
              </a:rPr>
              <a:t>       Kahneman’s (1992)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err="1">
                <a:solidFill>
                  <a:srgbClr val="000000"/>
                </a:solidFill>
                <a:sym typeface="Math3" panose="00000400000000000000" pitchFamily="2" charset="2"/>
              </a:rPr>
              <a:t>Biseparable</a:t>
            </a:r>
            <a:r>
              <a:rPr lang="en-US" altLang="nl-NL" dirty="0">
                <a:solidFill>
                  <a:srgbClr val="000000"/>
                </a:solidFill>
                <a:sym typeface="Math3" panose="00000400000000000000" pitchFamily="2" charset="2"/>
              </a:rPr>
              <a:t>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4.6.</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Neo-additive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4.7.</a:t>
            </a:r>
            <a:r>
              <a:rPr lang="en-GB" altLang="nl-NL" dirty="0">
                <a:solidFill>
                  <a:srgbClr val="0066FF"/>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Afterword &amp; moderating views</a:t>
            </a:r>
          </a:p>
        </p:txBody>
      </p:sp>
      <p:sp>
        <p:nvSpPr>
          <p:cNvPr id="4" name="Line 8"/>
          <p:cNvSpPr>
            <a:spLocks noChangeShapeType="1"/>
          </p:cNvSpPr>
          <p:nvPr/>
        </p:nvSpPr>
        <p:spPr bwMode="auto">
          <a:xfrm>
            <a:off x="9769" y="2073672"/>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5">
            <a:extLst>
              <a:ext uri="{FF2B5EF4-FFF2-40B4-BE49-F238E27FC236}">
                <a16:creationId xmlns:a16="http://schemas.microsoft.com/office/drawing/2014/main" id="{98FF1369-A50D-4956-B757-066B7DC3AF7A}"/>
              </a:ext>
            </a:extLst>
          </p:cNvPr>
          <p:cNvPicPr>
            <a:picLocks noChangeAspect="1"/>
          </p:cNvPicPr>
          <p:nvPr/>
        </p:nvPicPr>
        <p:blipFill rotWithShape="1">
          <a:blip r:embed="rId3">
            <a:extLst>
              <a:ext uri="{28A0092B-C50C-407E-A947-70E740481C1C}">
                <a14:useLocalDpi xmlns:a14="http://schemas.microsoft.com/office/drawing/2010/main" val="0"/>
              </a:ext>
            </a:extLst>
          </a:blip>
          <a:srcRect l="21318" t="12232" r="13313" b="24936"/>
          <a:stretch/>
        </p:blipFill>
        <p:spPr>
          <a:xfrm>
            <a:off x="6129702" y="1772816"/>
            <a:ext cx="674546" cy="93610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5979" t="11715" r="29488" b="24147"/>
          <a:stretch/>
        </p:blipFill>
        <p:spPr>
          <a:xfrm>
            <a:off x="8399470" y="263759"/>
            <a:ext cx="646098" cy="697002"/>
          </a:xfrm>
          <a:prstGeom prst="rect">
            <a:avLst/>
          </a:prstGeom>
        </p:spPr>
      </p:pic>
      <p:sp>
        <p:nvSpPr>
          <p:cNvPr id="7"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108</a:t>
            </a:fld>
            <a:endParaRPr lang="en-US" altLang="nl-NL" sz="160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245484993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1788" y="726175"/>
            <a:ext cx="1839554" cy="1966914"/>
            <a:chOff x="496888" y="2185992"/>
            <a:chExt cx="1839554" cy="1966914"/>
          </a:xfrm>
        </p:grpSpPr>
        <p:sp>
          <p:nvSpPr>
            <p:cNvPr id="45063" name="Freeform 6"/>
            <p:cNvSpPr>
              <a:spLocks/>
            </p:cNvSpPr>
            <p:nvPr/>
          </p:nvSpPr>
          <p:spPr bwMode="auto">
            <a:xfrm>
              <a:off x="584201" y="2770192"/>
              <a:ext cx="1001713" cy="477838"/>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5064" name="Freeform 7"/>
            <p:cNvSpPr>
              <a:spLocks/>
            </p:cNvSpPr>
            <p:nvPr/>
          </p:nvSpPr>
          <p:spPr bwMode="auto">
            <a:xfrm flipV="1">
              <a:off x="593726" y="3265493"/>
              <a:ext cx="1001713" cy="477838"/>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5065" name="Oval 8"/>
            <p:cNvSpPr>
              <a:spLocks noChangeArrowheads="1"/>
            </p:cNvSpPr>
            <p:nvPr/>
          </p:nvSpPr>
          <p:spPr bwMode="auto">
            <a:xfrm>
              <a:off x="496888" y="3143255"/>
              <a:ext cx="203200" cy="203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45066" name="Text Box 9"/>
                <p:cNvSpPr txBox="1">
                  <a:spLocks noChangeArrowheads="1"/>
                </p:cNvSpPr>
                <p:nvPr/>
              </p:nvSpPr>
              <p:spPr bwMode="auto">
                <a:xfrm>
                  <a:off x="1495580" y="2403480"/>
                  <a:ext cx="739775"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𝑥</m:t>
                        </m:r>
                        <m:r>
                          <a:rPr lang="en-US" i="1" baseline="-25000">
                            <a:solidFill>
                              <a:srgbClr val="000000"/>
                            </a:solidFill>
                            <a:latin typeface="Cambria Math" panose="02040503050406030204" pitchFamily="18" charset="0"/>
                          </a:rPr>
                          <m:t>1</m:t>
                        </m:r>
                      </m:oMath>
                    </m:oMathPara>
                  </a14:m>
                  <a:endParaRPr lang="en-GB" altLang="nl-NL" dirty="0">
                    <a:solidFill>
                      <a:srgbClr val="000000"/>
                    </a:solidFill>
                    <a:latin typeface="Arial" panose="020B0604020202020204" pitchFamily="34" charset="0"/>
                  </a:endParaRPr>
                </a:p>
              </p:txBody>
            </p:sp>
          </mc:Choice>
          <mc:Fallback xmlns="">
            <p:sp>
              <p:nvSpPr>
                <p:cNvPr id="45066" name="Text Box 9"/>
                <p:cNvSpPr txBox="1">
                  <a:spLocks noRot="1" noChangeAspect="1" noMove="1" noResize="1" noEditPoints="1" noAdjustHandles="1" noChangeArrowheads="1" noChangeShapeType="1" noTextEdit="1"/>
                </p:cNvSpPr>
                <p:nvPr/>
              </p:nvSpPr>
              <p:spPr bwMode="auto">
                <a:xfrm>
                  <a:off x="1495580" y="2403480"/>
                  <a:ext cx="739775" cy="584200"/>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067" name="Text Box 10"/>
                <p:cNvSpPr txBox="1">
                  <a:spLocks noChangeArrowheads="1"/>
                </p:cNvSpPr>
                <p:nvPr/>
              </p:nvSpPr>
              <p:spPr bwMode="auto">
                <a:xfrm>
                  <a:off x="1420454" y="3404316"/>
                  <a:ext cx="915988"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𝑛</m:t>
                        </m:r>
                      </m:oMath>
                    </m:oMathPara>
                  </a14:m>
                  <a:endParaRPr lang="en-GB" altLang="nl-NL" dirty="0">
                    <a:solidFill>
                      <a:srgbClr val="000000"/>
                    </a:solidFill>
                    <a:latin typeface="Arial" panose="020B0604020202020204" pitchFamily="34" charset="0"/>
                  </a:endParaRPr>
                </a:p>
              </p:txBody>
            </p:sp>
          </mc:Choice>
          <mc:Fallback xmlns="">
            <p:sp>
              <p:nvSpPr>
                <p:cNvPr id="45067" name="Text Box 10"/>
                <p:cNvSpPr txBox="1">
                  <a:spLocks noRot="1" noChangeAspect="1" noMove="1" noResize="1" noEditPoints="1" noAdjustHandles="1" noChangeArrowheads="1" noChangeShapeType="1" noTextEdit="1"/>
                </p:cNvSpPr>
                <p:nvPr/>
              </p:nvSpPr>
              <p:spPr bwMode="auto">
                <a:xfrm>
                  <a:off x="1420454" y="3404316"/>
                  <a:ext cx="915988" cy="584200"/>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068" name="Text Box 11"/>
                <p:cNvSpPr txBox="1">
                  <a:spLocks noChangeArrowheads="1"/>
                </p:cNvSpPr>
                <p:nvPr/>
              </p:nvSpPr>
              <p:spPr bwMode="auto">
                <a:xfrm>
                  <a:off x="873126" y="2185992"/>
                  <a:ext cx="608013" cy="1312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𝑝</m:t>
                        </m:r>
                        <m:r>
                          <a:rPr lang="en-US" i="1" baseline="-25000">
                            <a:solidFill>
                              <a:srgbClr val="000000"/>
                            </a:solidFill>
                            <a:latin typeface="Cambria Math" panose="02040503050406030204" pitchFamily="18" charset="0"/>
                          </a:rPr>
                          <m:t>1</m:t>
                        </m:r>
                      </m:oMath>
                    </m:oMathPara>
                  </a14:m>
                  <a:endParaRPr lang="en-GB" baseline="-25000" dirty="0">
                    <a:solidFill>
                      <a:srgbClr val="000000"/>
                    </a:solidFill>
                  </a:endParaRPr>
                </a:p>
                <a:p>
                  <a:pPr>
                    <a:spcBef>
                      <a:spcPct val="50000"/>
                    </a:spcBef>
                    <a:buFontTx/>
                    <a:buNone/>
                  </a:pPr>
                  <a:r>
                    <a:rPr lang="en-GB" altLang="nl-NL" dirty="0">
                      <a:solidFill>
                        <a:srgbClr val="000000"/>
                      </a:solidFill>
                      <a:latin typeface="Arial" panose="020B0604020202020204" pitchFamily="34" charset="0"/>
                    </a:rPr>
                    <a:t> </a:t>
                  </a:r>
                </a:p>
              </p:txBody>
            </p:sp>
          </mc:Choice>
          <mc:Fallback xmlns="">
            <p:sp>
              <p:nvSpPr>
                <p:cNvPr id="45068" name="Text Box 11"/>
                <p:cNvSpPr txBox="1">
                  <a:spLocks noRot="1" noChangeAspect="1" noMove="1" noResize="1" noEditPoints="1" noAdjustHandles="1" noChangeArrowheads="1" noChangeShapeType="1" noTextEdit="1"/>
                </p:cNvSpPr>
                <p:nvPr/>
              </p:nvSpPr>
              <p:spPr bwMode="auto">
                <a:xfrm>
                  <a:off x="873126" y="2185992"/>
                  <a:ext cx="608013" cy="1312864"/>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069" name="Rectangle 12"/>
                <p:cNvSpPr>
                  <a:spLocks noChangeArrowheads="1"/>
                </p:cNvSpPr>
                <p:nvPr/>
              </p:nvSpPr>
              <p:spPr bwMode="auto">
                <a:xfrm>
                  <a:off x="900112" y="3579818"/>
                  <a:ext cx="623888" cy="573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14:m>
                    <m:oMath xmlns:m="http://schemas.openxmlformats.org/officeDocument/2006/math">
                      <m:r>
                        <a:rPr lang="en-US" i="1" smtClean="0">
                          <a:solidFill>
                            <a:srgbClr val="000000"/>
                          </a:solidFill>
                          <a:latin typeface="Cambria Math" panose="02040503050406030204" pitchFamily="18" charset="0"/>
                        </a:rPr>
                        <m:t>𝑝</m:t>
                      </m:r>
                      <m:r>
                        <a:rPr lang="en-US" b="0" i="1" baseline="-25000" smtClean="0">
                          <a:solidFill>
                            <a:srgbClr val="000000"/>
                          </a:solidFill>
                          <a:latin typeface="Cambria Math" panose="02040503050406030204" pitchFamily="18" charset="0"/>
                        </a:rPr>
                        <m:t>𝑛</m:t>
                      </m:r>
                    </m:oMath>
                  </a14:m>
                  <a:r>
                    <a:rPr lang="en-US" altLang="nl-NL" sz="1400" dirty="0">
                      <a:solidFill>
                        <a:srgbClr val="000000"/>
                      </a:solidFill>
                      <a:latin typeface="Arial" panose="020B0604020202020204" pitchFamily="34" charset="0"/>
                    </a:rPr>
                    <a:t> </a:t>
                  </a:r>
                  <a:endParaRPr lang="en-US" altLang="nl-NL" sz="2800" dirty="0">
                    <a:solidFill>
                      <a:srgbClr val="000000"/>
                    </a:solidFill>
                    <a:latin typeface="Arial" panose="020B0604020202020204" pitchFamily="34" charset="0"/>
                  </a:endParaRPr>
                </a:p>
              </p:txBody>
            </p:sp>
          </mc:Choice>
          <mc:Fallback xmlns="">
            <p:sp>
              <p:nvSpPr>
                <p:cNvPr id="45069" name="Rectangle 12"/>
                <p:cNvSpPr>
                  <a:spLocks noRot="1" noChangeAspect="1" noMove="1" noResize="1" noEditPoints="1" noAdjustHandles="1" noChangeArrowheads="1" noChangeShapeType="1" noTextEdit="1"/>
                </p:cNvSpPr>
                <p:nvPr/>
              </p:nvSpPr>
              <p:spPr bwMode="auto">
                <a:xfrm>
                  <a:off x="900112" y="3579818"/>
                  <a:ext cx="623888" cy="573088"/>
                </a:xfrm>
                <a:prstGeom prst="rect">
                  <a:avLst/>
                </a:prstGeom>
                <a:blipFill rotWithShape="0">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45070" name="Text Box 13"/>
            <p:cNvSpPr txBox="1">
              <a:spLocks noChangeArrowheads="1"/>
            </p:cNvSpPr>
            <p:nvPr/>
          </p:nvSpPr>
          <p:spPr bwMode="auto">
            <a:xfrm>
              <a:off x="968376" y="2809880"/>
              <a:ext cx="296863" cy="82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50000"/>
                </a:lnSpc>
                <a:spcBef>
                  <a:spcPct val="0"/>
                </a:spcBef>
                <a:buFontTx/>
                <a:buNone/>
              </a:pPr>
              <a:r>
                <a:rPr lang="en-US" altLang="nl-NL">
                  <a:solidFill>
                    <a:srgbClr val="000000"/>
                  </a:solidFill>
                  <a:latin typeface="Arial" panose="020B0604020202020204" pitchFamily="34" charset="0"/>
                </a:rPr>
                <a:t>.</a:t>
              </a:r>
            </a:p>
            <a:p>
              <a:pPr>
                <a:lnSpc>
                  <a:spcPct val="50000"/>
                </a:lnSpc>
                <a:spcBef>
                  <a:spcPct val="0"/>
                </a:spcBef>
                <a:buFontTx/>
                <a:buNone/>
              </a:pPr>
              <a:r>
                <a:rPr lang="en-US" altLang="nl-NL">
                  <a:solidFill>
                    <a:srgbClr val="000000"/>
                  </a:solidFill>
                  <a:latin typeface="Arial" panose="020B0604020202020204" pitchFamily="34" charset="0"/>
                </a:rPr>
                <a:t>.</a:t>
              </a:r>
            </a:p>
            <a:p>
              <a:pPr>
                <a:lnSpc>
                  <a:spcPct val="50000"/>
                </a:lnSpc>
                <a:spcBef>
                  <a:spcPct val="0"/>
                </a:spcBef>
                <a:buFontTx/>
                <a:buNone/>
              </a:pPr>
              <a:r>
                <a:rPr lang="en-US" altLang="nl-NL">
                  <a:solidFill>
                    <a:srgbClr val="000000"/>
                  </a:solidFill>
                  <a:latin typeface="Arial" panose="020B0604020202020204" pitchFamily="34" charset="0"/>
                </a:rPr>
                <a:t>.</a:t>
              </a:r>
              <a:endParaRPr lang="en-GB" altLang="nl-NL">
                <a:solidFill>
                  <a:srgbClr val="000000"/>
                </a:solidFill>
                <a:latin typeface="Arial" panose="020B0604020202020204" pitchFamily="34" charset="0"/>
              </a:endParaRPr>
            </a:p>
          </p:txBody>
        </p:sp>
        <p:sp>
          <p:nvSpPr>
            <p:cNvPr id="45071" name="Text Box 14"/>
            <p:cNvSpPr txBox="1">
              <a:spLocks noChangeArrowheads="1"/>
            </p:cNvSpPr>
            <p:nvPr/>
          </p:nvSpPr>
          <p:spPr bwMode="auto">
            <a:xfrm>
              <a:off x="1635126" y="2887668"/>
              <a:ext cx="296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40000"/>
                </a:lnSpc>
                <a:spcBef>
                  <a:spcPct val="0"/>
                </a:spcBef>
                <a:buFontTx/>
                <a:buNone/>
              </a:pPr>
              <a:r>
                <a:rPr lang="en-US" altLang="nl-NL">
                  <a:solidFill>
                    <a:srgbClr val="000000"/>
                  </a:solidFill>
                  <a:latin typeface="Arial" panose="020B0604020202020204" pitchFamily="34" charset="0"/>
                </a:rPr>
                <a:t>.</a:t>
              </a:r>
            </a:p>
            <a:p>
              <a:pPr>
                <a:lnSpc>
                  <a:spcPct val="40000"/>
                </a:lnSpc>
                <a:spcBef>
                  <a:spcPct val="0"/>
                </a:spcBef>
                <a:buFontTx/>
                <a:buNone/>
              </a:pPr>
              <a:r>
                <a:rPr lang="en-US" altLang="nl-NL">
                  <a:solidFill>
                    <a:srgbClr val="000000"/>
                  </a:solidFill>
                  <a:latin typeface="Arial" panose="020B0604020202020204" pitchFamily="34" charset="0"/>
                </a:rPr>
                <a:t>.</a:t>
              </a:r>
            </a:p>
            <a:p>
              <a:pPr>
                <a:lnSpc>
                  <a:spcPct val="40000"/>
                </a:lnSpc>
                <a:spcBef>
                  <a:spcPct val="0"/>
                </a:spcBef>
                <a:buFontTx/>
                <a:buNone/>
              </a:pPr>
              <a:r>
                <a:rPr lang="en-US" altLang="nl-NL">
                  <a:solidFill>
                    <a:srgbClr val="000000"/>
                  </a:solidFill>
                  <a:latin typeface="Arial" panose="020B0604020202020204" pitchFamily="34" charset="0"/>
                </a:rPr>
                <a:t>.</a:t>
              </a:r>
              <a:endParaRPr lang="en-GB" altLang="nl-NL">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4" name="TextBox 3"/>
              <p:cNvSpPr txBox="1"/>
              <p:nvPr/>
            </p:nvSpPr>
            <p:spPr>
              <a:xfrm>
                <a:off x="2929107" y="879170"/>
                <a:ext cx="2393604"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800" b="0" i="1" smtClean="0">
                              <a:solidFill>
                                <a:srgbClr val="000000"/>
                              </a:solidFill>
                              <a:latin typeface="Cambria Math" panose="02040503050406030204" pitchFamily="18" charset="0"/>
                            </a:rPr>
                          </m:ctrlPr>
                        </m:naryPr>
                        <m:sub/>
                        <m:sup/>
                        <m:e>
                          <m:r>
                            <a:rPr lang="en-US" sz="2800" b="0" i="1" smtClean="0">
                              <a:solidFill>
                                <a:srgbClr val="000000"/>
                              </a:solidFill>
                              <a:latin typeface="Cambria Math" panose="02040503050406030204" pitchFamily="18" charset="0"/>
                            </a:rPr>
                            <m:t>𝑝</m:t>
                          </m:r>
                          <m:r>
                            <a:rPr lang="en-US" sz="2800" b="0" i="1" baseline="-25000" smtClean="0">
                              <a:solidFill>
                                <a:srgbClr val="000000"/>
                              </a:solidFill>
                              <a:latin typeface="Cambria Math" panose="02040503050406030204" pitchFamily="18" charset="0"/>
                            </a:rPr>
                            <m:t>𝑗</m:t>
                          </m:r>
                          <m:r>
                            <a:rPr lang="en-US" sz="2800" b="0" i="1" smtClean="0">
                              <a:solidFill>
                                <a:srgbClr val="000000"/>
                              </a:solidFill>
                              <a:latin typeface="Cambria Math" panose="02040503050406030204" pitchFamily="18" charset="0"/>
                            </a:rPr>
                            <m:t>        </m:t>
                          </m:r>
                          <m:r>
                            <a:rPr lang="en-US" sz="2800" b="0" i="1" smtClean="0">
                              <a:solidFill>
                                <a:srgbClr val="000000"/>
                              </a:solidFill>
                              <a:latin typeface="Cambria Math" panose="02040503050406030204" pitchFamily="18" charset="0"/>
                            </a:rPr>
                            <m:t>𝑈</m:t>
                          </m:r>
                          <m:r>
                            <a:rPr lang="en-US" sz="2800" b="0" i="1" smtClean="0">
                              <a:solidFill>
                                <a:srgbClr val="000000"/>
                              </a:solidFill>
                              <a:latin typeface="Cambria Math" panose="02040503050406030204" pitchFamily="18" charset="0"/>
                            </a:rPr>
                            <m: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𝑥</m:t>
                              </m:r>
                            </m:e>
                            <m:sub>
                              <m:r>
                                <a:rPr lang="en-US" sz="2800" b="0" i="1" smtClean="0">
                                  <a:solidFill>
                                    <a:srgbClr val="000000"/>
                                  </a:solidFill>
                                  <a:latin typeface="Cambria Math" panose="02040503050406030204" pitchFamily="18" charset="0"/>
                                </a:rPr>
                                <m:t>𝑗</m:t>
                              </m:r>
                            </m:sub>
                          </m:sSub>
                          <m:r>
                            <a:rPr lang="en-US" sz="2800" b="0" i="1" smtClean="0">
                              <a:solidFill>
                                <a:srgbClr val="000000"/>
                              </a:solidFill>
                              <a:latin typeface="Cambria Math" panose="02040503050406030204" pitchFamily="18" charset="0"/>
                            </a:rPr>
                            <m:t>)</m:t>
                          </m:r>
                        </m:e>
                      </m:nary>
                    </m:oMath>
                  </m:oMathPara>
                </a14:m>
                <a:endParaRPr lang="en-GB" sz="2800"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929107" y="879170"/>
                <a:ext cx="2393604" cy="1043363"/>
              </a:xfrm>
              <a:prstGeom prst="rect">
                <a:avLst/>
              </a:prstGeom>
              <a:blipFill rotWithShape="1">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8" name="Text Box 2"/>
              <p:cNvSpPr txBox="1">
                <a:spLocks noChangeArrowheads="1"/>
              </p:cNvSpPr>
              <p:nvPr/>
            </p:nvSpPr>
            <p:spPr bwMode="auto">
              <a:xfrm>
                <a:off x="290513" y="2913906"/>
                <a:ext cx="8589962" cy="3539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Without any </a:t>
                </a:r>
                <a14:m>
                  <m:oMath xmlns:m="http://schemas.openxmlformats.org/officeDocument/2006/math">
                    <m:r>
                      <a:rPr lang="en-US" sz="2800" i="1">
                        <a:solidFill>
                          <a:srgbClr val="000000"/>
                        </a:solidFill>
                        <a:latin typeface="Cambria Math" panose="02040503050406030204" pitchFamily="18" charset="0"/>
                      </a:rPr>
                      <m:t>𝑓</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(or, </a:t>
                </a:r>
                <a14:m>
                  <m:oMath xmlns:m="http://schemas.openxmlformats.org/officeDocument/2006/math">
                    <m:r>
                      <a:rPr lang="nl-NL" altLang="nl-NL" sz="2800" b="0" i="1" smtClean="0">
                        <a:solidFill>
                          <a:srgbClr val="000000"/>
                        </a:solidFill>
                        <a:latin typeface="Cambria Math"/>
                        <a:cs typeface="Times New Roman" panose="02020603050405020304" pitchFamily="18" charset="0"/>
                        <a:sym typeface="Math3" panose="00000400000000000000" pitchFamily="2" charset="2"/>
                      </a:rPr>
                      <m:t>𝑓</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constant) it is just EU.</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But now </a:t>
                </a:r>
                <a14:m>
                  <m:oMath xmlns:m="http://schemas.openxmlformats.org/officeDocument/2006/math">
                    <m:r>
                      <a:rPr lang="en-US" sz="2800" i="1" smtClean="0">
                        <a:solidFill>
                          <a:srgbClr val="0000FF"/>
                        </a:solidFill>
                        <a:latin typeface="Cambria Math" panose="02040503050406030204" pitchFamily="18" charset="0"/>
                      </a:rPr>
                      <m:t>𝑓</m:t>
                    </m:r>
                    <m:r>
                      <a:rPr lang="en-US" sz="2800" b="0" i="1" smtClean="0">
                        <a:solidFill>
                          <a:srgbClr val="0000FF"/>
                        </a:solidFill>
                        <a:latin typeface="Cambria Math" panose="02040503050406030204" pitchFamily="18" charset="0"/>
                      </a:rPr>
                      <m:t>(</m:t>
                    </m:r>
                    <m:r>
                      <a:rPr lang="en-US" sz="2800" i="1">
                        <a:solidFill>
                          <a:srgbClr val="0000FF"/>
                        </a:solidFill>
                        <a:latin typeface="Cambria Math" panose="02040503050406030204" pitchFamily="18" charset="0"/>
                      </a:rPr>
                      <m:t>𝑥</m:t>
                    </m:r>
                    <m:r>
                      <a:rPr lang="en-US" sz="2800" i="1" baseline="-25000">
                        <a:solidFill>
                          <a:srgbClr val="0000FF"/>
                        </a:solidFill>
                        <a:latin typeface="Cambria Math" panose="02040503050406030204" pitchFamily="18" charset="0"/>
                      </a:rPr>
                      <m:t>𝑗</m:t>
                    </m:r>
                    <m:r>
                      <a:rPr lang="en-US" sz="2800" b="0" i="1" smtClean="0">
                        <a:solidFill>
                          <a:srgbClr val="0000FF"/>
                        </a:solidFill>
                        <a:latin typeface="Cambria Math" panose="02040503050406030204" pitchFamily="18" charset="0"/>
                      </a:rPr>
                      <m:t>)&gt;0</m:t>
                    </m:r>
                  </m:oMath>
                </a14:m>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comes in:</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14:m>
                  <m:oMath xmlns:m="http://schemas.openxmlformats.org/officeDocument/2006/math">
                    <m:r>
                      <a:rPr lang="en-US" sz="2800" i="1">
                        <a:solidFill>
                          <a:srgbClr val="000000"/>
                        </a:solidFill>
                        <a:latin typeface="Cambria Math" panose="02040503050406030204" pitchFamily="18" charset="0"/>
                      </a:rPr>
                      <m:t>𝑥</m:t>
                    </m:r>
                    <m:r>
                      <a:rPr lang="en-US" sz="2800" i="1" baseline="-25000">
                        <a:solidFill>
                          <a:srgbClr val="000000"/>
                        </a:solidFill>
                        <a:latin typeface="Cambria Math" panose="02040503050406030204" pitchFamily="18" charset="0"/>
                      </a:rPr>
                      <m:t>𝑗</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with high </a:t>
                </a:r>
                <a14:m>
                  <m:oMath xmlns:m="http://schemas.openxmlformats.org/officeDocument/2006/math">
                    <m:r>
                      <a:rPr lang="en-US" sz="2800" i="1">
                        <a:solidFill>
                          <a:srgbClr val="000000"/>
                        </a:solidFill>
                        <a:latin typeface="Cambria Math" panose="02040503050406030204" pitchFamily="18" charset="0"/>
                      </a:rPr>
                      <m:t>𝑓</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values get extra weight.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One should normalize weights: hence the denominator.</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Most common case: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pessimism:</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low outcomes are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overweighted</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i.e.,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𝑓</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decreasing.</a:t>
                </a:r>
              </a:p>
            </p:txBody>
          </p:sp>
        </mc:Choice>
        <mc:Fallback xmlns="">
          <p:sp>
            <p:nvSpPr>
              <p:cNvPr id="18" name="Text Box 2"/>
              <p:cNvSpPr txBox="1">
                <a:spLocks noRot="1" noChangeAspect="1" noMove="1" noResize="1" noEditPoints="1" noAdjustHandles="1" noChangeArrowheads="1" noChangeShapeType="1" noTextEdit="1"/>
              </p:cNvSpPr>
              <p:nvPr/>
            </p:nvSpPr>
            <p:spPr bwMode="auto">
              <a:xfrm>
                <a:off x="290513" y="2913906"/>
                <a:ext cx="8589962" cy="3539430"/>
              </a:xfrm>
              <a:prstGeom prst="rect">
                <a:avLst/>
              </a:prstGeom>
              <a:blipFill rotWithShape="1">
                <a:blip r:embed="rId8"/>
                <a:stretch>
                  <a:fillRect l="-1490" t="-1721" r="-1561" b="-37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19" name="TextBox 18"/>
          <p:cNvSpPr txBox="1"/>
          <p:nvPr/>
        </p:nvSpPr>
        <p:spPr>
          <a:xfrm>
            <a:off x="4350912" y="2057980"/>
            <a:ext cx="65" cy="430887"/>
          </a:xfrm>
          <a:prstGeom prst="rect">
            <a:avLst/>
          </a:prstGeom>
          <a:noFill/>
        </p:spPr>
        <p:txBody>
          <a:bodyPr wrap="none" lIns="0" tIns="0" rIns="0" bIns="0" rtlCol="0">
            <a:spAutoFit/>
          </a:bodyPr>
          <a:lstStyle/>
          <a:p>
            <a:endParaRPr lang="en-GB" sz="2800" dirty="0"/>
          </a:p>
        </p:txBody>
      </p:sp>
      <mc:AlternateContent xmlns:mc="http://schemas.openxmlformats.org/markup-compatibility/2006" xmlns:a14="http://schemas.microsoft.com/office/drawing/2010/main">
        <mc:Choice Requires="a14">
          <p:sp>
            <p:nvSpPr>
              <p:cNvPr id="5" name="TextBox 4"/>
              <p:cNvSpPr txBox="1"/>
              <p:nvPr/>
            </p:nvSpPr>
            <p:spPr>
              <a:xfrm>
                <a:off x="3810076" y="1200694"/>
                <a:ext cx="646844"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𝑓</m:t>
                      </m:r>
                      <m:r>
                        <a:rPr lang="en-US" sz="2000" i="1" smtClean="0">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𝑥</m:t>
                          </m:r>
                        </m:e>
                        <m:sub>
                          <m:r>
                            <a:rPr lang="en-US" sz="2000" b="0" i="1" smtClean="0">
                              <a:solidFill>
                                <a:srgbClr val="000000"/>
                              </a:solidFill>
                              <a:latin typeface="Cambria Math" panose="02040503050406030204" pitchFamily="18" charset="0"/>
                            </a:rPr>
                            <m:t>𝑗</m:t>
                          </m:r>
                        </m:sub>
                      </m:sSub>
                      <m:r>
                        <a:rPr lang="en-US" sz="2000" i="1">
                          <a:solidFill>
                            <a:srgbClr val="000000"/>
                          </a:solidFill>
                          <a:latin typeface="Cambria Math" panose="02040503050406030204" pitchFamily="18" charset="0"/>
                        </a:rPr>
                        <m:t>)</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76" y="1200694"/>
                <a:ext cx="646844" cy="332463"/>
              </a:xfrm>
              <a:prstGeom prst="rect">
                <a:avLst/>
              </a:prstGeom>
              <a:blipFill rotWithShape="1">
                <a:blip r:embed="rId9"/>
                <a:stretch>
                  <a:fillRect l="-12264" r="-15094" b="-23636"/>
                </a:stretch>
              </a:blipFill>
            </p:spPr>
            <p:txBody>
              <a:bodyPr/>
              <a:lstStyle/>
              <a:p>
                <a:r>
                  <a:rPr lang="nl-NL">
                    <a:noFill/>
                  </a:rPr>
                  <a:t> </a:t>
                </a:r>
              </a:p>
            </p:txBody>
          </p:sp>
        </mc:Fallback>
      </mc:AlternateContent>
      <p:grpSp>
        <p:nvGrpSpPr>
          <p:cNvPr id="2" name="Group 1"/>
          <p:cNvGrpSpPr/>
          <p:nvPr/>
        </p:nvGrpSpPr>
        <p:grpSpPr>
          <a:xfrm>
            <a:off x="2866660" y="1698996"/>
            <a:ext cx="2590800" cy="1192506"/>
            <a:chOff x="3031760" y="820421"/>
            <a:chExt cx="2590800" cy="1192506"/>
          </a:xfrm>
        </p:grpSpPr>
        <p:cxnSp>
          <p:nvCxnSpPr>
            <p:cNvPr id="7" name="Straight Connector 6"/>
            <p:cNvCxnSpPr/>
            <p:nvPr/>
          </p:nvCxnSpPr>
          <p:spPr>
            <a:xfrm>
              <a:off x="3031760" y="891701"/>
              <a:ext cx="259080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535942" y="820421"/>
                  <a:ext cx="1718932" cy="11925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3200" b="0" i="1" smtClean="0">
                                <a:solidFill>
                                  <a:srgbClr val="000000"/>
                                </a:solidFill>
                                <a:latin typeface="Cambria Math" panose="02040503050406030204" pitchFamily="18" charset="0"/>
                              </a:rPr>
                            </m:ctrlPr>
                          </m:naryPr>
                          <m:sub/>
                          <m:sup/>
                          <m:e>
                            <m:r>
                              <a:rPr lang="en-US" sz="3200" b="0" i="1" smtClean="0">
                                <a:solidFill>
                                  <a:srgbClr val="000000"/>
                                </a:solidFill>
                                <a:latin typeface="Cambria Math" panose="02040503050406030204" pitchFamily="18" charset="0"/>
                              </a:rPr>
                              <m:t>𝑝</m:t>
                            </m:r>
                            <m:r>
                              <a:rPr lang="en-US" sz="3200" b="0" i="1" baseline="-25000" smtClean="0">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m:t>
                            </m:r>
                            <m:sSub>
                              <m:sSubPr>
                                <m:ctrlPr>
                                  <a:rPr lang="en-US"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𝑥</m:t>
                                </m:r>
                              </m:e>
                              <m:sub>
                                <m:r>
                                  <a:rPr lang="en-US" sz="2400" b="0" i="1" smtClean="0">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e>
                        </m:nary>
                      </m:oMath>
                    </m:oMathPara>
                  </a14:m>
                  <a:endParaRPr lang="en-GB" sz="2800" dirty="0">
                    <a:solidFill>
                      <a:srgbClr val="0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535942" y="820421"/>
                  <a:ext cx="1718932" cy="1192506"/>
                </a:xfrm>
                <a:prstGeom prst="rect">
                  <a:avLst/>
                </a:prstGeom>
                <a:blipFill rotWithShape="0">
                  <a:blip r:embed="rId10"/>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2148590" y="1542485"/>
                <a:ext cx="4007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ea typeface="Cambria Math" panose="02040503050406030204" pitchFamily="18" charset="0"/>
                        </a:rPr>
                        <m:t>→</m:t>
                      </m:r>
                    </m:oMath>
                  </m:oMathPara>
                </a14:m>
                <a:endParaRPr lang="en-GB" sz="2800" dirty="0">
                  <a:solidFill>
                    <a:srgbClr val="0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148590" y="1542485"/>
                <a:ext cx="400751" cy="430887"/>
              </a:xfrm>
              <a:prstGeom prst="rect">
                <a:avLst/>
              </a:prstGeom>
              <a:blipFill rotWithShape="1">
                <a:blip r:embed="rId11"/>
                <a:stretch>
                  <a:fillRect/>
                </a:stretch>
              </a:blipFill>
            </p:spPr>
            <p:txBody>
              <a:bodyPr/>
              <a:lstStyle/>
              <a:p>
                <a:r>
                  <a:rPr lang="nl-NL">
                    <a:noFill/>
                  </a:rPr>
                  <a:t> </a:t>
                </a:r>
              </a:p>
            </p:txBody>
          </p:sp>
        </mc:Fallback>
      </mc:AlternateContent>
      <p:sp>
        <p:nvSpPr>
          <p:cNvPr id="21"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109</a:t>
            </a:fld>
            <a:endParaRPr lang="en-US" altLang="nl-NL" sz="1600"/>
          </a:p>
        </p:txBody>
      </p:sp>
      <p:pic>
        <p:nvPicPr>
          <p:cNvPr id="22" name="Picture 21"/>
          <p:cNvPicPr>
            <a:picLocks noChangeAspect="1"/>
          </p:cNvPicPr>
          <p:nvPr/>
        </p:nvPicPr>
        <p:blipFill rotWithShape="1">
          <a:blip r:embed="rId12"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pic>
        <p:nvPicPr>
          <p:cNvPr id="23" name="Picture 22" descr="C:\Users\xx\Desktop\cur\Micro IV\pessimism.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67401" y="6020872"/>
            <a:ext cx="747655" cy="747655"/>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p:cNvSpPr txBox="1">
            <a:spLocks noChangeArrowheads="1"/>
          </p:cNvSpPr>
          <p:nvPr/>
        </p:nvSpPr>
        <p:spPr bwMode="auto">
          <a:xfrm>
            <a:off x="323528" y="52108"/>
            <a:ext cx="35332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3600" dirty="0">
                <a:solidFill>
                  <a:srgbClr val="CC9900"/>
                </a:solidFill>
                <a:latin typeface="Arial" panose="020B0604020202020204" pitchFamily="34" charset="0"/>
                <a:cs typeface="Times New Roman" panose="02020603050405020304" pitchFamily="18" charset="0"/>
                <a:sym typeface="Math3" panose="00000400000000000000" pitchFamily="2" charset="2"/>
              </a:rPr>
              <a:t>Weighted utility:</a:t>
            </a:r>
            <a:endParaRPr lang="en-US" altLang="nl-NL"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p:txBody>
      </p:sp>
    </p:spTree>
    <p:extLst>
      <p:ext uri="{BB962C8B-B14F-4D97-AF65-F5344CB8AC3E}">
        <p14:creationId xmlns:p14="http://schemas.microsoft.com/office/powerpoint/2010/main" val="1939156079"/>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
                                            <p:txEl>
                                              <p:pRg st="3" end="3"/>
                                            </p:txEl>
                                          </p:spTgt>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uiExpand="1" build="p" autoUpdateAnimBg="0"/>
      <p:bldP spid="5" grpId="0"/>
      <p:bldP spid="20" grpId="0"/>
      <p:bldP spid="2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07504" y="476672"/>
            <a:ext cx="833658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1. </a:t>
            </a:r>
            <a:r>
              <a:rPr lang="en-US"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(Ordinal) homo </a:t>
            </a:r>
            <a:r>
              <a:rPr lang="en-US" altLang="nl-NL" sz="36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1.1.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Birth of ordinal homo </a:t>
            </a:r>
            <a:r>
              <a:rPr lang="en-GB"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2800" i="1"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1.2.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From choice to preference</a:t>
            </a:r>
          </a:p>
          <a:p>
            <a:pPr marL="0" indent="0">
              <a:spcBef>
                <a:spcPct val="0"/>
              </a:spcBef>
              <a:buClr>
                <a:schemeClr val="tx2">
                  <a:lumMod val="75000"/>
                </a:schemeClr>
              </a:buClr>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1.3.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From preference to utility</a:t>
            </a:r>
          </a:p>
          <a:p>
            <a:pPr marL="0" indent="0">
              <a:spcBef>
                <a:spcPct val="0"/>
              </a:spcBef>
              <a:buClr>
                <a:schemeClr val="tx2">
                  <a:lumMod val="75000"/>
                </a:schemeClr>
              </a:buClr>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1.4.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Decision under risk: expected utility</a:t>
            </a:r>
          </a:p>
          <a:p>
            <a:pPr marL="0" indent="0">
              <a:spcBef>
                <a:spcPct val="0"/>
              </a:spcBef>
              <a:buClr>
                <a:schemeClr val="tx2">
                  <a:lumMod val="75000"/>
                </a:schemeClr>
              </a:buClr>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1.5.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Decision under uncertainty: expected utility</a:t>
            </a:r>
          </a:p>
          <a:p>
            <a:pPr marL="0" indent="0">
              <a:spcBef>
                <a:spcPct val="0"/>
              </a:spcBef>
              <a:buClr>
                <a:schemeClr val="tx2">
                  <a:lumMod val="75000"/>
                </a:schemeClr>
              </a:buClr>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1.6.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Intertemporal decisions: discounted </a:t>
            </a:r>
            <a:b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a:t>
            </a:r>
          </a:p>
          <a:p>
            <a:pPr marL="0" indent="0">
              <a:spcBef>
                <a:spcPct val="0"/>
              </a:spcBef>
              <a:buClr>
                <a:schemeClr val="tx2">
                  <a:lumMod val="75000"/>
                </a:schemeClr>
              </a:buClr>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1.7.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Welfare theory: utilitarianism</a:t>
            </a:r>
          </a:p>
          <a:p>
            <a:pPr marL="0" indent="0">
              <a:spcBef>
                <a:spcPct val="0"/>
              </a:spcBef>
              <a:buClr>
                <a:schemeClr val="tx2">
                  <a:lumMod val="75000"/>
                </a:schemeClr>
              </a:buClr>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1.8.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Further results</a:t>
            </a:r>
          </a:p>
        </p:txBody>
      </p:sp>
      <p:pic>
        <p:nvPicPr>
          <p:cNvPr id="7"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3730" y="692696"/>
            <a:ext cx="720080" cy="5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11</a:t>
            </a:fld>
            <a:endParaRPr lang="en-US" altLang="nl-NL" sz="1600"/>
          </a:p>
        </p:txBody>
      </p:sp>
    </p:spTree>
    <p:extLst>
      <p:ext uri="{BB962C8B-B14F-4D97-AF65-F5344CB8AC3E}">
        <p14:creationId xmlns:p14="http://schemas.microsoft.com/office/powerpoint/2010/main" val="169495579"/>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246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246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2466">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2466">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24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50813" y="241300"/>
                <a:ext cx="8589962" cy="50167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latin typeface="Arial" panose="020B0604020202020204" pitchFamily="34" charset="0"/>
                    <a:cs typeface="Times New Roman" panose="02020603050405020304" pitchFamily="18" charset="0"/>
                    <a:sym typeface="Math3" panose="00000400000000000000" pitchFamily="2" charset="2"/>
                  </a:rPr>
                  <a:t>Weighted utility/pessimism is intuitive. </a:t>
                </a:r>
              </a:p>
              <a:p>
                <a:pPr>
                  <a:spcBef>
                    <a:spcPct val="0"/>
                  </a:spcBef>
                  <a:buFont typeface="Math3" panose="00000400000000000000" pitchFamily="2" charset="2"/>
                  <a:buNone/>
                </a:pPr>
                <a:r>
                  <a:rPr lang="en-US" altLang="nl-NL" dirty="0">
                    <a:latin typeface="Arial" panose="020B0604020202020204" pitchFamily="34" charset="0"/>
                    <a:cs typeface="Times New Roman" panose="02020603050405020304" pitchFamily="18" charset="0"/>
                    <a:sym typeface="Math3" panose="00000400000000000000" pitchFamily="2" charset="2"/>
                  </a:rPr>
                  <a:t>Can accommodate Allais’ paradox: </a:t>
                </a:r>
                <a:br>
                  <a:rPr lang="en-US" altLang="nl-NL" dirty="0">
                    <a:latin typeface="Arial" panose="020B0604020202020204" pitchFamily="34" charset="0"/>
                    <a:cs typeface="Times New Roman" panose="02020603050405020304" pitchFamily="18" charset="0"/>
                    <a:sym typeface="Math3" panose="00000400000000000000" pitchFamily="2" charset="2"/>
                  </a:rPr>
                </a:br>
                <a:r>
                  <a:rPr lang="en-US" altLang="nl-NL" dirty="0">
                    <a:latin typeface="Arial" panose="020B0604020202020204" pitchFamily="34" charset="0"/>
                    <a:cs typeface="Times New Roman" panose="02020603050405020304" pitchFamily="18" charset="0"/>
                    <a:sym typeface="Math3" panose="00000400000000000000" pitchFamily="2" charset="2"/>
                  </a:rPr>
                  <a:t>e.g., if much attention for the bad outcome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0</a:t>
                </a:r>
                <a:r>
                  <a:rPr lang="en-US" altLang="nl-NL" dirty="0">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dirty="0">
                    <a:latin typeface="Arial" panose="020B0604020202020204" pitchFamily="34" charset="0"/>
                    <a:cs typeface="Times New Roman" panose="02020603050405020304" pitchFamily="18" charset="0"/>
                    <a:sym typeface="Math3" panose="00000400000000000000" pitchFamily="2" charset="2"/>
                  </a:rPr>
                  <a:t>So: </a:t>
                </a:r>
                <a14:m>
                  <m:oMath xmlns:m="http://schemas.openxmlformats.org/officeDocument/2006/math">
                    <m:r>
                      <a:rPr lang="en-US" altLang="nl-NL" b="0" i="1" smtClean="0">
                        <a:latin typeface="Cambria Math" panose="02040503050406030204" pitchFamily="18" charset="0"/>
                        <a:cs typeface="Times New Roman" panose="02020603050405020304" pitchFamily="18" charset="0"/>
                        <a:sym typeface="Math3" panose="00000400000000000000" pitchFamily="2" charset="2"/>
                      </a:rPr>
                      <m:t>𝑓</m:t>
                    </m:r>
                    <m:r>
                      <a:rPr lang="en-US" altLang="nl-NL" b="0" i="1" smtClean="0">
                        <a:latin typeface="Cambria Math" panose="02040503050406030204" pitchFamily="18" charset="0"/>
                        <a:cs typeface="Times New Roman" panose="02020603050405020304" pitchFamily="18" charset="0"/>
                        <a:sym typeface="Math3" panose="00000400000000000000" pitchFamily="2" charset="2"/>
                      </a:rPr>
                      <m:t>(0)</m:t>
                    </m:r>
                  </m:oMath>
                </a14:m>
                <a:r>
                  <a:rPr lang="en-US" altLang="nl-NL" dirty="0">
                    <a:latin typeface="Arial" panose="020B0604020202020204" pitchFamily="34" charset="0"/>
                    <a:cs typeface="Times New Roman" panose="02020603050405020304" pitchFamily="18" charset="0"/>
                    <a:sym typeface="Math3" panose="00000400000000000000" pitchFamily="2" charset="2"/>
                  </a:rPr>
                  <a:t> is big.</a:t>
                </a:r>
              </a:p>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An extreme case to illustrate:</a:t>
                </a:r>
              </a:p>
              <a:p>
                <a:pPr>
                  <a:spcBef>
                    <a:spcPct val="0"/>
                  </a:spcBef>
                  <a:buFont typeface="Math3" panose="00000400000000000000" pitchFamily="2" charset="2"/>
                  <a:buNone/>
                </a:pP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𝑓</m:t>
                    </m:r>
                    <m:d>
                      <m:dPr>
                        <m:ctrlPr>
                          <a:rPr lang="en-US" altLang="nl-NL" i="1">
                            <a:latin typeface="Cambria Math" panose="02040503050406030204" pitchFamily="18" charset="0"/>
                            <a:cs typeface="Times New Roman" panose="02020603050405020304" pitchFamily="18" charset="0"/>
                            <a:sym typeface="Math3" panose="00000400000000000000" pitchFamily="2" charset="2"/>
                          </a:rPr>
                        </m:ctrlPr>
                      </m:dPr>
                      <m:e>
                        <m:r>
                          <a:rPr lang="en-US" altLang="nl-NL" i="1">
                            <a:latin typeface="Cambria Math" panose="02040503050406030204" pitchFamily="18" charset="0"/>
                            <a:cs typeface="Times New Roman" panose="02020603050405020304" pitchFamily="18" charset="0"/>
                            <a:sym typeface="Math3" panose="00000400000000000000" pitchFamily="2" charset="2"/>
                          </a:rPr>
                          <m:t>0</m:t>
                        </m:r>
                      </m:e>
                    </m:d>
                    <m:r>
                      <a:rPr lang="en-US" altLang="nl-NL" b="0" i="1" smtClean="0">
                        <a:latin typeface="Cambria Math" panose="02040503050406030204" pitchFamily="18" charset="0"/>
                        <a:cs typeface="Times New Roman" panose="02020603050405020304" pitchFamily="18" charset="0"/>
                        <a:sym typeface="Math3" panose="00000400000000000000" pitchFamily="2" charset="2"/>
                      </a:rPr>
                      <m:t>=100, </m:t>
                    </m:r>
                    <m:r>
                      <a:rPr lang="en-US" altLang="nl-NL" b="0" i="1" smtClean="0">
                        <a:latin typeface="Cambria Math" panose="02040503050406030204" pitchFamily="18" charset="0"/>
                        <a:cs typeface="Times New Roman" panose="02020603050405020304" pitchFamily="18" charset="0"/>
                        <a:sym typeface="Math3" panose="00000400000000000000" pitchFamily="2" charset="2"/>
                      </a:rPr>
                      <m:t>𝑓</m:t>
                    </m:r>
                    <m:r>
                      <a:rPr lang="en-US" altLang="nl-NL" b="0" i="1" smtClean="0">
                        <a:latin typeface="Cambria Math" panose="02040503050406030204" pitchFamily="18" charset="0"/>
                        <a:cs typeface="Times New Roman" panose="02020603050405020304" pitchFamily="18" charset="0"/>
                        <a:sym typeface="Math3" panose="00000400000000000000" pitchFamily="2" charset="2"/>
                      </a:rPr>
                      <m:t>=1</m:t>
                    </m:r>
                  </m:oMath>
                </a14:m>
                <a:r>
                  <a:rPr lang="en-US" altLang="nl-NL" b="0" dirty="0">
                    <a:latin typeface="Arial" panose="020B0604020202020204" pitchFamily="34" charset="0"/>
                    <a:cs typeface="Times New Roman" panose="02020603050405020304" pitchFamily="18" charset="0"/>
                    <a:sym typeface="Math3" panose="00000400000000000000" pitchFamily="2" charset="2"/>
                  </a:rPr>
                  <a:t> elsewhere.</a:t>
                </a:r>
              </a:p>
              <a:p>
                <a:pPr>
                  <a:spcBef>
                    <a:spcPct val="0"/>
                  </a:spcBef>
                  <a:buNone/>
                </a:pPr>
                <a:r>
                  <a:rPr lang="en-US" altLang="nl-NL" dirty="0">
                    <a:cs typeface="Times New Roman" panose="02020603050405020304" pitchFamily="18" charset="0"/>
                    <a:sym typeface="Math3" panose="00000400000000000000" pitchFamily="2" charset="2"/>
                  </a:rPr>
                  <a:t>So,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𝑓</m:t>
                    </m:r>
                    <m:d>
                      <m:dPr>
                        <m:ctrlPr>
                          <a:rPr lang="en-US" altLang="nl-NL" i="1">
                            <a:latin typeface="Cambria Math" panose="02040503050406030204" pitchFamily="18" charset="0"/>
                            <a:cs typeface="Times New Roman" panose="02020603050405020304" pitchFamily="18" charset="0"/>
                            <a:sym typeface="Math3" panose="00000400000000000000" pitchFamily="2" charset="2"/>
                          </a:rPr>
                        </m:ctrlPr>
                      </m:dPr>
                      <m:e>
                        <m:r>
                          <a:rPr lang="en-US" altLang="nl-NL" i="1">
                            <a:latin typeface="Cambria Math" panose="02040503050406030204" pitchFamily="18" charset="0"/>
                            <a:cs typeface="Times New Roman" panose="02020603050405020304" pitchFamily="18" charset="0"/>
                            <a:sym typeface="Math3" panose="00000400000000000000" pitchFamily="2" charset="2"/>
                          </a:rPr>
                          <m:t>10</m:t>
                        </m:r>
                        <m:r>
                          <a:rPr lang="en-US" altLang="nl-NL" i="1">
                            <a:latin typeface="Cambria Math" panose="02040503050406030204" pitchFamily="18" charset="0"/>
                            <a:cs typeface="Times New Roman" panose="02020603050405020304" pitchFamily="18" charset="0"/>
                            <a:sym typeface="Math3" panose="00000400000000000000" pitchFamily="2" charset="2"/>
                          </a:rPr>
                          <m:t>𝑀</m:t>
                        </m:r>
                      </m:e>
                    </m:d>
                    <m:r>
                      <a:rPr lang="en-US" altLang="nl-NL" i="1">
                        <a:latin typeface="Cambria Math" panose="02040503050406030204" pitchFamily="18" charset="0"/>
                        <a:cs typeface="Times New Roman" panose="02020603050405020304" pitchFamily="18" charset="0"/>
                        <a:sym typeface="Math3" panose="00000400000000000000" pitchFamily="2" charset="2"/>
                      </a:rPr>
                      <m:t>=</m:t>
                    </m:r>
                    <m:r>
                      <a:rPr lang="en-US" altLang="nl-NL" i="1">
                        <a:latin typeface="Cambria Math" panose="02040503050406030204" pitchFamily="18" charset="0"/>
                        <a:cs typeface="Times New Roman" panose="02020603050405020304" pitchFamily="18" charset="0"/>
                        <a:sym typeface="Math3" panose="00000400000000000000" pitchFamily="2" charset="2"/>
                      </a:rPr>
                      <m:t>𝑓</m:t>
                    </m:r>
                    <m:d>
                      <m:dPr>
                        <m:ctrlPr>
                          <a:rPr lang="en-US" altLang="nl-NL" i="1">
                            <a:latin typeface="Cambria Math" panose="02040503050406030204" pitchFamily="18" charset="0"/>
                            <a:cs typeface="Times New Roman" panose="02020603050405020304" pitchFamily="18" charset="0"/>
                            <a:sym typeface="Math3" panose="00000400000000000000" pitchFamily="2" charset="2"/>
                          </a:rPr>
                        </m:ctrlPr>
                      </m:dPr>
                      <m:e>
                        <m:r>
                          <a:rPr lang="en-US" altLang="nl-NL" i="1">
                            <a:latin typeface="Cambria Math" panose="02040503050406030204" pitchFamily="18" charset="0"/>
                            <a:cs typeface="Times New Roman" panose="02020603050405020304" pitchFamily="18" charset="0"/>
                            <a:sym typeface="Math3" panose="00000400000000000000" pitchFamily="2" charset="2"/>
                          </a:rPr>
                          <m:t>40</m:t>
                        </m:r>
                        <m:r>
                          <a:rPr lang="en-US" altLang="nl-NL" i="1">
                            <a:latin typeface="Cambria Math" panose="02040503050406030204" pitchFamily="18" charset="0"/>
                            <a:cs typeface="Times New Roman" panose="02020603050405020304" pitchFamily="18" charset="0"/>
                            <a:sym typeface="Math3" panose="00000400000000000000" pitchFamily="2" charset="2"/>
                          </a:rPr>
                          <m:t>𝑀</m:t>
                        </m:r>
                      </m:e>
                    </m:d>
                    <m:r>
                      <a:rPr lang="en-US" altLang="nl-NL" i="1">
                        <a:latin typeface="Cambria Math" panose="02040503050406030204" pitchFamily="18" charset="0"/>
                        <a:cs typeface="Times New Roman" panose="02020603050405020304" pitchFamily="18" charset="0"/>
                        <a:sym typeface="Math3" panose="00000400000000000000" pitchFamily="2" charset="2"/>
                      </a:rPr>
                      <m:t>=1</m:t>
                    </m:r>
                    <m:r>
                      <a:rPr lang="en-US" altLang="nl-NL">
                        <a:latin typeface="Cambria Math" panose="02040503050406030204" pitchFamily="18" charset="0"/>
                        <a:cs typeface="Times New Roman" panose="02020603050405020304" pitchFamily="18" charset="0"/>
                        <a:sym typeface="Math3" panose="00000400000000000000" pitchFamily="2" charset="2"/>
                      </a:rPr>
                      <m:t>.</m:t>
                    </m:r>
                  </m:oMath>
                </a14:m>
                <a:endParaRPr lang="en-US" altLang="nl-NL" dirty="0">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endParaRPr lang="en-US" altLang="nl-NL" dirty="0">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latin typeface="Arial" panose="020B0604020202020204" pitchFamily="34" charset="0"/>
                    <a:cs typeface="Times New Roman" panose="02020603050405020304" pitchFamily="18" charset="0"/>
                    <a:sym typeface="Math3" panose="00000400000000000000" pitchFamily="2" charset="2"/>
                  </a:rPr>
                  <a:t>Say </a:t>
                </a:r>
                <a14:m>
                  <m:oMath xmlns:m="http://schemas.openxmlformats.org/officeDocument/2006/math">
                    <m:r>
                      <a:rPr lang="en-US" altLang="nl-NL" b="0" i="1" smtClean="0">
                        <a:latin typeface="Cambria Math" panose="02040503050406030204" pitchFamily="18" charset="0"/>
                        <a:cs typeface="Times New Roman" panose="02020603050405020304" pitchFamily="18" charset="0"/>
                        <a:sym typeface="Math3" panose="00000400000000000000" pitchFamily="2" charset="2"/>
                      </a:rPr>
                      <m:t>𝑈</m:t>
                    </m:r>
                  </m:oMath>
                </a14:m>
                <a:r>
                  <a:rPr lang="en-US" altLang="nl-NL" dirty="0">
                    <a:latin typeface="Arial" panose="020B0604020202020204" pitchFamily="34" charset="0"/>
                    <a:cs typeface="Times New Roman" panose="02020603050405020304" pitchFamily="18" charset="0"/>
                    <a:sym typeface="Math3" panose="00000400000000000000" pitchFamily="2" charset="2"/>
                  </a:rPr>
                  <a:t> is the identity </a:t>
                </a:r>
                <a:r>
                  <a:rPr lang="en-US" altLang="nl-NL" sz="2400" dirty="0">
                    <a:latin typeface="Arial" panose="020B0604020202020204" pitchFamily="34" charset="0"/>
                    <a:cs typeface="Times New Roman" panose="02020603050405020304" pitchFamily="18" charset="0"/>
                    <a:sym typeface="Math3" panose="00000400000000000000" pitchFamily="2" charset="2"/>
                  </a:rPr>
                  <a:t>(</a:t>
                </a:r>
                <a14:m>
                  <m:oMath xmlns:m="http://schemas.openxmlformats.org/officeDocument/2006/math">
                    <m:r>
                      <a:rPr lang="en-US" altLang="nl-NL" sz="2400" b="0" i="1" smtClean="0">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400" b="0" i="1" smtClean="0">
                            <a:latin typeface="Cambria Math" panose="02040503050406030204" pitchFamily="18" charset="0"/>
                            <a:cs typeface="Times New Roman" panose="02020603050405020304" pitchFamily="18" charset="0"/>
                            <a:sym typeface="Math3" panose="00000400000000000000" pitchFamily="2" charset="2"/>
                          </a:rPr>
                        </m:ctrlPr>
                      </m:dPr>
                      <m:e>
                        <m:r>
                          <a:rPr lang="en-US" altLang="nl-NL" sz="2400" b="0" i="1" smtClean="0">
                            <a:latin typeface="Cambria Math" panose="02040503050406030204" pitchFamily="18" charset="0"/>
                            <a:cs typeface="Times New Roman" panose="02020603050405020304" pitchFamily="18" charset="0"/>
                            <a:sym typeface="Math3" panose="00000400000000000000" pitchFamily="2" charset="2"/>
                          </a:rPr>
                          <m:t>𝛼</m:t>
                        </m:r>
                      </m:e>
                    </m:d>
                    <m:r>
                      <a:rPr lang="en-US" altLang="nl-NL" sz="2400" b="0" i="1" smtClean="0">
                        <a:latin typeface="Cambria Math" panose="02040503050406030204" pitchFamily="18" charset="0"/>
                        <a:cs typeface="Times New Roman" panose="02020603050405020304" pitchFamily="18" charset="0"/>
                        <a:sym typeface="Math3" panose="00000400000000000000" pitchFamily="2" charset="2"/>
                      </a:rPr>
                      <m:t>=</m:t>
                    </m:r>
                    <m:r>
                      <a:rPr lang="en-US" altLang="nl-NL" sz="2400" b="0" i="1" smtClean="0">
                        <a:latin typeface="Cambria Math" panose="02040503050406030204" pitchFamily="18" charset="0"/>
                        <a:cs typeface="Times New Roman" panose="02020603050405020304" pitchFamily="18" charset="0"/>
                        <a:sym typeface="Math3" panose="00000400000000000000" pitchFamily="2" charset="2"/>
                      </a:rPr>
                      <m:t>𝛼</m:t>
                    </m:r>
                  </m:oMath>
                </a14:m>
                <a:r>
                  <a:rPr lang="en-US" altLang="nl-NL" sz="2400" dirty="0">
                    <a:latin typeface="Arial" panose="020B0604020202020204" pitchFamily="34" charset="0"/>
                    <a:cs typeface="Times New Roman" panose="02020603050405020304" pitchFamily="18" charset="0"/>
                    <a:sym typeface="Math3" panose="00000400000000000000" pitchFamily="2" charset="2"/>
                  </a:rPr>
                  <a:t>)</a:t>
                </a:r>
                <a:r>
                  <a:rPr lang="en-US" altLang="nl-NL" dirty="0">
                    <a:latin typeface="Arial" panose="020B0604020202020204" pitchFamily="34" charset="0"/>
                    <a:cs typeface="Times New Roman" panose="02020603050405020304" pitchFamily="18" charset="0"/>
                    <a:sym typeface="Math3" panose="00000400000000000000" pitchFamily="2" charset="2"/>
                  </a:rPr>
                  <a:t>. </a:t>
                </a:r>
                <a:br>
                  <a:rPr lang="en-US" altLang="nl-NL" dirty="0">
                    <a:latin typeface="Arial" panose="020B0604020202020204" pitchFamily="34" charset="0"/>
                    <a:cs typeface="Times New Roman" panose="02020603050405020304" pitchFamily="18" charset="0"/>
                    <a:sym typeface="Math3" panose="00000400000000000000" pitchFamily="2" charset="2"/>
                  </a:rPr>
                </a:br>
                <a:r>
                  <a:rPr lang="en-US" altLang="nl-NL" dirty="0">
                    <a:latin typeface="Arial" panose="020B0604020202020204" pitchFamily="34" charset="0"/>
                    <a:cs typeface="Times New Roman" panose="02020603050405020304" pitchFamily="18" charset="0"/>
                    <a:sym typeface="Math3" panose="00000400000000000000" pitchFamily="2" charset="2"/>
                  </a:rPr>
                  <a:t>Write WU (weighted utility) for the theory. </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50813" y="241300"/>
                <a:ext cx="8589962" cy="5016758"/>
              </a:xfrm>
              <a:prstGeom prst="rect">
                <a:avLst/>
              </a:prstGeom>
              <a:blipFill>
                <a:blip r:embed="rId3"/>
                <a:stretch>
                  <a:fillRect l="-1845" t="-1580" b="-30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3"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110</a:t>
            </a:fld>
            <a:endParaRPr lang="en-US" altLang="nl-NL" sz="160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387667144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4030" y="2854170"/>
            <a:ext cx="2405920" cy="3886200"/>
            <a:chOff x="261080" y="2866870"/>
            <a:chExt cx="2405920" cy="3886200"/>
          </a:xfrm>
        </p:grpSpPr>
        <p:grpSp>
          <p:nvGrpSpPr>
            <p:cNvPr id="8" name="Group 88"/>
            <p:cNvGrpSpPr>
              <a:grpSpLocks/>
            </p:cNvGrpSpPr>
            <p:nvPr/>
          </p:nvGrpSpPr>
          <p:grpSpPr bwMode="auto">
            <a:xfrm>
              <a:off x="417513" y="4890932"/>
              <a:ext cx="2249487" cy="1862138"/>
              <a:chOff x="1017" y="2417"/>
              <a:chExt cx="1417" cy="1173"/>
            </a:xfrm>
          </p:grpSpPr>
          <p:sp>
            <p:nvSpPr>
              <p:cNvPr id="98332" name="Text Box 11"/>
              <p:cNvSpPr txBox="1">
                <a:spLocks noChangeArrowheads="1"/>
              </p:cNvSpPr>
              <p:nvPr/>
            </p:nvSpPr>
            <p:spPr bwMode="auto">
              <a:xfrm>
                <a:off x="1214" y="3225"/>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0.80</a:t>
                </a:r>
                <a:r>
                  <a:rPr lang="en-GB" altLang="nl-NL">
                    <a:solidFill>
                      <a:srgbClr val="000000"/>
                    </a:solidFill>
                    <a:latin typeface="Arial" panose="020B0604020202020204" pitchFamily="34" charset="0"/>
                  </a:rPr>
                  <a:t> </a:t>
                </a:r>
              </a:p>
            </p:txBody>
          </p:sp>
          <p:sp>
            <p:nvSpPr>
              <p:cNvPr id="98333"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34"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35"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36" name="Text Box 11"/>
              <p:cNvSpPr txBox="1">
                <a:spLocks noChangeArrowheads="1"/>
              </p:cNvSpPr>
              <p:nvPr/>
            </p:nvSpPr>
            <p:spPr bwMode="auto">
              <a:xfrm>
                <a:off x="1214" y="2417"/>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0.20</a:t>
                </a:r>
                <a:r>
                  <a:rPr lang="en-GB" altLang="nl-NL" dirty="0">
                    <a:solidFill>
                      <a:srgbClr val="000000"/>
                    </a:solidFill>
                    <a:latin typeface="Arial" panose="020B0604020202020204" pitchFamily="34" charset="0"/>
                  </a:rPr>
                  <a:t> </a:t>
                </a:r>
              </a:p>
            </p:txBody>
          </p:sp>
          <p:sp>
            <p:nvSpPr>
              <p:cNvPr id="98337"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38"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40M</a:t>
                </a:r>
                <a:endParaRPr lang="en-GB" altLang="nl-NL" sz="2800" dirty="0">
                  <a:solidFill>
                    <a:srgbClr val="000000"/>
                  </a:solidFill>
                  <a:latin typeface="Arial" panose="020B0604020202020204" pitchFamily="34" charset="0"/>
                </a:endParaRPr>
              </a:p>
            </p:txBody>
          </p:sp>
        </p:grpSp>
        <p:grpSp>
          <p:nvGrpSpPr>
            <p:cNvPr id="7" name="Group 80"/>
            <p:cNvGrpSpPr>
              <a:grpSpLocks/>
            </p:cNvGrpSpPr>
            <p:nvPr/>
          </p:nvGrpSpPr>
          <p:grpSpPr bwMode="auto">
            <a:xfrm>
              <a:off x="261080" y="2866870"/>
              <a:ext cx="2249487" cy="1862138"/>
              <a:chOff x="1017" y="2417"/>
              <a:chExt cx="1417" cy="1173"/>
            </a:xfrm>
          </p:grpSpPr>
          <p:sp>
            <p:nvSpPr>
              <p:cNvPr id="98339" name="Text Box 11"/>
              <p:cNvSpPr txBox="1">
                <a:spLocks noChangeArrowheads="1"/>
              </p:cNvSpPr>
              <p:nvPr/>
            </p:nvSpPr>
            <p:spPr bwMode="auto">
              <a:xfrm>
                <a:off x="1214" y="3225"/>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0.75</a:t>
                </a:r>
                <a:r>
                  <a:rPr lang="en-GB" altLang="nl-NL">
                    <a:solidFill>
                      <a:srgbClr val="000000"/>
                    </a:solidFill>
                    <a:latin typeface="Arial" panose="020B0604020202020204" pitchFamily="34" charset="0"/>
                  </a:rPr>
                  <a:t> </a:t>
                </a:r>
              </a:p>
            </p:txBody>
          </p:sp>
          <p:sp>
            <p:nvSpPr>
              <p:cNvPr id="98340"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41"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42"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43" name="Text Box 11"/>
              <p:cNvSpPr txBox="1">
                <a:spLocks noChangeArrowheads="1"/>
              </p:cNvSpPr>
              <p:nvPr/>
            </p:nvSpPr>
            <p:spPr bwMode="auto">
              <a:xfrm>
                <a:off x="1214" y="2417"/>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0.25</a:t>
                </a:r>
                <a:r>
                  <a:rPr lang="en-GB" altLang="nl-NL">
                    <a:solidFill>
                      <a:srgbClr val="000000"/>
                    </a:solidFill>
                    <a:latin typeface="Arial" panose="020B0604020202020204" pitchFamily="34" charset="0"/>
                  </a:rPr>
                  <a:t> </a:t>
                </a:r>
              </a:p>
            </p:txBody>
          </p:sp>
          <p:sp>
            <p:nvSpPr>
              <p:cNvPr id="98344"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45"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55313" name="Text Box 9"/>
                <p:cNvSpPr txBox="1">
                  <a:spLocks noChangeArrowheads="1"/>
                </p:cNvSpPr>
                <p:nvPr/>
              </p:nvSpPr>
              <p:spPr bwMode="auto">
                <a:xfrm>
                  <a:off x="874420" y="4572524"/>
                  <a:ext cx="561975" cy="519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nl-NL" sz="2800" i="1">
                            <a:solidFill>
                              <a:srgbClr val="000000"/>
                            </a:solidFill>
                            <a:latin typeface="Cambria Math" panose="02040503050406030204" pitchFamily="18" charset="0"/>
                          </a:rPr>
                          <m:t>≺</m:t>
                        </m:r>
                      </m:oMath>
                    </m:oMathPara>
                  </a14:m>
                  <a:endParaRPr lang="en-GB" altLang="nl-NL" sz="2800" dirty="0">
                    <a:solidFill>
                      <a:srgbClr val="000000"/>
                    </a:solidFill>
                    <a:latin typeface="Arial" panose="020B0604020202020204" pitchFamily="34" charset="0"/>
                  </a:endParaRPr>
                </a:p>
              </p:txBody>
            </p:sp>
          </mc:Choice>
          <mc:Fallback xmlns="">
            <p:sp>
              <p:nvSpPr>
                <p:cNvPr id="55313" name="Text Box 9"/>
                <p:cNvSpPr txBox="1">
                  <a:spLocks noRot="1" noChangeAspect="1" noMove="1" noResize="1" noEditPoints="1" noAdjustHandles="1" noChangeArrowheads="1" noChangeShapeType="1" noTextEdit="1"/>
                </p:cNvSpPr>
                <p:nvPr/>
              </p:nvSpPr>
              <p:spPr bwMode="auto">
                <a:xfrm>
                  <a:off x="874420" y="4572524"/>
                  <a:ext cx="561975" cy="519112"/>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grpSp>
        <p:nvGrpSpPr>
          <p:cNvPr id="9" name="Group 8"/>
          <p:cNvGrpSpPr/>
          <p:nvPr/>
        </p:nvGrpSpPr>
        <p:grpSpPr>
          <a:xfrm>
            <a:off x="151470" y="298688"/>
            <a:ext cx="1982787" cy="2298152"/>
            <a:chOff x="348520" y="311388"/>
            <a:chExt cx="1982787" cy="2298152"/>
          </a:xfrm>
        </p:grpSpPr>
        <mc:AlternateContent xmlns:mc="http://schemas.openxmlformats.org/markup-compatibility/2006" xmlns:a14="http://schemas.microsoft.com/office/drawing/2010/main">
          <mc:Choice Requires="a14">
            <p:sp>
              <p:nvSpPr>
                <p:cNvPr id="55300" name="Text Box 2"/>
                <p:cNvSpPr txBox="1">
                  <a:spLocks noChangeArrowheads="1"/>
                </p:cNvSpPr>
                <p:nvPr/>
              </p:nvSpPr>
              <p:spPr bwMode="auto">
                <a:xfrm>
                  <a:off x="879940" y="810902"/>
                  <a:ext cx="501650" cy="579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5300" name="Text Box 2"/>
                <p:cNvSpPr txBox="1">
                  <a:spLocks noRot="1" noChangeAspect="1" noMove="1" noResize="1" noEditPoints="1" noAdjustHandles="1" noChangeArrowheads="1" noChangeShapeType="1" noTextEdit="1"/>
                </p:cNvSpPr>
                <p:nvPr/>
              </p:nvSpPr>
              <p:spPr bwMode="auto">
                <a:xfrm>
                  <a:off x="879940" y="810902"/>
                  <a:ext cx="501650" cy="579438"/>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5301" name="Text Box 9"/>
            <p:cNvSpPr txBox="1">
              <a:spLocks noChangeArrowheads="1"/>
            </p:cNvSpPr>
            <p:nvPr/>
          </p:nvSpPr>
          <p:spPr bwMode="auto">
            <a:xfrm>
              <a:off x="647070" y="311388"/>
              <a:ext cx="115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p:nvGrpSpPr>
            <p:cNvPr id="38" name="Group 58"/>
            <p:cNvGrpSpPr>
              <a:grpSpLocks/>
            </p:cNvGrpSpPr>
            <p:nvPr/>
          </p:nvGrpSpPr>
          <p:grpSpPr bwMode="auto">
            <a:xfrm>
              <a:off x="348520" y="1326840"/>
              <a:ext cx="1982787" cy="1282700"/>
              <a:chOff x="3862388" y="1714500"/>
              <a:chExt cx="1982787" cy="1282700"/>
            </a:xfrm>
          </p:grpSpPr>
          <p:grpSp>
            <p:nvGrpSpPr>
              <p:cNvPr id="39" name="Group 24"/>
              <p:cNvGrpSpPr>
                <a:grpSpLocks/>
              </p:cNvGrpSpPr>
              <p:nvPr/>
            </p:nvGrpSpPr>
            <p:grpSpPr bwMode="auto">
              <a:xfrm>
                <a:off x="3935413" y="2101850"/>
                <a:ext cx="687387" cy="509588"/>
                <a:chOff x="2479" y="2241"/>
                <a:chExt cx="529" cy="509"/>
              </a:xfrm>
            </p:grpSpPr>
            <p:sp>
              <p:nvSpPr>
                <p:cNvPr id="45" name="Freeform 6"/>
                <p:cNvSpPr>
                  <a:spLocks/>
                </p:cNvSpPr>
                <p:nvPr/>
              </p:nvSpPr>
              <p:spPr bwMode="auto">
                <a:xfrm>
                  <a:off x="2479" y="2241"/>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6" name="Freeform 7"/>
                <p:cNvSpPr>
                  <a:spLocks/>
                </p:cNvSpPr>
                <p:nvPr/>
              </p:nvSpPr>
              <p:spPr bwMode="auto">
                <a:xfrm flipV="1">
                  <a:off x="2484" y="2500"/>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grpSp>
          <p:sp>
            <p:nvSpPr>
              <p:cNvPr id="40" name="Oval 8"/>
              <p:cNvSpPr>
                <a:spLocks noChangeArrowheads="1"/>
              </p:cNvSpPr>
              <p:nvPr/>
            </p:nvSpPr>
            <p:spPr bwMode="auto">
              <a:xfrm>
                <a:off x="3862388" y="2278063"/>
                <a:ext cx="168275" cy="168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41" name="Text Box 9"/>
              <p:cNvSpPr txBox="1">
                <a:spLocks noChangeArrowheads="1"/>
              </p:cNvSpPr>
              <p:nvPr/>
            </p:nvSpPr>
            <p:spPr bwMode="auto">
              <a:xfrm>
                <a:off x="4622800" y="1804988"/>
                <a:ext cx="1222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40M</a:t>
                </a:r>
                <a:endParaRPr lang="en-GB" altLang="nl-NL" sz="2800">
                  <a:solidFill>
                    <a:srgbClr val="000000"/>
                  </a:solidFill>
                  <a:latin typeface="Arial" panose="020B0604020202020204" pitchFamily="34" charset="0"/>
                </a:endParaRPr>
              </a:p>
            </p:txBody>
          </p:sp>
          <p:sp>
            <p:nvSpPr>
              <p:cNvPr id="42" name="Text Box 11"/>
              <p:cNvSpPr txBox="1">
                <a:spLocks noChangeArrowheads="1"/>
              </p:cNvSpPr>
              <p:nvPr/>
            </p:nvSpPr>
            <p:spPr bwMode="auto">
              <a:xfrm>
                <a:off x="4048125" y="171450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0.8</a:t>
                </a:r>
                <a:r>
                  <a:rPr lang="en-GB" altLang="nl-NL" sz="2400">
                    <a:solidFill>
                      <a:srgbClr val="000000"/>
                    </a:solidFill>
                    <a:latin typeface="Arial" panose="020B0604020202020204" pitchFamily="34" charset="0"/>
                  </a:rPr>
                  <a:t> </a:t>
                </a:r>
              </a:p>
            </p:txBody>
          </p:sp>
          <p:sp>
            <p:nvSpPr>
              <p:cNvPr id="43" name="Text Box 9"/>
              <p:cNvSpPr txBox="1">
                <a:spLocks noChangeArrowheads="1"/>
              </p:cNvSpPr>
              <p:nvPr/>
            </p:nvSpPr>
            <p:spPr bwMode="auto">
              <a:xfrm>
                <a:off x="4699000" y="2351088"/>
                <a:ext cx="739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44" name="Text Box 11"/>
              <p:cNvSpPr txBox="1">
                <a:spLocks noChangeArrowheads="1"/>
              </p:cNvSpPr>
              <p:nvPr/>
            </p:nvSpPr>
            <p:spPr bwMode="auto">
              <a:xfrm>
                <a:off x="4035425" y="254000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0.2</a:t>
                </a:r>
                <a:r>
                  <a:rPr lang="en-GB" altLang="nl-NL" sz="2400">
                    <a:solidFill>
                      <a:srgbClr val="000000"/>
                    </a:solidFill>
                    <a:latin typeface="Arial" panose="020B0604020202020204" pitchFamily="34" charset="0"/>
                  </a:rPr>
                  <a:t> </a:t>
                </a:r>
              </a:p>
            </p:txBody>
          </p:sp>
        </p:grpSp>
      </p:grpSp>
      <mc:AlternateContent xmlns:mc="http://schemas.openxmlformats.org/markup-compatibility/2006" xmlns:a14="http://schemas.microsoft.com/office/drawing/2010/main">
        <mc:Choice Requires="a14">
          <p:sp>
            <p:nvSpPr>
              <p:cNvPr id="48" name="Text Box 2"/>
              <p:cNvSpPr txBox="1">
                <a:spLocks noChangeArrowheads="1"/>
              </p:cNvSpPr>
              <p:nvPr/>
            </p:nvSpPr>
            <p:spPr bwMode="auto">
              <a:xfrm>
                <a:off x="2162265" y="215820"/>
                <a:ext cx="5292725"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left"/>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𝑊𝑈</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CE = </a:t>
                </a:r>
                <a14:m>
                  <m:oMath xmlns:m="http://schemas.openxmlformats.org/officeDocument/2006/math">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8" name="Text Box 2"/>
              <p:cNvSpPr txBox="1">
                <a:spLocks noRot="1" noChangeAspect="1" noMove="1" noResize="1" noEditPoints="1" noAdjustHandles="1" noChangeArrowheads="1" noChangeShapeType="1" noTextEdit="1"/>
              </p:cNvSpPr>
              <p:nvPr/>
            </p:nvSpPr>
            <p:spPr bwMode="auto">
              <a:xfrm>
                <a:off x="2162265" y="215820"/>
                <a:ext cx="5292725" cy="824841"/>
              </a:xfrm>
              <a:prstGeom prst="rect">
                <a:avLst/>
              </a:prstGeom>
              <a:blipFill>
                <a:blip r:embed="rId5"/>
                <a:stretch>
                  <a:fillRect l="-2419" b="-19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9" name="Text Box 2"/>
              <p:cNvSpPr txBox="1">
                <a:spLocks noChangeArrowheads="1"/>
              </p:cNvSpPr>
              <p:nvPr/>
            </p:nvSpPr>
            <p:spPr bwMode="auto">
              <a:xfrm>
                <a:off x="2173021" y="1507198"/>
                <a:ext cx="6004939" cy="13454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 xmlns:m="http://schemas.openxmlformats.org/officeDocument/2006/math">
                    <m:r>
                      <m:rPr>
                        <m:sty m:val="p"/>
                      </m:rPr>
                      <a:rPr lang="en-US" altLang="nl-NL" sz="280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W</m:t>
                    </m:r>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U</m:t>
                    </m:r>
                    <m: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f>
                      <m:fPr>
                        <m:ctrlPr>
                          <a:rPr lang="el-GR"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fPr>
                      <m:num>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0.8</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𝑀</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 </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0.2×</m:t>
                        </m:r>
                        <m:r>
                          <a:rPr lang="en-US" altLang="nl-NL" sz="2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num>
                      <m:den>
                        <m:r>
                          <a:rPr lang="en-US" altLang="nl-NL"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0.8×1</m:t>
                        </m:r>
                        <m:r>
                          <a:rPr lang="en-US" altLang="nl-NL"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0.2×</m:t>
                        </m:r>
                        <m:r>
                          <a:rPr lang="en-US" altLang="nl-NL"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100</m:t>
                        </m:r>
                      </m:den>
                    </m:f>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 1.54M;</a:t>
                </a:r>
                <a:b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br>
                <a:endPar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CE</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1.54</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1.54</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oMath>
                </a14:m>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49" name="Text Box 2"/>
              <p:cNvSpPr txBox="1">
                <a:spLocks noRot="1" noChangeAspect="1" noMove="1" noResize="1" noEditPoints="1" noAdjustHandles="1" noChangeArrowheads="1" noChangeShapeType="1" noTextEdit="1"/>
              </p:cNvSpPr>
              <p:nvPr/>
            </p:nvSpPr>
            <p:spPr bwMode="auto">
              <a:xfrm>
                <a:off x="2173021" y="1507198"/>
                <a:ext cx="6004939" cy="1345433"/>
              </a:xfrm>
              <a:prstGeom prst="rect">
                <a:avLst/>
              </a:prstGeom>
              <a:blipFill rotWithShape="1">
                <a:blip r:embed="rId6"/>
                <a:stretch>
                  <a:fillRect t="-4072" b="-113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5" name="Text Box 2"/>
              <p:cNvSpPr txBox="1">
                <a:spLocks noChangeArrowheads="1"/>
              </p:cNvSpPr>
              <p:nvPr/>
            </p:nvSpPr>
            <p:spPr bwMode="auto">
              <a:xfrm>
                <a:off x="3795518" y="948049"/>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&gt;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35" name="Text Box 2"/>
              <p:cNvSpPr txBox="1">
                <a:spLocks noRot="1" noChangeAspect="1" noMove="1" noResize="1" noEditPoints="1" noAdjustHandles="1" noChangeArrowheads="1" noChangeShapeType="1" noTextEdit="1"/>
              </p:cNvSpPr>
              <p:nvPr/>
            </p:nvSpPr>
            <p:spPr bwMode="auto">
              <a:xfrm>
                <a:off x="3795518" y="948049"/>
                <a:ext cx="720725" cy="458587"/>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cxnSp>
        <p:nvCxnSpPr>
          <p:cNvPr id="3" name="Straight Connector 2"/>
          <p:cNvCxnSpPr/>
          <p:nvPr/>
        </p:nvCxnSpPr>
        <p:spPr>
          <a:xfrm>
            <a:off x="203200" y="2854170"/>
            <a:ext cx="8146975"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Box 2"/>
              <p:cNvSpPr txBox="1">
                <a:spLocks noChangeArrowheads="1"/>
              </p:cNvSpPr>
              <p:nvPr/>
            </p:nvSpPr>
            <p:spPr bwMode="auto">
              <a:xfrm>
                <a:off x="3958499" y="4554163"/>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&lt;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7" name="Text Box 2"/>
              <p:cNvSpPr txBox="1">
                <a:spLocks noRot="1" noChangeAspect="1" noMove="1" noResize="1" noEditPoints="1" noAdjustHandles="1" noChangeArrowheads="1" noChangeShapeType="1" noTextEdit="1"/>
              </p:cNvSpPr>
              <p:nvPr/>
            </p:nvSpPr>
            <p:spPr bwMode="auto">
              <a:xfrm>
                <a:off x="3958499" y="4554163"/>
                <a:ext cx="720725" cy="458587"/>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cxnSp>
        <p:nvCxnSpPr>
          <p:cNvPr id="50" name="Straight Connector 49"/>
          <p:cNvCxnSpPr/>
          <p:nvPr/>
        </p:nvCxnSpPr>
        <p:spPr>
          <a:xfrm flipH="1" flipV="1">
            <a:off x="2015682" y="217178"/>
            <a:ext cx="136397" cy="6362855"/>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 Box 2"/>
              <p:cNvSpPr txBox="1">
                <a:spLocks noChangeArrowheads="1"/>
              </p:cNvSpPr>
              <p:nvPr/>
            </p:nvSpPr>
            <p:spPr bwMode="auto">
              <a:xfrm>
                <a:off x="2172375" y="2985267"/>
                <a:ext cx="6324600" cy="1360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 xmlns:m="http://schemas.openxmlformats.org/officeDocument/2006/math">
                    <m:r>
                      <m:rPr>
                        <m:sty m:val="p"/>
                      </m:rPr>
                      <a:rPr lang="en-US" altLang="nl-NL" sz="2800" smtClean="0">
                        <a:latin typeface="Cambria Math" panose="02040503050406030204" pitchFamily="18" charset="0"/>
                        <a:cs typeface="Times New Roman" panose="02020603050405020304" pitchFamily="18" charset="0"/>
                        <a:sym typeface="Math3" panose="00000400000000000000" pitchFamily="2" charset="2"/>
                      </a:rPr>
                      <m:t>W</m:t>
                    </m:r>
                    <m:r>
                      <m:rPr>
                        <m:sty m:val="p"/>
                      </m:rPr>
                      <a:rPr lang="en-US" altLang="nl-NL" sz="2800" b="0" i="0" smtClean="0">
                        <a:latin typeface="Cambria Math" panose="02040503050406030204" pitchFamily="18" charset="0"/>
                        <a:cs typeface="Times New Roman" panose="02020603050405020304" pitchFamily="18" charset="0"/>
                        <a:sym typeface="Math3" panose="00000400000000000000" pitchFamily="2" charset="2"/>
                      </a:rPr>
                      <m:t>U</m:t>
                    </m:r>
                    <m:r>
                      <a:rPr lang="en-US" altLang="nl-NL" sz="2800" b="0" i="0" smtClean="0">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f>
                      <m:fPr>
                        <m:ctrlPr>
                          <a:rPr lang="el-GR" altLang="nl-NL" sz="2800" b="0" i="1" smtClean="0">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fPr>
                      <m:num>
                        <m:r>
                          <a:rPr lang="en-US" altLang="nl-NL" sz="2800" i="1">
                            <a:latin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latin typeface="Cambria Math" panose="02040503050406030204" pitchFamily="18" charset="0"/>
                            <a:cs typeface="Times New Roman" panose="02020603050405020304" pitchFamily="18" charset="0"/>
                            <a:sym typeface="Math3" panose="00000400000000000000" pitchFamily="2" charset="2"/>
                          </a:rPr>
                          <m:t>25</m:t>
                        </m:r>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m:t>
                        </m:r>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𝑀</m:t>
                        </m:r>
                        <m:r>
                          <a:rPr lang="nl-NL" altLang="nl-NL" sz="2800" b="0" i="1" smtClean="0">
                            <a:latin typeface="Cambria Math"/>
                            <a:ea typeface="Cambria Math" panose="02040503050406030204" pitchFamily="18" charset="0"/>
                            <a:cs typeface="Times New Roman" panose="02020603050405020304" pitchFamily="18" charset="0"/>
                            <a:sym typeface="Math3" panose="00000400000000000000" pitchFamily="2" charset="2"/>
                          </a:rPr>
                          <m:t> </m:t>
                        </m:r>
                        <m:r>
                          <a:rPr lang="nl-NL" altLang="nl-NL" sz="2800" i="1">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75</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num>
                      <m:den>
                        <m:r>
                          <a:rPr lang="en-US" altLang="nl-NL"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25</m:t>
                        </m:r>
                        <m:r>
                          <a:rPr lang="en-US" altLang="nl-NL"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r>
                          <a:rPr lang="en-US" altLang="nl-NL"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75</m:t>
                        </m:r>
                        <m:r>
                          <a:rPr lang="en-US" altLang="nl-NL"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100</m:t>
                        </m:r>
                      </m:den>
                    </m:f>
                    <m:r>
                      <a:rPr lang="en-US" altLang="nl-NL" sz="2800" i="1">
                        <a:latin typeface="Cambria Math" panose="02040503050406030204" pitchFamily="18" charset="0"/>
                        <a:cs typeface="Times New Roman" panose="02020603050405020304" pitchFamily="18" charset="0"/>
                        <a:sym typeface="Math3" panose="00000400000000000000" pitchFamily="2" charset="2"/>
                      </a:rPr>
                      <m:t>=</m:t>
                    </m:r>
                  </m:oMath>
                </a14:m>
                <a:r>
                  <a:rPr lang="en-US" altLang="nl-NL" sz="2800" i="1" dirty="0">
                    <a:latin typeface="Cambria Math" panose="02040503050406030204" pitchFamily="18" charset="0"/>
                    <a:cs typeface="Times New Roman" panose="02020603050405020304" pitchFamily="18" charset="0"/>
                    <a:sym typeface="Math3" panose="00000400000000000000" pitchFamily="2" charset="2"/>
                  </a:rPr>
                  <a:t> 0.033M;</a:t>
                </a:r>
                <a:br>
                  <a:rPr lang="en-US" altLang="nl-NL" sz="2800" i="1" dirty="0">
                    <a:latin typeface="Cambria Math" panose="02040503050406030204" pitchFamily="18" charset="0"/>
                    <a:cs typeface="Times New Roman" panose="02020603050405020304" pitchFamily="18" charset="0"/>
                    <a:sym typeface="Math3" panose="00000400000000000000" pitchFamily="2" charset="2"/>
                  </a:rPr>
                </a:br>
                <a:endParaRPr lang="en-US" altLang="nl-NL" sz="2800" i="1" dirty="0">
                  <a:latin typeface="Cambria Math" panose="02040503050406030204" pitchFamily="18"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 xmlns:m="http://schemas.openxmlformats.org/officeDocument/2006/math">
                    <m:r>
                      <m:rPr>
                        <m:sty m:val="p"/>
                      </m:rPr>
                      <a:rPr lang="en-US" altLang="nl-NL" sz="2800" b="0" i="0" smtClean="0">
                        <a:latin typeface="Cambria Math" panose="02040503050406030204" pitchFamily="18" charset="0"/>
                        <a:cs typeface="Times New Roman" panose="02020603050405020304" pitchFamily="18" charset="0"/>
                        <a:sym typeface="Math3" panose="00000400000000000000" pitchFamily="2" charset="2"/>
                      </a:rPr>
                      <m:t>CE</m:t>
                    </m:r>
                    <m:r>
                      <a:rPr lang="en-US" altLang="nl-NL" sz="2800" b="0" i="1" smtClean="0">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latin typeface="Cambria Math" panose="02040503050406030204" pitchFamily="18" charset="0"/>
                            <a:cs typeface="Times New Roman" panose="02020603050405020304" pitchFamily="18" charset="0"/>
                            <a:sym typeface="Math3" panose="00000400000000000000" pitchFamily="2" charset="2"/>
                          </a:rPr>
                          <m:t>0.033</m:t>
                        </m:r>
                        <m:r>
                          <a:rPr lang="en-US" altLang="nl-NL" sz="2800" b="0" i="1" smtClean="0">
                            <a:latin typeface="Cambria Math" panose="02040503050406030204" pitchFamily="18" charset="0"/>
                            <a:cs typeface="Times New Roman" panose="02020603050405020304" pitchFamily="18" charset="0"/>
                            <a:sym typeface="Math3" panose="00000400000000000000" pitchFamily="2" charset="2"/>
                          </a:rPr>
                          <m:t>𝑀</m:t>
                        </m:r>
                      </m:e>
                    </m:d>
                    <m:r>
                      <a:rPr lang="en-US" altLang="nl-NL" sz="2800" i="1">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latin typeface="Cambria Math" panose="02040503050406030204" pitchFamily="18" charset="0"/>
                        <a:cs typeface="Times New Roman" panose="02020603050405020304" pitchFamily="18" charset="0"/>
                        <a:sym typeface="Math3" panose="00000400000000000000" pitchFamily="2" charset="2"/>
                      </a:rPr>
                      <m:t>0.033</m:t>
                    </m:r>
                    <m:r>
                      <a:rPr lang="en-US" altLang="nl-NL" sz="2800" b="0" i="1" smtClean="0">
                        <a:latin typeface="Cambria Math" panose="02040503050406030204" pitchFamily="18" charset="0"/>
                        <a:cs typeface="Times New Roman" panose="02020603050405020304" pitchFamily="18" charset="0"/>
                        <a:sym typeface="Math3" panose="00000400000000000000" pitchFamily="2" charset="2"/>
                      </a:rPr>
                      <m:t>𝑀</m:t>
                    </m:r>
                  </m:oMath>
                </a14:m>
                <a:r>
                  <a:rPr lang="en-GB" altLang="nl-NL" sz="2800" dirty="0">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51" name="Text Box 2"/>
              <p:cNvSpPr txBox="1">
                <a:spLocks noRot="1" noChangeAspect="1" noMove="1" noResize="1" noEditPoints="1" noAdjustHandles="1" noChangeArrowheads="1" noChangeShapeType="1" noTextEdit="1"/>
              </p:cNvSpPr>
              <p:nvPr/>
            </p:nvSpPr>
            <p:spPr bwMode="auto">
              <a:xfrm>
                <a:off x="2172375" y="2985267"/>
                <a:ext cx="6324600" cy="1360950"/>
              </a:xfrm>
              <a:prstGeom prst="rect">
                <a:avLst/>
              </a:prstGeom>
              <a:blipFill rotWithShape="1">
                <a:blip r:embed="rId9"/>
                <a:stretch>
                  <a:fillRect t="-3587" r="-1638" b="-107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2" name="Text Box 2"/>
              <p:cNvSpPr txBox="1">
                <a:spLocks noChangeArrowheads="1"/>
              </p:cNvSpPr>
              <p:nvPr/>
            </p:nvSpPr>
            <p:spPr bwMode="auto">
              <a:xfrm>
                <a:off x="2240550" y="5165087"/>
                <a:ext cx="6324600" cy="13454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 xmlns:m="http://schemas.openxmlformats.org/officeDocument/2006/math">
                    <m:r>
                      <m:rPr>
                        <m:sty m:val="p"/>
                      </m:rPr>
                      <a:rPr lang="en-US" altLang="nl-NL" sz="280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W</m:t>
                    </m:r>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U</m:t>
                    </m:r>
                    <m: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f>
                      <m:fPr>
                        <m:ctrlPr>
                          <a:rPr lang="el-GR"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fPr>
                      <m:num>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𝑀</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m:t>
                        </m:r>
                        <m:r>
                          <a:rPr lang="nl-NL" altLang="nl-NL" sz="2800" i="1">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80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num>
                      <m:den>
                        <m:r>
                          <a:rPr lang="en-US" altLang="nl-NL"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20</m:t>
                        </m:r>
                        <m:r>
                          <a:rPr lang="en-US" altLang="nl-NL"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r>
                          <a:rPr lang="en-US" altLang="nl-NL"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80</m:t>
                        </m:r>
                        <m:r>
                          <a:rPr lang="en-US" altLang="nl-NL"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100</m:t>
                        </m:r>
                      </m:den>
                    </m:f>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 0.1M;</a:t>
                </a:r>
                <a:b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br>
                <a:endPar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CE</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0.1</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0.1</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oMath>
                </a14:m>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52" name="Text Box 2"/>
              <p:cNvSpPr txBox="1">
                <a:spLocks noRot="1" noChangeAspect="1" noMove="1" noResize="1" noEditPoints="1" noAdjustHandles="1" noChangeArrowheads="1" noChangeShapeType="1" noTextEdit="1"/>
              </p:cNvSpPr>
              <p:nvPr/>
            </p:nvSpPr>
            <p:spPr bwMode="auto">
              <a:xfrm>
                <a:off x="2240550" y="5165087"/>
                <a:ext cx="6324600" cy="1345433"/>
              </a:xfrm>
              <a:prstGeom prst="rect">
                <a:avLst/>
              </a:prstGeom>
              <a:blipFill rotWithShape="1">
                <a:blip r:embed="rId10"/>
                <a:stretch>
                  <a:fillRect t="-4072" b="-113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p:nvGrpSpPr>
          <p:cNvPr id="4" name="Group 3"/>
          <p:cNvGrpSpPr/>
          <p:nvPr/>
        </p:nvGrpSpPr>
        <p:grpSpPr>
          <a:xfrm>
            <a:off x="8350175" y="1582148"/>
            <a:ext cx="827775" cy="5003322"/>
            <a:chOff x="8316225" y="1549878"/>
            <a:chExt cx="827775" cy="5003322"/>
          </a:xfrm>
        </p:grpSpPr>
        <p:sp>
          <p:nvSpPr>
            <p:cNvPr id="2" name="Right Brace 1"/>
            <p:cNvSpPr/>
            <p:nvPr/>
          </p:nvSpPr>
          <p:spPr>
            <a:xfrm>
              <a:off x="8316225" y="1549878"/>
              <a:ext cx="304800" cy="5003322"/>
            </a:xfrm>
            <a:prstGeom prst="rightBrac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 Box 2"/>
            <p:cNvSpPr txBox="1">
              <a:spLocks noChangeArrowheads="1"/>
            </p:cNvSpPr>
            <p:nvPr/>
          </p:nvSpPr>
          <p:spPr bwMode="auto">
            <a:xfrm rot="5400000">
              <a:off x="7053769" y="4158169"/>
              <a:ext cx="3595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latin typeface="Arial" panose="020B0604020202020204" pitchFamily="34" charset="0"/>
                  <a:cs typeface="Times New Roman" panose="02020603050405020304" pitchFamily="18" charset="0"/>
                  <a:sym typeface="Math3" panose="00000400000000000000" pitchFamily="2" charset="2"/>
                </a:rPr>
                <a:t>Strong 0-aversion</a:t>
              </a:r>
            </a:p>
          </p:txBody>
        </p:sp>
      </p:grpSp>
      <p:sp>
        <p:nvSpPr>
          <p:cNvPr id="55" name="Text Box 3"/>
          <p:cNvSpPr txBox="1">
            <a:spLocks noChangeArrowheads="1"/>
          </p:cNvSpPr>
          <p:nvPr/>
        </p:nvSpPr>
        <p:spPr bwMode="auto">
          <a:xfrm>
            <a:off x="873072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111</a:t>
            </a:fld>
            <a:endParaRPr lang="en-US" altLang="nl-NL" sz="1600"/>
          </a:p>
        </p:txBody>
      </p:sp>
      <p:pic>
        <p:nvPicPr>
          <p:cNvPr id="57" name="Picture 56"/>
          <p:cNvPicPr>
            <a:picLocks noChangeAspect="1"/>
          </p:cNvPicPr>
          <p:nvPr/>
        </p:nvPicPr>
        <p:blipFill rotWithShape="1">
          <a:blip r:embed="rId11"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697148994"/>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1">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1">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2">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autoUpdateAnimBg="0"/>
      <p:bldP spid="49" grpId="0" build="p" autoUpdateAnimBg="0"/>
      <p:bldP spid="35" grpId="0" build="p" autoUpdateAnimBg="0"/>
      <p:bldP spid="47" grpId="0" build="p" autoUpdateAnimBg="0"/>
      <p:bldP spid="51" grpId="0" build="p" autoUpdateAnimBg="0"/>
      <p:bldP spid="52"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63513" y="215900"/>
                <a:ext cx="8589962" cy="50167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Main preference condition</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 behavioral foundation of WU is </a:t>
                </a:r>
                <a:r>
                  <a:rPr lang="en-US" altLang="nl-NL" u="sng" dirty="0" err="1">
                    <a:solidFill>
                      <a:srgbClr val="CC9900"/>
                    </a:solidFill>
                    <a:latin typeface="Arial" panose="020B0604020202020204" pitchFamily="34" charset="0"/>
                    <a:cs typeface="Times New Roman" panose="02020603050405020304" pitchFamily="18" charset="0"/>
                    <a:sym typeface="Math3" panose="00000400000000000000" pitchFamily="2" charset="2"/>
                  </a:rPr>
                  <a:t>betweenness</a:t>
                </a:r>
                <a:r>
                  <a:rPr lang="en-US" altLang="nl-NL" dirty="0">
                    <a:solidFill>
                      <a:srgbClr val="CC99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for all prospects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x,y</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𝑥</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𝑦</m:t>
                      </m:r>
                      <m:r>
                        <a:rPr lang="en-US" altLang="nl-NL"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𝑥</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𝑥</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𝑦</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𝑦</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US" altLang="nl-NL" b="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b="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Is intuitive!</a:t>
                </a:r>
              </a:p>
              <a:p>
                <a:pPr>
                  <a:spcBef>
                    <a:spcPct val="0"/>
                  </a:spcBef>
                  <a:buFont typeface="Math3" panose="00000400000000000000" pitchFamily="2" charset="2"/>
                  <a:buNone/>
                </a:pPr>
                <a:r>
                  <a:rPr lang="en-US" altLang="nl-NL" b="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Weakens independence.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Further, another</a:t>
                </a:r>
                <a:r>
                  <a:rPr lang="en-US" altLang="nl-NL" b="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 condition (“weak substitution”) was used</a:t>
                </a:r>
                <a:r>
                  <a:rPr lang="en-US" altLang="nl-NL" sz="2400" b="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 not defined here</a:t>
                </a:r>
                <a:r>
                  <a:rPr lang="en-US" altLang="nl-NL" b="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b="0" dirty="0">
                    <a:solidFill>
                      <a:srgbClr val="0000FF"/>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Behavioral foundation</a:t>
                </a:r>
                <a:r>
                  <a:rPr lang="en-US" altLang="nl-NL" b="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 the two conditions hold if and only if WU holds.</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63513" y="215900"/>
                <a:ext cx="8589962" cy="5016758"/>
              </a:xfrm>
              <a:prstGeom prst="rect">
                <a:avLst/>
              </a:prstGeom>
              <a:blipFill>
                <a:blip r:embed="rId3"/>
                <a:stretch>
                  <a:fillRect l="-1845" t="-1580" r="-2839" b="-30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L">
                    <a:noFill/>
                  </a:rPr>
                  <a:t> </a:t>
                </a:r>
              </a:p>
            </p:txBody>
          </p:sp>
        </mc:Fallback>
      </mc:AlternateContent>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112</a:t>
            </a:fld>
            <a:endParaRPr lang="en-US" altLang="nl-NL" sz="160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grpSp>
        <p:nvGrpSpPr>
          <p:cNvPr id="8" name="Group 7"/>
          <p:cNvGrpSpPr/>
          <p:nvPr/>
        </p:nvGrpSpPr>
        <p:grpSpPr>
          <a:xfrm>
            <a:off x="7668344" y="476672"/>
            <a:ext cx="1042987" cy="803256"/>
            <a:chOff x="2300288" y="2230997"/>
            <a:chExt cx="1252537" cy="964641"/>
          </a:xfrm>
        </p:grpSpPr>
        <p:pic>
          <p:nvPicPr>
            <p:cNvPr id="9" name="Picture 3" descr="C:\Users\xx\Desktop\cur\Micro IV\x2.jpg"/>
            <p:cNvPicPr>
              <a:picLocks noChangeAspect="1" noChangeArrowheads="1"/>
            </p:cNvPicPr>
            <p:nvPr/>
          </p:nvPicPr>
          <p:blipFill rotWithShape="1">
            <a:blip r:embed="rId5">
              <a:extLst>
                <a:ext uri="{28A0092B-C50C-407E-A947-70E740481C1C}">
                  <a14:useLocalDpi xmlns:a14="http://schemas.microsoft.com/office/drawing/2010/main" val="0"/>
                </a:ext>
              </a:extLst>
            </a:blip>
            <a:srcRect r="26211"/>
            <a:stretch/>
          </p:blipFill>
          <p:spPr bwMode="auto">
            <a:xfrm>
              <a:off x="2300288" y="2230997"/>
              <a:ext cx="1252537" cy="96464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774156" y="2230997"/>
              <a:ext cx="369094" cy="964641"/>
            </a:xfrm>
            <a:prstGeom prst="round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285156527"/>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51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451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451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45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52413" y="434374"/>
            <a:ext cx="8589962"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This start of WU was better than of OPT. </a:t>
            </a:r>
            <a:b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WU could satisfy stochastic dominance.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But, only in limited domains; not if U unbounded.</a:t>
            </a:r>
            <a:b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FF"/>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However:</a:t>
            </a:r>
            <a:r>
              <a:rPr lang="en-US" altLang="nl-NL" sz="2800" dirty="0">
                <a:solidFill>
                  <a:srgbClr val="0066FF"/>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 </a:t>
            </a:r>
          </a:p>
          <a:p>
            <a:pPr marL="457200" indent="-457200">
              <a:spcBef>
                <a:spcPct val="0"/>
              </a:spcBef>
              <a:buClr>
                <a:srgbClr val="0000FF"/>
              </a:buClr>
            </a:pPr>
            <a: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WU did not fit data as well as OPT. </a:t>
            </a:r>
          </a:p>
          <a:p>
            <a:pPr marL="457200" indent="-457200">
              <a:spcBef>
                <a:spcPct val="0"/>
              </a:spcBef>
              <a:buClr>
                <a:srgbClr val="0000FF"/>
              </a:buClr>
            </a:pPr>
            <a: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WU cannot explain co-existence of gambling and insurance. </a:t>
            </a:r>
          </a:p>
          <a:p>
            <a:pPr marL="457200" indent="-457200">
              <a:spcBef>
                <a:spcPct val="0"/>
              </a:spcBef>
              <a:buClr>
                <a:srgbClr val="0000FF"/>
              </a:buClr>
            </a:pPr>
            <a: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f(x) is less psychological than w(p). </a:t>
            </a:r>
            <a:b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br>
            <a:r>
              <a:rPr lang="en-US" altLang="nl-NL" sz="20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(Risk attitude should refer to (feelings about) probabilities!)</a:t>
            </a:r>
            <a:endPar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Hence, WU did not become very popular.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WU models pessimism in an appealing manner. </a:t>
            </a:r>
            <a:b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WU deserves further attention.</a:t>
            </a: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5" name="Group 4">
            <a:extLst>
              <a:ext uri="{FF2B5EF4-FFF2-40B4-BE49-F238E27FC236}">
                <a16:creationId xmlns:a16="http://schemas.microsoft.com/office/drawing/2014/main" id="{73C8AF9B-FC88-4DAE-8953-4CA4E3658E6E}"/>
              </a:ext>
            </a:extLst>
          </p:cNvPr>
          <p:cNvGrpSpPr/>
          <p:nvPr/>
        </p:nvGrpSpPr>
        <p:grpSpPr>
          <a:xfrm>
            <a:off x="7483106" y="4294080"/>
            <a:ext cx="1151920" cy="454544"/>
            <a:chOff x="1809947" y="1348033"/>
            <a:chExt cx="2560183" cy="942680"/>
          </a:xfrm>
        </p:grpSpPr>
        <p:pic>
          <p:nvPicPr>
            <p:cNvPr id="6" name="Picture 5" descr="A picture containing indoor, table, sitting, cake&#10;&#10;Description automatically generated">
              <a:extLst>
                <a:ext uri="{FF2B5EF4-FFF2-40B4-BE49-F238E27FC236}">
                  <a16:creationId xmlns:a16="http://schemas.microsoft.com/office/drawing/2014/main" id="{67F34DAA-1CEF-402B-8332-673492263C36}"/>
                </a:ext>
              </a:extLst>
            </p:cNvPr>
            <p:cNvPicPr>
              <a:picLocks noChangeAspect="1"/>
            </p:cNvPicPr>
            <p:nvPr/>
          </p:nvPicPr>
          <p:blipFill rotWithShape="1">
            <a:blip r:embed="rId3">
              <a:extLst>
                <a:ext uri="{28A0092B-C50C-407E-A947-70E740481C1C}">
                  <a14:useLocalDpi xmlns:a14="http://schemas.microsoft.com/office/drawing/2010/main" val="0"/>
                </a:ext>
              </a:extLst>
            </a:blip>
            <a:srcRect l="24087" t="22553" r="12572" b="23365"/>
            <a:stretch/>
          </p:blipFill>
          <p:spPr>
            <a:xfrm>
              <a:off x="1809947" y="1348033"/>
              <a:ext cx="1659118" cy="942680"/>
            </a:xfrm>
            <a:prstGeom prst="rect">
              <a:avLst/>
            </a:prstGeom>
          </p:spPr>
        </p:pic>
        <p:pic>
          <p:nvPicPr>
            <p:cNvPr id="7" name="Picture 6" descr="A picture containing ball&#10;&#10;Description automatically generated">
              <a:extLst>
                <a:ext uri="{FF2B5EF4-FFF2-40B4-BE49-F238E27FC236}">
                  <a16:creationId xmlns:a16="http://schemas.microsoft.com/office/drawing/2014/main" id="{9B48EDDC-92D6-4611-91C1-111AA9A9F6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831" t="6570" r="25851" b="33167"/>
            <a:stretch/>
          </p:blipFill>
          <p:spPr>
            <a:xfrm>
              <a:off x="3482400" y="1357459"/>
              <a:ext cx="887730" cy="933252"/>
            </a:xfrm>
            <a:prstGeom prst="rect">
              <a:avLst/>
            </a:prstGeom>
          </p:spPr>
        </p:pic>
      </p:grpSp>
      <p:sp>
        <p:nvSpPr>
          <p:cNvPr id="8"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113</a:t>
            </a:fld>
            <a:endParaRPr lang="en-US" altLang="nl-NL" sz="160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2933125583"/>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645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95275" y="128588"/>
            <a:ext cx="88106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4.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decision under risk</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Reaction to the 2</a:t>
            </a:r>
            <a:r>
              <a:rPr lang="en-GB" altLang="nl-NL" baseline="30000" dirty="0">
                <a:solidFill>
                  <a:srgbClr val="000000"/>
                </a:solidFill>
                <a:cs typeface="Times New Roman" panose="02020603050405020304" pitchFamily="18" charset="0"/>
                <a:sym typeface="Math3" panose="00000400000000000000" pitchFamily="2" charset="2"/>
              </a:rPr>
              <a:t>nd</a:t>
            </a:r>
            <a:r>
              <a:rPr lang="en-GB" altLang="nl-NL" dirty="0">
                <a:solidFill>
                  <a:srgbClr val="000000"/>
                </a:solidFill>
                <a:cs typeface="Times New Roman" panose="02020603050405020304" pitchFamily="18" charset="0"/>
                <a:sym typeface="Math3" panose="00000400000000000000" pitchFamily="2" charset="2"/>
              </a:rPr>
              <a:t> problem (</a:t>
            </a:r>
            <a:r>
              <a:rPr lang="en-US" dirty="0"/>
              <a:t>§2.2</a:t>
            </a:r>
            <a:r>
              <a:rPr lang="en-GB" altLang="nl-NL" dirty="0">
                <a:solidFill>
                  <a:srgbClr val="000000"/>
                </a:solidFill>
                <a:cs typeface="Times New Roman" panose="02020603050405020304" pitchFamily="18" charset="0"/>
                <a:sym typeface="Math3" panose="00000400000000000000" pitchFamily="2" charset="2"/>
              </a:rPr>
              <a:t>); a </a:t>
            </a:r>
            <a:r>
              <a:rPr lang="en-GB" altLang="nl-NL" dirty="0" err="1">
                <a:solidFill>
                  <a:srgbClr val="000000"/>
                </a:solidFill>
                <a:cs typeface="Times New Roman" panose="02020603050405020304" pitchFamily="18" charset="0"/>
                <a:sym typeface="Math3" panose="00000400000000000000" pitchFamily="2" charset="2"/>
              </a:rPr>
              <a:t>behavioral</a:t>
            </a:r>
            <a:br>
              <a:rPr lang="en-GB" altLang="nl-NL" dirty="0">
                <a:solidFill>
                  <a:srgbClr val="000000"/>
                </a:solidFill>
                <a:cs typeface="Times New Roman" panose="02020603050405020304" pitchFamily="18" charset="0"/>
                <a:sym typeface="Math3" panose="00000400000000000000" pitchFamily="2" charset="2"/>
              </a:rPr>
            </a:br>
            <a:r>
              <a:rPr lang="en-GB" altLang="nl-NL" dirty="0">
                <a:solidFill>
                  <a:srgbClr val="000000"/>
                </a:solidFill>
                <a:cs typeface="Times New Roman" panose="02020603050405020304" pitchFamily="18" charset="0"/>
                <a:sym typeface="Math3" panose="00000400000000000000" pitchFamily="2" charset="2"/>
              </a:rPr>
              <a:t>       theory</a:t>
            </a:r>
            <a:r>
              <a:rPr lang="nl-NL" altLang="nl-NL" dirty="0">
                <a:solidFill>
                  <a:srgbClr val="000000"/>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for risk: prospect theory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sym typeface="Math3" panose="00000400000000000000" pitchFamily="2" charset="2"/>
              </a:rPr>
              <a:t>Chew’s weighted utility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Gul’s disappointment aversion</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Quiggin’s (1982) RDU and Tversky &amp; </a:t>
            </a:r>
            <a:br>
              <a:rPr lang="en-US" altLang="nl-NL" dirty="0">
                <a:solidFill>
                  <a:srgbClr val="000000"/>
                </a:solidFill>
                <a:sym typeface="Math3" panose="00000400000000000000" pitchFamily="2" charset="2"/>
              </a:rPr>
            </a:br>
            <a:r>
              <a:rPr lang="en-US" altLang="nl-NL" dirty="0">
                <a:solidFill>
                  <a:srgbClr val="000000"/>
                </a:solidFill>
                <a:sym typeface="Math3" panose="00000400000000000000" pitchFamily="2" charset="2"/>
              </a:rPr>
              <a:t>       Kahneman’s (1992)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err="1">
                <a:solidFill>
                  <a:srgbClr val="000000"/>
                </a:solidFill>
                <a:sym typeface="Math3" panose="00000400000000000000" pitchFamily="2" charset="2"/>
              </a:rPr>
              <a:t>Biseparable</a:t>
            </a:r>
            <a:r>
              <a:rPr lang="en-US" altLang="nl-NL" dirty="0">
                <a:solidFill>
                  <a:srgbClr val="000000"/>
                </a:solidFill>
                <a:sym typeface="Math3" panose="00000400000000000000" pitchFamily="2" charset="2"/>
              </a:rPr>
              <a:t>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4.6.</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Neo-additive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4.7.</a:t>
            </a:r>
            <a:r>
              <a:rPr lang="en-GB" altLang="nl-NL" dirty="0">
                <a:solidFill>
                  <a:srgbClr val="0066FF"/>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Afterword &amp; moderating views</a:t>
            </a:r>
          </a:p>
        </p:txBody>
      </p:sp>
      <p:sp>
        <p:nvSpPr>
          <p:cNvPr id="4" name="Line 8"/>
          <p:cNvSpPr>
            <a:spLocks noChangeShapeType="1"/>
          </p:cNvSpPr>
          <p:nvPr/>
        </p:nvSpPr>
        <p:spPr bwMode="auto">
          <a:xfrm>
            <a:off x="31035" y="2441922"/>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5" descr="A person posing for the camera&#10;&#10;Description automatically generated">
            <a:extLst>
              <a:ext uri="{FF2B5EF4-FFF2-40B4-BE49-F238E27FC236}">
                <a16:creationId xmlns:a16="http://schemas.microsoft.com/office/drawing/2014/main" id="{52699D7F-5903-440D-BC38-2A770CACB2EF}"/>
              </a:ext>
            </a:extLst>
          </p:cNvPr>
          <p:cNvPicPr>
            <a:picLocks noChangeAspect="1"/>
          </p:cNvPicPr>
          <p:nvPr/>
        </p:nvPicPr>
        <p:blipFill rotWithShape="1">
          <a:blip r:embed="rId3">
            <a:extLst>
              <a:ext uri="{28A0092B-C50C-407E-A947-70E740481C1C}">
                <a14:useLocalDpi xmlns:a14="http://schemas.microsoft.com/office/drawing/2010/main" val="0"/>
              </a:ext>
            </a:extLst>
          </a:blip>
          <a:srcRect l="35861" t="14418" r="33951" b="29976"/>
          <a:stretch/>
        </p:blipFill>
        <p:spPr>
          <a:xfrm>
            <a:off x="5940152" y="2202129"/>
            <a:ext cx="576064" cy="79482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5979" t="11715" r="29488" b="24147"/>
          <a:stretch/>
        </p:blipFill>
        <p:spPr>
          <a:xfrm>
            <a:off x="8399470" y="263759"/>
            <a:ext cx="646098" cy="697002"/>
          </a:xfrm>
          <a:prstGeom prst="rect">
            <a:avLst/>
          </a:prstGeom>
        </p:spPr>
      </p:pic>
      <p:sp>
        <p:nvSpPr>
          <p:cNvPr id="8"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114</a:t>
            </a:fld>
            <a:endParaRPr lang="en-US" altLang="nl-NL" sz="160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107386828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350912" y="711093"/>
            <a:ext cx="65" cy="430887"/>
          </a:xfrm>
          <a:prstGeom prst="rect">
            <a:avLst/>
          </a:prstGeom>
          <a:noFill/>
        </p:spPr>
        <p:txBody>
          <a:bodyPr wrap="none" lIns="0" tIns="0" rIns="0" bIns="0" rtlCol="0">
            <a:spAutoFit/>
          </a:bodyPr>
          <a:lstStyle/>
          <a:p>
            <a:endParaRPr lang="en-GB" sz="2800" dirty="0"/>
          </a:p>
        </p:txBody>
      </p:sp>
      <p:grpSp>
        <p:nvGrpSpPr>
          <p:cNvPr id="10" name="Group 9"/>
          <p:cNvGrpSpPr/>
          <p:nvPr/>
        </p:nvGrpSpPr>
        <p:grpSpPr>
          <a:xfrm>
            <a:off x="549640" y="228600"/>
            <a:ext cx="2574560" cy="3392488"/>
            <a:chOff x="549640" y="228600"/>
            <a:chExt cx="2574560" cy="3392488"/>
          </a:xfrm>
        </p:grpSpPr>
        <mc:AlternateContent xmlns:mc="http://schemas.openxmlformats.org/markup-compatibility/2006" xmlns:a14="http://schemas.microsoft.com/office/drawing/2010/main">
          <mc:Choice Requires="a14">
            <p:sp>
              <p:nvSpPr>
                <p:cNvPr id="21" name="Text Box 10"/>
                <p:cNvSpPr txBox="1">
                  <a:spLocks noChangeArrowheads="1"/>
                </p:cNvSpPr>
                <p:nvPr/>
              </p:nvSpPr>
              <p:spPr bwMode="auto">
                <a:xfrm>
                  <a:off x="1568970" y="2057400"/>
                  <a:ext cx="1555230" cy="5734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14:m>
                    <m:oMath xmlns:m="http://schemas.openxmlformats.org/officeDocument/2006/math">
                      <m:r>
                        <a:rPr lang="en-US" i="1" smtClean="0">
                          <a:solidFill>
                            <a:srgbClr val="000000"/>
                          </a:solidFill>
                          <a:latin typeface="Cambria Math" panose="02040503050406030204" pitchFamily="18" charset="0"/>
                        </a:rPr>
                        <m:t>𝑥</m:t>
                      </m:r>
                    </m:oMath>
                  </a14:m>
                  <a:r>
                    <a:rPr lang="en-GB" altLang="nl-NL" baseline="-25000" dirty="0">
                      <a:solidFill>
                        <a:srgbClr val="000000"/>
                      </a:solidFill>
                      <a:latin typeface="Arial" panose="020B0604020202020204" pitchFamily="34" charset="0"/>
                    </a:rPr>
                    <a:t>k+1</a:t>
                  </a:r>
                </a:p>
              </p:txBody>
            </p:sp>
          </mc:Choice>
          <mc:Fallback xmlns="">
            <p:sp>
              <p:nvSpPr>
                <p:cNvPr id="21" name="Text Box 10"/>
                <p:cNvSpPr txBox="1">
                  <a:spLocks noRot="1" noChangeAspect="1" noMove="1" noResize="1" noEditPoints="1" noAdjustHandles="1" noChangeArrowheads="1" noChangeShapeType="1" noTextEdit="1"/>
                </p:cNvSpPr>
                <p:nvPr/>
              </p:nvSpPr>
              <p:spPr bwMode="auto">
                <a:xfrm>
                  <a:off x="1568970" y="2057400"/>
                  <a:ext cx="1555230" cy="573427"/>
                </a:xfrm>
                <a:prstGeom prst="rect">
                  <a:avLst/>
                </a:prstGeom>
                <a:blipFill rotWithShape="0">
                  <a:blip r:embed="rId3"/>
                  <a:stretch>
                    <a:fillRect b="-308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8" name="Group 7"/>
            <p:cNvGrpSpPr/>
            <p:nvPr/>
          </p:nvGrpSpPr>
          <p:grpSpPr>
            <a:xfrm>
              <a:off x="549640" y="812800"/>
              <a:ext cx="1045800" cy="2383253"/>
              <a:chOff x="549640" y="812800"/>
              <a:chExt cx="1045800" cy="2383253"/>
            </a:xfrm>
          </p:grpSpPr>
          <p:sp>
            <p:nvSpPr>
              <p:cNvPr id="45063" name="Freeform 6"/>
              <p:cNvSpPr>
                <a:spLocks/>
              </p:cNvSpPr>
              <p:nvPr/>
            </p:nvSpPr>
            <p:spPr bwMode="auto">
              <a:xfrm>
                <a:off x="644205" y="812800"/>
                <a:ext cx="941710" cy="124233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 name="connsiteX0" fmla="*/ 0 w 9401"/>
                  <a:gd name="connsiteY0" fmla="*/ 25999 h 25999"/>
                  <a:gd name="connsiteX1" fmla="*/ 1144 w 9401"/>
                  <a:gd name="connsiteY1" fmla="*/ 0 h 25999"/>
                  <a:gd name="connsiteX2" fmla="*/ 9401 w 9401"/>
                  <a:gd name="connsiteY2" fmla="*/ 0 h 25999"/>
                </a:gdLst>
                <a:ahLst/>
                <a:cxnLst>
                  <a:cxn ang="0">
                    <a:pos x="connsiteX0" y="connsiteY0"/>
                  </a:cxn>
                  <a:cxn ang="0">
                    <a:pos x="connsiteX1" y="connsiteY1"/>
                  </a:cxn>
                  <a:cxn ang="0">
                    <a:pos x="connsiteX2" y="connsiteY2"/>
                  </a:cxn>
                </a:cxnLst>
                <a:rect l="l" t="t" r="r" b="b"/>
                <a:pathLst>
                  <a:path w="9401" h="25999">
                    <a:moveTo>
                      <a:pt x="0" y="25999"/>
                    </a:moveTo>
                    <a:cubicBezTo>
                      <a:pt x="381" y="17333"/>
                      <a:pt x="763" y="8666"/>
                      <a:pt x="1144" y="0"/>
                    </a:cubicBezTo>
                    <a:lnTo>
                      <a:pt x="940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5064" name="Freeform 7"/>
              <p:cNvSpPr>
                <a:spLocks/>
              </p:cNvSpPr>
              <p:nvPr/>
            </p:nvSpPr>
            <p:spPr bwMode="auto">
              <a:xfrm flipV="1">
                <a:off x="653730" y="2103620"/>
                <a:ext cx="941710" cy="1092433"/>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 name="connsiteX0" fmla="*/ 0 w 9401"/>
                  <a:gd name="connsiteY0" fmla="*/ 22862 h 22862"/>
                  <a:gd name="connsiteX1" fmla="*/ 1144 w 9401"/>
                  <a:gd name="connsiteY1" fmla="*/ 0 h 22862"/>
                  <a:gd name="connsiteX2" fmla="*/ 9401 w 9401"/>
                  <a:gd name="connsiteY2" fmla="*/ 0 h 22862"/>
                </a:gdLst>
                <a:ahLst/>
                <a:cxnLst>
                  <a:cxn ang="0">
                    <a:pos x="connsiteX0" y="connsiteY0"/>
                  </a:cxn>
                  <a:cxn ang="0">
                    <a:pos x="connsiteX1" y="connsiteY1"/>
                  </a:cxn>
                  <a:cxn ang="0">
                    <a:pos x="connsiteX2" y="connsiteY2"/>
                  </a:cxn>
                </a:cxnLst>
                <a:rect l="l" t="t" r="r" b="b"/>
                <a:pathLst>
                  <a:path w="9401" h="22862">
                    <a:moveTo>
                      <a:pt x="0" y="22862"/>
                    </a:moveTo>
                    <a:cubicBezTo>
                      <a:pt x="381" y="15241"/>
                      <a:pt x="763" y="7621"/>
                      <a:pt x="1144" y="0"/>
                    </a:cubicBezTo>
                    <a:lnTo>
                      <a:pt x="940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5065" name="Oval 8"/>
              <p:cNvSpPr>
                <a:spLocks noChangeArrowheads="1"/>
              </p:cNvSpPr>
              <p:nvPr/>
            </p:nvSpPr>
            <p:spPr bwMode="auto">
              <a:xfrm>
                <a:off x="549640" y="1951220"/>
                <a:ext cx="203200" cy="203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45066" name="Text Box 9"/>
                <p:cNvSpPr txBox="1">
                  <a:spLocks noChangeArrowheads="1"/>
                </p:cNvSpPr>
                <p:nvPr/>
              </p:nvSpPr>
              <p:spPr bwMode="auto">
                <a:xfrm>
                  <a:off x="1495580" y="491058"/>
                  <a:ext cx="739775"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𝑥</m:t>
                        </m:r>
                        <m:r>
                          <a:rPr lang="en-US" i="1" baseline="-25000">
                            <a:solidFill>
                              <a:srgbClr val="000000"/>
                            </a:solidFill>
                            <a:latin typeface="Cambria Math" panose="02040503050406030204" pitchFamily="18" charset="0"/>
                          </a:rPr>
                          <m:t>1</m:t>
                        </m:r>
                      </m:oMath>
                    </m:oMathPara>
                  </a14:m>
                  <a:endParaRPr lang="en-GB" altLang="nl-NL" dirty="0">
                    <a:solidFill>
                      <a:srgbClr val="000000"/>
                    </a:solidFill>
                    <a:latin typeface="Arial" panose="020B0604020202020204" pitchFamily="34" charset="0"/>
                  </a:endParaRPr>
                </a:p>
              </p:txBody>
            </p:sp>
          </mc:Choice>
          <mc:Fallback xmlns="">
            <p:sp>
              <p:nvSpPr>
                <p:cNvPr id="45066" name="Text Box 9"/>
                <p:cNvSpPr txBox="1">
                  <a:spLocks noRot="1" noChangeAspect="1" noMove="1" noResize="1" noEditPoints="1" noAdjustHandles="1" noChangeArrowheads="1" noChangeShapeType="1" noTextEdit="1"/>
                </p:cNvSpPr>
                <p:nvPr/>
              </p:nvSpPr>
              <p:spPr bwMode="auto">
                <a:xfrm>
                  <a:off x="1495580" y="491058"/>
                  <a:ext cx="739775" cy="584200"/>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067" name="Text Box 10"/>
                <p:cNvSpPr txBox="1">
                  <a:spLocks noChangeArrowheads="1"/>
                </p:cNvSpPr>
                <p:nvPr/>
              </p:nvSpPr>
              <p:spPr bwMode="auto">
                <a:xfrm>
                  <a:off x="1420454" y="1371974"/>
                  <a:ext cx="915988"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𝑘</m:t>
                        </m:r>
                      </m:oMath>
                    </m:oMathPara>
                  </a14:m>
                  <a:endParaRPr lang="en-GB" altLang="nl-NL" dirty="0">
                    <a:solidFill>
                      <a:srgbClr val="000000"/>
                    </a:solidFill>
                    <a:latin typeface="Arial" panose="020B0604020202020204" pitchFamily="34" charset="0"/>
                  </a:endParaRPr>
                </a:p>
              </p:txBody>
            </p:sp>
          </mc:Choice>
          <mc:Fallback xmlns="">
            <p:sp>
              <p:nvSpPr>
                <p:cNvPr id="45067" name="Text Box 10"/>
                <p:cNvSpPr txBox="1">
                  <a:spLocks noRot="1" noChangeAspect="1" noMove="1" noResize="1" noEditPoints="1" noAdjustHandles="1" noChangeArrowheads="1" noChangeShapeType="1" noTextEdit="1"/>
                </p:cNvSpPr>
                <p:nvPr/>
              </p:nvSpPr>
              <p:spPr bwMode="auto">
                <a:xfrm>
                  <a:off x="1420454" y="1371974"/>
                  <a:ext cx="915988" cy="584200"/>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068" name="Text Box 11"/>
                <p:cNvSpPr txBox="1">
                  <a:spLocks noChangeArrowheads="1"/>
                </p:cNvSpPr>
                <p:nvPr/>
              </p:nvSpPr>
              <p:spPr bwMode="auto">
                <a:xfrm>
                  <a:off x="873126" y="228600"/>
                  <a:ext cx="608013" cy="1312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𝑝</m:t>
                        </m:r>
                        <m:r>
                          <a:rPr lang="en-US" i="1" baseline="-25000">
                            <a:solidFill>
                              <a:srgbClr val="000000"/>
                            </a:solidFill>
                            <a:latin typeface="Cambria Math" panose="02040503050406030204" pitchFamily="18" charset="0"/>
                          </a:rPr>
                          <m:t>1</m:t>
                        </m:r>
                      </m:oMath>
                    </m:oMathPara>
                  </a14:m>
                  <a:endParaRPr lang="en-GB" baseline="-25000" dirty="0">
                    <a:solidFill>
                      <a:srgbClr val="000000"/>
                    </a:solidFill>
                  </a:endParaRPr>
                </a:p>
                <a:p>
                  <a:pPr>
                    <a:spcBef>
                      <a:spcPct val="50000"/>
                    </a:spcBef>
                    <a:buFontTx/>
                    <a:buNone/>
                  </a:pPr>
                  <a:r>
                    <a:rPr lang="en-GB" altLang="nl-NL" dirty="0">
                      <a:solidFill>
                        <a:srgbClr val="000000"/>
                      </a:solidFill>
                      <a:latin typeface="Arial" panose="020B0604020202020204" pitchFamily="34" charset="0"/>
                    </a:rPr>
                    <a:t> </a:t>
                  </a:r>
                </a:p>
              </p:txBody>
            </p:sp>
          </mc:Choice>
          <mc:Fallback xmlns="">
            <p:sp>
              <p:nvSpPr>
                <p:cNvPr id="45068" name="Text Box 11"/>
                <p:cNvSpPr txBox="1">
                  <a:spLocks noRot="1" noChangeAspect="1" noMove="1" noResize="1" noEditPoints="1" noAdjustHandles="1" noChangeArrowheads="1" noChangeShapeType="1" noTextEdit="1"/>
                </p:cNvSpPr>
                <p:nvPr/>
              </p:nvSpPr>
              <p:spPr bwMode="auto">
                <a:xfrm>
                  <a:off x="873126" y="228600"/>
                  <a:ext cx="608013" cy="1312864"/>
                </a:xfrm>
                <a:prstGeom prst="rect">
                  <a:avLst/>
                </a:prstGeom>
                <a:blipFill rotWithShape="0">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069" name="Rectangle 12"/>
                <p:cNvSpPr>
                  <a:spLocks noChangeArrowheads="1"/>
                </p:cNvSpPr>
                <p:nvPr/>
              </p:nvSpPr>
              <p:spPr bwMode="auto">
                <a:xfrm>
                  <a:off x="900112" y="3048000"/>
                  <a:ext cx="623888" cy="573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14:m>
                    <m:oMath xmlns:m="http://schemas.openxmlformats.org/officeDocument/2006/math">
                      <m:r>
                        <a:rPr lang="en-US" i="1" smtClean="0">
                          <a:solidFill>
                            <a:srgbClr val="000000"/>
                          </a:solidFill>
                          <a:latin typeface="Cambria Math" panose="02040503050406030204" pitchFamily="18" charset="0"/>
                        </a:rPr>
                        <m:t>𝑝</m:t>
                      </m:r>
                      <m:r>
                        <a:rPr lang="en-US" b="0" i="1" baseline="-25000" smtClean="0">
                          <a:solidFill>
                            <a:srgbClr val="000000"/>
                          </a:solidFill>
                          <a:latin typeface="Cambria Math" panose="02040503050406030204" pitchFamily="18" charset="0"/>
                        </a:rPr>
                        <m:t>𝑛</m:t>
                      </m:r>
                    </m:oMath>
                  </a14:m>
                  <a:r>
                    <a:rPr lang="en-US" altLang="nl-NL" sz="1400" dirty="0">
                      <a:solidFill>
                        <a:srgbClr val="000000"/>
                      </a:solidFill>
                      <a:latin typeface="Arial" panose="020B0604020202020204" pitchFamily="34" charset="0"/>
                    </a:rPr>
                    <a:t> </a:t>
                  </a:r>
                  <a:endParaRPr lang="en-US" altLang="nl-NL" sz="2800" dirty="0">
                    <a:solidFill>
                      <a:srgbClr val="000000"/>
                    </a:solidFill>
                    <a:latin typeface="Arial" panose="020B0604020202020204" pitchFamily="34" charset="0"/>
                  </a:endParaRPr>
                </a:p>
              </p:txBody>
            </p:sp>
          </mc:Choice>
          <mc:Fallback xmlns="">
            <p:sp>
              <p:nvSpPr>
                <p:cNvPr id="45069" name="Rectangle 12"/>
                <p:cNvSpPr>
                  <a:spLocks noRot="1" noChangeAspect="1" noMove="1" noResize="1" noEditPoints="1" noAdjustHandles="1" noChangeArrowheads="1" noChangeShapeType="1" noTextEdit="1"/>
                </p:cNvSpPr>
                <p:nvPr/>
              </p:nvSpPr>
              <p:spPr bwMode="auto">
                <a:xfrm>
                  <a:off x="900112" y="3048000"/>
                  <a:ext cx="623888" cy="573088"/>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45070" name="Text Box 13"/>
            <p:cNvSpPr txBox="1">
              <a:spLocks noChangeArrowheads="1"/>
            </p:cNvSpPr>
            <p:nvPr/>
          </p:nvSpPr>
          <p:spPr bwMode="auto">
            <a:xfrm>
              <a:off x="968376" y="852488"/>
              <a:ext cx="29848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50000"/>
                </a:lnSpc>
                <a:spcBef>
                  <a:spcPct val="0"/>
                </a:spcBef>
                <a:buFontTx/>
                <a:buNone/>
              </a:pPr>
              <a:r>
                <a:rPr lang="en-US" altLang="nl-NL" dirty="0">
                  <a:solidFill>
                    <a:srgbClr val="000000"/>
                  </a:solidFill>
                  <a:latin typeface="Arial" panose="020B0604020202020204" pitchFamily="34" charset="0"/>
                </a:rPr>
                <a:t>.</a:t>
              </a:r>
            </a:p>
            <a:p>
              <a:pPr>
                <a:lnSpc>
                  <a:spcPct val="50000"/>
                </a:lnSpc>
                <a:spcBef>
                  <a:spcPct val="0"/>
                </a:spcBef>
                <a:buFontTx/>
                <a:buNone/>
              </a:pPr>
              <a:endParaRPr lang="en-US" altLang="nl-NL" dirty="0">
                <a:solidFill>
                  <a:srgbClr val="000000"/>
                </a:solidFill>
                <a:latin typeface="Arial" panose="020B0604020202020204" pitchFamily="34" charset="0"/>
              </a:endParaRPr>
            </a:p>
            <a:p>
              <a:pPr>
                <a:lnSpc>
                  <a:spcPct val="50000"/>
                </a:lnSpc>
                <a:spcBef>
                  <a:spcPct val="0"/>
                </a:spcBef>
                <a:buFontTx/>
                <a:buNone/>
              </a:pPr>
              <a:endParaRPr lang="en-US" altLang="nl-NL" dirty="0">
                <a:solidFill>
                  <a:srgbClr val="000000"/>
                </a:solidFill>
                <a:latin typeface="Arial" panose="020B0604020202020204" pitchFamily="34" charset="0"/>
              </a:endParaRPr>
            </a:p>
            <a:p>
              <a:pPr>
                <a:lnSpc>
                  <a:spcPct val="50000"/>
                </a:lnSpc>
                <a:spcBef>
                  <a:spcPct val="0"/>
                </a:spcBef>
                <a:buFontTx/>
                <a:buNone/>
              </a:pPr>
              <a:endParaRPr lang="en-US" altLang="nl-NL" dirty="0">
                <a:solidFill>
                  <a:srgbClr val="000000"/>
                </a:solidFill>
                <a:latin typeface="Arial" panose="020B0604020202020204" pitchFamily="34" charset="0"/>
              </a:endParaRPr>
            </a:p>
            <a:p>
              <a:pPr>
                <a:lnSpc>
                  <a:spcPct val="50000"/>
                </a:lnSpc>
                <a:spcBef>
                  <a:spcPct val="0"/>
                </a:spcBef>
                <a:buFontTx/>
                <a:buNone/>
              </a:pPr>
              <a:r>
                <a:rPr lang="en-US" altLang="nl-NL" dirty="0">
                  <a:solidFill>
                    <a:srgbClr val="000000"/>
                  </a:solidFill>
                  <a:latin typeface="Arial" panose="020B0604020202020204" pitchFamily="34" charset="0"/>
                </a:rPr>
                <a:t>.</a:t>
              </a:r>
            </a:p>
            <a:p>
              <a:pPr>
                <a:lnSpc>
                  <a:spcPct val="50000"/>
                </a:lnSpc>
                <a:spcBef>
                  <a:spcPct val="0"/>
                </a:spcBef>
                <a:buFontTx/>
                <a:buNone/>
              </a:pPr>
              <a:endParaRPr lang="en-US" altLang="nl-NL" dirty="0">
                <a:solidFill>
                  <a:srgbClr val="000000"/>
                </a:solidFill>
                <a:latin typeface="Arial" panose="020B0604020202020204" pitchFamily="34" charset="0"/>
              </a:endParaRPr>
            </a:p>
            <a:p>
              <a:pPr>
                <a:lnSpc>
                  <a:spcPct val="50000"/>
                </a:lnSpc>
                <a:spcBef>
                  <a:spcPct val="0"/>
                </a:spcBef>
                <a:buFontTx/>
                <a:buNone/>
              </a:pPr>
              <a:endParaRPr lang="en-US" altLang="nl-NL" dirty="0">
                <a:solidFill>
                  <a:srgbClr val="000000"/>
                </a:solidFill>
                <a:latin typeface="Arial" panose="020B0604020202020204" pitchFamily="34" charset="0"/>
              </a:endParaRPr>
            </a:p>
            <a:p>
              <a:pPr>
                <a:lnSpc>
                  <a:spcPct val="50000"/>
                </a:lnSpc>
                <a:spcBef>
                  <a:spcPct val="0"/>
                </a:spcBef>
                <a:buFontTx/>
                <a:buNone/>
              </a:pPr>
              <a:endParaRPr lang="en-US" altLang="nl-NL" dirty="0">
                <a:solidFill>
                  <a:srgbClr val="000000"/>
                </a:solidFill>
                <a:latin typeface="Arial" panose="020B0604020202020204" pitchFamily="34" charset="0"/>
              </a:endParaRPr>
            </a:p>
            <a:p>
              <a:pPr>
                <a:lnSpc>
                  <a:spcPct val="50000"/>
                </a:lnSpc>
                <a:spcBef>
                  <a:spcPct val="0"/>
                </a:spcBef>
                <a:buFontTx/>
                <a:buNone/>
              </a:pPr>
              <a:r>
                <a:rPr lang="en-US" altLang="nl-NL" dirty="0">
                  <a:solidFill>
                    <a:srgbClr val="000000"/>
                  </a:solidFill>
                  <a:latin typeface="Arial" panose="020B0604020202020204" pitchFamily="34" charset="0"/>
                </a:rPr>
                <a:t>.</a:t>
              </a:r>
              <a:endParaRPr lang="en-GB" altLang="nl-NL" dirty="0">
                <a:solidFill>
                  <a:srgbClr val="000000"/>
                </a:solidFill>
                <a:latin typeface="Arial" panose="020B0604020202020204" pitchFamily="34" charset="0"/>
              </a:endParaRPr>
            </a:p>
          </p:txBody>
        </p:sp>
        <p:sp>
          <p:nvSpPr>
            <p:cNvPr id="45071" name="Text Box 14"/>
            <p:cNvSpPr txBox="1">
              <a:spLocks noChangeArrowheads="1"/>
            </p:cNvSpPr>
            <p:nvPr/>
          </p:nvSpPr>
          <p:spPr bwMode="auto">
            <a:xfrm>
              <a:off x="1650116" y="915286"/>
              <a:ext cx="296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40000"/>
                </a:lnSpc>
                <a:spcBef>
                  <a:spcPct val="0"/>
                </a:spcBef>
                <a:buFontTx/>
                <a:buNone/>
              </a:pPr>
              <a:r>
                <a:rPr lang="en-US" altLang="nl-NL">
                  <a:solidFill>
                    <a:srgbClr val="000000"/>
                  </a:solidFill>
                  <a:latin typeface="Arial" panose="020B0604020202020204" pitchFamily="34" charset="0"/>
                </a:rPr>
                <a:t>.</a:t>
              </a:r>
            </a:p>
            <a:p>
              <a:pPr>
                <a:lnSpc>
                  <a:spcPct val="40000"/>
                </a:lnSpc>
                <a:spcBef>
                  <a:spcPct val="0"/>
                </a:spcBef>
                <a:buFontTx/>
                <a:buNone/>
              </a:pPr>
              <a:r>
                <a:rPr lang="en-US" altLang="nl-NL">
                  <a:solidFill>
                    <a:srgbClr val="000000"/>
                  </a:solidFill>
                  <a:latin typeface="Arial" panose="020B0604020202020204" pitchFamily="34" charset="0"/>
                </a:rPr>
                <a:t>.</a:t>
              </a:r>
            </a:p>
            <a:p>
              <a:pPr>
                <a:lnSpc>
                  <a:spcPct val="40000"/>
                </a:lnSpc>
                <a:spcBef>
                  <a:spcPct val="0"/>
                </a:spcBef>
                <a:buFontTx/>
                <a:buNone/>
              </a:pPr>
              <a:r>
                <a:rPr lang="en-US" altLang="nl-NL">
                  <a:solidFill>
                    <a:srgbClr val="000000"/>
                  </a:solidFill>
                  <a:latin typeface="Arial" panose="020B0604020202020204" pitchFamily="34" charset="0"/>
                </a:rPr>
                <a:t>.</a:t>
              </a:r>
              <a:endParaRPr lang="en-GB" altLang="nl-NL">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2" name="Text Box 10"/>
                <p:cNvSpPr txBox="1">
                  <a:spLocks noChangeArrowheads="1"/>
                </p:cNvSpPr>
                <p:nvPr/>
              </p:nvSpPr>
              <p:spPr bwMode="auto">
                <a:xfrm>
                  <a:off x="1404080" y="2899350"/>
                  <a:ext cx="915988"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𝑛</m:t>
                        </m:r>
                      </m:oMath>
                    </m:oMathPara>
                  </a14:m>
                  <a:endParaRPr lang="en-GB" altLang="nl-NL" dirty="0">
                    <a:solidFill>
                      <a:srgbClr val="000000"/>
                    </a:solidFill>
                    <a:latin typeface="Arial" panose="020B0604020202020204" pitchFamily="34" charset="0"/>
                  </a:endParaRPr>
                </a:p>
              </p:txBody>
            </p:sp>
          </mc:Choice>
          <mc:Fallback xmlns="">
            <p:sp>
              <p:nvSpPr>
                <p:cNvPr id="22" name="Text Box 10"/>
                <p:cNvSpPr txBox="1">
                  <a:spLocks noRot="1" noChangeAspect="1" noMove="1" noResize="1" noEditPoints="1" noAdjustHandles="1" noChangeArrowheads="1" noChangeShapeType="1" noTextEdit="1"/>
                </p:cNvSpPr>
                <p:nvPr/>
              </p:nvSpPr>
              <p:spPr bwMode="auto">
                <a:xfrm>
                  <a:off x="1404080" y="2899350"/>
                  <a:ext cx="915988" cy="584200"/>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3" name="Text Box 14"/>
            <p:cNvSpPr txBox="1">
              <a:spLocks noChangeArrowheads="1"/>
            </p:cNvSpPr>
            <p:nvPr/>
          </p:nvSpPr>
          <p:spPr bwMode="auto">
            <a:xfrm>
              <a:off x="1631430" y="2430097"/>
              <a:ext cx="296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40000"/>
                </a:lnSpc>
                <a:spcBef>
                  <a:spcPct val="0"/>
                </a:spcBef>
                <a:buFontTx/>
                <a:buNone/>
              </a:pPr>
              <a:r>
                <a:rPr lang="en-US" altLang="nl-NL" dirty="0">
                  <a:solidFill>
                    <a:srgbClr val="000000"/>
                  </a:solidFill>
                  <a:latin typeface="Arial" panose="020B0604020202020204" pitchFamily="34" charset="0"/>
                </a:rPr>
                <a:t>.</a:t>
              </a:r>
            </a:p>
            <a:p>
              <a:pPr>
                <a:lnSpc>
                  <a:spcPct val="40000"/>
                </a:lnSpc>
                <a:spcBef>
                  <a:spcPct val="0"/>
                </a:spcBef>
                <a:buFontTx/>
                <a:buNone/>
              </a:pPr>
              <a:r>
                <a:rPr lang="en-US" altLang="nl-NL" dirty="0">
                  <a:solidFill>
                    <a:srgbClr val="000000"/>
                  </a:solidFill>
                  <a:latin typeface="Arial" panose="020B0604020202020204" pitchFamily="34" charset="0"/>
                </a:rPr>
                <a:t>.</a:t>
              </a:r>
            </a:p>
            <a:p>
              <a:pPr>
                <a:lnSpc>
                  <a:spcPct val="40000"/>
                </a:lnSpc>
                <a:spcBef>
                  <a:spcPct val="0"/>
                </a:spcBef>
                <a:buFontTx/>
                <a:buNone/>
              </a:pPr>
              <a:r>
                <a:rPr lang="en-US" altLang="nl-NL" dirty="0">
                  <a:solidFill>
                    <a:srgbClr val="000000"/>
                  </a:solidFill>
                  <a:latin typeface="Arial" panose="020B0604020202020204" pitchFamily="34" charset="0"/>
                </a:rPr>
                <a:t>.</a:t>
              </a:r>
              <a:endParaRPr lang="en-GB" altLang="nl-NL" dirty="0">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26" name="Text Box 2"/>
              <p:cNvSpPr txBox="1">
                <a:spLocks noChangeArrowheads="1"/>
              </p:cNvSpPr>
              <p:nvPr/>
            </p:nvSpPr>
            <p:spPr bwMode="auto">
              <a:xfrm>
                <a:off x="290513" y="-76200"/>
                <a:ext cx="8589962"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Assume</a:t>
                </a:r>
                <a:r>
                  <a:rPr lang="en-US" altLang="nl-NL"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rPr>
                  <a:t> </a:t>
                </a:r>
                <a14:m>
                  <m:oMath xmlns:m="http://schemas.openxmlformats.org/officeDocument/2006/math">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𝑥</m:t>
                    </m:r>
                    <m:r>
                      <a:rPr lang="en-US" altLang="nl-NL" b="0" i="1" baseline="-250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sSub>
                      <m:sSubPr>
                        <m:ctrlP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sSubPr>
                      <m:e>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𝑥</m:t>
                        </m:r>
                      </m:e>
                      <m:sub>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𝑘</m:t>
                        </m:r>
                      </m:sub>
                    </m:sSub>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𝐶𝐸</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𝑥</m:t>
                    </m:r>
                    <m:r>
                      <m:rPr>
                        <m:nor/>
                      </m:rPr>
                      <a:rPr lang="en-GB" altLang="nl-NL" baseline="-25000" dirty="0">
                        <a:solidFill>
                          <a:srgbClr val="000000"/>
                        </a:solidFill>
                        <a:latin typeface="Arial" panose="020B0604020202020204" pitchFamily="34" charset="0"/>
                      </a:rPr>
                      <m:t>k</m:t>
                    </m:r>
                    <m:r>
                      <m:rPr>
                        <m:nor/>
                      </m:rPr>
                      <a:rPr lang="en-GB" altLang="nl-NL" baseline="-25000" dirty="0">
                        <a:solidFill>
                          <a:srgbClr val="000000"/>
                        </a:solidFill>
                        <a:latin typeface="Arial" panose="020B0604020202020204" pitchFamily="34" charset="0"/>
                      </a:rPr>
                      <m:t>+</m:t>
                    </m:r>
                    <m:r>
                      <a:rPr lang="en-US" altLang="nl-NL" b="0" i="1" baseline="-25000" dirty="0" smtClean="0">
                        <a:solidFill>
                          <a:srgbClr val="000000"/>
                        </a:solidFill>
                        <a:latin typeface="Cambria Math" panose="02040503050406030204" pitchFamily="18" charset="0"/>
                      </a:rPr>
                      <m:t>1</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sSub>
                      <m:sSubPr>
                        <m:ctrlP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sSubPr>
                      <m:e>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𝑥</m:t>
                        </m:r>
                      </m:e>
                      <m:sub>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𝑛</m:t>
                        </m:r>
                      </m:sub>
                    </m:sSub>
                  </m:oMath>
                </a14:m>
                <a:endParaRPr lang="en-US" altLang="nl-NL"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26" name="Text Box 2"/>
              <p:cNvSpPr txBox="1">
                <a:spLocks noRot="1" noChangeAspect="1" noMove="1" noResize="1" noEditPoints="1" noAdjustHandles="1" noChangeArrowheads="1" noChangeShapeType="1" noTextEdit="1"/>
              </p:cNvSpPr>
              <p:nvPr/>
            </p:nvSpPr>
            <p:spPr bwMode="auto">
              <a:xfrm>
                <a:off x="290513" y="-76200"/>
                <a:ext cx="8589962" cy="584775"/>
              </a:xfrm>
              <a:prstGeom prst="rect">
                <a:avLst/>
              </a:prstGeom>
              <a:blipFill rotWithShape="1">
                <a:blip r:embed="rId9"/>
                <a:stretch>
                  <a:fillRect l="-1845" t="-12500"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p:nvGrpSpPr>
          <p:cNvPr id="11" name="Group 10"/>
          <p:cNvGrpSpPr/>
          <p:nvPr/>
        </p:nvGrpSpPr>
        <p:grpSpPr>
          <a:xfrm>
            <a:off x="1617869" y="1802245"/>
            <a:ext cx="2526427" cy="584775"/>
            <a:chOff x="1617869" y="1758420"/>
            <a:chExt cx="2526427" cy="584775"/>
          </a:xfrm>
        </p:grpSpPr>
        <mc:AlternateContent xmlns:mc="http://schemas.openxmlformats.org/markup-compatibility/2006" xmlns:a14="http://schemas.microsoft.com/office/drawing/2010/main">
          <mc:Choice Requires="a14">
            <p:sp>
              <p:nvSpPr>
                <p:cNvPr id="17" name="Text Box 2"/>
                <p:cNvSpPr txBox="1">
                  <a:spLocks noChangeArrowheads="1"/>
                </p:cNvSpPr>
                <p:nvPr/>
              </p:nvSpPr>
              <p:spPr bwMode="auto">
                <a:xfrm>
                  <a:off x="3021934" y="1758420"/>
                  <a:ext cx="1122362"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𝐶𝐸</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oMath>
                    </m:oMathPara>
                  </a14:m>
                  <a:endParaRPr lang="en-US" altLang="nl-NL"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17" name="Text Box 2"/>
                <p:cNvSpPr txBox="1">
                  <a:spLocks noRot="1" noChangeAspect="1" noMove="1" noResize="1" noEditPoints="1" noAdjustHandles="1" noChangeArrowheads="1" noChangeShapeType="1" noTextEdit="1"/>
                </p:cNvSpPr>
                <p:nvPr/>
              </p:nvSpPr>
              <p:spPr bwMode="auto">
                <a:xfrm>
                  <a:off x="3021934" y="1758420"/>
                  <a:ext cx="1122362" cy="584775"/>
                </a:xfrm>
                <a:prstGeom prst="rect">
                  <a:avLst/>
                </a:prstGeom>
                <a:blipFill rotWithShape="0">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3" name="Straight Connector 2"/>
            <p:cNvCxnSpPr/>
            <p:nvPr/>
          </p:nvCxnSpPr>
          <p:spPr>
            <a:xfrm>
              <a:off x="1617869" y="1868488"/>
              <a:ext cx="2236375"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7537" y="2227360"/>
              <a:ext cx="2236375"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 Box 2"/>
              <p:cNvSpPr txBox="1">
                <a:spLocks noChangeArrowheads="1"/>
              </p:cNvSpPr>
              <p:nvPr/>
            </p:nvSpPr>
            <p:spPr bwMode="auto">
              <a:xfrm>
                <a:off x="290512" y="3581400"/>
                <a:ext cx="9018587"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 xmlns:m="http://schemas.openxmlformats.org/officeDocument/2006/math">
                    <m:r>
                      <a:rPr lang="en-US" altLang="nl-NL"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𝑥</m:t>
                    </m:r>
                    <m:r>
                      <a:rPr lang="en-US" altLang="nl-NL" i="1" baseline="-2500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r>
                      <a:rPr lang="en-US" altLang="nl-NL"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𝑥</m:t>
                    </m:r>
                    <m:r>
                      <m:rPr>
                        <m:nor/>
                      </m:rPr>
                      <a:rPr lang="en-GB" altLang="nl-NL" baseline="-25000" dirty="0">
                        <a:solidFill>
                          <a:srgbClr val="000000"/>
                        </a:solidFill>
                        <a:latin typeface="Arial" panose="020B0604020202020204" pitchFamily="34" charset="0"/>
                      </a:rPr>
                      <m:t>k</m:t>
                    </m:r>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elation.</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𝑥</m:t>
                    </m:r>
                    <m:r>
                      <m:rPr>
                        <m:nor/>
                      </m:rPr>
                      <a:rPr lang="en-GB" altLang="nl-NL" baseline="-25000" dirty="0">
                        <a:solidFill>
                          <a:srgbClr val="000000"/>
                        </a:solidFill>
                        <a:latin typeface="Arial" panose="020B0604020202020204" pitchFamily="34" charset="0"/>
                      </a:rPr>
                      <m:t>k</m:t>
                    </m:r>
                    <m:r>
                      <m:rPr>
                        <m:nor/>
                      </m:rPr>
                      <a:rPr lang="en-GB" altLang="nl-NL" baseline="-25000" dirty="0">
                        <a:solidFill>
                          <a:srgbClr val="000000"/>
                        </a:solidFill>
                        <a:latin typeface="Arial" panose="020B0604020202020204" pitchFamily="34" charset="0"/>
                      </a:rPr>
                      <m:t>+</m:t>
                    </m:r>
                    <m:r>
                      <a:rPr lang="en-US" altLang="nl-NL" i="1" baseline="-25000" dirty="0">
                        <a:solidFill>
                          <a:srgbClr val="000000"/>
                        </a:solidFill>
                        <a:latin typeface="Cambria Math" panose="02040503050406030204" pitchFamily="18" charset="0"/>
                      </a:rPr>
                      <m:t>1</m:t>
                    </m:r>
                    <m:r>
                      <a:rPr lang="en-US" altLang="nl-NL"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sSub>
                      <m:sSubPr>
                        <m:ctrlPr>
                          <a:rPr lang="en-US" altLang="nl-NL"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sSubPr>
                      <m:e>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𝑥</m:t>
                        </m:r>
                      </m:e>
                      <m:sub>
                        <m:r>
                          <a:rPr lang="en-US" altLang="nl-NL"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𝑛</m:t>
                        </m:r>
                      </m:sub>
                    </m:sSub>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disappointment</a:t>
                </a:r>
              </a:p>
            </p:txBody>
          </p:sp>
        </mc:Choice>
        <mc:Fallback xmlns="">
          <p:sp>
            <p:nvSpPr>
              <p:cNvPr id="25" name="Text Box 2"/>
              <p:cNvSpPr txBox="1">
                <a:spLocks noRot="1" noChangeAspect="1" noMove="1" noResize="1" noEditPoints="1" noAdjustHandles="1" noChangeArrowheads="1" noChangeShapeType="1" noTextEdit="1"/>
              </p:cNvSpPr>
              <p:nvPr/>
            </p:nvSpPr>
            <p:spPr bwMode="auto">
              <a:xfrm>
                <a:off x="290512" y="3581400"/>
                <a:ext cx="9018587" cy="584775"/>
              </a:xfrm>
              <a:prstGeom prst="rect">
                <a:avLst/>
              </a:prstGeom>
              <a:blipFill rotWithShape="1">
                <a:blip r:embed="rId11"/>
                <a:stretch>
                  <a:fillRect t="-13684" b="-336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28600" y="4764312"/>
                <a:ext cx="3436838" cy="671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subSup"/>
                          <m:ctrlPr>
                            <a:rPr lang="en-US" sz="2000" b="0" i="1" smtClean="0">
                              <a:solidFill>
                                <a:srgbClr val="000000"/>
                              </a:solidFill>
                              <a:latin typeface="Cambria Math" panose="02040503050406030204" pitchFamily="18" charset="0"/>
                            </a:rPr>
                          </m:ctrlPr>
                        </m:naryPr>
                        <m:sub>
                          <m:r>
                            <m:rPr>
                              <m:brk m:alnAt="25"/>
                            </m:rPr>
                            <a:rPr lang="en-US" sz="2000" b="0" i="1" smtClean="0">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=1</m:t>
                          </m:r>
                        </m:sub>
                        <m:sup>
                          <m:r>
                            <a:rPr lang="en-US" sz="2000" b="0" i="1" smtClean="0">
                              <a:solidFill>
                                <a:srgbClr val="000000"/>
                              </a:solidFill>
                              <a:latin typeface="Cambria Math" panose="02040503050406030204" pitchFamily="18" charset="0"/>
                            </a:rPr>
                            <m:t>𝑘</m:t>
                          </m:r>
                        </m:sup>
                        <m:e>
                          <m:r>
                            <a:rPr lang="en-US" sz="2000" i="1">
                              <a:solidFill>
                                <a:srgbClr val="000000"/>
                              </a:solidFill>
                              <a:latin typeface="Cambria Math" panose="02040503050406030204" pitchFamily="18" charset="0"/>
                            </a:rPr>
                            <m:t>𝑝</m:t>
                          </m:r>
                          <m:r>
                            <a:rPr lang="en-US" sz="2000" b="0" i="1" baseline="-25000" smtClean="0">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𝑈</m:t>
                          </m:r>
                          <m:r>
                            <a:rPr lang="en-US" sz="2000" i="1">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𝑥</m:t>
                              </m:r>
                            </m:e>
                            <m:sub>
                              <m:r>
                                <a:rPr lang="en-US" sz="2000" b="0" i="1" smtClean="0">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e>
                      </m:nary>
                      <m:r>
                        <a:rPr lang="en-US" sz="2000" b="0" i="1" smtClean="0">
                          <a:solidFill>
                            <a:srgbClr val="000000"/>
                          </a:solidFill>
                          <a:latin typeface="Cambria Math" panose="02040503050406030204" pitchFamily="18" charset="0"/>
                        </a:rPr>
                        <m:t>+</m:t>
                      </m:r>
                      <m:nary>
                        <m:naryPr>
                          <m:chr m:val="∑"/>
                          <m:limLoc m:val="subSup"/>
                          <m:ctrlPr>
                            <a:rPr lang="en-US" sz="2000" i="1">
                              <a:solidFill>
                                <a:srgbClr val="000000"/>
                              </a:solidFill>
                              <a:latin typeface="Cambria Math" panose="02040503050406030204" pitchFamily="18" charset="0"/>
                            </a:rPr>
                          </m:ctrlPr>
                        </m:naryPr>
                        <m:sub>
                          <m:r>
                            <m:rPr>
                              <m:brk m:alnAt="1"/>
                            </m:rPr>
                            <a:rPr lang="en-US" sz="2000" b="0" i="1" smtClean="0">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𝑘</m:t>
                          </m:r>
                          <m:r>
                            <a:rPr lang="en-US" sz="2000" b="0" i="1" smtClean="0">
                              <a:solidFill>
                                <a:srgbClr val="000000"/>
                              </a:solidFill>
                              <a:latin typeface="Cambria Math" panose="02040503050406030204" pitchFamily="18" charset="0"/>
                            </a:rPr>
                            <m:t>+1</m:t>
                          </m:r>
                        </m:sub>
                        <m:sup>
                          <m:r>
                            <a:rPr lang="en-US" sz="2000" b="0" i="1" smtClean="0">
                              <a:solidFill>
                                <a:srgbClr val="000000"/>
                              </a:solidFill>
                              <a:latin typeface="Cambria Math" panose="02040503050406030204" pitchFamily="18" charset="0"/>
                            </a:rPr>
                            <m:t>𝑛</m:t>
                          </m:r>
                        </m:sup>
                        <m:e>
                          <m:r>
                            <a:rPr lang="en-US" sz="2000" b="0" i="1" smtClean="0">
                              <a:solidFill>
                                <a:srgbClr val="000000"/>
                              </a:solidFill>
                              <a:latin typeface="Cambria Math" panose="02040503050406030204" pitchFamily="18" charset="0"/>
                            </a:rPr>
                            <m:t>            </m:t>
                          </m:r>
                        </m:e>
                      </m:nary>
                    </m:oMath>
                  </m:oMathPara>
                </a14:m>
                <a:endParaRPr lang="en-GB" sz="2800" dirty="0">
                  <a:solidFill>
                    <a:srgbClr val="00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28600" y="4764312"/>
                <a:ext cx="3436838" cy="671018"/>
              </a:xfrm>
              <a:prstGeom prst="rect">
                <a:avLst/>
              </a:prstGeom>
              <a:blipFill>
                <a:blip r:embed="rId12"/>
                <a:stretch>
                  <a:fillRect/>
                </a:stretch>
              </a:blipFill>
            </p:spPr>
            <p:txBody>
              <a:bodyPr/>
              <a:lstStyle/>
              <a:p>
                <a:r>
                  <a:rPr lang="nl-NL">
                    <a:noFill/>
                  </a:rPr>
                  <a:t> </a:t>
                </a:r>
              </a:p>
            </p:txBody>
          </p:sp>
        </mc:Fallback>
      </mc:AlternateContent>
      <p:grpSp>
        <p:nvGrpSpPr>
          <p:cNvPr id="12" name="Group 11"/>
          <p:cNvGrpSpPr/>
          <p:nvPr/>
        </p:nvGrpSpPr>
        <p:grpSpPr>
          <a:xfrm>
            <a:off x="254641" y="5562600"/>
            <a:ext cx="4354645" cy="671286"/>
            <a:chOff x="254641" y="5562600"/>
            <a:chExt cx="4354645" cy="671286"/>
          </a:xfrm>
        </p:grpSpPr>
        <p:cxnSp>
          <p:nvCxnSpPr>
            <p:cNvPr id="29" name="Straight Connector 28"/>
            <p:cNvCxnSpPr/>
            <p:nvPr/>
          </p:nvCxnSpPr>
          <p:spPr>
            <a:xfrm>
              <a:off x="254641" y="5562600"/>
              <a:ext cx="435464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670335" y="5562868"/>
                  <a:ext cx="3224024" cy="671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subSup"/>
                            <m:ctrlPr>
                              <a:rPr lang="en-US" sz="2000" i="1" smtClean="0">
                                <a:solidFill>
                                  <a:srgbClr val="000000"/>
                                </a:solidFill>
                                <a:latin typeface="Cambria Math" panose="02040503050406030204" pitchFamily="18" charset="0"/>
                              </a:rPr>
                            </m:ctrlPr>
                          </m:naryPr>
                          <m:sub>
                            <m:r>
                              <m:rPr>
                                <m:brk m:alnAt="25"/>
                              </m:rP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𝑘</m:t>
                            </m:r>
                          </m:sup>
                          <m:e>
                            <m:r>
                              <a:rPr lang="en-US" sz="2000" i="1">
                                <a:solidFill>
                                  <a:srgbClr val="000000"/>
                                </a:solidFill>
                                <a:latin typeface="Cambria Math" panose="02040503050406030204" pitchFamily="18" charset="0"/>
                              </a:rPr>
                              <m:t>𝑝</m:t>
                            </m:r>
                            <m:r>
                              <a:rPr lang="en-US" sz="2000" i="1" baseline="-25000">
                                <a:solidFill>
                                  <a:srgbClr val="000000"/>
                                </a:solidFill>
                                <a:latin typeface="Cambria Math" panose="02040503050406030204" pitchFamily="18" charset="0"/>
                              </a:rPr>
                              <m:t>𝑖</m:t>
                            </m:r>
                          </m:e>
                        </m:nary>
                        <m:r>
                          <a:rPr lang="en-US" sz="2000" i="1">
                            <a:solidFill>
                              <a:srgbClr val="000000"/>
                            </a:solidFill>
                            <a:latin typeface="Cambria Math" panose="02040503050406030204" pitchFamily="18" charset="0"/>
                          </a:rPr>
                          <m:t>+</m:t>
                        </m:r>
                        <m:nary>
                          <m:naryPr>
                            <m:chr m:val="∑"/>
                            <m:limLoc m:val="subSup"/>
                            <m:ctrlPr>
                              <a:rPr lang="en-US" sz="2000" i="1" smtClean="0">
                                <a:solidFill>
                                  <a:srgbClr val="000000"/>
                                </a:solidFill>
                                <a:latin typeface="Cambria Math" panose="02040503050406030204" pitchFamily="18" charset="0"/>
                              </a:rPr>
                            </m:ctrlPr>
                          </m:naryPr>
                          <m:sub>
                            <m:r>
                              <m:rPr>
                                <m:brk m:alnAt="25"/>
                              </m:rPr>
                              <a:rPr lang="en-US" sz="2000" b="0" i="1" smtClean="0">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𝑘</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𝑛</m:t>
                            </m:r>
                          </m:sup>
                          <m:e>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𝑝</m:t>
                                </m:r>
                              </m:e>
                              <m:sub>
                                <m:r>
                                  <a:rPr lang="en-US" sz="2000" b="0" i="1" smtClean="0">
                                    <a:solidFill>
                                      <a:srgbClr val="000000"/>
                                    </a:solidFill>
                                    <a:latin typeface="Cambria Math" panose="02040503050406030204" pitchFamily="18" charset="0"/>
                                  </a:rPr>
                                  <m:t>𝑗</m:t>
                                </m:r>
                              </m:sub>
                            </m:sSub>
                          </m:e>
                        </m:nary>
                      </m:oMath>
                    </m:oMathPara>
                  </a14:m>
                  <a:endParaRPr lang="en-GB" sz="2800" dirty="0">
                    <a:solidFill>
                      <a:srgbClr val="00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70335" y="5562868"/>
                  <a:ext cx="3224024" cy="671018"/>
                </a:xfrm>
                <a:prstGeom prst="rect">
                  <a:avLst/>
                </a:prstGeom>
                <a:blipFill rotWithShape="0">
                  <a:blip r:embed="rId13"/>
                  <a:stretch>
                    <a:fillRect/>
                  </a:stretch>
                </a:blipFill>
              </p:spPr>
              <p:txBody>
                <a:bodyPr/>
                <a:lstStyle/>
                <a:p>
                  <a:r>
                    <a:rPr lang="en-GB">
                      <a:noFill/>
                    </a:rPr>
                    <a:t> </a:t>
                  </a:r>
                </a:p>
              </p:txBody>
            </p:sp>
          </mc:Fallback>
        </mc:AlternateContent>
      </p:grpSp>
      <p:sp>
        <p:nvSpPr>
          <p:cNvPr id="31" name="Text Box 2"/>
          <p:cNvSpPr txBox="1">
            <a:spLocks noChangeArrowheads="1"/>
          </p:cNvSpPr>
          <p:nvPr/>
        </p:nvSpPr>
        <p:spPr bwMode="auto">
          <a:xfrm>
            <a:off x="275772" y="4151088"/>
            <a:ext cx="73925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Disappointment aversion</a:t>
            </a:r>
            <a:r>
              <a:rPr lang="en-US" altLang="nl-NL" sz="2800" dirty="0">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DA</a:t>
            </a:r>
            <a:r>
              <a:rPr lang="en-US" altLang="nl-NL" sz="2800" dirty="0">
                <a:latin typeface="Arial" panose="020B0604020202020204" pitchFamily="34" charset="0"/>
                <a:cs typeface="Times New Roman" panose="02020603050405020304" pitchFamily="18" charset="0"/>
                <a:sym typeface="Math3" panose="00000400000000000000" pitchFamily="2" charset="2"/>
              </a:rPr>
              <a:t>) theory =</a:t>
            </a:r>
          </a:p>
        </p:txBody>
      </p:sp>
      <mc:AlternateContent xmlns:mc="http://schemas.openxmlformats.org/markup-compatibility/2006" xmlns:a14="http://schemas.microsoft.com/office/drawing/2010/main">
        <mc:Choice Requires="a14">
          <p:sp>
            <p:nvSpPr>
              <p:cNvPr id="32" name="TextBox 31"/>
              <p:cNvSpPr txBox="1"/>
              <p:nvPr/>
            </p:nvSpPr>
            <p:spPr>
              <a:xfrm>
                <a:off x="2751458" y="4902198"/>
                <a:ext cx="1556645" cy="299313"/>
              </a:xfrm>
              <a:prstGeom prst="rect">
                <a:avLst/>
              </a:prstGeom>
              <a:noFill/>
            </p:spPr>
            <p:txBody>
              <a:bodyPr wrap="none" lIns="0" tIns="0" rIns="0" bIns="0" rtlCol="0">
                <a:spAutoFit/>
              </a:bodyPr>
              <a:lstStyle/>
              <a:p>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𝑗</m:t>
                        </m:r>
                      </m:sub>
                    </m:sSub>
                    <m:r>
                      <a:rPr lang="en-US" b="0" i="1" smtClean="0">
                        <a:latin typeface="Cambria Math" panose="02040503050406030204" pitchFamily="18" charset="0"/>
                      </a:rPr>
                      <m:t>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oMath>
                </a14:m>
                <a:endParaRPr lang="en-GB"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751458" y="4902198"/>
                <a:ext cx="1556645" cy="299313"/>
              </a:xfrm>
              <a:prstGeom prst="rect">
                <a:avLst/>
              </a:prstGeom>
              <a:blipFill>
                <a:blip r:embed="rId14"/>
                <a:stretch>
                  <a:fillRect r="-6250" b="-2653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3" name="Text Box 2"/>
              <p:cNvSpPr txBox="1">
                <a:spLocks noChangeArrowheads="1"/>
              </p:cNvSpPr>
              <p:nvPr/>
            </p:nvSpPr>
            <p:spPr bwMode="auto">
              <a:xfrm>
                <a:off x="4756780" y="4720931"/>
                <a:ext cx="4175452" cy="193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With no </a:t>
                </a:r>
                <a14:m>
                  <m:oMath xmlns:m="http://schemas.openxmlformats.org/officeDocument/2006/math">
                    <m:r>
                      <a:rPr lang="en-US" sz="2400" i="1">
                        <a:solidFill>
                          <a:srgbClr val="000000"/>
                        </a:solidFill>
                        <a:latin typeface="Cambria Math" panose="02040503050406030204" pitchFamily="18" charset="0"/>
                      </a:rPr>
                      <m:t>𝛽</m:t>
                    </m:r>
                  </m:oMath>
                </a14:m>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 it is EU.</a:t>
                </a:r>
              </a:p>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Have to normalize weights.</a:t>
                </a:r>
              </a:p>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But now, with </a:t>
                </a:r>
                <a14:m>
                  <m:oMath xmlns:m="http://schemas.openxmlformats.org/officeDocument/2006/math">
                    <m:r>
                      <a:rPr lang="en-US" sz="2400" i="1">
                        <a:solidFill>
                          <a:srgbClr val="000000"/>
                        </a:solidFill>
                        <a:latin typeface="Cambria Math" panose="02040503050406030204" pitchFamily="18" charset="0"/>
                      </a:rPr>
                      <m:t>𝛽</m:t>
                    </m:r>
                    <m:r>
                      <a:rPr lang="en-US" sz="2400" i="1">
                        <a:solidFill>
                          <a:srgbClr val="000000"/>
                        </a:solidFill>
                        <a:latin typeface="Cambria Math" panose="02040503050406030204" pitchFamily="18" charset="0"/>
                      </a:rPr>
                      <m:t>&gt;0</m:t>
                    </m:r>
                  </m:oMath>
                </a14:m>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 disappointment is </a:t>
                </a:r>
                <a:r>
                  <a:rPr lang="en-US" altLang="nl-NL" sz="24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overweighted</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33" name="Text Box 2"/>
              <p:cNvSpPr txBox="1">
                <a:spLocks noRot="1" noChangeAspect="1" noMove="1" noResize="1" noEditPoints="1" noAdjustHandles="1" noChangeArrowheads="1" noChangeShapeType="1" noTextEdit="1"/>
              </p:cNvSpPr>
              <p:nvPr/>
            </p:nvSpPr>
            <p:spPr bwMode="auto">
              <a:xfrm>
                <a:off x="4756780" y="4720931"/>
                <a:ext cx="4175452" cy="1938992"/>
              </a:xfrm>
              <a:prstGeom prst="rect">
                <a:avLst/>
              </a:prstGeom>
              <a:blipFill rotWithShape="1">
                <a:blip r:embed="rId15"/>
                <a:stretch>
                  <a:fillRect l="-2190" t="-2194" b="-62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691558" y="4908460"/>
                <a:ext cx="849207" cy="3051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𝛽</m:t>
                          </m:r>
                        </m:e>
                      </m:d>
                    </m:oMath>
                  </m:oMathPara>
                </a14:m>
                <a:endParaRPr lang="en-GB"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691558" y="4908460"/>
                <a:ext cx="849207" cy="305148"/>
              </a:xfrm>
              <a:prstGeom prst="rect">
                <a:avLst/>
              </a:prstGeom>
              <a:blipFill rotWithShape="0">
                <a:blip r:embed="rId16"/>
                <a:stretch>
                  <a:fillRect t="-2000" b="-22000"/>
                </a:stretch>
              </a:blipFill>
            </p:spPr>
            <p:txBody>
              <a:bodyPr/>
              <a:lstStyle/>
              <a:p>
                <a:r>
                  <a:rPr lang="en-GB">
                    <a:noFill/>
                  </a:rPr>
                  <a:t> </a:t>
                </a:r>
              </a:p>
            </p:txBody>
          </p:sp>
        </mc:Fallback>
      </mc:AlternateContent>
      <p:sp>
        <p:nvSpPr>
          <p:cNvPr id="36"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115</a:t>
            </a:fld>
            <a:endParaRPr lang="en-US" altLang="nl-NL" sz="1600"/>
          </a:p>
        </p:txBody>
      </p:sp>
      <p:pic>
        <p:nvPicPr>
          <p:cNvPr id="37" name="Picture 36"/>
          <p:cNvPicPr>
            <a:picLocks noChangeAspect="1"/>
          </p:cNvPicPr>
          <p:nvPr/>
        </p:nvPicPr>
        <p:blipFill rotWithShape="1">
          <a:blip r:embed="rId17"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637154853"/>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utoUpdateAnimBg="0"/>
      <p:bldP spid="25" grpId="0" build="p" autoUpdateAnimBg="0"/>
      <p:bldP spid="27" grpId="0"/>
      <p:bldP spid="31" grpId="0" build="p" autoUpdateAnimBg="0"/>
      <p:bldP spid="32" grpId="0"/>
      <p:bldP spid="33" grpId="0" uiExpand="1" build="p" autoUpdateAnimBg="0"/>
      <p:bldP spid="3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201613" y="165100"/>
                <a:ext cx="8589962" cy="64940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DA theory satisfies betweenness</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 as did Chew’s weighted utility (WU)</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Gul used one more complex condition to provide a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behavioral foundation</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as did Chew-not given here. </a:t>
                </a:r>
              </a:p>
              <a:p>
                <a:pPr marL="457200" indent="-457200">
                  <a:spcBef>
                    <a:spcPct val="0"/>
                  </a:spcBef>
                  <a:buClr>
                    <a:srgbClr val="0000FF"/>
                  </a:buClr>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Unlike WU, DA satisfies stochastic dominance throughout</a:t>
                </a:r>
                <a:r>
                  <a:rPr lang="en-US" altLang="nl-NL" dirty="0">
                    <a:latin typeface="Arial" panose="020B0604020202020204" pitchFamily="34" charset="0"/>
                    <a:cs typeface="Times New Roman" panose="02020603050405020304" pitchFamily="18" charset="0"/>
                    <a:sym typeface="Math3" panose="00000400000000000000" pitchFamily="2" charset="2"/>
                  </a:rPr>
                  <a:t>.</a:t>
                </a:r>
              </a:p>
              <a:p>
                <a:pPr marL="457200" indent="-457200">
                  <a:spcBef>
                    <a:spcPct val="0"/>
                  </a:spcBef>
                  <a:buClr>
                    <a:srgbClr val="0000FF"/>
                  </a:buClr>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Big pro:</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DA has only one parameter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𝛽</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more than EU, so is very tractable.</a:t>
                </a:r>
              </a:p>
              <a:p>
                <a:pPr marL="457200" indent="-457200">
                  <a:spcBef>
                    <a:spcPct val="0"/>
                  </a:spcBef>
                  <a:buClr>
                    <a:srgbClr val="0000FF"/>
                  </a:buClr>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Disappointment aversion is intuitive.</a:t>
                </a:r>
              </a:p>
              <a:p>
                <a:pPr marL="457200" indent="-457200">
                  <a:spcBef>
                    <a:spcPct val="0"/>
                  </a:spcBef>
                  <a:buClr>
                    <a:srgbClr val="0000FF"/>
                  </a:buClr>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Big drawback:</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definition is implicit.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To know CE, should know DA functional.</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But to know DA functional, should know CE.</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Circularity; hard to calculate!</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201613" y="165100"/>
                <a:ext cx="8589962" cy="6494085"/>
              </a:xfrm>
              <a:prstGeom prst="rect">
                <a:avLst/>
              </a:prstGeom>
              <a:blipFill rotWithShape="1">
                <a:blip r:embed="rId3"/>
                <a:stretch>
                  <a:fillRect l="-1774" t="-1221" r="-1278" b="-21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4" name="Text Box 3"/>
          <p:cNvSpPr txBox="1">
            <a:spLocks noChangeArrowheads="1"/>
          </p:cNvSpPr>
          <p:nvPr/>
        </p:nvSpPr>
        <p:spPr bwMode="auto">
          <a:xfrm>
            <a:off x="8712248"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116</a:t>
            </a:fld>
            <a:endParaRPr lang="en-US" altLang="nl-NL" sz="160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310971873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63513" y="203200"/>
                <a:ext cx="8589962" cy="2062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If a prospect has only two outcomes </a:t>
                </a:r>
                <a14:m>
                  <m:oMath xmlns:m="http://schemas.openxmlformats.org/officeDocument/2006/math">
                    <m:r>
                      <a:rPr lang="en-US" b="0" i="1" smtClean="0">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1</m:t>
                    </m:r>
                    <m:r>
                      <a:rPr lang="en-US" i="1" smtClean="0">
                        <a:solidFill>
                          <a:srgbClr val="000000"/>
                        </a:solidFill>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rPr>
                      <m:t>𝑥</m:t>
                    </m:r>
                    <m:r>
                      <a:rPr lang="en-US" i="1" baseline="-25000">
                        <a:solidFill>
                          <a:srgbClr val="000000"/>
                        </a:solidFill>
                        <a:latin typeface="Cambria Math" panose="02040503050406030204" pitchFamily="18" charset="0"/>
                      </a:rPr>
                      <m:t>2</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then we have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explicit expression of DA.</a:t>
                </a:r>
              </a:p>
              <a:p>
                <a:pPr>
                  <a:spcBef>
                    <a:spcPct val="0"/>
                  </a:spcBef>
                  <a:buFont typeface="Math3" panose="00000400000000000000" pitchFamily="2" charset="2"/>
                  <a:buNone/>
                </a:pPr>
                <a:r>
                  <a:rPr lang="en-US" altLang="nl-NL" dirty="0">
                    <a:latin typeface="Arial" panose="020B0604020202020204" pitchFamily="34" charset="0"/>
                    <a:cs typeface="Times New Roman" panose="02020603050405020304" pitchFamily="18" charset="0"/>
                    <a:sym typeface="Math3" panose="00000400000000000000" pitchFamily="2" charset="2"/>
                  </a:rPr>
                  <a:t>Then only the worst outcome is </a:t>
                </a:r>
                <a:r>
                  <a:rPr lang="en-US" altLang="nl-NL" dirty="0" err="1">
                    <a:latin typeface="Arial" panose="020B0604020202020204" pitchFamily="34" charset="0"/>
                    <a:cs typeface="Times New Roman" panose="02020603050405020304" pitchFamily="18" charset="0"/>
                    <a:sym typeface="Math3" panose="00000400000000000000" pitchFamily="2" charset="2"/>
                  </a:rPr>
                  <a:t>overweighted</a:t>
                </a:r>
                <a:r>
                  <a:rPr lang="en-US" altLang="nl-NL" dirty="0">
                    <a:latin typeface="Arial" panose="020B0604020202020204" pitchFamily="34" charset="0"/>
                    <a:cs typeface="Times New Roman" panose="02020603050405020304" pitchFamily="18" charset="0"/>
                    <a:sym typeface="Math3" panose="00000400000000000000" pitchFamily="2" charset="2"/>
                  </a:rPr>
                  <a:t>, and we need not know CE to do that:</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63513" y="203200"/>
                <a:ext cx="8589962" cy="2062103"/>
              </a:xfrm>
              <a:prstGeom prst="rect">
                <a:avLst/>
              </a:prstGeom>
              <a:blipFill rotWithShape="0">
                <a:blip r:embed="rId3"/>
                <a:stretch>
                  <a:fillRect l="-1845" t="-3835" r="-1278" b="-85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3" name="Group 2"/>
          <p:cNvGrpSpPr/>
          <p:nvPr/>
        </p:nvGrpSpPr>
        <p:grpSpPr>
          <a:xfrm>
            <a:off x="330200" y="3259894"/>
            <a:ext cx="7781082" cy="1795698"/>
            <a:chOff x="457200" y="2100330"/>
            <a:chExt cx="7781082" cy="1795698"/>
          </a:xfrm>
        </p:grpSpPr>
        <p:sp>
          <p:nvSpPr>
            <p:cNvPr id="7" name="Text Box 9"/>
            <p:cNvSpPr txBox="1">
              <a:spLocks noChangeArrowheads="1"/>
            </p:cNvSpPr>
            <p:nvPr/>
          </p:nvSpPr>
          <p:spPr bwMode="auto">
            <a:xfrm>
              <a:off x="2335212" y="2744788"/>
              <a:ext cx="561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l-NL" altLang="nl-NL" sz="2800" dirty="0">
                  <a:solidFill>
                    <a:srgbClr val="000000"/>
                  </a:solidFill>
                  <a:latin typeface="Arial" panose="020B0604020202020204" pitchFamily="34" charset="0"/>
                  <a:sym typeface="Math3" panose="00000400000000000000" pitchFamily="2" charset="2"/>
                </a:rPr>
                <a:t>→</a:t>
              </a:r>
              <a:endParaRPr lang="en-GB" altLang="nl-NL" sz="2800" dirty="0">
                <a:solidFill>
                  <a:srgbClr val="000000"/>
                </a:solidFill>
                <a:latin typeface="Arial" panose="020B0604020202020204" pitchFamily="34" charset="0"/>
              </a:endParaRPr>
            </a:p>
          </p:txBody>
        </p:sp>
        <p:grpSp>
          <p:nvGrpSpPr>
            <p:cNvPr id="2" name="Group 1"/>
            <p:cNvGrpSpPr/>
            <p:nvPr/>
          </p:nvGrpSpPr>
          <p:grpSpPr>
            <a:xfrm>
              <a:off x="457200" y="2100330"/>
              <a:ext cx="1565866" cy="1795698"/>
              <a:chOff x="457200" y="2100330"/>
              <a:chExt cx="1565866" cy="1795698"/>
            </a:xfrm>
          </p:grpSpPr>
          <p:sp>
            <p:nvSpPr>
              <p:cNvPr id="16" name="Freeform 6"/>
              <p:cNvSpPr>
                <a:spLocks/>
              </p:cNvSpPr>
              <p:nvPr/>
            </p:nvSpPr>
            <p:spPr bwMode="auto">
              <a:xfrm>
                <a:off x="544512" y="2552700"/>
                <a:ext cx="1001712" cy="477838"/>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 name="Freeform 7"/>
              <p:cNvSpPr>
                <a:spLocks/>
              </p:cNvSpPr>
              <p:nvPr/>
            </p:nvSpPr>
            <p:spPr bwMode="auto">
              <a:xfrm flipV="1">
                <a:off x="554037" y="3048000"/>
                <a:ext cx="1001712" cy="477838"/>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8" name="Oval 8"/>
              <p:cNvSpPr>
                <a:spLocks noChangeArrowheads="1"/>
              </p:cNvSpPr>
              <p:nvPr/>
            </p:nvSpPr>
            <p:spPr bwMode="auto">
              <a:xfrm>
                <a:off x="457200" y="2925763"/>
                <a:ext cx="203200" cy="203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1633536" y="2296057"/>
                    <a:ext cx="389530"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𝑥</m:t>
                          </m:r>
                          <m:r>
                            <a:rPr lang="en-US" sz="2800" b="0" i="1" baseline="-25000" smtClean="0">
                              <a:solidFill>
                                <a:srgbClr val="000000"/>
                              </a:solidFill>
                              <a:latin typeface="Cambria Math" panose="02040503050406030204" pitchFamily="18" charset="0"/>
                            </a:rPr>
                            <m:t>1</m:t>
                          </m:r>
                        </m:oMath>
                      </m:oMathPara>
                    </a14:m>
                    <a:endParaRPr lang="en-GB" sz="2800" baseline="-25000" dirty="0">
                      <a:solidFill>
                        <a:srgbClr val="00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633536" y="2296057"/>
                    <a:ext cx="389530" cy="420949"/>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633536" y="3276686"/>
                    <a:ext cx="389529" cy="4251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𝑥</m:t>
                          </m:r>
                          <m:r>
                            <a:rPr lang="en-US" sz="2800" b="0" i="1" baseline="-25000" smtClean="0">
                              <a:solidFill>
                                <a:srgbClr val="000000"/>
                              </a:solidFill>
                              <a:latin typeface="Cambria Math" panose="02040503050406030204" pitchFamily="18" charset="0"/>
                            </a:rPr>
                            <m:t>2</m:t>
                          </m:r>
                        </m:oMath>
                      </m:oMathPara>
                    </a14:m>
                    <a:endParaRPr lang="en-GB" sz="2800" baseline="-25000" dirty="0">
                      <a:solidFill>
                        <a:srgbClr val="0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633536" y="3276686"/>
                    <a:ext cx="389529" cy="425158"/>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059124" y="2100330"/>
                    <a:ext cx="270459"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𝑝</m:t>
                          </m:r>
                        </m:oMath>
                      </m:oMathPara>
                    </a14:m>
                    <a:endParaRPr lang="en-GB" sz="2800" baseline="-25000" dirty="0">
                      <a:solidFill>
                        <a:srgbClr val="00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59124" y="2100330"/>
                    <a:ext cx="270459" cy="420949"/>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19916" y="3475079"/>
                    <a:ext cx="896463"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1−</m:t>
                          </m:r>
                          <m:r>
                            <a:rPr lang="en-US" sz="2800" b="0" i="1" smtClean="0">
                              <a:solidFill>
                                <a:srgbClr val="000000"/>
                              </a:solidFill>
                              <a:latin typeface="Cambria Math" panose="02040503050406030204" pitchFamily="18" charset="0"/>
                            </a:rPr>
                            <m:t>𝑝</m:t>
                          </m:r>
                        </m:oMath>
                      </m:oMathPara>
                    </a14:m>
                    <a:endParaRPr lang="en-GB" sz="2800" baseline="-25000" dirty="0">
                      <a:solidFill>
                        <a:srgbClr val="00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19916" y="3475079"/>
                    <a:ext cx="896463" cy="420949"/>
                  </a:xfrm>
                  <a:prstGeom prst="rect">
                    <a:avLst/>
                  </a:prstGeom>
                  <a:blipFill rotWithShape="0">
                    <a:blip r:embed="rId7"/>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0" name="TextBox 29"/>
                <p:cNvSpPr txBox="1"/>
                <p:nvPr/>
              </p:nvSpPr>
              <p:spPr>
                <a:xfrm>
                  <a:off x="3495702" y="2573592"/>
                  <a:ext cx="4742580" cy="9087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𝑝𝑈</m:t>
                            </m:r>
                            <m:d>
                              <m:dPr>
                                <m:ctrlPr>
                                  <a:rPr lang="en-US" sz="2800" b="0" i="1" smtClean="0">
                                    <a:solidFill>
                                      <a:srgbClr val="000000"/>
                                    </a:solidFill>
                                    <a:latin typeface="Cambria Math" panose="02040503050406030204" pitchFamily="18" charset="0"/>
                                  </a:rPr>
                                </m:ctrlPr>
                              </m:dPr>
                              <m:e>
                                <m:r>
                                  <a:rPr lang="en-US" sz="2800" b="0" i="1" smtClean="0">
                                    <a:solidFill>
                                      <a:srgbClr val="000000"/>
                                    </a:solidFill>
                                    <a:latin typeface="Cambria Math" panose="02040503050406030204" pitchFamily="18" charset="0"/>
                                  </a:rPr>
                                  <m:t>𝑥</m:t>
                                </m:r>
                                <m:r>
                                  <a:rPr lang="en-US" sz="2800" b="0" i="1" baseline="-25000" smtClean="0">
                                    <a:solidFill>
                                      <a:srgbClr val="000000"/>
                                    </a:solidFill>
                                    <a:latin typeface="Cambria Math" panose="02040503050406030204" pitchFamily="18" charset="0"/>
                                  </a:rPr>
                                  <m:t>1</m:t>
                                </m:r>
                              </m:e>
                            </m:d>
                            <m:r>
                              <a:rPr lang="en-US" sz="2800" b="0" i="1" smtClean="0">
                                <a:solidFill>
                                  <a:srgbClr val="000000"/>
                                </a:solidFill>
                                <a:latin typeface="Cambria Math" panose="02040503050406030204" pitchFamily="18" charset="0"/>
                              </a:rPr>
                              <m:t>+</m:t>
                            </m:r>
                            <m:d>
                              <m:dPr>
                                <m:ctrlPr>
                                  <a:rPr lang="en-US" sz="2800" b="0" i="1" smtClean="0">
                                    <a:solidFill>
                                      <a:srgbClr val="000000"/>
                                    </a:solidFill>
                                    <a:latin typeface="Cambria Math" panose="02040503050406030204" pitchFamily="18" charset="0"/>
                                  </a:rPr>
                                </m:ctrlPr>
                              </m:dPr>
                              <m:e>
                                <m:r>
                                  <a:rPr lang="en-US" sz="2800" b="0" i="1" smtClean="0">
                                    <a:solidFill>
                                      <a:srgbClr val="000000"/>
                                    </a:solidFill>
                                    <a:latin typeface="Cambria Math" panose="02040503050406030204" pitchFamily="18" charset="0"/>
                                  </a:rPr>
                                  <m:t>1−</m:t>
                                </m:r>
                                <m:r>
                                  <a:rPr lang="en-US" sz="2800" b="0" i="1" smtClean="0">
                                    <a:solidFill>
                                      <a:srgbClr val="000000"/>
                                    </a:solidFill>
                                    <a:latin typeface="Cambria Math" panose="02040503050406030204" pitchFamily="18" charset="0"/>
                                  </a:rPr>
                                  <m:t>𝑝</m:t>
                                </m:r>
                              </m:e>
                            </m:d>
                            <m:r>
                              <a:rPr lang="en-US" sz="2800" b="0" i="1" smtClean="0">
                                <a:solidFill>
                                  <a:srgbClr val="000000"/>
                                </a:solidFill>
                                <a:latin typeface="Cambria Math" panose="02040503050406030204" pitchFamily="18" charset="0"/>
                              </a:rPr>
                              <m:t>(1+</m:t>
                            </m:r>
                            <m:r>
                              <a:rPr lang="en-US" sz="2800" b="0" i="1" smtClean="0">
                                <a:solidFill>
                                  <a:srgbClr val="000000"/>
                                </a:solidFill>
                                <a:latin typeface="Cambria Math" panose="02040503050406030204" pitchFamily="18" charset="0"/>
                              </a:rPr>
                              <m:t>𝛽</m:t>
                            </m:r>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𝑈</m:t>
                            </m:r>
                            <m:d>
                              <m:dPr>
                                <m:ctrlPr>
                                  <a:rPr lang="en-US" sz="2800" b="0" i="1" smtClean="0">
                                    <a:solidFill>
                                      <a:srgbClr val="000000"/>
                                    </a:solidFill>
                                    <a:latin typeface="Cambria Math" panose="02040503050406030204" pitchFamily="18" charset="0"/>
                                  </a:rPr>
                                </m:ctrlPr>
                              </m:dPr>
                              <m:e>
                                <m:r>
                                  <a:rPr lang="en-US" sz="2800" b="0" i="1" smtClean="0">
                                    <a:solidFill>
                                      <a:srgbClr val="000000"/>
                                    </a:solidFill>
                                    <a:latin typeface="Cambria Math" panose="02040503050406030204" pitchFamily="18" charset="0"/>
                                  </a:rPr>
                                  <m:t>𝑥</m:t>
                                </m:r>
                                <m:r>
                                  <a:rPr lang="en-US" sz="2800" b="0" i="1" baseline="-25000" smtClean="0">
                                    <a:solidFill>
                                      <a:srgbClr val="000000"/>
                                    </a:solidFill>
                                    <a:latin typeface="Cambria Math" panose="02040503050406030204" pitchFamily="18" charset="0"/>
                                  </a:rPr>
                                  <m:t>2</m:t>
                                </m:r>
                              </m:e>
                            </m:d>
                          </m:num>
                          <m:den>
                            <m:r>
                              <a:rPr lang="en-US" sz="2800" i="1">
                                <a:solidFill>
                                  <a:srgbClr val="000000"/>
                                </a:solidFill>
                                <a:latin typeface="Cambria Math" panose="02040503050406030204" pitchFamily="18" charset="0"/>
                              </a:rPr>
                              <m:t>𝑝</m:t>
                            </m:r>
                            <m:r>
                              <a:rPr lang="en-US" sz="2800" i="1">
                                <a:solidFill>
                                  <a:srgbClr val="000000"/>
                                </a:solidFill>
                                <a:latin typeface="Cambria Math" panose="02040503050406030204" pitchFamily="18" charset="0"/>
                              </a:rPr>
                              <m:t>+</m:t>
                            </m:r>
                            <m:d>
                              <m:dPr>
                                <m:ctrlPr>
                                  <a:rPr lang="en-US" sz="2800" i="1">
                                    <a:solidFill>
                                      <a:srgbClr val="000000"/>
                                    </a:solidFill>
                                    <a:latin typeface="Cambria Math" panose="02040503050406030204" pitchFamily="18" charset="0"/>
                                  </a:rPr>
                                </m:ctrlPr>
                              </m:dPr>
                              <m:e>
                                <m:r>
                                  <a:rPr lang="en-US" sz="2800" i="1">
                                    <a:solidFill>
                                      <a:srgbClr val="000000"/>
                                    </a:solidFill>
                                    <a:latin typeface="Cambria Math" panose="02040503050406030204" pitchFamily="18" charset="0"/>
                                  </a:rPr>
                                  <m:t>1−</m:t>
                                </m:r>
                                <m:r>
                                  <a:rPr lang="en-US" sz="2800" i="1">
                                    <a:solidFill>
                                      <a:srgbClr val="000000"/>
                                    </a:solidFill>
                                    <a:latin typeface="Cambria Math" panose="02040503050406030204" pitchFamily="18" charset="0"/>
                                  </a:rPr>
                                  <m:t>𝑝</m:t>
                                </m:r>
                              </m:e>
                            </m:d>
                            <m:r>
                              <a:rPr lang="en-US" sz="2800" b="0" i="1" smtClean="0">
                                <a:solidFill>
                                  <a:srgbClr val="000000"/>
                                </a:solidFill>
                                <a:latin typeface="Cambria Math" panose="02040503050406030204" pitchFamily="18" charset="0"/>
                              </a:rPr>
                              <m:t>(1+</m:t>
                            </m:r>
                            <m:r>
                              <a:rPr lang="en-US" sz="2800" i="1">
                                <a:solidFill>
                                  <a:srgbClr val="000000"/>
                                </a:solidFill>
                                <a:latin typeface="Cambria Math" panose="02040503050406030204" pitchFamily="18" charset="0"/>
                              </a:rPr>
                              <m:t>𝛽</m:t>
                            </m:r>
                            <m:r>
                              <a:rPr lang="en-US" sz="2800" b="0" i="1" smtClean="0">
                                <a:solidFill>
                                  <a:srgbClr val="000000"/>
                                </a:solidFill>
                                <a:latin typeface="Cambria Math" panose="02040503050406030204" pitchFamily="18" charset="0"/>
                              </a:rPr>
                              <m:t>)</m:t>
                            </m:r>
                          </m:den>
                        </m:f>
                      </m:oMath>
                    </m:oMathPara>
                  </a14:m>
                  <a:endParaRPr lang="en-GB" sz="2800" dirty="0">
                    <a:solidFill>
                      <a:srgbClr val="00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495702" y="2573592"/>
                  <a:ext cx="4742580" cy="908775"/>
                </a:xfrm>
                <a:prstGeom prst="rect">
                  <a:avLst/>
                </a:prstGeom>
                <a:blipFill rotWithShape="0">
                  <a:blip r:embed="rId8"/>
                  <a:stretch>
                    <a:fillRect/>
                  </a:stretch>
                </a:blipFill>
              </p:spPr>
              <p:txBody>
                <a:bodyPr/>
                <a:lstStyle/>
                <a:p>
                  <a:r>
                    <a:rPr lang="en-GB">
                      <a:noFill/>
                    </a:rPr>
                    <a:t> </a:t>
                  </a:r>
                </a:p>
              </p:txBody>
            </p:sp>
          </mc:Fallback>
        </mc:AlternateContent>
      </p:grpSp>
      <p:sp>
        <p:nvSpPr>
          <p:cNvPr id="14"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117</a:t>
            </a:fld>
            <a:endParaRPr lang="en-US" altLang="nl-NL" sz="1600"/>
          </a:p>
        </p:txBody>
      </p:sp>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96245613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Box 2"/>
              <p:cNvSpPr txBox="1">
                <a:spLocks noChangeArrowheads="1"/>
              </p:cNvSpPr>
              <p:nvPr/>
            </p:nvSpPr>
            <p:spPr bwMode="auto">
              <a:xfrm>
                <a:off x="229553" y="381000"/>
                <a:ext cx="8721725" cy="15573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Some calculations to illustrate,</a:t>
                </a:r>
                <a:r>
                  <a:rPr lang="en-US" altLang="nl-NL" sz="2800" dirty="0">
                    <a:latin typeface="Arial" panose="020B0604020202020204" pitchFamily="34" charset="0"/>
                    <a:cs typeface="Times New Roman" panose="02020603050405020304" pitchFamily="18" charset="0"/>
                    <a:sym typeface="Math3" panose="00000400000000000000" pitchFamily="2" charset="2"/>
                  </a:rPr>
                  <a:t> and show that DA can accommodate the Allais paradox. A</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ssume </a:t>
                </a:r>
                <a:endPar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sz="2800" dirty="0">
                    <a:solidFill>
                      <a:srgbClr val="000000"/>
                    </a:solidFill>
                    <a:cs typeface="Times New Roman" panose="02020603050405020304" pitchFamily="18" charset="0"/>
                    <a:sym typeface="Math3" panose="00000400000000000000" pitchFamily="2" charset="2"/>
                  </a:rPr>
                  <a:t> 	</a:t>
                </a:r>
                <a14:m>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r>
                      <a:rPr lang="en-US" altLang="nl-NL" sz="2800" b="0" i="1" baseline="300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𝜃</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with </a:t>
                </a: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𝜃</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0.5</m:t>
                    </m:r>
                  </m:oMath>
                </a14:m>
                <a:br>
                  <a:rPr lang="nl-NL"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nl-NL"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b="0" dirty="0">
                    <a:solidFill>
                      <a:srgbClr val="000000"/>
                    </a:solidFill>
                    <a:cs typeface="Times New Roman" panose="02020603050405020304" pitchFamily="18" charset="0"/>
                    <a:sym typeface="Math3" panose="00000400000000000000" pitchFamily="2" charset="2"/>
                  </a:rPr>
                  <a:t>        and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𝛽</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5" name="Text Box 2"/>
              <p:cNvSpPr txBox="1">
                <a:spLocks noRot="1" noChangeAspect="1" noMove="1" noResize="1" noEditPoints="1" noAdjustHandles="1" noChangeArrowheads="1" noChangeShapeType="1" noTextEdit="1"/>
              </p:cNvSpPr>
              <p:nvPr/>
            </p:nvSpPr>
            <p:spPr bwMode="auto">
              <a:xfrm>
                <a:off x="229553" y="381000"/>
                <a:ext cx="8721725" cy="1557349"/>
              </a:xfrm>
              <a:prstGeom prst="rect">
                <a:avLst/>
              </a:prstGeom>
              <a:blipFill>
                <a:blip r:embed="rId3"/>
                <a:stretch>
                  <a:fillRect l="-1469" t="-8627" r="-629" b="-98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3"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118</a:t>
            </a:fld>
            <a:endParaRPr lang="en-US" altLang="nl-NL" sz="160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68165286"/>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61080" y="2866870"/>
            <a:ext cx="2405920" cy="3886200"/>
            <a:chOff x="261080" y="2866870"/>
            <a:chExt cx="2405920" cy="3886200"/>
          </a:xfrm>
        </p:grpSpPr>
        <p:grpSp>
          <p:nvGrpSpPr>
            <p:cNvPr id="8" name="Group 88"/>
            <p:cNvGrpSpPr>
              <a:grpSpLocks/>
            </p:cNvGrpSpPr>
            <p:nvPr/>
          </p:nvGrpSpPr>
          <p:grpSpPr bwMode="auto">
            <a:xfrm>
              <a:off x="417513" y="4890932"/>
              <a:ext cx="2249487" cy="1862138"/>
              <a:chOff x="1017" y="2417"/>
              <a:chExt cx="1417" cy="1173"/>
            </a:xfrm>
          </p:grpSpPr>
          <p:sp>
            <p:nvSpPr>
              <p:cNvPr id="98332" name="Text Box 11"/>
              <p:cNvSpPr txBox="1">
                <a:spLocks noChangeArrowheads="1"/>
              </p:cNvSpPr>
              <p:nvPr/>
            </p:nvSpPr>
            <p:spPr bwMode="auto">
              <a:xfrm>
                <a:off x="1214" y="3225"/>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0.80</a:t>
                </a:r>
                <a:r>
                  <a:rPr lang="en-GB" altLang="nl-NL">
                    <a:solidFill>
                      <a:srgbClr val="000000"/>
                    </a:solidFill>
                    <a:latin typeface="Arial" panose="020B0604020202020204" pitchFamily="34" charset="0"/>
                  </a:rPr>
                  <a:t> </a:t>
                </a:r>
              </a:p>
            </p:txBody>
          </p:sp>
          <p:sp>
            <p:nvSpPr>
              <p:cNvPr id="98333"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34"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35"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36" name="Text Box 11"/>
              <p:cNvSpPr txBox="1">
                <a:spLocks noChangeArrowheads="1"/>
              </p:cNvSpPr>
              <p:nvPr/>
            </p:nvSpPr>
            <p:spPr bwMode="auto">
              <a:xfrm>
                <a:off x="1214" y="2417"/>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0.20</a:t>
                </a:r>
                <a:r>
                  <a:rPr lang="en-GB" altLang="nl-NL" dirty="0">
                    <a:solidFill>
                      <a:srgbClr val="000000"/>
                    </a:solidFill>
                    <a:latin typeface="Arial" panose="020B0604020202020204" pitchFamily="34" charset="0"/>
                  </a:rPr>
                  <a:t> </a:t>
                </a:r>
              </a:p>
            </p:txBody>
          </p:sp>
          <p:sp>
            <p:nvSpPr>
              <p:cNvPr id="98337"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38"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40M</a:t>
                </a:r>
                <a:endParaRPr lang="en-GB" altLang="nl-NL" sz="2800" dirty="0">
                  <a:solidFill>
                    <a:srgbClr val="000000"/>
                  </a:solidFill>
                  <a:latin typeface="Arial" panose="020B0604020202020204" pitchFamily="34" charset="0"/>
                </a:endParaRPr>
              </a:p>
            </p:txBody>
          </p:sp>
        </p:grpSp>
        <p:grpSp>
          <p:nvGrpSpPr>
            <p:cNvPr id="7" name="Group 80"/>
            <p:cNvGrpSpPr>
              <a:grpSpLocks/>
            </p:cNvGrpSpPr>
            <p:nvPr/>
          </p:nvGrpSpPr>
          <p:grpSpPr bwMode="auto">
            <a:xfrm>
              <a:off x="261080" y="2866870"/>
              <a:ext cx="2249487" cy="1862138"/>
              <a:chOff x="1017" y="2417"/>
              <a:chExt cx="1417" cy="1173"/>
            </a:xfrm>
          </p:grpSpPr>
          <p:sp>
            <p:nvSpPr>
              <p:cNvPr id="98339" name="Text Box 11"/>
              <p:cNvSpPr txBox="1">
                <a:spLocks noChangeArrowheads="1"/>
              </p:cNvSpPr>
              <p:nvPr/>
            </p:nvSpPr>
            <p:spPr bwMode="auto">
              <a:xfrm>
                <a:off x="1214" y="3225"/>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0.75</a:t>
                </a:r>
                <a:r>
                  <a:rPr lang="en-GB" altLang="nl-NL">
                    <a:solidFill>
                      <a:srgbClr val="000000"/>
                    </a:solidFill>
                    <a:latin typeface="Arial" panose="020B0604020202020204" pitchFamily="34" charset="0"/>
                  </a:rPr>
                  <a:t> </a:t>
                </a:r>
              </a:p>
            </p:txBody>
          </p:sp>
          <p:sp>
            <p:nvSpPr>
              <p:cNvPr id="98340"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41"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42"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43" name="Text Box 11"/>
              <p:cNvSpPr txBox="1">
                <a:spLocks noChangeArrowheads="1"/>
              </p:cNvSpPr>
              <p:nvPr/>
            </p:nvSpPr>
            <p:spPr bwMode="auto">
              <a:xfrm>
                <a:off x="1214" y="2417"/>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0.25</a:t>
                </a:r>
                <a:r>
                  <a:rPr lang="en-GB" altLang="nl-NL">
                    <a:solidFill>
                      <a:srgbClr val="000000"/>
                    </a:solidFill>
                    <a:latin typeface="Arial" panose="020B0604020202020204" pitchFamily="34" charset="0"/>
                  </a:rPr>
                  <a:t> </a:t>
                </a:r>
              </a:p>
            </p:txBody>
          </p:sp>
          <p:sp>
            <p:nvSpPr>
              <p:cNvPr id="98344"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45"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55313" name="Text Box 9"/>
                <p:cNvSpPr txBox="1">
                  <a:spLocks noChangeArrowheads="1"/>
                </p:cNvSpPr>
                <p:nvPr/>
              </p:nvSpPr>
              <p:spPr bwMode="auto">
                <a:xfrm>
                  <a:off x="874420" y="4572524"/>
                  <a:ext cx="561975" cy="519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nl-NL" sz="2800" i="1">
                            <a:solidFill>
                              <a:srgbClr val="000000"/>
                            </a:solidFill>
                            <a:latin typeface="Cambria Math" panose="02040503050406030204" pitchFamily="18" charset="0"/>
                          </a:rPr>
                          <m:t>≺</m:t>
                        </m:r>
                      </m:oMath>
                    </m:oMathPara>
                  </a14:m>
                  <a:endParaRPr lang="en-GB" altLang="nl-NL" sz="2800" dirty="0">
                    <a:solidFill>
                      <a:srgbClr val="000000"/>
                    </a:solidFill>
                    <a:latin typeface="Arial" panose="020B0604020202020204" pitchFamily="34" charset="0"/>
                  </a:endParaRPr>
                </a:p>
              </p:txBody>
            </p:sp>
          </mc:Choice>
          <mc:Fallback xmlns="">
            <p:sp>
              <p:nvSpPr>
                <p:cNvPr id="55313" name="Text Box 9"/>
                <p:cNvSpPr txBox="1">
                  <a:spLocks noRot="1" noChangeAspect="1" noMove="1" noResize="1" noEditPoints="1" noAdjustHandles="1" noChangeArrowheads="1" noChangeShapeType="1" noTextEdit="1"/>
                </p:cNvSpPr>
                <p:nvPr/>
              </p:nvSpPr>
              <p:spPr bwMode="auto">
                <a:xfrm>
                  <a:off x="874420" y="4572524"/>
                  <a:ext cx="561975" cy="519112"/>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grpSp>
        <p:nvGrpSpPr>
          <p:cNvPr id="9" name="Group 8"/>
          <p:cNvGrpSpPr/>
          <p:nvPr/>
        </p:nvGrpSpPr>
        <p:grpSpPr>
          <a:xfrm>
            <a:off x="357917" y="300038"/>
            <a:ext cx="1982787" cy="2298152"/>
            <a:chOff x="348520" y="311388"/>
            <a:chExt cx="1982787" cy="2298152"/>
          </a:xfrm>
        </p:grpSpPr>
        <mc:AlternateContent xmlns:mc="http://schemas.openxmlformats.org/markup-compatibility/2006" xmlns:a14="http://schemas.microsoft.com/office/drawing/2010/main">
          <mc:Choice Requires="a14">
            <p:sp>
              <p:nvSpPr>
                <p:cNvPr id="55300" name="Text Box 2"/>
                <p:cNvSpPr txBox="1">
                  <a:spLocks noChangeArrowheads="1"/>
                </p:cNvSpPr>
                <p:nvPr/>
              </p:nvSpPr>
              <p:spPr bwMode="auto">
                <a:xfrm>
                  <a:off x="879940" y="810902"/>
                  <a:ext cx="501650" cy="579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5300" name="Text Box 2"/>
                <p:cNvSpPr txBox="1">
                  <a:spLocks noRot="1" noChangeAspect="1" noMove="1" noResize="1" noEditPoints="1" noAdjustHandles="1" noChangeArrowheads="1" noChangeShapeType="1" noTextEdit="1"/>
                </p:cNvSpPr>
                <p:nvPr/>
              </p:nvSpPr>
              <p:spPr bwMode="auto">
                <a:xfrm>
                  <a:off x="879940" y="810902"/>
                  <a:ext cx="501650" cy="579438"/>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5301" name="Text Box 9"/>
            <p:cNvSpPr txBox="1">
              <a:spLocks noChangeArrowheads="1"/>
            </p:cNvSpPr>
            <p:nvPr/>
          </p:nvSpPr>
          <p:spPr bwMode="auto">
            <a:xfrm>
              <a:off x="647070" y="311388"/>
              <a:ext cx="115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p:nvGrpSpPr>
            <p:cNvPr id="38" name="Group 58"/>
            <p:cNvGrpSpPr>
              <a:grpSpLocks/>
            </p:cNvGrpSpPr>
            <p:nvPr/>
          </p:nvGrpSpPr>
          <p:grpSpPr bwMode="auto">
            <a:xfrm>
              <a:off x="348520" y="1326840"/>
              <a:ext cx="1982787" cy="1282700"/>
              <a:chOff x="3862388" y="1714500"/>
              <a:chExt cx="1982787" cy="1282700"/>
            </a:xfrm>
          </p:grpSpPr>
          <p:grpSp>
            <p:nvGrpSpPr>
              <p:cNvPr id="39" name="Group 24"/>
              <p:cNvGrpSpPr>
                <a:grpSpLocks/>
              </p:cNvGrpSpPr>
              <p:nvPr/>
            </p:nvGrpSpPr>
            <p:grpSpPr bwMode="auto">
              <a:xfrm>
                <a:off x="3935413" y="2101850"/>
                <a:ext cx="687387" cy="509588"/>
                <a:chOff x="2479" y="2241"/>
                <a:chExt cx="529" cy="509"/>
              </a:xfrm>
            </p:grpSpPr>
            <p:sp>
              <p:nvSpPr>
                <p:cNvPr id="45" name="Freeform 6"/>
                <p:cNvSpPr>
                  <a:spLocks/>
                </p:cNvSpPr>
                <p:nvPr/>
              </p:nvSpPr>
              <p:spPr bwMode="auto">
                <a:xfrm>
                  <a:off x="2479" y="2241"/>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6" name="Freeform 7"/>
                <p:cNvSpPr>
                  <a:spLocks/>
                </p:cNvSpPr>
                <p:nvPr/>
              </p:nvSpPr>
              <p:spPr bwMode="auto">
                <a:xfrm flipV="1">
                  <a:off x="2484" y="2500"/>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grpSp>
          <p:sp>
            <p:nvSpPr>
              <p:cNvPr id="40" name="Oval 8"/>
              <p:cNvSpPr>
                <a:spLocks noChangeArrowheads="1"/>
              </p:cNvSpPr>
              <p:nvPr/>
            </p:nvSpPr>
            <p:spPr bwMode="auto">
              <a:xfrm>
                <a:off x="3862388" y="2278063"/>
                <a:ext cx="168275" cy="168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41" name="Text Box 9"/>
              <p:cNvSpPr txBox="1">
                <a:spLocks noChangeArrowheads="1"/>
              </p:cNvSpPr>
              <p:nvPr/>
            </p:nvSpPr>
            <p:spPr bwMode="auto">
              <a:xfrm>
                <a:off x="4622800" y="1804988"/>
                <a:ext cx="1222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40M</a:t>
                </a:r>
                <a:endParaRPr lang="en-GB" altLang="nl-NL" sz="2800">
                  <a:solidFill>
                    <a:srgbClr val="000000"/>
                  </a:solidFill>
                  <a:latin typeface="Arial" panose="020B0604020202020204" pitchFamily="34" charset="0"/>
                </a:endParaRPr>
              </a:p>
            </p:txBody>
          </p:sp>
          <p:sp>
            <p:nvSpPr>
              <p:cNvPr id="42" name="Text Box 11"/>
              <p:cNvSpPr txBox="1">
                <a:spLocks noChangeArrowheads="1"/>
              </p:cNvSpPr>
              <p:nvPr/>
            </p:nvSpPr>
            <p:spPr bwMode="auto">
              <a:xfrm>
                <a:off x="4048125" y="171450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0.8</a:t>
                </a:r>
                <a:r>
                  <a:rPr lang="en-GB" altLang="nl-NL" sz="2400">
                    <a:solidFill>
                      <a:srgbClr val="000000"/>
                    </a:solidFill>
                    <a:latin typeface="Arial" panose="020B0604020202020204" pitchFamily="34" charset="0"/>
                  </a:rPr>
                  <a:t> </a:t>
                </a:r>
              </a:p>
            </p:txBody>
          </p:sp>
          <p:sp>
            <p:nvSpPr>
              <p:cNvPr id="43" name="Text Box 9"/>
              <p:cNvSpPr txBox="1">
                <a:spLocks noChangeArrowheads="1"/>
              </p:cNvSpPr>
              <p:nvPr/>
            </p:nvSpPr>
            <p:spPr bwMode="auto">
              <a:xfrm>
                <a:off x="4699000" y="2351088"/>
                <a:ext cx="739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44" name="Text Box 11"/>
              <p:cNvSpPr txBox="1">
                <a:spLocks noChangeArrowheads="1"/>
              </p:cNvSpPr>
              <p:nvPr/>
            </p:nvSpPr>
            <p:spPr bwMode="auto">
              <a:xfrm>
                <a:off x="4035425" y="254000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0.2</a:t>
                </a:r>
                <a:r>
                  <a:rPr lang="en-GB" altLang="nl-NL" sz="2400">
                    <a:solidFill>
                      <a:srgbClr val="000000"/>
                    </a:solidFill>
                    <a:latin typeface="Arial" panose="020B0604020202020204" pitchFamily="34" charset="0"/>
                  </a:rPr>
                  <a:t> </a:t>
                </a:r>
              </a:p>
            </p:txBody>
          </p:sp>
        </p:grpSp>
      </p:grpSp>
      <mc:AlternateContent xmlns:mc="http://schemas.openxmlformats.org/markup-compatibility/2006" xmlns:a14="http://schemas.microsoft.com/office/drawing/2010/main">
        <mc:Choice Requires="a14">
          <p:sp>
            <p:nvSpPr>
              <p:cNvPr id="48" name="Text Box 2"/>
              <p:cNvSpPr txBox="1">
                <a:spLocks noChangeArrowheads="1"/>
              </p:cNvSpPr>
              <p:nvPr/>
            </p:nvSpPr>
            <p:spPr bwMode="auto">
              <a:xfrm>
                <a:off x="2555075" y="190020"/>
                <a:ext cx="5292725"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DA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3162;</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CE = </a:t>
                </a:r>
                <a14:m>
                  <m:oMath xmlns:m="http://schemas.openxmlformats.org/officeDocument/2006/math">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3162</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8" name="Text Box 2"/>
              <p:cNvSpPr txBox="1">
                <a:spLocks noRot="1" noChangeAspect="1" noMove="1" noResize="1" noEditPoints="1" noAdjustHandles="1" noChangeArrowheads="1" noChangeShapeType="1" noTextEdit="1"/>
              </p:cNvSpPr>
              <p:nvPr/>
            </p:nvSpPr>
            <p:spPr bwMode="auto">
              <a:xfrm>
                <a:off x="2555075" y="190020"/>
                <a:ext cx="5292725" cy="824841"/>
              </a:xfrm>
              <a:prstGeom prst="rect">
                <a:avLst/>
              </a:prstGeom>
              <a:blipFill>
                <a:blip r:embed="rId5"/>
                <a:stretch>
                  <a:fillRect l="-2304" t="-15556"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9" name="Text Box 2"/>
              <p:cNvSpPr txBox="1">
                <a:spLocks noChangeArrowheads="1"/>
              </p:cNvSpPr>
              <p:nvPr/>
            </p:nvSpPr>
            <p:spPr bwMode="auto">
              <a:xfrm>
                <a:off x="2565831" y="1519898"/>
                <a:ext cx="6004939" cy="1361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 xmlns:m="http://schemas.openxmlformats.org/officeDocument/2006/math">
                    <m:r>
                      <m:rPr>
                        <m:sty m:val="p"/>
                      </m:rPr>
                      <a:rPr lang="en-US" altLang="nl-NL" sz="280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D</m:t>
                    </m:r>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A</m:t>
                    </m:r>
                    <m: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f>
                      <m:fPr>
                        <m:ctrlPr>
                          <a:rPr lang="el-GR"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fPr>
                      <m:num>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0.8</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𝑀</m:t>
                            </m:r>
                          </m:e>
                        </m:d>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 </m:t>
                        </m:r>
                        <m:r>
                          <a:rPr lang="nl-NL" altLang="nl-NL" sz="2800" b="0" i="1" smtClean="0">
                            <a:solidFill>
                              <a:srgbClr val="0000FF"/>
                            </a:solidFill>
                            <a:latin typeface="Cambria Math"/>
                            <a:ea typeface="Cambria Math" panose="02040503050406030204" pitchFamily="18" charset="0"/>
                            <a:cs typeface="Times New Roman" panose="02020603050405020304" pitchFamily="18" charset="0"/>
                            <a:sym typeface="Math3" panose="00000400000000000000" pitchFamily="2" charset="2"/>
                          </a:rPr>
                          <m:t>5</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0.2</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0</m:t>
                        </m:r>
                      </m:num>
                      <m:den>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0.8</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5</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0.2</m:t>
                        </m:r>
                      </m:den>
                    </m:f>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 2810;</a:t>
                </a:r>
                <a:b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br>
                <a:endPar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CE</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2810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7.90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oMath>
                </a14:m>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49" name="Text Box 2"/>
              <p:cNvSpPr txBox="1">
                <a:spLocks noRot="1" noChangeAspect="1" noMove="1" noResize="1" noEditPoints="1" noAdjustHandles="1" noChangeArrowheads="1" noChangeShapeType="1" noTextEdit="1"/>
              </p:cNvSpPr>
              <p:nvPr/>
            </p:nvSpPr>
            <p:spPr bwMode="auto">
              <a:xfrm>
                <a:off x="2565831" y="1519898"/>
                <a:ext cx="6004939" cy="1361527"/>
              </a:xfrm>
              <a:prstGeom prst="rect">
                <a:avLst/>
              </a:prstGeom>
              <a:blipFill rotWithShape="1">
                <a:blip r:embed="rId6"/>
                <a:stretch>
                  <a:fillRect t="-1786" b="-116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5" name="Text Box 2"/>
              <p:cNvSpPr txBox="1">
                <a:spLocks noChangeArrowheads="1"/>
              </p:cNvSpPr>
              <p:nvPr/>
            </p:nvSpPr>
            <p:spPr bwMode="auto">
              <a:xfrm>
                <a:off x="4149828" y="951124"/>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&gt;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35" name="Text Box 2"/>
              <p:cNvSpPr txBox="1">
                <a:spLocks noRot="1" noChangeAspect="1" noMove="1" noResize="1" noEditPoints="1" noAdjustHandles="1" noChangeArrowheads="1" noChangeShapeType="1" noTextEdit="1"/>
              </p:cNvSpPr>
              <p:nvPr/>
            </p:nvSpPr>
            <p:spPr bwMode="auto">
              <a:xfrm>
                <a:off x="4149828" y="951124"/>
                <a:ext cx="720725" cy="458587"/>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cxnSp>
        <p:nvCxnSpPr>
          <p:cNvPr id="3" name="Straight Connector 2"/>
          <p:cNvCxnSpPr/>
          <p:nvPr/>
        </p:nvCxnSpPr>
        <p:spPr>
          <a:xfrm>
            <a:off x="381000" y="2866870"/>
            <a:ext cx="7892320"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Box 2"/>
              <p:cNvSpPr txBox="1">
                <a:spLocks noChangeArrowheads="1"/>
              </p:cNvSpPr>
              <p:nvPr/>
            </p:nvSpPr>
            <p:spPr bwMode="auto">
              <a:xfrm>
                <a:off x="4291655" y="4576488"/>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&lt;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7" name="Text Box 2"/>
              <p:cNvSpPr txBox="1">
                <a:spLocks noRot="1" noChangeAspect="1" noMove="1" noResize="1" noEditPoints="1" noAdjustHandles="1" noChangeArrowheads="1" noChangeShapeType="1" noTextEdit="1"/>
              </p:cNvSpPr>
              <p:nvPr/>
            </p:nvSpPr>
            <p:spPr bwMode="auto">
              <a:xfrm>
                <a:off x="4291655" y="4576488"/>
                <a:ext cx="720725" cy="458587"/>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cxnSp>
        <p:nvCxnSpPr>
          <p:cNvPr id="50" name="Straight Connector 49"/>
          <p:cNvCxnSpPr/>
          <p:nvPr/>
        </p:nvCxnSpPr>
        <p:spPr>
          <a:xfrm flipH="1" flipV="1">
            <a:off x="2318607" y="229878"/>
            <a:ext cx="136397" cy="6362855"/>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 Box 2"/>
              <p:cNvSpPr txBox="1">
                <a:spLocks noChangeArrowheads="1"/>
              </p:cNvSpPr>
              <p:nvPr/>
            </p:nvSpPr>
            <p:spPr bwMode="auto">
              <a:xfrm>
                <a:off x="2561925" y="2997967"/>
                <a:ext cx="6324600" cy="1361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DA</m:t>
                    </m:r>
                    <m: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f>
                      <m:fPr>
                        <m:ctrlPr>
                          <a:rPr lang="el-GR"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fPr>
                      <m:num>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25</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𝑀</m:t>
                            </m:r>
                          </m:e>
                        </m:d>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m:t>
                        </m:r>
                        <m:r>
                          <a:rPr lang="nl-NL" altLang="nl-NL" sz="2800" i="1">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m:t>
                        </m:r>
                        <m:r>
                          <a:rPr lang="nl-NL" altLang="nl-NL" sz="2800" b="0" i="1" smtClean="0">
                            <a:solidFill>
                              <a:srgbClr val="0000FF"/>
                            </a:solidFill>
                            <a:latin typeface="Cambria Math"/>
                            <a:ea typeface="Cambria Math" panose="02040503050406030204" pitchFamily="18" charset="0"/>
                            <a:cs typeface="Times New Roman" panose="02020603050405020304" pitchFamily="18" charset="0"/>
                            <a:sym typeface="Math3" panose="00000400000000000000" pitchFamily="2" charset="2"/>
                          </a:rPr>
                          <m:t>5</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0.75</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nl-NL" altLang="nl-NL" sz="2800" i="1">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0</m:t>
                        </m:r>
                      </m:num>
                      <m:den>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25 + 5</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.75</m:t>
                        </m:r>
                      </m:den>
                    </m:f>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 198;</a:t>
                </a:r>
                <a:b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br>
                <a:endPar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CE</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198</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0.039</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oMath>
                </a14:m>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51" name="Text Box 2"/>
              <p:cNvSpPr txBox="1">
                <a:spLocks noRot="1" noChangeAspect="1" noMove="1" noResize="1" noEditPoints="1" noAdjustHandles="1" noChangeArrowheads="1" noChangeShapeType="1" noTextEdit="1"/>
              </p:cNvSpPr>
              <p:nvPr/>
            </p:nvSpPr>
            <p:spPr bwMode="auto">
              <a:xfrm>
                <a:off x="2561925" y="2997967"/>
                <a:ext cx="6324600" cy="1361335"/>
              </a:xfrm>
              <a:prstGeom prst="rect">
                <a:avLst/>
              </a:prstGeom>
              <a:blipFill rotWithShape="1">
                <a:blip r:embed="rId9"/>
                <a:stretch>
                  <a:fillRect t="-1794" b="-121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2" name="Text Box 2"/>
              <p:cNvSpPr txBox="1">
                <a:spLocks noChangeArrowheads="1"/>
              </p:cNvSpPr>
              <p:nvPr/>
            </p:nvSpPr>
            <p:spPr bwMode="auto">
              <a:xfrm>
                <a:off x="2620475" y="5177787"/>
                <a:ext cx="6324600" cy="1361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 xmlns:m="http://schemas.openxmlformats.org/officeDocument/2006/math">
                    <m:r>
                      <m:rPr>
                        <m:sty m:val="p"/>
                      </m:rPr>
                      <a:rPr lang="en-US" altLang="nl-NL" sz="280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D</m:t>
                    </m:r>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A</m:t>
                    </m:r>
                    <m: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f>
                      <m:fPr>
                        <m:ctrlPr>
                          <a:rPr lang="el-GR"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fPr>
                      <m:num>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𝑀</m:t>
                            </m:r>
                          </m:e>
                        </m:d>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m:t>
                        </m:r>
                        <m:r>
                          <a:rPr lang="nl-NL" altLang="nl-NL" sz="2800" i="1">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m:t>
                        </m:r>
                        <m:r>
                          <a:rPr lang="nl-NL" altLang="nl-NL" sz="2800" b="0" i="1" smtClean="0">
                            <a:solidFill>
                              <a:srgbClr val="0000FF"/>
                            </a:solidFill>
                            <a:latin typeface="Cambria Math"/>
                            <a:ea typeface="Cambria Math" panose="02040503050406030204" pitchFamily="18" charset="0"/>
                            <a:cs typeface="Times New Roman" panose="02020603050405020304" pitchFamily="18" charset="0"/>
                            <a:sym typeface="Math3" panose="00000400000000000000" pitchFamily="2" charset="2"/>
                          </a:rPr>
                          <m:t>5</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0.80</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nl-NL" altLang="nl-NL" sz="2800" i="1">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0</m:t>
                        </m:r>
                      </m:num>
                      <m:den>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20 + 5</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.8</m:t>
                        </m:r>
                      </m:den>
                    </m:f>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 301;</a:t>
                </a:r>
                <a:b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br>
                <a:endPar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CE</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301</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0.090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𝑀</m:t>
                    </m:r>
                  </m:oMath>
                </a14:m>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52" name="Text Box 2"/>
              <p:cNvSpPr txBox="1">
                <a:spLocks noRot="1" noChangeAspect="1" noMove="1" noResize="1" noEditPoints="1" noAdjustHandles="1" noChangeArrowheads="1" noChangeShapeType="1" noTextEdit="1"/>
              </p:cNvSpPr>
              <p:nvPr/>
            </p:nvSpPr>
            <p:spPr bwMode="auto">
              <a:xfrm>
                <a:off x="2620475" y="5177787"/>
                <a:ext cx="6324600" cy="1361527"/>
              </a:xfrm>
              <a:prstGeom prst="rect">
                <a:avLst/>
              </a:prstGeom>
              <a:blipFill rotWithShape="1">
                <a:blip r:embed="rId10"/>
                <a:stretch>
                  <a:fillRect t="-1786" b="-116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p:nvGrpSpPr>
          <p:cNvPr id="5" name="Group 4"/>
          <p:cNvGrpSpPr/>
          <p:nvPr/>
        </p:nvGrpSpPr>
        <p:grpSpPr>
          <a:xfrm>
            <a:off x="8205539" y="1594848"/>
            <a:ext cx="938461" cy="4998611"/>
            <a:chOff x="8205539" y="1594848"/>
            <a:chExt cx="938461" cy="4998611"/>
          </a:xfrm>
        </p:grpSpPr>
        <p:sp>
          <p:nvSpPr>
            <p:cNvPr id="55" name="AutoShape 46"/>
            <p:cNvSpPr>
              <a:spLocks/>
            </p:cNvSpPr>
            <p:nvPr/>
          </p:nvSpPr>
          <p:spPr bwMode="auto">
            <a:xfrm rot="10800000" flipV="1">
              <a:off x="8205539" y="1594848"/>
              <a:ext cx="365125" cy="4998611"/>
            </a:xfrm>
            <a:prstGeom prst="leftBrace">
              <a:avLst>
                <a:gd name="adj1" fmla="val 40435"/>
                <a:gd name="adj2" fmla="val 50000"/>
              </a:avLst>
            </a:prstGeom>
            <a:noFill/>
            <a:ln w="9525">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53" name="Text Box 2"/>
            <p:cNvSpPr txBox="1">
              <a:spLocks noChangeArrowheads="1"/>
            </p:cNvSpPr>
            <p:nvPr/>
          </p:nvSpPr>
          <p:spPr bwMode="auto">
            <a:xfrm rot="5400000">
              <a:off x="7053769" y="4203139"/>
              <a:ext cx="3595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Strong 0-aversion</a:t>
              </a:r>
            </a:p>
          </p:txBody>
        </p:sp>
      </p:grpSp>
      <p:sp>
        <p:nvSpPr>
          <p:cNvPr id="56"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119</a:t>
            </a:fld>
            <a:endParaRPr lang="en-US" altLang="nl-NL" sz="1600"/>
          </a:p>
        </p:txBody>
      </p:sp>
      <p:pic>
        <p:nvPicPr>
          <p:cNvPr id="57" name="Picture 56"/>
          <p:cNvPicPr>
            <a:picLocks noChangeAspect="1"/>
          </p:cNvPicPr>
          <p:nvPr/>
        </p:nvPicPr>
        <p:blipFill rotWithShape="1">
          <a:blip r:embed="rId11"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942669519"/>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1">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1">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2">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autoUpdateAnimBg="0"/>
      <p:bldP spid="49" grpId="0" build="p" autoUpdateAnimBg="0"/>
      <p:bldP spid="35" grpId="0" build="p" autoUpdateAnimBg="0"/>
      <p:bldP spid="47" grpId="0" build="p" autoUpdateAnimBg="0"/>
      <p:bldP spid="51" grpId="0" build="p" autoUpdateAnimBg="0"/>
      <p:bldP spid="5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77800" y="285750"/>
            <a:ext cx="891539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2">
                  <a:lumMod val="75000"/>
                </a:schemeClr>
              </a:buClr>
              <a:buFont typeface="Math3" panose="00000400000000000000" pitchFamily="2" charset="2"/>
              <a:buNone/>
            </a:pPr>
            <a:r>
              <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2. (Empirical) problems for homo </a:t>
            </a:r>
            <a:r>
              <a:rPr lang="en-GB" altLang="nl-NL" sz="36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2.1.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social choice (welfare)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(Arrow’51) </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2.2.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risk (Allais’53)</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2.3.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uncertainty (Ellsberg’61)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2.4.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intertemporal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choice (Strotz’56)</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2.5.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Most serious problem: preference reversals</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(Lindman’71;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Slovic</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Lichtenstein’71)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2.6.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Emotions in game theory (ultimatum game)</a:t>
            </a:r>
          </a:p>
          <a:p>
            <a:pPr marL="0" indent="0">
              <a:spcBef>
                <a:spcPct val="0"/>
              </a:spcBef>
              <a:buClr>
                <a:schemeClr val="tx2">
                  <a:lumMod val="75000"/>
                </a:schemeClr>
              </a:buClr>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2.7.</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Summarizing the two main ordinal principles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5"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823973"/>
            <a:ext cx="519381" cy="84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12</a:t>
            </a:fld>
            <a:endParaRPr lang="en-US" altLang="nl-NL" sz="1600"/>
          </a:p>
        </p:txBody>
      </p:sp>
    </p:spTree>
    <p:extLst>
      <p:ext uri="{BB962C8B-B14F-4D97-AF65-F5344CB8AC3E}">
        <p14:creationId xmlns:p14="http://schemas.microsoft.com/office/powerpoint/2010/main" val="397814501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2466">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246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2466">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24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20675" y="128588"/>
            <a:ext cx="88106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4.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decision under risk</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Reaction to the 2</a:t>
            </a:r>
            <a:r>
              <a:rPr lang="en-GB" altLang="nl-NL" baseline="30000" dirty="0">
                <a:solidFill>
                  <a:srgbClr val="000000"/>
                </a:solidFill>
                <a:cs typeface="Times New Roman" panose="02020603050405020304" pitchFamily="18" charset="0"/>
                <a:sym typeface="Math3" panose="00000400000000000000" pitchFamily="2" charset="2"/>
              </a:rPr>
              <a:t>nd</a:t>
            </a:r>
            <a:r>
              <a:rPr lang="en-GB" altLang="nl-NL" dirty="0">
                <a:solidFill>
                  <a:srgbClr val="000000"/>
                </a:solidFill>
                <a:cs typeface="Times New Roman" panose="02020603050405020304" pitchFamily="18" charset="0"/>
                <a:sym typeface="Math3" panose="00000400000000000000" pitchFamily="2" charset="2"/>
              </a:rPr>
              <a:t> problem (</a:t>
            </a:r>
            <a:r>
              <a:rPr lang="en-US" dirty="0"/>
              <a:t>§2.2</a:t>
            </a:r>
            <a:r>
              <a:rPr lang="en-GB" altLang="nl-NL" dirty="0">
                <a:solidFill>
                  <a:srgbClr val="000000"/>
                </a:solidFill>
                <a:cs typeface="Times New Roman" panose="02020603050405020304" pitchFamily="18" charset="0"/>
                <a:sym typeface="Math3" panose="00000400000000000000" pitchFamily="2" charset="2"/>
              </a:rPr>
              <a:t>); a </a:t>
            </a:r>
            <a:r>
              <a:rPr lang="en-GB" altLang="nl-NL" dirty="0" err="1">
                <a:solidFill>
                  <a:srgbClr val="000000"/>
                </a:solidFill>
                <a:cs typeface="Times New Roman" panose="02020603050405020304" pitchFamily="18" charset="0"/>
                <a:sym typeface="Math3" panose="00000400000000000000" pitchFamily="2" charset="2"/>
              </a:rPr>
              <a:t>behavioral</a:t>
            </a:r>
            <a:br>
              <a:rPr lang="en-GB" altLang="nl-NL" dirty="0">
                <a:solidFill>
                  <a:srgbClr val="000000"/>
                </a:solidFill>
                <a:cs typeface="Times New Roman" panose="02020603050405020304" pitchFamily="18" charset="0"/>
                <a:sym typeface="Math3" panose="00000400000000000000" pitchFamily="2" charset="2"/>
              </a:rPr>
            </a:br>
            <a:r>
              <a:rPr lang="en-GB" altLang="nl-NL" dirty="0">
                <a:solidFill>
                  <a:srgbClr val="000000"/>
                </a:solidFill>
                <a:cs typeface="Times New Roman" panose="02020603050405020304" pitchFamily="18" charset="0"/>
                <a:sym typeface="Math3" panose="00000400000000000000" pitchFamily="2" charset="2"/>
              </a:rPr>
              <a:t>       theory</a:t>
            </a:r>
            <a:r>
              <a:rPr lang="nl-NL" altLang="nl-NL" dirty="0">
                <a:solidFill>
                  <a:srgbClr val="000000"/>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for risk: prospect theory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sym typeface="Math3" panose="00000400000000000000" pitchFamily="2" charset="2"/>
              </a:rPr>
              <a:t>Chew’s weighted utility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Gul’s disappointment aversion</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Quiggin’s (1982) RDU and Tversky &amp; </a:t>
            </a:r>
            <a:br>
              <a:rPr lang="en-US" altLang="nl-NL" dirty="0">
                <a:solidFill>
                  <a:srgbClr val="000000"/>
                </a:solidFill>
                <a:sym typeface="Math3" panose="00000400000000000000" pitchFamily="2" charset="2"/>
              </a:rPr>
            </a:br>
            <a:r>
              <a:rPr lang="en-US" altLang="nl-NL" dirty="0">
                <a:solidFill>
                  <a:srgbClr val="000000"/>
                </a:solidFill>
                <a:sym typeface="Math3" panose="00000400000000000000" pitchFamily="2" charset="2"/>
              </a:rPr>
              <a:t>       Kahneman’s (1992)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err="1">
                <a:solidFill>
                  <a:srgbClr val="000000"/>
                </a:solidFill>
                <a:sym typeface="Math3" panose="00000400000000000000" pitchFamily="2" charset="2"/>
              </a:rPr>
              <a:t>Biseparable</a:t>
            </a:r>
            <a:r>
              <a:rPr lang="en-US" altLang="nl-NL" dirty="0">
                <a:solidFill>
                  <a:srgbClr val="000000"/>
                </a:solidFill>
                <a:sym typeface="Math3" panose="00000400000000000000" pitchFamily="2" charset="2"/>
              </a:rPr>
              <a:t>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4.6.</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Neo-additive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4.7.</a:t>
            </a:r>
            <a:r>
              <a:rPr lang="en-GB" altLang="nl-NL" dirty="0">
                <a:solidFill>
                  <a:srgbClr val="0066FF"/>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Afterword &amp; moderating views</a:t>
            </a:r>
          </a:p>
        </p:txBody>
      </p:sp>
      <p:sp>
        <p:nvSpPr>
          <p:cNvPr id="4" name="Line 8"/>
          <p:cNvSpPr>
            <a:spLocks noChangeShapeType="1"/>
          </p:cNvSpPr>
          <p:nvPr/>
        </p:nvSpPr>
        <p:spPr bwMode="auto">
          <a:xfrm>
            <a:off x="22469" y="2865760"/>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979" t="11715" r="29488" b="24147"/>
          <a:stretch/>
        </p:blipFill>
        <p:spPr>
          <a:xfrm>
            <a:off x="8399470" y="263759"/>
            <a:ext cx="646098" cy="697002"/>
          </a:xfrm>
          <a:prstGeom prst="rect">
            <a:avLst/>
          </a:prstGeom>
        </p:spPr>
      </p:pic>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120</a:t>
            </a:fld>
            <a:endParaRPr lang="en-US" altLang="nl-NL" sz="160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143420847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42912" y="989197"/>
            <a:ext cx="78237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Quiggin (1982) solved the problem of OPT of violating stochastic dominance.</a:t>
            </a: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4"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121</a:t>
            </a:fld>
            <a:endParaRPr lang="en-US" altLang="nl-NL" sz="160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grpSp>
        <p:nvGrpSpPr>
          <p:cNvPr id="2" name="Group 1"/>
          <p:cNvGrpSpPr/>
          <p:nvPr/>
        </p:nvGrpSpPr>
        <p:grpSpPr>
          <a:xfrm>
            <a:off x="8316593" y="487508"/>
            <a:ext cx="801966" cy="1554677"/>
            <a:chOff x="8316593" y="487508"/>
            <a:chExt cx="801966" cy="1554677"/>
          </a:xfrm>
        </p:grpSpPr>
        <p:pic>
          <p:nvPicPr>
            <p:cNvPr id="5" name="Picture 4" descr="A person smiling for the camera&#10;&#10;Description automatically generated">
              <a:extLst>
                <a:ext uri="{FF2B5EF4-FFF2-40B4-BE49-F238E27FC236}">
                  <a16:creationId xmlns:a16="http://schemas.microsoft.com/office/drawing/2014/main" id="{98983C00-7AE3-44BB-884B-70B57D9B81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593" y="1092284"/>
              <a:ext cx="801966" cy="949901"/>
            </a:xfrm>
            <a:prstGeom prst="rect">
              <a:avLst/>
            </a:prstGeom>
          </p:spPr>
        </p:pic>
        <p:grpSp>
          <p:nvGrpSpPr>
            <p:cNvPr id="10" name="Group 9"/>
            <p:cNvGrpSpPr/>
            <p:nvPr/>
          </p:nvGrpSpPr>
          <p:grpSpPr>
            <a:xfrm>
              <a:off x="8369581" y="487508"/>
              <a:ext cx="660577" cy="586494"/>
              <a:chOff x="1796874" y="1642356"/>
              <a:chExt cx="660577" cy="586494"/>
            </a:xfrm>
          </p:grpSpPr>
          <p:pic>
            <p:nvPicPr>
              <p:cNvPr id="11" name="Picture 3" descr="C:\Users\xx\Desktop\cur\Micro IV\x2.png"/>
              <p:cNvPicPr>
                <a:picLocks noChangeAspect="1" noChangeArrowheads="1"/>
              </p:cNvPicPr>
              <p:nvPr/>
            </p:nvPicPr>
            <p:blipFill rotWithShape="1">
              <a:blip r:embed="rId5">
                <a:extLst>
                  <a:ext uri="{28A0092B-C50C-407E-A947-70E740481C1C}">
                    <a14:useLocalDpi xmlns:a14="http://schemas.microsoft.com/office/drawing/2010/main" val="0"/>
                  </a:ext>
                </a:extLst>
              </a:blip>
              <a:srcRect l="65924" b="40625"/>
              <a:stretch/>
            </p:blipFill>
            <p:spPr bwMode="auto">
              <a:xfrm>
                <a:off x="1796874" y="1642356"/>
                <a:ext cx="660577" cy="5864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00226" y="2080683"/>
                <a:ext cx="61736" cy="1481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
        <p:nvSpPr>
          <p:cNvPr id="13" name="Text Box 2"/>
          <p:cNvSpPr txBox="1">
            <a:spLocks noChangeArrowheads="1"/>
          </p:cNvSpPr>
          <p:nvPr/>
        </p:nvSpPr>
        <p:spPr bwMode="auto">
          <a:xfrm>
            <a:off x="323528" y="1495417"/>
            <a:ext cx="782370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He invented the right formula to transform probabilities, satisfying stochastic dominance. His theory is called </a:t>
            </a:r>
            <a:r>
              <a:rPr lang="en-US" altLang="nl-NL" dirty="0">
                <a:solidFill>
                  <a:srgbClr val="CC9900"/>
                </a:solidFill>
                <a:latin typeface="Arial" panose="020B0604020202020204" pitchFamily="34" charset="0"/>
                <a:cs typeface="Times New Roman" panose="02020603050405020304" pitchFamily="18" charset="0"/>
                <a:sym typeface="Math3" panose="00000400000000000000" pitchFamily="2" charset="2"/>
              </a:rPr>
              <a:t>rank-dependent utility</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CC9900"/>
                </a:solidFill>
                <a:latin typeface="Arial" panose="020B0604020202020204" pitchFamily="34" charset="0"/>
                <a:cs typeface="Times New Roman" panose="02020603050405020304" pitchFamily="18" charset="0"/>
                <a:sym typeface="Math3" panose="00000400000000000000" pitchFamily="2" charset="2"/>
              </a:rPr>
              <a:t>RDU</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He also gave a behavioral foundation </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(preceding Chew 1983!)</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But his paper remained unnoticed for several years, until Chew discovered it and propagated its idea.</a:t>
            </a:r>
          </a:p>
        </p:txBody>
      </p:sp>
    </p:spTree>
    <p:extLst>
      <p:ext uri="{BB962C8B-B14F-4D97-AF65-F5344CB8AC3E}">
        <p14:creationId xmlns:p14="http://schemas.microsoft.com/office/powerpoint/2010/main" val="223589440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P spid="13" grpId="0" uiExpand="1"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568647" y="288925"/>
            <a:ext cx="825182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Tversky &amp; Kahneman (1992) gladly incorporated Quiggin’s idea into their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new prospect theory,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called cumulative prospect theory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or, preferably, just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prospect theory (PT).</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They added views on utility and loss aversion. We will not discuss those.</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122</a:t>
            </a:fld>
            <a:endParaRPr lang="en-US" altLang="nl-NL" sz="160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1825217501"/>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12420" y="342900"/>
            <a:ext cx="82518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PT is nowadays the most popular risk theory, almost exclusively used besides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(its special case of) EU.</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Betweenness theories were mostly discarded because of a poor empirical performance in the so-called probability triangle. But this domain is unfavorable to betweenness (Wakker,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Erev</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Weber 1994, p. 196). Betweenness is an appealing property. </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123</a:t>
            </a:fld>
            <a:endParaRPr lang="en-US" altLang="nl-NL" sz="160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1366438795"/>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86715" y="368072"/>
            <a:ext cx="825182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Even if PT works well for many subjects, betweenness will work well for others.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Further, RDU and PT have their own problems. Better theories remain to be developed, probably combining the preceding theories.</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 will not consider RDU and PT in full generality (done in my field course Risk &amp; Rationality). We only consider two simple and important special cases.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124</a:t>
            </a:fld>
            <a:endParaRPr lang="en-US" altLang="nl-NL" sz="160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496636589"/>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95275" y="166688"/>
            <a:ext cx="88106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4.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decision under risk</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4.1. </a:t>
            </a:r>
            <a:r>
              <a:rPr lang="en-GB" altLang="nl-NL" dirty="0">
                <a:solidFill>
                  <a:srgbClr val="000000"/>
                </a:solidFill>
                <a:cs typeface="Times New Roman" panose="02020603050405020304" pitchFamily="18" charset="0"/>
                <a:sym typeface="Math3" panose="00000400000000000000" pitchFamily="2" charset="2"/>
              </a:rPr>
              <a:t>Reaction to the 2</a:t>
            </a:r>
            <a:r>
              <a:rPr lang="en-GB" altLang="nl-NL" baseline="30000" dirty="0">
                <a:solidFill>
                  <a:srgbClr val="000000"/>
                </a:solidFill>
                <a:cs typeface="Times New Roman" panose="02020603050405020304" pitchFamily="18" charset="0"/>
                <a:sym typeface="Math3" panose="00000400000000000000" pitchFamily="2" charset="2"/>
              </a:rPr>
              <a:t>nd</a:t>
            </a:r>
            <a:r>
              <a:rPr lang="en-GB" altLang="nl-NL" dirty="0">
                <a:solidFill>
                  <a:srgbClr val="000000"/>
                </a:solidFill>
                <a:cs typeface="Times New Roman" panose="02020603050405020304" pitchFamily="18" charset="0"/>
                <a:sym typeface="Math3" panose="00000400000000000000" pitchFamily="2" charset="2"/>
              </a:rPr>
              <a:t> problem (</a:t>
            </a:r>
            <a:r>
              <a:rPr lang="en-US" dirty="0"/>
              <a:t>§2.2</a:t>
            </a:r>
            <a:r>
              <a:rPr lang="en-GB" altLang="nl-NL" dirty="0">
                <a:solidFill>
                  <a:srgbClr val="000000"/>
                </a:solidFill>
                <a:cs typeface="Times New Roman" panose="02020603050405020304" pitchFamily="18" charset="0"/>
                <a:sym typeface="Math3" panose="00000400000000000000" pitchFamily="2" charset="2"/>
              </a:rPr>
              <a:t>); a </a:t>
            </a:r>
            <a:r>
              <a:rPr lang="en-GB" altLang="nl-NL" dirty="0" err="1">
                <a:solidFill>
                  <a:srgbClr val="000000"/>
                </a:solidFill>
                <a:cs typeface="Times New Roman" panose="02020603050405020304" pitchFamily="18" charset="0"/>
                <a:sym typeface="Math3" panose="00000400000000000000" pitchFamily="2" charset="2"/>
              </a:rPr>
              <a:t>behavioral</a:t>
            </a:r>
            <a:br>
              <a:rPr lang="en-GB" altLang="nl-NL" dirty="0">
                <a:solidFill>
                  <a:srgbClr val="000000"/>
                </a:solidFill>
                <a:cs typeface="Times New Roman" panose="02020603050405020304" pitchFamily="18" charset="0"/>
                <a:sym typeface="Math3" panose="00000400000000000000" pitchFamily="2" charset="2"/>
              </a:rPr>
            </a:br>
            <a:r>
              <a:rPr lang="en-GB" altLang="nl-NL" dirty="0">
                <a:solidFill>
                  <a:srgbClr val="000000"/>
                </a:solidFill>
                <a:cs typeface="Times New Roman" panose="02020603050405020304" pitchFamily="18" charset="0"/>
                <a:sym typeface="Math3" panose="00000400000000000000" pitchFamily="2" charset="2"/>
              </a:rPr>
              <a:t>       theory</a:t>
            </a:r>
            <a:r>
              <a:rPr lang="nl-NL" altLang="nl-NL" dirty="0">
                <a:solidFill>
                  <a:srgbClr val="000000"/>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for risk: prospect theory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sym typeface="Math3" panose="00000400000000000000" pitchFamily="2" charset="2"/>
              </a:rPr>
              <a:t>Chew’s weighted utility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Gul’s disappointment aversion</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Quiggin’s (1982) RDU and Tversky &amp; </a:t>
            </a:r>
            <a:br>
              <a:rPr lang="en-US" altLang="nl-NL" dirty="0">
                <a:solidFill>
                  <a:srgbClr val="000000"/>
                </a:solidFill>
                <a:sym typeface="Math3" panose="00000400000000000000" pitchFamily="2" charset="2"/>
              </a:rPr>
            </a:br>
            <a:r>
              <a:rPr lang="en-US" altLang="nl-NL" dirty="0">
                <a:solidFill>
                  <a:srgbClr val="000000"/>
                </a:solidFill>
                <a:sym typeface="Math3" panose="00000400000000000000" pitchFamily="2" charset="2"/>
              </a:rPr>
              <a:t>       Kahneman’s (1992)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err="1">
                <a:solidFill>
                  <a:srgbClr val="000000"/>
                </a:solidFill>
                <a:sym typeface="Math3" panose="00000400000000000000" pitchFamily="2" charset="2"/>
              </a:rPr>
              <a:t>Biseparable</a:t>
            </a:r>
            <a:r>
              <a:rPr lang="en-US" altLang="nl-NL" dirty="0">
                <a:solidFill>
                  <a:srgbClr val="000000"/>
                </a:solidFill>
                <a:sym typeface="Math3" panose="00000400000000000000" pitchFamily="2" charset="2"/>
              </a:rPr>
              <a:t>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4.6.</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Neo-additive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4.7.</a:t>
            </a:r>
            <a:r>
              <a:rPr lang="en-GB" altLang="nl-NL" dirty="0">
                <a:solidFill>
                  <a:srgbClr val="0066FF"/>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Afterword &amp; moderating views</a:t>
            </a:r>
          </a:p>
        </p:txBody>
      </p:sp>
      <p:sp>
        <p:nvSpPr>
          <p:cNvPr id="4" name="Line 8"/>
          <p:cNvSpPr>
            <a:spLocks noChangeShapeType="1"/>
          </p:cNvSpPr>
          <p:nvPr/>
        </p:nvSpPr>
        <p:spPr bwMode="auto">
          <a:xfrm>
            <a:off x="22469" y="3801864"/>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979" t="11715" r="29488" b="24147"/>
          <a:stretch/>
        </p:blipFill>
        <p:spPr>
          <a:xfrm>
            <a:off x="8399470" y="263759"/>
            <a:ext cx="646098" cy="697002"/>
          </a:xfrm>
          <a:prstGeom prst="rect">
            <a:avLst/>
          </a:prstGeom>
        </p:spPr>
      </p:pic>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125</a:t>
            </a:fld>
            <a:endParaRPr lang="en-US" altLang="nl-NL" sz="160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263473131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52400" y="139700"/>
                <a:ext cx="8251825" cy="13849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u="sng" dirty="0" err="1">
                    <a:solidFill>
                      <a:srgbClr val="CC9900"/>
                    </a:solidFill>
                    <a:latin typeface="Arial" panose="020B0604020202020204" pitchFamily="34" charset="0"/>
                    <a:cs typeface="Times New Roman" panose="02020603050405020304" pitchFamily="18" charset="0"/>
                    <a:sym typeface="Math3" panose="00000400000000000000" pitchFamily="2" charset="2"/>
                  </a:rPr>
                  <a:t>Biseparable</a:t>
                </a: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 utility</a:t>
                </a:r>
                <a:r>
                  <a:rPr lang="en-US" altLang="nl-NL" sz="2800" dirty="0">
                    <a:solidFill>
                      <a:srgbClr val="FF99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(Miyamoto 1988;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Ghirardato</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&amp;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Marinacci</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2001) makes assumptions only for two-outcome prospects. Assume </a:t>
                </a:r>
                <a14:m>
                  <m:oMath xmlns:m="http://schemas.openxmlformats.org/officeDocument/2006/math">
                    <m:r>
                      <a:rPr lang="en-US" sz="2800" i="1">
                        <a:solidFill>
                          <a:srgbClr val="000000"/>
                        </a:solidFill>
                        <a:latin typeface="Cambria Math" panose="02040503050406030204" pitchFamily="18" charset="0"/>
                      </a:rPr>
                      <m:t>𝑥</m:t>
                    </m:r>
                    <m:r>
                      <a:rPr lang="en-US" sz="2800" i="1" baseline="-25000">
                        <a:solidFill>
                          <a:srgbClr val="000000"/>
                        </a:solidFill>
                        <a:latin typeface="Cambria Math" panose="02040503050406030204" pitchFamily="18" charset="0"/>
                      </a:rPr>
                      <m:t>1</m:t>
                    </m:r>
                    <m:r>
                      <a:rPr lang="en-US" sz="2800" i="1">
                        <a:solidFill>
                          <a:srgbClr val="000000"/>
                        </a:solidFill>
                        <a:latin typeface="Cambria Math" panose="02040503050406030204" pitchFamily="18" charset="0"/>
                        <a:ea typeface="Cambria Math" panose="02040503050406030204" pitchFamily="18" charset="0"/>
                      </a:rPr>
                      <m:t>≥</m:t>
                    </m:r>
                    <m:r>
                      <a:rPr lang="en-US" sz="2800" i="1">
                        <a:solidFill>
                          <a:srgbClr val="000000"/>
                        </a:solidFill>
                        <a:latin typeface="Cambria Math" panose="02040503050406030204" pitchFamily="18" charset="0"/>
                      </a:rPr>
                      <m:t>𝑥</m:t>
                    </m:r>
                    <m:r>
                      <a:rPr lang="en-US" sz="2800" i="1" baseline="-25000">
                        <a:solidFill>
                          <a:srgbClr val="000000"/>
                        </a:solidFill>
                        <a:latin typeface="Cambria Math" panose="02040503050406030204" pitchFamily="18" charset="0"/>
                      </a:rPr>
                      <m:t>2</m:t>
                    </m:r>
                  </m:oMath>
                </a14:m>
                <a:r>
                  <a:rPr lang="en-US" sz="2800" dirty="0">
                    <a:solidFill>
                      <a:srgbClr val="000000"/>
                    </a:solidFill>
                    <a:ea typeface="Cambria Math" panose="02040503050406030204" pitchFamily="18" charset="0"/>
                  </a:rPr>
                  <a: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r>
                      <a:rPr lang="en-US" sz="2800" b="0" i="1" smtClean="0">
                        <a:solidFill>
                          <a:srgbClr val="000000"/>
                        </a:solidFill>
                        <a:latin typeface="Cambria Math" panose="02040503050406030204" pitchFamily="18" charset="0"/>
                        <a:ea typeface="Cambria Math" panose="02040503050406030204" pitchFamily="18" charset="0"/>
                      </a:rPr>
                      <m: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52400" y="139700"/>
                <a:ext cx="8251825" cy="1384995"/>
              </a:xfrm>
              <a:prstGeom prst="rect">
                <a:avLst/>
              </a:prstGeom>
              <a:blipFill rotWithShape="1">
                <a:blip r:embed="rId3"/>
                <a:stretch>
                  <a:fillRect l="-1477" t="-4405" b="-110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p:nvGrpSpPr>
          <p:cNvPr id="2" name="Group 1"/>
          <p:cNvGrpSpPr/>
          <p:nvPr/>
        </p:nvGrpSpPr>
        <p:grpSpPr>
          <a:xfrm>
            <a:off x="228600" y="1468202"/>
            <a:ext cx="7270802" cy="1795698"/>
            <a:chOff x="457200" y="1404702"/>
            <a:chExt cx="7270802" cy="1795698"/>
          </a:xfrm>
        </p:grpSpPr>
        <p:sp>
          <p:nvSpPr>
            <p:cNvPr id="18" name="Text Box 9"/>
            <p:cNvSpPr txBox="1">
              <a:spLocks noChangeArrowheads="1"/>
            </p:cNvSpPr>
            <p:nvPr/>
          </p:nvSpPr>
          <p:spPr bwMode="auto">
            <a:xfrm>
              <a:off x="2335212" y="2042180"/>
              <a:ext cx="561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l-NL" altLang="nl-NL" sz="2800" dirty="0">
                  <a:solidFill>
                    <a:srgbClr val="000000"/>
                  </a:solidFill>
                  <a:latin typeface="Arial" panose="020B0604020202020204" pitchFamily="34" charset="0"/>
                  <a:sym typeface="Math3" panose="00000400000000000000" pitchFamily="2" charset="2"/>
                </a:rPr>
                <a:t>→</a:t>
              </a:r>
              <a:endParaRPr lang="en-GB" altLang="nl-NL" sz="2800" dirty="0">
                <a:solidFill>
                  <a:srgbClr val="000000"/>
                </a:solidFill>
                <a:latin typeface="Arial" panose="020B0604020202020204" pitchFamily="34" charset="0"/>
              </a:endParaRPr>
            </a:p>
          </p:txBody>
        </p:sp>
        <p:grpSp>
          <p:nvGrpSpPr>
            <p:cNvPr id="19" name="Group 18"/>
            <p:cNvGrpSpPr/>
            <p:nvPr/>
          </p:nvGrpSpPr>
          <p:grpSpPr>
            <a:xfrm>
              <a:off x="457200" y="1404702"/>
              <a:ext cx="1565866" cy="1795698"/>
              <a:chOff x="457200" y="2100330"/>
              <a:chExt cx="1565866" cy="1795698"/>
            </a:xfrm>
          </p:grpSpPr>
          <p:sp>
            <p:nvSpPr>
              <p:cNvPr id="20" name="Freeform 6"/>
              <p:cNvSpPr>
                <a:spLocks/>
              </p:cNvSpPr>
              <p:nvPr/>
            </p:nvSpPr>
            <p:spPr bwMode="auto">
              <a:xfrm>
                <a:off x="544512" y="2552700"/>
                <a:ext cx="1001712" cy="477838"/>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 name="Freeform 7"/>
              <p:cNvSpPr>
                <a:spLocks/>
              </p:cNvSpPr>
              <p:nvPr/>
            </p:nvSpPr>
            <p:spPr bwMode="auto">
              <a:xfrm flipV="1">
                <a:off x="554037" y="3048000"/>
                <a:ext cx="1001712" cy="477838"/>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2" name="Oval 8"/>
              <p:cNvSpPr>
                <a:spLocks noChangeArrowheads="1"/>
              </p:cNvSpPr>
              <p:nvPr/>
            </p:nvSpPr>
            <p:spPr bwMode="auto">
              <a:xfrm>
                <a:off x="457200" y="2925763"/>
                <a:ext cx="203200" cy="203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1633536" y="2296057"/>
                    <a:ext cx="389530"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𝑥</m:t>
                          </m:r>
                          <m:r>
                            <a:rPr lang="en-US" sz="2800" b="0" i="1" baseline="-25000" smtClean="0">
                              <a:solidFill>
                                <a:srgbClr val="000000"/>
                              </a:solidFill>
                              <a:latin typeface="Cambria Math" panose="02040503050406030204" pitchFamily="18" charset="0"/>
                            </a:rPr>
                            <m:t>1</m:t>
                          </m:r>
                        </m:oMath>
                      </m:oMathPara>
                    </a14:m>
                    <a:endParaRPr lang="en-GB" sz="2800" baseline="-25000" dirty="0">
                      <a:solidFill>
                        <a:srgbClr val="00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633536" y="2296057"/>
                    <a:ext cx="389530" cy="420949"/>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633536" y="3276686"/>
                    <a:ext cx="389529" cy="4251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𝑥</m:t>
                          </m:r>
                          <m:r>
                            <a:rPr lang="en-US" sz="2800" b="0" i="1" baseline="-25000" smtClean="0">
                              <a:solidFill>
                                <a:srgbClr val="000000"/>
                              </a:solidFill>
                              <a:latin typeface="Cambria Math" panose="02040503050406030204" pitchFamily="18" charset="0"/>
                            </a:rPr>
                            <m:t>2</m:t>
                          </m:r>
                        </m:oMath>
                      </m:oMathPara>
                    </a14:m>
                    <a:endParaRPr lang="en-GB" sz="2800" baseline="-25000" dirty="0">
                      <a:solidFill>
                        <a:srgbClr val="0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633536" y="3276686"/>
                    <a:ext cx="389529" cy="425158"/>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059124" y="2100330"/>
                    <a:ext cx="270459"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𝑝</m:t>
                          </m:r>
                        </m:oMath>
                      </m:oMathPara>
                    </a14:m>
                    <a:endParaRPr lang="en-GB" sz="2800" baseline="-25000" dirty="0">
                      <a:solidFill>
                        <a:srgbClr val="00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59124" y="2100330"/>
                    <a:ext cx="270459" cy="420949"/>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19916" y="3475079"/>
                    <a:ext cx="896463"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1−</m:t>
                          </m:r>
                          <m:r>
                            <a:rPr lang="en-US" sz="2800" b="0" i="1" smtClean="0">
                              <a:solidFill>
                                <a:srgbClr val="000000"/>
                              </a:solidFill>
                              <a:latin typeface="Cambria Math" panose="02040503050406030204" pitchFamily="18" charset="0"/>
                            </a:rPr>
                            <m:t>𝑝</m:t>
                          </m:r>
                        </m:oMath>
                      </m:oMathPara>
                    </a14:m>
                    <a:endParaRPr lang="en-GB" sz="2800" baseline="-25000" dirty="0">
                      <a:solidFill>
                        <a:srgbClr val="00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19916" y="3475079"/>
                    <a:ext cx="896463" cy="420949"/>
                  </a:xfrm>
                  <a:prstGeom prst="rect">
                    <a:avLst/>
                  </a:prstGeom>
                  <a:blipFill rotWithShape="0">
                    <a:blip r:embed="rId7"/>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6" name="TextBox 35"/>
                <p:cNvSpPr txBox="1"/>
                <p:nvPr/>
              </p:nvSpPr>
              <p:spPr>
                <a:xfrm>
                  <a:off x="2859105" y="2064623"/>
                  <a:ext cx="4868897" cy="486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𝑤</m:t>
                        </m:r>
                        <m:d>
                          <m:dPr>
                            <m:ctrlPr>
                              <a:rPr lang="en-US" sz="2800" b="0" i="1" smtClean="0">
                                <a:solidFill>
                                  <a:srgbClr val="000000"/>
                                </a:solidFill>
                                <a:latin typeface="Cambria Math" panose="02040503050406030204" pitchFamily="18" charset="0"/>
                              </a:rPr>
                            </m:ctrlPr>
                          </m:dPr>
                          <m:e>
                            <m:r>
                              <a:rPr lang="en-US" sz="2800" b="0" i="1" smtClean="0">
                                <a:solidFill>
                                  <a:srgbClr val="000000"/>
                                </a:solidFill>
                                <a:latin typeface="Cambria Math" panose="02040503050406030204" pitchFamily="18" charset="0"/>
                              </a:rPr>
                              <m:t>𝑝</m:t>
                            </m:r>
                          </m:e>
                        </m:d>
                        <m:r>
                          <a:rPr lang="en-US" sz="2800" b="0" i="1" smtClean="0">
                            <a:solidFill>
                              <a:srgbClr val="000000"/>
                            </a:solidFill>
                            <a:latin typeface="Cambria Math" panose="02040503050406030204" pitchFamily="18" charset="0"/>
                          </a:rPr>
                          <m:t>𝑈</m:t>
                        </m:r>
                        <m:d>
                          <m:dPr>
                            <m:ctrlPr>
                              <a:rPr lang="en-US" sz="2800" b="0" i="1" smtClean="0">
                                <a:solidFill>
                                  <a:srgbClr val="000000"/>
                                </a:solidFill>
                                <a:latin typeface="Cambria Math" panose="02040503050406030204" pitchFamily="18" charset="0"/>
                              </a:rPr>
                            </m:ctrlPr>
                          </m:dPr>
                          <m:e>
                            <m:r>
                              <a:rPr lang="en-US" sz="2800" b="0" i="1" smtClean="0">
                                <a:solidFill>
                                  <a:srgbClr val="000000"/>
                                </a:solidFill>
                                <a:latin typeface="Cambria Math" panose="02040503050406030204" pitchFamily="18" charset="0"/>
                              </a:rPr>
                              <m:t>𝑥</m:t>
                            </m:r>
                            <m:r>
                              <a:rPr lang="en-US" sz="2800" b="0" i="1" baseline="-25000" smtClean="0">
                                <a:solidFill>
                                  <a:srgbClr val="000000"/>
                                </a:solidFill>
                                <a:latin typeface="Cambria Math" panose="02040503050406030204" pitchFamily="18" charset="0"/>
                              </a:rPr>
                              <m:t>1</m:t>
                            </m:r>
                          </m:e>
                        </m:d>
                        <m:r>
                          <a:rPr lang="en-US" sz="2800" i="1">
                            <a:solidFill>
                              <a:srgbClr val="000000"/>
                            </a:solidFill>
                            <a:latin typeface="Cambria Math" panose="02040503050406030204" pitchFamily="18" charset="0"/>
                          </a:rPr>
                          <m:t>+</m:t>
                        </m:r>
                        <m:d>
                          <m:dPr>
                            <m:ctrlPr>
                              <a:rPr lang="en-US" sz="2800" b="0" i="1" smtClean="0">
                                <a:solidFill>
                                  <a:srgbClr val="000000"/>
                                </a:solidFill>
                                <a:latin typeface="Cambria Math" panose="02040503050406030204" pitchFamily="18" charset="0"/>
                              </a:rPr>
                            </m:ctrlPr>
                          </m:dPr>
                          <m:e>
                            <m:r>
                              <a:rPr lang="en-US" sz="2800" b="0" i="1" smtClean="0">
                                <a:solidFill>
                                  <a:srgbClr val="000000"/>
                                </a:solidFill>
                                <a:latin typeface="Cambria Math" panose="02040503050406030204" pitchFamily="18" charset="0"/>
                              </a:rPr>
                              <m:t>1−</m:t>
                            </m:r>
                            <m:r>
                              <a:rPr lang="en-US" sz="2800" b="0" i="1" smtClean="0">
                                <a:solidFill>
                                  <a:srgbClr val="000000"/>
                                </a:solidFill>
                                <a:latin typeface="Cambria Math" panose="02040503050406030204" pitchFamily="18" charset="0"/>
                              </a:rPr>
                              <m:t>𝑤</m:t>
                            </m:r>
                            <m:d>
                              <m:dPr>
                                <m:ctrlPr>
                                  <a:rPr lang="en-US" sz="2800" b="0" i="1" smtClean="0">
                                    <a:solidFill>
                                      <a:srgbClr val="000000"/>
                                    </a:solidFill>
                                    <a:latin typeface="Cambria Math" panose="02040503050406030204" pitchFamily="18" charset="0"/>
                                  </a:rPr>
                                </m:ctrlPr>
                              </m:dPr>
                              <m:e>
                                <m:r>
                                  <a:rPr lang="en-US" sz="2800" b="0" i="1" smtClean="0">
                                    <a:solidFill>
                                      <a:srgbClr val="000000"/>
                                    </a:solidFill>
                                    <a:latin typeface="Cambria Math" panose="02040503050406030204" pitchFamily="18" charset="0"/>
                                  </a:rPr>
                                  <m:t>𝑝</m:t>
                                </m:r>
                              </m:e>
                            </m:d>
                          </m:e>
                        </m:d>
                        <m:r>
                          <a:rPr lang="en-US" sz="2800" b="0" i="1" smtClean="0">
                            <a:solidFill>
                              <a:srgbClr val="000000"/>
                            </a:solidFill>
                            <a:latin typeface="Cambria Math" panose="02040503050406030204" pitchFamily="18" charset="0"/>
                          </a:rPr>
                          <m:t>𝑈</m:t>
                        </m:r>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𝑥</m:t>
                        </m:r>
                        <m:r>
                          <a:rPr lang="en-US" sz="2800" b="0" i="1" baseline="-25000" smtClean="0">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m:t>
                        </m:r>
                      </m:oMath>
                    </m:oMathPara>
                  </a14:m>
                  <a:endParaRPr lang="en-GB" sz="2800" dirty="0">
                    <a:solidFill>
                      <a:srgbClr val="00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859105" y="2064623"/>
                  <a:ext cx="4868897" cy="486352"/>
                </a:xfrm>
                <a:prstGeom prst="rect">
                  <a:avLst/>
                </a:prstGeom>
                <a:blipFill rotWithShape="0">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4" name="Text Box 2"/>
              <p:cNvSpPr txBox="1">
                <a:spLocks noChangeArrowheads="1"/>
              </p:cNvSpPr>
              <p:nvPr/>
            </p:nvSpPr>
            <p:spPr bwMode="auto">
              <a:xfrm>
                <a:off x="394953" y="3479896"/>
                <a:ext cx="8598235" cy="33547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Again,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𝑈</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a:t>
                </a: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utility</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and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𝑤</m:t>
                    </m:r>
                    <m:r>
                      <a:rPr lang="en-US" sz="2800" i="1" smtClean="0">
                        <a:solidFill>
                          <a:srgbClr val="000000"/>
                        </a:solidFill>
                        <a:latin typeface="Cambria Math" panose="02040503050406030204" pitchFamily="18" charset="0"/>
                        <a:ea typeface="Cambria Math" panose="02040503050406030204" pitchFamily="18" charset="0"/>
                      </a:rPr>
                      <m:t>:</m:t>
                    </m:r>
                    <m:d>
                      <m:dPr>
                        <m:begChr m:val="["/>
                        <m:endChr m:val="]"/>
                        <m:ctrlPr>
                          <a:rPr lang="en-US" sz="2800" i="1">
                            <a:solidFill>
                              <a:srgbClr val="000000"/>
                            </a:solidFill>
                            <a:latin typeface="Cambria Math" panose="02040503050406030204" pitchFamily="18" charset="0"/>
                            <a:ea typeface="Cambria Math" panose="02040503050406030204" pitchFamily="18" charset="0"/>
                          </a:rPr>
                        </m:ctrlPr>
                      </m:dPr>
                      <m:e>
                        <m:r>
                          <a:rPr lang="en-US" sz="2800" i="1">
                            <a:solidFill>
                              <a:srgbClr val="000000"/>
                            </a:solidFill>
                            <a:latin typeface="Cambria Math" panose="02040503050406030204" pitchFamily="18" charset="0"/>
                            <a:ea typeface="Cambria Math" panose="02040503050406030204" pitchFamily="18" charset="0"/>
                          </a:rPr>
                          <m:t>0,1</m:t>
                        </m:r>
                      </m:e>
                    </m:d>
                    <m:r>
                      <a:rPr lang="en-US" sz="2800" i="1">
                        <a:solidFill>
                          <a:srgbClr val="000000"/>
                        </a:solidFill>
                        <a:latin typeface="Cambria Math" panose="02040503050406030204" pitchFamily="18" charset="0"/>
                        <a:ea typeface="Cambria Math" panose="02040503050406030204" pitchFamily="18" charset="0"/>
                      </a:rPr>
                      <m:t>→[0,1]</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a:t>
                </a: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probability weighting</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Now the ranking of outcomes matters, with the worst outcome weighted differently than the best outcome.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Importantly, this theory satisfies stochastic dominance.</a:t>
                </a:r>
              </a:p>
              <a:p>
                <a:pPr>
                  <a:spcBef>
                    <a:spcPct val="0"/>
                  </a:spcBef>
                  <a:buFont typeface="Math3" panose="00000400000000000000" pitchFamily="2" charset="2"/>
                  <a:buNone/>
                </a:pPr>
                <a:r>
                  <a:rPr lang="en-US" altLang="nl-NL" sz="2400" dirty="0" err="1">
                    <a:latin typeface="Arial" panose="020B0604020202020204" pitchFamily="34" charset="0"/>
                    <a:cs typeface="Times New Roman" panose="02020603050405020304" pitchFamily="18" charset="0"/>
                    <a:sym typeface="Math3" panose="00000400000000000000" pitchFamily="2" charset="2"/>
                  </a:rPr>
                  <a:t>Biseparable</a:t>
                </a:r>
                <a:r>
                  <a:rPr lang="en-US" altLang="nl-NL" sz="2400" dirty="0">
                    <a:latin typeface="Arial" panose="020B0604020202020204" pitchFamily="34" charset="0"/>
                    <a:cs typeface="Times New Roman" panose="02020603050405020304" pitchFamily="18" charset="0"/>
                    <a:sym typeface="Math3" panose="00000400000000000000" pitchFamily="2" charset="2"/>
                  </a:rPr>
                  <a:t> utility imposes no restrictions on prospects with three or more outcomes</a:t>
                </a:r>
                <a:r>
                  <a:rPr lang="en-US" altLang="nl-NL" sz="1800" dirty="0">
                    <a:latin typeface="Arial" panose="020B0604020202020204" pitchFamily="34" charset="0"/>
                    <a:cs typeface="Times New Roman" panose="02020603050405020304" pitchFamily="18" charset="0"/>
                    <a:sym typeface="Math3" panose="00000400000000000000" pitchFamily="2" charset="2"/>
                  </a:rPr>
                  <a:t> (except the obvious weak ordering and stochastic dominance)</a:t>
                </a:r>
                <a:r>
                  <a:rPr lang="en-US" altLang="nl-NL" sz="2400" dirty="0">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14" name="Text Box 2"/>
              <p:cNvSpPr txBox="1">
                <a:spLocks noRot="1" noChangeAspect="1" noMove="1" noResize="1" noEditPoints="1" noAdjustHandles="1" noChangeArrowheads="1" noChangeShapeType="1" noTextEdit="1"/>
              </p:cNvSpPr>
              <p:nvPr/>
            </p:nvSpPr>
            <p:spPr bwMode="auto">
              <a:xfrm>
                <a:off x="394953" y="3479896"/>
                <a:ext cx="8598235" cy="3354765"/>
              </a:xfrm>
              <a:prstGeom prst="rect">
                <a:avLst/>
              </a:prstGeom>
              <a:blipFill>
                <a:blip r:embed="rId9"/>
                <a:stretch>
                  <a:fillRect l="-1489" t="-2000" r="-71" b="-34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1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126</a:t>
            </a:fld>
            <a:endParaRPr lang="en-US" altLang="nl-NL" sz="1600"/>
          </a:p>
        </p:txBody>
      </p:sp>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grpSp>
        <p:nvGrpSpPr>
          <p:cNvPr id="3" name="Group 2"/>
          <p:cNvGrpSpPr/>
          <p:nvPr/>
        </p:nvGrpSpPr>
        <p:grpSpPr>
          <a:xfrm>
            <a:off x="6739855" y="1052736"/>
            <a:ext cx="1296144" cy="813887"/>
            <a:chOff x="6689678" y="2496835"/>
            <a:chExt cx="1594229" cy="1001063"/>
          </a:xfrm>
        </p:grpSpPr>
        <p:pic>
          <p:nvPicPr>
            <p:cNvPr id="17" name="Content Placeholder 12">
              <a:extLst>
                <a:ext uri="{FF2B5EF4-FFF2-40B4-BE49-F238E27FC236}">
                  <a16:creationId xmlns:a16="http://schemas.microsoft.com/office/drawing/2014/main" id="{8ACDDF5A-9CEE-4FB8-86C9-8DDF49A35F1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058" r="4369"/>
            <a:stretch/>
          </p:blipFill>
          <p:spPr>
            <a:xfrm>
              <a:off x="7499402" y="2496835"/>
              <a:ext cx="784505" cy="997607"/>
            </a:xfrm>
            <a:prstGeom prst="rect">
              <a:avLst/>
            </a:prstGeom>
          </p:spPr>
        </p:pic>
        <p:pic>
          <p:nvPicPr>
            <p:cNvPr id="27" name="Picture 26" descr="C:\Users\xx\Desktop\cur\Micro IV\Ghirardato.jpg"/>
            <p:cNvPicPr>
              <a:picLocks noChangeAspect="1" noChangeArrowheads="1"/>
            </p:cNvPicPr>
            <p:nvPr/>
          </p:nvPicPr>
          <p:blipFill rotWithShape="1">
            <a:blip r:embed="rId12">
              <a:extLst>
                <a:ext uri="{28A0092B-C50C-407E-A947-70E740481C1C}">
                  <a14:useLocalDpi xmlns:a14="http://schemas.microsoft.com/office/drawing/2010/main" val="0"/>
                </a:ext>
              </a:extLst>
            </a:blip>
            <a:srcRect l="13184" t="8167" r="16169" b="19323"/>
            <a:stretch/>
          </p:blipFill>
          <p:spPr bwMode="auto">
            <a:xfrm>
              <a:off x="6689678" y="2496835"/>
              <a:ext cx="781049" cy="1001063"/>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descr="C:\Users\xx\Desktop\cur\Micro IV\Miya.jpg"/>
          <p:cNvPicPr>
            <a:picLocks noChangeAspect="1" noChangeArrowheads="1"/>
          </p:cNvPicPr>
          <p:nvPr/>
        </p:nvPicPr>
        <p:blipFill rotWithShape="1">
          <a:blip r:embed="rId13">
            <a:extLst>
              <a:ext uri="{28A0092B-C50C-407E-A947-70E740481C1C}">
                <a14:useLocalDpi xmlns:a14="http://schemas.microsoft.com/office/drawing/2010/main" val="0"/>
              </a:ext>
            </a:extLst>
          </a:blip>
          <a:srcRect l="27451" t="16666" r="23039" b="25309"/>
          <a:stretch/>
        </p:blipFill>
        <p:spPr bwMode="auto">
          <a:xfrm>
            <a:off x="8302942" y="46905"/>
            <a:ext cx="665350" cy="92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62668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14"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316371" y="186507"/>
            <a:ext cx="859823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Biseparable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 still agrees with OPT for prospects with only one nonzero outcome. Hence, the explanation of Allais’ paradox and calculations given before for OPT hold equally well here.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Biseparable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 can accommodate these phenomena just like OPT does. So, the calculations are not repeated here.</a:t>
            </a:r>
          </a:p>
        </p:txBody>
      </p:sp>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127</a:t>
            </a:fld>
            <a:endParaRPr lang="en-US" altLang="nl-NL" sz="160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475822866"/>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95275" y="179388"/>
            <a:ext cx="88106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4.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decision under risk</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4.1. </a:t>
            </a:r>
            <a:r>
              <a:rPr lang="en-GB" altLang="nl-NL" dirty="0">
                <a:solidFill>
                  <a:srgbClr val="000000"/>
                </a:solidFill>
                <a:cs typeface="Times New Roman" panose="02020603050405020304" pitchFamily="18" charset="0"/>
                <a:sym typeface="Math3" panose="00000400000000000000" pitchFamily="2" charset="2"/>
              </a:rPr>
              <a:t>Reaction to the 2</a:t>
            </a:r>
            <a:r>
              <a:rPr lang="en-GB" altLang="nl-NL" baseline="30000" dirty="0">
                <a:solidFill>
                  <a:srgbClr val="000000"/>
                </a:solidFill>
                <a:cs typeface="Times New Roman" panose="02020603050405020304" pitchFamily="18" charset="0"/>
                <a:sym typeface="Math3" panose="00000400000000000000" pitchFamily="2" charset="2"/>
              </a:rPr>
              <a:t>nd</a:t>
            </a:r>
            <a:r>
              <a:rPr lang="en-GB" altLang="nl-NL" dirty="0">
                <a:solidFill>
                  <a:srgbClr val="000000"/>
                </a:solidFill>
                <a:cs typeface="Times New Roman" panose="02020603050405020304" pitchFamily="18" charset="0"/>
                <a:sym typeface="Math3" panose="00000400000000000000" pitchFamily="2" charset="2"/>
              </a:rPr>
              <a:t> problem (</a:t>
            </a:r>
            <a:r>
              <a:rPr lang="en-US" dirty="0"/>
              <a:t>§2.2</a:t>
            </a:r>
            <a:r>
              <a:rPr lang="en-GB" altLang="nl-NL" dirty="0">
                <a:solidFill>
                  <a:srgbClr val="000000"/>
                </a:solidFill>
                <a:cs typeface="Times New Roman" panose="02020603050405020304" pitchFamily="18" charset="0"/>
                <a:sym typeface="Math3" panose="00000400000000000000" pitchFamily="2" charset="2"/>
              </a:rPr>
              <a:t>); a </a:t>
            </a:r>
            <a:r>
              <a:rPr lang="en-GB" altLang="nl-NL" dirty="0" err="1">
                <a:solidFill>
                  <a:srgbClr val="000000"/>
                </a:solidFill>
                <a:cs typeface="Times New Roman" panose="02020603050405020304" pitchFamily="18" charset="0"/>
                <a:sym typeface="Math3" panose="00000400000000000000" pitchFamily="2" charset="2"/>
              </a:rPr>
              <a:t>behavioral</a:t>
            </a:r>
            <a:br>
              <a:rPr lang="en-GB" altLang="nl-NL" dirty="0">
                <a:solidFill>
                  <a:srgbClr val="000000"/>
                </a:solidFill>
                <a:cs typeface="Times New Roman" panose="02020603050405020304" pitchFamily="18" charset="0"/>
                <a:sym typeface="Math3" panose="00000400000000000000" pitchFamily="2" charset="2"/>
              </a:rPr>
            </a:br>
            <a:r>
              <a:rPr lang="en-GB" altLang="nl-NL" dirty="0">
                <a:solidFill>
                  <a:srgbClr val="000000"/>
                </a:solidFill>
                <a:cs typeface="Times New Roman" panose="02020603050405020304" pitchFamily="18" charset="0"/>
                <a:sym typeface="Math3" panose="00000400000000000000" pitchFamily="2" charset="2"/>
              </a:rPr>
              <a:t>       theory</a:t>
            </a:r>
            <a:r>
              <a:rPr lang="nl-NL" altLang="nl-NL" dirty="0">
                <a:solidFill>
                  <a:srgbClr val="000000"/>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for risk: prospect theory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sym typeface="Math3" panose="00000400000000000000" pitchFamily="2" charset="2"/>
              </a:rPr>
              <a:t>Chew’s weighted utility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Gul’s disappointment aversion</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Quiggin’s (1982) RDU and Tversky &amp; </a:t>
            </a:r>
            <a:br>
              <a:rPr lang="en-US" altLang="nl-NL" dirty="0">
                <a:solidFill>
                  <a:srgbClr val="000000"/>
                </a:solidFill>
                <a:sym typeface="Math3" panose="00000400000000000000" pitchFamily="2" charset="2"/>
              </a:rPr>
            </a:br>
            <a:r>
              <a:rPr lang="en-US" altLang="nl-NL" dirty="0">
                <a:solidFill>
                  <a:srgbClr val="000000"/>
                </a:solidFill>
                <a:sym typeface="Math3" panose="00000400000000000000" pitchFamily="2" charset="2"/>
              </a:rPr>
              <a:t>       Kahneman’s (1992)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err="1">
                <a:solidFill>
                  <a:srgbClr val="000000"/>
                </a:solidFill>
                <a:sym typeface="Math3" panose="00000400000000000000" pitchFamily="2" charset="2"/>
              </a:rPr>
              <a:t>Biseparable</a:t>
            </a:r>
            <a:r>
              <a:rPr lang="en-US" altLang="nl-NL" dirty="0">
                <a:solidFill>
                  <a:srgbClr val="000000"/>
                </a:solidFill>
                <a:sym typeface="Math3" panose="00000400000000000000" pitchFamily="2" charset="2"/>
              </a:rPr>
              <a:t>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4.6.</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Neo-additive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4.7.</a:t>
            </a:r>
            <a:r>
              <a:rPr lang="en-GB" altLang="nl-NL" dirty="0">
                <a:solidFill>
                  <a:srgbClr val="0066FF"/>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Afterword &amp; moderating views</a:t>
            </a:r>
          </a:p>
        </p:txBody>
      </p:sp>
      <p:sp>
        <p:nvSpPr>
          <p:cNvPr id="4" name="Line 8"/>
          <p:cNvSpPr>
            <a:spLocks noChangeShapeType="1"/>
          </p:cNvSpPr>
          <p:nvPr/>
        </p:nvSpPr>
        <p:spPr bwMode="auto">
          <a:xfrm>
            <a:off x="-12700" y="4189308"/>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979" t="11715" r="29488" b="24147"/>
          <a:stretch/>
        </p:blipFill>
        <p:spPr>
          <a:xfrm>
            <a:off x="8399470" y="263759"/>
            <a:ext cx="646098" cy="697002"/>
          </a:xfrm>
          <a:prstGeom prst="rect">
            <a:avLst/>
          </a:prstGeom>
        </p:spPr>
      </p:pic>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128</a:t>
            </a:fld>
            <a:endParaRPr lang="en-US" altLang="nl-NL" sz="160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119733356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4" name="Text Box 4"/>
          <p:cNvSpPr txBox="1">
            <a:spLocks noChangeArrowheads="1"/>
          </p:cNvSpPr>
          <p:nvPr/>
        </p:nvSpPr>
        <p:spPr bwMode="auto">
          <a:xfrm>
            <a:off x="206375" y="1926776"/>
            <a:ext cx="7580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dirty="0">
                <a:solidFill>
                  <a:srgbClr val="000000"/>
                </a:solidFill>
                <a:latin typeface="Arial" panose="020B0604020202020204" pitchFamily="34" charset="0"/>
                <a:cs typeface="Times New Roman" panose="02020603050405020304" pitchFamily="18" charset="0"/>
              </a:rPr>
              <a:t>Expected utility EU (with </a:t>
            </a:r>
            <a:r>
              <a:rPr lang="en-AU" altLang="nl-NL" dirty="0" err="1">
                <a:solidFill>
                  <a:srgbClr val="000000"/>
                </a:solidFill>
                <a:latin typeface="Arial" panose="020B0604020202020204" pitchFamily="34" charset="0"/>
                <a:cs typeface="Times New Roman" panose="02020603050405020304" pitchFamily="18" charset="0"/>
              </a:rPr>
              <a:t>p</a:t>
            </a:r>
            <a:r>
              <a:rPr lang="en-AU" altLang="nl-NL" baseline="-25000" dirty="0" err="1">
                <a:solidFill>
                  <a:srgbClr val="000000"/>
                </a:solidFill>
                <a:latin typeface="Arial" panose="020B0604020202020204" pitchFamily="34" charset="0"/>
                <a:cs typeface="Times New Roman" panose="02020603050405020304" pitchFamily="18" charset="0"/>
              </a:rPr>
              <a:t>j</a:t>
            </a:r>
            <a:r>
              <a:rPr lang="en-AU" altLang="nl-NL" dirty="0">
                <a:solidFill>
                  <a:srgbClr val="000000"/>
                </a:solidFill>
                <a:latin typeface="Arial" panose="020B0604020202020204" pitchFamily="34" charset="0"/>
                <a:cs typeface="Times New Roman" panose="02020603050405020304" pitchFamily="18" charset="0"/>
              </a:rPr>
              <a:t> &gt; 0):</a:t>
            </a:r>
            <a:endParaRPr lang="en-US" altLang="nl-NL" dirty="0">
              <a:solidFill>
                <a:srgbClr val="000000"/>
              </a:solidFill>
              <a:latin typeface="Arial" panose="020B0604020202020204" pitchFamily="34" charset="0"/>
              <a:cs typeface="Times New Roman" panose="02020603050405020304" pitchFamily="18" charset="0"/>
            </a:endParaRPr>
          </a:p>
        </p:txBody>
      </p:sp>
      <p:grpSp>
        <p:nvGrpSpPr>
          <p:cNvPr id="2" name="Group 1"/>
          <p:cNvGrpSpPr/>
          <p:nvPr/>
        </p:nvGrpSpPr>
        <p:grpSpPr>
          <a:xfrm>
            <a:off x="314325" y="2507801"/>
            <a:ext cx="8469313" cy="1973263"/>
            <a:chOff x="441325" y="2765425"/>
            <a:chExt cx="8469313" cy="1973263"/>
          </a:xfrm>
        </p:grpSpPr>
        <p:grpSp>
          <p:nvGrpSpPr>
            <p:cNvPr id="165896" name="Group 5"/>
            <p:cNvGrpSpPr>
              <a:grpSpLocks/>
            </p:cNvGrpSpPr>
            <p:nvPr/>
          </p:nvGrpSpPr>
          <p:grpSpPr bwMode="auto">
            <a:xfrm>
              <a:off x="441325" y="2765425"/>
              <a:ext cx="2009775" cy="1973263"/>
              <a:chOff x="425" y="2741"/>
              <a:chExt cx="1266" cy="1243"/>
            </a:xfrm>
          </p:grpSpPr>
          <p:sp>
            <p:nvSpPr>
              <p:cNvPr id="165900" name="Freeform 6"/>
              <p:cNvSpPr>
                <a:spLocks/>
              </p:cNvSpPr>
              <p:nvPr/>
            </p:nvSpPr>
            <p:spPr bwMode="auto">
              <a:xfrm>
                <a:off x="480" y="310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5901" name="Freeform 7"/>
              <p:cNvSpPr>
                <a:spLocks/>
              </p:cNvSpPr>
              <p:nvPr/>
            </p:nvSpPr>
            <p:spPr bwMode="auto">
              <a:xfrm flipV="1">
                <a:off x="486" y="342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5902" name="Oval 8"/>
              <p:cNvSpPr>
                <a:spLocks noChangeArrowheads="1"/>
              </p:cNvSpPr>
              <p:nvPr/>
            </p:nvSpPr>
            <p:spPr bwMode="auto">
              <a:xfrm>
                <a:off x="425" y="334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65903" name="Text Box 9"/>
              <p:cNvSpPr txBox="1">
                <a:spLocks noChangeArrowheads="1"/>
              </p:cNvSpPr>
              <p:nvPr/>
            </p:nvSpPr>
            <p:spPr bwMode="auto">
              <a:xfrm>
                <a:off x="1120" y="2878"/>
                <a:ext cx="4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dirty="0">
                    <a:solidFill>
                      <a:srgbClr val="000000"/>
                    </a:solidFill>
                    <a:latin typeface="Arial" panose="020B0604020202020204" pitchFamily="34" charset="0"/>
                    <a:cs typeface="Times New Roman" panose="02020603050405020304" pitchFamily="18" charset="0"/>
                  </a:rPr>
                  <a:t>x</a:t>
                </a:r>
                <a:r>
                  <a:rPr lang="en-AU" altLang="nl-NL" baseline="-25000" dirty="0">
                    <a:solidFill>
                      <a:srgbClr val="000000"/>
                    </a:solidFill>
                    <a:latin typeface="Arial" panose="020B0604020202020204" pitchFamily="34" charset="0"/>
                    <a:cs typeface="Times New Roman" panose="02020603050405020304" pitchFamily="18" charset="0"/>
                  </a:rPr>
                  <a:t>1</a:t>
                </a:r>
                <a:endParaRPr lang="en-GB" altLang="nl-NL" dirty="0">
                  <a:solidFill>
                    <a:srgbClr val="000000"/>
                  </a:solidFill>
                  <a:latin typeface="Arial" panose="020B0604020202020204" pitchFamily="34" charset="0"/>
                </a:endParaRPr>
              </a:p>
            </p:txBody>
          </p:sp>
          <p:sp>
            <p:nvSpPr>
              <p:cNvPr id="165904" name="Text Box 10"/>
              <p:cNvSpPr txBox="1">
                <a:spLocks noChangeArrowheads="1"/>
              </p:cNvSpPr>
              <p:nvPr/>
            </p:nvSpPr>
            <p:spPr bwMode="auto">
              <a:xfrm>
                <a:off x="1114" y="3547"/>
                <a:ext cx="5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dirty="0" err="1">
                    <a:solidFill>
                      <a:srgbClr val="000000"/>
                    </a:solidFill>
                    <a:latin typeface="Arial" panose="020B0604020202020204" pitchFamily="34" charset="0"/>
                  </a:rPr>
                  <a:t>x</a:t>
                </a:r>
                <a:r>
                  <a:rPr lang="en-US" altLang="nl-NL" baseline="-25000" dirty="0" err="1">
                    <a:solidFill>
                      <a:srgbClr val="000000"/>
                    </a:solidFill>
                    <a:latin typeface="Arial" panose="020B0604020202020204" pitchFamily="34" charset="0"/>
                  </a:rPr>
                  <a:t>n</a:t>
                </a:r>
                <a:endParaRPr lang="en-GB" altLang="nl-NL" dirty="0">
                  <a:solidFill>
                    <a:srgbClr val="000000"/>
                  </a:solidFill>
                  <a:latin typeface="Arial" panose="020B0604020202020204" pitchFamily="34" charset="0"/>
                </a:endParaRPr>
              </a:p>
            </p:txBody>
          </p:sp>
          <p:sp>
            <p:nvSpPr>
              <p:cNvPr id="165905" name="Text Box 11"/>
              <p:cNvSpPr txBox="1">
                <a:spLocks noChangeArrowheads="1"/>
              </p:cNvSpPr>
              <p:nvPr/>
            </p:nvSpPr>
            <p:spPr bwMode="auto">
              <a:xfrm>
                <a:off x="662" y="2741"/>
                <a:ext cx="38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dirty="0">
                    <a:solidFill>
                      <a:srgbClr val="000000"/>
                    </a:solidFill>
                    <a:latin typeface="Arial" panose="020B0604020202020204" pitchFamily="34" charset="0"/>
                    <a:ea typeface="MS Mincho" panose="02020609040205080304" pitchFamily="49" charset="-128"/>
                  </a:rPr>
                  <a:t>p</a:t>
                </a:r>
                <a:r>
                  <a:rPr lang="en-US" altLang="nl-NL" baseline="-25000" dirty="0">
                    <a:solidFill>
                      <a:srgbClr val="000000"/>
                    </a:solidFill>
                    <a:latin typeface="Arial" panose="020B0604020202020204" pitchFamily="34" charset="0"/>
                    <a:ea typeface="MS Mincho" panose="02020609040205080304" pitchFamily="49" charset="-128"/>
                  </a:rPr>
                  <a:t>1</a:t>
                </a:r>
                <a:r>
                  <a:rPr lang="en-GB" altLang="nl-NL" dirty="0">
                    <a:solidFill>
                      <a:srgbClr val="000000"/>
                    </a:solidFill>
                    <a:latin typeface="Arial" panose="020B0604020202020204" pitchFamily="34" charset="0"/>
                  </a:rPr>
                  <a:t> </a:t>
                </a:r>
              </a:p>
            </p:txBody>
          </p:sp>
          <p:sp>
            <p:nvSpPr>
              <p:cNvPr id="165906" name="Rectangle 12"/>
              <p:cNvSpPr>
                <a:spLocks noChangeArrowheads="1"/>
              </p:cNvSpPr>
              <p:nvPr/>
            </p:nvSpPr>
            <p:spPr bwMode="auto">
              <a:xfrm>
                <a:off x="682" y="3619"/>
                <a:ext cx="39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dirty="0" err="1">
                    <a:solidFill>
                      <a:srgbClr val="000000"/>
                    </a:solidFill>
                    <a:latin typeface="Arial" panose="020B0604020202020204" pitchFamily="34" charset="0"/>
                    <a:ea typeface="MS Mincho" panose="02020609040205080304" pitchFamily="49" charset="-128"/>
                  </a:rPr>
                  <a:t>p</a:t>
                </a:r>
                <a:r>
                  <a:rPr lang="en-US" altLang="nl-NL" baseline="-25000" dirty="0" err="1">
                    <a:solidFill>
                      <a:srgbClr val="000000"/>
                    </a:solidFill>
                    <a:latin typeface="Arial" panose="020B0604020202020204" pitchFamily="34" charset="0"/>
                    <a:ea typeface="MS Mincho" panose="02020609040205080304" pitchFamily="49" charset="-128"/>
                  </a:rPr>
                  <a:t>n</a:t>
                </a:r>
                <a:r>
                  <a:rPr lang="en-US" altLang="nl-NL" sz="1400" dirty="0">
                    <a:solidFill>
                      <a:srgbClr val="000000"/>
                    </a:solidFill>
                    <a:latin typeface="Arial" panose="020B0604020202020204" pitchFamily="34" charset="0"/>
                  </a:rPr>
                  <a:t> </a:t>
                </a:r>
                <a:endParaRPr lang="en-US" altLang="nl-NL" sz="2800" dirty="0">
                  <a:solidFill>
                    <a:srgbClr val="000000"/>
                  </a:solidFill>
                  <a:latin typeface="Arial" panose="020B0604020202020204" pitchFamily="34" charset="0"/>
                </a:endParaRPr>
              </a:p>
            </p:txBody>
          </p:sp>
          <p:sp>
            <p:nvSpPr>
              <p:cNvPr id="165907" name="Text Box 13"/>
              <p:cNvSpPr txBox="1">
                <a:spLocks noChangeArrowheads="1"/>
              </p:cNvSpPr>
              <p:nvPr/>
            </p:nvSpPr>
            <p:spPr bwMode="auto">
              <a:xfrm>
                <a:off x="722" y="3134"/>
                <a:ext cx="18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50000"/>
                  </a:lnSpc>
                  <a:spcBef>
                    <a:spcPct val="0"/>
                  </a:spcBef>
                  <a:buFontTx/>
                  <a:buNone/>
                </a:pPr>
                <a:r>
                  <a:rPr lang="en-US" altLang="nl-NL">
                    <a:latin typeface="Arial" panose="020B0604020202020204" pitchFamily="34" charset="0"/>
                  </a:rPr>
                  <a:t>.</a:t>
                </a:r>
              </a:p>
              <a:p>
                <a:pPr>
                  <a:lnSpc>
                    <a:spcPct val="50000"/>
                  </a:lnSpc>
                  <a:spcBef>
                    <a:spcPct val="0"/>
                  </a:spcBef>
                  <a:buFontTx/>
                  <a:buNone/>
                </a:pPr>
                <a:r>
                  <a:rPr lang="en-US" altLang="nl-NL">
                    <a:latin typeface="Arial" panose="020B0604020202020204" pitchFamily="34" charset="0"/>
                  </a:rPr>
                  <a:t>.</a:t>
                </a:r>
              </a:p>
              <a:p>
                <a:pPr>
                  <a:lnSpc>
                    <a:spcPct val="50000"/>
                  </a:lnSpc>
                  <a:spcBef>
                    <a:spcPct val="0"/>
                  </a:spcBef>
                  <a:buFontTx/>
                  <a:buNone/>
                </a:pPr>
                <a:r>
                  <a:rPr lang="en-US" altLang="nl-NL">
                    <a:latin typeface="Arial" panose="020B0604020202020204" pitchFamily="34" charset="0"/>
                  </a:rPr>
                  <a:t>.</a:t>
                </a:r>
                <a:endParaRPr lang="en-GB" altLang="nl-NL">
                  <a:latin typeface="Arial" panose="020B0604020202020204" pitchFamily="34" charset="0"/>
                </a:endParaRPr>
              </a:p>
            </p:txBody>
          </p:sp>
          <p:sp>
            <p:nvSpPr>
              <p:cNvPr id="165908" name="Text Box 14"/>
              <p:cNvSpPr txBox="1">
                <a:spLocks noChangeArrowheads="1"/>
              </p:cNvSpPr>
              <p:nvPr/>
            </p:nvSpPr>
            <p:spPr bwMode="auto">
              <a:xfrm>
                <a:off x="1142" y="3183"/>
                <a:ext cx="18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40000"/>
                  </a:lnSpc>
                  <a:spcBef>
                    <a:spcPct val="0"/>
                  </a:spcBef>
                  <a:buFontTx/>
                  <a:buNone/>
                </a:pPr>
                <a:r>
                  <a:rPr lang="en-US" altLang="nl-NL">
                    <a:latin typeface="Arial" panose="020B0604020202020204" pitchFamily="34" charset="0"/>
                  </a:rPr>
                  <a:t>.</a:t>
                </a:r>
              </a:p>
              <a:p>
                <a:pPr>
                  <a:lnSpc>
                    <a:spcPct val="40000"/>
                  </a:lnSpc>
                  <a:spcBef>
                    <a:spcPct val="0"/>
                  </a:spcBef>
                  <a:buFontTx/>
                  <a:buNone/>
                </a:pPr>
                <a:r>
                  <a:rPr lang="en-US" altLang="nl-NL">
                    <a:latin typeface="Arial" panose="020B0604020202020204" pitchFamily="34" charset="0"/>
                  </a:rPr>
                  <a:t>.</a:t>
                </a:r>
              </a:p>
              <a:p>
                <a:pPr>
                  <a:lnSpc>
                    <a:spcPct val="40000"/>
                  </a:lnSpc>
                  <a:spcBef>
                    <a:spcPct val="0"/>
                  </a:spcBef>
                  <a:buFontTx/>
                  <a:buNone/>
                </a:pPr>
                <a:r>
                  <a:rPr lang="en-US" altLang="nl-NL">
                    <a:latin typeface="Arial" panose="020B0604020202020204" pitchFamily="34" charset="0"/>
                  </a:rPr>
                  <a:t>.</a:t>
                </a:r>
                <a:endParaRPr lang="en-GB" altLang="nl-NL">
                  <a:latin typeface="Arial" panose="020B0604020202020204" pitchFamily="34" charset="0"/>
                </a:endParaRPr>
              </a:p>
            </p:txBody>
          </p:sp>
        </p:grpSp>
        <p:sp>
          <p:nvSpPr>
            <p:cNvPr id="165897" name="Text Box 29"/>
            <p:cNvSpPr txBox="1">
              <a:spLocks noChangeArrowheads="1"/>
            </p:cNvSpPr>
            <p:nvPr/>
          </p:nvSpPr>
          <p:spPr bwMode="auto">
            <a:xfrm>
              <a:off x="2641600" y="3351213"/>
              <a:ext cx="62690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l-NL" altLang="nl-NL" dirty="0">
                  <a:latin typeface="Arial" panose="020B0604020202020204" pitchFamily="34" charset="0"/>
                  <a:sym typeface="Symbol" panose="05050102010706020507" pitchFamily="18" charset="2"/>
                </a:rPr>
                <a:t></a:t>
              </a:r>
              <a:r>
                <a:rPr lang="en-US" altLang="nl-NL" sz="4000" dirty="0">
                  <a:latin typeface="Arial" panose="020B0604020202020204" pitchFamily="34" charset="0"/>
                  <a:ea typeface="MS Mincho" panose="02020609040205080304" pitchFamily="49" charset="-128"/>
                  <a:sym typeface="Math4" panose="00000400000000000000" pitchFamily="2" charset="2"/>
                </a:rPr>
                <a:t>     </a:t>
              </a:r>
              <a:r>
                <a:rPr lang="en-US" altLang="nl-NL" sz="4000" dirty="0">
                  <a:solidFill>
                    <a:srgbClr val="000000"/>
                  </a:solidFill>
                  <a:latin typeface="Arial" panose="020B0604020202020204" pitchFamily="34" charset="0"/>
                  <a:ea typeface="MS Mincho" panose="02020609040205080304" pitchFamily="49" charset="-128"/>
                  <a:sym typeface="Math4" panose="00000400000000000000" pitchFamily="2" charset="2"/>
                </a:rPr>
                <a:t>p</a:t>
              </a:r>
              <a:r>
                <a:rPr lang="en-US" altLang="nl-NL" sz="4000" baseline="-25000" dirty="0">
                  <a:solidFill>
                    <a:srgbClr val="000000"/>
                  </a:solidFill>
                  <a:latin typeface="Arial" panose="020B0604020202020204" pitchFamily="34" charset="0"/>
                  <a:ea typeface="MS Mincho" panose="02020609040205080304" pitchFamily="49" charset="-128"/>
                  <a:sym typeface="Math4" panose="00000400000000000000" pitchFamily="2" charset="2"/>
                </a:rPr>
                <a:t>1</a:t>
              </a:r>
              <a:r>
                <a:rPr lang="en-US" altLang="nl-NL" sz="4000" dirty="0">
                  <a:latin typeface="Arial" panose="020B0604020202020204" pitchFamily="34" charset="0"/>
                  <a:ea typeface="MS Mincho" panose="02020609040205080304" pitchFamily="49" charset="-128"/>
                  <a:sym typeface="Math4" panose="00000400000000000000" pitchFamily="2" charset="2"/>
                </a:rPr>
                <a:t>    x</a:t>
              </a:r>
              <a:r>
                <a:rPr lang="en-US" altLang="nl-NL" sz="4000" baseline="-25000" dirty="0">
                  <a:latin typeface="Arial" panose="020B0604020202020204" pitchFamily="34" charset="0"/>
                  <a:ea typeface="MS Mincho" panose="02020609040205080304" pitchFamily="49" charset="-128"/>
                  <a:sym typeface="Math4" panose="00000400000000000000" pitchFamily="2" charset="2"/>
                </a:rPr>
                <a:t>1</a:t>
              </a:r>
              <a:r>
                <a:rPr lang="en-AU" altLang="nl-NL" sz="4000" dirty="0">
                  <a:latin typeface="Arial" panose="020B0604020202020204" pitchFamily="34" charset="0"/>
                  <a:ea typeface="MS Mincho" panose="02020609040205080304" pitchFamily="49" charset="-128"/>
                  <a:sym typeface="Symbol" panose="05050102010706020507" pitchFamily="18" charset="2"/>
                </a:rPr>
                <a:t> + </a:t>
              </a:r>
              <a:r>
                <a:rPr lang="en-US" altLang="nl-NL" sz="4000" baseline="20000" dirty="0">
                  <a:latin typeface="Arial" panose="020B0604020202020204" pitchFamily="34" charset="0"/>
                  <a:cs typeface="Times New Roman" panose="02020603050405020304" pitchFamily="18" charset="0"/>
                  <a:sym typeface="Math3" panose="00000400000000000000" pitchFamily="2" charset="2"/>
                </a:rPr>
                <a:t>…</a:t>
              </a:r>
              <a:r>
                <a:rPr lang="en-AU" altLang="nl-NL" sz="4000" dirty="0">
                  <a:latin typeface="Arial" panose="020B0604020202020204" pitchFamily="34" charset="0"/>
                  <a:ea typeface="MS Mincho" panose="02020609040205080304" pitchFamily="49" charset="-128"/>
                  <a:sym typeface="Symbol" panose="05050102010706020507" pitchFamily="18" charset="2"/>
                </a:rPr>
                <a:t> + </a:t>
              </a:r>
              <a:r>
                <a:rPr lang="en-AU" altLang="nl-NL" sz="4000" dirty="0" err="1">
                  <a:latin typeface="Arial" panose="020B0604020202020204" pitchFamily="34" charset="0"/>
                  <a:ea typeface="MS Mincho" panose="02020609040205080304" pitchFamily="49" charset="-128"/>
                  <a:sym typeface="Math4" panose="00000400000000000000" pitchFamily="2" charset="2"/>
                </a:rPr>
                <a:t>p</a:t>
              </a:r>
              <a:r>
                <a:rPr lang="en-AU" altLang="nl-NL" sz="4000" baseline="-25000" dirty="0" err="1">
                  <a:latin typeface="Arial" panose="020B0604020202020204" pitchFamily="34" charset="0"/>
                  <a:ea typeface="MS Mincho" panose="02020609040205080304" pitchFamily="49" charset="-128"/>
                  <a:sym typeface="Math4" panose="00000400000000000000" pitchFamily="2" charset="2"/>
                </a:rPr>
                <a:t>n</a:t>
              </a:r>
              <a:r>
                <a:rPr lang="en-AU" altLang="nl-NL" sz="4000" dirty="0">
                  <a:latin typeface="Arial" panose="020B0604020202020204" pitchFamily="34" charset="0"/>
                  <a:ea typeface="MS Mincho" panose="02020609040205080304" pitchFamily="49" charset="-128"/>
                  <a:sym typeface="Math4" panose="00000400000000000000" pitchFamily="2" charset="2"/>
                </a:rPr>
                <a:t>    </a:t>
              </a:r>
              <a:r>
                <a:rPr lang="en-AU" altLang="nl-NL" sz="4000" dirty="0" err="1">
                  <a:latin typeface="Arial" panose="020B0604020202020204" pitchFamily="34" charset="0"/>
                  <a:ea typeface="MS Mincho" panose="02020609040205080304" pitchFamily="49" charset="-128"/>
                  <a:sym typeface="Math4" panose="00000400000000000000" pitchFamily="2" charset="2"/>
                </a:rPr>
                <a:t>x</a:t>
              </a:r>
              <a:r>
                <a:rPr lang="en-AU" altLang="nl-NL" sz="4000" baseline="-25000" dirty="0" err="1">
                  <a:latin typeface="Arial" panose="020B0604020202020204" pitchFamily="34" charset="0"/>
                  <a:ea typeface="MS Mincho" panose="02020609040205080304" pitchFamily="49" charset="-128"/>
                  <a:sym typeface="Math4" panose="00000400000000000000" pitchFamily="2" charset="2"/>
                </a:rPr>
                <a:t>n</a:t>
              </a:r>
              <a:endParaRPr lang="en-GB" altLang="nl-NL" sz="4000" baseline="-25000" dirty="0">
                <a:latin typeface="Arial" panose="020B0604020202020204" pitchFamily="34" charset="0"/>
                <a:ea typeface="MS Mincho" panose="02020609040205080304" pitchFamily="49" charset="-128"/>
                <a:sym typeface="Math4" panose="00000400000000000000" pitchFamily="2" charset="2"/>
              </a:endParaRPr>
            </a:p>
          </p:txBody>
        </p:sp>
        <p:sp>
          <p:nvSpPr>
            <p:cNvPr id="165898" name="Text Box 40"/>
            <p:cNvSpPr txBox="1">
              <a:spLocks noChangeArrowheads="1"/>
            </p:cNvSpPr>
            <p:nvPr/>
          </p:nvSpPr>
          <p:spPr bwMode="auto">
            <a:xfrm>
              <a:off x="4275371" y="3335338"/>
              <a:ext cx="1349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4000" dirty="0">
                  <a:solidFill>
                    <a:srgbClr val="0000FF"/>
                  </a:solidFill>
                  <a:latin typeface="Arial" panose="020B0604020202020204" pitchFamily="34" charset="0"/>
                  <a:ea typeface="MS Mincho" panose="02020609040205080304" pitchFamily="49" charset="-128"/>
                  <a:sym typeface="Math4" panose="00000400000000000000" pitchFamily="2" charset="2"/>
                </a:rPr>
                <a:t>U(  </a:t>
              </a:r>
              <a:r>
                <a:rPr lang="en-US" altLang="nl-NL" sz="1800" dirty="0">
                  <a:solidFill>
                    <a:srgbClr val="0000FF"/>
                  </a:solidFill>
                  <a:latin typeface="Arial" panose="020B0604020202020204" pitchFamily="34" charset="0"/>
                  <a:ea typeface="MS Mincho" panose="02020609040205080304" pitchFamily="49" charset="-128"/>
                  <a:sym typeface="Math4" panose="00000400000000000000" pitchFamily="2" charset="2"/>
                </a:rPr>
                <a:t> </a:t>
              </a:r>
              <a:r>
                <a:rPr lang="en-AU" altLang="nl-NL" sz="4000" dirty="0">
                  <a:solidFill>
                    <a:srgbClr val="0000FF"/>
                  </a:solidFill>
                  <a:latin typeface="Arial" panose="020B0604020202020204" pitchFamily="34" charset="0"/>
                  <a:ea typeface="MS Mincho" panose="02020609040205080304" pitchFamily="49" charset="-128"/>
                  <a:sym typeface="Symbol" panose="05050102010706020507" pitchFamily="18" charset="2"/>
                </a:rPr>
                <a:t>)</a:t>
              </a:r>
              <a:endParaRPr lang="en-GB" altLang="nl-NL" sz="2800" dirty="0">
                <a:solidFill>
                  <a:srgbClr val="0000FF"/>
                </a:solidFill>
                <a:latin typeface="Arial" panose="020B0604020202020204" pitchFamily="34" charset="0"/>
                <a:sym typeface="Math4" panose="00000400000000000000" pitchFamily="2" charset="2"/>
              </a:endParaRPr>
            </a:p>
          </p:txBody>
        </p:sp>
        <p:sp>
          <p:nvSpPr>
            <p:cNvPr id="165899" name="Text Box 41"/>
            <p:cNvSpPr txBox="1">
              <a:spLocks noChangeArrowheads="1"/>
            </p:cNvSpPr>
            <p:nvPr/>
          </p:nvSpPr>
          <p:spPr bwMode="auto">
            <a:xfrm>
              <a:off x="7231943" y="3359150"/>
              <a:ext cx="1349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4000" dirty="0">
                  <a:solidFill>
                    <a:srgbClr val="0000FF"/>
                  </a:solidFill>
                  <a:latin typeface="Arial" panose="020B0604020202020204" pitchFamily="34" charset="0"/>
                  <a:ea typeface="MS Mincho" panose="02020609040205080304" pitchFamily="49" charset="-128"/>
                  <a:sym typeface="Math4" panose="00000400000000000000" pitchFamily="2" charset="2"/>
                </a:rPr>
                <a:t>U(   </a:t>
              </a:r>
              <a:r>
                <a:rPr lang="en-AU" altLang="nl-NL" sz="4000" dirty="0">
                  <a:solidFill>
                    <a:srgbClr val="0000FF"/>
                  </a:solidFill>
                  <a:latin typeface="Arial" panose="020B0604020202020204" pitchFamily="34" charset="0"/>
                  <a:ea typeface="MS Mincho" panose="02020609040205080304" pitchFamily="49" charset="-128"/>
                  <a:sym typeface="Symbol" panose="05050102010706020507" pitchFamily="18" charset="2"/>
                </a:rPr>
                <a:t>)</a:t>
              </a:r>
              <a:endParaRPr lang="en-GB" altLang="nl-NL" sz="2800" dirty="0">
                <a:solidFill>
                  <a:srgbClr val="0000FF"/>
                </a:solidFill>
                <a:latin typeface="Arial" panose="020B0604020202020204" pitchFamily="34" charset="0"/>
                <a:sym typeface="Math4" panose="00000400000000000000" pitchFamily="2" charset="2"/>
              </a:endParaRPr>
            </a:p>
          </p:txBody>
        </p:sp>
      </p:grpSp>
      <p:sp>
        <p:nvSpPr>
          <p:cNvPr id="321555" name="Text Box 4"/>
          <p:cNvSpPr txBox="1">
            <a:spLocks noChangeArrowheads="1"/>
          </p:cNvSpPr>
          <p:nvPr/>
        </p:nvSpPr>
        <p:spPr bwMode="auto">
          <a:xfrm>
            <a:off x="58738" y="4690844"/>
            <a:ext cx="88153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pPr>
            <a:r>
              <a:rPr lang="en-AU" altLang="nl-NL" dirty="0">
                <a:solidFill>
                  <a:srgbClr val="000000"/>
                </a:solidFill>
                <a:latin typeface="Arial" panose="020B0604020202020204" pitchFamily="34" charset="0"/>
                <a:cs typeface="Times New Roman" panose="02020603050405020304" pitchFamily="18" charset="0"/>
              </a:rPr>
              <a:t>neo-additive utility (NAU): </a:t>
            </a:r>
          </a:p>
          <a:p>
            <a:pPr>
              <a:lnSpc>
                <a:spcPct val="90000"/>
              </a:lnSpc>
              <a:buFontTx/>
              <a:buNone/>
            </a:pPr>
            <a:r>
              <a:rPr lang="en-AU" altLang="nl-NL" dirty="0">
                <a:solidFill>
                  <a:srgbClr val="000000"/>
                </a:solidFill>
                <a:latin typeface="Arial" panose="020B0604020202020204" pitchFamily="34" charset="0"/>
                <a:cs typeface="Times New Roman" panose="02020603050405020304" pitchFamily="18" charset="0"/>
              </a:rPr>
              <a:t>give extra weight to best and worst outcomes.</a:t>
            </a:r>
          </a:p>
          <a:p>
            <a:pPr>
              <a:lnSpc>
                <a:spcPct val="90000"/>
              </a:lnSpc>
              <a:buFontTx/>
              <a:buNone/>
            </a:pPr>
            <a:r>
              <a:rPr lang="en-AU" altLang="nl-NL" dirty="0">
                <a:solidFill>
                  <a:srgbClr val="000000"/>
                </a:solidFill>
                <a:latin typeface="Arial" panose="020B0604020202020204" pitchFamily="34" charset="0"/>
                <a:cs typeface="Times New Roman" panose="02020603050405020304" pitchFamily="18" charset="0"/>
              </a:rPr>
              <a:t>Convex combination of </a:t>
            </a:r>
            <a:br>
              <a:rPr lang="en-AU" altLang="nl-NL" dirty="0">
                <a:solidFill>
                  <a:srgbClr val="000000"/>
                </a:solidFill>
                <a:latin typeface="Arial" panose="020B0604020202020204" pitchFamily="34" charset="0"/>
                <a:cs typeface="Times New Roman" panose="02020603050405020304" pitchFamily="18" charset="0"/>
              </a:rPr>
            </a:br>
            <a:r>
              <a:rPr lang="en-AU" altLang="nl-NL" dirty="0">
                <a:solidFill>
                  <a:srgbClr val="000000"/>
                </a:solidFill>
                <a:latin typeface="Arial" panose="020B0604020202020204" pitchFamily="34" charset="0"/>
                <a:cs typeface="Times New Roman" panose="02020603050405020304" pitchFamily="18" charset="0"/>
              </a:rPr>
              <a:t>EU &amp; maximal &amp; minimal utility.</a:t>
            </a:r>
            <a:endParaRPr lang="en-US" altLang="nl-NL" sz="2800" dirty="0">
              <a:solidFill>
                <a:srgbClr val="000000"/>
              </a:solidFill>
              <a:latin typeface="Arial" panose="020B0604020202020204" pitchFamily="34" charset="0"/>
              <a:sym typeface="Symbol" panose="05050102010706020507" pitchFamily="18" charset="2"/>
            </a:endParaRPr>
          </a:p>
        </p:txBody>
      </p:sp>
      <p:sp>
        <p:nvSpPr>
          <p:cNvPr id="64514" name="Text Box 2"/>
          <p:cNvSpPr txBox="1">
            <a:spLocks noChangeArrowheads="1"/>
          </p:cNvSpPr>
          <p:nvPr/>
        </p:nvSpPr>
        <p:spPr bwMode="auto">
          <a:xfrm>
            <a:off x="139700" y="66226"/>
            <a:ext cx="8877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AU" altLang="nl-NL" dirty="0">
                <a:solidFill>
                  <a:srgbClr val="0000FF"/>
                </a:solidFill>
                <a:latin typeface="Arial" panose="020B0604020202020204" pitchFamily="34" charset="0"/>
                <a:sym typeface="Math3" panose="00000400000000000000" pitchFamily="2" charset="2"/>
              </a:rPr>
              <a:t>Now another useful special case of PT: </a:t>
            </a:r>
            <a:r>
              <a:rPr lang="en-AU" altLang="nl-NL" dirty="0">
                <a:solidFill>
                  <a:srgbClr val="000000"/>
                </a:solidFill>
                <a:latin typeface="Arial" panose="020B0604020202020204" pitchFamily="34" charset="0"/>
                <a:sym typeface="Math3" panose="00000400000000000000" pitchFamily="2" charset="2"/>
              </a:rPr>
              <a:t>neo-additive utility. Captures main ideas of prospect theory (except loss aversion). And is simple!</a:t>
            </a:r>
            <a:endParaRPr lang="en-GB" altLang="nl-NL" dirty="0">
              <a:solidFill>
                <a:srgbClr val="000000"/>
              </a:solidFill>
              <a:latin typeface="Arial" panose="020B0604020202020204" pitchFamily="34" charset="0"/>
              <a:sym typeface="Math3" panose="00000400000000000000" pitchFamily="2" charset="2"/>
            </a:endParaRPr>
          </a:p>
        </p:txBody>
      </p:sp>
      <p:sp>
        <p:nvSpPr>
          <p:cNvPr id="19"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129</a:t>
            </a:fld>
            <a:endParaRPr lang="en-US" altLang="nl-NL" sz="1600"/>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318162905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589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155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155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1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55" grpId="0" build="p" bldLvl="2"/>
      <p:bldP spid="6451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58377" y="332656"/>
            <a:ext cx="837406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Times New Roman" panose="02020603050405020304" pitchFamily="18" charset="0"/>
              </a:defRPr>
            </a:lvl1pPr>
            <a:lvl2pPr marL="990600" indent="-5334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752600" indent="-381000">
              <a:spcBef>
                <a:spcPct val="20000"/>
              </a:spcBef>
              <a:buChar char="–"/>
              <a:defRPr sz="2000">
                <a:solidFill>
                  <a:schemeClr val="tx1"/>
                </a:solidFill>
                <a:latin typeface="Times New Roman" panose="02020603050405020304" pitchFamily="18" charset="0"/>
              </a:defRPr>
            </a:lvl4pPr>
            <a:lvl5pPr marL="2209800" indent="-381000">
              <a:spcBef>
                <a:spcPct val="20000"/>
              </a:spcBef>
              <a:buChar char="»"/>
              <a:defRPr sz="2000">
                <a:solidFill>
                  <a:schemeClr val="tx1"/>
                </a:solidFill>
                <a:latin typeface="Times New Roman" panose="02020603050405020304" pitchFamily="18" charset="0"/>
              </a:defRPr>
            </a:lvl5pPr>
            <a:lvl6pPr marL="2667000" indent="-381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124200" indent="-381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81400" indent="-381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38600" indent="-381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3. Beginning of </a:t>
            </a:r>
            <a:r>
              <a:rPr lang="en-GB" altLang="nl-NL" sz="36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 economics, 1970-1980: Intermezzo</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3.1.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Biases and heuristics</a:t>
            </a:r>
          </a:p>
        </p:txBody>
      </p:sp>
      <p:pic>
        <p:nvPicPr>
          <p:cNvPr id="10" name="Picture 9" descr="C:\Users\xx\Desktop\cur\cur Micro IV\x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000"/>
          <a:stretch/>
        </p:blipFill>
        <p:spPr bwMode="auto">
          <a:xfrm>
            <a:off x="6876256" y="1769769"/>
            <a:ext cx="504056" cy="74282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13</a:t>
            </a:fld>
            <a:endParaRPr lang="en-US" altLang="nl-NL" sz="1600"/>
          </a:p>
        </p:txBody>
      </p:sp>
    </p:spTree>
    <p:extLst>
      <p:ext uri="{BB962C8B-B14F-4D97-AF65-F5344CB8AC3E}">
        <p14:creationId xmlns:p14="http://schemas.microsoft.com/office/powerpoint/2010/main" val="247603599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6">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Text Box 4"/>
          <p:cNvSpPr txBox="1">
            <a:spLocks noChangeArrowheads="1"/>
          </p:cNvSpPr>
          <p:nvPr/>
        </p:nvSpPr>
        <p:spPr bwMode="auto">
          <a:xfrm>
            <a:off x="157163" y="187325"/>
            <a:ext cx="881538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u="sng" dirty="0">
                <a:solidFill>
                  <a:srgbClr val="CC9900"/>
                </a:solidFill>
                <a:latin typeface="Arial" panose="020B0604020202020204" pitchFamily="34" charset="0"/>
                <a:cs typeface="Times New Roman" panose="02020603050405020304" pitchFamily="18" charset="0"/>
              </a:rPr>
              <a:t>neo-additive utility (NAU)</a:t>
            </a:r>
            <a:r>
              <a:rPr lang="en-AU" altLang="nl-NL" dirty="0">
                <a:solidFill>
                  <a:srgbClr val="000000"/>
                </a:solidFill>
                <a:latin typeface="Arial" panose="020B0604020202020204" pitchFamily="34" charset="0"/>
                <a:cs typeface="Times New Roman" panose="02020603050405020304" pitchFamily="18" charset="0"/>
              </a:rPr>
              <a:t> is </a:t>
            </a:r>
            <a:br>
              <a:rPr lang="en-AU" altLang="nl-NL" dirty="0">
                <a:solidFill>
                  <a:srgbClr val="000000"/>
                </a:solidFill>
                <a:latin typeface="Arial" panose="020B0604020202020204" pitchFamily="34" charset="0"/>
                <a:cs typeface="Times New Roman" panose="02020603050405020304" pitchFamily="18" charset="0"/>
              </a:rPr>
            </a:br>
            <a:r>
              <a:rPr lang="nl-NL" altLang="nl-NL" sz="2800" dirty="0">
                <a:solidFill>
                  <a:srgbClr val="000000"/>
                </a:solidFill>
                <a:latin typeface="Arial" panose="020B0604020202020204" pitchFamily="34" charset="0"/>
                <a:sym typeface="Symbol" panose="05050102010706020507" pitchFamily="18" charset="2"/>
              </a:rPr>
              <a:t></a:t>
            </a:r>
            <a:r>
              <a:rPr lang="en-US" altLang="nl-NL" sz="2800" dirty="0">
                <a:solidFill>
                  <a:srgbClr val="000000"/>
                </a:solidFill>
                <a:latin typeface="Arial" panose="020B0604020202020204" pitchFamily="34" charset="0"/>
                <a:sym typeface="Symbol" panose="05050102010706020507" pitchFamily="18" charset="2"/>
              </a:rPr>
              <a:t>U(</a:t>
            </a:r>
            <a:r>
              <a:rPr lang="nl-NL" altLang="nl-NL" sz="2800" dirty="0">
                <a:solidFill>
                  <a:srgbClr val="000000"/>
                </a:solidFill>
                <a:latin typeface="Arial" panose="020B0604020202020204" pitchFamily="34" charset="0"/>
              </a:rPr>
              <a:t>min) + </a:t>
            </a:r>
            <a:r>
              <a:rPr lang="nl-NL" altLang="nl-NL" sz="2800" dirty="0">
                <a:solidFill>
                  <a:srgbClr val="000000"/>
                </a:solidFill>
                <a:latin typeface="Arial" panose="020B0604020202020204" pitchFamily="34" charset="0"/>
                <a:sym typeface="Symbol" panose="05050102010706020507" pitchFamily="18" charset="2"/>
              </a:rPr>
              <a:t></a:t>
            </a:r>
            <a:r>
              <a:rPr lang="en-US" altLang="nl-NL" sz="2800" dirty="0">
                <a:solidFill>
                  <a:srgbClr val="000000"/>
                </a:solidFill>
                <a:latin typeface="Arial" panose="020B0604020202020204" pitchFamily="34" charset="0"/>
                <a:sym typeface="Symbol" panose="05050102010706020507" pitchFamily="18" charset="2"/>
              </a:rPr>
              <a:t>U(max</a:t>
            </a:r>
            <a:r>
              <a:rPr lang="nl-NL" altLang="nl-NL" sz="2800" dirty="0">
                <a:solidFill>
                  <a:srgbClr val="000000"/>
                </a:solidFill>
                <a:latin typeface="Arial" panose="020B0604020202020204" pitchFamily="34" charset="0"/>
              </a:rPr>
              <a:t>) + (1–</a:t>
            </a:r>
            <a:r>
              <a:rPr lang="nl-NL" altLang="nl-NL" sz="2800" dirty="0">
                <a:solidFill>
                  <a:srgbClr val="000000"/>
                </a:solidFill>
                <a:latin typeface="Arial" panose="020B0604020202020204" pitchFamily="34" charset="0"/>
                <a:sym typeface="Symbol" panose="05050102010706020507" pitchFamily="18" charset="2"/>
              </a:rPr>
              <a:t></a:t>
            </a:r>
            <a:r>
              <a:rPr lang="en-US" altLang="nl-NL" sz="2800" dirty="0">
                <a:solidFill>
                  <a:srgbClr val="000000"/>
                </a:solidFill>
                <a:latin typeface="Arial" panose="020B0604020202020204" pitchFamily="34" charset="0"/>
                <a:sym typeface="Symbol" panose="05050102010706020507" pitchFamily="18" charset="2"/>
              </a:rPr>
              <a:t>–</a:t>
            </a:r>
            <a:r>
              <a:rPr lang="nl-NL" altLang="nl-NL" sz="2800" dirty="0">
                <a:solidFill>
                  <a:srgbClr val="000000"/>
                </a:solidFill>
                <a:latin typeface="Arial" panose="020B0604020202020204" pitchFamily="34" charset="0"/>
                <a:sym typeface="Symbol" panose="05050102010706020507" pitchFamily="18" charset="2"/>
              </a:rPr>
              <a:t></a:t>
            </a:r>
            <a:r>
              <a:rPr lang="en-US" altLang="nl-NL" sz="2800" dirty="0">
                <a:solidFill>
                  <a:srgbClr val="000000"/>
                </a:solidFill>
                <a:latin typeface="Arial" panose="020B0604020202020204" pitchFamily="34" charset="0"/>
                <a:sym typeface="Symbol" panose="05050102010706020507" pitchFamily="18" charset="2"/>
              </a:rPr>
              <a:t>)EU</a:t>
            </a:r>
          </a:p>
          <a:p>
            <a:pPr>
              <a:buFontTx/>
              <a:buNone/>
            </a:pPr>
            <a:r>
              <a:rPr lang="en-US" altLang="nl-NL" sz="2800" dirty="0">
                <a:solidFill>
                  <a:srgbClr val="000000"/>
                </a:solidFill>
                <a:latin typeface="Arial" panose="020B0604020202020204" pitchFamily="34" charset="0"/>
                <a:sym typeface="Symbol" panose="05050102010706020507" pitchFamily="18" charset="2"/>
              </a:rPr>
              <a:t>where: </a:t>
            </a:r>
          </a:p>
          <a:p>
            <a:pPr>
              <a:buFontTx/>
              <a:buNone/>
            </a:pPr>
            <a:r>
              <a:rPr lang="nl-NL" altLang="nl-NL" sz="2800" dirty="0">
                <a:solidFill>
                  <a:srgbClr val="000000"/>
                </a:solidFill>
                <a:latin typeface="Arial" panose="020B0604020202020204" pitchFamily="34" charset="0"/>
                <a:sym typeface="Symbol" panose="05050102010706020507" pitchFamily="18" charset="2"/>
              </a:rPr>
              <a:t> </a:t>
            </a:r>
            <a:r>
              <a:rPr lang="en-US" altLang="nl-NL" sz="2800" dirty="0">
                <a:solidFill>
                  <a:srgbClr val="000000"/>
                </a:solidFill>
                <a:latin typeface="Arial" panose="020B0604020202020204" pitchFamily="34" charset="0"/>
                <a:sym typeface="Symbol" panose="05050102010706020507" pitchFamily="18" charset="2"/>
              </a:rPr>
              <a:t> </a:t>
            </a:r>
            <a:r>
              <a:rPr lang="nl-NL" altLang="nl-NL" sz="2800" dirty="0">
                <a:solidFill>
                  <a:srgbClr val="000000"/>
                </a:solidFill>
                <a:latin typeface="Arial" panose="020B0604020202020204" pitchFamily="34" charset="0"/>
                <a:sym typeface="Symbol" panose="05050102010706020507" pitchFamily="18" charset="2"/>
              </a:rPr>
              <a:t>0 = </a:t>
            </a:r>
            <a:r>
              <a:rPr lang="nl-NL" altLang="nl-NL" sz="2800" dirty="0" err="1">
                <a:solidFill>
                  <a:srgbClr val="CC9900"/>
                </a:solidFill>
                <a:latin typeface="Arial" panose="020B0604020202020204" pitchFamily="34" charset="0"/>
                <a:sym typeface="Symbol" panose="05050102010706020507" pitchFamily="18" charset="2"/>
              </a:rPr>
              <a:t>pessimism</a:t>
            </a:r>
            <a:r>
              <a:rPr lang="nl-NL" altLang="nl-NL" sz="2800" dirty="0">
                <a:solidFill>
                  <a:srgbClr val="CC9900"/>
                </a:solidFill>
                <a:latin typeface="Arial" panose="020B0604020202020204" pitchFamily="34" charset="0"/>
                <a:sym typeface="Symbol" panose="05050102010706020507" pitchFamily="18" charset="2"/>
              </a:rPr>
              <a:t> index;</a:t>
            </a:r>
            <a:endParaRPr lang="en-US" altLang="nl-NL" sz="2800" dirty="0">
              <a:solidFill>
                <a:srgbClr val="CC9900"/>
              </a:solidFill>
              <a:latin typeface="Arial" panose="020B0604020202020204" pitchFamily="34" charset="0"/>
              <a:sym typeface="Symbol" panose="05050102010706020507" pitchFamily="18" charset="2"/>
            </a:endParaRPr>
          </a:p>
          <a:p>
            <a:pPr>
              <a:buFontTx/>
              <a:buNone/>
            </a:pPr>
            <a:r>
              <a:rPr lang="nl-NL" altLang="nl-NL" sz="2800" dirty="0">
                <a:solidFill>
                  <a:srgbClr val="000000"/>
                </a:solidFill>
                <a:latin typeface="Arial" panose="020B0604020202020204" pitchFamily="34" charset="0"/>
                <a:sym typeface="Symbol" panose="05050102010706020507" pitchFamily="18" charset="2"/>
              </a:rPr>
              <a:t> </a:t>
            </a:r>
            <a:r>
              <a:rPr lang="en-US" altLang="nl-NL" sz="2800" dirty="0">
                <a:solidFill>
                  <a:srgbClr val="000000"/>
                </a:solidFill>
                <a:latin typeface="Arial" panose="020B0604020202020204" pitchFamily="34" charset="0"/>
                <a:sym typeface="Symbol" panose="05050102010706020507" pitchFamily="18" charset="2"/>
              </a:rPr>
              <a:t> </a:t>
            </a:r>
            <a:r>
              <a:rPr lang="nl-NL" altLang="nl-NL" sz="2800" dirty="0">
                <a:solidFill>
                  <a:srgbClr val="000000"/>
                </a:solidFill>
                <a:latin typeface="Arial" panose="020B0604020202020204" pitchFamily="34" charset="0"/>
                <a:sym typeface="Symbol" panose="05050102010706020507" pitchFamily="18" charset="2"/>
              </a:rPr>
              <a:t>0 = </a:t>
            </a:r>
            <a:r>
              <a:rPr lang="nl-NL" altLang="nl-NL" sz="2800" dirty="0" err="1">
                <a:solidFill>
                  <a:srgbClr val="CC9900"/>
                </a:solidFill>
                <a:latin typeface="Arial" panose="020B0604020202020204" pitchFamily="34" charset="0"/>
                <a:sym typeface="Symbol" panose="05050102010706020507" pitchFamily="18" charset="2"/>
              </a:rPr>
              <a:t>optimism</a:t>
            </a:r>
            <a:r>
              <a:rPr lang="nl-NL" altLang="nl-NL" sz="2800" dirty="0">
                <a:solidFill>
                  <a:srgbClr val="CC9900"/>
                </a:solidFill>
                <a:latin typeface="Arial" panose="020B0604020202020204" pitchFamily="34" charset="0"/>
                <a:sym typeface="Symbol" panose="05050102010706020507" pitchFamily="18" charset="2"/>
              </a:rPr>
              <a:t> index.</a:t>
            </a:r>
          </a:p>
          <a:p>
            <a:pPr>
              <a:buFontTx/>
              <a:buNone/>
            </a:pPr>
            <a:r>
              <a:rPr lang="en-US" altLang="nl-NL" sz="2800" dirty="0">
                <a:solidFill>
                  <a:srgbClr val="CC9900"/>
                </a:solidFill>
                <a:latin typeface="Arial" panose="020B0604020202020204" pitchFamily="34" charset="0"/>
                <a:sym typeface="Symbol" panose="05050102010706020507" pitchFamily="18" charset="2"/>
              </a:rPr>
              <a:t>min</a:t>
            </a:r>
            <a:r>
              <a:rPr lang="en-US" altLang="nl-NL" sz="2800" dirty="0">
                <a:solidFill>
                  <a:srgbClr val="000000"/>
                </a:solidFill>
                <a:latin typeface="Arial" panose="020B0604020202020204" pitchFamily="34" charset="0"/>
                <a:sym typeface="Symbol" panose="05050102010706020507" pitchFamily="18" charset="2"/>
              </a:rPr>
              <a:t> = worst outcome “possible.”</a:t>
            </a:r>
          </a:p>
          <a:p>
            <a:pPr>
              <a:buFontTx/>
              <a:buNone/>
            </a:pPr>
            <a:r>
              <a:rPr lang="en-US" altLang="nl-NL" sz="2800" dirty="0">
                <a:solidFill>
                  <a:srgbClr val="CC9900"/>
                </a:solidFill>
                <a:latin typeface="Arial" panose="020B0604020202020204" pitchFamily="34" charset="0"/>
                <a:sym typeface="Symbol" panose="05050102010706020507" pitchFamily="18" charset="2"/>
              </a:rPr>
              <a:t>max</a:t>
            </a:r>
            <a:r>
              <a:rPr lang="en-US" altLang="nl-NL" sz="2800" dirty="0">
                <a:solidFill>
                  <a:srgbClr val="000000"/>
                </a:solidFill>
                <a:latin typeface="Arial" panose="020B0604020202020204" pitchFamily="34" charset="0"/>
                <a:sym typeface="Symbol" panose="05050102010706020507" pitchFamily="18" charset="2"/>
              </a:rPr>
              <a:t> = best outcome “possible.”</a:t>
            </a:r>
          </a:p>
          <a:p>
            <a:pPr>
              <a:spcBef>
                <a:spcPct val="0"/>
              </a:spcBef>
              <a:buFontTx/>
              <a:buNone/>
            </a:pPr>
            <a:r>
              <a:rPr lang="nl-NL" altLang="nl-NL" sz="2800" dirty="0">
                <a:solidFill>
                  <a:srgbClr val="000000"/>
                </a:solidFill>
                <a:latin typeface="Arial" panose="020B0604020202020204" pitchFamily="34" charset="0"/>
                <a:sym typeface="Symbol" panose="05050102010706020507" pitchFamily="18" charset="2"/>
              </a:rPr>
              <a:t></a:t>
            </a:r>
            <a:r>
              <a:rPr lang="en-US" altLang="nl-NL" sz="2800" dirty="0">
                <a:solidFill>
                  <a:srgbClr val="000000"/>
                </a:solidFill>
                <a:latin typeface="Arial" panose="020B0604020202020204" pitchFamily="34" charset="0"/>
                <a:sym typeface="Symbol" panose="05050102010706020507" pitchFamily="18" charset="2"/>
              </a:rPr>
              <a:t> + </a:t>
            </a:r>
            <a:r>
              <a:rPr lang="nl-NL" altLang="nl-NL" sz="2800" dirty="0">
                <a:solidFill>
                  <a:srgbClr val="000000"/>
                </a:solidFill>
                <a:latin typeface="Arial" panose="020B0604020202020204" pitchFamily="34" charset="0"/>
                <a:sym typeface="Symbol" panose="05050102010706020507" pitchFamily="18" charset="2"/>
              </a:rPr>
              <a:t></a:t>
            </a:r>
            <a:r>
              <a:rPr lang="en-US" altLang="nl-NL" sz="2800" dirty="0">
                <a:solidFill>
                  <a:srgbClr val="000000"/>
                </a:solidFill>
                <a:latin typeface="Arial" panose="020B0604020202020204" pitchFamily="34" charset="0"/>
                <a:sym typeface="Symbol" panose="05050102010706020507" pitchFamily="18" charset="2"/>
              </a:rPr>
              <a:t> </a:t>
            </a:r>
            <a:r>
              <a:rPr lang="nl-NL" altLang="nl-NL" sz="2800" dirty="0">
                <a:solidFill>
                  <a:srgbClr val="000000"/>
                </a:solidFill>
                <a:latin typeface="Arial" panose="020B0604020202020204" pitchFamily="34" charset="0"/>
                <a:sym typeface="Symbol" panose="05050102010706020507" pitchFamily="18" charset="2"/>
              </a:rPr>
              <a:t> 1.</a:t>
            </a:r>
          </a:p>
          <a:p>
            <a:pPr>
              <a:spcBef>
                <a:spcPct val="0"/>
              </a:spcBef>
              <a:buFontTx/>
              <a:buNone/>
            </a:pPr>
            <a:r>
              <a:rPr lang="en-US" altLang="nl-NL" sz="2800" dirty="0">
                <a:solidFill>
                  <a:srgbClr val="000000"/>
                </a:solidFill>
                <a:latin typeface="Arial" panose="020B0604020202020204" pitchFamily="34" charset="0"/>
                <a:sym typeface="Symbol" panose="05050102010706020507" pitchFamily="18" charset="2"/>
              </a:rPr>
              <a:t>The meaning of “possible” depends on the context. Here: with positive probability.</a:t>
            </a:r>
          </a:p>
          <a:p>
            <a:pPr>
              <a:spcBef>
                <a:spcPct val="0"/>
              </a:spcBef>
              <a:buFontTx/>
              <a:buNone/>
            </a:pPr>
            <a:r>
              <a:rPr lang="en-US" altLang="nl-NL" sz="2000" dirty="0">
                <a:solidFill>
                  <a:srgbClr val="000000"/>
                </a:solidFill>
                <a:latin typeface="Arial" panose="020B0604020202020204" pitchFamily="34" charset="0"/>
                <a:sym typeface="Symbol" panose="05050102010706020507" pitchFamily="18" charset="2"/>
              </a:rPr>
              <a:t>(Later, in behavioral game theory, modified to fit game theory.)</a:t>
            </a:r>
          </a:p>
        </p:txBody>
      </p:sp>
      <p:sp>
        <p:nvSpPr>
          <p:cNvPr id="7"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130</a:t>
            </a:fld>
            <a:endParaRPr lang="en-US" altLang="nl-NL" sz="160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206970131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3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35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35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35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35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358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35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71450" y="365125"/>
            <a:ext cx="825182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Is psychologically convincing. People do pay special attention to extreme outcomes, with hope and fear.</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Gambling is driven by hope,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and insurance by fear.</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Also, NAU is often used under “ambiguity” (</a:t>
            </a:r>
            <a:r>
              <a:rPr lang="nl-NL" altLang="nl-NL" sz="2800" dirty="0">
                <a:solidFill>
                  <a:srgbClr val="000000"/>
                </a:solidFill>
                <a:latin typeface="Arial" panose="020B0604020202020204" pitchFamily="34" charset="0"/>
                <a:sym typeface="Symbol" panose="05050102010706020507" pitchFamily="18" charset="2"/>
              </a:rPr>
              <a:t>uncertainty about </a:t>
            </a:r>
            <a:r>
              <a:rPr lang="nl-NL" altLang="nl-NL" sz="2800" dirty="0" err="1">
                <a:solidFill>
                  <a:srgbClr val="000000"/>
                </a:solidFill>
                <a:latin typeface="Arial" panose="020B0604020202020204" pitchFamily="34" charset="0"/>
                <a:sym typeface="Symbol" panose="05050102010706020507" pitchFamily="18" charset="2"/>
              </a:rPr>
              <a:t>probabilities</a:t>
            </a:r>
            <a:r>
              <a:rPr lang="nl-NL" altLang="nl-NL" sz="2800" dirty="0">
                <a:solidFill>
                  <a:srgbClr val="000000"/>
                </a:solidFill>
                <a:latin typeface="Arial" panose="020B0604020202020204" pitchFamily="34" charset="0"/>
                <a:sym typeface="Symbol" panose="05050102010706020507" pitchFamily="18"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Especially</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000000"/>
                </a:solidFill>
                <a:latin typeface="Arial" panose="020B0604020202020204" pitchFamily="34" charset="0"/>
                <a:sym typeface="Symbol" panose="05050102010706020507" pitchFamily="18" charset="2"/>
              </a:rPr>
              <a:t> is then used, as safeguard against probabilities worse than thought.</a:t>
            </a: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Common values: </a:t>
            </a:r>
          </a:p>
          <a:p>
            <a:pPr>
              <a:spcBef>
                <a:spcPct val="0"/>
              </a:spcBef>
              <a:buFontTx/>
              <a:buNone/>
            </a:pPr>
            <a:r>
              <a:rPr lang="nl-NL" altLang="nl-NL" sz="2800" dirty="0">
                <a:solidFill>
                  <a:srgbClr val="000000"/>
                </a:solidFill>
                <a:latin typeface="Arial" panose="020B0604020202020204" pitchFamily="34" charset="0"/>
                <a:sym typeface="Symbol" panose="05050102010706020507" pitchFamily="18" charset="2"/>
              </a:rPr>
              <a:t></a:t>
            </a:r>
            <a:r>
              <a:rPr lang="en-US" altLang="nl-NL" sz="2800" dirty="0">
                <a:solidFill>
                  <a:srgbClr val="000000"/>
                </a:solidFill>
                <a:latin typeface="Arial" panose="020B0604020202020204" pitchFamily="34" charset="0"/>
                <a:sym typeface="Symbol" panose="05050102010706020507" pitchFamily="18" charset="2"/>
              </a:rPr>
              <a:t> </a:t>
            </a:r>
            <a:r>
              <a:rPr lang="nl-NL" altLang="nl-NL" sz="2800" dirty="0">
                <a:solidFill>
                  <a:srgbClr val="000000"/>
                </a:solidFill>
                <a:latin typeface="Arial" panose="020B0604020202020204" pitchFamily="34" charset="0"/>
                <a:sym typeface="Symbol" panose="05050102010706020507" pitchFamily="18" charset="2"/>
              </a:rPr>
              <a:t>= 0.2.</a:t>
            </a:r>
            <a:endParaRPr lang="en-US" altLang="nl-NL" sz="2800" dirty="0">
              <a:solidFill>
                <a:srgbClr val="000000"/>
              </a:solidFill>
              <a:latin typeface="Arial" panose="020B0604020202020204" pitchFamily="34" charset="0"/>
              <a:sym typeface="Symbol" panose="05050102010706020507" pitchFamily="18" charset="2"/>
            </a:endParaRPr>
          </a:p>
          <a:p>
            <a:pPr>
              <a:spcBef>
                <a:spcPct val="0"/>
              </a:spcBef>
              <a:buFontTx/>
              <a:buNone/>
            </a:pPr>
            <a:r>
              <a:rPr lang="nl-NL" altLang="nl-NL" sz="2800" dirty="0">
                <a:solidFill>
                  <a:srgbClr val="000000"/>
                </a:solidFill>
                <a:latin typeface="Arial" panose="020B0604020202020204" pitchFamily="34" charset="0"/>
                <a:sym typeface="Symbol" panose="05050102010706020507" pitchFamily="18" charset="2"/>
              </a:rPr>
              <a:t> = 0.1.</a:t>
            </a:r>
            <a:endParaRPr lang="en-GB" altLang="nl-NL" sz="2800" dirty="0">
              <a:solidFill>
                <a:srgbClr val="000000"/>
              </a:solidFill>
              <a:latin typeface="Arial" panose="020B0604020202020204" pitchFamily="34" charset="0"/>
              <a:sym typeface="Symbol" panose="05050102010706020507" pitchFamily="18" charset="2"/>
            </a:endParaRPr>
          </a:p>
        </p:txBody>
      </p:sp>
      <p:pic>
        <p:nvPicPr>
          <p:cNvPr id="8" name="Picture 7" descr="A picture containing ball&#10;&#10;Description automatically generated">
            <a:extLst>
              <a:ext uri="{FF2B5EF4-FFF2-40B4-BE49-F238E27FC236}">
                <a16:creationId xmlns:a16="http://schemas.microsoft.com/office/drawing/2014/main" id="{C2028D06-AE9E-4423-92C5-722ACEEBDD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31" t="6570" r="25851" b="33167"/>
          <a:stretch/>
        </p:blipFill>
        <p:spPr>
          <a:xfrm>
            <a:off x="1835696" y="64154"/>
            <a:ext cx="399422" cy="449998"/>
          </a:xfrm>
          <a:prstGeom prst="rect">
            <a:avLst/>
          </a:prstGeom>
        </p:spPr>
      </p:pic>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131</a:t>
            </a:fld>
            <a:endParaRPr lang="en-US" altLang="nl-NL" sz="160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310255231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ext Box 3"/>
          <p:cNvSpPr txBox="1">
            <a:spLocks noChangeArrowheads="1"/>
          </p:cNvSpPr>
          <p:nvPr/>
        </p:nvSpPr>
        <p:spPr bwMode="auto">
          <a:xfrm>
            <a:off x="2259013" y="2279650"/>
            <a:ext cx="86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a:solidFill>
                  <a:srgbClr val="000000"/>
                </a:solidFill>
                <a:latin typeface="Arial" panose="020B0604020202020204" pitchFamily="34" charset="0"/>
                <a:cs typeface="Times New Roman" panose="02020603050405020304" pitchFamily="18" charset="0"/>
              </a:rPr>
              <a:t>vs.</a:t>
            </a:r>
            <a:endParaRPr lang="en-US" altLang="nl-NL">
              <a:solidFill>
                <a:srgbClr val="000000"/>
              </a:solidFill>
              <a:latin typeface="Arial" panose="020B0604020202020204" pitchFamily="34" charset="0"/>
            </a:endParaRPr>
          </a:p>
        </p:txBody>
      </p:sp>
      <p:grpSp>
        <p:nvGrpSpPr>
          <p:cNvPr id="327684" name="Group 4"/>
          <p:cNvGrpSpPr>
            <a:grpSpLocks/>
          </p:cNvGrpSpPr>
          <p:nvPr/>
        </p:nvGrpSpPr>
        <p:grpSpPr bwMode="auto">
          <a:xfrm>
            <a:off x="166688" y="1674813"/>
            <a:ext cx="1890712" cy="1709737"/>
            <a:chOff x="329" y="769"/>
            <a:chExt cx="1191" cy="1077"/>
          </a:xfrm>
        </p:grpSpPr>
        <p:sp>
          <p:nvSpPr>
            <p:cNvPr id="172052" name="Line 5"/>
            <p:cNvSpPr>
              <a:spLocks noChangeShapeType="1"/>
            </p:cNvSpPr>
            <p:nvPr/>
          </p:nvSpPr>
          <p:spPr bwMode="auto">
            <a:xfrm>
              <a:off x="457" y="1380"/>
              <a:ext cx="5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172053" name="Freeform 6"/>
            <p:cNvSpPr>
              <a:spLocks/>
            </p:cNvSpPr>
            <p:nvPr/>
          </p:nvSpPr>
          <p:spPr bwMode="auto">
            <a:xfrm>
              <a:off x="384" y="108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2054" name="Freeform 7"/>
            <p:cNvSpPr>
              <a:spLocks/>
            </p:cNvSpPr>
            <p:nvPr/>
          </p:nvSpPr>
          <p:spPr bwMode="auto">
            <a:xfrm flipV="1">
              <a:off x="390" y="1393"/>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2055" name="Oval 8"/>
            <p:cNvSpPr>
              <a:spLocks noChangeArrowheads="1"/>
            </p:cNvSpPr>
            <p:nvPr/>
          </p:nvSpPr>
          <p:spPr bwMode="auto">
            <a:xfrm>
              <a:off x="329" y="1316"/>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a:solidFill>
                  <a:srgbClr val="000000"/>
                </a:solidFill>
                <a:latin typeface="Arial" panose="020B0604020202020204" pitchFamily="34" charset="0"/>
              </a:endParaRPr>
            </a:p>
          </p:txBody>
        </p:sp>
        <p:sp>
          <p:nvSpPr>
            <p:cNvPr id="172056" name="Text Box 9"/>
            <p:cNvSpPr txBox="1">
              <a:spLocks noChangeArrowheads="1"/>
            </p:cNvSpPr>
            <p:nvPr/>
          </p:nvSpPr>
          <p:spPr bwMode="auto">
            <a:xfrm>
              <a:off x="1024" y="904"/>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64</a:t>
              </a:r>
              <a:endParaRPr lang="en-GB" altLang="nl-NL" sz="2800">
                <a:solidFill>
                  <a:srgbClr val="000000"/>
                </a:solidFill>
                <a:latin typeface="Univers" pitchFamily="34" charset="0"/>
              </a:endParaRPr>
            </a:p>
          </p:txBody>
        </p:sp>
        <p:sp>
          <p:nvSpPr>
            <p:cNvPr id="172057" name="Text Box 11"/>
            <p:cNvSpPr txBox="1">
              <a:spLocks noChangeArrowheads="1"/>
            </p:cNvSpPr>
            <p:nvPr/>
          </p:nvSpPr>
          <p:spPr bwMode="auto">
            <a:xfrm>
              <a:off x="557" y="769"/>
              <a:ext cx="38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dirty="0">
                  <a:solidFill>
                    <a:srgbClr val="000000"/>
                  </a:solidFill>
                  <a:latin typeface="Univers" pitchFamily="34" charset="0"/>
                  <a:ea typeface="MS Mincho" panose="02020609040205080304" pitchFamily="49" charset="-128"/>
                </a:rPr>
                <a:t>1/4</a:t>
              </a:r>
              <a:r>
                <a:rPr lang="en-GB" altLang="nl-NL" dirty="0">
                  <a:solidFill>
                    <a:srgbClr val="000000"/>
                  </a:solidFill>
                  <a:latin typeface="Univers" pitchFamily="34" charset="0"/>
                </a:rPr>
                <a:t> </a:t>
              </a:r>
            </a:p>
          </p:txBody>
        </p:sp>
        <p:sp>
          <p:nvSpPr>
            <p:cNvPr id="172058" name="Rectangle 11"/>
            <p:cNvSpPr>
              <a:spLocks noChangeArrowheads="1"/>
            </p:cNvSpPr>
            <p:nvPr/>
          </p:nvSpPr>
          <p:spPr bwMode="auto">
            <a:xfrm>
              <a:off x="557" y="1471"/>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a:solidFill>
                    <a:srgbClr val="000000"/>
                  </a:solidFill>
                  <a:latin typeface="Arial" panose="020B0604020202020204" pitchFamily="34" charset="0"/>
                </a:rPr>
                <a:t>1/4</a:t>
              </a:r>
              <a:endParaRPr lang="nl-NL" altLang="nl-NL" sz="2400">
                <a:solidFill>
                  <a:srgbClr val="000000"/>
                </a:solidFill>
                <a:latin typeface="Arial" panose="020B0604020202020204" pitchFamily="34" charset="0"/>
              </a:endParaRPr>
            </a:p>
          </p:txBody>
        </p:sp>
        <p:sp>
          <p:nvSpPr>
            <p:cNvPr id="172059" name="Rectangle 12"/>
            <p:cNvSpPr>
              <a:spLocks noChangeArrowheads="1"/>
            </p:cNvSpPr>
            <p:nvPr/>
          </p:nvSpPr>
          <p:spPr bwMode="auto">
            <a:xfrm>
              <a:off x="557" y="1153"/>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a:solidFill>
                    <a:srgbClr val="000000"/>
                  </a:solidFill>
                  <a:latin typeface="Arial" panose="020B0604020202020204" pitchFamily="34" charset="0"/>
                </a:rPr>
                <a:t>1/2</a:t>
              </a:r>
              <a:endParaRPr lang="nl-NL" altLang="nl-NL" sz="2400">
                <a:solidFill>
                  <a:srgbClr val="000000"/>
                </a:solidFill>
                <a:latin typeface="Arial" panose="020B0604020202020204" pitchFamily="34" charset="0"/>
              </a:endParaRPr>
            </a:p>
          </p:txBody>
        </p:sp>
        <p:sp>
          <p:nvSpPr>
            <p:cNvPr id="172060" name="Text Box 9"/>
            <p:cNvSpPr txBox="1">
              <a:spLocks noChangeArrowheads="1"/>
            </p:cNvSpPr>
            <p:nvPr/>
          </p:nvSpPr>
          <p:spPr bwMode="auto">
            <a:xfrm>
              <a:off x="1021" y="1189"/>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16</a:t>
              </a:r>
              <a:endParaRPr lang="en-GB" altLang="nl-NL" sz="2800">
                <a:solidFill>
                  <a:srgbClr val="000000"/>
                </a:solidFill>
                <a:latin typeface="Univers" pitchFamily="34" charset="0"/>
              </a:endParaRPr>
            </a:p>
          </p:txBody>
        </p:sp>
        <p:sp>
          <p:nvSpPr>
            <p:cNvPr id="172061" name="Text Box 9"/>
            <p:cNvSpPr txBox="1">
              <a:spLocks noChangeArrowheads="1"/>
            </p:cNvSpPr>
            <p:nvPr/>
          </p:nvSpPr>
          <p:spPr bwMode="auto">
            <a:xfrm>
              <a:off x="1054" y="1519"/>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0</a:t>
              </a:r>
              <a:endParaRPr lang="en-GB" altLang="nl-NL" sz="2800">
                <a:solidFill>
                  <a:srgbClr val="000000"/>
                </a:solidFill>
                <a:latin typeface="Univers" pitchFamily="34" charset="0"/>
              </a:endParaRPr>
            </a:p>
          </p:txBody>
        </p:sp>
      </p:grpSp>
      <p:grpSp>
        <p:nvGrpSpPr>
          <p:cNvPr id="327695" name="Group 15"/>
          <p:cNvGrpSpPr>
            <a:grpSpLocks/>
          </p:cNvGrpSpPr>
          <p:nvPr/>
        </p:nvGrpSpPr>
        <p:grpSpPr bwMode="auto">
          <a:xfrm>
            <a:off x="3476625" y="1670050"/>
            <a:ext cx="1862138" cy="1709738"/>
            <a:chOff x="2585" y="766"/>
            <a:chExt cx="1173" cy="1077"/>
          </a:xfrm>
        </p:grpSpPr>
        <p:sp>
          <p:nvSpPr>
            <p:cNvPr id="172042" name="Line 16"/>
            <p:cNvSpPr>
              <a:spLocks noChangeShapeType="1"/>
            </p:cNvSpPr>
            <p:nvPr/>
          </p:nvSpPr>
          <p:spPr bwMode="auto">
            <a:xfrm>
              <a:off x="2713" y="1377"/>
              <a:ext cx="5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172043" name="Freeform 6"/>
            <p:cNvSpPr>
              <a:spLocks/>
            </p:cNvSpPr>
            <p:nvPr/>
          </p:nvSpPr>
          <p:spPr bwMode="auto">
            <a:xfrm>
              <a:off x="2640" y="1078"/>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2044" name="Freeform 7"/>
            <p:cNvSpPr>
              <a:spLocks/>
            </p:cNvSpPr>
            <p:nvPr/>
          </p:nvSpPr>
          <p:spPr bwMode="auto">
            <a:xfrm flipV="1">
              <a:off x="2646" y="1390"/>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2045" name="Oval 8"/>
            <p:cNvSpPr>
              <a:spLocks noChangeArrowheads="1"/>
            </p:cNvSpPr>
            <p:nvPr/>
          </p:nvSpPr>
          <p:spPr bwMode="auto">
            <a:xfrm>
              <a:off x="2585" y="1313"/>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a:solidFill>
                  <a:srgbClr val="000000"/>
                </a:solidFill>
                <a:latin typeface="Arial" panose="020B0604020202020204" pitchFamily="34" charset="0"/>
              </a:endParaRPr>
            </a:p>
          </p:txBody>
        </p:sp>
        <p:sp>
          <p:nvSpPr>
            <p:cNvPr id="172046" name="Text Box 9"/>
            <p:cNvSpPr txBox="1">
              <a:spLocks noChangeArrowheads="1"/>
            </p:cNvSpPr>
            <p:nvPr/>
          </p:nvSpPr>
          <p:spPr bwMode="auto">
            <a:xfrm>
              <a:off x="3280" y="901"/>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16</a:t>
              </a:r>
              <a:endParaRPr lang="en-GB" altLang="nl-NL" sz="2800">
                <a:solidFill>
                  <a:srgbClr val="000000"/>
                </a:solidFill>
                <a:latin typeface="Univers" pitchFamily="34" charset="0"/>
              </a:endParaRPr>
            </a:p>
          </p:txBody>
        </p:sp>
        <p:sp>
          <p:nvSpPr>
            <p:cNvPr id="172047" name="Text Box 11"/>
            <p:cNvSpPr txBox="1">
              <a:spLocks noChangeArrowheads="1"/>
            </p:cNvSpPr>
            <p:nvPr/>
          </p:nvSpPr>
          <p:spPr bwMode="auto">
            <a:xfrm>
              <a:off x="2813" y="766"/>
              <a:ext cx="38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dirty="0">
                  <a:solidFill>
                    <a:srgbClr val="000000"/>
                  </a:solidFill>
                  <a:latin typeface="Univers" pitchFamily="34" charset="0"/>
                  <a:ea typeface="MS Mincho" panose="02020609040205080304" pitchFamily="49" charset="-128"/>
                </a:rPr>
                <a:t>1/4</a:t>
              </a:r>
              <a:r>
                <a:rPr lang="en-GB" altLang="nl-NL" dirty="0">
                  <a:solidFill>
                    <a:srgbClr val="000000"/>
                  </a:solidFill>
                  <a:latin typeface="Univers" pitchFamily="34" charset="0"/>
                </a:rPr>
                <a:t> </a:t>
              </a:r>
            </a:p>
          </p:txBody>
        </p:sp>
        <p:sp>
          <p:nvSpPr>
            <p:cNvPr id="172048" name="Rectangle 22"/>
            <p:cNvSpPr>
              <a:spLocks noChangeArrowheads="1"/>
            </p:cNvSpPr>
            <p:nvPr/>
          </p:nvSpPr>
          <p:spPr bwMode="auto">
            <a:xfrm>
              <a:off x="2813" y="1468"/>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a:solidFill>
                    <a:srgbClr val="000000"/>
                  </a:solidFill>
                  <a:latin typeface="Arial" panose="020B0604020202020204" pitchFamily="34" charset="0"/>
                </a:rPr>
                <a:t>1/4</a:t>
              </a:r>
              <a:endParaRPr lang="nl-NL" altLang="nl-NL" sz="2400">
                <a:solidFill>
                  <a:srgbClr val="000000"/>
                </a:solidFill>
                <a:latin typeface="Arial" panose="020B0604020202020204" pitchFamily="34" charset="0"/>
              </a:endParaRPr>
            </a:p>
          </p:txBody>
        </p:sp>
        <p:sp>
          <p:nvSpPr>
            <p:cNvPr id="172049" name="Rectangle 23"/>
            <p:cNvSpPr>
              <a:spLocks noChangeArrowheads="1"/>
            </p:cNvSpPr>
            <p:nvPr/>
          </p:nvSpPr>
          <p:spPr bwMode="auto">
            <a:xfrm>
              <a:off x="2813" y="1150"/>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a:solidFill>
                    <a:srgbClr val="000000"/>
                  </a:solidFill>
                  <a:latin typeface="Arial" panose="020B0604020202020204" pitchFamily="34" charset="0"/>
                </a:rPr>
                <a:t>1/2</a:t>
              </a:r>
              <a:endParaRPr lang="nl-NL" altLang="nl-NL" sz="2400">
                <a:solidFill>
                  <a:srgbClr val="000000"/>
                </a:solidFill>
                <a:latin typeface="Arial" panose="020B0604020202020204" pitchFamily="34" charset="0"/>
              </a:endParaRPr>
            </a:p>
          </p:txBody>
        </p:sp>
        <p:sp>
          <p:nvSpPr>
            <p:cNvPr id="172050" name="Text Box 9"/>
            <p:cNvSpPr txBox="1">
              <a:spLocks noChangeArrowheads="1"/>
            </p:cNvSpPr>
            <p:nvPr/>
          </p:nvSpPr>
          <p:spPr bwMode="auto">
            <a:xfrm>
              <a:off x="3277" y="1186"/>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16</a:t>
              </a:r>
              <a:endParaRPr lang="en-GB" altLang="nl-NL" sz="2800">
                <a:solidFill>
                  <a:srgbClr val="000000"/>
                </a:solidFill>
                <a:latin typeface="Univers" pitchFamily="34" charset="0"/>
              </a:endParaRPr>
            </a:p>
          </p:txBody>
        </p:sp>
        <p:sp>
          <p:nvSpPr>
            <p:cNvPr id="172051" name="Text Box 9"/>
            <p:cNvSpPr txBox="1">
              <a:spLocks noChangeArrowheads="1"/>
            </p:cNvSpPr>
            <p:nvPr/>
          </p:nvSpPr>
          <p:spPr bwMode="auto">
            <a:xfrm>
              <a:off x="3292" y="1516"/>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16</a:t>
              </a:r>
              <a:endParaRPr lang="en-GB" altLang="nl-NL" sz="2800">
                <a:solidFill>
                  <a:srgbClr val="000000"/>
                </a:solidFill>
                <a:latin typeface="Univers" pitchFamily="34" charset="0"/>
              </a:endParaRPr>
            </a:p>
          </p:txBody>
        </p:sp>
      </p:grpSp>
      <p:sp>
        <p:nvSpPr>
          <p:cNvPr id="2" name="Text Box 3"/>
          <p:cNvSpPr txBox="1">
            <a:spLocks noChangeArrowheads="1"/>
          </p:cNvSpPr>
          <p:nvPr/>
        </p:nvSpPr>
        <p:spPr bwMode="auto">
          <a:xfrm>
            <a:off x="168275" y="3475038"/>
            <a:ext cx="8156575" cy="305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spcBef>
                <a:spcPct val="20000"/>
              </a:spcBef>
            </a:pPr>
            <a:r>
              <a:rPr lang="en-AU" altLang="nl-NL" sz="3200" dirty="0">
                <a:solidFill>
                  <a:srgbClr val="000000"/>
                </a:solidFill>
                <a:cs typeface="Times New Roman" panose="02020603050405020304" pitchFamily="18" charset="0"/>
              </a:rPr>
              <a:t>Which is preferred? Always assume that U(</a:t>
            </a:r>
            <a:r>
              <a:rPr lang="nl-NL" altLang="nl-NL" sz="3200" dirty="0">
                <a:solidFill>
                  <a:srgbClr val="000000"/>
                </a:solidFill>
                <a:sym typeface="Symbol" panose="05050102010706020507" pitchFamily="18" charset="2"/>
              </a:rPr>
              <a:t></a:t>
            </a:r>
            <a:r>
              <a:rPr lang="nl-NL" altLang="nl-NL" dirty="0">
                <a:solidFill>
                  <a:srgbClr val="000000"/>
                </a:solidFill>
              </a:rPr>
              <a:t>) = </a:t>
            </a:r>
            <a:r>
              <a:rPr lang="nl-NL" altLang="nl-NL" dirty="0">
                <a:solidFill>
                  <a:srgbClr val="000000"/>
                </a:solidFill>
                <a:sym typeface="Symbol" panose="05050102010706020507" pitchFamily="18" charset="2"/>
              </a:rPr>
              <a:t>. </a:t>
            </a:r>
          </a:p>
          <a:p>
            <a:pPr>
              <a:spcBef>
                <a:spcPct val="20000"/>
              </a:spcBef>
              <a:buFontTx/>
              <a:buAutoNum type="arabicParenBoth"/>
            </a:pPr>
            <a:r>
              <a:rPr lang="en-US" altLang="nl-NL" dirty="0">
                <a:solidFill>
                  <a:srgbClr val="000000"/>
                </a:solidFill>
                <a:sym typeface="Symbol" panose="05050102010706020507" pitchFamily="18" charset="2"/>
              </a:rPr>
              <a:t>Under expected utility</a:t>
            </a:r>
          </a:p>
          <a:p>
            <a:pPr>
              <a:spcBef>
                <a:spcPct val="20000"/>
              </a:spcBef>
              <a:buFontTx/>
              <a:buAutoNum type="arabicParenBoth"/>
            </a:pPr>
            <a:r>
              <a:rPr lang="en-US" altLang="nl-NL" dirty="0">
                <a:solidFill>
                  <a:srgbClr val="000000"/>
                </a:solidFill>
                <a:sym typeface="Symbol" panose="05050102010706020507" pitchFamily="18" charset="2"/>
              </a:rPr>
              <a:t>Under NAU with </a:t>
            </a:r>
            <a:r>
              <a:rPr lang="nl-NL" altLang="nl-NL" dirty="0">
                <a:solidFill>
                  <a:srgbClr val="000000"/>
                </a:solidFill>
                <a:sym typeface="Symbol" panose="05050102010706020507" pitchFamily="18" charset="2"/>
              </a:rPr>
              <a:t></a:t>
            </a:r>
            <a:r>
              <a:rPr lang="en-US" altLang="nl-NL" dirty="0">
                <a:solidFill>
                  <a:srgbClr val="000000"/>
                </a:solidFill>
                <a:sym typeface="Symbol" panose="05050102010706020507" pitchFamily="18" charset="2"/>
              </a:rPr>
              <a:t> </a:t>
            </a:r>
            <a:r>
              <a:rPr lang="nl-NL" altLang="nl-NL" dirty="0">
                <a:solidFill>
                  <a:srgbClr val="000000"/>
                </a:solidFill>
                <a:sym typeface="Symbol" panose="05050102010706020507" pitchFamily="18" charset="2"/>
              </a:rPr>
              <a:t>= 0.2,  = 0.1.</a:t>
            </a:r>
            <a:br>
              <a:rPr lang="nl-NL" altLang="nl-NL" dirty="0">
                <a:solidFill>
                  <a:srgbClr val="000000"/>
                </a:solidFill>
                <a:sym typeface="Symbol" panose="05050102010706020507" pitchFamily="18" charset="2"/>
              </a:rPr>
            </a:br>
            <a:endParaRPr lang="nl-NL" altLang="nl-NL" dirty="0">
              <a:solidFill>
                <a:srgbClr val="000000"/>
              </a:solidFill>
              <a:sym typeface="Symbol" panose="05050102010706020507" pitchFamily="18" charset="2"/>
            </a:endParaRPr>
          </a:p>
          <a:p>
            <a:pPr>
              <a:spcBef>
                <a:spcPct val="20000"/>
              </a:spcBef>
            </a:pPr>
            <a:r>
              <a:rPr lang="en-US" altLang="nl-NL" dirty="0">
                <a:solidFill>
                  <a:srgbClr val="000000"/>
                </a:solidFill>
                <a:sym typeface="Symbol" panose="05050102010706020507" pitchFamily="18" charset="2"/>
              </a:rPr>
              <a:t>You can now calculate.</a:t>
            </a:r>
          </a:p>
        </p:txBody>
      </p:sp>
      <p:sp>
        <p:nvSpPr>
          <p:cNvPr id="3" name="Text Box 3"/>
          <p:cNvSpPr txBox="1">
            <a:spLocks noChangeArrowheads="1"/>
          </p:cNvSpPr>
          <p:nvPr/>
        </p:nvSpPr>
        <p:spPr bwMode="auto">
          <a:xfrm>
            <a:off x="539750" y="1003300"/>
            <a:ext cx="1697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dirty="0">
                <a:solidFill>
                  <a:srgbClr val="000000"/>
                </a:solidFill>
                <a:latin typeface="Arial" panose="020B0604020202020204" pitchFamily="34" charset="0"/>
                <a:cs typeface="Times New Roman" panose="02020603050405020304" pitchFamily="18" charset="0"/>
              </a:rPr>
              <a:t>Risky</a:t>
            </a:r>
            <a:endParaRPr lang="en-US" altLang="nl-NL" dirty="0">
              <a:solidFill>
                <a:srgbClr val="000000"/>
              </a:solidFill>
              <a:latin typeface="Arial" panose="020B0604020202020204" pitchFamily="34" charset="0"/>
            </a:endParaRPr>
          </a:p>
        </p:txBody>
      </p:sp>
      <p:sp>
        <p:nvSpPr>
          <p:cNvPr id="4" name="Text Box 3"/>
          <p:cNvSpPr txBox="1">
            <a:spLocks noChangeArrowheads="1"/>
          </p:cNvSpPr>
          <p:nvPr/>
        </p:nvSpPr>
        <p:spPr bwMode="auto">
          <a:xfrm>
            <a:off x="3806825" y="1012825"/>
            <a:ext cx="1493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a:solidFill>
                  <a:srgbClr val="000000"/>
                </a:solidFill>
                <a:latin typeface="Arial" panose="020B0604020202020204" pitchFamily="34" charset="0"/>
                <a:cs typeface="Times New Roman" panose="02020603050405020304" pitchFamily="18" charset="0"/>
              </a:rPr>
              <a:t>Safe</a:t>
            </a:r>
            <a:endParaRPr lang="en-US" altLang="nl-NL">
              <a:solidFill>
                <a:srgbClr val="000000"/>
              </a:solidFill>
              <a:latin typeface="Arial" panose="020B0604020202020204" pitchFamily="34" charset="0"/>
            </a:endParaRPr>
          </a:p>
        </p:txBody>
      </p:sp>
      <p:sp>
        <p:nvSpPr>
          <p:cNvPr id="5" name="Text Box 3"/>
          <p:cNvSpPr txBox="1">
            <a:spLocks noChangeArrowheads="1"/>
          </p:cNvSpPr>
          <p:nvPr/>
        </p:nvSpPr>
        <p:spPr bwMode="auto">
          <a:xfrm>
            <a:off x="201613" y="141288"/>
            <a:ext cx="2859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dirty="0">
                <a:solidFill>
                  <a:srgbClr val="0000FF"/>
                </a:solidFill>
                <a:latin typeface="Arial" panose="020B0604020202020204" pitchFamily="34" charset="0"/>
                <a:cs typeface="Times New Roman" panose="02020603050405020304" pitchFamily="18" charset="0"/>
              </a:rPr>
              <a:t>EXAMPLE</a:t>
            </a:r>
            <a:endParaRPr lang="en-US" altLang="nl-NL" dirty="0">
              <a:solidFill>
                <a:srgbClr val="0000FF"/>
              </a:solidFill>
              <a:latin typeface="Arial" panose="020B0604020202020204" pitchFamily="34" charset="0"/>
            </a:endParaRPr>
          </a:p>
        </p:txBody>
      </p:sp>
      <p:sp>
        <p:nvSpPr>
          <p:cNvPr id="29"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132</a:t>
            </a:fld>
            <a:endParaRPr lang="en-US" altLang="nl-NL" sz="1600"/>
          </a:p>
        </p:txBody>
      </p:sp>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2254854586"/>
      </p:ext>
    </p:extLst>
  </p:cSld>
  <p:clrMapOvr>
    <a:masterClrMapping/>
  </p:clrMapOvr>
  <p:transition advTm="602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6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173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69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P spid="2" grpId="0" build="p" autoUpdateAnimBg="0"/>
      <p:bldP spid="3" grpId="0" build="p" autoUpdateAnimBg="0"/>
      <p:bldP spid="4" grpId="0" build="p" autoUpdateAnimBg="0"/>
      <p:bldP spid="5"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ext Box 3"/>
          <p:cNvSpPr txBox="1">
            <a:spLocks noChangeArrowheads="1"/>
          </p:cNvSpPr>
          <p:nvPr/>
        </p:nvSpPr>
        <p:spPr bwMode="auto">
          <a:xfrm>
            <a:off x="244475" y="2613025"/>
            <a:ext cx="8156575" cy="420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spcBef>
                <a:spcPct val="20000"/>
              </a:spcBef>
            </a:pPr>
            <a:r>
              <a:rPr lang="en-AU" altLang="nl-NL" sz="3200" dirty="0">
                <a:solidFill>
                  <a:srgbClr val="000000"/>
                </a:solidFill>
                <a:cs typeface="Times New Roman" panose="02020603050405020304" pitchFamily="18" charset="0"/>
              </a:rPr>
              <a:t>U(</a:t>
            </a:r>
            <a:r>
              <a:rPr lang="nl-NL" altLang="nl-NL" sz="3200" dirty="0">
                <a:solidFill>
                  <a:srgbClr val="000000"/>
                </a:solidFill>
                <a:sym typeface="Symbol" panose="05050102010706020507" pitchFamily="18" charset="2"/>
              </a:rPr>
              <a:t></a:t>
            </a:r>
            <a:r>
              <a:rPr lang="nl-NL" altLang="nl-NL" dirty="0">
                <a:solidFill>
                  <a:srgbClr val="000000"/>
                </a:solidFill>
              </a:rPr>
              <a:t>) = </a:t>
            </a:r>
            <a:r>
              <a:rPr lang="nl-NL" altLang="nl-NL" dirty="0">
                <a:solidFill>
                  <a:srgbClr val="000000"/>
                </a:solidFill>
                <a:sym typeface="Symbol" panose="05050102010706020507" pitchFamily="18" charset="2"/>
              </a:rPr>
              <a:t>. </a:t>
            </a:r>
            <a:endParaRPr lang="nl-NL" altLang="nl-NL" dirty="0">
              <a:sym typeface="Symbol" panose="05050102010706020507" pitchFamily="18" charset="2"/>
            </a:endParaRPr>
          </a:p>
          <a:p>
            <a:pPr>
              <a:spcBef>
                <a:spcPct val="20000"/>
              </a:spcBef>
            </a:pPr>
            <a:r>
              <a:rPr lang="en-US" altLang="nl-NL" dirty="0">
                <a:solidFill>
                  <a:srgbClr val="0000FF"/>
                </a:solidFill>
                <a:sym typeface="Symbol" panose="05050102010706020507" pitchFamily="18" charset="2"/>
              </a:rPr>
              <a:t>Answers: </a:t>
            </a:r>
          </a:p>
          <a:p>
            <a:pPr>
              <a:spcBef>
                <a:spcPct val="20000"/>
              </a:spcBef>
            </a:pPr>
            <a:r>
              <a:rPr lang="en-US" altLang="nl-NL" dirty="0">
                <a:solidFill>
                  <a:srgbClr val="000000"/>
                </a:solidFill>
                <a:sym typeface="Symbol" panose="05050102010706020507" pitchFamily="18" charset="2"/>
              </a:rPr>
              <a:t>EU(Risky) = ¼*8 + ½*4 + ¼*0 = 4.</a:t>
            </a:r>
          </a:p>
          <a:p>
            <a:pPr>
              <a:spcBef>
                <a:spcPct val="20000"/>
              </a:spcBef>
            </a:pPr>
            <a:r>
              <a:rPr lang="en-US" altLang="nl-NL" dirty="0">
                <a:solidFill>
                  <a:srgbClr val="000000"/>
                </a:solidFill>
                <a:sym typeface="Symbol" panose="05050102010706020507" pitchFamily="18" charset="2"/>
              </a:rPr>
              <a:t>EU(Safe) = 4. Under EU they are indifferent.</a:t>
            </a:r>
          </a:p>
          <a:p>
            <a:pPr>
              <a:spcBef>
                <a:spcPct val="20000"/>
              </a:spcBef>
            </a:pPr>
            <a:r>
              <a:rPr lang="en-US" altLang="nl-NL" dirty="0">
                <a:solidFill>
                  <a:srgbClr val="000000"/>
                </a:solidFill>
                <a:sym typeface="Symbol" panose="05050102010706020507" pitchFamily="18" charset="2"/>
              </a:rPr>
              <a:t>NAU of Risky =</a:t>
            </a:r>
          </a:p>
          <a:p>
            <a:pPr>
              <a:spcBef>
                <a:spcPct val="20000"/>
              </a:spcBef>
            </a:pPr>
            <a:r>
              <a:rPr lang="en-US" altLang="nl-NL" dirty="0">
                <a:solidFill>
                  <a:srgbClr val="000000"/>
                </a:solidFill>
                <a:sym typeface="Symbol" panose="05050102010706020507" pitchFamily="18" charset="2"/>
              </a:rPr>
              <a:t>0.2*0 + 0.1*8 + 0.7*4 = 3.6.</a:t>
            </a:r>
          </a:p>
          <a:p>
            <a:pPr>
              <a:spcBef>
                <a:spcPct val="20000"/>
              </a:spcBef>
            </a:pPr>
            <a:r>
              <a:rPr lang="en-US" altLang="nl-NL" dirty="0">
                <a:solidFill>
                  <a:srgbClr val="000000"/>
                </a:solidFill>
                <a:sym typeface="Symbol" panose="05050102010706020507" pitchFamily="18" charset="2"/>
              </a:rPr>
              <a:t>NAU of Safe = </a:t>
            </a:r>
          </a:p>
          <a:p>
            <a:pPr>
              <a:spcBef>
                <a:spcPct val="20000"/>
              </a:spcBef>
            </a:pPr>
            <a:r>
              <a:rPr lang="en-US" altLang="nl-NL" dirty="0">
                <a:solidFill>
                  <a:srgbClr val="000000"/>
                </a:solidFill>
                <a:sym typeface="Symbol" panose="05050102010706020507" pitchFamily="18" charset="2"/>
              </a:rPr>
              <a:t>0.2*4 + 0.1*4 + 0.7*4 = 4. Now Safe is preferred.</a:t>
            </a:r>
          </a:p>
        </p:txBody>
      </p:sp>
      <p:grpSp>
        <p:nvGrpSpPr>
          <p:cNvPr id="329732" name="Group 4"/>
          <p:cNvGrpSpPr>
            <a:grpSpLocks/>
          </p:cNvGrpSpPr>
          <p:nvPr/>
        </p:nvGrpSpPr>
        <p:grpSpPr bwMode="auto">
          <a:xfrm>
            <a:off x="242888" y="141288"/>
            <a:ext cx="5172075" cy="2381250"/>
            <a:chOff x="329" y="67"/>
            <a:chExt cx="3258" cy="1500"/>
          </a:xfrm>
        </p:grpSpPr>
        <p:sp>
          <p:nvSpPr>
            <p:cNvPr id="174086" name="Text Box 3"/>
            <p:cNvSpPr txBox="1">
              <a:spLocks noChangeArrowheads="1"/>
            </p:cNvSpPr>
            <p:nvPr/>
          </p:nvSpPr>
          <p:spPr bwMode="auto">
            <a:xfrm>
              <a:off x="1647" y="871"/>
              <a:ext cx="5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a:solidFill>
                    <a:srgbClr val="000000"/>
                  </a:solidFill>
                  <a:latin typeface="Arial" panose="020B0604020202020204" pitchFamily="34" charset="0"/>
                  <a:cs typeface="Times New Roman" panose="02020603050405020304" pitchFamily="18" charset="0"/>
                </a:rPr>
                <a:t>vs.</a:t>
              </a:r>
              <a:endParaRPr lang="en-US" altLang="nl-NL">
                <a:solidFill>
                  <a:srgbClr val="000000"/>
                </a:solidFill>
                <a:latin typeface="Arial" panose="020B0604020202020204" pitchFamily="34" charset="0"/>
              </a:endParaRPr>
            </a:p>
          </p:txBody>
        </p:sp>
        <p:grpSp>
          <p:nvGrpSpPr>
            <p:cNvPr id="174087" name="Group 6"/>
            <p:cNvGrpSpPr>
              <a:grpSpLocks/>
            </p:cNvGrpSpPr>
            <p:nvPr/>
          </p:nvGrpSpPr>
          <p:grpSpPr bwMode="auto">
            <a:xfrm>
              <a:off x="329" y="482"/>
              <a:ext cx="1191" cy="1085"/>
              <a:chOff x="329" y="761"/>
              <a:chExt cx="1191" cy="1085"/>
            </a:xfrm>
          </p:grpSpPr>
          <p:sp>
            <p:nvSpPr>
              <p:cNvPr id="174101" name="Line 7"/>
              <p:cNvSpPr>
                <a:spLocks noChangeShapeType="1"/>
              </p:cNvSpPr>
              <p:nvPr/>
            </p:nvSpPr>
            <p:spPr bwMode="auto">
              <a:xfrm>
                <a:off x="457" y="1380"/>
                <a:ext cx="5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174102" name="Freeform 6"/>
              <p:cNvSpPr>
                <a:spLocks/>
              </p:cNvSpPr>
              <p:nvPr/>
            </p:nvSpPr>
            <p:spPr bwMode="auto">
              <a:xfrm>
                <a:off x="384" y="108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4103" name="Freeform 7"/>
              <p:cNvSpPr>
                <a:spLocks/>
              </p:cNvSpPr>
              <p:nvPr/>
            </p:nvSpPr>
            <p:spPr bwMode="auto">
              <a:xfrm flipV="1">
                <a:off x="390" y="1393"/>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4104" name="Oval 8"/>
              <p:cNvSpPr>
                <a:spLocks noChangeArrowheads="1"/>
              </p:cNvSpPr>
              <p:nvPr/>
            </p:nvSpPr>
            <p:spPr bwMode="auto">
              <a:xfrm>
                <a:off x="329" y="1316"/>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a:solidFill>
                    <a:srgbClr val="000000"/>
                  </a:solidFill>
                  <a:latin typeface="Arial" panose="020B0604020202020204" pitchFamily="34" charset="0"/>
                </a:endParaRPr>
              </a:p>
            </p:txBody>
          </p:sp>
          <p:sp>
            <p:nvSpPr>
              <p:cNvPr id="174105" name="Text Box 9"/>
              <p:cNvSpPr txBox="1">
                <a:spLocks noChangeArrowheads="1"/>
              </p:cNvSpPr>
              <p:nvPr/>
            </p:nvSpPr>
            <p:spPr bwMode="auto">
              <a:xfrm>
                <a:off x="1024" y="904"/>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64</a:t>
                </a:r>
                <a:endParaRPr lang="en-GB" altLang="nl-NL" sz="2800">
                  <a:solidFill>
                    <a:srgbClr val="000000"/>
                  </a:solidFill>
                  <a:latin typeface="Univers" pitchFamily="34" charset="0"/>
                </a:endParaRPr>
              </a:p>
            </p:txBody>
          </p:sp>
          <p:sp>
            <p:nvSpPr>
              <p:cNvPr id="174106" name="Text Box 11"/>
              <p:cNvSpPr txBox="1">
                <a:spLocks noChangeArrowheads="1"/>
              </p:cNvSpPr>
              <p:nvPr/>
            </p:nvSpPr>
            <p:spPr bwMode="auto">
              <a:xfrm>
                <a:off x="557" y="761"/>
                <a:ext cx="38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Univers" pitchFamily="34" charset="0"/>
                    <a:ea typeface="MS Mincho" panose="02020609040205080304" pitchFamily="49" charset="-128"/>
                  </a:rPr>
                  <a:t>1/4</a:t>
                </a:r>
                <a:r>
                  <a:rPr lang="en-GB" altLang="nl-NL">
                    <a:solidFill>
                      <a:srgbClr val="000000"/>
                    </a:solidFill>
                    <a:latin typeface="Univers" pitchFamily="34" charset="0"/>
                  </a:rPr>
                  <a:t> </a:t>
                </a:r>
              </a:p>
            </p:txBody>
          </p:sp>
          <p:sp>
            <p:nvSpPr>
              <p:cNvPr id="174107" name="Rectangle 13"/>
              <p:cNvSpPr>
                <a:spLocks noChangeArrowheads="1"/>
              </p:cNvSpPr>
              <p:nvPr/>
            </p:nvSpPr>
            <p:spPr bwMode="auto">
              <a:xfrm>
                <a:off x="557" y="1471"/>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a:solidFill>
                      <a:srgbClr val="000000"/>
                    </a:solidFill>
                    <a:latin typeface="Arial" panose="020B0604020202020204" pitchFamily="34" charset="0"/>
                  </a:rPr>
                  <a:t>1/4</a:t>
                </a:r>
                <a:endParaRPr lang="nl-NL" altLang="nl-NL" sz="2400">
                  <a:solidFill>
                    <a:srgbClr val="000000"/>
                  </a:solidFill>
                  <a:latin typeface="Arial" panose="020B0604020202020204" pitchFamily="34" charset="0"/>
                </a:endParaRPr>
              </a:p>
            </p:txBody>
          </p:sp>
          <p:sp>
            <p:nvSpPr>
              <p:cNvPr id="174108" name="Rectangle 14"/>
              <p:cNvSpPr>
                <a:spLocks noChangeArrowheads="1"/>
              </p:cNvSpPr>
              <p:nvPr/>
            </p:nvSpPr>
            <p:spPr bwMode="auto">
              <a:xfrm>
                <a:off x="557" y="1153"/>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a:solidFill>
                      <a:srgbClr val="000000"/>
                    </a:solidFill>
                    <a:latin typeface="Arial" panose="020B0604020202020204" pitchFamily="34" charset="0"/>
                  </a:rPr>
                  <a:t>1/2</a:t>
                </a:r>
                <a:endParaRPr lang="nl-NL" altLang="nl-NL" sz="2400">
                  <a:solidFill>
                    <a:srgbClr val="000000"/>
                  </a:solidFill>
                  <a:latin typeface="Arial" panose="020B0604020202020204" pitchFamily="34" charset="0"/>
                </a:endParaRPr>
              </a:p>
            </p:txBody>
          </p:sp>
          <p:sp>
            <p:nvSpPr>
              <p:cNvPr id="174109" name="Text Box 9"/>
              <p:cNvSpPr txBox="1">
                <a:spLocks noChangeArrowheads="1"/>
              </p:cNvSpPr>
              <p:nvPr/>
            </p:nvSpPr>
            <p:spPr bwMode="auto">
              <a:xfrm>
                <a:off x="1021" y="1189"/>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16</a:t>
                </a:r>
                <a:endParaRPr lang="en-GB" altLang="nl-NL" sz="2800">
                  <a:solidFill>
                    <a:srgbClr val="000000"/>
                  </a:solidFill>
                  <a:latin typeface="Univers" pitchFamily="34" charset="0"/>
                </a:endParaRPr>
              </a:p>
            </p:txBody>
          </p:sp>
          <p:sp>
            <p:nvSpPr>
              <p:cNvPr id="174110" name="Text Box 9"/>
              <p:cNvSpPr txBox="1">
                <a:spLocks noChangeArrowheads="1"/>
              </p:cNvSpPr>
              <p:nvPr/>
            </p:nvSpPr>
            <p:spPr bwMode="auto">
              <a:xfrm>
                <a:off x="1054" y="1519"/>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0</a:t>
                </a:r>
                <a:endParaRPr lang="en-GB" altLang="nl-NL" sz="2800">
                  <a:solidFill>
                    <a:srgbClr val="000000"/>
                  </a:solidFill>
                  <a:latin typeface="Univers" pitchFamily="34" charset="0"/>
                </a:endParaRPr>
              </a:p>
            </p:txBody>
          </p:sp>
        </p:grpSp>
        <p:grpSp>
          <p:nvGrpSpPr>
            <p:cNvPr id="174088" name="Group 17"/>
            <p:cNvGrpSpPr>
              <a:grpSpLocks/>
            </p:cNvGrpSpPr>
            <p:nvPr/>
          </p:nvGrpSpPr>
          <p:grpSpPr bwMode="auto">
            <a:xfrm>
              <a:off x="2414" y="503"/>
              <a:ext cx="1173" cy="1061"/>
              <a:chOff x="2585" y="782"/>
              <a:chExt cx="1173" cy="1061"/>
            </a:xfrm>
          </p:grpSpPr>
          <p:sp>
            <p:nvSpPr>
              <p:cNvPr id="174091" name="Line 18"/>
              <p:cNvSpPr>
                <a:spLocks noChangeShapeType="1"/>
              </p:cNvSpPr>
              <p:nvPr/>
            </p:nvSpPr>
            <p:spPr bwMode="auto">
              <a:xfrm>
                <a:off x="2713" y="1377"/>
                <a:ext cx="5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174092" name="Freeform 6"/>
              <p:cNvSpPr>
                <a:spLocks/>
              </p:cNvSpPr>
              <p:nvPr/>
            </p:nvSpPr>
            <p:spPr bwMode="auto">
              <a:xfrm>
                <a:off x="2640" y="1078"/>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4093" name="Freeform 7"/>
              <p:cNvSpPr>
                <a:spLocks/>
              </p:cNvSpPr>
              <p:nvPr/>
            </p:nvSpPr>
            <p:spPr bwMode="auto">
              <a:xfrm flipV="1">
                <a:off x="2646" y="1390"/>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4094" name="Oval 8"/>
              <p:cNvSpPr>
                <a:spLocks noChangeArrowheads="1"/>
              </p:cNvSpPr>
              <p:nvPr/>
            </p:nvSpPr>
            <p:spPr bwMode="auto">
              <a:xfrm>
                <a:off x="2585" y="1313"/>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a:solidFill>
                    <a:srgbClr val="000000"/>
                  </a:solidFill>
                  <a:latin typeface="Arial" panose="020B0604020202020204" pitchFamily="34" charset="0"/>
                </a:endParaRPr>
              </a:p>
            </p:txBody>
          </p:sp>
          <p:sp>
            <p:nvSpPr>
              <p:cNvPr id="174095" name="Text Box 9"/>
              <p:cNvSpPr txBox="1">
                <a:spLocks noChangeArrowheads="1"/>
              </p:cNvSpPr>
              <p:nvPr/>
            </p:nvSpPr>
            <p:spPr bwMode="auto">
              <a:xfrm>
                <a:off x="3280" y="901"/>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16</a:t>
                </a:r>
                <a:endParaRPr lang="en-GB" altLang="nl-NL" sz="2800">
                  <a:solidFill>
                    <a:srgbClr val="000000"/>
                  </a:solidFill>
                  <a:latin typeface="Univers" pitchFamily="34" charset="0"/>
                </a:endParaRPr>
              </a:p>
            </p:txBody>
          </p:sp>
          <p:sp>
            <p:nvSpPr>
              <p:cNvPr id="174096" name="Text Box 11"/>
              <p:cNvSpPr txBox="1">
                <a:spLocks noChangeArrowheads="1"/>
              </p:cNvSpPr>
              <p:nvPr/>
            </p:nvSpPr>
            <p:spPr bwMode="auto">
              <a:xfrm>
                <a:off x="2813" y="782"/>
                <a:ext cx="38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Univers" pitchFamily="34" charset="0"/>
                    <a:ea typeface="MS Mincho" panose="02020609040205080304" pitchFamily="49" charset="-128"/>
                  </a:rPr>
                  <a:t>1/4</a:t>
                </a:r>
                <a:r>
                  <a:rPr lang="en-GB" altLang="nl-NL">
                    <a:solidFill>
                      <a:srgbClr val="000000"/>
                    </a:solidFill>
                    <a:latin typeface="Univers" pitchFamily="34" charset="0"/>
                  </a:rPr>
                  <a:t> </a:t>
                </a:r>
              </a:p>
            </p:txBody>
          </p:sp>
          <p:sp>
            <p:nvSpPr>
              <p:cNvPr id="174097" name="Rectangle 24"/>
              <p:cNvSpPr>
                <a:spLocks noChangeArrowheads="1"/>
              </p:cNvSpPr>
              <p:nvPr/>
            </p:nvSpPr>
            <p:spPr bwMode="auto">
              <a:xfrm>
                <a:off x="2813" y="1468"/>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a:solidFill>
                      <a:srgbClr val="000000"/>
                    </a:solidFill>
                    <a:latin typeface="Arial" panose="020B0604020202020204" pitchFamily="34" charset="0"/>
                  </a:rPr>
                  <a:t>1/4</a:t>
                </a:r>
                <a:endParaRPr lang="nl-NL" altLang="nl-NL" sz="2400">
                  <a:solidFill>
                    <a:srgbClr val="000000"/>
                  </a:solidFill>
                  <a:latin typeface="Arial" panose="020B0604020202020204" pitchFamily="34" charset="0"/>
                </a:endParaRPr>
              </a:p>
            </p:txBody>
          </p:sp>
          <p:sp>
            <p:nvSpPr>
              <p:cNvPr id="174098" name="Rectangle 25"/>
              <p:cNvSpPr>
                <a:spLocks noChangeArrowheads="1"/>
              </p:cNvSpPr>
              <p:nvPr/>
            </p:nvSpPr>
            <p:spPr bwMode="auto">
              <a:xfrm>
                <a:off x="2813" y="1150"/>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a:solidFill>
                      <a:srgbClr val="000000"/>
                    </a:solidFill>
                    <a:latin typeface="Arial" panose="020B0604020202020204" pitchFamily="34" charset="0"/>
                  </a:rPr>
                  <a:t>1/2</a:t>
                </a:r>
                <a:endParaRPr lang="nl-NL" altLang="nl-NL" sz="2400">
                  <a:solidFill>
                    <a:srgbClr val="000000"/>
                  </a:solidFill>
                  <a:latin typeface="Arial" panose="020B0604020202020204" pitchFamily="34" charset="0"/>
                </a:endParaRPr>
              </a:p>
            </p:txBody>
          </p:sp>
          <p:sp>
            <p:nvSpPr>
              <p:cNvPr id="174099" name="Text Box 9"/>
              <p:cNvSpPr txBox="1">
                <a:spLocks noChangeArrowheads="1"/>
              </p:cNvSpPr>
              <p:nvPr/>
            </p:nvSpPr>
            <p:spPr bwMode="auto">
              <a:xfrm>
                <a:off x="3277" y="1186"/>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16</a:t>
                </a:r>
                <a:endParaRPr lang="en-GB" altLang="nl-NL" sz="2800">
                  <a:solidFill>
                    <a:srgbClr val="000000"/>
                  </a:solidFill>
                  <a:latin typeface="Univers" pitchFamily="34" charset="0"/>
                </a:endParaRPr>
              </a:p>
            </p:txBody>
          </p:sp>
          <p:sp>
            <p:nvSpPr>
              <p:cNvPr id="174100" name="Text Box 9"/>
              <p:cNvSpPr txBox="1">
                <a:spLocks noChangeArrowheads="1"/>
              </p:cNvSpPr>
              <p:nvPr/>
            </p:nvSpPr>
            <p:spPr bwMode="auto">
              <a:xfrm>
                <a:off x="3292" y="1516"/>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cs typeface="Times New Roman" panose="02020603050405020304" pitchFamily="18" charset="0"/>
                  </a:rPr>
                  <a:t>16</a:t>
                </a:r>
                <a:endParaRPr lang="en-GB" altLang="nl-NL" sz="2800">
                  <a:solidFill>
                    <a:srgbClr val="000000"/>
                  </a:solidFill>
                  <a:latin typeface="Univers" pitchFamily="34" charset="0"/>
                </a:endParaRPr>
              </a:p>
            </p:txBody>
          </p:sp>
        </p:grpSp>
        <p:sp>
          <p:nvSpPr>
            <p:cNvPr id="174089" name="Text Box 3"/>
            <p:cNvSpPr txBox="1">
              <a:spLocks noChangeArrowheads="1"/>
            </p:cNvSpPr>
            <p:nvPr/>
          </p:nvSpPr>
          <p:spPr bwMode="auto">
            <a:xfrm>
              <a:off x="564" y="67"/>
              <a:ext cx="106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a:solidFill>
                    <a:srgbClr val="000000"/>
                  </a:solidFill>
                  <a:latin typeface="Arial" panose="020B0604020202020204" pitchFamily="34" charset="0"/>
                  <a:cs typeface="Times New Roman" panose="02020603050405020304" pitchFamily="18" charset="0"/>
                </a:rPr>
                <a:t>Risky</a:t>
              </a:r>
              <a:endParaRPr lang="en-US" altLang="nl-NL">
                <a:solidFill>
                  <a:srgbClr val="000000"/>
                </a:solidFill>
                <a:latin typeface="Arial" panose="020B0604020202020204" pitchFamily="34" charset="0"/>
              </a:endParaRPr>
            </a:p>
          </p:txBody>
        </p:sp>
        <p:sp>
          <p:nvSpPr>
            <p:cNvPr id="174090" name="Text Box 3"/>
            <p:cNvSpPr txBox="1">
              <a:spLocks noChangeArrowheads="1"/>
            </p:cNvSpPr>
            <p:nvPr/>
          </p:nvSpPr>
          <p:spPr bwMode="auto">
            <a:xfrm>
              <a:off x="2622" y="73"/>
              <a:ext cx="9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dirty="0">
                  <a:solidFill>
                    <a:srgbClr val="000000"/>
                  </a:solidFill>
                  <a:latin typeface="Arial" panose="020B0604020202020204" pitchFamily="34" charset="0"/>
                  <a:cs typeface="Times New Roman" panose="02020603050405020304" pitchFamily="18" charset="0"/>
                </a:rPr>
                <a:t>Safe</a:t>
              </a:r>
              <a:endParaRPr lang="en-US" altLang="nl-NL" dirty="0">
                <a:solidFill>
                  <a:srgbClr val="000000"/>
                </a:solidFill>
                <a:latin typeface="Arial" panose="020B0604020202020204" pitchFamily="34" charset="0"/>
              </a:endParaRPr>
            </a:p>
          </p:txBody>
        </p:sp>
      </p:grpSp>
      <p:sp>
        <p:nvSpPr>
          <p:cNvPr id="30"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133</a:t>
            </a:fld>
            <a:endParaRPr lang="en-US" altLang="nl-NL" sz="1600"/>
          </a:p>
        </p:txBody>
      </p:sp>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89416469"/>
      </p:ext>
    </p:extLst>
  </p:cSld>
  <p:clrMapOvr>
    <a:masterClrMapping/>
  </p:clrMapOvr>
  <p:transition advTm="602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97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173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173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173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173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173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1731">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1731">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17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30810" y="57150"/>
            <a:ext cx="7097713"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NAU can explain Allais paradox</a:t>
            </a:r>
          </a:p>
        </p:txBody>
      </p:sp>
      <p:grpSp>
        <p:nvGrpSpPr>
          <p:cNvPr id="331780" name="Group 4"/>
          <p:cNvGrpSpPr>
            <a:grpSpLocks/>
          </p:cNvGrpSpPr>
          <p:nvPr/>
        </p:nvGrpSpPr>
        <p:grpSpPr bwMode="auto">
          <a:xfrm>
            <a:off x="1576388" y="584200"/>
            <a:ext cx="4611687" cy="3627438"/>
            <a:chOff x="993" y="773"/>
            <a:chExt cx="2905" cy="2285"/>
          </a:xfrm>
        </p:grpSpPr>
        <mc:AlternateContent xmlns:mc="http://schemas.openxmlformats.org/markup-compatibility/2006" xmlns:a14="http://schemas.microsoft.com/office/drawing/2010/main">
          <mc:Choice Requires="a14">
            <p:sp>
              <p:nvSpPr>
                <p:cNvPr id="176134" name="Text Box 2"/>
                <p:cNvSpPr txBox="1">
                  <a:spLocks noChangeArrowheads="1"/>
                </p:cNvSpPr>
                <p:nvPr/>
              </p:nvSpPr>
              <p:spPr bwMode="auto">
                <a:xfrm>
                  <a:off x="2097" y="1298"/>
                  <a:ext cx="316" cy="3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176134" name="Text Box 2"/>
                <p:cNvSpPr txBox="1">
                  <a:spLocks noRot="1" noChangeAspect="1" noMove="1" noResize="1" noEditPoints="1" noAdjustHandles="1" noChangeArrowheads="1" noChangeShapeType="1" noTextEdit="1"/>
                </p:cNvSpPr>
                <p:nvPr/>
              </p:nvSpPr>
              <p:spPr bwMode="auto">
                <a:xfrm>
                  <a:off x="2097" y="1298"/>
                  <a:ext cx="316" cy="365"/>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76135" name="Text Box 9"/>
            <p:cNvSpPr txBox="1">
              <a:spLocks noChangeArrowheads="1"/>
            </p:cNvSpPr>
            <p:nvPr/>
          </p:nvSpPr>
          <p:spPr bwMode="auto">
            <a:xfrm>
              <a:off x="1569" y="1321"/>
              <a:ext cx="73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p:nvGrpSpPr>
            <p:cNvPr id="176136" name="Group 80"/>
            <p:cNvGrpSpPr>
              <a:grpSpLocks/>
            </p:cNvGrpSpPr>
            <p:nvPr/>
          </p:nvGrpSpPr>
          <p:grpSpPr bwMode="auto">
            <a:xfrm>
              <a:off x="993" y="1869"/>
              <a:ext cx="1417" cy="1173"/>
              <a:chOff x="1017" y="2417"/>
              <a:chExt cx="1417" cy="1173"/>
            </a:xfrm>
          </p:grpSpPr>
          <p:sp>
            <p:nvSpPr>
              <p:cNvPr id="176156" name="Text Box 11"/>
              <p:cNvSpPr txBox="1">
                <a:spLocks noChangeArrowheads="1"/>
              </p:cNvSpPr>
              <p:nvPr/>
            </p:nvSpPr>
            <p:spPr bwMode="auto">
              <a:xfrm>
                <a:off x="1214" y="3225"/>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0.75</a:t>
                </a:r>
                <a:r>
                  <a:rPr lang="en-GB" altLang="nl-NL">
                    <a:solidFill>
                      <a:srgbClr val="000000"/>
                    </a:solidFill>
                    <a:latin typeface="Arial" panose="020B0604020202020204" pitchFamily="34" charset="0"/>
                  </a:rPr>
                  <a:t> </a:t>
                </a:r>
              </a:p>
            </p:txBody>
          </p:sp>
          <p:sp>
            <p:nvSpPr>
              <p:cNvPr id="176157"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6158"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6159"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176160" name="Text Box 11"/>
              <p:cNvSpPr txBox="1">
                <a:spLocks noChangeArrowheads="1"/>
              </p:cNvSpPr>
              <p:nvPr/>
            </p:nvSpPr>
            <p:spPr bwMode="auto">
              <a:xfrm>
                <a:off x="1214" y="2417"/>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0.25</a:t>
                </a:r>
                <a:r>
                  <a:rPr lang="en-GB" altLang="nl-NL">
                    <a:solidFill>
                      <a:srgbClr val="000000"/>
                    </a:solidFill>
                    <a:latin typeface="Arial" panose="020B0604020202020204" pitchFamily="34" charset="0"/>
                  </a:rPr>
                  <a:t> </a:t>
                </a:r>
              </a:p>
            </p:txBody>
          </p:sp>
          <p:sp>
            <p:nvSpPr>
              <p:cNvPr id="176161"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176162"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p:grpSp>
          <p:nvGrpSpPr>
            <p:cNvPr id="176137" name="Group 88"/>
            <p:cNvGrpSpPr>
              <a:grpSpLocks/>
            </p:cNvGrpSpPr>
            <p:nvPr/>
          </p:nvGrpSpPr>
          <p:grpSpPr bwMode="auto">
            <a:xfrm>
              <a:off x="2481" y="1885"/>
              <a:ext cx="1417" cy="1173"/>
              <a:chOff x="1017" y="2417"/>
              <a:chExt cx="1417" cy="1173"/>
            </a:xfrm>
          </p:grpSpPr>
          <p:sp>
            <p:nvSpPr>
              <p:cNvPr id="176149" name="Text Box 11"/>
              <p:cNvSpPr txBox="1">
                <a:spLocks noChangeArrowheads="1"/>
              </p:cNvSpPr>
              <p:nvPr/>
            </p:nvSpPr>
            <p:spPr bwMode="auto">
              <a:xfrm>
                <a:off x="1214" y="3225"/>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a:solidFill>
                      <a:srgbClr val="000000"/>
                    </a:solidFill>
                    <a:latin typeface="Arial" panose="020B0604020202020204" pitchFamily="34" charset="0"/>
                    <a:sym typeface="Symbol" panose="05050102010706020507" pitchFamily="18" charset="2"/>
                  </a:rPr>
                  <a:t>0.80</a:t>
                </a:r>
                <a:r>
                  <a:rPr lang="en-GB" altLang="nl-NL">
                    <a:solidFill>
                      <a:srgbClr val="000000"/>
                    </a:solidFill>
                    <a:latin typeface="Arial" panose="020B0604020202020204" pitchFamily="34" charset="0"/>
                  </a:rPr>
                  <a:t> </a:t>
                </a:r>
              </a:p>
            </p:txBody>
          </p:sp>
          <p:sp>
            <p:nvSpPr>
              <p:cNvPr id="176150"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6151"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6152"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176153" name="Text Box 11"/>
              <p:cNvSpPr txBox="1">
                <a:spLocks noChangeArrowheads="1"/>
              </p:cNvSpPr>
              <p:nvPr/>
            </p:nvSpPr>
            <p:spPr bwMode="auto">
              <a:xfrm>
                <a:off x="1214" y="2417"/>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0.20</a:t>
                </a:r>
                <a:r>
                  <a:rPr lang="en-GB" altLang="nl-NL" dirty="0">
                    <a:solidFill>
                      <a:srgbClr val="000000"/>
                    </a:solidFill>
                    <a:latin typeface="Arial" panose="020B0604020202020204" pitchFamily="34" charset="0"/>
                  </a:rPr>
                  <a:t> </a:t>
                </a:r>
              </a:p>
            </p:txBody>
          </p:sp>
          <p:sp>
            <p:nvSpPr>
              <p:cNvPr id="176154"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176155"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40M</a:t>
                </a:r>
                <a:endParaRPr lang="en-GB" altLang="nl-NL" sz="2800">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176138" name="Text Box 9"/>
                <p:cNvSpPr txBox="1">
                  <a:spLocks noChangeArrowheads="1"/>
                </p:cNvSpPr>
                <p:nvPr/>
              </p:nvSpPr>
              <p:spPr bwMode="auto">
                <a:xfrm>
                  <a:off x="2104" y="2302"/>
                  <a:ext cx="354" cy="3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14:m>
                    <m:oMathPara xmlns:m="http://schemas.openxmlformats.org/officeDocument/2006/math">
                      <m:oMathParaPr>
                        <m:jc m:val="centerGroup"/>
                      </m:oMathParaPr>
                      <m:oMath xmlns:m="http://schemas.openxmlformats.org/officeDocument/2006/math">
                        <m:r>
                          <a:rPr lang="en-US" altLang="nl-NL" sz="2800" i="1">
                            <a:solidFill>
                              <a:srgbClr val="000000"/>
                            </a:solidFill>
                            <a:latin typeface="Cambria Math" panose="02040503050406030204" pitchFamily="18" charset="0"/>
                          </a:rPr>
                          <m:t>≺</m:t>
                        </m:r>
                      </m:oMath>
                    </m:oMathPara>
                  </a14:m>
                  <a:endParaRPr lang="en-GB" altLang="nl-NL" sz="2800" dirty="0">
                    <a:solidFill>
                      <a:srgbClr val="000000"/>
                    </a:solidFill>
                    <a:latin typeface="Arial" panose="020B0604020202020204" pitchFamily="34" charset="0"/>
                  </a:endParaRPr>
                </a:p>
              </p:txBody>
            </p:sp>
          </mc:Choice>
          <mc:Fallback xmlns="">
            <p:sp>
              <p:nvSpPr>
                <p:cNvPr id="176138" name="Text Box 9"/>
                <p:cNvSpPr txBox="1">
                  <a:spLocks noRot="1" noChangeAspect="1" noMove="1" noResize="1" noEditPoints="1" noAdjustHandles="1" noChangeArrowheads="1" noChangeShapeType="1" noTextEdit="1"/>
                </p:cNvSpPr>
                <p:nvPr/>
              </p:nvSpPr>
              <p:spPr bwMode="auto">
                <a:xfrm>
                  <a:off x="2104" y="2302"/>
                  <a:ext cx="354" cy="327"/>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176139" name="Group 58"/>
            <p:cNvGrpSpPr>
              <a:grpSpLocks/>
            </p:cNvGrpSpPr>
            <p:nvPr/>
          </p:nvGrpSpPr>
          <p:grpSpPr bwMode="auto">
            <a:xfrm>
              <a:off x="2433" y="1080"/>
              <a:ext cx="1249" cy="808"/>
              <a:chOff x="3862388" y="1714500"/>
              <a:chExt cx="1982609" cy="1282700"/>
            </a:xfrm>
          </p:grpSpPr>
          <p:grpSp>
            <p:nvGrpSpPr>
              <p:cNvPr id="176141" name="Group 24"/>
              <p:cNvGrpSpPr>
                <a:grpSpLocks/>
              </p:cNvGrpSpPr>
              <p:nvPr/>
            </p:nvGrpSpPr>
            <p:grpSpPr bwMode="auto">
              <a:xfrm>
                <a:off x="3935413" y="2101850"/>
                <a:ext cx="687387" cy="509588"/>
                <a:chOff x="2479" y="2241"/>
                <a:chExt cx="529" cy="509"/>
              </a:xfrm>
            </p:grpSpPr>
            <p:sp>
              <p:nvSpPr>
                <p:cNvPr id="176147" name="Freeform 6"/>
                <p:cNvSpPr>
                  <a:spLocks/>
                </p:cNvSpPr>
                <p:nvPr/>
              </p:nvSpPr>
              <p:spPr bwMode="auto">
                <a:xfrm>
                  <a:off x="2479" y="2241"/>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176148" name="Freeform 7"/>
                <p:cNvSpPr>
                  <a:spLocks/>
                </p:cNvSpPr>
                <p:nvPr/>
              </p:nvSpPr>
              <p:spPr bwMode="auto">
                <a:xfrm flipV="1">
                  <a:off x="2484" y="2500"/>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grpSp>
          <p:sp>
            <p:nvSpPr>
              <p:cNvPr id="176142" name="Oval 8"/>
              <p:cNvSpPr>
                <a:spLocks noChangeArrowheads="1"/>
              </p:cNvSpPr>
              <p:nvPr/>
            </p:nvSpPr>
            <p:spPr bwMode="auto">
              <a:xfrm>
                <a:off x="3862388" y="2278063"/>
                <a:ext cx="168275" cy="168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176143" name="Text Box 9"/>
              <p:cNvSpPr txBox="1">
                <a:spLocks noChangeArrowheads="1"/>
              </p:cNvSpPr>
              <p:nvPr/>
            </p:nvSpPr>
            <p:spPr bwMode="auto">
              <a:xfrm>
                <a:off x="4622732" y="1804988"/>
                <a:ext cx="122226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40M</a:t>
                </a:r>
                <a:endParaRPr lang="en-GB" altLang="nl-NL" sz="2800" dirty="0">
                  <a:solidFill>
                    <a:srgbClr val="000000"/>
                  </a:solidFill>
                  <a:latin typeface="Arial" panose="020B0604020202020204" pitchFamily="34" charset="0"/>
                </a:endParaRPr>
              </a:p>
            </p:txBody>
          </p:sp>
          <p:sp>
            <p:nvSpPr>
              <p:cNvPr id="176144" name="Text Box 11"/>
              <p:cNvSpPr txBox="1">
                <a:spLocks noChangeArrowheads="1"/>
              </p:cNvSpPr>
              <p:nvPr/>
            </p:nvSpPr>
            <p:spPr bwMode="auto">
              <a:xfrm>
                <a:off x="4048125" y="171450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0.8</a:t>
                </a:r>
                <a:r>
                  <a:rPr lang="en-GB" altLang="nl-NL" sz="2400">
                    <a:solidFill>
                      <a:srgbClr val="000000"/>
                    </a:solidFill>
                    <a:latin typeface="Arial" panose="020B0604020202020204" pitchFamily="34" charset="0"/>
                  </a:rPr>
                  <a:t> </a:t>
                </a:r>
              </a:p>
            </p:txBody>
          </p:sp>
          <p:sp>
            <p:nvSpPr>
              <p:cNvPr id="176145" name="Text Box 9"/>
              <p:cNvSpPr txBox="1">
                <a:spLocks noChangeArrowheads="1"/>
              </p:cNvSpPr>
              <p:nvPr/>
            </p:nvSpPr>
            <p:spPr bwMode="auto">
              <a:xfrm>
                <a:off x="4699000" y="2351088"/>
                <a:ext cx="739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176146" name="Text Box 11"/>
              <p:cNvSpPr txBox="1">
                <a:spLocks noChangeArrowheads="1"/>
              </p:cNvSpPr>
              <p:nvPr/>
            </p:nvSpPr>
            <p:spPr bwMode="auto">
              <a:xfrm>
                <a:off x="4035425" y="254000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0.2</a:t>
                </a:r>
                <a:r>
                  <a:rPr lang="en-GB" altLang="nl-NL" sz="2400">
                    <a:solidFill>
                      <a:srgbClr val="000000"/>
                    </a:solidFill>
                    <a:latin typeface="Arial" panose="020B0604020202020204" pitchFamily="34" charset="0"/>
                  </a:rPr>
                  <a:t> </a:t>
                </a:r>
              </a:p>
            </p:txBody>
          </p:sp>
        </p:grpSp>
        <p:sp>
          <p:nvSpPr>
            <p:cNvPr id="176140" name="Text Box 2"/>
            <p:cNvSpPr txBox="1">
              <a:spLocks noChangeArrowheads="1"/>
            </p:cNvSpPr>
            <p:nvPr/>
          </p:nvSpPr>
          <p:spPr bwMode="auto">
            <a:xfrm>
              <a:off x="2503" y="773"/>
              <a:ext cx="1291"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 </a:t>
              </a:r>
              <a:r>
                <a:rPr lang="en-US" altLang="nl-NL" sz="2800" dirty="0">
                  <a:solidFill>
                    <a:srgbClr val="000000"/>
                  </a:solidFill>
                  <a:latin typeface="Arial" panose="020B0604020202020204" pitchFamily="34" charset="0"/>
                </a:rPr>
                <a:t>€10</a:t>
              </a:r>
              <a:r>
                <a:rPr lang="en-US" altLang="nl-NL" sz="2800" baseline="30000" dirty="0">
                  <a:solidFill>
                    <a:srgbClr val="000000"/>
                  </a:solidFill>
                  <a:latin typeface="Arial" panose="020B0604020202020204" pitchFamily="34" charset="0"/>
                </a:rPr>
                <a:t>6</a:t>
              </a:r>
              <a:endParaRPr lang="en-GB" altLang="nl-NL" sz="28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 name="Text Box 2"/>
          <p:cNvSpPr txBox="1">
            <a:spLocks noChangeArrowheads="1"/>
          </p:cNvSpPr>
          <p:nvPr/>
        </p:nvSpPr>
        <p:spPr bwMode="auto">
          <a:xfrm>
            <a:off x="171450" y="4307523"/>
            <a:ext cx="872103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Say U(0) = 0, U(40M) = 1, U(10M) = 0.8.</a:t>
            </a:r>
          </a:p>
          <a:p>
            <a:pPr>
              <a:lnSpc>
                <a:spcPct val="8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Under EU we’d have indifferences. </a:t>
            </a:r>
          </a:p>
          <a:p>
            <a:pPr>
              <a:lnSpc>
                <a:spcPct val="8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NAU with </a:t>
            </a:r>
            <a:r>
              <a:rPr lang="nl-NL" altLang="nl-NL" sz="2800" dirty="0">
                <a:solidFill>
                  <a:srgbClr val="000000"/>
                </a:solidFill>
                <a:latin typeface="Arial" panose="020B0604020202020204" pitchFamily="34" charset="0"/>
                <a:sym typeface="Symbol" panose="05050102010706020507" pitchFamily="18" charset="2"/>
              </a:rPr>
              <a:t></a:t>
            </a:r>
            <a:r>
              <a:rPr lang="en-US" altLang="nl-NL" sz="2800" dirty="0">
                <a:solidFill>
                  <a:srgbClr val="000000"/>
                </a:solidFill>
                <a:latin typeface="Arial" panose="020B0604020202020204" pitchFamily="34" charset="0"/>
                <a:sym typeface="Symbol" panose="05050102010706020507" pitchFamily="18" charset="2"/>
              </a:rPr>
              <a:t> </a:t>
            </a:r>
            <a:r>
              <a:rPr lang="nl-NL" altLang="nl-NL" sz="2800" dirty="0">
                <a:solidFill>
                  <a:srgbClr val="000000"/>
                </a:solidFill>
                <a:latin typeface="Arial" panose="020B0604020202020204" pitchFamily="34" charset="0"/>
                <a:sym typeface="Symbol" panose="05050102010706020507" pitchFamily="18" charset="2"/>
              </a:rPr>
              <a:t>= 0.2,  = 0.1 </a:t>
            </a:r>
            <a:r>
              <a:rPr lang="nl-NL" altLang="nl-NL" sz="2800" dirty="0" err="1">
                <a:solidFill>
                  <a:srgbClr val="000000"/>
                </a:solidFill>
                <a:latin typeface="Arial" panose="020B0604020202020204" pitchFamily="34" charset="0"/>
                <a:sym typeface="Symbol" panose="05050102010706020507" pitchFamily="18" charset="2"/>
              </a:rPr>
              <a:t>works</a:t>
            </a:r>
            <a:r>
              <a:rPr lang="nl-NL" altLang="nl-NL" sz="2800" dirty="0">
                <a:solidFill>
                  <a:srgbClr val="000000"/>
                </a:solidFill>
                <a:latin typeface="Arial" panose="020B0604020202020204" pitchFamily="34" charset="0"/>
                <a:sym typeface="Symbol" panose="05050102010706020507" pitchFamily="18" charset="2"/>
              </a:rPr>
              <a:t>.</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Calculations can show: </a:t>
            </a:r>
          </a:p>
          <a:p>
            <a:pPr>
              <a:lnSpc>
                <a:spcPct val="8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in lower choice max 40M tips the balance to the right;</a:t>
            </a:r>
          </a:p>
          <a:p>
            <a:pPr>
              <a:lnSpc>
                <a:spcPct val="8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in upper choice min 0 tips the balance against right.</a:t>
            </a:r>
          </a:p>
          <a:p>
            <a:pPr>
              <a:lnSpc>
                <a:spcPct val="8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Allais cleverly understood and used this psychology!</a:t>
            </a:r>
          </a:p>
        </p:txBody>
      </p:sp>
      <p:sp>
        <p:nvSpPr>
          <p:cNvPr id="34"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134</a:t>
            </a:fld>
            <a:endParaRPr lang="en-US" altLang="nl-NL" sz="1600"/>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326460673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17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2"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87624" y="2060848"/>
            <a:ext cx="5635652" cy="4249737"/>
            <a:chOff x="1709738" y="2570163"/>
            <a:chExt cx="5635652" cy="4249737"/>
          </a:xfrm>
        </p:grpSpPr>
        <p:grpSp>
          <p:nvGrpSpPr>
            <p:cNvPr id="178181" name="Group 4"/>
            <p:cNvGrpSpPr>
              <a:grpSpLocks/>
            </p:cNvGrpSpPr>
            <p:nvPr/>
          </p:nvGrpSpPr>
          <p:grpSpPr bwMode="auto">
            <a:xfrm>
              <a:off x="6751663" y="2693973"/>
              <a:ext cx="593727" cy="552447"/>
              <a:chOff x="4616" y="1926"/>
              <a:chExt cx="374" cy="348"/>
            </a:xfrm>
          </p:grpSpPr>
          <p:sp>
            <p:nvSpPr>
              <p:cNvPr id="178198" name="Text Box 18"/>
              <p:cNvSpPr txBox="1">
                <a:spLocks noChangeArrowheads="1"/>
              </p:cNvSpPr>
              <p:nvPr/>
            </p:nvSpPr>
            <p:spPr bwMode="auto">
              <a:xfrm>
                <a:off x="4665" y="1926"/>
                <a:ext cx="3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sz="2800">
                    <a:solidFill>
                      <a:srgbClr val="000000"/>
                    </a:solidFill>
                    <a:latin typeface="Arial" panose="020B0604020202020204" pitchFamily="34" charset="0"/>
                    <a:sym typeface="Symbol" panose="05050102010706020507" pitchFamily="18" charset="2"/>
                  </a:rPr>
                  <a:t></a:t>
                </a:r>
                <a:endParaRPr lang="en-GB" altLang="nl-NL" sz="2800">
                  <a:solidFill>
                    <a:srgbClr val="000000"/>
                  </a:solidFill>
                  <a:latin typeface="Arial" panose="020B0604020202020204" pitchFamily="34" charset="0"/>
                  <a:sym typeface="Symbol" panose="05050102010706020507" pitchFamily="18" charset="2"/>
                </a:endParaRPr>
              </a:p>
            </p:txBody>
          </p:sp>
          <p:sp>
            <p:nvSpPr>
              <p:cNvPr id="178199" name="AutoShape 19"/>
              <p:cNvSpPr>
                <a:spLocks/>
              </p:cNvSpPr>
              <p:nvPr/>
            </p:nvSpPr>
            <p:spPr bwMode="auto">
              <a:xfrm flipH="1">
                <a:off x="4616" y="1963"/>
                <a:ext cx="77" cy="311"/>
              </a:xfrm>
              <a:prstGeom prst="leftBrace">
                <a:avLst>
                  <a:gd name="adj1" fmla="val 33658"/>
                  <a:gd name="adj2" fmla="val 50000"/>
                </a:avLst>
              </a:pr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nl-NL" altLang="nl-NL" b="1">
                  <a:solidFill>
                    <a:srgbClr val="000000"/>
                  </a:solidFill>
                  <a:latin typeface="Arial" panose="020B0604020202020204" pitchFamily="34" charset="0"/>
                </a:endParaRPr>
              </a:p>
            </p:txBody>
          </p:sp>
        </p:grpSp>
        <p:grpSp>
          <p:nvGrpSpPr>
            <p:cNvPr id="178182" name="Group 20"/>
            <p:cNvGrpSpPr>
              <a:grpSpLocks/>
            </p:cNvGrpSpPr>
            <p:nvPr/>
          </p:nvGrpSpPr>
          <p:grpSpPr bwMode="auto">
            <a:xfrm>
              <a:off x="3103568" y="5478469"/>
              <a:ext cx="515938" cy="519112"/>
              <a:chOff x="1844" y="3143"/>
              <a:chExt cx="325" cy="327"/>
            </a:xfrm>
          </p:grpSpPr>
          <p:sp>
            <p:nvSpPr>
              <p:cNvPr id="178196" name="Text Box 21"/>
              <p:cNvSpPr txBox="1">
                <a:spLocks noChangeArrowheads="1"/>
              </p:cNvSpPr>
              <p:nvPr/>
            </p:nvSpPr>
            <p:spPr bwMode="auto">
              <a:xfrm>
                <a:off x="1844" y="3143"/>
                <a:ext cx="3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sz="2800">
                    <a:solidFill>
                      <a:srgbClr val="000000"/>
                    </a:solidFill>
                    <a:latin typeface="Arial" panose="020B0604020202020204" pitchFamily="34" charset="0"/>
                    <a:sym typeface="Symbol" panose="05050102010706020507" pitchFamily="18" charset="2"/>
                  </a:rPr>
                  <a:t></a:t>
                </a:r>
                <a:endParaRPr lang="en-GB" altLang="nl-NL" sz="2800">
                  <a:solidFill>
                    <a:srgbClr val="000000"/>
                  </a:solidFill>
                  <a:latin typeface="Arial" panose="020B0604020202020204" pitchFamily="34" charset="0"/>
                  <a:sym typeface="Symbol" panose="05050102010706020507" pitchFamily="18" charset="2"/>
                </a:endParaRPr>
              </a:p>
            </p:txBody>
          </p:sp>
          <p:sp>
            <p:nvSpPr>
              <p:cNvPr id="178197" name="AutoShape 22"/>
              <p:cNvSpPr>
                <a:spLocks/>
              </p:cNvSpPr>
              <p:nvPr/>
            </p:nvSpPr>
            <p:spPr bwMode="auto">
              <a:xfrm>
                <a:off x="2015" y="3266"/>
                <a:ext cx="86" cy="124"/>
              </a:xfrm>
              <a:prstGeom prst="leftBrace">
                <a:avLst>
                  <a:gd name="adj1" fmla="val 12016"/>
                  <a:gd name="adj2" fmla="val 50000"/>
                </a:avLst>
              </a:pr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nl-NL" altLang="nl-NL" b="1">
                  <a:solidFill>
                    <a:srgbClr val="000000"/>
                  </a:solidFill>
                  <a:latin typeface="Arial" panose="020B0604020202020204" pitchFamily="34" charset="0"/>
                </a:endParaRPr>
              </a:p>
            </p:txBody>
          </p:sp>
        </p:grpSp>
        <p:sp>
          <p:nvSpPr>
            <p:cNvPr id="178183" name="Text Box 32"/>
            <p:cNvSpPr txBox="1">
              <a:spLocks noChangeArrowheads="1"/>
            </p:cNvSpPr>
            <p:nvPr/>
          </p:nvSpPr>
          <p:spPr bwMode="auto">
            <a:xfrm>
              <a:off x="1709738" y="2570163"/>
              <a:ext cx="1384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weighting</a:t>
              </a:r>
            </a:p>
            <a:p>
              <a:pPr>
                <a:spcBef>
                  <a:spcPct val="0"/>
                </a:spcBef>
                <a:buFont typeface="Math3" panose="00000400000000000000" pitchFamily="2" charset="2"/>
                <a:buNone/>
              </a:pP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function</a:t>
              </a:r>
            </a:p>
          </p:txBody>
        </p:sp>
        <p:sp>
          <p:nvSpPr>
            <p:cNvPr id="178184" name="Line 11"/>
            <p:cNvSpPr>
              <a:spLocks noChangeShapeType="1"/>
            </p:cNvSpPr>
            <p:nvPr/>
          </p:nvSpPr>
          <p:spPr bwMode="auto">
            <a:xfrm>
              <a:off x="3525838" y="5918200"/>
              <a:ext cx="3192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178185" name="Line 12"/>
            <p:cNvSpPr>
              <a:spLocks noChangeShapeType="1"/>
            </p:cNvSpPr>
            <p:nvPr/>
          </p:nvSpPr>
          <p:spPr bwMode="auto">
            <a:xfrm rot="16200000">
              <a:off x="1935163" y="4319588"/>
              <a:ext cx="3192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178186" name="Line 13"/>
            <p:cNvSpPr>
              <a:spLocks noChangeShapeType="1"/>
            </p:cNvSpPr>
            <p:nvPr/>
          </p:nvSpPr>
          <p:spPr bwMode="auto">
            <a:xfrm>
              <a:off x="3525838" y="2727325"/>
              <a:ext cx="3192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178187" name="Line 14"/>
            <p:cNvSpPr>
              <a:spLocks noChangeShapeType="1"/>
            </p:cNvSpPr>
            <p:nvPr/>
          </p:nvSpPr>
          <p:spPr bwMode="auto">
            <a:xfrm rot="16200000">
              <a:off x="5087938" y="4314825"/>
              <a:ext cx="3192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178188" name="Line 15"/>
            <p:cNvSpPr>
              <a:spLocks noChangeShapeType="1"/>
            </p:cNvSpPr>
            <p:nvPr/>
          </p:nvSpPr>
          <p:spPr bwMode="auto">
            <a:xfrm flipV="1">
              <a:off x="3519488" y="2733675"/>
              <a:ext cx="3149600" cy="31781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178189" name="Line 16"/>
            <p:cNvSpPr>
              <a:spLocks noChangeShapeType="1"/>
            </p:cNvSpPr>
            <p:nvPr/>
          </p:nvSpPr>
          <p:spPr bwMode="auto">
            <a:xfrm flipV="1">
              <a:off x="3539106" y="3249612"/>
              <a:ext cx="3123405" cy="24071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178190" name="Line 17"/>
            <p:cNvSpPr>
              <a:spLocks noChangeShapeType="1"/>
            </p:cNvSpPr>
            <p:nvPr/>
          </p:nvSpPr>
          <p:spPr bwMode="auto">
            <a:xfrm>
              <a:off x="6172201" y="6408738"/>
              <a:ext cx="552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178191" name="Text Box 32"/>
            <p:cNvSpPr txBox="1">
              <a:spLocks noChangeArrowheads="1"/>
            </p:cNvSpPr>
            <p:nvPr/>
          </p:nvSpPr>
          <p:spPr bwMode="auto">
            <a:xfrm>
              <a:off x="3248026" y="2579688"/>
              <a:ext cx="412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a:solidFill>
                    <a:srgbClr val="000000"/>
                  </a:solidFill>
                  <a:latin typeface="Arial" panose="020B0604020202020204" pitchFamily="34" charset="0"/>
                  <a:cs typeface="Times New Roman" panose="02020603050405020304" pitchFamily="18" charset="0"/>
                  <a:sym typeface="Math3" panose="00000400000000000000" pitchFamily="2" charset="2"/>
                </a:rPr>
                <a:t>1</a:t>
              </a:r>
            </a:p>
          </p:txBody>
        </p:sp>
        <p:sp>
          <p:nvSpPr>
            <p:cNvPr id="178192" name="Text Box 32"/>
            <p:cNvSpPr txBox="1">
              <a:spLocks noChangeArrowheads="1"/>
            </p:cNvSpPr>
            <p:nvPr/>
          </p:nvSpPr>
          <p:spPr bwMode="auto">
            <a:xfrm>
              <a:off x="6515101" y="5918200"/>
              <a:ext cx="412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a:solidFill>
                    <a:srgbClr val="000000"/>
                  </a:solidFill>
                  <a:latin typeface="Arial" panose="020B0604020202020204" pitchFamily="34" charset="0"/>
                  <a:cs typeface="Times New Roman" panose="02020603050405020304" pitchFamily="18" charset="0"/>
                  <a:sym typeface="Math3" panose="00000400000000000000" pitchFamily="2" charset="2"/>
                </a:rPr>
                <a:t>1</a:t>
              </a:r>
            </a:p>
          </p:txBody>
        </p:sp>
        <p:sp>
          <p:nvSpPr>
            <p:cNvPr id="178193" name="Text Box 32"/>
            <p:cNvSpPr txBox="1">
              <a:spLocks noChangeArrowheads="1"/>
            </p:cNvSpPr>
            <p:nvPr/>
          </p:nvSpPr>
          <p:spPr bwMode="auto">
            <a:xfrm>
              <a:off x="3367088" y="5899150"/>
              <a:ext cx="412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a:solidFill>
                    <a:srgbClr val="000000"/>
                  </a:solidFill>
                  <a:latin typeface="Arial" panose="020B0604020202020204" pitchFamily="34" charset="0"/>
                  <a:cs typeface="Times New Roman" panose="02020603050405020304" pitchFamily="18" charset="0"/>
                  <a:sym typeface="Math3" panose="00000400000000000000" pitchFamily="2" charset="2"/>
                </a:rPr>
                <a:t>0</a:t>
              </a:r>
            </a:p>
          </p:txBody>
        </p:sp>
        <p:sp>
          <p:nvSpPr>
            <p:cNvPr id="178194" name="Text Box 32"/>
            <p:cNvSpPr txBox="1">
              <a:spLocks noChangeArrowheads="1"/>
            </p:cNvSpPr>
            <p:nvPr/>
          </p:nvSpPr>
          <p:spPr bwMode="auto">
            <a:xfrm>
              <a:off x="6376988" y="6423025"/>
              <a:ext cx="412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a:solidFill>
                    <a:srgbClr val="000000"/>
                  </a:solidFill>
                  <a:latin typeface="Arial" panose="020B0604020202020204" pitchFamily="34" charset="0"/>
                  <a:cs typeface="Times New Roman" panose="02020603050405020304" pitchFamily="18" charset="0"/>
                  <a:sym typeface="Math3" panose="00000400000000000000" pitchFamily="2" charset="2"/>
                </a:rPr>
                <a:t>p</a:t>
              </a:r>
            </a:p>
          </p:txBody>
        </p:sp>
        <p:sp>
          <p:nvSpPr>
            <p:cNvPr id="178195" name="Line 22"/>
            <p:cNvSpPr>
              <a:spLocks noChangeShapeType="1"/>
            </p:cNvSpPr>
            <p:nvPr/>
          </p:nvSpPr>
          <p:spPr bwMode="auto">
            <a:xfrm rot="16200000">
              <a:off x="2895601" y="2974975"/>
              <a:ext cx="552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64514" name="Text Box 2"/>
          <p:cNvSpPr txBox="1">
            <a:spLocks noChangeArrowheads="1"/>
          </p:cNvSpPr>
          <p:nvPr/>
        </p:nvSpPr>
        <p:spPr bwMode="auto">
          <a:xfrm>
            <a:off x="315595" y="396558"/>
            <a:ext cx="8251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For two-outcome prospects, NAU is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biseparable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 with weighting function:</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4"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135</a:t>
            </a:fld>
            <a:endParaRPr lang="en-US" altLang="nl-NL" sz="1600"/>
          </a:p>
        </p:txBody>
      </p: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3508990135"/>
      </p:ext>
    </p:extLst>
  </p:cSld>
  <p:clrMapOvr>
    <a:masterClrMapping/>
  </p:clrMapOvr>
  <p:transition advTm="2051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20675" y="90488"/>
            <a:ext cx="88106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4.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decision under risk</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4.1. </a:t>
            </a:r>
            <a:r>
              <a:rPr lang="en-GB" altLang="nl-NL" dirty="0">
                <a:solidFill>
                  <a:srgbClr val="000000"/>
                </a:solidFill>
                <a:cs typeface="Times New Roman" panose="02020603050405020304" pitchFamily="18" charset="0"/>
                <a:sym typeface="Math3" panose="00000400000000000000" pitchFamily="2" charset="2"/>
              </a:rPr>
              <a:t>Reaction to the 2</a:t>
            </a:r>
            <a:r>
              <a:rPr lang="en-GB" altLang="nl-NL" baseline="30000" dirty="0">
                <a:solidFill>
                  <a:srgbClr val="000000"/>
                </a:solidFill>
                <a:cs typeface="Times New Roman" panose="02020603050405020304" pitchFamily="18" charset="0"/>
                <a:sym typeface="Math3" panose="00000400000000000000" pitchFamily="2" charset="2"/>
              </a:rPr>
              <a:t>nd</a:t>
            </a:r>
            <a:r>
              <a:rPr lang="en-GB" altLang="nl-NL" dirty="0">
                <a:solidFill>
                  <a:srgbClr val="000000"/>
                </a:solidFill>
                <a:cs typeface="Times New Roman" panose="02020603050405020304" pitchFamily="18" charset="0"/>
                <a:sym typeface="Math3" panose="00000400000000000000" pitchFamily="2" charset="2"/>
              </a:rPr>
              <a:t> problem (</a:t>
            </a:r>
            <a:r>
              <a:rPr lang="en-US" dirty="0"/>
              <a:t>§2.2</a:t>
            </a:r>
            <a:r>
              <a:rPr lang="en-GB" altLang="nl-NL" dirty="0">
                <a:solidFill>
                  <a:srgbClr val="000000"/>
                </a:solidFill>
                <a:cs typeface="Times New Roman" panose="02020603050405020304" pitchFamily="18" charset="0"/>
                <a:sym typeface="Math3" panose="00000400000000000000" pitchFamily="2" charset="2"/>
              </a:rPr>
              <a:t>); a </a:t>
            </a:r>
            <a:r>
              <a:rPr lang="en-GB" altLang="nl-NL" dirty="0" err="1">
                <a:solidFill>
                  <a:srgbClr val="000000"/>
                </a:solidFill>
                <a:cs typeface="Times New Roman" panose="02020603050405020304" pitchFamily="18" charset="0"/>
                <a:sym typeface="Math3" panose="00000400000000000000" pitchFamily="2" charset="2"/>
              </a:rPr>
              <a:t>behavioral</a:t>
            </a:r>
            <a:br>
              <a:rPr lang="en-GB" altLang="nl-NL" dirty="0">
                <a:solidFill>
                  <a:srgbClr val="000000"/>
                </a:solidFill>
                <a:cs typeface="Times New Roman" panose="02020603050405020304" pitchFamily="18" charset="0"/>
                <a:sym typeface="Math3" panose="00000400000000000000" pitchFamily="2" charset="2"/>
              </a:rPr>
            </a:br>
            <a:r>
              <a:rPr lang="en-GB" altLang="nl-NL" dirty="0">
                <a:solidFill>
                  <a:srgbClr val="000000"/>
                </a:solidFill>
                <a:cs typeface="Times New Roman" panose="02020603050405020304" pitchFamily="18" charset="0"/>
                <a:sym typeface="Math3" panose="00000400000000000000" pitchFamily="2" charset="2"/>
              </a:rPr>
              <a:t>       theory</a:t>
            </a:r>
            <a:r>
              <a:rPr lang="nl-NL" altLang="nl-NL" dirty="0">
                <a:solidFill>
                  <a:srgbClr val="000000"/>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for risk: prospect theory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sym typeface="Math3" panose="00000400000000000000" pitchFamily="2" charset="2"/>
              </a:rPr>
              <a:t>Chew’s weighted utility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Gul’s disappointment aversion</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Quiggin’s (1982) RDU and Tversky &amp; </a:t>
            </a:r>
            <a:br>
              <a:rPr lang="en-US" altLang="nl-NL" dirty="0">
                <a:solidFill>
                  <a:srgbClr val="000000"/>
                </a:solidFill>
                <a:sym typeface="Math3" panose="00000400000000000000" pitchFamily="2" charset="2"/>
              </a:rPr>
            </a:br>
            <a:r>
              <a:rPr lang="en-US" altLang="nl-NL" dirty="0">
                <a:solidFill>
                  <a:srgbClr val="000000"/>
                </a:solidFill>
                <a:sym typeface="Math3" panose="00000400000000000000" pitchFamily="2" charset="2"/>
              </a:rPr>
              <a:t>       Kahneman’s (1992)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err="1">
                <a:solidFill>
                  <a:srgbClr val="000000"/>
                </a:solidFill>
                <a:sym typeface="Math3" panose="00000400000000000000" pitchFamily="2" charset="2"/>
              </a:rPr>
              <a:t>Biseparable</a:t>
            </a:r>
            <a:r>
              <a:rPr lang="en-US" altLang="nl-NL" dirty="0">
                <a:solidFill>
                  <a:srgbClr val="000000"/>
                </a:solidFill>
                <a:sym typeface="Math3" panose="00000400000000000000" pitchFamily="2" charset="2"/>
              </a:rPr>
              <a:t>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4.6.</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Neo-additive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4.7.</a:t>
            </a:r>
            <a:r>
              <a:rPr lang="en-GB" altLang="nl-NL" dirty="0">
                <a:solidFill>
                  <a:srgbClr val="0066FF"/>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Afterword &amp; moderating views</a:t>
            </a:r>
          </a:p>
        </p:txBody>
      </p:sp>
      <p:sp>
        <p:nvSpPr>
          <p:cNvPr id="4" name="Line 8"/>
          <p:cNvSpPr>
            <a:spLocks noChangeShapeType="1"/>
          </p:cNvSpPr>
          <p:nvPr/>
        </p:nvSpPr>
        <p:spPr bwMode="auto">
          <a:xfrm>
            <a:off x="12700" y="4509120"/>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979" t="11715" r="29488" b="24147"/>
          <a:stretch/>
        </p:blipFill>
        <p:spPr>
          <a:xfrm>
            <a:off x="8399470" y="263759"/>
            <a:ext cx="646098" cy="697002"/>
          </a:xfrm>
          <a:prstGeom prst="rect">
            <a:avLst/>
          </a:prstGeom>
        </p:spPr>
      </p:pic>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136</a:t>
            </a:fld>
            <a:endParaRPr lang="en-US" altLang="nl-NL" sz="160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261220672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69570" y="313055"/>
            <a:ext cx="82518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All models can accommodate the Allais paradox and the main violations of expected utility. Prospect theory is currently most popular, but still has its problems. It clearly is not the ultimate theory.</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Developing a better theory, solving the problems of PT, will be a Nobel-prize advance!</a:t>
            </a:r>
          </a:p>
        </p:txBody>
      </p:sp>
      <p:pic>
        <p:nvPicPr>
          <p:cNvPr id="5" name="Picture 4" descr="A close up of a coin&#10;&#10;Description automatically generated">
            <a:extLst>
              <a:ext uri="{FF2B5EF4-FFF2-40B4-BE49-F238E27FC236}">
                <a16:creationId xmlns:a16="http://schemas.microsoft.com/office/drawing/2014/main" id="{027CFD5C-6A3B-4BAA-8E4E-D2A29606E0CF}"/>
              </a:ext>
            </a:extLst>
          </p:cNvPr>
          <p:cNvPicPr>
            <a:picLocks noChangeAspect="1"/>
          </p:cNvPicPr>
          <p:nvPr/>
        </p:nvPicPr>
        <p:blipFill rotWithShape="1">
          <a:blip r:embed="rId3">
            <a:extLst>
              <a:ext uri="{28A0092B-C50C-407E-A947-70E740481C1C}">
                <a14:useLocalDpi xmlns:a14="http://schemas.microsoft.com/office/drawing/2010/main" val="0"/>
              </a:ext>
            </a:extLst>
          </a:blip>
          <a:srcRect l="24928" r="21299"/>
          <a:stretch/>
        </p:blipFill>
        <p:spPr>
          <a:xfrm>
            <a:off x="2457134" y="3788056"/>
            <a:ext cx="914400" cy="952266"/>
          </a:xfrm>
          <a:prstGeom prst="rect">
            <a:avLst/>
          </a:prstGeom>
        </p:spPr>
      </p:pic>
      <p:sp>
        <p:nvSpPr>
          <p:cNvPr id="4"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137</a:t>
            </a:fld>
            <a:endParaRPr lang="en-US" altLang="nl-NL" sz="160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
        <p:nvSpPr>
          <p:cNvPr id="7" name="Text Box 2">
            <a:extLst>
              <a:ext uri="{FF2B5EF4-FFF2-40B4-BE49-F238E27FC236}">
                <a16:creationId xmlns:a16="http://schemas.microsoft.com/office/drawing/2014/main" id="{AA7683AB-9334-44EA-9410-97E1BAA9C540}"/>
              </a:ext>
            </a:extLst>
          </p:cNvPr>
          <p:cNvSpPr txBox="1">
            <a:spLocks noChangeArrowheads="1"/>
          </p:cNvSpPr>
          <p:nvPr/>
        </p:nvSpPr>
        <p:spPr bwMode="auto">
          <a:xfrm>
            <a:off x="352623" y="5471706"/>
            <a:ext cx="8251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 final word on reception/dissemination in the field:</a:t>
            </a:r>
            <a:endPar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spTree>
    <p:extLst>
      <p:ext uri="{BB962C8B-B14F-4D97-AF65-F5344CB8AC3E}">
        <p14:creationId xmlns:p14="http://schemas.microsoft.com/office/powerpoint/2010/main" val="244607693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7"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93370" y="153035"/>
            <a:ext cx="8251825"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Counterreactions</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to initial claims by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Kahneman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&amp;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Tversky</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&amp; behavioral stream came in 1980s from: </a:t>
            </a:r>
          </a:p>
          <a:p>
            <a:pPr>
              <a:spcBef>
                <a:spcPct val="0"/>
              </a:spcBef>
              <a:buFont typeface="Math3" panose="00000400000000000000" pitchFamily="2" charset="2"/>
              <a:buNone/>
            </a:pP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experimental economists</a:t>
            </a:r>
          </a:p>
          <a:p>
            <a:pPr>
              <a:spcBef>
                <a:spcPct val="0"/>
              </a:spcBef>
              <a:buFont typeface="Math3" panose="00000400000000000000" pitchFamily="2" charset="2"/>
              <a:buNone/>
            </a:pP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psychologists, primarily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Gigerenzer</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Kahneman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&amp;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Tversky</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overemphasized irrationality of choice.</a:t>
            </a:r>
          </a:p>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Experimental economists:</a:t>
            </a: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subjects in experiments often were just misunderstanding. Good incentives &amp; learning reduce irrationalities.</a:t>
            </a:r>
          </a:p>
          <a:p>
            <a:pPr>
              <a:spcBef>
                <a:spcPct val="0"/>
              </a:spcBef>
              <a:buFont typeface="Math3" panose="00000400000000000000" pitchFamily="2" charset="2"/>
              <a:buNone/>
            </a:pPr>
            <a:r>
              <a:rPr lang="en-US" altLang="nl-NL" sz="28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Gigerenzer</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heuristics often work well.</a:t>
            </a:r>
          </a:p>
          <a:p>
            <a:pPr>
              <a:spcBef>
                <a:spcPct val="0"/>
              </a:spcBef>
              <a:buFont typeface="Math3" panose="00000400000000000000" pitchFamily="2" charset="2"/>
              <a:buNone/>
            </a:pPr>
            <a:endParaRPr lang="en-US" altLang="nl-NL" sz="2800" dirty="0">
              <a:solidFill>
                <a:srgbClr val="EAEAEA"/>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Truth is in the middle: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irrationalities are not as pronounced as originally suggested, but they still are important.</a:t>
            </a:r>
          </a:p>
        </p:txBody>
      </p:sp>
      <p:pic>
        <p:nvPicPr>
          <p:cNvPr id="5" name="Picture 4">
            <a:extLst>
              <a:ext uri="{FF2B5EF4-FFF2-40B4-BE49-F238E27FC236}">
                <a16:creationId xmlns:a16="http://schemas.microsoft.com/office/drawing/2014/main" id="{8A8D7941-0759-4D1B-9A8D-E9C23EDD18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35" t="5944" r="12882"/>
          <a:stretch/>
        </p:blipFill>
        <p:spPr>
          <a:xfrm>
            <a:off x="6252355" y="1234457"/>
            <a:ext cx="665334" cy="945150"/>
          </a:xfrm>
          <a:prstGeom prst="rect">
            <a:avLst/>
          </a:prstGeom>
        </p:spPr>
      </p:pic>
      <p:sp>
        <p:nvSpPr>
          <p:cNvPr id="4"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138</a:t>
            </a:fld>
            <a:endParaRPr lang="en-US" altLang="nl-NL" sz="160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212585813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Chapter 5</a:t>
            </a:r>
          </a:p>
          <a:p>
            <a:pPr algn="ctr">
              <a:spcBef>
                <a:spcPct val="0"/>
              </a:spcBef>
              <a:buFont typeface="Math3" panose="00000400000000000000" pitchFamily="2" charset="2"/>
              <a:buNone/>
            </a:pPr>
            <a:endPar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a:p>
            <a:pPr algn="ctr">
              <a:spcBef>
                <a:spcPct val="0"/>
              </a:spcBef>
              <a:buNone/>
            </a:pPr>
            <a:r>
              <a:rPr lang="en-GB" altLang="nl-NL" sz="66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rPr>
              <a:t> theories for intertemporal choice</a:t>
            </a:r>
          </a:p>
        </p:txBody>
      </p:sp>
      <p:pic>
        <p:nvPicPr>
          <p:cNvPr id="4" name="Picture 3"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34393" r="11042"/>
          <a:stretch/>
        </p:blipFill>
        <p:spPr>
          <a:xfrm>
            <a:off x="8008337" y="692696"/>
            <a:ext cx="724930" cy="553589"/>
          </a:xfrm>
          <a:prstGeom prst="rect">
            <a:avLst/>
          </a:prstGeom>
        </p:spPr>
      </p:pic>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139</a:t>
            </a:fld>
            <a:endParaRPr lang="en-US" altLang="nl-NL" sz="1600"/>
          </a:p>
        </p:txBody>
      </p:sp>
      <p:pic>
        <p:nvPicPr>
          <p:cNvPr id="6" name="Picture 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348223995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Chapter 1</a:t>
            </a:r>
          </a:p>
          <a:p>
            <a:pPr algn="ctr">
              <a:spcBef>
                <a:spcPct val="0"/>
              </a:spcBef>
              <a:buFont typeface="Math3" panose="00000400000000000000" pitchFamily="2" charset="2"/>
              <a:buNone/>
            </a:pPr>
            <a:endPar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a:p>
            <a:pPr algn="ctr">
              <a:spcBef>
                <a:spcPct val="0"/>
              </a:spcBef>
              <a:buNone/>
            </a:pPr>
            <a:r>
              <a:rPr lang="en-US"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rPr>
              <a:t>(Ordinal) homo </a:t>
            </a:r>
            <a:r>
              <a:rPr lang="en-US" altLang="nl-NL" sz="66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4"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14</a:t>
            </a:fld>
            <a:endParaRPr lang="en-US" altLang="nl-NL" sz="1600"/>
          </a:p>
        </p:txBody>
      </p:sp>
    </p:spTree>
    <p:extLst>
      <p:ext uri="{BB962C8B-B14F-4D97-AF65-F5344CB8AC3E}">
        <p14:creationId xmlns:p14="http://schemas.microsoft.com/office/powerpoint/2010/main" val="38227765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01923" y="204788"/>
            <a:ext cx="88106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4800" dirty="0">
                <a:solidFill>
                  <a:srgbClr val="0000FF"/>
                </a:solidFill>
                <a:cs typeface="Times New Roman" panose="02020603050405020304" pitchFamily="18" charset="0"/>
                <a:sym typeface="Math3" panose="00000400000000000000" pitchFamily="2" charset="2"/>
              </a:rPr>
              <a:t>Outline of Ch. 5</a:t>
            </a:r>
            <a:br>
              <a:rPr lang="en-GB" altLang="nl-NL" sz="4800" dirty="0">
                <a:solidFill>
                  <a:srgbClr val="0000FF"/>
                </a:solidFill>
                <a:cs typeface="Times New Roman" panose="02020603050405020304" pitchFamily="18" charset="0"/>
                <a:sym typeface="Math3" panose="00000400000000000000" pitchFamily="2" charset="2"/>
              </a:rPr>
            </a:br>
            <a:endParaRPr lang="en-GB" altLang="nl-NL" sz="4800" dirty="0">
              <a:solidFill>
                <a:srgbClr val="0000FF"/>
              </a:solidFill>
              <a:cs typeface="Times New Roman" panose="02020603050405020304" pitchFamily="18" charset="0"/>
              <a:sym typeface="Math3" panose="00000400000000000000" pitchFamily="2" charset="2"/>
            </a:endParaRPr>
          </a:p>
          <a:p>
            <a:pPr>
              <a:buClr>
                <a:schemeClr val="tx2">
                  <a:lumMod val="75000"/>
                </a:schemeClr>
              </a:buClr>
              <a:buFont typeface="Math3" panose="00000400000000000000" pitchFamily="2" charset="2"/>
              <a:buNone/>
            </a:pPr>
            <a:r>
              <a:rPr lang="en-GB" altLang="nl-NL" dirty="0">
                <a:solidFill>
                  <a:srgbClr val="0000FF"/>
                </a:solidFill>
                <a:cs typeface="Times New Roman" panose="02020603050405020304" pitchFamily="18" charset="0"/>
                <a:sym typeface="Math3" panose="00000400000000000000" pitchFamily="2" charset="2"/>
              </a:rPr>
              <a:t>5.1.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Decreasing impatience </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Quasi-hyperbolic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Unit invariance discounting</a:t>
            </a:r>
            <a:endParaRPr lang="en-US" altLang="nl-NL" dirty="0">
              <a:solidFill>
                <a:srgbClr val="000000"/>
              </a:solidFill>
              <a:sym typeface="Math3" panose="00000400000000000000" pitchFamily="2" charset="2"/>
            </a:endParaRP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Discussion</a:t>
            </a:r>
            <a:endParaRPr lang="en-US" altLang="nl-NL" dirty="0">
              <a:solidFill>
                <a:srgbClr val="000000"/>
              </a:solidFill>
              <a:sym typeface="Math3" panose="00000400000000000000" pitchFamily="2" charset="2"/>
            </a:endParaRPr>
          </a:p>
          <a:p>
            <a:pPr marL="0" indent="0">
              <a:buClr>
                <a:schemeClr val="tx2">
                  <a:lumMod val="75000"/>
                </a:schemeClr>
              </a:buClr>
            </a:pPr>
            <a:endParaRPr lang="en-US" altLang="nl-NL" dirty="0">
              <a:solidFill>
                <a:srgbClr val="000000"/>
              </a:solidFill>
              <a:sym typeface="Math3" panose="00000400000000000000" pitchFamily="2" charset="2"/>
            </a:endParaRPr>
          </a:p>
        </p:txBody>
      </p:sp>
      <p:sp>
        <p:nvSpPr>
          <p:cNvPr id="4" name="Line 8"/>
          <p:cNvSpPr>
            <a:spLocks noChangeShapeType="1"/>
          </p:cNvSpPr>
          <p:nvPr/>
        </p:nvSpPr>
        <p:spPr bwMode="auto">
          <a:xfrm>
            <a:off x="14951" y="1649120"/>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34393" r="11042"/>
          <a:stretch/>
        </p:blipFill>
        <p:spPr>
          <a:xfrm>
            <a:off x="6876256" y="355131"/>
            <a:ext cx="724930" cy="553589"/>
          </a:xfrm>
          <a:prstGeom prst="rect">
            <a:avLst/>
          </a:prstGeom>
        </p:spPr>
      </p:pic>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140</a:t>
            </a:fld>
            <a:endParaRPr lang="en-US" altLang="nl-NL" sz="1600"/>
          </a:p>
        </p:txBody>
      </p:sp>
      <p:pic>
        <p:nvPicPr>
          <p:cNvPr id="7" name="Picture 6"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153943296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83078" y="43548"/>
                <a:ext cx="8589962" cy="5262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 only considers single nonzero outcomes,</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dated outcomes</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Notation.</a:t>
                </a: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𝑡</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receive outcome </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timepoint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r>
                      <a:rPr lang="en-US" altLang="nl-NL" sz="2800" b="0" i="0"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nothing (status quo) elsewhere.</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 problematic,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separability</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play no role here. </a:t>
                </a:r>
              </a:p>
              <a:p>
                <a:pPr>
                  <a:lnSpc>
                    <a:spcPct val="8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 focus on (non)constant discounting &amp; (non)stationarity.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Assumed evaluation:</a:t>
                </a: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𝑡</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𝑈</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80000"/>
                  </a:lnSpc>
                  <a:spcBef>
                    <a:spcPct val="0"/>
                  </a:spcBef>
                  <a:buFont typeface="Math3" panose="00000400000000000000" pitchFamily="2" charset="2"/>
                  <a:buNone/>
                </a:pPr>
                <a14:m>
                  <m:oMath xmlns:m="http://schemas.openxmlformats.org/officeDocument/2006/math">
                    <m:r>
                      <a:rPr lang="en-US" altLang="nl-NL" sz="2800" b="0" i="1" smtClean="0">
                        <a:solidFill>
                          <a:srgbClr val="000000"/>
                        </a:solidFill>
                        <a:latin typeface="Cambria Math"/>
                        <a:cs typeface="Times New Roman" panose="02020603050405020304" pitchFamily="18" charset="0"/>
                        <a:sym typeface="Math3" panose="00000400000000000000" pitchFamily="2" charset="2"/>
                      </a:rPr>
                      <m:t>𝐷</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a:t>
                </a: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discount function</a:t>
                </a:r>
                <a:r>
                  <a:rPr lang="en-US" altLang="nl-NL" sz="2800" u="sng" dirty="0">
                    <a:solidFill>
                      <a:srgbClr val="FF99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sz="2800" b="0" i="1" dirty="0" smtClean="0">
                        <a:solidFill>
                          <a:srgbClr val="000000"/>
                        </a:solidFill>
                        <a:latin typeface="Cambria Math"/>
                        <a:cs typeface="Times New Roman" panose="02020603050405020304" pitchFamily="18" charset="0"/>
                        <a:sym typeface="Math3" panose="00000400000000000000" pitchFamily="2" charset="2"/>
                      </a:rPr>
                      <m:t>𝑈</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a:t>
                </a: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utility function.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80000"/>
                  </a:lnSpc>
                  <a:spcBef>
                    <a:spcPct val="0"/>
                  </a:spcBef>
                  <a:buFont typeface="Math3" panose="00000400000000000000" pitchFamily="2" charset="2"/>
                  <a:buNone/>
                </a:pP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sz="2800" b="0" i="1" smtClean="0">
                        <a:solidFill>
                          <a:srgbClr val="000000"/>
                        </a:solidFill>
                        <a:latin typeface="Cambria Math"/>
                        <a:cs typeface="Times New Roman" panose="02020603050405020304" pitchFamily="18" charset="0"/>
                        <a:sym typeface="Math3" panose="00000400000000000000" pitchFamily="2" charset="2"/>
                      </a:rPr>
                      <m:t>𝑈</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continuous and strictly increasing</a:t>
                </a: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 typeface="Math3" panose="00000400000000000000" pitchFamily="2" charset="2"/>
                  <a:buNone/>
                </a:pPr>
                <a14:m>
                  <m:oMath xmlns:m="http://schemas.openxmlformats.org/officeDocument/2006/math">
                    <m:r>
                      <a:rPr lang="en-US" altLang="nl-NL" sz="2800" b="0" i="1" smtClean="0">
                        <a:solidFill>
                          <a:srgbClr val="000000"/>
                        </a:solidFill>
                        <a:latin typeface="Cambria Math"/>
                        <a:cs typeface="Times New Roman" panose="02020603050405020304" pitchFamily="18" charset="0"/>
                        <a:sym typeface="Math3" panose="00000400000000000000" pitchFamily="2" charset="2"/>
                      </a:rPr>
                      <m:t>𝐷</m:t>
                    </m:r>
                    <m:r>
                      <a:rPr lang="en-US" altLang="nl-NL" sz="2800" b="0" i="1" smtClean="0">
                        <a:solidFill>
                          <a:srgbClr val="000000"/>
                        </a:solidFill>
                        <a:latin typeface="Cambria Math"/>
                        <a:cs typeface="Times New Roman" panose="02020603050405020304" pitchFamily="18" charset="0"/>
                        <a:sym typeface="Math3" panose="00000400000000000000" pitchFamily="2" charset="2"/>
                      </a:rPr>
                      <m:t> </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is continuous and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nonincreasing</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impatience</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usually, </a:t>
                </a:r>
                <a14:m>
                  <m:oMath xmlns:m="http://schemas.openxmlformats.org/officeDocument/2006/math">
                    <m:r>
                      <a:rPr lang="en-US" altLang="nl-NL" sz="2800" b="0" i="1" smtClean="0">
                        <a:solidFill>
                          <a:srgbClr val="000000"/>
                        </a:solidFill>
                        <a:latin typeface="Cambria Math"/>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a:cs typeface="Times New Roman" panose="02020603050405020304" pitchFamily="18" charset="0"/>
                            <a:sym typeface="Math3" panose="00000400000000000000" pitchFamily="2" charset="2"/>
                          </a:rPr>
                          <m:t>0</m:t>
                        </m:r>
                      </m:e>
                    </m:d>
                    <m:r>
                      <a:rPr lang="en-US" altLang="nl-NL" sz="2800" b="0" i="1" smtClean="0">
                        <a:solidFill>
                          <a:srgbClr val="000000"/>
                        </a:solidFill>
                        <a:latin typeface="Cambria Math"/>
                        <a:cs typeface="Times New Roman" panose="02020603050405020304" pitchFamily="18" charset="0"/>
                        <a:sym typeface="Math3" panose="00000400000000000000" pitchFamily="2" charset="2"/>
                      </a:rPr>
                      <m:t>=1.</m:t>
                    </m:r>
                  </m:oMath>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83078" y="43548"/>
                <a:ext cx="8589962" cy="5262979"/>
              </a:xfrm>
              <a:prstGeom prst="rect">
                <a:avLst/>
              </a:prstGeom>
              <a:blipFill rotWithShape="1">
                <a:blip r:embed="rId3"/>
                <a:stretch>
                  <a:fillRect l="-1490" t="-2781" b="-23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ext Box 2"/>
              <p:cNvSpPr txBox="1">
                <a:spLocks noChangeArrowheads="1"/>
              </p:cNvSpPr>
              <p:nvPr/>
            </p:nvSpPr>
            <p:spPr bwMode="auto">
              <a:xfrm>
                <a:off x="42437" y="5373216"/>
                <a:ext cx="9092224" cy="14711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US" altLang="nl-NL" sz="2800" u="sng" dirty="0">
                    <a:latin typeface="Arial" panose="020B0604020202020204" pitchFamily="34" charset="0"/>
                    <a:cs typeface="Times New Roman" panose="02020603050405020304" pitchFamily="18" charset="0"/>
                    <a:sym typeface="Math3" panose="00000400000000000000" pitchFamily="2" charset="2"/>
                  </a:rPr>
                  <a:t>(Classical) </a:t>
                </a: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constant discounting</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800" b="0" i="1" baseline="300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8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i.e., </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sSup>
                      <m:sSupPr>
                        <m:ctrlP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sSup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𝑒</m:t>
                        </m:r>
                      </m:e>
                      <m:sup>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𝑟𝑡</m:t>
                        </m:r>
                      </m:sup>
                    </m:sSup>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(for  </a:t>
                </a:r>
                <a14:m>
                  <m:oMath xmlns:m="http://schemas.openxmlformats.org/officeDocument/2006/math">
                    <m:sSup>
                      <m:sSup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𝑒</m:t>
                        </m:r>
                      </m:e>
                      <m:sup>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𝑟</m:t>
                        </m:r>
                      </m:sup>
                    </m:sSup>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8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Implies stationarity (homework). </a:t>
                </a:r>
              </a:p>
              <a:p>
                <a:pPr>
                  <a:lnSpc>
                    <a:spcPct val="8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By impatience, </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oMath>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 name="Text Box 2"/>
              <p:cNvSpPr txBox="1">
                <a:spLocks noRot="1" noChangeAspect="1" noMove="1" noResize="1" noEditPoints="1" noAdjustHandles="1" noChangeArrowheads="1" noChangeShapeType="1" noTextEdit="1"/>
              </p:cNvSpPr>
              <p:nvPr/>
            </p:nvSpPr>
            <p:spPr bwMode="auto">
              <a:xfrm>
                <a:off x="42437" y="5373216"/>
                <a:ext cx="9092224" cy="1471172"/>
              </a:xfrm>
              <a:prstGeom prst="rect">
                <a:avLst/>
              </a:prstGeom>
              <a:blipFill rotWithShape="1">
                <a:blip r:embed="rId4"/>
                <a:stretch>
                  <a:fillRect l="-1408" t="-9917" b="-103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4" name="Text Box 3"/>
          <p:cNvSpPr txBox="1">
            <a:spLocks noChangeArrowheads="1"/>
          </p:cNvSpPr>
          <p:nvPr/>
        </p:nvSpPr>
        <p:spPr bwMode="auto">
          <a:xfrm>
            <a:off x="8721484" y="6601148"/>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141</a:t>
            </a:fld>
            <a:endParaRPr lang="en-US" altLang="nl-NL" sz="1600" dirty="0"/>
          </a:p>
        </p:txBody>
      </p:sp>
      <p:pic>
        <p:nvPicPr>
          <p:cNvPr id="6" name="Picture 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000" t="34393" r="11042"/>
          <a:stretch/>
        </p:blipFill>
        <p:spPr>
          <a:xfrm>
            <a:off x="8852955" y="6454237"/>
            <a:ext cx="281706" cy="215123"/>
          </a:xfrm>
          <a:prstGeom prst="rect">
            <a:avLst/>
          </a:prstGeom>
        </p:spPr>
      </p:pic>
      <p:pic>
        <p:nvPicPr>
          <p:cNvPr id="8" name="Picture 5" descr="C:\Users\xx\Desktop\cur\cur Micro IV\x4.png"/>
          <p:cNvPicPr>
            <a:picLocks noChangeAspect="1" noChangeArrowheads="1"/>
          </p:cNvPicPr>
          <p:nvPr/>
        </p:nvPicPr>
        <p:blipFill rotWithShape="1">
          <a:blip r:embed="rId6">
            <a:extLst>
              <a:ext uri="{28A0092B-C50C-407E-A947-70E740481C1C}">
                <a14:useLocalDpi xmlns:a14="http://schemas.microsoft.com/office/drawing/2010/main" val="0"/>
              </a:ext>
            </a:extLst>
          </a:blip>
          <a:srcRect l="18033" t="24853" r="14051" b="16599"/>
          <a:stretch/>
        </p:blipFill>
        <p:spPr bwMode="auto">
          <a:xfrm>
            <a:off x="7812360" y="44624"/>
            <a:ext cx="1047750" cy="9032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xx\Desktop\cur\Micro IV\x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24" t="3553" r="10729" b="5883"/>
          <a:stretch/>
        </p:blipFill>
        <p:spPr bwMode="auto">
          <a:xfrm>
            <a:off x="7171704" y="6150164"/>
            <a:ext cx="640656" cy="60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611564"/>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5">
                                            <p:txEl>
                                              <p:pRg st="3" end="3"/>
                                            </p:txEl>
                                          </p:spTgt>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P spid="5"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516880" y="397108"/>
                <a:ext cx="8203258" cy="5262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Stationarity is also </a:t>
                </a:r>
                <a:r>
                  <a:rPr lang="en-US" altLang="nl-NL" sz="2800" dirty="0">
                    <a:latin typeface="Arial" panose="020B0604020202020204" pitchFamily="34" charset="0"/>
                    <a:cs typeface="Times New Roman" panose="02020603050405020304" pitchFamily="18" charset="0"/>
                    <a:sym typeface="Math3" panose="00000400000000000000" pitchFamily="2" charset="2"/>
                  </a:rPr>
                  <a:t>called </a:t>
                </a:r>
                <a:r>
                  <a:rPr lang="en-US" altLang="nl-NL" sz="2800" dirty="0">
                    <a:solidFill>
                      <a:srgbClr val="FF9900"/>
                    </a:solidFill>
                    <a:latin typeface="Arial" panose="020B0604020202020204" pitchFamily="34" charset="0"/>
                    <a:cs typeface="Times New Roman" panose="02020603050405020304" pitchFamily="18" charset="0"/>
                    <a:sym typeface="Math3" panose="00000400000000000000" pitchFamily="2" charset="2"/>
                  </a:rPr>
                  <a:t>constant impatience:</a:t>
                </a:r>
                <a:endParaRPr lang="en-US" altLang="nl-NL" sz="2800" dirty="0">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sz="2800" i="1">
                              <a:latin typeface="Cambria Math" panose="02040503050406030204" pitchFamily="18" charset="0"/>
                              <a:ea typeface="Cambria Math" panose="02040503050406030204" pitchFamily="18" charset="0"/>
                              <a:sym typeface="MT Extra" panose="05050102010205020202" pitchFamily="18" charset="2"/>
                            </a:rPr>
                            <m:t>ℓ</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+ℓ:</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br>
                  <a:rPr lang="en-US" altLang="nl-NL" sz="2800" dirty="0">
                    <a:latin typeface="Arial" panose="020B0604020202020204" pitchFamily="34" charset="0"/>
                    <a:cs typeface="Times New Roman" panose="02020603050405020304" pitchFamily="18" charset="0"/>
                    <a:sym typeface="Math3" panose="00000400000000000000" pitchFamily="2" charset="2"/>
                  </a:rPr>
                </a:br>
                <a:r>
                  <a:rPr lang="en-US" altLang="nl-NL" sz="2800" dirty="0">
                    <a:latin typeface="Arial" panose="020B0604020202020204" pitchFamily="34" charset="0"/>
                    <a:cs typeface="Times New Roman" panose="02020603050405020304" pitchFamily="18" charset="0"/>
                    <a:sym typeface="Math3" panose="00000400000000000000" pitchFamily="2" charset="2"/>
                  </a:rPr>
                  <a:t>In words: </a:t>
                </a:r>
              </a:p>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if</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for a small outcome </a:t>
                </a:r>
                <a14:m>
                  <m:oMath xmlns:m="http://schemas.openxmlformats.org/officeDocument/2006/math">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-now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you are now willing to wait a time </a:t>
                </a:r>
                <a14:m>
                  <m:oMath xmlns:m="http://schemas.openxmlformats.org/officeDocument/2006/math">
                    <m:r>
                      <a:rPr lang="en-US" sz="2800" i="1">
                        <a:latin typeface="Cambria Math" panose="02040503050406030204" pitchFamily="18" charset="0"/>
                        <a:ea typeface="Cambria Math" panose="02040503050406030204" pitchFamily="18" charset="0"/>
                        <a:sym typeface="MT Extra" panose="05050102010205020202" pitchFamily="18" charset="2"/>
                      </a:rPr>
                      <m:t>ℓ</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for a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larger outcome </a:t>
                </a:r>
                <a14:m>
                  <m:oMath xmlns:m="http://schemas.openxmlformats.org/officeDocument/2006/math">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then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you are now just as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im</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)patient if all outcomes are delayed by </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 will generalize a bit. But first notation:</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516880" y="397108"/>
                <a:ext cx="8203258" cy="5262979"/>
              </a:xfrm>
              <a:prstGeom prst="rect">
                <a:avLst/>
              </a:prstGeom>
              <a:blipFill rotWithShape="1">
                <a:blip r:embed="rId3"/>
                <a:stretch>
                  <a:fillRect l="-1561" t="-1159" r="-520" b="-23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142</a:t>
            </a:fld>
            <a:endParaRPr lang="en-US" altLang="nl-NL" sz="1600"/>
          </a:p>
        </p:txBody>
      </p:sp>
      <p:pic>
        <p:nvPicPr>
          <p:cNvPr id="6" name="Picture 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pic>
        <p:nvPicPr>
          <p:cNvPr id="7" name="Picture 6" descr="C:\Users\xx\Desktop\cur\Micro IV\Stationarity.jpg"/>
          <p:cNvPicPr>
            <a:picLocks noChangeAspect="1" noChangeArrowheads="1"/>
          </p:cNvPicPr>
          <p:nvPr/>
        </p:nvPicPr>
        <p:blipFill rotWithShape="1">
          <a:blip r:embed="rId5">
            <a:extLst>
              <a:ext uri="{28A0092B-C50C-407E-A947-70E740481C1C}">
                <a14:useLocalDpi xmlns:a14="http://schemas.microsoft.com/office/drawing/2010/main" val="0"/>
              </a:ext>
            </a:extLst>
          </a:blip>
          <a:srcRect l="8008" r="11210" b="6425"/>
          <a:stretch/>
        </p:blipFill>
        <p:spPr bwMode="auto">
          <a:xfrm>
            <a:off x="8023083" y="513299"/>
            <a:ext cx="1081088" cy="79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167588"/>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38113" y="537642"/>
                <a:ext cx="7098183" cy="3539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Notation to help memory: </a:t>
                </a:r>
              </a:p>
              <a:p>
                <a:pPr>
                  <a:spcBef>
                    <a:spcPct val="0"/>
                  </a:spcBef>
                  <a:buNone/>
                </a:pPr>
                <a14:m>
                  <m:oMath xmlns:m="http://schemas.openxmlformats.org/officeDocument/2006/math">
                    <m:r>
                      <a:rPr lang="en-US" sz="2800" b="0" i="1" smtClean="0">
                        <a:latin typeface="Cambria Math" panose="02040503050406030204" pitchFamily="18" charset="0"/>
                        <a:sym typeface="MT Extra" panose="05050102010205020202" pitchFamily="18" charset="2"/>
                      </a:rPr>
                      <m:t>𝑠</m:t>
                    </m:r>
                  </m:oMath>
                </a14:m>
                <a:r>
                  <a:rPr lang="en-US" sz="2800" dirty="0">
                    <a:latin typeface="Arial" panose="020B0604020202020204" pitchFamily="34" charset="0"/>
                    <a:sym typeface="MT Extra" panose="05050102010205020202" pitchFamily="18" charset="2"/>
                  </a:rPr>
                  <a:t>: soon time (was time 0 above);</a:t>
                </a:r>
              </a:p>
              <a:p>
                <a:pPr>
                  <a:spcBef>
                    <a:spcPct val="0"/>
                  </a:spcBef>
                  <a:buNone/>
                </a:pPr>
                <a14:m>
                  <m:oMath xmlns:m="http://schemas.openxmlformats.org/officeDocument/2006/math">
                    <m:r>
                      <a:rPr lang="en-US" sz="2800" i="1">
                        <a:latin typeface="Cambria Math" panose="02040503050406030204" pitchFamily="18" charset="0"/>
                        <a:ea typeface="Cambria Math" panose="02040503050406030204" pitchFamily="18" charset="0"/>
                        <a:sym typeface="MT Extra" panose="05050102010205020202" pitchFamily="18" charset="2"/>
                      </a:rPr>
                      <m:t>ℓ</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late time; </a:t>
                </a:r>
              </a:p>
              <a:p>
                <a:pPr>
                  <a:spcBef>
                    <a:spcPct val="0"/>
                  </a:spcBef>
                  <a:buNone/>
                </a:pP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𝑠</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&lt;ℓ</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None/>
                </a:pPr>
                <a14:m>
                  <m:oMath xmlns:m="http://schemas.openxmlformats.org/officeDocument/2006/math">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small outcome (coming “soon”); </a:t>
                </a:r>
              </a:p>
              <a:p>
                <a:pPr>
                  <a:spcBef>
                    <a:spcPct val="0"/>
                  </a:spcBef>
                  <a:buNone/>
                </a:pP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large outcome (coming “late”).</a:t>
                </a:r>
              </a:p>
              <a:p>
                <a:pPr>
                  <a:spcBef>
                    <a:spcPct val="0"/>
                  </a:spcBef>
                  <a:buNone/>
                </a:pP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𝜆</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&gt;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𝜎</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None/>
                </a:pP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𝑑</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&gt;0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(delay);</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38113" y="537642"/>
                <a:ext cx="7098183" cy="3539430"/>
              </a:xfrm>
              <a:prstGeom prst="rect">
                <a:avLst/>
              </a:prstGeom>
              <a:blipFill rotWithShape="0">
                <a:blip r:embed="rId3"/>
                <a:stretch>
                  <a:fillRect l="-1804" t="-1721" b="-37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143</a:t>
            </a:fld>
            <a:endParaRPr lang="en-US" altLang="nl-NL" sz="1600"/>
          </a:p>
        </p:txBody>
      </p:sp>
      <p:pic>
        <p:nvPicPr>
          <p:cNvPr id="4" name="Picture 3"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3210577589"/>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25412" y="68384"/>
                <a:ext cx="9013644" cy="68141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Constant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impatience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stationarity</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(now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𝑠</m:t>
                    </m:r>
                  </m:oMath>
                </a14:m>
                <a:r>
                  <a:rPr lang="en-US" altLang="nl-NL" sz="2800" dirty="0">
                    <a:latin typeface="Arial" panose="020B0604020202020204" pitchFamily="34" charset="0"/>
                    <a:cs typeface="Times New Roman" panose="02020603050405020304" pitchFamily="18" charset="0"/>
                    <a:sym typeface="Math3" panose="00000400000000000000" pitchFamily="2" charset="2"/>
                  </a:rPr>
                  <a:t> general)</a:t>
                </a: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𝑠</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sz="2800" i="1">
                              <a:latin typeface="Cambria Math" panose="02040503050406030204" pitchFamily="18" charset="0"/>
                              <a:ea typeface="Cambria Math" panose="02040503050406030204" pitchFamily="18" charset="0"/>
                              <a:sym typeface="MT Extra" panose="05050102010205020202" pitchFamily="18" charset="2"/>
                            </a:rPr>
                            <m:t>ℓ</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𝑠</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+ℓ:</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Empirically prevailing (and violating it):</a:t>
                </a:r>
              </a:p>
              <a:p>
                <a:pPr>
                  <a:lnSpc>
                    <a:spcPct val="85000"/>
                  </a:lnSpc>
                  <a:spcBef>
                    <a:spcPct val="0"/>
                  </a:spcBef>
                  <a:buFont typeface="Math3" panose="00000400000000000000" pitchFamily="2" charset="2"/>
                  <a:buNone/>
                </a:pP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decreasing impatience:</a:t>
                </a: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𝑠</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sz="2800" i="1">
                              <a:latin typeface="Cambria Math" panose="02040503050406030204" pitchFamily="18" charset="0"/>
                              <a:ea typeface="Cambria Math" panose="02040503050406030204" pitchFamily="18" charset="0"/>
                              <a:sym typeface="MT Extra" panose="05050102010205020202" pitchFamily="18" charset="2"/>
                            </a:rPr>
                            <m:t>ℓ</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𝑠</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+ℓ:</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Later, after delay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𝑑</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people are willing to wait more. They are especially impatient at present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𝑠</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 saw before:</a:t>
                </a:r>
              </a:p>
              <a:p>
                <a:pPr>
                  <a:lnSpc>
                    <a:spcPct val="85000"/>
                  </a:lnSpc>
                  <a:spcBef>
                    <a:spcPct val="0"/>
                  </a:spcBef>
                  <a:buNone/>
                </a:pPr>
                <a:r>
                  <a:rPr lang="en-US" altLang="nl-NL" sz="2800" dirty="0">
                    <a:solidFill>
                      <a:srgbClr val="000000"/>
                    </a:solidFill>
                    <a:cs typeface="Times New Roman" panose="02020603050405020304" pitchFamily="18" charset="0"/>
                    <a:sym typeface="Math3" panose="00000400000000000000" pitchFamily="2" charset="2"/>
                  </a:rPr>
                  <a:t>              </a:t>
                </a:r>
                <a14:m>
                  <m:oMath xmlns:m="http://schemas.openxmlformats.org/officeDocument/2006/math">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𝑁𝑜𝑤</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100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𝑚𝑜𝑛𝑡h𝑠</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105</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&amp; </m:t>
                    </m:r>
                  </m:oMath>
                </a14:m>
                <a:br>
                  <a:rPr lang="en-US" altLang="nl-NL" sz="28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a:br>
                <a14:m>
                  <m:oMathPara xmlns:m="http://schemas.openxmlformats.org/officeDocument/2006/math">
                    <m:oMathParaPr>
                      <m:jc m:val="centerGroup"/>
                    </m:oMathParaPr>
                    <m:oMath xmlns:m="http://schemas.openxmlformats.org/officeDocument/2006/math">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𝑦𝑒𝑎𝑟𝑠</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100</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𝑦𝑒𝑎𝑟𝑠</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𝑚𝑜𝑛𝑡h𝑠</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105</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That is, with month as time unit:</a:t>
                </a:r>
              </a:p>
              <a:p>
                <a:pPr>
                  <a:lnSpc>
                    <a:spcPct val="85000"/>
                  </a:lnSpc>
                  <a:spcBef>
                    <a:spcPct val="0"/>
                  </a:spcBef>
                  <a:buNone/>
                </a:pPr>
                <a14:m>
                  <m:oMathPara xmlns:m="http://schemas.openxmlformats.org/officeDocument/2006/math">
                    <m:oMathParaPr>
                      <m:jc m:val="centerGroup"/>
                    </m:oMathParaPr>
                    <m:oMath xmlns:m="http://schemas.openxmlformats.org/officeDocument/2006/math">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4:105</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&amp; </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48</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100</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52</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105</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US" altLang="nl-NL" sz="280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endParaRPr>
              </a:p>
              <a:p>
                <a:pPr>
                  <a:lnSpc>
                    <a:spcPct val="85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To formally get decreasing impatience: take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𝜀</m:t>
                    </m:r>
                    <m: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&gt;0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with</a:t>
                </a:r>
              </a:p>
              <a:p>
                <a:pPr>
                  <a:lnSpc>
                    <a:spcPct val="85000"/>
                  </a:lnSpc>
                  <a:spcBef>
                    <a:spcPct val="0"/>
                  </a:spcBef>
                  <a:buNone/>
                </a:pPr>
                <a14:m>
                  <m:oMathPara xmlns:m="http://schemas.openxmlformats.org/officeDocument/2006/math">
                    <m:oMathParaPr>
                      <m:jc m:val="centerGroup"/>
                    </m:oMathParaPr>
                    <m:oMath xmlns:m="http://schemas.openxmlformats.org/officeDocument/2006/math">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100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𝜀</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105</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&amp; </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48</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100</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𝜀</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52</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105</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US" altLang="nl-NL" sz="2800" b="0" dirty="0">
                  <a:solidFill>
                    <a:srgbClr val="000000"/>
                  </a:solidFill>
                  <a:latin typeface="Arial" panose="020B0604020202020204" pitchFamily="34" charset="0"/>
                  <a:ea typeface="Cambria Math" panose="02040503050406030204" pitchFamily="18" charset="0"/>
                  <a:cs typeface="Times New Roman" panose="02020603050405020304" pitchFamily="18" charset="0"/>
                  <a:sym typeface="Math3" panose="00000400000000000000" pitchFamily="2" charset="2"/>
                </a:endParaRPr>
              </a:p>
              <a:p>
                <a:pPr>
                  <a:lnSpc>
                    <a:spcPct val="85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decreasing impatience, found “indirectly”!</a:t>
                </a:r>
              </a:p>
              <a:p>
                <a:pPr>
                  <a:lnSpc>
                    <a:spcPct val="85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Another indirect way to observe decreasing impatience:</a:t>
                </a:r>
              </a:p>
              <a:p>
                <a:pPr>
                  <a:spcBef>
                    <a:spcPct val="0"/>
                  </a:spcBef>
                  <a:buNone/>
                </a:pPr>
                <a14:m>
                  <m:oMathPara xmlns:m="http://schemas.openxmlformats.org/officeDocument/2006/math">
                    <m:oMathParaPr>
                      <m:jc m:val="centerGroup"/>
                    </m:oMathParaPr>
                    <m:oMath xmlns:m="http://schemas.openxmlformats.org/officeDocument/2006/math">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sz="2800" i="1">
                              <a:latin typeface="Cambria Math" panose="02040503050406030204" pitchFamily="18" charset="0"/>
                              <a:ea typeface="Cambria Math" panose="02040503050406030204" pitchFamily="18" charset="0"/>
                              <a:sym typeface="MT Extra" panose="05050102010205020202" pitchFamily="18" charset="2"/>
                            </a:rPr>
                            <m:t>ℓ</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&amp; </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+ℓ+</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𝜀</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for some</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𝜀</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&gt;0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under strict impatience.</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25412" y="68384"/>
                <a:ext cx="9013644" cy="6814173"/>
              </a:xfrm>
              <a:prstGeom prst="rect">
                <a:avLst/>
              </a:prstGeom>
              <a:blipFill rotWithShape="1">
                <a:blip r:embed="rId3"/>
                <a:stretch>
                  <a:fillRect l="-1421" t="-1878" r="-338" b="-15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144</a:t>
            </a:fld>
            <a:endParaRPr lang="en-US" altLang="nl-NL" sz="1600"/>
          </a:p>
        </p:txBody>
      </p:sp>
      <p:pic>
        <p:nvPicPr>
          <p:cNvPr id="7" name="Picture 6"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pic>
        <p:nvPicPr>
          <p:cNvPr id="8" name="Picture 2" descr="C:\Users\xx\Desktop\cur\Micro IV\Decreasing impatience.jpg"/>
          <p:cNvPicPr>
            <a:picLocks noChangeAspect="1" noChangeArrowheads="1"/>
          </p:cNvPicPr>
          <p:nvPr/>
        </p:nvPicPr>
        <p:blipFill rotWithShape="1">
          <a:blip r:embed="rId5">
            <a:extLst>
              <a:ext uri="{28A0092B-C50C-407E-A947-70E740481C1C}">
                <a14:useLocalDpi xmlns:a14="http://schemas.microsoft.com/office/drawing/2010/main" val="0"/>
              </a:ext>
            </a:extLst>
          </a:blip>
          <a:srcRect l="5636" t="4645" r="44545" b="10109"/>
          <a:stretch/>
        </p:blipFill>
        <p:spPr bwMode="auto">
          <a:xfrm>
            <a:off x="7749195" y="825277"/>
            <a:ext cx="652463"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698910"/>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451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451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451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4514">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64514">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64514">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64514">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6451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07975" y="128588"/>
            <a:ext cx="881062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5.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a:t>
            </a:r>
            <a:r>
              <a:rPr lang="en-GB" altLang="nl-NL" sz="3200" dirty="0" err="1">
                <a:solidFill>
                  <a:srgbClr val="0000FF"/>
                </a:solidFill>
                <a:cs typeface="Times New Roman" panose="02020603050405020304" pitchFamily="18" charset="0"/>
                <a:sym typeface="Math3" panose="00000400000000000000" pitchFamily="2" charset="2"/>
              </a:rPr>
              <a:t>intertemporal</a:t>
            </a:r>
            <a:r>
              <a:rPr lang="en-GB" altLang="nl-NL" sz="3200" dirty="0">
                <a:solidFill>
                  <a:srgbClr val="0000FF"/>
                </a:solidFill>
                <a:cs typeface="Times New Roman" panose="02020603050405020304" pitchFamily="18" charset="0"/>
                <a:sym typeface="Math3" panose="00000400000000000000" pitchFamily="2" charset="2"/>
              </a:rPr>
              <a:t> choice</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Decreasing impatience </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Quasi-hyperbolic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Unit invariance discounting</a:t>
            </a:r>
            <a:endParaRPr lang="en-US" altLang="nl-NL" dirty="0">
              <a:solidFill>
                <a:srgbClr val="000000"/>
              </a:solidFill>
              <a:sym typeface="Math3" panose="00000400000000000000" pitchFamily="2" charset="2"/>
            </a:endParaRP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Discussion</a:t>
            </a:r>
            <a:endParaRPr lang="en-US" altLang="nl-NL" dirty="0">
              <a:solidFill>
                <a:srgbClr val="000000"/>
              </a:solidFill>
              <a:sym typeface="Math3" panose="00000400000000000000" pitchFamily="2" charset="2"/>
            </a:endParaRPr>
          </a:p>
        </p:txBody>
      </p:sp>
      <p:sp>
        <p:nvSpPr>
          <p:cNvPr id="4" name="Line 8"/>
          <p:cNvSpPr>
            <a:spLocks noChangeShapeType="1"/>
          </p:cNvSpPr>
          <p:nvPr/>
        </p:nvSpPr>
        <p:spPr bwMode="auto">
          <a:xfrm>
            <a:off x="21003" y="1641624"/>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6"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34393" r="11042"/>
          <a:stretch/>
        </p:blipFill>
        <p:spPr>
          <a:xfrm>
            <a:off x="7807510" y="332656"/>
            <a:ext cx="724930" cy="553589"/>
          </a:xfrm>
          <a:prstGeom prst="rect">
            <a:avLst/>
          </a:prstGeom>
        </p:spPr>
      </p:pic>
      <p:sp>
        <p:nvSpPr>
          <p:cNvPr id="6"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145</a:t>
            </a:fld>
            <a:endParaRPr lang="en-US" altLang="nl-NL" sz="1600"/>
          </a:p>
        </p:txBody>
      </p:sp>
      <p:pic>
        <p:nvPicPr>
          <p:cNvPr id="8" name="Picture 7"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229931082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201613" y="228600"/>
                <a:ext cx="8589962" cy="6678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Assume</a:t>
                </a:r>
                <a:r>
                  <a:rPr lang="en-US" altLang="nl-NL" sz="2800" dirty="0">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sz="2800" b="0" i="1" smtClean="0">
                        <a:latin typeface="Cambria Math" panose="02040503050406030204" pitchFamily="18" charset="0"/>
                        <a:cs typeface="Times New Roman" panose="02020603050405020304" pitchFamily="18" charset="0"/>
                        <a:sym typeface="Math3" panose="00000400000000000000" pitchFamily="2" charset="2"/>
                      </a:rPr>
                      <m:t>𝑘</m:t>
                    </m:r>
                  </m:oMath>
                </a14:m>
                <a:r>
                  <a:rPr lang="en-US" altLang="nl-NL" sz="2800" dirty="0">
                    <a:latin typeface="Arial" panose="020B0604020202020204" pitchFamily="34" charset="0"/>
                    <a:cs typeface="Times New Roman" panose="02020603050405020304" pitchFamily="18" charset="0"/>
                    <a:sym typeface="Math3" panose="00000400000000000000" pitchFamily="2" charset="2"/>
                  </a:rPr>
                  <a:t> to be specified)</a:t>
                </a:r>
              </a:p>
              <a:p>
                <a:pPr>
                  <a:spcBef>
                    <a:spcPct val="0"/>
                  </a:spcBef>
                  <a:buNone/>
                </a:pPr>
                <a14:m>
                  <m:oMathPara xmlns:m="http://schemas.openxmlformats.org/officeDocument/2006/math">
                    <m:oMathParaPr>
                      <m:jc m:val="centerGroup"/>
                    </m:oMathParaPr>
                    <m:oMath xmlns:m="http://schemas.openxmlformats.org/officeDocument/2006/math">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sz="2800" i="1">
                              <a:latin typeface="Cambria Math" panose="02040503050406030204" pitchFamily="18" charset="0"/>
                              <a:ea typeface="Cambria Math" panose="02040503050406030204" pitchFamily="18" charset="0"/>
                              <a:sym typeface="MT Extra" panose="05050102010205020202" pitchFamily="18" charset="2"/>
                            </a:rPr>
                            <m:t>ℓ</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&amp; </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𝑘𝑑</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+ℓ:</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Decreasing impatience: </a:t>
                </a: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𝑘</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&gt;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oMath>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Assume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special pattern of decreasing impatience:</a:t>
                </a:r>
              </a:p>
              <a:p>
                <a:pPr>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with </a:t>
                </a:r>
                <a14:m>
                  <m:oMath xmlns:m="http://schemas.openxmlformats.org/officeDocument/2006/math">
                    <m:r>
                      <a:rPr lang="en-US" sz="2000" i="1">
                        <a:latin typeface="Cambria Math" panose="02040503050406030204" pitchFamily="18" charset="0"/>
                        <a:ea typeface="Cambria Math" panose="02040503050406030204" pitchFamily="18" charset="0"/>
                        <a:sym typeface="MT Extra" panose="05050102010205020202" pitchFamily="18" charset="2"/>
                      </a:rPr>
                      <m:t>ℓ</m:t>
                    </m:r>
                  </m:oMath>
                </a14:m>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 fixed</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not only for </a:t>
                </a:r>
                <a14:m>
                  <m:oMath xmlns:m="http://schemas.openxmlformats.org/officeDocument/2006/math">
                    <m:r>
                      <a:rPr lang="en-US" altLang="nl-NL" sz="2800" b="0" i="1" smtClean="0">
                        <a:solidFill>
                          <a:srgbClr val="000000"/>
                        </a:solidFill>
                        <a:latin typeface="Cambria Math"/>
                        <a:cs typeface="Times New Roman" panose="02020603050405020304" pitchFamily="18" charset="0"/>
                        <a:sym typeface="Math3" panose="00000400000000000000" pitchFamily="2" charset="2"/>
                      </a:rPr>
                      <m:t>𝑑</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but for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all</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sSup>
                      <m:sSup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e>
                      <m:sup>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sup>
                    </m:sSup>
                  </m:oMath>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None/>
                </a:pPr>
                <a14:m>
                  <m:oMathPara xmlns:m="http://schemas.openxmlformats.org/officeDocument/2006/math">
                    <m:oMathParaPr>
                      <m:jc m:val="centerGroup"/>
                    </m:oMathParaPr>
                    <m:oMath xmlns:m="http://schemas.openxmlformats.org/officeDocument/2006/math">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sz="2800" i="1">
                              <a:latin typeface="Cambria Math" panose="02040503050406030204" pitchFamily="18" charset="0"/>
                              <a:ea typeface="Cambria Math" panose="02040503050406030204" pitchFamily="18" charset="0"/>
                              <a:sym typeface="MT Extra" panose="05050102010205020202" pitchFamily="18" charset="2"/>
                            </a:rPr>
                            <m:t>ℓ</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&amp; </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sSup>
                            <m:sSup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e>
                            <m:sup>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sup>
                          </m:sSup>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𝑘</m:t>
                          </m:r>
                          <m:sSup>
                            <m:sSup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e>
                            <m:sup>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sup>
                          </m:sSup>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sz="2800" i="1">
                              <a:latin typeface="Cambria Math" panose="02040503050406030204" pitchFamily="18" charset="0"/>
                              <a:ea typeface="Cambria Math" panose="02040503050406030204" pitchFamily="18" charset="0"/>
                              <a:sym typeface="MT Extra" panose="05050102010205020202" pitchFamily="18" charset="2"/>
                            </a:rPr>
                            <m:t>ℓ</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None/>
                </a:pP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with always that same </a:t>
                </a:r>
                <a14:m>
                  <m:oMath xmlns:m="http://schemas.openxmlformats.org/officeDocument/2006/math">
                    <m:r>
                      <a:rPr lang="en-US" altLang="nl-NL" sz="20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𝑘</m:t>
                    </m:r>
                    <m:r>
                      <a:rPr lang="en-US" altLang="nl-NL" sz="2000" i="1">
                        <a:solidFill>
                          <a:srgbClr val="000000"/>
                        </a:solidFill>
                        <a:latin typeface="Cambria Math" panose="02040503050406030204" pitchFamily="18" charset="0"/>
                        <a:cs typeface="Times New Roman" panose="02020603050405020304" pitchFamily="18" charset="0"/>
                        <a:sym typeface="Math3" panose="00000400000000000000" pitchFamily="2" charset="2"/>
                      </a:rPr>
                      <m:t>&gt;1</m:t>
                    </m:r>
                  </m:oMath>
                </a14:m>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I.e.,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extra time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𝑘𝑑</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from </a:t>
                </a:r>
                <a14:m>
                  <m:oMath xmlns:m="http://schemas.openxmlformats.org/officeDocument/2006/math">
                    <m:r>
                      <a:rPr lang="en-US" sz="2800" i="1">
                        <a:latin typeface="Cambria Math" panose="02040503050406030204" pitchFamily="18" charset="0"/>
                        <a:ea typeface="Cambria Math" panose="02040503050406030204" pitchFamily="18" charset="0"/>
                        <a:sym typeface="MT Extra" panose="05050102010205020202" pitchFamily="18" charset="2"/>
                      </a:rPr>
                      <m:t>ℓ</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on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is exchanged against extra present time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𝑑</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 constant exchange rate </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𝑘</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&gt;1</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Suggests special </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misperception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of time, </a:t>
                </a:r>
              </a:p>
              <a:p>
                <a:pPr>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linear:</a:t>
                </a:r>
              </a:p>
              <a:p>
                <a:pPr>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clock for delays from </a:t>
                </a:r>
                <a14:m>
                  <m:oMath xmlns:m="http://schemas.openxmlformats.org/officeDocument/2006/math">
                    <m:r>
                      <a:rPr lang="en-US" sz="2800" i="1">
                        <a:latin typeface="Cambria Math" panose="02040503050406030204" pitchFamily="18" charset="0"/>
                        <a:ea typeface="Cambria Math" panose="02040503050406030204" pitchFamily="18" charset="0"/>
                        <a:sym typeface="MT Extra" panose="05050102010205020202" pitchFamily="18" charset="2"/>
                      </a:rPr>
                      <m:t>ℓ</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on</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runs at different speed, by </a:t>
                </a:r>
                <a14:m>
                  <m:oMath xmlns:m="http://schemas.openxmlformats.org/officeDocument/2006/math">
                    <m:r>
                      <a:rPr lang="en-US" altLang="nl-NL" sz="2800" b="0" i="1" smtClean="0">
                        <a:solidFill>
                          <a:srgbClr val="000000"/>
                        </a:solidFill>
                        <a:latin typeface="Cambria Math"/>
                        <a:cs typeface="Times New Roman" panose="02020603050405020304" pitchFamily="18" charset="0"/>
                        <a:sym typeface="Math3" panose="00000400000000000000" pitchFamily="2" charset="2"/>
                      </a:rPr>
                      <m:t>𝑘</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than</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for delays at present.</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201613" y="228600"/>
                <a:ext cx="8589962" cy="6678751"/>
              </a:xfrm>
              <a:prstGeom prst="rect">
                <a:avLst/>
              </a:prstGeom>
              <a:blipFill rotWithShape="1">
                <a:blip r:embed="rId3"/>
                <a:stretch>
                  <a:fillRect l="-1419" t="-9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4"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146</a:t>
            </a:fld>
            <a:endParaRPr lang="en-US" altLang="nl-NL" sz="1600"/>
          </a:p>
        </p:txBody>
      </p:sp>
      <p:pic>
        <p:nvPicPr>
          <p:cNvPr id="6" name="Picture 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pic>
        <p:nvPicPr>
          <p:cNvPr id="7" name="Picture 6" descr="C:\Users\xx\Desktop\cur\Micro IV\Time misperception.jpg"/>
          <p:cNvPicPr>
            <a:picLocks noChangeAspect="1" noChangeArrowheads="1"/>
          </p:cNvPicPr>
          <p:nvPr/>
        </p:nvPicPr>
        <p:blipFill rotWithShape="1">
          <a:blip r:embed="rId5">
            <a:extLst>
              <a:ext uri="{28A0092B-C50C-407E-A947-70E740481C1C}">
                <a14:useLocalDpi xmlns:a14="http://schemas.microsoft.com/office/drawing/2010/main" val="0"/>
              </a:ext>
            </a:extLst>
          </a:blip>
          <a:srcRect l="36667" r="34667" b="17262"/>
          <a:stretch/>
        </p:blipFill>
        <p:spPr bwMode="auto">
          <a:xfrm>
            <a:off x="8352818" y="3755215"/>
            <a:ext cx="627142" cy="101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3013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4514">
                                            <p:txEl>
                                              <p:pRg st="8" end="8"/>
                                            </p:txEl>
                                          </p:spTgt>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64514">
                                            <p:txEl>
                                              <p:pRg st="9" end="9"/>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645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62796" y="87418"/>
                <a:ext cx="8905004" cy="67521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Prelec &amp;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Loewenstein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(1992) showed:</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preceding form of decreasing impatience holds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iff</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𝑡</m:t>
                          </m:r>
                        </m:e>
                      </m:d>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f>
                        <m:f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fPr>
                        <m:num>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num>
                        <m:den>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𝑎</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e>
                            <m:sup>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𝑏</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𝑎</m:t>
                              </m:r>
                            </m:sup>
                          </m:sSup>
                        </m:den>
                      </m:f>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for some </a:t>
                </a: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𝑎</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𝑏</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&gt;0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For </a:t>
                </a: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𝑎</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𝑡</m:t>
                        </m:r>
                      </m:e>
                    </m:d>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to be taken as </a:t>
                </a:r>
                <a14:m>
                  <m:oMath xmlns:m="http://schemas.openxmlformats.org/officeDocument/2006/math">
                    <m:sSup>
                      <m:sSupPr>
                        <m:ctrlP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𝑒</m:t>
                        </m:r>
                      </m:e>
                      <m:sup>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𝑏</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𝑡</m:t>
                        </m:r>
                      </m:sup>
                    </m:sSup>
                  </m:oMath>
                </a14:m>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 (constant discounting)</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In general,</a:t>
                </a: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p>
              <a:p>
                <a:pPr>
                  <a:lnSpc>
                    <a:spcPct val="90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the higher </a:t>
                </a: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𝑏</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the more impatience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(more discounting), &amp;</a:t>
                </a:r>
              </a:p>
              <a:p>
                <a:pPr>
                  <a:lnSpc>
                    <a:spcPct val="90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the higher </a:t>
                </a: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𝑎</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the more </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decrease in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impatience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(more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nonstationarity</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b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14:m>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𝑡</m:t>
                        </m:r>
                      </m:e>
                    </m:d>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generalized hyperbolic discounting. </a:t>
                </a:r>
                <a:b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b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(S</a:t>
                </a: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pecial case of </a:t>
                </a:r>
                <a14:m>
                  <m:oMath xmlns:m="http://schemas.openxmlformats.org/officeDocument/2006/math">
                    <m:r>
                      <a:rPr lang="en-US" altLang="nl-NL"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𝑎</m:t>
                    </m:r>
                    <m:r>
                      <a:rPr lang="en-US" altLang="nl-NL" sz="20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𝑏</m:t>
                    </m:r>
                  </m:oMath>
                </a14:m>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 is </a:t>
                </a:r>
                <a:r>
                  <a:rPr lang="en-US" altLang="nl-NL" sz="2000" dirty="0">
                    <a:solidFill>
                      <a:srgbClr val="CC9900"/>
                    </a:solidFill>
                    <a:latin typeface="Arial" panose="020B0604020202020204" pitchFamily="34" charset="0"/>
                    <a:cs typeface="Times New Roman" panose="02020603050405020304" pitchFamily="18" charset="0"/>
                    <a:sym typeface="Math3" panose="00000400000000000000" pitchFamily="2" charset="2"/>
                  </a:rPr>
                  <a:t>hyperbolic discounting, </a:t>
                </a: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by Herrnstein (1981).</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In the literature, “hyperbolic discounting” is often used informally for any kind of </a:t>
                </a:r>
                <a:r>
                  <a:rPr lang="en-US" altLang="nl-NL" sz="2800" dirty="0" err="1">
                    <a:solidFill>
                      <a:srgbClr val="FF0000"/>
                    </a:solidFill>
                    <a:latin typeface="Arial" panose="020B0604020202020204" pitchFamily="34" charset="0"/>
                    <a:cs typeface="Times New Roman" panose="02020603050405020304" pitchFamily="18" charset="0"/>
                    <a:sym typeface="Math3" panose="00000400000000000000" pitchFamily="2" charset="2"/>
                  </a:rPr>
                  <a:t>nonconstant</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 discounting.</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62796" y="87418"/>
                <a:ext cx="8905004" cy="6752169"/>
              </a:xfrm>
              <a:prstGeom prst="rect">
                <a:avLst/>
              </a:prstGeom>
              <a:blipFill rotWithShape="1">
                <a:blip r:embed="rId3"/>
                <a:stretch>
                  <a:fillRect l="-1437" t="-1534" b="-15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pic>
        <p:nvPicPr>
          <p:cNvPr id="6" name="Picture 5" descr="A person wearing glasses&#10;&#10;Description automatically generated">
            <a:extLst>
              <a:ext uri="{FF2B5EF4-FFF2-40B4-BE49-F238E27FC236}">
                <a16:creationId xmlns:a16="http://schemas.microsoft.com/office/drawing/2014/main" id="{34C3AD65-E8FB-4A7F-BCC7-18E9B7712866}"/>
              </a:ext>
            </a:extLst>
          </p:cNvPr>
          <p:cNvPicPr>
            <a:picLocks noChangeAspect="1"/>
          </p:cNvPicPr>
          <p:nvPr/>
        </p:nvPicPr>
        <p:blipFill rotWithShape="1">
          <a:blip r:embed="rId4">
            <a:extLst>
              <a:ext uri="{28A0092B-C50C-407E-A947-70E740481C1C}">
                <a14:useLocalDpi xmlns:a14="http://schemas.microsoft.com/office/drawing/2010/main" val="0"/>
              </a:ext>
            </a:extLst>
          </a:blip>
          <a:srcRect l="14253" r="26168" b="22805"/>
          <a:stretch/>
        </p:blipFill>
        <p:spPr>
          <a:xfrm>
            <a:off x="293830" y="919510"/>
            <a:ext cx="607435" cy="787032"/>
          </a:xfrm>
          <a:prstGeom prst="rect">
            <a:avLst/>
          </a:prstGeom>
        </p:spPr>
      </p:pic>
      <p:pic>
        <p:nvPicPr>
          <p:cNvPr id="7" name="Picture 6" descr="A person smiling for the camera&#10;&#10;Description automatically generated">
            <a:extLst>
              <a:ext uri="{FF2B5EF4-FFF2-40B4-BE49-F238E27FC236}">
                <a16:creationId xmlns:a16="http://schemas.microsoft.com/office/drawing/2014/main" id="{33392C36-6E06-43EE-8B77-787D955DAB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099" r="21939" b="9736"/>
          <a:stretch/>
        </p:blipFill>
        <p:spPr>
          <a:xfrm>
            <a:off x="1047437" y="933442"/>
            <a:ext cx="564436" cy="784292"/>
          </a:xfrm>
          <a:prstGeom prst="rect">
            <a:avLst/>
          </a:prstGeom>
        </p:spPr>
      </p:pic>
      <p:sp>
        <p:nvSpPr>
          <p:cNvPr id="8"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147</a:t>
            </a:fld>
            <a:endParaRPr lang="en-US" altLang="nl-NL" sz="1600"/>
          </a:p>
        </p:txBody>
      </p:sp>
      <p:pic>
        <p:nvPicPr>
          <p:cNvPr id="9" name="Picture 8"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340383827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645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097618" y="538113"/>
            <a:ext cx="5282467" cy="3879975"/>
            <a:chOff x="1079512" y="423813"/>
            <a:chExt cx="5282467" cy="3879975"/>
          </a:xfrm>
        </p:grpSpPr>
        <p:sp>
          <p:nvSpPr>
            <p:cNvPr id="43" name="Freeform 42"/>
            <p:cNvSpPr/>
            <p:nvPr/>
          </p:nvSpPr>
          <p:spPr>
            <a:xfrm>
              <a:off x="1079512" y="423813"/>
              <a:ext cx="3575457" cy="3740601"/>
            </a:xfrm>
            <a:custGeom>
              <a:avLst/>
              <a:gdLst>
                <a:gd name="connsiteX0" fmla="*/ 0 w 2395537"/>
                <a:gd name="connsiteY0" fmla="*/ 0 h 3148013"/>
                <a:gd name="connsiteX1" fmla="*/ 323850 w 2395537"/>
                <a:gd name="connsiteY1" fmla="*/ 1247775 h 3148013"/>
                <a:gd name="connsiteX2" fmla="*/ 747712 w 2395537"/>
                <a:gd name="connsiteY2" fmla="*/ 2195513 h 3148013"/>
                <a:gd name="connsiteX3" fmla="*/ 150971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1862137 w 2395537"/>
                <a:gd name="connsiteY4" fmla="*/ 3062288 h 3148013"/>
                <a:gd name="connsiteX5" fmla="*/ 2395537 w 2395537"/>
                <a:gd name="connsiteY5"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381125 w 2395537"/>
                <a:gd name="connsiteY3" fmla="*/ 2838450 h 3148013"/>
                <a:gd name="connsiteX4" fmla="*/ 1862137 w 2395537"/>
                <a:gd name="connsiteY4" fmla="*/ 3062288 h 3148013"/>
                <a:gd name="connsiteX5" fmla="*/ 2395537 w 2395537"/>
                <a:gd name="connsiteY5" fmla="*/ 3148013 h 3148013"/>
                <a:gd name="connsiteX0" fmla="*/ 0 w 2405062"/>
                <a:gd name="connsiteY0" fmla="*/ 0 h 3152775"/>
                <a:gd name="connsiteX1" fmla="*/ 323850 w 2405062"/>
                <a:gd name="connsiteY1" fmla="*/ 1247775 h 3152775"/>
                <a:gd name="connsiteX2" fmla="*/ 747712 w 2405062"/>
                <a:gd name="connsiteY2" fmla="*/ 2195513 h 3152775"/>
                <a:gd name="connsiteX3" fmla="*/ 1381125 w 2405062"/>
                <a:gd name="connsiteY3" fmla="*/ 2838450 h 3152775"/>
                <a:gd name="connsiteX4" fmla="*/ 1862137 w 2405062"/>
                <a:gd name="connsiteY4" fmla="*/ 3062288 h 3152775"/>
                <a:gd name="connsiteX5" fmla="*/ 2405062 w 2405062"/>
                <a:gd name="connsiteY5" fmla="*/ 3152775 h 3152775"/>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62137 w 2414587"/>
                <a:gd name="connsiteY4" fmla="*/ 306228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14512 w 2414587"/>
                <a:gd name="connsiteY4" fmla="*/ 304323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295400 w 2414587"/>
                <a:gd name="connsiteY3" fmla="*/ 2776537 h 3157538"/>
                <a:gd name="connsiteX4" fmla="*/ 1814512 w 2414587"/>
                <a:gd name="connsiteY4" fmla="*/ 3043238 h 3157538"/>
                <a:gd name="connsiteX5" fmla="*/ 2414587 w 2414587"/>
                <a:gd name="connsiteY5" fmla="*/ 3157538 h 3157538"/>
                <a:gd name="connsiteX0" fmla="*/ 0 w 2409825"/>
                <a:gd name="connsiteY0" fmla="*/ 0 h 3133726"/>
                <a:gd name="connsiteX1" fmla="*/ 323850 w 2409825"/>
                <a:gd name="connsiteY1" fmla="*/ 1247775 h 3133726"/>
                <a:gd name="connsiteX2" fmla="*/ 747712 w 2409825"/>
                <a:gd name="connsiteY2" fmla="*/ 2195513 h 3133726"/>
                <a:gd name="connsiteX3" fmla="*/ 1295400 w 2409825"/>
                <a:gd name="connsiteY3" fmla="*/ 2776537 h 3133726"/>
                <a:gd name="connsiteX4" fmla="*/ 1814512 w 2409825"/>
                <a:gd name="connsiteY4" fmla="*/ 3043238 h 3133726"/>
                <a:gd name="connsiteX5" fmla="*/ 2409825 w 2409825"/>
                <a:gd name="connsiteY5" fmla="*/ 3133726 h 3133726"/>
                <a:gd name="connsiteX0" fmla="*/ 0 w 2409825"/>
                <a:gd name="connsiteY0" fmla="*/ 0 h 3133726"/>
                <a:gd name="connsiteX1" fmla="*/ 323850 w 2409825"/>
                <a:gd name="connsiteY1" fmla="*/ 1247775 h 3133726"/>
                <a:gd name="connsiteX2" fmla="*/ 747712 w 2409825"/>
                <a:gd name="connsiteY2" fmla="*/ 2195513 h 3133726"/>
                <a:gd name="connsiteX3" fmla="*/ 1295400 w 2409825"/>
                <a:gd name="connsiteY3" fmla="*/ 2776537 h 3133726"/>
                <a:gd name="connsiteX4" fmla="*/ 1814512 w 2409825"/>
                <a:gd name="connsiteY4" fmla="*/ 2995613 h 3133726"/>
                <a:gd name="connsiteX5" fmla="*/ 2409825 w 2409825"/>
                <a:gd name="connsiteY5" fmla="*/ 3133726 h 3133726"/>
                <a:gd name="connsiteX0" fmla="*/ 0 w 2409825"/>
                <a:gd name="connsiteY0" fmla="*/ 0 h 3133726"/>
                <a:gd name="connsiteX1" fmla="*/ 323850 w 2409825"/>
                <a:gd name="connsiteY1" fmla="*/ 1247775 h 3133726"/>
                <a:gd name="connsiteX2" fmla="*/ 747712 w 2409825"/>
                <a:gd name="connsiteY2" fmla="*/ 2195513 h 3133726"/>
                <a:gd name="connsiteX3" fmla="*/ 1295400 w 2409825"/>
                <a:gd name="connsiteY3" fmla="*/ 2752725 h 3133726"/>
                <a:gd name="connsiteX4" fmla="*/ 1814512 w 2409825"/>
                <a:gd name="connsiteY4" fmla="*/ 2995613 h 3133726"/>
                <a:gd name="connsiteX5" fmla="*/ 2409825 w 2409825"/>
                <a:gd name="connsiteY5" fmla="*/ 3133726 h 3133726"/>
                <a:gd name="connsiteX0" fmla="*/ 0 w 2409825"/>
                <a:gd name="connsiteY0" fmla="*/ 0 h 3133726"/>
                <a:gd name="connsiteX1" fmla="*/ 152400 w 2409825"/>
                <a:gd name="connsiteY1" fmla="*/ 1344461 h 3133726"/>
                <a:gd name="connsiteX2" fmla="*/ 747712 w 2409825"/>
                <a:gd name="connsiteY2" fmla="*/ 2195513 h 3133726"/>
                <a:gd name="connsiteX3" fmla="*/ 1295400 w 2409825"/>
                <a:gd name="connsiteY3" fmla="*/ 2752725 h 3133726"/>
                <a:gd name="connsiteX4" fmla="*/ 1814512 w 2409825"/>
                <a:gd name="connsiteY4" fmla="*/ 2995613 h 3133726"/>
                <a:gd name="connsiteX5" fmla="*/ 2409825 w 2409825"/>
                <a:gd name="connsiteY5" fmla="*/ 3133726 h 3133726"/>
                <a:gd name="connsiteX0" fmla="*/ 0 w 2409825"/>
                <a:gd name="connsiteY0" fmla="*/ 0 h 3133726"/>
                <a:gd name="connsiteX1" fmla="*/ 152400 w 2409825"/>
                <a:gd name="connsiteY1" fmla="*/ 1344461 h 3133726"/>
                <a:gd name="connsiteX2" fmla="*/ 600076 w 2409825"/>
                <a:gd name="connsiteY2" fmla="*/ 2362029 h 3133726"/>
                <a:gd name="connsiteX3" fmla="*/ 1295400 w 2409825"/>
                <a:gd name="connsiteY3" fmla="*/ 2752725 h 3133726"/>
                <a:gd name="connsiteX4" fmla="*/ 1814512 w 2409825"/>
                <a:gd name="connsiteY4" fmla="*/ 2995613 h 3133726"/>
                <a:gd name="connsiteX5" fmla="*/ 2409825 w 2409825"/>
                <a:gd name="connsiteY5" fmla="*/ 3133726 h 3133726"/>
                <a:gd name="connsiteX0" fmla="*/ 0 w 2409825"/>
                <a:gd name="connsiteY0" fmla="*/ 0 h 3133726"/>
                <a:gd name="connsiteX1" fmla="*/ 152400 w 2409825"/>
                <a:gd name="connsiteY1" fmla="*/ 1344461 h 3133726"/>
                <a:gd name="connsiteX2" fmla="*/ 600076 w 2409825"/>
                <a:gd name="connsiteY2" fmla="*/ 2362029 h 3133726"/>
                <a:gd name="connsiteX3" fmla="*/ 1233488 w 2409825"/>
                <a:gd name="connsiteY3" fmla="*/ 2817183 h 3133726"/>
                <a:gd name="connsiteX4" fmla="*/ 1814512 w 2409825"/>
                <a:gd name="connsiteY4" fmla="*/ 2995613 h 3133726"/>
                <a:gd name="connsiteX5" fmla="*/ 2409825 w 2409825"/>
                <a:gd name="connsiteY5" fmla="*/ 3133726 h 3133726"/>
                <a:gd name="connsiteX0" fmla="*/ 0 w 2409825"/>
                <a:gd name="connsiteY0" fmla="*/ 0 h 3117612"/>
                <a:gd name="connsiteX1" fmla="*/ 152400 w 2409825"/>
                <a:gd name="connsiteY1" fmla="*/ 1344461 h 3117612"/>
                <a:gd name="connsiteX2" fmla="*/ 600076 w 2409825"/>
                <a:gd name="connsiteY2" fmla="*/ 2362029 h 3117612"/>
                <a:gd name="connsiteX3" fmla="*/ 1233488 w 2409825"/>
                <a:gd name="connsiteY3" fmla="*/ 2817183 h 3117612"/>
                <a:gd name="connsiteX4" fmla="*/ 1814512 w 2409825"/>
                <a:gd name="connsiteY4" fmla="*/ 2995613 h 3117612"/>
                <a:gd name="connsiteX5" fmla="*/ 2409825 w 2409825"/>
                <a:gd name="connsiteY5" fmla="*/ 3117612 h 3117612"/>
                <a:gd name="connsiteX0" fmla="*/ 0 w 2409825"/>
                <a:gd name="connsiteY0" fmla="*/ 0 h 3117612"/>
                <a:gd name="connsiteX1" fmla="*/ 166688 w 2409825"/>
                <a:gd name="connsiteY1" fmla="*/ 1403548 h 3117612"/>
                <a:gd name="connsiteX2" fmla="*/ 600076 w 2409825"/>
                <a:gd name="connsiteY2" fmla="*/ 2362029 h 3117612"/>
                <a:gd name="connsiteX3" fmla="*/ 1233488 w 2409825"/>
                <a:gd name="connsiteY3" fmla="*/ 2817183 h 3117612"/>
                <a:gd name="connsiteX4" fmla="*/ 1814512 w 2409825"/>
                <a:gd name="connsiteY4" fmla="*/ 2995613 h 3117612"/>
                <a:gd name="connsiteX5" fmla="*/ 2409825 w 2409825"/>
                <a:gd name="connsiteY5" fmla="*/ 3117612 h 3117612"/>
                <a:gd name="connsiteX0" fmla="*/ 0 w 2409825"/>
                <a:gd name="connsiteY0" fmla="*/ 0 h 3117612"/>
                <a:gd name="connsiteX1" fmla="*/ 176213 w 2409825"/>
                <a:gd name="connsiteY1" fmla="*/ 1408919 h 3117612"/>
                <a:gd name="connsiteX2" fmla="*/ 600076 w 2409825"/>
                <a:gd name="connsiteY2" fmla="*/ 2362029 h 3117612"/>
                <a:gd name="connsiteX3" fmla="*/ 1233488 w 2409825"/>
                <a:gd name="connsiteY3" fmla="*/ 2817183 h 3117612"/>
                <a:gd name="connsiteX4" fmla="*/ 1814512 w 2409825"/>
                <a:gd name="connsiteY4" fmla="*/ 2995613 h 3117612"/>
                <a:gd name="connsiteX5" fmla="*/ 2409825 w 2409825"/>
                <a:gd name="connsiteY5" fmla="*/ 3117612 h 3117612"/>
                <a:gd name="connsiteX0" fmla="*/ 0 w 2409825"/>
                <a:gd name="connsiteY0" fmla="*/ 0 h 3117612"/>
                <a:gd name="connsiteX1" fmla="*/ 66865 w 2409825"/>
                <a:gd name="connsiteY1" fmla="*/ 714213 h 3117612"/>
                <a:gd name="connsiteX2" fmla="*/ 176213 w 2409825"/>
                <a:gd name="connsiteY2" fmla="*/ 1408919 h 3117612"/>
                <a:gd name="connsiteX3" fmla="*/ 600076 w 2409825"/>
                <a:gd name="connsiteY3" fmla="*/ 2362029 h 3117612"/>
                <a:gd name="connsiteX4" fmla="*/ 1233488 w 2409825"/>
                <a:gd name="connsiteY4" fmla="*/ 2817183 h 3117612"/>
                <a:gd name="connsiteX5" fmla="*/ 1814512 w 2409825"/>
                <a:gd name="connsiteY5" fmla="*/ 2995613 h 3117612"/>
                <a:gd name="connsiteX6" fmla="*/ 2409825 w 2409825"/>
                <a:gd name="connsiteY6" fmla="*/ 3117612 h 3117612"/>
                <a:gd name="connsiteX0" fmla="*/ 0 w 2409825"/>
                <a:gd name="connsiteY0" fmla="*/ 0 h 3117612"/>
                <a:gd name="connsiteX1" fmla="*/ 66865 w 2409825"/>
                <a:gd name="connsiteY1" fmla="*/ 714213 h 3117612"/>
                <a:gd name="connsiteX2" fmla="*/ 176213 w 2409825"/>
                <a:gd name="connsiteY2" fmla="*/ 1408919 h 3117612"/>
                <a:gd name="connsiteX3" fmla="*/ 319276 w 2409825"/>
                <a:gd name="connsiteY3" fmla="*/ 1858336 h 3117612"/>
                <a:gd name="connsiteX4" fmla="*/ 600076 w 2409825"/>
                <a:gd name="connsiteY4" fmla="*/ 2362029 h 3117612"/>
                <a:gd name="connsiteX5" fmla="*/ 1233488 w 2409825"/>
                <a:gd name="connsiteY5" fmla="*/ 2817183 h 3117612"/>
                <a:gd name="connsiteX6" fmla="*/ 1814512 w 2409825"/>
                <a:gd name="connsiteY6" fmla="*/ 2995613 h 3117612"/>
                <a:gd name="connsiteX7" fmla="*/ 2409825 w 2409825"/>
                <a:gd name="connsiteY7" fmla="*/ 3117612 h 3117612"/>
                <a:gd name="connsiteX0" fmla="*/ 6370 w 2416195"/>
                <a:gd name="connsiteY0" fmla="*/ 0 h 3117612"/>
                <a:gd name="connsiteX1" fmla="*/ 11323 w 2416195"/>
                <a:gd name="connsiteY1" fmla="*/ 778670 h 3117612"/>
                <a:gd name="connsiteX2" fmla="*/ 182583 w 2416195"/>
                <a:gd name="connsiteY2" fmla="*/ 1408919 h 3117612"/>
                <a:gd name="connsiteX3" fmla="*/ 325646 w 2416195"/>
                <a:gd name="connsiteY3" fmla="*/ 1858336 h 3117612"/>
                <a:gd name="connsiteX4" fmla="*/ 606446 w 2416195"/>
                <a:gd name="connsiteY4" fmla="*/ 2362029 h 3117612"/>
                <a:gd name="connsiteX5" fmla="*/ 1239858 w 2416195"/>
                <a:gd name="connsiteY5" fmla="*/ 2817183 h 3117612"/>
                <a:gd name="connsiteX6" fmla="*/ 1820882 w 2416195"/>
                <a:gd name="connsiteY6" fmla="*/ 2995613 h 3117612"/>
                <a:gd name="connsiteX7" fmla="*/ 2416195 w 2416195"/>
                <a:gd name="connsiteY7" fmla="*/ 3117612 h 3117612"/>
                <a:gd name="connsiteX0" fmla="*/ 6370 w 2416195"/>
                <a:gd name="connsiteY0" fmla="*/ 0 h 3117612"/>
                <a:gd name="connsiteX1" fmla="*/ 11323 w 2416195"/>
                <a:gd name="connsiteY1" fmla="*/ 778670 h 3117612"/>
                <a:gd name="connsiteX2" fmla="*/ 25421 w 2416195"/>
                <a:gd name="connsiteY2" fmla="*/ 2005152 h 3117612"/>
                <a:gd name="connsiteX3" fmla="*/ 325646 w 2416195"/>
                <a:gd name="connsiteY3" fmla="*/ 1858336 h 3117612"/>
                <a:gd name="connsiteX4" fmla="*/ 606446 w 2416195"/>
                <a:gd name="connsiteY4" fmla="*/ 2362029 h 3117612"/>
                <a:gd name="connsiteX5" fmla="*/ 1239858 w 2416195"/>
                <a:gd name="connsiteY5" fmla="*/ 2817183 h 3117612"/>
                <a:gd name="connsiteX6" fmla="*/ 1820882 w 2416195"/>
                <a:gd name="connsiteY6" fmla="*/ 2995613 h 3117612"/>
                <a:gd name="connsiteX7" fmla="*/ 2416195 w 2416195"/>
                <a:gd name="connsiteY7" fmla="*/ 3117612 h 3117612"/>
                <a:gd name="connsiteX0" fmla="*/ 6452 w 2416277"/>
                <a:gd name="connsiteY0" fmla="*/ 0 h 3117612"/>
                <a:gd name="connsiteX1" fmla="*/ 11405 w 2416277"/>
                <a:gd name="connsiteY1" fmla="*/ 778670 h 3117612"/>
                <a:gd name="connsiteX2" fmla="*/ 25503 w 2416277"/>
                <a:gd name="connsiteY2" fmla="*/ 2005152 h 3117612"/>
                <a:gd name="connsiteX3" fmla="*/ 392402 w 2416277"/>
                <a:gd name="connsiteY3" fmla="*/ 2502913 h 3117612"/>
                <a:gd name="connsiteX4" fmla="*/ 606528 w 2416277"/>
                <a:gd name="connsiteY4" fmla="*/ 2362029 h 3117612"/>
                <a:gd name="connsiteX5" fmla="*/ 1239940 w 2416277"/>
                <a:gd name="connsiteY5" fmla="*/ 2817183 h 3117612"/>
                <a:gd name="connsiteX6" fmla="*/ 1820964 w 2416277"/>
                <a:gd name="connsiteY6" fmla="*/ 2995613 h 3117612"/>
                <a:gd name="connsiteX7" fmla="*/ 2416277 w 2416277"/>
                <a:gd name="connsiteY7" fmla="*/ 3117612 h 3117612"/>
                <a:gd name="connsiteX0" fmla="*/ 6452 w 2416277"/>
                <a:gd name="connsiteY0" fmla="*/ 0 h 3117612"/>
                <a:gd name="connsiteX1" fmla="*/ 11405 w 2416277"/>
                <a:gd name="connsiteY1" fmla="*/ 778670 h 3117612"/>
                <a:gd name="connsiteX2" fmla="*/ 25503 w 2416277"/>
                <a:gd name="connsiteY2" fmla="*/ 2005152 h 3117612"/>
                <a:gd name="connsiteX3" fmla="*/ 392402 w 2416277"/>
                <a:gd name="connsiteY3" fmla="*/ 2502913 h 3117612"/>
                <a:gd name="connsiteX4" fmla="*/ 1239940 w 2416277"/>
                <a:gd name="connsiteY4" fmla="*/ 2817183 h 3117612"/>
                <a:gd name="connsiteX5" fmla="*/ 1820964 w 2416277"/>
                <a:gd name="connsiteY5" fmla="*/ 2995613 h 3117612"/>
                <a:gd name="connsiteX6" fmla="*/ 2416277 w 2416277"/>
                <a:gd name="connsiteY6" fmla="*/ 3117612 h 3117612"/>
                <a:gd name="connsiteX0" fmla="*/ 5089 w 2414914"/>
                <a:gd name="connsiteY0" fmla="*/ 0 h 3117612"/>
                <a:gd name="connsiteX1" fmla="*/ 14804 w 2414914"/>
                <a:gd name="connsiteY1" fmla="*/ 977416 h 3117612"/>
                <a:gd name="connsiteX2" fmla="*/ 24140 w 2414914"/>
                <a:gd name="connsiteY2" fmla="*/ 2005152 h 3117612"/>
                <a:gd name="connsiteX3" fmla="*/ 391039 w 2414914"/>
                <a:gd name="connsiteY3" fmla="*/ 2502913 h 3117612"/>
                <a:gd name="connsiteX4" fmla="*/ 1238577 w 2414914"/>
                <a:gd name="connsiteY4" fmla="*/ 2817183 h 3117612"/>
                <a:gd name="connsiteX5" fmla="*/ 1819601 w 2414914"/>
                <a:gd name="connsiteY5" fmla="*/ 2995613 h 3117612"/>
                <a:gd name="connsiteX6" fmla="*/ 2414914 w 2414914"/>
                <a:gd name="connsiteY6" fmla="*/ 3117612 h 3117612"/>
                <a:gd name="connsiteX0" fmla="*/ 2681 w 2412506"/>
                <a:gd name="connsiteY0" fmla="*/ 0 h 3117612"/>
                <a:gd name="connsiteX1" fmla="*/ 12396 w 2412506"/>
                <a:gd name="connsiteY1" fmla="*/ 977416 h 3117612"/>
                <a:gd name="connsiteX2" fmla="*/ 64594 w 2412506"/>
                <a:gd name="connsiteY2" fmla="*/ 2305955 h 3117612"/>
                <a:gd name="connsiteX3" fmla="*/ 388631 w 2412506"/>
                <a:gd name="connsiteY3" fmla="*/ 2502913 h 3117612"/>
                <a:gd name="connsiteX4" fmla="*/ 1236169 w 2412506"/>
                <a:gd name="connsiteY4" fmla="*/ 2817183 h 3117612"/>
                <a:gd name="connsiteX5" fmla="*/ 1817193 w 2412506"/>
                <a:gd name="connsiteY5" fmla="*/ 2995613 h 3117612"/>
                <a:gd name="connsiteX6" fmla="*/ 2412506 w 2412506"/>
                <a:gd name="connsiteY6" fmla="*/ 3117612 h 3117612"/>
                <a:gd name="connsiteX0" fmla="*/ 2681 w 2412506"/>
                <a:gd name="connsiteY0" fmla="*/ 0 h 3117612"/>
                <a:gd name="connsiteX1" fmla="*/ 12396 w 2412506"/>
                <a:gd name="connsiteY1" fmla="*/ 977416 h 3117612"/>
                <a:gd name="connsiteX2" fmla="*/ 64594 w 2412506"/>
                <a:gd name="connsiteY2" fmla="*/ 2305955 h 3117612"/>
                <a:gd name="connsiteX3" fmla="*/ 593418 w 2412506"/>
                <a:gd name="connsiteY3" fmla="*/ 2599600 h 3117612"/>
                <a:gd name="connsiteX4" fmla="*/ 1236169 w 2412506"/>
                <a:gd name="connsiteY4" fmla="*/ 2817183 h 3117612"/>
                <a:gd name="connsiteX5" fmla="*/ 1817193 w 2412506"/>
                <a:gd name="connsiteY5" fmla="*/ 2995613 h 3117612"/>
                <a:gd name="connsiteX6" fmla="*/ 2412506 w 2412506"/>
                <a:gd name="connsiteY6" fmla="*/ 3117612 h 3117612"/>
                <a:gd name="connsiteX0" fmla="*/ 36496 w 2446321"/>
                <a:gd name="connsiteY0" fmla="*/ 0 h 3117612"/>
                <a:gd name="connsiteX1" fmla="*/ 46211 w 2446321"/>
                <a:gd name="connsiteY1" fmla="*/ 977416 h 3117612"/>
                <a:gd name="connsiteX2" fmla="*/ 98409 w 2446321"/>
                <a:gd name="connsiteY2" fmla="*/ 2305955 h 3117612"/>
                <a:gd name="connsiteX3" fmla="*/ 1269984 w 2446321"/>
                <a:gd name="connsiteY3" fmla="*/ 2817183 h 3117612"/>
                <a:gd name="connsiteX4" fmla="*/ 1851008 w 2446321"/>
                <a:gd name="connsiteY4" fmla="*/ 2995613 h 3117612"/>
                <a:gd name="connsiteX5" fmla="*/ 2446321 w 2446321"/>
                <a:gd name="connsiteY5" fmla="*/ 3117612 h 3117612"/>
                <a:gd name="connsiteX0" fmla="*/ 40052 w 2449877"/>
                <a:gd name="connsiteY0" fmla="*/ 0 h 3117612"/>
                <a:gd name="connsiteX1" fmla="*/ 49767 w 2449877"/>
                <a:gd name="connsiteY1" fmla="*/ 977416 h 3117612"/>
                <a:gd name="connsiteX2" fmla="*/ 54749 w 2449877"/>
                <a:gd name="connsiteY2" fmla="*/ 1752357 h 3117612"/>
                <a:gd name="connsiteX3" fmla="*/ 101965 w 2449877"/>
                <a:gd name="connsiteY3" fmla="*/ 2305955 h 3117612"/>
                <a:gd name="connsiteX4" fmla="*/ 1273540 w 2449877"/>
                <a:gd name="connsiteY4" fmla="*/ 2817183 h 3117612"/>
                <a:gd name="connsiteX5" fmla="*/ 1854564 w 2449877"/>
                <a:gd name="connsiteY5" fmla="*/ 2995613 h 3117612"/>
                <a:gd name="connsiteX6" fmla="*/ 2449877 w 2449877"/>
                <a:gd name="connsiteY6" fmla="*/ 3117612 h 3117612"/>
                <a:gd name="connsiteX0" fmla="*/ 2681 w 2412506"/>
                <a:gd name="connsiteY0" fmla="*/ 0 h 3117612"/>
                <a:gd name="connsiteX1" fmla="*/ 12396 w 2412506"/>
                <a:gd name="connsiteY1" fmla="*/ 977416 h 3117612"/>
                <a:gd name="connsiteX2" fmla="*/ 17378 w 2412506"/>
                <a:gd name="connsiteY2" fmla="*/ 1752357 h 3117612"/>
                <a:gd name="connsiteX3" fmla="*/ 188418 w 2412506"/>
                <a:gd name="connsiteY3" fmla="*/ 2434870 h 3117612"/>
                <a:gd name="connsiteX4" fmla="*/ 1236169 w 2412506"/>
                <a:gd name="connsiteY4" fmla="*/ 2817183 h 3117612"/>
                <a:gd name="connsiteX5" fmla="*/ 1817193 w 2412506"/>
                <a:gd name="connsiteY5" fmla="*/ 2995613 h 3117612"/>
                <a:gd name="connsiteX6" fmla="*/ 2412506 w 2412506"/>
                <a:gd name="connsiteY6" fmla="*/ 3117612 h 3117612"/>
                <a:gd name="connsiteX0" fmla="*/ 2681 w 2412506"/>
                <a:gd name="connsiteY0" fmla="*/ 0 h 3117612"/>
                <a:gd name="connsiteX1" fmla="*/ 12396 w 2412506"/>
                <a:gd name="connsiteY1" fmla="*/ 977416 h 3117612"/>
                <a:gd name="connsiteX2" fmla="*/ 17378 w 2412506"/>
                <a:gd name="connsiteY2" fmla="*/ 1752357 h 3117612"/>
                <a:gd name="connsiteX3" fmla="*/ 188418 w 2412506"/>
                <a:gd name="connsiteY3" fmla="*/ 2434870 h 3117612"/>
                <a:gd name="connsiteX4" fmla="*/ 1274269 w 2412506"/>
                <a:gd name="connsiteY4" fmla="*/ 2838669 h 3117612"/>
                <a:gd name="connsiteX5" fmla="*/ 1817193 w 2412506"/>
                <a:gd name="connsiteY5" fmla="*/ 2995613 h 3117612"/>
                <a:gd name="connsiteX6" fmla="*/ 2412506 w 2412506"/>
                <a:gd name="connsiteY6" fmla="*/ 3117612 h 3117612"/>
                <a:gd name="connsiteX0" fmla="*/ 2681 w 2412506"/>
                <a:gd name="connsiteY0" fmla="*/ 0 h 3117612"/>
                <a:gd name="connsiteX1" fmla="*/ 12396 w 2412506"/>
                <a:gd name="connsiteY1" fmla="*/ 977416 h 3117612"/>
                <a:gd name="connsiteX2" fmla="*/ 17378 w 2412506"/>
                <a:gd name="connsiteY2" fmla="*/ 1752357 h 3117612"/>
                <a:gd name="connsiteX3" fmla="*/ 188418 w 2412506"/>
                <a:gd name="connsiteY3" fmla="*/ 2434870 h 3117612"/>
                <a:gd name="connsiteX4" fmla="*/ 1274269 w 2412506"/>
                <a:gd name="connsiteY4" fmla="*/ 2838669 h 3117612"/>
                <a:gd name="connsiteX5" fmla="*/ 1874343 w 2412506"/>
                <a:gd name="connsiteY5" fmla="*/ 3011727 h 3117612"/>
                <a:gd name="connsiteX6" fmla="*/ 2412506 w 2412506"/>
                <a:gd name="connsiteY6" fmla="*/ 3117612 h 3117612"/>
                <a:gd name="connsiteX0" fmla="*/ 2681 w 2412506"/>
                <a:gd name="connsiteY0" fmla="*/ 0 h 3117612"/>
                <a:gd name="connsiteX1" fmla="*/ 12396 w 2412506"/>
                <a:gd name="connsiteY1" fmla="*/ 977416 h 3117612"/>
                <a:gd name="connsiteX2" fmla="*/ 17378 w 2412506"/>
                <a:gd name="connsiteY2" fmla="*/ 1752357 h 3117612"/>
                <a:gd name="connsiteX3" fmla="*/ 188418 w 2412506"/>
                <a:gd name="connsiteY3" fmla="*/ 2434870 h 3117612"/>
                <a:gd name="connsiteX4" fmla="*/ 1269507 w 2412506"/>
                <a:gd name="connsiteY4" fmla="*/ 2844040 h 3117612"/>
                <a:gd name="connsiteX5" fmla="*/ 1874343 w 2412506"/>
                <a:gd name="connsiteY5" fmla="*/ 3011727 h 3117612"/>
                <a:gd name="connsiteX6" fmla="*/ 2412506 w 2412506"/>
                <a:gd name="connsiteY6" fmla="*/ 3117612 h 3117612"/>
                <a:gd name="connsiteX0" fmla="*/ 2681 w 2412506"/>
                <a:gd name="connsiteY0" fmla="*/ 0 h 3117612"/>
                <a:gd name="connsiteX1" fmla="*/ 12396 w 2412506"/>
                <a:gd name="connsiteY1" fmla="*/ 977416 h 3117612"/>
                <a:gd name="connsiteX2" fmla="*/ 17378 w 2412506"/>
                <a:gd name="connsiteY2" fmla="*/ 1752357 h 3117612"/>
                <a:gd name="connsiteX3" fmla="*/ 188418 w 2412506"/>
                <a:gd name="connsiteY3" fmla="*/ 2434870 h 3117612"/>
                <a:gd name="connsiteX4" fmla="*/ 1302845 w 2412506"/>
                <a:gd name="connsiteY4" fmla="*/ 2613068 h 3117612"/>
                <a:gd name="connsiteX5" fmla="*/ 1874343 w 2412506"/>
                <a:gd name="connsiteY5" fmla="*/ 3011727 h 3117612"/>
                <a:gd name="connsiteX6" fmla="*/ 2412506 w 2412506"/>
                <a:gd name="connsiteY6" fmla="*/ 3117612 h 3117612"/>
                <a:gd name="connsiteX0" fmla="*/ 2681 w 2412506"/>
                <a:gd name="connsiteY0" fmla="*/ 0 h 3117612"/>
                <a:gd name="connsiteX1" fmla="*/ 12396 w 2412506"/>
                <a:gd name="connsiteY1" fmla="*/ 977416 h 3117612"/>
                <a:gd name="connsiteX2" fmla="*/ 17378 w 2412506"/>
                <a:gd name="connsiteY2" fmla="*/ 1752357 h 3117612"/>
                <a:gd name="connsiteX3" fmla="*/ 188418 w 2412506"/>
                <a:gd name="connsiteY3" fmla="*/ 2434870 h 3117612"/>
                <a:gd name="connsiteX4" fmla="*/ 1302845 w 2412506"/>
                <a:gd name="connsiteY4" fmla="*/ 2613068 h 3117612"/>
                <a:gd name="connsiteX5" fmla="*/ 1960068 w 2412506"/>
                <a:gd name="connsiteY5" fmla="*/ 2657210 h 3117612"/>
                <a:gd name="connsiteX6" fmla="*/ 2412506 w 2412506"/>
                <a:gd name="connsiteY6" fmla="*/ 3117612 h 3117612"/>
                <a:gd name="connsiteX0" fmla="*/ 2681 w 2431556"/>
                <a:gd name="connsiteY0" fmla="*/ 0 h 2682523"/>
                <a:gd name="connsiteX1" fmla="*/ 12396 w 2431556"/>
                <a:gd name="connsiteY1" fmla="*/ 977416 h 2682523"/>
                <a:gd name="connsiteX2" fmla="*/ 17378 w 2431556"/>
                <a:gd name="connsiteY2" fmla="*/ 1752357 h 2682523"/>
                <a:gd name="connsiteX3" fmla="*/ 188418 w 2431556"/>
                <a:gd name="connsiteY3" fmla="*/ 2434870 h 2682523"/>
                <a:gd name="connsiteX4" fmla="*/ 1302845 w 2431556"/>
                <a:gd name="connsiteY4" fmla="*/ 2613068 h 2682523"/>
                <a:gd name="connsiteX5" fmla="*/ 1960068 w 2431556"/>
                <a:gd name="connsiteY5" fmla="*/ 2657210 h 2682523"/>
                <a:gd name="connsiteX6" fmla="*/ 2431556 w 2431556"/>
                <a:gd name="connsiteY6" fmla="*/ 2682523 h 2682523"/>
                <a:gd name="connsiteX0" fmla="*/ 2681 w 2426794"/>
                <a:gd name="connsiteY0" fmla="*/ 0 h 2677152"/>
                <a:gd name="connsiteX1" fmla="*/ 12396 w 2426794"/>
                <a:gd name="connsiteY1" fmla="*/ 977416 h 2677152"/>
                <a:gd name="connsiteX2" fmla="*/ 17378 w 2426794"/>
                <a:gd name="connsiteY2" fmla="*/ 1752357 h 2677152"/>
                <a:gd name="connsiteX3" fmla="*/ 188418 w 2426794"/>
                <a:gd name="connsiteY3" fmla="*/ 2434870 h 2677152"/>
                <a:gd name="connsiteX4" fmla="*/ 1302845 w 2426794"/>
                <a:gd name="connsiteY4" fmla="*/ 2613068 h 2677152"/>
                <a:gd name="connsiteX5" fmla="*/ 1960068 w 2426794"/>
                <a:gd name="connsiteY5" fmla="*/ 2657210 h 2677152"/>
                <a:gd name="connsiteX6" fmla="*/ 2426794 w 2426794"/>
                <a:gd name="connsiteY6" fmla="*/ 2677152 h 2677152"/>
                <a:gd name="connsiteX0" fmla="*/ 2681 w 2426794"/>
                <a:gd name="connsiteY0" fmla="*/ 0 h 2677152"/>
                <a:gd name="connsiteX1" fmla="*/ 12396 w 2426794"/>
                <a:gd name="connsiteY1" fmla="*/ 977416 h 2677152"/>
                <a:gd name="connsiteX2" fmla="*/ 17378 w 2426794"/>
                <a:gd name="connsiteY2" fmla="*/ 1752357 h 2677152"/>
                <a:gd name="connsiteX3" fmla="*/ 188418 w 2426794"/>
                <a:gd name="connsiteY3" fmla="*/ 2434870 h 2677152"/>
                <a:gd name="connsiteX4" fmla="*/ 1302845 w 2426794"/>
                <a:gd name="connsiteY4" fmla="*/ 2613068 h 2677152"/>
                <a:gd name="connsiteX5" fmla="*/ 1779094 w 2426794"/>
                <a:gd name="connsiteY5" fmla="*/ 2651838 h 2677152"/>
                <a:gd name="connsiteX6" fmla="*/ 2426794 w 2426794"/>
                <a:gd name="connsiteY6" fmla="*/ 2677152 h 2677152"/>
                <a:gd name="connsiteX0" fmla="*/ 2681 w 2426794"/>
                <a:gd name="connsiteY0" fmla="*/ 0 h 2677152"/>
                <a:gd name="connsiteX1" fmla="*/ 12396 w 2426794"/>
                <a:gd name="connsiteY1" fmla="*/ 977416 h 2677152"/>
                <a:gd name="connsiteX2" fmla="*/ 17378 w 2426794"/>
                <a:gd name="connsiteY2" fmla="*/ 1752357 h 2677152"/>
                <a:gd name="connsiteX3" fmla="*/ 188418 w 2426794"/>
                <a:gd name="connsiteY3" fmla="*/ 2434870 h 2677152"/>
                <a:gd name="connsiteX4" fmla="*/ 1302845 w 2426794"/>
                <a:gd name="connsiteY4" fmla="*/ 2613068 h 2677152"/>
                <a:gd name="connsiteX5" fmla="*/ 2426794 w 2426794"/>
                <a:gd name="connsiteY5" fmla="*/ 2677152 h 2677152"/>
                <a:gd name="connsiteX0" fmla="*/ 2681 w 2426794"/>
                <a:gd name="connsiteY0" fmla="*/ 0 h 2677152"/>
                <a:gd name="connsiteX1" fmla="*/ 12396 w 2426794"/>
                <a:gd name="connsiteY1" fmla="*/ 977416 h 2677152"/>
                <a:gd name="connsiteX2" fmla="*/ 17378 w 2426794"/>
                <a:gd name="connsiteY2" fmla="*/ 1752357 h 2677152"/>
                <a:gd name="connsiteX3" fmla="*/ 236043 w 2426794"/>
                <a:gd name="connsiteY3" fmla="*/ 2467099 h 2677152"/>
                <a:gd name="connsiteX4" fmla="*/ 1302845 w 2426794"/>
                <a:gd name="connsiteY4" fmla="*/ 2613068 h 2677152"/>
                <a:gd name="connsiteX5" fmla="*/ 2426794 w 2426794"/>
                <a:gd name="connsiteY5" fmla="*/ 2677152 h 2677152"/>
                <a:gd name="connsiteX0" fmla="*/ 0 w 2424113"/>
                <a:gd name="connsiteY0" fmla="*/ 0 h 2677152"/>
                <a:gd name="connsiteX1" fmla="*/ 28765 w 2424113"/>
                <a:gd name="connsiteY1" fmla="*/ 988158 h 2677152"/>
                <a:gd name="connsiteX2" fmla="*/ 14697 w 2424113"/>
                <a:gd name="connsiteY2" fmla="*/ 1752357 h 2677152"/>
                <a:gd name="connsiteX3" fmla="*/ 233362 w 2424113"/>
                <a:gd name="connsiteY3" fmla="*/ 2467099 h 2677152"/>
                <a:gd name="connsiteX4" fmla="*/ 1300164 w 2424113"/>
                <a:gd name="connsiteY4" fmla="*/ 2613068 h 2677152"/>
                <a:gd name="connsiteX5" fmla="*/ 2424113 w 2424113"/>
                <a:gd name="connsiteY5" fmla="*/ 2677152 h 2677152"/>
                <a:gd name="connsiteX0" fmla="*/ 0 w 2424113"/>
                <a:gd name="connsiteY0" fmla="*/ 0 h 2677152"/>
                <a:gd name="connsiteX1" fmla="*/ 28765 w 2424113"/>
                <a:gd name="connsiteY1" fmla="*/ 988158 h 2677152"/>
                <a:gd name="connsiteX2" fmla="*/ 14697 w 2424113"/>
                <a:gd name="connsiteY2" fmla="*/ 1752357 h 2677152"/>
                <a:gd name="connsiteX3" fmla="*/ 233362 w 2424113"/>
                <a:gd name="connsiteY3" fmla="*/ 2467099 h 2677152"/>
                <a:gd name="connsiteX4" fmla="*/ 1300164 w 2424113"/>
                <a:gd name="connsiteY4" fmla="*/ 2613068 h 2677152"/>
                <a:gd name="connsiteX5" fmla="*/ 2424113 w 2424113"/>
                <a:gd name="connsiteY5" fmla="*/ 2677152 h 2677152"/>
                <a:gd name="connsiteX0" fmla="*/ 0 w 2424113"/>
                <a:gd name="connsiteY0" fmla="*/ 0 h 2677152"/>
                <a:gd name="connsiteX1" fmla="*/ 28765 w 2424113"/>
                <a:gd name="connsiteY1" fmla="*/ 988158 h 2677152"/>
                <a:gd name="connsiteX2" fmla="*/ 233362 w 2424113"/>
                <a:gd name="connsiteY2" fmla="*/ 2467099 h 2677152"/>
                <a:gd name="connsiteX3" fmla="*/ 1300164 w 2424113"/>
                <a:gd name="connsiteY3" fmla="*/ 2613068 h 2677152"/>
                <a:gd name="connsiteX4" fmla="*/ 2424113 w 2424113"/>
                <a:gd name="connsiteY4" fmla="*/ 2677152 h 2677152"/>
                <a:gd name="connsiteX0" fmla="*/ 2680 w 2426793"/>
                <a:gd name="connsiteY0" fmla="*/ 0 h 2677152"/>
                <a:gd name="connsiteX1" fmla="*/ 12395 w 2426793"/>
                <a:gd name="connsiteY1" fmla="*/ 1149303 h 2677152"/>
                <a:gd name="connsiteX2" fmla="*/ 236042 w 2426793"/>
                <a:gd name="connsiteY2" fmla="*/ 2467099 h 2677152"/>
                <a:gd name="connsiteX3" fmla="*/ 1302844 w 2426793"/>
                <a:gd name="connsiteY3" fmla="*/ 2613068 h 2677152"/>
                <a:gd name="connsiteX4" fmla="*/ 2426793 w 2426793"/>
                <a:gd name="connsiteY4" fmla="*/ 2677152 h 2677152"/>
                <a:gd name="connsiteX0" fmla="*/ 2680 w 2426793"/>
                <a:gd name="connsiteY0" fmla="*/ 0 h 2677152"/>
                <a:gd name="connsiteX1" fmla="*/ 12395 w 2426793"/>
                <a:gd name="connsiteY1" fmla="*/ 1149303 h 2677152"/>
                <a:gd name="connsiteX2" fmla="*/ 100460 w 2426793"/>
                <a:gd name="connsiteY2" fmla="*/ 2352531 h 2677152"/>
                <a:gd name="connsiteX3" fmla="*/ 236042 w 2426793"/>
                <a:gd name="connsiteY3" fmla="*/ 2467099 h 2677152"/>
                <a:gd name="connsiteX4" fmla="*/ 1302844 w 2426793"/>
                <a:gd name="connsiteY4" fmla="*/ 2613068 h 2677152"/>
                <a:gd name="connsiteX5" fmla="*/ 2426793 w 2426793"/>
                <a:gd name="connsiteY5" fmla="*/ 2677152 h 2677152"/>
                <a:gd name="connsiteX0" fmla="*/ 2680 w 2426793"/>
                <a:gd name="connsiteY0" fmla="*/ 0 h 2677152"/>
                <a:gd name="connsiteX1" fmla="*/ 12395 w 2426793"/>
                <a:gd name="connsiteY1" fmla="*/ 1149303 h 2677152"/>
                <a:gd name="connsiteX2" fmla="*/ 100460 w 2426793"/>
                <a:gd name="connsiteY2" fmla="*/ 2352531 h 2677152"/>
                <a:gd name="connsiteX3" fmla="*/ 507504 w 2426793"/>
                <a:gd name="connsiteY3" fmla="*/ 2520814 h 2677152"/>
                <a:gd name="connsiteX4" fmla="*/ 1302844 w 2426793"/>
                <a:gd name="connsiteY4" fmla="*/ 2613068 h 2677152"/>
                <a:gd name="connsiteX5" fmla="*/ 2426793 w 2426793"/>
                <a:gd name="connsiteY5" fmla="*/ 2677152 h 2677152"/>
                <a:gd name="connsiteX0" fmla="*/ 2680 w 2426793"/>
                <a:gd name="connsiteY0" fmla="*/ 0 h 2677152"/>
                <a:gd name="connsiteX1" fmla="*/ 12395 w 2426793"/>
                <a:gd name="connsiteY1" fmla="*/ 1149303 h 2677152"/>
                <a:gd name="connsiteX2" fmla="*/ 100460 w 2426793"/>
                <a:gd name="connsiteY2" fmla="*/ 2352531 h 2677152"/>
                <a:gd name="connsiteX3" fmla="*/ 798015 w 2426793"/>
                <a:gd name="connsiteY3" fmla="*/ 2590642 h 2677152"/>
                <a:gd name="connsiteX4" fmla="*/ 1302844 w 2426793"/>
                <a:gd name="connsiteY4" fmla="*/ 2613068 h 2677152"/>
                <a:gd name="connsiteX5" fmla="*/ 2426793 w 2426793"/>
                <a:gd name="connsiteY5" fmla="*/ 2677152 h 2677152"/>
                <a:gd name="connsiteX0" fmla="*/ 2680 w 2426793"/>
                <a:gd name="connsiteY0" fmla="*/ 0 h 2677152"/>
                <a:gd name="connsiteX1" fmla="*/ 12395 w 2426793"/>
                <a:gd name="connsiteY1" fmla="*/ 1149303 h 2677152"/>
                <a:gd name="connsiteX2" fmla="*/ 100460 w 2426793"/>
                <a:gd name="connsiteY2" fmla="*/ 2352531 h 2677152"/>
                <a:gd name="connsiteX3" fmla="*/ 798015 w 2426793"/>
                <a:gd name="connsiteY3" fmla="*/ 2590642 h 2677152"/>
                <a:gd name="connsiteX4" fmla="*/ 1536205 w 2426793"/>
                <a:gd name="connsiteY4" fmla="*/ 2623811 h 2677152"/>
                <a:gd name="connsiteX5" fmla="*/ 2426793 w 2426793"/>
                <a:gd name="connsiteY5" fmla="*/ 2677152 h 2677152"/>
                <a:gd name="connsiteX0" fmla="*/ 17 w 2424130"/>
                <a:gd name="connsiteY0" fmla="*/ 0 h 2677152"/>
                <a:gd name="connsiteX1" fmla="*/ 7310 w 2424130"/>
                <a:gd name="connsiteY1" fmla="*/ 660516 h 2677152"/>
                <a:gd name="connsiteX2" fmla="*/ 9732 w 2424130"/>
                <a:gd name="connsiteY2" fmla="*/ 1149303 h 2677152"/>
                <a:gd name="connsiteX3" fmla="*/ 97797 w 2424130"/>
                <a:gd name="connsiteY3" fmla="*/ 2352531 h 2677152"/>
                <a:gd name="connsiteX4" fmla="*/ 795352 w 2424130"/>
                <a:gd name="connsiteY4" fmla="*/ 2590642 h 2677152"/>
                <a:gd name="connsiteX5" fmla="*/ 1533542 w 2424130"/>
                <a:gd name="connsiteY5" fmla="*/ 2623811 h 2677152"/>
                <a:gd name="connsiteX6" fmla="*/ 2424130 w 2424130"/>
                <a:gd name="connsiteY6" fmla="*/ 2677152 h 2677152"/>
                <a:gd name="connsiteX0" fmla="*/ 17 w 2424130"/>
                <a:gd name="connsiteY0" fmla="*/ 0 h 2677152"/>
                <a:gd name="connsiteX1" fmla="*/ 7310 w 2424130"/>
                <a:gd name="connsiteY1" fmla="*/ 660516 h 2677152"/>
                <a:gd name="connsiteX2" fmla="*/ 9732 w 2424130"/>
                <a:gd name="connsiteY2" fmla="*/ 1149303 h 2677152"/>
                <a:gd name="connsiteX3" fmla="*/ 97797 w 2424130"/>
                <a:gd name="connsiteY3" fmla="*/ 2352531 h 2677152"/>
                <a:gd name="connsiteX4" fmla="*/ 795352 w 2424130"/>
                <a:gd name="connsiteY4" fmla="*/ 2590642 h 2677152"/>
                <a:gd name="connsiteX5" fmla="*/ 1600216 w 2424130"/>
                <a:gd name="connsiteY5" fmla="*/ 2629183 h 2677152"/>
                <a:gd name="connsiteX6" fmla="*/ 2424130 w 2424130"/>
                <a:gd name="connsiteY6" fmla="*/ 2677152 h 2677152"/>
                <a:gd name="connsiteX0" fmla="*/ 17 w 2424130"/>
                <a:gd name="connsiteY0" fmla="*/ 0 h 2677152"/>
                <a:gd name="connsiteX1" fmla="*/ 7310 w 2424130"/>
                <a:gd name="connsiteY1" fmla="*/ 660516 h 2677152"/>
                <a:gd name="connsiteX2" fmla="*/ 9732 w 2424130"/>
                <a:gd name="connsiteY2" fmla="*/ 1299704 h 2677152"/>
                <a:gd name="connsiteX3" fmla="*/ 97797 w 2424130"/>
                <a:gd name="connsiteY3" fmla="*/ 2352531 h 2677152"/>
                <a:gd name="connsiteX4" fmla="*/ 795352 w 2424130"/>
                <a:gd name="connsiteY4" fmla="*/ 2590642 h 2677152"/>
                <a:gd name="connsiteX5" fmla="*/ 1600216 w 2424130"/>
                <a:gd name="connsiteY5" fmla="*/ 2629183 h 2677152"/>
                <a:gd name="connsiteX6" fmla="*/ 2424130 w 2424130"/>
                <a:gd name="connsiteY6" fmla="*/ 2677152 h 2677152"/>
                <a:gd name="connsiteX0" fmla="*/ 17 w 2424130"/>
                <a:gd name="connsiteY0" fmla="*/ 0 h 2677152"/>
                <a:gd name="connsiteX1" fmla="*/ 7310 w 2424130"/>
                <a:gd name="connsiteY1" fmla="*/ 660516 h 2677152"/>
                <a:gd name="connsiteX2" fmla="*/ 38307 w 2424130"/>
                <a:gd name="connsiteY2" fmla="*/ 1374905 h 2677152"/>
                <a:gd name="connsiteX3" fmla="*/ 97797 w 2424130"/>
                <a:gd name="connsiteY3" fmla="*/ 2352531 h 2677152"/>
                <a:gd name="connsiteX4" fmla="*/ 795352 w 2424130"/>
                <a:gd name="connsiteY4" fmla="*/ 2590642 h 2677152"/>
                <a:gd name="connsiteX5" fmla="*/ 1600216 w 2424130"/>
                <a:gd name="connsiteY5" fmla="*/ 2629183 h 2677152"/>
                <a:gd name="connsiteX6" fmla="*/ 2424130 w 2424130"/>
                <a:gd name="connsiteY6" fmla="*/ 2677152 h 2677152"/>
                <a:gd name="connsiteX0" fmla="*/ 17 w 2424130"/>
                <a:gd name="connsiteY0" fmla="*/ 0 h 2677152"/>
                <a:gd name="connsiteX1" fmla="*/ 7310 w 2424130"/>
                <a:gd name="connsiteY1" fmla="*/ 660516 h 2677152"/>
                <a:gd name="connsiteX2" fmla="*/ 38307 w 2424130"/>
                <a:gd name="connsiteY2" fmla="*/ 1374905 h 2677152"/>
                <a:gd name="connsiteX3" fmla="*/ 97797 w 2424130"/>
                <a:gd name="connsiteY3" fmla="*/ 2352531 h 2677152"/>
                <a:gd name="connsiteX4" fmla="*/ 795352 w 2424130"/>
                <a:gd name="connsiteY4" fmla="*/ 2590642 h 2677152"/>
                <a:gd name="connsiteX5" fmla="*/ 1657366 w 2424130"/>
                <a:gd name="connsiteY5" fmla="*/ 2634555 h 2677152"/>
                <a:gd name="connsiteX6" fmla="*/ 2424130 w 2424130"/>
                <a:gd name="connsiteY6" fmla="*/ 2677152 h 26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4130" h="2677152">
                  <a:moveTo>
                    <a:pt x="17" y="0"/>
                  </a:moveTo>
                  <a:cubicBezTo>
                    <a:pt x="-355" y="109191"/>
                    <a:pt x="5691" y="468966"/>
                    <a:pt x="7310" y="660516"/>
                  </a:cubicBezTo>
                  <a:cubicBezTo>
                    <a:pt x="8929" y="852066"/>
                    <a:pt x="21638" y="1092007"/>
                    <a:pt x="38307" y="1374905"/>
                  </a:cubicBezTo>
                  <a:cubicBezTo>
                    <a:pt x="52222" y="1728498"/>
                    <a:pt x="60523" y="2132898"/>
                    <a:pt x="97797" y="2352531"/>
                  </a:cubicBezTo>
                  <a:cubicBezTo>
                    <a:pt x="135071" y="2572164"/>
                    <a:pt x="535424" y="2543638"/>
                    <a:pt x="795352" y="2590642"/>
                  </a:cubicBezTo>
                  <a:cubicBezTo>
                    <a:pt x="1055280" y="2637646"/>
                    <a:pt x="1385903" y="2620137"/>
                    <a:pt x="1657366" y="2634555"/>
                  </a:cubicBezTo>
                  <a:lnTo>
                    <a:pt x="2424130" y="267715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p:cNvSpPr txBox="1"/>
                <p:nvPr/>
              </p:nvSpPr>
              <p:spPr>
                <a:xfrm>
                  <a:off x="4716016" y="3996011"/>
                  <a:ext cx="164596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𝑎</m:t>
                        </m:r>
                        <m:r>
                          <a:rPr lang="en-US" sz="2000" b="0" i="1" smtClean="0">
                            <a:solidFill>
                              <a:srgbClr val="000000"/>
                            </a:solidFill>
                            <a:latin typeface="Cambria Math" panose="02040503050406030204" pitchFamily="18" charset="0"/>
                          </a:rPr>
                          <m:t>=1,000,000</m:t>
                        </m:r>
                      </m:oMath>
                    </m:oMathPara>
                  </a14:m>
                  <a:endParaRPr lang="en-GB" sz="2000" dirty="0">
                    <a:solidFill>
                      <a:srgbClr val="00000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716016" y="3996011"/>
                  <a:ext cx="1645963" cy="307777"/>
                </a:xfrm>
                <a:prstGeom prst="rect">
                  <a:avLst/>
                </a:prstGeom>
                <a:blipFill rotWithShape="0">
                  <a:blip r:embed="rId3"/>
                  <a:stretch>
                    <a:fillRect l="-1852" r="-2963" b="-5882"/>
                  </a:stretch>
                </a:blipFill>
              </p:spPr>
              <p:txBody>
                <a:bodyPr/>
                <a:lstStyle/>
                <a:p>
                  <a:r>
                    <a:rPr lang="en-US">
                      <a:noFill/>
                    </a:rPr>
                    <a:t> </a:t>
                  </a:r>
                </a:p>
              </p:txBody>
            </p:sp>
          </mc:Fallback>
        </mc:AlternateContent>
      </p:grpSp>
      <p:grpSp>
        <p:nvGrpSpPr>
          <p:cNvPr id="13" name="Group 12"/>
          <p:cNvGrpSpPr/>
          <p:nvPr/>
        </p:nvGrpSpPr>
        <p:grpSpPr>
          <a:xfrm>
            <a:off x="1079495" y="535999"/>
            <a:ext cx="4320683" cy="4519469"/>
            <a:chOff x="1079495" y="421699"/>
            <a:chExt cx="4320683" cy="4519469"/>
          </a:xfrm>
        </p:grpSpPr>
        <p:sp>
          <p:nvSpPr>
            <p:cNvPr id="7" name="Freeform 6"/>
            <p:cNvSpPr/>
            <p:nvPr/>
          </p:nvSpPr>
          <p:spPr>
            <a:xfrm>
              <a:off x="1079495" y="421699"/>
              <a:ext cx="3554359" cy="4356025"/>
            </a:xfrm>
            <a:custGeom>
              <a:avLst/>
              <a:gdLst>
                <a:gd name="connsiteX0" fmla="*/ 0 w 2395537"/>
                <a:gd name="connsiteY0" fmla="*/ 0 h 3148013"/>
                <a:gd name="connsiteX1" fmla="*/ 323850 w 2395537"/>
                <a:gd name="connsiteY1" fmla="*/ 1247775 h 3148013"/>
                <a:gd name="connsiteX2" fmla="*/ 747712 w 2395537"/>
                <a:gd name="connsiteY2" fmla="*/ 2195513 h 3148013"/>
                <a:gd name="connsiteX3" fmla="*/ 150971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1862137 w 2395537"/>
                <a:gd name="connsiteY4" fmla="*/ 3062288 h 3148013"/>
                <a:gd name="connsiteX5" fmla="*/ 2395537 w 2395537"/>
                <a:gd name="connsiteY5"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381125 w 2395537"/>
                <a:gd name="connsiteY3" fmla="*/ 2838450 h 3148013"/>
                <a:gd name="connsiteX4" fmla="*/ 1862137 w 2395537"/>
                <a:gd name="connsiteY4" fmla="*/ 3062288 h 3148013"/>
                <a:gd name="connsiteX5" fmla="*/ 2395537 w 2395537"/>
                <a:gd name="connsiteY5" fmla="*/ 3148013 h 3148013"/>
                <a:gd name="connsiteX0" fmla="*/ 0 w 2405062"/>
                <a:gd name="connsiteY0" fmla="*/ 0 h 3152775"/>
                <a:gd name="connsiteX1" fmla="*/ 323850 w 2405062"/>
                <a:gd name="connsiteY1" fmla="*/ 1247775 h 3152775"/>
                <a:gd name="connsiteX2" fmla="*/ 747712 w 2405062"/>
                <a:gd name="connsiteY2" fmla="*/ 2195513 h 3152775"/>
                <a:gd name="connsiteX3" fmla="*/ 1381125 w 2405062"/>
                <a:gd name="connsiteY3" fmla="*/ 2838450 h 3152775"/>
                <a:gd name="connsiteX4" fmla="*/ 1862137 w 2405062"/>
                <a:gd name="connsiteY4" fmla="*/ 3062288 h 3152775"/>
                <a:gd name="connsiteX5" fmla="*/ 2405062 w 2405062"/>
                <a:gd name="connsiteY5" fmla="*/ 3152775 h 3152775"/>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62137 w 2414587"/>
                <a:gd name="connsiteY4" fmla="*/ 306228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14512 w 2414587"/>
                <a:gd name="connsiteY4" fmla="*/ 304323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295400 w 2414587"/>
                <a:gd name="connsiteY3" fmla="*/ 2776537 h 3157538"/>
                <a:gd name="connsiteX4" fmla="*/ 1814512 w 2414587"/>
                <a:gd name="connsiteY4" fmla="*/ 3043238 h 3157538"/>
                <a:gd name="connsiteX5" fmla="*/ 2414587 w 2414587"/>
                <a:gd name="connsiteY5" fmla="*/ 3157538 h 3157538"/>
                <a:gd name="connsiteX0" fmla="*/ 0 w 2409825"/>
                <a:gd name="connsiteY0" fmla="*/ 0 h 3133726"/>
                <a:gd name="connsiteX1" fmla="*/ 323850 w 2409825"/>
                <a:gd name="connsiteY1" fmla="*/ 1247775 h 3133726"/>
                <a:gd name="connsiteX2" fmla="*/ 747712 w 2409825"/>
                <a:gd name="connsiteY2" fmla="*/ 2195513 h 3133726"/>
                <a:gd name="connsiteX3" fmla="*/ 1295400 w 2409825"/>
                <a:gd name="connsiteY3" fmla="*/ 2776537 h 3133726"/>
                <a:gd name="connsiteX4" fmla="*/ 1814512 w 2409825"/>
                <a:gd name="connsiteY4" fmla="*/ 3043238 h 3133726"/>
                <a:gd name="connsiteX5" fmla="*/ 2409825 w 2409825"/>
                <a:gd name="connsiteY5" fmla="*/ 3133726 h 3133726"/>
                <a:gd name="connsiteX0" fmla="*/ 0 w 2409825"/>
                <a:gd name="connsiteY0" fmla="*/ 0 h 3133726"/>
                <a:gd name="connsiteX1" fmla="*/ 323850 w 2409825"/>
                <a:gd name="connsiteY1" fmla="*/ 1247775 h 3133726"/>
                <a:gd name="connsiteX2" fmla="*/ 747712 w 2409825"/>
                <a:gd name="connsiteY2" fmla="*/ 2195513 h 3133726"/>
                <a:gd name="connsiteX3" fmla="*/ 1295400 w 2409825"/>
                <a:gd name="connsiteY3" fmla="*/ 2776537 h 3133726"/>
                <a:gd name="connsiteX4" fmla="*/ 1814512 w 2409825"/>
                <a:gd name="connsiteY4" fmla="*/ 2995613 h 3133726"/>
                <a:gd name="connsiteX5" fmla="*/ 2409825 w 2409825"/>
                <a:gd name="connsiteY5" fmla="*/ 3133726 h 3133726"/>
                <a:gd name="connsiteX0" fmla="*/ 0 w 2409825"/>
                <a:gd name="connsiteY0" fmla="*/ 0 h 3133726"/>
                <a:gd name="connsiteX1" fmla="*/ 323850 w 2409825"/>
                <a:gd name="connsiteY1" fmla="*/ 1247775 h 3133726"/>
                <a:gd name="connsiteX2" fmla="*/ 747712 w 2409825"/>
                <a:gd name="connsiteY2" fmla="*/ 2195513 h 3133726"/>
                <a:gd name="connsiteX3" fmla="*/ 1295400 w 2409825"/>
                <a:gd name="connsiteY3" fmla="*/ 2752725 h 3133726"/>
                <a:gd name="connsiteX4" fmla="*/ 1814512 w 2409825"/>
                <a:gd name="connsiteY4" fmla="*/ 2995613 h 3133726"/>
                <a:gd name="connsiteX5" fmla="*/ 2409825 w 2409825"/>
                <a:gd name="connsiteY5" fmla="*/ 3133726 h 3133726"/>
                <a:gd name="connsiteX0" fmla="*/ 0 w 2409825"/>
                <a:gd name="connsiteY0" fmla="*/ 0 h 3133726"/>
                <a:gd name="connsiteX1" fmla="*/ 152400 w 2409825"/>
                <a:gd name="connsiteY1" fmla="*/ 1344461 h 3133726"/>
                <a:gd name="connsiteX2" fmla="*/ 747712 w 2409825"/>
                <a:gd name="connsiteY2" fmla="*/ 2195513 h 3133726"/>
                <a:gd name="connsiteX3" fmla="*/ 1295400 w 2409825"/>
                <a:gd name="connsiteY3" fmla="*/ 2752725 h 3133726"/>
                <a:gd name="connsiteX4" fmla="*/ 1814512 w 2409825"/>
                <a:gd name="connsiteY4" fmla="*/ 2995613 h 3133726"/>
                <a:gd name="connsiteX5" fmla="*/ 2409825 w 2409825"/>
                <a:gd name="connsiteY5" fmla="*/ 3133726 h 3133726"/>
                <a:gd name="connsiteX0" fmla="*/ 0 w 2409825"/>
                <a:gd name="connsiteY0" fmla="*/ 0 h 3133726"/>
                <a:gd name="connsiteX1" fmla="*/ 152400 w 2409825"/>
                <a:gd name="connsiteY1" fmla="*/ 1344461 h 3133726"/>
                <a:gd name="connsiteX2" fmla="*/ 600076 w 2409825"/>
                <a:gd name="connsiteY2" fmla="*/ 2362029 h 3133726"/>
                <a:gd name="connsiteX3" fmla="*/ 1295400 w 2409825"/>
                <a:gd name="connsiteY3" fmla="*/ 2752725 h 3133726"/>
                <a:gd name="connsiteX4" fmla="*/ 1814512 w 2409825"/>
                <a:gd name="connsiteY4" fmla="*/ 2995613 h 3133726"/>
                <a:gd name="connsiteX5" fmla="*/ 2409825 w 2409825"/>
                <a:gd name="connsiteY5" fmla="*/ 3133726 h 3133726"/>
                <a:gd name="connsiteX0" fmla="*/ 0 w 2409825"/>
                <a:gd name="connsiteY0" fmla="*/ 0 h 3133726"/>
                <a:gd name="connsiteX1" fmla="*/ 152400 w 2409825"/>
                <a:gd name="connsiteY1" fmla="*/ 1344461 h 3133726"/>
                <a:gd name="connsiteX2" fmla="*/ 600076 w 2409825"/>
                <a:gd name="connsiteY2" fmla="*/ 2362029 h 3133726"/>
                <a:gd name="connsiteX3" fmla="*/ 1233488 w 2409825"/>
                <a:gd name="connsiteY3" fmla="*/ 2817183 h 3133726"/>
                <a:gd name="connsiteX4" fmla="*/ 1814512 w 2409825"/>
                <a:gd name="connsiteY4" fmla="*/ 2995613 h 3133726"/>
                <a:gd name="connsiteX5" fmla="*/ 2409825 w 2409825"/>
                <a:gd name="connsiteY5" fmla="*/ 3133726 h 3133726"/>
                <a:gd name="connsiteX0" fmla="*/ 0 w 2409825"/>
                <a:gd name="connsiteY0" fmla="*/ 0 h 3117612"/>
                <a:gd name="connsiteX1" fmla="*/ 152400 w 2409825"/>
                <a:gd name="connsiteY1" fmla="*/ 1344461 h 3117612"/>
                <a:gd name="connsiteX2" fmla="*/ 600076 w 2409825"/>
                <a:gd name="connsiteY2" fmla="*/ 2362029 h 3117612"/>
                <a:gd name="connsiteX3" fmla="*/ 1233488 w 2409825"/>
                <a:gd name="connsiteY3" fmla="*/ 2817183 h 3117612"/>
                <a:gd name="connsiteX4" fmla="*/ 1814512 w 2409825"/>
                <a:gd name="connsiteY4" fmla="*/ 2995613 h 3117612"/>
                <a:gd name="connsiteX5" fmla="*/ 2409825 w 2409825"/>
                <a:gd name="connsiteY5" fmla="*/ 3117612 h 3117612"/>
                <a:gd name="connsiteX0" fmla="*/ 0 w 2409825"/>
                <a:gd name="connsiteY0" fmla="*/ 0 h 3117612"/>
                <a:gd name="connsiteX1" fmla="*/ 166688 w 2409825"/>
                <a:gd name="connsiteY1" fmla="*/ 1403548 h 3117612"/>
                <a:gd name="connsiteX2" fmla="*/ 600076 w 2409825"/>
                <a:gd name="connsiteY2" fmla="*/ 2362029 h 3117612"/>
                <a:gd name="connsiteX3" fmla="*/ 1233488 w 2409825"/>
                <a:gd name="connsiteY3" fmla="*/ 2817183 h 3117612"/>
                <a:gd name="connsiteX4" fmla="*/ 1814512 w 2409825"/>
                <a:gd name="connsiteY4" fmla="*/ 2995613 h 3117612"/>
                <a:gd name="connsiteX5" fmla="*/ 2409825 w 2409825"/>
                <a:gd name="connsiteY5" fmla="*/ 3117612 h 3117612"/>
                <a:gd name="connsiteX0" fmla="*/ 0 w 2409825"/>
                <a:gd name="connsiteY0" fmla="*/ 0 h 3117612"/>
                <a:gd name="connsiteX1" fmla="*/ 176213 w 2409825"/>
                <a:gd name="connsiteY1" fmla="*/ 1408919 h 3117612"/>
                <a:gd name="connsiteX2" fmla="*/ 600076 w 2409825"/>
                <a:gd name="connsiteY2" fmla="*/ 2362029 h 3117612"/>
                <a:gd name="connsiteX3" fmla="*/ 1233488 w 2409825"/>
                <a:gd name="connsiteY3" fmla="*/ 2817183 h 3117612"/>
                <a:gd name="connsiteX4" fmla="*/ 1814512 w 2409825"/>
                <a:gd name="connsiteY4" fmla="*/ 2995613 h 3117612"/>
                <a:gd name="connsiteX5" fmla="*/ 2409825 w 2409825"/>
                <a:gd name="connsiteY5" fmla="*/ 3117612 h 3117612"/>
                <a:gd name="connsiteX0" fmla="*/ 0 w 2409825"/>
                <a:gd name="connsiteY0" fmla="*/ 0 h 3117612"/>
                <a:gd name="connsiteX1" fmla="*/ 66865 w 2409825"/>
                <a:gd name="connsiteY1" fmla="*/ 714213 h 3117612"/>
                <a:gd name="connsiteX2" fmla="*/ 176213 w 2409825"/>
                <a:gd name="connsiteY2" fmla="*/ 1408919 h 3117612"/>
                <a:gd name="connsiteX3" fmla="*/ 600076 w 2409825"/>
                <a:gd name="connsiteY3" fmla="*/ 2362029 h 3117612"/>
                <a:gd name="connsiteX4" fmla="*/ 1233488 w 2409825"/>
                <a:gd name="connsiteY4" fmla="*/ 2817183 h 3117612"/>
                <a:gd name="connsiteX5" fmla="*/ 1814512 w 2409825"/>
                <a:gd name="connsiteY5" fmla="*/ 2995613 h 3117612"/>
                <a:gd name="connsiteX6" fmla="*/ 2409825 w 2409825"/>
                <a:gd name="connsiteY6" fmla="*/ 3117612 h 3117612"/>
                <a:gd name="connsiteX0" fmla="*/ 0 w 2409825"/>
                <a:gd name="connsiteY0" fmla="*/ 0 h 3117612"/>
                <a:gd name="connsiteX1" fmla="*/ 66865 w 2409825"/>
                <a:gd name="connsiteY1" fmla="*/ 714213 h 3117612"/>
                <a:gd name="connsiteX2" fmla="*/ 176213 w 2409825"/>
                <a:gd name="connsiteY2" fmla="*/ 1408919 h 3117612"/>
                <a:gd name="connsiteX3" fmla="*/ 319276 w 2409825"/>
                <a:gd name="connsiteY3" fmla="*/ 1858336 h 3117612"/>
                <a:gd name="connsiteX4" fmla="*/ 600076 w 2409825"/>
                <a:gd name="connsiteY4" fmla="*/ 2362029 h 3117612"/>
                <a:gd name="connsiteX5" fmla="*/ 1233488 w 2409825"/>
                <a:gd name="connsiteY5" fmla="*/ 2817183 h 3117612"/>
                <a:gd name="connsiteX6" fmla="*/ 1814512 w 2409825"/>
                <a:gd name="connsiteY6" fmla="*/ 2995613 h 3117612"/>
                <a:gd name="connsiteX7" fmla="*/ 2409825 w 2409825"/>
                <a:gd name="connsiteY7" fmla="*/ 3117612 h 3117612"/>
                <a:gd name="connsiteX0" fmla="*/ 0 w 2409825"/>
                <a:gd name="connsiteY0" fmla="*/ 0 h 3117612"/>
                <a:gd name="connsiteX1" fmla="*/ 66865 w 2409825"/>
                <a:gd name="connsiteY1" fmla="*/ 714213 h 3117612"/>
                <a:gd name="connsiteX2" fmla="*/ 176213 w 2409825"/>
                <a:gd name="connsiteY2" fmla="*/ 1408919 h 3117612"/>
                <a:gd name="connsiteX3" fmla="*/ 319276 w 2409825"/>
                <a:gd name="connsiteY3" fmla="*/ 1858336 h 3117612"/>
                <a:gd name="connsiteX4" fmla="*/ 600076 w 2409825"/>
                <a:gd name="connsiteY4" fmla="*/ 2362029 h 3117612"/>
                <a:gd name="connsiteX5" fmla="*/ 808314 w 2409825"/>
                <a:gd name="connsiteY5" fmla="*/ 2595437 h 3117612"/>
                <a:gd name="connsiteX6" fmla="*/ 1233488 w 2409825"/>
                <a:gd name="connsiteY6" fmla="*/ 2817183 h 3117612"/>
                <a:gd name="connsiteX7" fmla="*/ 1814512 w 2409825"/>
                <a:gd name="connsiteY7" fmla="*/ 2995613 h 3117612"/>
                <a:gd name="connsiteX8" fmla="*/ 2409825 w 2409825"/>
                <a:gd name="connsiteY8" fmla="*/ 3117612 h 3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825" h="3117612">
                  <a:moveTo>
                    <a:pt x="0" y="0"/>
                  </a:moveTo>
                  <a:cubicBezTo>
                    <a:pt x="14319" y="116350"/>
                    <a:pt x="37496" y="479393"/>
                    <a:pt x="66865" y="714213"/>
                  </a:cubicBezTo>
                  <a:cubicBezTo>
                    <a:pt x="96234" y="949033"/>
                    <a:pt x="134145" y="1218232"/>
                    <a:pt x="176213" y="1408919"/>
                  </a:cubicBezTo>
                  <a:cubicBezTo>
                    <a:pt x="218281" y="1599606"/>
                    <a:pt x="248632" y="1699484"/>
                    <a:pt x="319276" y="1858336"/>
                  </a:cubicBezTo>
                  <a:cubicBezTo>
                    <a:pt x="389920" y="2017188"/>
                    <a:pt x="518570" y="2239179"/>
                    <a:pt x="600076" y="2362029"/>
                  </a:cubicBezTo>
                  <a:cubicBezTo>
                    <a:pt x="681582" y="2484879"/>
                    <a:pt x="702745" y="2519578"/>
                    <a:pt x="808314" y="2595437"/>
                  </a:cubicBezTo>
                  <a:cubicBezTo>
                    <a:pt x="913883" y="2671296"/>
                    <a:pt x="1065788" y="2750487"/>
                    <a:pt x="1233488" y="2817183"/>
                  </a:cubicBezTo>
                  <a:cubicBezTo>
                    <a:pt x="1401188" y="2883879"/>
                    <a:pt x="1670050" y="2959101"/>
                    <a:pt x="1814512" y="2995613"/>
                  </a:cubicBezTo>
                  <a:cubicBezTo>
                    <a:pt x="1958974" y="3032125"/>
                    <a:pt x="2318544" y="3104118"/>
                    <a:pt x="2409825" y="311761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TextBox 47"/>
                <p:cNvSpPr txBox="1"/>
                <p:nvPr/>
              </p:nvSpPr>
              <p:spPr>
                <a:xfrm>
                  <a:off x="4716016" y="4633391"/>
                  <a:ext cx="68416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𝑎</m:t>
                        </m:r>
                        <m:r>
                          <a:rPr lang="en-US" sz="2000" b="0" i="1" smtClean="0">
                            <a:solidFill>
                              <a:srgbClr val="000000"/>
                            </a:solidFill>
                            <a:latin typeface="Cambria Math" panose="02040503050406030204" pitchFamily="18" charset="0"/>
                          </a:rPr>
                          <m:t>=5</m:t>
                        </m:r>
                      </m:oMath>
                    </m:oMathPara>
                  </a14:m>
                  <a:endParaRPr lang="en-GB" sz="2000" dirty="0">
                    <a:solidFill>
                      <a:srgbClr val="00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716016" y="4633391"/>
                  <a:ext cx="684162" cy="307777"/>
                </a:xfrm>
                <a:prstGeom prst="rect">
                  <a:avLst/>
                </a:prstGeom>
                <a:blipFill rotWithShape="0">
                  <a:blip r:embed="rId4"/>
                  <a:stretch>
                    <a:fillRect l="-5357" r="-8929" b="-8000"/>
                  </a:stretch>
                </a:blipFill>
              </p:spPr>
              <p:txBody>
                <a:bodyPr/>
                <a:lstStyle/>
                <a:p>
                  <a:r>
                    <a:rPr lang="en-US">
                      <a:noFill/>
                    </a:rPr>
                    <a:t> </a:t>
                  </a:r>
                </a:p>
              </p:txBody>
            </p:sp>
          </mc:Fallback>
        </mc:AlternateContent>
      </p:grpSp>
      <p:grpSp>
        <p:nvGrpSpPr>
          <p:cNvPr id="11" name="Group 10"/>
          <p:cNvGrpSpPr/>
          <p:nvPr/>
        </p:nvGrpSpPr>
        <p:grpSpPr>
          <a:xfrm>
            <a:off x="1057605" y="529385"/>
            <a:ext cx="4538139" cy="5045215"/>
            <a:chOff x="1057605" y="415085"/>
            <a:chExt cx="4538139" cy="5045215"/>
          </a:xfrm>
        </p:grpSpPr>
        <p:sp>
          <p:nvSpPr>
            <p:cNvPr id="6" name="Freeform 5"/>
            <p:cNvSpPr/>
            <p:nvPr/>
          </p:nvSpPr>
          <p:spPr>
            <a:xfrm>
              <a:off x="1057605" y="415085"/>
              <a:ext cx="3554344" cy="4938419"/>
            </a:xfrm>
            <a:custGeom>
              <a:avLst/>
              <a:gdLst>
                <a:gd name="connsiteX0" fmla="*/ 0 w 2395537"/>
                <a:gd name="connsiteY0" fmla="*/ 0 h 3148013"/>
                <a:gd name="connsiteX1" fmla="*/ 323850 w 2395537"/>
                <a:gd name="connsiteY1" fmla="*/ 1247775 h 3148013"/>
                <a:gd name="connsiteX2" fmla="*/ 747712 w 2395537"/>
                <a:gd name="connsiteY2" fmla="*/ 2195513 h 3148013"/>
                <a:gd name="connsiteX3" fmla="*/ 150971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1862137 w 2395537"/>
                <a:gd name="connsiteY4" fmla="*/ 3062288 h 3148013"/>
                <a:gd name="connsiteX5" fmla="*/ 2395537 w 2395537"/>
                <a:gd name="connsiteY5"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381125 w 2395537"/>
                <a:gd name="connsiteY3" fmla="*/ 2838450 h 3148013"/>
                <a:gd name="connsiteX4" fmla="*/ 1862137 w 2395537"/>
                <a:gd name="connsiteY4" fmla="*/ 3062288 h 3148013"/>
                <a:gd name="connsiteX5" fmla="*/ 2395537 w 2395537"/>
                <a:gd name="connsiteY5" fmla="*/ 3148013 h 3148013"/>
                <a:gd name="connsiteX0" fmla="*/ 0 w 2405062"/>
                <a:gd name="connsiteY0" fmla="*/ 0 h 3152775"/>
                <a:gd name="connsiteX1" fmla="*/ 323850 w 2405062"/>
                <a:gd name="connsiteY1" fmla="*/ 1247775 h 3152775"/>
                <a:gd name="connsiteX2" fmla="*/ 747712 w 2405062"/>
                <a:gd name="connsiteY2" fmla="*/ 2195513 h 3152775"/>
                <a:gd name="connsiteX3" fmla="*/ 1381125 w 2405062"/>
                <a:gd name="connsiteY3" fmla="*/ 2838450 h 3152775"/>
                <a:gd name="connsiteX4" fmla="*/ 1862137 w 2405062"/>
                <a:gd name="connsiteY4" fmla="*/ 3062288 h 3152775"/>
                <a:gd name="connsiteX5" fmla="*/ 2405062 w 2405062"/>
                <a:gd name="connsiteY5" fmla="*/ 3152775 h 3152775"/>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62137 w 2414587"/>
                <a:gd name="connsiteY4" fmla="*/ 306228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14512 w 2414587"/>
                <a:gd name="connsiteY4" fmla="*/ 304323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295400 w 2414587"/>
                <a:gd name="connsiteY3" fmla="*/ 2776537 h 3157538"/>
                <a:gd name="connsiteX4" fmla="*/ 1814512 w 2414587"/>
                <a:gd name="connsiteY4" fmla="*/ 3043238 h 3157538"/>
                <a:gd name="connsiteX5" fmla="*/ 2414587 w 2414587"/>
                <a:gd name="connsiteY5" fmla="*/ 3157538 h 3157538"/>
                <a:gd name="connsiteX0" fmla="*/ 0 w 2409825"/>
                <a:gd name="connsiteY0" fmla="*/ 0 h 3133726"/>
                <a:gd name="connsiteX1" fmla="*/ 323850 w 2409825"/>
                <a:gd name="connsiteY1" fmla="*/ 1247775 h 3133726"/>
                <a:gd name="connsiteX2" fmla="*/ 747712 w 2409825"/>
                <a:gd name="connsiteY2" fmla="*/ 2195513 h 3133726"/>
                <a:gd name="connsiteX3" fmla="*/ 1295400 w 2409825"/>
                <a:gd name="connsiteY3" fmla="*/ 2776537 h 3133726"/>
                <a:gd name="connsiteX4" fmla="*/ 1814512 w 2409825"/>
                <a:gd name="connsiteY4" fmla="*/ 3043238 h 3133726"/>
                <a:gd name="connsiteX5" fmla="*/ 2409825 w 2409825"/>
                <a:gd name="connsiteY5" fmla="*/ 3133726 h 3133726"/>
                <a:gd name="connsiteX0" fmla="*/ 0 w 2409825"/>
                <a:gd name="connsiteY0" fmla="*/ 0 h 3133726"/>
                <a:gd name="connsiteX1" fmla="*/ 323850 w 2409825"/>
                <a:gd name="connsiteY1" fmla="*/ 1247775 h 3133726"/>
                <a:gd name="connsiteX2" fmla="*/ 747712 w 2409825"/>
                <a:gd name="connsiteY2" fmla="*/ 2195513 h 3133726"/>
                <a:gd name="connsiteX3" fmla="*/ 1295400 w 2409825"/>
                <a:gd name="connsiteY3" fmla="*/ 2776537 h 3133726"/>
                <a:gd name="connsiteX4" fmla="*/ 1814512 w 2409825"/>
                <a:gd name="connsiteY4" fmla="*/ 2995613 h 3133726"/>
                <a:gd name="connsiteX5" fmla="*/ 2409825 w 2409825"/>
                <a:gd name="connsiteY5" fmla="*/ 3133726 h 3133726"/>
                <a:gd name="connsiteX0" fmla="*/ 0 w 2409825"/>
                <a:gd name="connsiteY0" fmla="*/ 0 h 3133726"/>
                <a:gd name="connsiteX1" fmla="*/ 323850 w 2409825"/>
                <a:gd name="connsiteY1" fmla="*/ 1247775 h 3133726"/>
                <a:gd name="connsiteX2" fmla="*/ 747712 w 2409825"/>
                <a:gd name="connsiteY2" fmla="*/ 2195513 h 3133726"/>
                <a:gd name="connsiteX3" fmla="*/ 1295400 w 2409825"/>
                <a:gd name="connsiteY3" fmla="*/ 2752725 h 3133726"/>
                <a:gd name="connsiteX4" fmla="*/ 1814512 w 2409825"/>
                <a:gd name="connsiteY4" fmla="*/ 2995613 h 3133726"/>
                <a:gd name="connsiteX5" fmla="*/ 2409825 w 2409825"/>
                <a:gd name="connsiteY5" fmla="*/ 3133726 h 313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825" h="3133726">
                  <a:moveTo>
                    <a:pt x="0" y="0"/>
                  </a:moveTo>
                  <a:cubicBezTo>
                    <a:pt x="99615" y="440928"/>
                    <a:pt x="199231" y="881856"/>
                    <a:pt x="323850" y="1247775"/>
                  </a:cubicBezTo>
                  <a:cubicBezTo>
                    <a:pt x="448469" y="1613694"/>
                    <a:pt x="585787" y="1944688"/>
                    <a:pt x="747712" y="2195513"/>
                  </a:cubicBezTo>
                  <a:cubicBezTo>
                    <a:pt x="909637" y="2446338"/>
                    <a:pt x="1117600" y="2619375"/>
                    <a:pt x="1295400" y="2752725"/>
                  </a:cubicBezTo>
                  <a:cubicBezTo>
                    <a:pt x="1473200" y="2886075"/>
                    <a:pt x="1670050" y="2959101"/>
                    <a:pt x="1814512" y="2995613"/>
                  </a:cubicBezTo>
                  <a:cubicBezTo>
                    <a:pt x="1958974" y="3032125"/>
                    <a:pt x="2318544" y="3120232"/>
                    <a:pt x="2409825" y="313372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9" name="TextBox 48"/>
                <p:cNvSpPr txBox="1"/>
                <p:nvPr/>
              </p:nvSpPr>
              <p:spPr>
                <a:xfrm>
                  <a:off x="4716016" y="5152523"/>
                  <a:ext cx="87972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𝑎</m:t>
                        </m:r>
                        <m:r>
                          <a:rPr lang="en-US" sz="2000" b="0" i="1" smtClean="0">
                            <a:solidFill>
                              <a:srgbClr val="000000"/>
                            </a:solidFill>
                            <a:latin typeface="Cambria Math" panose="02040503050406030204" pitchFamily="18" charset="0"/>
                          </a:rPr>
                          <m:t>=0.2</m:t>
                        </m:r>
                      </m:oMath>
                    </m:oMathPara>
                  </a14:m>
                  <a:endParaRPr lang="en-GB" sz="2000" dirty="0">
                    <a:solidFill>
                      <a:srgbClr val="00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716016" y="5152523"/>
                  <a:ext cx="879728" cy="307777"/>
                </a:xfrm>
                <a:prstGeom prst="rect">
                  <a:avLst/>
                </a:prstGeom>
                <a:blipFill rotWithShape="0">
                  <a:blip r:embed="rId5"/>
                  <a:stretch>
                    <a:fillRect l="-4167" r="-6250" b="-6000"/>
                  </a:stretch>
                </a:blipFill>
              </p:spPr>
              <p:txBody>
                <a:bodyPr/>
                <a:lstStyle/>
                <a:p>
                  <a:r>
                    <a:rPr lang="en-US">
                      <a:noFill/>
                    </a:rPr>
                    <a:t> </a:t>
                  </a:r>
                </a:p>
              </p:txBody>
            </p:sp>
          </mc:Fallback>
        </mc:AlternateContent>
      </p:grpSp>
      <p:grpSp>
        <p:nvGrpSpPr>
          <p:cNvPr id="10" name="Group 9"/>
          <p:cNvGrpSpPr/>
          <p:nvPr/>
        </p:nvGrpSpPr>
        <p:grpSpPr>
          <a:xfrm>
            <a:off x="1079779" y="543234"/>
            <a:ext cx="3550302" cy="4983448"/>
            <a:chOff x="1079779" y="428934"/>
            <a:chExt cx="3550302" cy="4983448"/>
          </a:xfrm>
        </p:grpSpPr>
        <p:sp>
          <p:nvSpPr>
            <p:cNvPr id="3" name="Freeform 2"/>
            <p:cNvSpPr/>
            <p:nvPr/>
          </p:nvSpPr>
          <p:spPr>
            <a:xfrm>
              <a:off x="1079779" y="428934"/>
              <a:ext cx="3533269" cy="4983448"/>
            </a:xfrm>
            <a:custGeom>
              <a:avLst/>
              <a:gdLst>
                <a:gd name="connsiteX0" fmla="*/ 0 w 2395537"/>
                <a:gd name="connsiteY0" fmla="*/ 0 h 3148013"/>
                <a:gd name="connsiteX1" fmla="*/ 323850 w 2395537"/>
                <a:gd name="connsiteY1" fmla="*/ 1247775 h 3148013"/>
                <a:gd name="connsiteX2" fmla="*/ 747712 w 2395537"/>
                <a:gd name="connsiteY2" fmla="*/ 2195513 h 3148013"/>
                <a:gd name="connsiteX3" fmla="*/ 150971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1862137 w 2395537"/>
                <a:gd name="connsiteY4" fmla="*/ 3062288 h 3148013"/>
                <a:gd name="connsiteX5" fmla="*/ 2395537 w 2395537"/>
                <a:gd name="connsiteY5"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381125 w 2395537"/>
                <a:gd name="connsiteY3" fmla="*/ 2838450 h 3148013"/>
                <a:gd name="connsiteX4" fmla="*/ 1862137 w 2395537"/>
                <a:gd name="connsiteY4" fmla="*/ 3062288 h 3148013"/>
                <a:gd name="connsiteX5" fmla="*/ 2395537 w 2395537"/>
                <a:gd name="connsiteY5" fmla="*/ 3148013 h 3148013"/>
                <a:gd name="connsiteX0" fmla="*/ 0 w 2405062"/>
                <a:gd name="connsiteY0" fmla="*/ 0 h 3152775"/>
                <a:gd name="connsiteX1" fmla="*/ 323850 w 2405062"/>
                <a:gd name="connsiteY1" fmla="*/ 1247775 h 3152775"/>
                <a:gd name="connsiteX2" fmla="*/ 747712 w 2405062"/>
                <a:gd name="connsiteY2" fmla="*/ 2195513 h 3152775"/>
                <a:gd name="connsiteX3" fmla="*/ 1381125 w 2405062"/>
                <a:gd name="connsiteY3" fmla="*/ 2838450 h 3152775"/>
                <a:gd name="connsiteX4" fmla="*/ 1862137 w 2405062"/>
                <a:gd name="connsiteY4" fmla="*/ 3062288 h 3152775"/>
                <a:gd name="connsiteX5" fmla="*/ 2405062 w 2405062"/>
                <a:gd name="connsiteY5" fmla="*/ 3152775 h 3152775"/>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62137 w 2414587"/>
                <a:gd name="connsiteY4" fmla="*/ 306228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14512 w 2414587"/>
                <a:gd name="connsiteY4" fmla="*/ 304323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295400 w 2414587"/>
                <a:gd name="connsiteY3" fmla="*/ 2776537 h 3157538"/>
                <a:gd name="connsiteX4" fmla="*/ 1814512 w 2414587"/>
                <a:gd name="connsiteY4" fmla="*/ 3043238 h 3157538"/>
                <a:gd name="connsiteX5" fmla="*/ 2414587 w 2414587"/>
                <a:gd name="connsiteY5" fmla="*/ 3157538 h 3157538"/>
                <a:gd name="connsiteX0" fmla="*/ 0 w 2428874"/>
                <a:gd name="connsiteY0" fmla="*/ 0 h 3171825"/>
                <a:gd name="connsiteX1" fmla="*/ 338137 w 2428874"/>
                <a:gd name="connsiteY1" fmla="*/ 1262062 h 3171825"/>
                <a:gd name="connsiteX2" fmla="*/ 761999 w 2428874"/>
                <a:gd name="connsiteY2" fmla="*/ 2209800 h 3171825"/>
                <a:gd name="connsiteX3" fmla="*/ 1309687 w 2428874"/>
                <a:gd name="connsiteY3" fmla="*/ 2790824 h 3171825"/>
                <a:gd name="connsiteX4" fmla="*/ 1828799 w 2428874"/>
                <a:gd name="connsiteY4" fmla="*/ 3057525 h 3171825"/>
                <a:gd name="connsiteX5" fmla="*/ 2428874 w 2428874"/>
                <a:gd name="connsiteY5" fmla="*/ 3171825 h 3171825"/>
                <a:gd name="connsiteX0" fmla="*/ 0 w 2395536"/>
                <a:gd name="connsiteY0" fmla="*/ 0 h 3162300"/>
                <a:gd name="connsiteX1" fmla="*/ 338137 w 2395536"/>
                <a:gd name="connsiteY1" fmla="*/ 1262062 h 3162300"/>
                <a:gd name="connsiteX2" fmla="*/ 761999 w 2395536"/>
                <a:gd name="connsiteY2" fmla="*/ 2209800 h 3162300"/>
                <a:gd name="connsiteX3" fmla="*/ 1309687 w 2395536"/>
                <a:gd name="connsiteY3" fmla="*/ 2790824 h 3162300"/>
                <a:gd name="connsiteX4" fmla="*/ 1828799 w 2395536"/>
                <a:gd name="connsiteY4" fmla="*/ 3057525 h 3162300"/>
                <a:gd name="connsiteX5" fmla="*/ 2395536 w 2395536"/>
                <a:gd name="connsiteY5" fmla="*/ 316230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5536" h="3162300">
                  <a:moveTo>
                    <a:pt x="0" y="0"/>
                  </a:moveTo>
                  <a:cubicBezTo>
                    <a:pt x="99615" y="440928"/>
                    <a:pt x="211137" y="893762"/>
                    <a:pt x="338137" y="1262062"/>
                  </a:cubicBezTo>
                  <a:cubicBezTo>
                    <a:pt x="465137" y="1630362"/>
                    <a:pt x="600074" y="1955006"/>
                    <a:pt x="761999" y="2209800"/>
                  </a:cubicBezTo>
                  <a:cubicBezTo>
                    <a:pt x="923924" y="2464594"/>
                    <a:pt x="1131887" y="2649537"/>
                    <a:pt x="1309687" y="2790824"/>
                  </a:cubicBezTo>
                  <a:cubicBezTo>
                    <a:pt x="1487487" y="2932111"/>
                    <a:pt x="1684337" y="3021013"/>
                    <a:pt x="1828799" y="3057525"/>
                  </a:cubicBezTo>
                  <a:cubicBezTo>
                    <a:pt x="1973261" y="3094037"/>
                    <a:pt x="2304255" y="3148806"/>
                    <a:pt x="2395536" y="3162300"/>
                  </a:cubicBezTo>
                </a:path>
              </a:pathLst>
            </a:cu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7" name="TextBox 76"/>
                <p:cNvSpPr txBox="1"/>
                <p:nvPr/>
              </p:nvSpPr>
              <p:spPr>
                <a:xfrm>
                  <a:off x="1597584" y="2140224"/>
                  <a:ext cx="3032497" cy="307777"/>
                </a:xfrm>
                <a:prstGeom prst="rect">
                  <a:avLst/>
                </a:prstGeom>
                <a:noFill/>
              </p:spPr>
              <p:txBody>
                <a:bodyPr wrap="none" lIns="0" tIns="0" rIns="0" bIns="0" rtlCol="0">
                  <a:spAutoFit/>
                </a:bodyPr>
                <a:lstStyle/>
                <a:p>
                  <a:r>
                    <a:rPr lang="en-US" sz="2000" b="0" dirty="0">
                      <a:solidFill>
                        <a:srgbClr val="339933"/>
                      </a:solidFill>
                    </a:rPr>
                    <a:t>Constant discounting (</a:t>
                  </a:r>
                  <a14:m>
                    <m:oMath xmlns:m="http://schemas.openxmlformats.org/officeDocument/2006/math">
                      <m:r>
                        <a:rPr lang="en-US" sz="2000" b="0" i="1" smtClean="0">
                          <a:solidFill>
                            <a:srgbClr val="339933"/>
                          </a:solidFill>
                          <a:latin typeface="Cambria Math" panose="02040503050406030204" pitchFamily="18" charset="0"/>
                        </a:rPr>
                        <m:t>𝑎</m:t>
                      </m:r>
                      <m:r>
                        <a:rPr lang="en-US" sz="2000" b="0" i="1" smtClean="0">
                          <a:solidFill>
                            <a:srgbClr val="339933"/>
                          </a:solidFill>
                          <a:latin typeface="Cambria Math" panose="02040503050406030204" pitchFamily="18" charset="0"/>
                        </a:rPr>
                        <m:t>=0</m:t>
                      </m:r>
                    </m:oMath>
                  </a14:m>
                  <a:r>
                    <a:rPr lang="en-GB" sz="2000" dirty="0">
                      <a:solidFill>
                        <a:srgbClr val="339933"/>
                      </a:solidFill>
                    </a:rPr>
                    <a:t>)</a:t>
                  </a:r>
                </a:p>
              </p:txBody>
            </p:sp>
          </mc:Choice>
          <mc:Fallback xmlns="">
            <p:sp>
              <p:nvSpPr>
                <p:cNvPr id="77" name="TextBox 76"/>
                <p:cNvSpPr txBox="1">
                  <a:spLocks noRot="1" noChangeAspect="1" noMove="1" noResize="1" noEditPoints="1" noAdjustHandles="1" noChangeArrowheads="1" noChangeShapeType="1" noTextEdit="1"/>
                </p:cNvSpPr>
                <p:nvPr/>
              </p:nvSpPr>
              <p:spPr>
                <a:xfrm>
                  <a:off x="1597584" y="2140224"/>
                  <a:ext cx="3032497" cy="307777"/>
                </a:xfrm>
                <a:prstGeom prst="rect">
                  <a:avLst/>
                </a:prstGeom>
                <a:blipFill rotWithShape="0">
                  <a:blip r:embed="rId6"/>
                  <a:stretch>
                    <a:fillRect l="-5020" t="-26000" r="-4217" b="-5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8" name="TextBox 77"/>
              <p:cNvSpPr txBox="1"/>
              <p:nvPr/>
            </p:nvSpPr>
            <p:spPr>
              <a:xfrm>
                <a:off x="1043607" y="6217741"/>
                <a:ext cx="4863767" cy="307777"/>
              </a:xfrm>
              <a:prstGeom prst="rect">
                <a:avLst/>
              </a:prstGeom>
              <a:noFill/>
            </p:spPr>
            <p:txBody>
              <a:bodyPr wrap="none" lIns="0" tIns="0" rIns="0" bIns="0" rtlCol="0">
                <a:spAutoFit/>
              </a:bodyPr>
              <a:lstStyle/>
              <a:p>
                <a14:m>
                  <m:oMath xmlns:m="http://schemas.openxmlformats.org/officeDocument/2006/math">
                    <m:r>
                      <a:rPr lang="en-US" sz="2000" b="0" i="1" smtClean="0">
                        <a:solidFill>
                          <a:srgbClr val="000000"/>
                        </a:solidFill>
                        <a:latin typeface="Cambria Math" panose="02040503050406030204" pitchFamily="18" charset="0"/>
                      </a:rPr>
                      <m:t>𝑏</m:t>
                    </m:r>
                  </m:oMath>
                </a14:m>
                <a:r>
                  <a:rPr lang="en-US" sz="2000" b="0" dirty="0">
                    <a:solidFill>
                      <a:srgbClr val="000000"/>
                    </a:solidFill>
                  </a:rPr>
                  <a:t> was always chosen so as to have D(1)</a:t>
                </a:r>
                <a14:m>
                  <m:oMath xmlns:m="http://schemas.openxmlformats.org/officeDocument/2006/math">
                    <m:r>
                      <a:rPr lang="en-US" sz="2000" b="0" i="1" smtClean="0">
                        <a:solidFill>
                          <a:srgbClr val="000000"/>
                        </a:solidFill>
                        <a:latin typeface="Cambria Math" panose="02040503050406030204" pitchFamily="18" charset="0"/>
                      </a:rPr>
                      <m:t>=0</m:t>
                    </m:r>
                  </m:oMath>
                </a14:m>
                <a:r>
                  <a:rPr lang="en-GB" sz="2000" dirty="0">
                    <a:solidFill>
                      <a:srgbClr val="000000"/>
                    </a:solidFill>
                  </a:rPr>
                  <a:t>.3.</a:t>
                </a:r>
              </a:p>
            </p:txBody>
          </p:sp>
        </mc:Choice>
        <mc:Fallback xmlns="">
          <p:sp>
            <p:nvSpPr>
              <p:cNvPr id="78" name="TextBox 77"/>
              <p:cNvSpPr txBox="1">
                <a:spLocks noRot="1" noChangeAspect="1" noMove="1" noResize="1" noEditPoints="1" noAdjustHandles="1" noChangeArrowheads="1" noChangeShapeType="1" noTextEdit="1"/>
              </p:cNvSpPr>
              <p:nvPr/>
            </p:nvSpPr>
            <p:spPr>
              <a:xfrm>
                <a:off x="1043607" y="6217741"/>
                <a:ext cx="4863767" cy="307777"/>
              </a:xfrm>
              <a:prstGeom prst="rect">
                <a:avLst/>
              </a:prstGeom>
              <a:blipFill rotWithShape="0">
                <a:blip r:embed="rId7"/>
                <a:stretch>
                  <a:fillRect l="-1880" t="-26000" b="-50000"/>
                </a:stretch>
              </a:blipFill>
            </p:spPr>
            <p:txBody>
              <a:bodyPr/>
              <a:lstStyle/>
              <a:p>
                <a:r>
                  <a:rPr lang="en-US">
                    <a:noFill/>
                  </a:rPr>
                  <a:t> </a:t>
                </a:r>
              </a:p>
            </p:txBody>
          </p:sp>
        </mc:Fallback>
      </mc:AlternateContent>
      <p:sp>
        <p:nvSpPr>
          <p:cNvPr id="80" name="TextBox 79"/>
          <p:cNvSpPr txBox="1"/>
          <p:nvPr/>
        </p:nvSpPr>
        <p:spPr>
          <a:xfrm>
            <a:off x="4332508" y="70024"/>
            <a:ext cx="4199932" cy="307777"/>
          </a:xfrm>
          <a:prstGeom prst="rect">
            <a:avLst/>
          </a:prstGeom>
          <a:noFill/>
        </p:spPr>
        <p:txBody>
          <a:bodyPr wrap="none" lIns="0" tIns="0" rIns="0" bIns="0" rtlCol="0">
            <a:spAutoFit/>
          </a:bodyPr>
          <a:lstStyle/>
          <a:p>
            <a:r>
              <a:rPr lang="en-US" sz="2000" dirty="0">
                <a:solidFill>
                  <a:srgbClr val="000000"/>
                </a:solidFill>
              </a:rPr>
              <a:t>Figure 1 of </a:t>
            </a:r>
            <a:r>
              <a:rPr lang="en-US" sz="2000" dirty="0" err="1">
                <a:solidFill>
                  <a:srgbClr val="000000"/>
                </a:solidFill>
              </a:rPr>
              <a:t>Loewenstein</a:t>
            </a:r>
            <a:r>
              <a:rPr lang="en-US" sz="2000" dirty="0">
                <a:solidFill>
                  <a:srgbClr val="000000"/>
                </a:solidFill>
              </a:rPr>
              <a:t> &amp; Prelec (1992)</a:t>
            </a:r>
            <a:endParaRPr lang="en-GB" sz="2000" dirty="0">
              <a:solidFill>
                <a:srgbClr val="000000"/>
              </a:solidFill>
            </a:endParaRPr>
          </a:p>
        </p:txBody>
      </p:sp>
      <p:grpSp>
        <p:nvGrpSpPr>
          <p:cNvPr id="9" name="Group 8"/>
          <p:cNvGrpSpPr/>
          <p:nvPr/>
        </p:nvGrpSpPr>
        <p:grpSpPr>
          <a:xfrm>
            <a:off x="512709" y="183214"/>
            <a:ext cx="4879283" cy="5815289"/>
            <a:chOff x="512709" y="68914"/>
            <a:chExt cx="4879283" cy="5815289"/>
          </a:xfrm>
        </p:grpSpPr>
        <p:grpSp>
          <p:nvGrpSpPr>
            <p:cNvPr id="8" name="Group 7"/>
            <p:cNvGrpSpPr/>
            <p:nvPr/>
          </p:nvGrpSpPr>
          <p:grpSpPr>
            <a:xfrm>
              <a:off x="1163410" y="5459738"/>
              <a:ext cx="4228582" cy="424465"/>
              <a:chOff x="1163410" y="5459738"/>
              <a:chExt cx="4228582" cy="424465"/>
            </a:xfrm>
          </p:grpSpPr>
          <p:cxnSp>
            <p:nvCxnSpPr>
              <p:cNvPr id="12" name="Straight Connector 11"/>
              <p:cNvCxnSpPr/>
              <p:nvPr/>
            </p:nvCxnSpPr>
            <p:spPr>
              <a:xfrm rot="10800000">
                <a:off x="1163410" y="5580212"/>
                <a:ext cx="4090566" cy="0"/>
              </a:xfrm>
              <a:prstGeom prst="line">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85272"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77283"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70120"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9130"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40972"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p:cNvSpPr txBox="1"/>
                  <p:nvPr/>
                </p:nvSpPr>
                <p:spPr>
                  <a:xfrm>
                    <a:off x="2199598" y="5607204"/>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1</m:t>
                          </m:r>
                        </m:oMath>
                      </m:oMathPara>
                    </a14:m>
                    <a:endParaRPr lang="en-GB" sz="2000" dirty="0">
                      <a:solidFill>
                        <a:srgbClr val="00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2199598" y="5607204"/>
                    <a:ext cx="181139" cy="276999"/>
                  </a:xfrm>
                  <a:prstGeom prst="rect">
                    <a:avLst/>
                  </a:prstGeom>
                  <a:blipFill rotWithShape="0">
                    <a:blip r:embed="rId8"/>
                    <a:stretch>
                      <a:fillRect l="-33333" r="-2666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3383311" y="5607204"/>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2</m:t>
                          </m:r>
                        </m:oMath>
                      </m:oMathPara>
                    </a14:m>
                    <a:endParaRPr lang="en-GB" sz="2000" dirty="0">
                      <a:solidFill>
                        <a:srgbClr val="00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383311" y="5607204"/>
                    <a:ext cx="181139" cy="276999"/>
                  </a:xfrm>
                  <a:prstGeom prst="rect">
                    <a:avLst/>
                  </a:prstGeom>
                  <a:blipFill rotWithShape="0">
                    <a:blip r:embed="rId9"/>
                    <a:stretch>
                      <a:fillRect l="-30000" r="-30000"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549953" y="5607204"/>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3</m:t>
                          </m:r>
                        </m:oMath>
                      </m:oMathPara>
                    </a14:m>
                    <a:endParaRPr lang="en-GB" sz="2000" dirty="0">
                      <a:solidFill>
                        <a:srgbClr val="00000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4549953" y="5607204"/>
                    <a:ext cx="181139" cy="276999"/>
                  </a:xfrm>
                  <a:prstGeom prst="rect">
                    <a:avLst/>
                  </a:prstGeom>
                  <a:blipFill rotWithShape="0">
                    <a:blip r:embed="rId10"/>
                    <a:stretch>
                      <a:fillRect l="-30000" r="-30000"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5227010" y="5459738"/>
                    <a:ext cx="16498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𝑡</m:t>
                          </m:r>
                        </m:oMath>
                      </m:oMathPara>
                    </a14:m>
                    <a:endParaRPr lang="en-GB" sz="2000" dirty="0">
                      <a:solidFill>
                        <a:srgbClr val="00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5227010" y="5459738"/>
                    <a:ext cx="164982" cy="307777"/>
                  </a:xfrm>
                  <a:prstGeom prst="rect">
                    <a:avLst/>
                  </a:prstGeom>
                  <a:blipFill rotWithShape="0">
                    <a:blip r:embed="rId11"/>
                    <a:stretch>
                      <a:fillRect l="-28571" r="-25000" b="-4000"/>
                    </a:stretch>
                  </a:blipFill>
                </p:spPr>
                <p:txBody>
                  <a:bodyPr/>
                  <a:lstStyle/>
                  <a:p>
                    <a:r>
                      <a:rPr lang="en-GB">
                        <a:noFill/>
                      </a:rPr>
                      <a:t> </a:t>
                    </a:r>
                  </a:p>
                </p:txBody>
              </p:sp>
            </mc:Fallback>
          </mc:AlternateContent>
        </p:grpSp>
        <p:grpSp>
          <p:nvGrpSpPr>
            <p:cNvPr id="4" name="Group 3"/>
            <p:cNvGrpSpPr/>
            <p:nvPr/>
          </p:nvGrpSpPr>
          <p:grpSpPr>
            <a:xfrm>
              <a:off x="512709" y="68914"/>
              <a:ext cx="1165728" cy="5693370"/>
              <a:chOff x="512709" y="68914"/>
              <a:chExt cx="1165728" cy="5693370"/>
            </a:xfrm>
          </p:grpSpPr>
          <p:cxnSp>
            <p:nvCxnSpPr>
              <p:cNvPr id="5" name="Straight Connector 4"/>
              <p:cNvCxnSpPr/>
              <p:nvPr/>
            </p:nvCxnSpPr>
            <p:spPr>
              <a:xfrm flipH="1">
                <a:off x="1094029" y="444214"/>
                <a:ext cx="13393" cy="5150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8437"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1110507" y="5527551"/>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1110507" y="5004315"/>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1110507" y="4490359"/>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1110507" y="3438157"/>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1110507" y="2933480"/>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1110507" y="2410244"/>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1110507" y="1366435"/>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1110507" y="3968010"/>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1110507" y="1895376"/>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1110507" y="881615"/>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1096510" y="351762"/>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p:cNvSpPr txBox="1"/>
                  <p:nvPr/>
                </p:nvSpPr>
                <p:spPr>
                  <a:xfrm>
                    <a:off x="512709" y="68914"/>
                    <a:ext cx="56201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𝐷</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𝑡</m:t>
                          </m:r>
                          <m:r>
                            <a:rPr lang="en-US" sz="2000" b="0" i="1" smtClean="0">
                              <a:solidFill>
                                <a:srgbClr val="000000"/>
                              </a:solidFill>
                              <a:latin typeface="Cambria Math" panose="02040503050406030204" pitchFamily="18" charset="0"/>
                            </a:rPr>
                            <m:t>)</m:t>
                          </m:r>
                        </m:oMath>
                      </m:oMathPara>
                    </a14:m>
                    <a:endParaRPr lang="en-GB" sz="2000" dirty="0">
                      <a:solidFill>
                        <a:srgbClr val="000000"/>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512709" y="68914"/>
                    <a:ext cx="562013" cy="307777"/>
                  </a:xfrm>
                  <a:prstGeom prst="rect">
                    <a:avLst/>
                  </a:prstGeom>
                  <a:blipFill rotWithShape="0">
                    <a:blip r:embed="rId12"/>
                    <a:stretch>
                      <a:fillRect l="-9783" t="-1961" r="-16304"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646669" y="346608"/>
                    <a:ext cx="3959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1.0</m:t>
                          </m:r>
                        </m:oMath>
                      </m:oMathPara>
                    </a14:m>
                    <a:endParaRPr lang="en-GB" sz="2000" dirty="0">
                      <a:solidFill>
                        <a:srgbClr val="0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646669" y="346608"/>
                    <a:ext cx="395942" cy="307777"/>
                  </a:xfrm>
                  <a:prstGeom prst="rect">
                    <a:avLst/>
                  </a:prstGeom>
                  <a:blipFill rotWithShape="0">
                    <a:blip r:embed="rId13"/>
                    <a:stretch>
                      <a:fillRect l="-13846" r="-15385"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539552" y="1249015"/>
                    <a:ext cx="3959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0</m:t>
                          </m:r>
                          <m:r>
                            <a:rPr lang="en-US" sz="2000" b="0" i="1" smtClean="0">
                              <a:solidFill>
                                <a:srgbClr val="000000"/>
                              </a:solidFill>
                              <a:latin typeface="Cambria Math" panose="02040503050406030204" pitchFamily="18" charset="0"/>
                            </a:rPr>
                            <m:t>.8</m:t>
                          </m:r>
                        </m:oMath>
                      </m:oMathPara>
                    </a14:m>
                    <a:endParaRPr lang="en-GB" sz="2000" dirty="0">
                      <a:solidFill>
                        <a:srgbClr val="000000"/>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539552" y="1249015"/>
                    <a:ext cx="395942" cy="307777"/>
                  </a:xfrm>
                  <a:prstGeom prst="rect">
                    <a:avLst/>
                  </a:prstGeom>
                  <a:blipFill rotWithShape="0">
                    <a:blip r:embed="rId14"/>
                    <a:stretch>
                      <a:fillRect l="-15625" r="-15625"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75658" y="2329135"/>
                    <a:ext cx="3959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0</m:t>
                          </m:r>
                          <m:r>
                            <a:rPr lang="en-US" sz="2000" b="0" i="1" smtClean="0">
                              <a:solidFill>
                                <a:srgbClr val="000000"/>
                              </a:solidFill>
                              <a:latin typeface="Cambria Math" panose="02040503050406030204" pitchFamily="18" charset="0"/>
                            </a:rPr>
                            <m:t>.6</m:t>
                          </m:r>
                        </m:oMath>
                      </m:oMathPara>
                    </a14:m>
                    <a:endParaRPr lang="en-GB" sz="2000" dirty="0">
                      <a:solidFill>
                        <a:srgbClr val="000000"/>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575658" y="2329135"/>
                    <a:ext cx="395942" cy="307777"/>
                  </a:xfrm>
                  <a:prstGeom prst="rect">
                    <a:avLst/>
                  </a:prstGeom>
                  <a:blipFill rotWithShape="0">
                    <a:blip r:embed="rId15"/>
                    <a:stretch>
                      <a:fillRect l="-13846" r="-15385"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597491" y="3356992"/>
                    <a:ext cx="3959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0</m:t>
                          </m:r>
                          <m:r>
                            <a:rPr lang="en-US" sz="2000" b="0" i="1" smtClean="0">
                              <a:solidFill>
                                <a:srgbClr val="000000"/>
                              </a:solidFill>
                              <a:latin typeface="Cambria Math" panose="02040503050406030204" pitchFamily="18" charset="0"/>
                            </a:rPr>
                            <m:t>.4</m:t>
                          </m:r>
                        </m:oMath>
                      </m:oMathPara>
                    </a14:m>
                    <a:endParaRPr lang="en-GB" sz="2000" dirty="0">
                      <a:solidFill>
                        <a:srgbClr val="0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97491" y="3356992"/>
                    <a:ext cx="395942" cy="307777"/>
                  </a:xfrm>
                  <a:prstGeom prst="rect">
                    <a:avLst/>
                  </a:prstGeom>
                  <a:blipFill rotWithShape="0">
                    <a:blip r:embed="rId16"/>
                    <a:stretch>
                      <a:fillRect l="-13846" r="-15385"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683568" y="4417367"/>
                    <a:ext cx="3959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0</m:t>
                          </m:r>
                          <m:r>
                            <a:rPr lang="en-US" sz="2000" b="0" i="1" smtClean="0">
                              <a:solidFill>
                                <a:srgbClr val="000000"/>
                              </a:solidFill>
                              <a:latin typeface="Cambria Math" panose="02040503050406030204" pitchFamily="18" charset="0"/>
                            </a:rPr>
                            <m:t>.2</m:t>
                          </m:r>
                        </m:oMath>
                      </m:oMathPara>
                    </a14:m>
                    <a:endParaRPr lang="en-GB" sz="2000" dirty="0">
                      <a:solidFill>
                        <a:srgbClr val="0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683568" y="4417367"/>
                    <a:ext cx="395942" cy="307777"/>
                  </a:xfrm>
                  <a:prstGeom prst="rect">
                    <a:avLst/>
                  </a:prstGeom>
                  <a:blipFill rotWithShape="0">
                    <a:blip r:embed="rId17"/>
                    <a:stretch>
                      <a:fillRect l="-13846" r="-15385"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893280" y="5454507"/>
                    <a:ext cx="20037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0</m:t>
                          </m:r>
                        </m:oMath>
                      </m:oMathPara>
                    </a14:m>
                    <a:endParaRPr lang="en-GB" sz="2000" dirty="0">
                      <a:solidFill>
                        <a:srgbClr val="0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893280" y="5454507"/>
                    <a:ext cx="200375" cy="307777"/>
                  </a:xfrm>
                  <a:prstGeom prst="rect">
                    <a:avLst/>
                  </a:prstGeom>
                  <a:blipFill rotWithShape="0">
                    <a:blip r:embed="rId18"/>
                    <a:stretch>
                      <a:fillRect l="-31250" r="-31250" b="-6000"/>
                    </a:stretch>
                  </a:blipFill>
                </p:spPr>
                <p:txBody>
                  <a:bodyPr/>
                  <a:lstStyle/>
                  <a:p>
                    <a:r>
                      <a:rPr lang="en-GB">
                        <a:noFill/>
                      </a:rPr>
                      <a:t> </a:t>
                    </a:r>
                  </a:p>
                </p:txBody>
              </p:sp>
            </mc:Fallback>
          </mc:AlternateContent>
        </p:grpSp>
      </p:grpSp>
      <p:sp>
        <p:nvSpPr>
          <p:cNvPr id="51"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148</a:t>
            </a:fld>
            <a:endParaRPr lang="en-US" altLang="nl-NL" sz="1600"/>
          </a:p>
        </p:txBody>
      </p:sp>
      <p:pic>
        <p:nvPicPr>
          <p:cNvPr id="52" name="Picture 51"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2086680977"/>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0"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90513" y="304800"/>
            <a:ext cx="85899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Now come calculations to illustrate</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generalized hyperbolic discounting;</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accommodating decreasing impatience.</a:t>
            </a:r>
          </a:p>
        </p:txBody>
      </p:sp>
      <p:sp>
        <p:nvSpPr>
          <p:cNvPr id="3"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149</a:t>
            </a:fld>
            <a:endParaRPr lang="en-US" altLang="nl-NL" sz="1600"/>
          </a:p>
        </p:txBody>
      </p:sp>
      <p:pic>
        <p:nvPicPr>
          <p:cNvPr id="4" name="Picture 3"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79233056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45233" y="764704"/>
            <a:ext cx="897341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1. </a:t>
            </a:r>
            <a:r>
              <a:rPr lang="en-US"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(Ordinal) homo </a:t>
            </a:r>
            <a:r>
              <a:rPr lang="en-US" altLang="nl-NL" sz="40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1.1.</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Birth of ordinal homo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i="1"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choice to preference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preference to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1.4.</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risk: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1.5.</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uncertainty: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1.6.</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Intertemporal decisions: discounted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1.7.</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Welfare theory: utilitarianism</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1.8.</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Further results</a:t>
            </a:r>
          </a:p>
        </p:txBody>
      </p:sp>
      <p:sp>
        <p:nvSpPr>
          <p:cNvPr id="5" name="Line 8"/>
          <p:cNvSpPr>
            <a:spLocks noChangeShapeType="1"/>
          </p:cNvSpPr>
          <p:nvPr/>
        </p:nvSpPr>
        <p:spPr bwMode="auto">
          <a:xfrm>
            <a:off x="68903" y="1393305"/>
            <a:ext cx="280184" cy="24894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9"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15</a:t>
            </a:fld>
            <a:endParaRPr lang="en-US" altLang="nl-NL" sz="1600"/>
          </a:p>
        </p:txBody>
      </p:sp>
    </p:spTree>
    <p:extLst>
      <p:ext uri="{BB962C8B-B14F-4D97-AF65-F5344CB8AC3E}">
        <p14:creationId xmlns:p14="http://schemas.microsoft.com/office/powerpoint/2010/main" val="365828141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autoUpdateAnimBg="0"/>
      <p:bldP spid="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33500" y="304800"/>
                <a:ext cx="8772525" cy="16866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DU: discounted utility; PV: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present value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sSup>
                      <m:sSupPr>
                        <m:ctrlP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𝐷𝑈</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 take, besides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𝑡</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f>
                      <m:fPr>
                        <m:ctrlP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fPr>
                      <m:num>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num>
                      <m:den>
                        <m:sSup>
                          <m:sSupPr>
                            <m:ctrlP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𝑎𝑡</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e>
                          <m:sup>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𝑏</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𝑎</m:t>
                            </m:r>
                          </m:sup>
                        </m:sSup>
                      </m:den>
                    </m:f>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e>
                    </m:d>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ad>
                      <m:radPr>
                        <m:degHide m:val="on"/>
                        <m:ctrlP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radPr>
                      <m:deg/>
                      <m:e>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e>
                    </m:ra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 </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𝑎</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=0.05,</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and </a:t>
                </a: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b</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0.01.</m:t>
                    </m:r>
                  </m:oMath>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33500" y="304800"/>
                <a:ext cx="8772525" cy="1686616"/>
              </a:xfrm>
              <a:prstGeom prst="rect">
                <a:avLst/>
              </a:prstGeom>
              <a:blipFill rotWithShape="1">
                <a:blip r:embed="rId3"/>
                <a:stretch>
                  <a:fillRect l="-1459" t="-4693" r="-1042" b="-90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1614644" y="2401926"/>
                <a:ext cx="5292725"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100. 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1614644" y="2401926"/>
                <a:ext cx="5292725" cy="824841"/>
              </a:xfrm>
              <a:prstGeom prst="rect">
                <a:avLst/>
              </a:prstGeom>
              <a:blipFill>
                <a:blip r:embed="rId4"/>
                <a:stretch>
                  <a:fillRect l="-2419" t="-1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xt Box 2"/>
              <p:cNvSpPr txBox="1">
                <a:spLocks noChangeArrowheads="1"/>
              </p:cNvSpPr>
              <p:nvPr/>
            </p:nvSpPr>
            <p:spPr bwMode="auto">
              <a:xfrm>
                <a:off x="2681638" y="3117886"/>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&gt;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7" name="Text Box 2"/>
              <p:cNvSpPr txBox="1">
                <a:spLocks noRot="1" noChangeAspect="1" noMove="1" noResize="1" noEditPoints="1" noAdjustHandles="1" noChangeArrowheads="1" noChangeShapeType="1" noTextEdit="1"/>
              </p:cNvSpPr>
              <p:nvPr/>
            </p:nvSpPr>
            <p:spPr bwMode="auto">
              <a:xfrm>
                <a:off x="2681638" y="3117886"/>
                <a:ext cx="720725" cy="458587"/>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8" name="Straight Connector 7"/>
          <p:cNvCxnSpPr/>
          <p:nvPr/>
        </p:nvCxnSpPr>
        <p:spPr>
          <a:xfrm>
            <a:off x="215685" y="4362757"/>
            <a:ext cx="7892320"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 Box 2"/>
              <p:cNvSpPr txBox="1">
                <a:spLocks noChangeArrowheads="1"/>
              </p:cNvSpPr>
              <p:nvPr/>
            </p:nvSpPr>
            <p:spPr bwMode="auto">
              <a:xfrm>
                <a:off x="2843163" y="5247182"/>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&lt;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9" name="Text Box 2"/>
              <p:cNvSpPr txBox="1">
                <a:spLocks noRot="1" noChangeAspect="1" noMove="1" noResize="1" noEditPoints="1" noAdjustHandles="1" noChangeArrowheads="1" noChangeShapeType="1" noTextEdit="1"/>
              </p:cNvSpPr>
              <p:nvPr/>
            </p:nvSpPr>
            <p:spPr bwMode="auto">
              <a:xfrm>
                <a:off x="2843163" y="5247182"/>
                <a:ext cx="720725" cy="458587"/>
              </a:xfrm>
              <a:prstGeom prst="rect">
                <a:avLst/>
              </a:prstGeom>
              <a:blipFill rotWithShape="0">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10" name="Straight Connector 9"/>
          <p:cNvCxnSpPr/>
          <p:nvPr/>
        </p:nvCxnSpPr>
        <p:spPr>
          <a:xfrm flipH="1" flipV="1">
            <a:off x="1525024" y="2348880"/>
            <a:ext cx="53660" cy="426434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07504" y="2552169"/>
            <a:ext cx="1541016" cy="3609059"/>
            <a:chOff x="107504" y="2552169"/>
            <a:chExt cx="1541016" cy="3609059"/>
          </a:xfrm>
        </p:grpSpPr>
        <mc:AlternateContent xmlns:mc="http://schemas.openxmlformats.org/markup-compatibility/2006" xmlns:a14="http://schemas.microsoft.com/office/drawing/2010/main">
          <mc:Choice Requires="a14">
            <p:sp>
              <p:nvSpPr>
                <p:cNvPr id="4" name="Text Box 2"/>
                <p:cNvSpPr txBox="1">
                  <a:spLocks noChangeArrowheads="1"/>
                </p:cNvSpPr>
                <p:nvPr/>
              </p:nvSpPr>
              <p:spPr bwMode="auto">
                <a:xfrm>
                  <a:off x="497070" y="2987289"/>
                  <a:ext cx="501650"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 name="Text Box 2"/>
                <p:cNvSpPr txBox="1">
                  <a:spLocks noRot="1" noChangeAspect="1" noMove="1" noResize="1" noEditPoints="1" noAdjustHandles="1" noChangeArrowheads="1" noChangeShapeType="1" noTextEdit="1"/>
                </p:cNvSpPr>
                <p:nvPr/>
              </p:nvSpPr>
              <p:spPr bwMode="auto">
                <a:xfrm>
                  <a:off x="497070" y="2987289"/>
                  <a:ext cx="501650" cy="584775"/>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Text Box 9"/>
            <p:cNvSpPr txBox="1">
              <a:spLocks noChangeArrowheads="1"/>
            </p:cNvSpPr>
            <p:nvPr/>
          </p:nvSpPr>
          <p:spPr bwMode="auto">
            <a:xfrm>
              <a:off x="109652" y="2552169"/>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(0:100)</a:t>
              </a:r>
              <a:endParaRPr lang="en-GB" altLang="nl-NL" sz="2800" dirty="0">
                <a:solidFill>
                  <a:srgbClr val="000000"/>
                </a:solidFill>
                <a:latin typeface="Arial" panose="020B0604020202020204" pitchFamily="34" charset="0"/>
              </a:endParaRPr>
            </a:p>
          </p:txBody>
        </p:sp>
        <p:sp>
          <p:nvSpPr>
            <p:cNvPr id="11" name="Text Box 9"/>
            <p:cNvSpPr txBox="1">
              <a:spLocks noChangeArrowheads="1"/>
            </p:cNvSpPr>
            <p:nvPr/>
          </p:nvSpPr>
          <p:spPr bwMode="auto">
            <a:xfrm>
              <a:off x="112779" y="3518483"/>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(4:105)</a:t>
              </a:r>
              <a:endParaRPr lang="en-GB" altLang="nl-NL" sz="2800" dirty="0">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12" name="Text Box 2"/>
                <p:cNvSpPr txBox="1">
                  <a:spLocks noChangeArrowheads="1"/>
                </p:cNvSpPr>
                <p:nvPr/>
              </p:nvSpPr>
              <p:spPr bwMode="auto">
                <a:xfrm>
                  <a:off x="494922" y="5120994"/>
                  <a:ext cx="501650"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GB" altLang="nl-NL"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12" name="Text Box 2"/>
                <p:cNvSpPr txBox="1">
                  <a:spLocks noRot="1" noChangeAspect="1" noMove="1" noResize="1" noEditPoints="1" noAdjustHandles="1" noChangeArrowheads="1" noChangeShapeType="1" noTextEdit="1"/>
                </p:cNvSpPr>
                <p:nvPr/>
              </p:nvSpPr>
              <p:spPr bwMode="auto">
                <a:xfrm>
                  <a:off x="494922" y="5120994"/>
                  <a:ext cx="501650" cy="584775"/>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3" name="Text Box 9"/>
            <p:cNvSpPr txBox="1">
              <a:spLocks noChangeArrowheads="1"/>
            </p:cNvSpPr>
            <p:nvPr/>
          </p:nvSpPr>
          <p:spPr bwMode="auto">
            <a:xfrm>
              <a:off x="107504" y="4581542"/>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(48:100)</a:t>
              </a:r>
              <a:endParaRPr lang="en-GB" altLang="nl-NL" sz="2800" dirty="0">
                <a:solidFill>
                  <a:srgbClr val="000000"/>
                </a:solidFill>
                <a:latin typeface="Arial" panose="020B0604020202020204" pitchFamily="34" charset="0"/>
              </a:endParaRPr>
            </a:p>
          </p:txBody>
        </p:sp>
        <p:sp>
          <p:nvSpPr>
            <p:cNvPr id="14" name="Text Box 9"/>
            <p:cNvSpPr txBox="1">
              <a:spLocks noChangeArrowheads="1"/>
            </p:cNvSpPr>
            <p:nvPr/>
          </p:nvSpPr>
          <p:spPr bwMode="auto">
            <a:xfrm>
              <a:off x="110631" y="5638008"/>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(52:105)</a:t>
              </a:r>
              <a:endParaRPr lang="en-GB" altLang="nl-NL" sz="2800" dirty="0">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15" name="Text Box 2"/>
              <p:cNvSpPr txBox="1">
                <a:spLocks noChangeArrowheads="1"/>
              </p:cNvSpPr>
              <p:nvPr/>
            </p:nvSpPr>
            <p:spPr bwMode="auto">
              <a:xfrm>
                <a:off x="1552930" y="3489319"/>
                <a:ext cx="6640203"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105</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0.96</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∗10.25=9.88;</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9.88</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97.62. 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15" name="Text Box 2"/>
              <p:cNvSpPr txBox="1">
                <a:spLocks noRot="1" noChangeAspect="1" noMove="1" noResize="1" noEditPoints="1" noAdjustHandles="1" noChangeArrowheads="1" noChangeShapeType="1" noTextEdit="1"/>
              </p:cNvSpPr>
              <p:nvPr/>
            </p:nvSpPr>
            <p:spPr bwMode="auto">
              <a:xfrm>
                <a:off x="1552930" y="3489319"/>
                <a:ext cx="6640203" cy="824841"/>
              </a:xfrm>
              <a:prstGeom prst="rect">
                <a:avLst/>
              </a:prstGeom>
              <a:blipFill rotWithShape="1">
                <a:blip r:embed="rId9"/>
                <a:stretch>
                  <a:fillRect l="-1928" t="-154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xt Box 2"/>
              <p:cNvSpPr txBox="1">
                <a:spLocks noChangeArrowheads="1"/>
              </p:cNvSpPr>
              <p:nvPr/>
            </p:nvSpPr>
            <p:spPr bwMode="auto">
              <a:xfrm>
                <a:off x="1480922" y="5628495"/>
                <a:ext cx="6907502"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52</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105</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0.77</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∗10.25=7.93;</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7.93</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62.90. 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16" name="Text Box 2"/>
              <p:cNvSpPr txBox="1">
                <a:spLocks noRot="1" noChangeAspect="1" noMove="1" noResize="1" noEditPoints="1" noAdjustHandles="1" noChangeArrowheads="1" noChangeShapeType="1" noTextEdit="1"/>
              </p:cNvSpPr>
              <p:nvPr/>
            </p:nvSpPr>
            <p:spPr bwMode="auto">
              <a:xfrm>
                <a:off x="1480922" y="5628495"/>
                <a:ext cx="6907502" cy="824841"/>
              </a:xfrm>
              <a:prstGeom prst="rect">
                <a:avLst/>
              </a:prstGeom>
              <a:blipFill rotWithShape="1">
                <a:blip r:embed="rId10"/>
                <a:stretch>
                  <a:fillRect l="-1853" t="-154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xt Box 2"/>
              <p:cNvSpPr txBox="1">
                <a:spLocks noChangeArrowheads="1"/>
              </p:cNvSpPr>
              <p:nvPr/>
            </p:nvSpPr>
            <p:spPr bwMode="auto">
              <a:xfrm>
                <a:off x="1525024" y="4458794"/>
                <a:ext cx="6640203"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48</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0.78</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∗10=7.83;</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7.83</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61.29. 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17" name="Text Box 2"/>
              <p:cNvSpPr txBox="1">
                <a:spLocks noRot="1" noChangeAspect="1" noMove="1" noResize="1" noEditPoints="1" noAdjustHandles="1" noChangeArrowheads="1" noChangeShapeType="1" noTextEdit="1"/>
              </p:cNvSpPr>
              <p:nvPr/>
            </p:nvSpPr>
            <p:spPr bwMode="auto">
              <a:xfrm>
                <a:off x="1525024" y="4458794"/>
                <a:ext cx="6640203" cy="824841"/>
              </a:xfrm>
              <a:prstGeom prst="rect">
                <a:avLst/>
              </a:prstGeom>
              <a:blipFill rotWithShape="1">
                <a:blip r:embed="rId11"/>
                <a:stretch>
                  <a:fillRect l="-1837" t="-154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cxnSp>
        <p:nvCxnSpPr>
          <p:cNvPr id="18" name="Straight Connector 17"/>
          <p:cNvCxnSpPr/>
          <p:nvPr/>
        </p:nvCxnSpPr>
        <p:spPr>
          <a:xfrm>
            <a:off x="215685" y="2348880"/>
            <a:ext cx="7892320"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150</a:t>
            </a:fld>
            <a:endParaRPr lang="en-US" altLang="nl-NL" sz="1600"/>
          </a:p>
        </p:txBody>
      </p:sp>
      <p:pic>
        <p:nvPicPr>
          <p:cNvPr id="26" name="Picture 2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grpSp>
        <p:nvGrpSpPr>
          <p:cNvPr id="19" name="Group 18"/>
          <p:cNvGrpSpPr/>
          <p:nvPr/>
        </p:nvGrpSpPr>
        <p:grpSpPr>
          <a:xfrm>
            <a:off x="8094704" y="3456724"/>
            <a:ext cx="840305" cy="2927621"/>
            <a:chOff x="8094704" y="3456724"/>
            <a:chExt cx="840305" cy="2927621"/>
          </a:xfrm>
        </p:grpSpPr>
        <p:sp>
          <p:nvSpPr>
            <p:cNvPr id="28" name="AutoShape 46"/>
            <p:cNvSpPr>
              <a:spLocks/>
            </p:cNvSpPr>
            <p:nvPr/>
          </p:nvSpPr>
          <p:spPr bwMode="auto">
            <a:xfrm rot="10800000" flipV="1">
              <a:off x="8094704" y="3456724"/>
              <a:ext cx="365125" cy="2864937"/>
            </a:xfrm>
            <a:prstGeom prst="leftBrace">
              <a:avLst>
                <a:gd name="adj1" fmla="val 40435"/>
                <a:gd name="adj2" fmla="val 50000"/>
              </a:avLst>
            </a:prstGeom>
            <a:noFill/>
            <a:ln w="9525">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29" name="Text Box 2"/>
            <p:cNvSpPr txBox="1">
              <a:spLocks noChangeArrowheads="1"/>
            </p:cNvSpPr>
            <p:nvPr/>
          </p:nvSpPr>
          <p:spPr bwMode="auto">
            <a:xfrm rot="5400000">
              <a:off x="7244636" y="4693973"/>
              <a:ext cx="2826041" cy="5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ts val="1800"/>
                </a:lnSpc>
                <a:spcBef>
                  <a:spcPct val="0"/>
                </a:spcBef>
                <a:buFont typeface="Math3" panose="00000400000000000000" pitchFamily="2" charset="2"/>
                <a:buNone/>
              </a:pPr>
              <a:r>
                <a:rPr lang="en-US" altLang="nl-NL" sz="2000" dirty="0">
                  <a:solidFill>
                    <a:srgbClr val="0000FF"/>
                  </a:solidFill>
                  <a:latin typeface="Arial" panose="020B0604020202020204" pitchFamily="34" charset="0"/>
                  <a:cs typeface="Times New Roman" panose="02020603050405020304" pitchFamily="18" charset="0"/>
                  <a:sym typeface="Math3" panose="00000400000000000000" pitchFamily="2" charset="2"/>
                </a:rPr>
                <a:t>Strong impatience due</a:t>
              </a:r>
              <a:br>
                <a:rPr lang="en-US" altLang="nl-NL" sz="2000" dirty="0">
                  <a:solidFill>
                    <a:srgbClr val="0000FF"/>
                  </a:solidFill>
                  <a:latin typeface="Arial" panose="020B0604020202020204" pitchFamily="34" charset="0"/>
                  <a:cs typeface="Times New Roman" panose="02020603050405020304" pitchFamily="18" charset="0"/>
                  <a:sym typeface="Math3" panose="00000400000000000000" pitchFamily="2" charset="2"/>
                </a:rPr>
              </a:br>
              <a:r>
                <a:rPr lang="en-US" altLang="nl-NL" sz="2000" dirty="0">
                  <a:solidFill>
                    <a:srgbClr val="0000FF"/>
                  </a:solidFill>
                  <a:latin typeface="Arial" panose="020B0604020202020204" pitchFamily="34" charset="0"/>
                  <a:cs typeface="Times New Roman" panose="02020603050405020304" pitchFamily="18" charset="0"/>
                  <a:sym typeface="Math3" panose="00000400000000000000" pitchFamily="2" charset="2"/>
                </a:rPr>
                <a:t>    to presence effect</a:t>
              </a:r>
            </a:p>
          </p:txBody>
        </p:sp>
      </p:grpSp>
    </p:spTree>
    <p:extLst>
      <p:ext uri="{BB962C8B-B14F-4D97-AF65-F5344CB8AC3E}">
        <p14:creationId xmlns:p14="http://schemas.microsoft.com/office/powerpoint/2010/main" val="1712644993"/>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5">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7">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6">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6" grpId="0" build="p" autoUpdateAnimBg="0"/>
      <p:bldP spid="7" grpId="0" build="p" autoUpdateAnimBg="0"/>
      <p:bldP spid="9" grpId="0" build="p" autoUpdateAnimBg="0"/>
      <p:bldP spid="15" grpId="0" build="p" autoUpdateAnimBg="0"/>
      <p:bldP spid="16" grpId="0" build="p" autoUpdateAnimBg="0"/>
      <p:bldP spid="17"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20675" y="65088"/>
            <a:ext cx="881062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5.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a:t>
            </a:r>
            <a:r>
              <a:rPr lang="en-GB" altLang="nl-NL" sz="3200" dirty="0" err="1">
                <a:solidFill>
                  <a:srgbClr val="0000FF"/>
                </a:solidFill>
                <a:cs typeface="Times New Roman" panose="02020603050405020304" pitchFamily="18" charset="0"/>
                <a:sym typeface="Math3" panose="00000400000000000000" pitchFamily="2" charset="2"/>
              </a:rPr>
              <a:t>intertemporal</a:t>
            </a:r>
            <a:r>
              <a:rPr lang="en-GB" altLang="nl-NL" sz="3200" dirty="0">
                <a:solidFill>
                  <a:srgbClr val="0000FF"/>
                </a:solidFill>
                <a:cs typeface="Times New Roman" panose="02020603050405020304" pitchFamily="18" charset="0"/>
                <a:sym typeface="Math3" panose="00000400000000000000" pitchFamily="2" charset="2"/>
              </a:rPr>
              <a:t> choice</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Decreasing impatience </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Quasi-hyperbolic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Unit invariance discounting</a:t>
            </a:r>
            <a:endParaRPr lang="en-US" altLang="nl-NL" dirty="0">
              <a:solidFill>
                <a:srgbClr val="000000"/>
              </a:solidFill>
              <a:sym typeface="Math3" panose="00000400000000000000" pitchFamily="2" charset="2"/>
            </a:endParaRP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Discussion</a:t>
            </a:r>
            <a:endParaRPr lang="en-US" altLang="nl-NL" dirty="0">
              <a:solidFill>
                <a:srgbClr val="000000"/>
              </a:solidFill>
              <a:sym typeface="Math3" panose="00000400000000000000" pitchFamily="2" charset="2"/>
            </a:endParaRPr>
          </a:p>
        </p:txBody>
      </p:sp>
      <p:sp>
        <p:nvSpPr>
          <p:cNvPr id="4" name="Line 8"/>
          <p:cNvSpPr>
            <a:spLocks noChangeShapeType="1"/>
          </p:cNvSpPr>
          <p:nvPr/>
        </p:nvSpPr>
        <p:spPr bwMode="auto">
          <a:xfrm>
            <a:off x="33703" y="1985411"/>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34393" r="11042"/>
          <a:stretch/>
        </p:blipFill>
        <p:spPr>
          <a:xfrm>
            <a:off x="7879518" y="211115"/>
            <a:ext cx="724930" cy="553589"/>
          </a:xfrm>
          <a:prstGeom prst="rect">
            <a:avLst/>
          </a:prstGeom>
        </p:spPr>
      </p:pic>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151</a:t>
            </a:fld>
            <a:endParaRPr lang="en-US" altLang="nl-NL" sz="1600"/>
          </a:p>
        </p:txBody>
      </p:sp>
      <p:pic>
        <p:nvPicPr>
          <p:cNvPr id="7" name="Picture 6"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245037053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201613" y="469116"/>
                <a:ext cx="8589962" cy="13849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Violations of constant discounting are by far the strongest if the present (time </a:t>
                </a:r>
                <a14:m>
                  <m:oMath xmlns:m="http://schemas.openxmlformats.org/officeDocument/2006/math">
                    <m:r>
                      <m:rPr>
                        <m:sty m:val="p"/>
                      </m:rP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t</m:t>
                    </m:r>
                    <m:r>
                      <a:rPr lang="en-US" altLang="nl-NL" sz="2800" b="0" i="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in preceding examples,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𝑠</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involved.</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201613" y="469116"/>
                <a:ext cx="8589962" cy="1384995"/>
              </a:xfrm>
              <a:prstGeom prst="rect">
                <a:avLst/>
              </a:prstGeom>
              <a:blipFill rotWithShape="1">
                <a:blip r:embed="rId3"/>
                <a:stretch>
                  <a:fillRect l="-1419" t="-4405" b="-114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pic>
        <p:nvPicPr>
          <p:cNvPr id="5" name="Picture 4">
            <a:extLst>
              <a:ext uri="{FF2B5EF4-FFF2-40B4-BE49-F238E27FC236}">
                <a16:creationId xmlns:a16="http://schemas.microsoft.com/office/drawing/2014/main" id="{AD2CAFBB-1729-460E-A2DE-8F42C5DD5E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06" t="3880" r="33669" b="37471"/>
          <a:stretch/>
        </p:blipFill>
        <p:spPr>
          <a:xfrm>
            <a:off x="5076056" y="5347146"/>
            <a:ext cx="782425" cy="1055802"/>
          </a:xfrm>
          <a:prstGeom prst="rect">
            <a:avLst/>
          </a:prstGeom>
        </p:spPr>
      </p:pic>
      <p:sp>
        <p:nvSpPr>
          <p:cNvPr id="4"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152</a:t>
            </a:fld>
            <a:endParaRPr lang="en-US" altLang="nl-NL" sz="1600"/>
          </a:p>
        </p:txBody>
      </p:sp>
      <p:pic>
        <p:nvPicPr>
          <p:cNvPr id="6" name="Picture 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pic>
        <p:nvPicPr>
          <p:cNvPr id="7" name="Picture 2" descr="C:\Users\xx\Desktop\cur\Micro IV\x3.jpg"/>
          <p:cNvPicPr>
            <a:picLocks noChangeAspect="1" noChangeArrowheads="1"/>
          </p:cNvPicPr>
          <p:nvPr/>
        </p:nvPicPr>
        <p:blipFill rotWithShape="1">
          <a:blip r:embed="rId6">
            <a:extLst>
              <a:ext uri="{28A0092B-C50C-407E-A947-70E740481C1C}">
                <a14:useLocalDpi xmlns:a14="http://schemas.microsoft.com/office/drawing/2010/main" val="0"/>
              </a:ext>
            </a:extLst>
          </a:blip>
          <a:srcRect l="25676" t="5384" r="30695" b="10513"/>
          <a:stretch/>
        </p:blipFill>
        <p:spPr bwMode="auto">
          <a:xfrm>
            <a:off x="8092323" y="1367095"/>
            <a:ext cx="809626" cy="11750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 Box 2"/>
              <p:cNvSpPr txBox="1">
                <a:spLocks noChangeArrowheads="1"/>
              </p:cNvSpPr>
              <p:nvPr/>
            </p:nvSpPr>
            <p:spPr bwMode="auto">
              <a:xfrm>
                <a:off x="206671" y="1323078"/>
                <a:ext cx="8589962" cy="3970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This is called the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immediacy bias</a:t>
                </a:r>
                <a:r>
                  <a:rPr lang="en-US" altLang="nl-NL" sz="2800" dirty="0">
                    <a:latin typeface="Arial" panose="020B0604020202020204" pitchFamily="34" charset="0"/>
                    <a:cs typeface="Times New Roman" panose="02020603050405020304" pitchFamily="18" charset="0"/>
                    <a:sym typeface="Math3" panose="00000400000000000000" pitchFamily="2" charset="2"/>
                  </a:rPr>
                  <a:t> or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present bias.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Hence, pragmatic/simple to assume only such violations, with constant discounting at all times </a:t>
                </a:r>
                <a:b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br>
                <a14:m>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𝑡</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&gt;</m:t>
                    </m:r>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oMath>
                </a14:m>
                <a:r>
                  <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quasi-hyperbolic discounting,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also known as the </a:t>
                </a:r>
                <a14:m>
                  <m:oMath xmlns:m="http://schemas.openxmlformats.org/officeDocument/2006/math">
                    <m:r>
                      <a:rPr lang="en-US" altLang="nl-NL" sz="2800" i="1" smtClean="0">
                        <a:solidFill>
                          <a:srgbClr val="CC99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𝛽</m:t>
                    </m:r>
                  </m:oMath>
                </a14:m>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a:t>
                </a:r>
                <a14:m>
                  <m:oMath xmlns:m="http://schemas.openxmlformats.org/officeDocument/2006/math">
                    <m:r>
                      <a:rPr lang="en-US" altLang="nl-NL" sz="2800" i="1">
                        <a:solidFill>
                          <a:srgbClr val="CC99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oMath>
                </a14:m>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 model. </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sym typeface="Math3" panose="00000400000000000000" pitchFamily="2" charset="2"/>
                  </a:rPr>
                  <a:t>Introduced by P</a:t>
                </a:r>
                <a:r>
                  <a:rPr lang="en-GB" altLang="nl-NL" sz="2800" dirty="0">
                    <a:solidFill>
                      <a:srgbClr val="000000"/>
                    </a:solidFill>
                    <a:latin typeface="Arial" panose="020B0604020202020204" pitchFamily="34" charset="0"/>
                  </a:rPr>
                  <a:t>helps </a:t>
                </a:r>
                <a:r>
                  <a:rPr lang="en-AU" altLang="nl-NL" sz="2800" dirty="0">
                    <a:solidFill>
                      <a:srgbClr val="000000"/>
                    </a:solidFill>
                    <a:latin typeface="Arial" panose="020B0604020202020204" pitchFamily="34" charset="0"/>
                  </a:rPr>
                  <a:t>&amp; </a:t>
                </a:r>
                <a:r>
                  <a:rPr lang="en-GB" altLang="nl-NL" sz="2800" dirty="0" err="1">
                    <a:solidFill>
                      <a:srgbClr val="000000"/>
                    </a:solidFill>
                    <a:latin typeface="Arial" panose="020B0604020202020204" pitchFamily="34" charset="0"/>
                  </a:rPr>
                  <a:t>Pollak</a:t>
                </a:r>
                <a:r>
                  <a:rPr lang="en-GB" altLang="nl-NL" sz="2800" dirty="0">
                    <a:solidFill>
                      <a:srgbClr val="000000"/>
                    </a:solidFill>
                    <a:latin typeface="Arial" panose="020B0604020202020204" pitchFamily="34" charset="0"/>
                  </a:rPr>
                  <a:t> (1968);</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rPr>
                  <a:t>popularized in economics by </a:t>
                </a:r>
                <a:r>
                  <a:rPr lang="en-GB" altLang="nl-NL" sz="2800" dirty="0" err="1">
                    <a:solidFill>
                      <a:srgbClr val="000000"/>
                    </a:solidFill>
                    <a:latin typeface="Arial" panose="020B0604020202020204" pitchFamily="34" charset="0"/>
                  </a:rPr>
                  <a:t>Laibson</a:t>
                </a:r>
                <a:r>
                  <a:rPr lang="en-GB" altLang="nl-NL" sz="2800" dirty="0">
                    <a:solidFill>
                      <a:srgbClr val="000000"/>
                    </a:solidFill>
                    <a:latin typeface="Arial" panose="020B0604020202020204" pitchFamily="34" charset="0"/>
                  </a:rPr>
                  <a:t> (1997)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8" name="Text Box 2"/>
              <p:cNvSpPr txBox="1">
                <a:spLocks noRot="1" noChangeAspect="1" noMove="1" noResize="1" noEditPoints="1" noAdjustHandles="1" noChangeArrowheads="1" noChangeShapeType="1" noTextEdit="1"/>
              </p:cNvSpPr>
              <p:nvPr/>
            </p:nvSpPr>
            <p:spPr bwMode="auto">
              <a:xfrm>
                <a:off x="206671" y="1323078"/>
                <a:ext cx="8589962" cy="3970318"/>
              </a:xfrm>
              <a:prstGeom prst="rect">
                <a:avLst/>
              </a:prstGeom>
              <a:blipFill>
                <a:blip r:embed="rId7"/>
                <a:stretch>
                  <a:fillRect l="-1490" t="-1536" b="-33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L">
                    <a:noFill/>
                  </a:rPr>
                  <a:t> </a:t>
                </a:r>
              </a:p>
            </p:txBody>
          </p:sp>
        </mc:Fallback>
      </mc:AlternateContent>
    </p:spTree>
    <p:extLst>
      <p:ext uri="{BB962C8B-B14F-4D97-AF65-F5344CB8AC3E}">
        <p14:creationId xmlns:p14="http://schemas.microsoft.com/office/powerpoint/2010/main" val="152616768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8">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8">
                                            <p:txEl>
                                              <p:pRg st="4" end="4"/>
                                            </p:txEl>
                                          </p:spTgt>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P spid="8" grpId="0" uiExpand="1"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2"/>
              <p:cNvSpPr txBox="1">
                <a:spLocks noChangeArrowheads="1"/>
              </p:cNvSpPr>
              <p:nvPr/>
            </p:nvSpPr>
            <p:spPr bwMode="auto">
              <a:xfrm>
                <a:off x="280353" y="439068"/>
                <a:ext cx="8589962" cy="41857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 (=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800" b="0" i="1" baseline="300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t>
                </a:r>
                <a14:m>
                  <m:oMath xmlns:m="http://schemas.openxmlformats.org/officeDocument/2006/math">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5000"/>
                  </a:lnSpc>
                  <a:spcBef>
                    <a:spcPct val="0"/>
                  </a:spcBef>
                  <a:buNone/>
                </a:pP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𝛽𝛿</m:t>
                    </m:r>
                    <m:r>
                      <a:rPr lang="en-US" altLang="nl-NL" sz="2800" i="1" baseline="3000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&gt;</m:t>
                    </m:r>
                    <m:r>
                      <a:rPr lang="en-US" altLang="nl-NL" sz="280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9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Here </a:t>
                </a:r>
                <a14:m>
                  <m:oMath xmlns:m="http://schemas.openxmlformats.org/officeDocument/2006/math">
                    <m:r>
                      <a:rPr lang="en-US" altLang="nl-NL" sz="28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𝛽</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and </a:t>
                </a:r>
                <a14:m>
                  <m:oMath xmlns:m="http://schemas.openxmlformats.org/officeDocument/2006/math">
                    <m:r>
                      <a:rPr lang="en-US" altLang="nl-NL" sz="28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r>
                      <a:rPr lang="en-US" altLang="nl-NL" sz="28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Everything except the present gets punished by an extra weight </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𝛽</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Decisions not involving the present all have the same constant </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𝛽</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which can be dropped then, still giving constant impatience there.</a:t>
                </a:r>
              </a:p>
            </p:txBody>
          </p:sp>
        </mc:Choice>
        <mc:Fallback xmlns="">
          <p:sp>
            <p:nvSpPr>
              <p:cNvPr id="4" name="Text Box 2"/>
              <p:cNvSpPr txBox="1">
                <a:spLocks noRot="1" noChangeAspect="1" noMove="1" noResize="1" noEditPoints="1" noAdjustHandles="1" noChangeArrowheads="1" noChangeShapeType="1" noTextEdit="1"/>
              </p:cNvSpPr>
              <p:nvPr/>
            </p:nvSpPr>
            <p:spPr bwMode="auto">
              <a:xfrm>
                <a:off x="280353" y="439068"/>
                <a:ext cx="8589962" cy="4185761"/>
              </a:xfrm>
              <a:prstGeom prst="rect">
                <a:avLst/>
              </a:prstGeom>
              <a:blipFill>
                <a:blip r:embed="rId3"/>
                <a:stretch>
                  <a:fillRect l="-1490" t="-2038" r="-2413" b="-30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3"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153</a:t>
            </a:fld>
            <a:endParaRPr lang="en-US" altLang="nl-NL" sz="1600"/>
          </a:p>
        </p:txBody>
      </p:sp>
      <p:pic>
        <p:nvPicPr>
          <p:cNvPr id="5" name="Picture 4"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605796124"/>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30130" y="1898565"/>
            <a:ext cx="5388427" cy="3501741"/>
            <a:chOff x="1130130" y="1669965"/>
            <a:chExt cx="5388427" cy="3501741"/>
          </a:xfrm>
        </p:grpSpPr>
        <mc:AlternateContent xmlns:mc="http://schemas.openxmlformats.org/markup-compatibility/2006" xmlns:a14="http://schemas.microsoft.com/office/drawing/2010/main">
          <mc:Choice Requires="a14">
            <p:sp>
              <p:nvSpPr>
                <p:cNvPr id="78" name="TextBox 77"/>
                <p:cNvSpPr txBox="1"/>
                <p:nvPr/>
              </p:nvSpPr>
              <p:spPr>
                <a:xfrm>
                  <a:off x="2846413" y="3986484"/>
                  <a:ext cx="2988382" cy="46484"/>
                </a:xfrm>
                <a:prstGeom prst="rect">
                  <a:avLst/>
                </a:prstGeom>
                <a:noFill/>
              </p:spPr>
              <p:txBody>
                <a:bodyPr wrap="none" lIns="0" tIns="0" rIns="0" bIns="0" rtlCol="0">
                  <a:spAutoFit/>
                </a:bodyPr>
                <a:lstStyle/>
                <a:p>
                  <a:pPr>
                    <a:lnSpc>
                      <a:spcPct val="90000"/>
                    </a:lnSpc>
                  </a:pPr>
                  <a:r>
                    <a:rPr lang="en-US" sz="2000" dirty="0">
                      <a:solidFill>
                        <a:srgbClr val="000000"/>
                      </a:solidFill>
                    </a:rPr>
                    <a:t>quasi-hyperbolic discounting</a:t>
                  </a:r>
                </a:p>
                <a:p>
                  <a:pPr>
                    <a:lnSpc>
                      <a:spcPct val="90000"/>
                    </a:lnSpc>
                  </a:pPr>
                  <a:r>
                    <a:rPr lang="en-US" sz="2000" dirty="0">
                      <a:solidFill>
                        <a:srgbClr val="000000"/>
                      </a:solidFill>
                    </a:rPr>
                    <a:t>with </a:t>
                  </a:r>
                  <a14:m>
                    <m:oMath xmlns:m="http://schemas.openxmlformats.org/officeDocument/2006/math">
                      <m:r>
                        <a:rPr lang="en-US" sz="2000" i="1" smtClean="0">
                          <a:solidFill>
                            <a:srgbClr val="000000"/>
                          </a:solidFill>
                          <a:latin typeface="Cambria Math" panose="02040503050406030204" pitchFamily="18" charset="0"/>
                          <a:ea typeface="Cambria Math" panose="02040503050406030204" pitchFamily="18" charset="0"/>
                        </a:rPr>
                        <m:t>𝛽</m:t>
                      </m:r>
                      <m:r>
                        <a:rPr lang="en-US" sz="2000" b="0" i="1" smtClean="0">
                          <a:solidFill>
                            <a:srgbClr val="000000"/>
                          </a:solidFill>
                          <a:latin typeface="Cambria Math" panose="02040503050406030204" pitchFamily="18" charset="0"/>
                          <a:ea typeface="Cambria Math" panose="02040503050406030204" pitchFamily="18" charset="0"/>
                        </a:rPr>
                        <m:t>=0.75</m:t>
                      </m:r>
                    </m:oMath>
                  </a14:m>
                  <a:endParaRPr lang="en-GB" sz="2000" dirty="0">
                    <a:solidFill>
                      <a:srgbClr val="0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846413" y="3986484"/>
                  <a:ext cx="2988382" cy="46484"/>
                </a:xfrm>
                <a:prstGeom prst="rect">
                  <a:avLst/>
                </a:prstGeom>
                <a:blipFill rotWithShape="0">
                  <a:blip r:embed="rId3"/>
                  <a:stretch>
                    <a:fillRect l="-5306" t="-225000" r="-4694" b="-1337500"/>
                  </a:stretch>
                </a:blipFill>
              </p:spPr>
              <p:txBody>
                <a:bodyPr/>
                <a:lstStyle/>
                <a:p>
                  <a:r>
                    <a:rPr lang="en-GB">
                      <a:noFill/>
                    </a:rPr>
                    <a:t> </a:t>
                  </a:r>
                </a:p>
              </p:txBody>
            </p:sp>
          </mc:Fallback>
        </mc:AlternateContent>
        <p:sp>
          <p:nvSpPr>
            <p:cNvPr id="44" name="Freeform 43"/>
            <p:cNvSpPr/>
            <p:nvPr/>
          </p:nvSpPr>
          <p:spPr>
            <a:xfrm>
              <a:off x="1130130" y="1669965"/>
              <a:ext cx="3533269" cy="3372239"/>
            </a:xfrm>
            <a:custGeom>
              <a:avLst/>
              <a:gdLst>
                <a:gd name="connsiteX0" fmla="*/ 0 w 2395537"/>
                <a:gd name="connsiteY0" fmla="*/ 0 h 3148013"/>
                <a:gd name="connsiteX1" fmla="*/ 323850 w 2395537"/>
                <a:gd name="connsiteY1" fmla="*/ 1247775 h 3148013"/>
                <a:gd name="connsiteX2" fmla="*/ 747712 w 2395537"/>
                <a:gd name="connsiteY2" fmla="*/ 2195513 h 3148013"/>
                <a:gd name="connsiteX3" fmla="*/ 150971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1862137 w 2395537"/>
                <a:gd name="connsiteY4" fmla="*/ 3062288 h 3148013"/>
                <a:gd name="connsiteX5" fmla="*/ 2395537 w 2395537"/>
                <a:gd name="connsiteY5"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381125 w 2395537"/>
                <a:gd name="connsiteY3" fmla="*/ 2838450 h 3148013"/>
                <a:gd name="connsiteX4" fmla="*/ 1862137 w 2395537"/>
                <a:gd name="connsiteY4" fmla="*/ 3062288 h 3148013"/>
                <a:gd name="connsiteX5" fmla="*/ 2395537 w 2395537"/>
                <a:gd name="connsiteY5" fmla="*/ 3148013 h 3148013"/>
                <a:gd name="connsiteX0" fmla="*/ 0 w 2405062"/>
                <a:gd name="connsiteY0" fmla="*/ 0 h 3152775"/>
                <a:gd name="connsiteX1" fmla="*/ 323850 w 2405062"/>
                <a:gd name="connsiteY1" fmla="*/ 1247775 h 3152775"/>
                <a:gd name="connsiteX2" fmla="*/ 747712 w 2405062"/>
                <a:gd name="connsiteY2" fmla="*/ 2195513 h 3152775"/>
                <a:gd name="connsiteX3" fmla="*/ 1381125 w 2405062"/>
                <a:gd name="connsiteY3" fmla="*/ 2838450 h 3152775"/>
                <a:gd name="connsiteX4" fmla="*/ 1862137 w 2405062"/>
                <a:gd name="connsiteY4" fmla="*/ 3062288 h 3152775"/>
                <a:gd name="connsiteX5" fmla="*/ 2405062 w 2405062"/>
                <a:gd name="connsiteY5" fmla="*/ 3152775 h 3152775"/>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62137 w 2414587"/>
                <a:gd name="connsiteY4" fmla="*/ 306228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14512 w 2414587"/>
                <a:gd name="connsiteY4" fmla="*/ 304323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295400 w 2414587"/>
                <a:gd name="connsiteY3" fmla="*/ 2776537 h 3157538"/>
                <a:gd name="connsiteX4" fmla="*/ 1814512 w 2414587"/>
                <a:gd name="connsiteY4" fmla="*/ 3043238 h 3157538"/>
                <a:gd name="connsiteX5" fmla="*/ 2414587 w 2414587"/>
                <a:gd name="connsiteY5" fmla="*/ 3157538 h 3157538"/>
                <a:gd name="connsiteX0" fmla="*/ 0 w 2428874"/>
                <a:gd name="connsiteY0" fmla="*/ 0 h 3171825"/>
                <a:gd name="connsiteX1" fmla="*/ 338137 w 2428874"/>
                <a:gd name="connsiteY1" fmla="*/ 1262062 h 3171825"/>
                <a:gd name="connsiteX2" fmla="*/ 761999 w 2428874"/>
                <a:gd name="connsiteY2" fmla="*/ 2209800 h 3171825"/>
                <a:gd name="connsiteX3" fmla="*/ 1309687 w 2428874"/>
                <a:gd name="connsiteY3" fmla="*/ 2790824 h 3171825"/>
                <a:gd name="connsiteX4" fmla="*/ 1828799 w 2428874"/>
                <a:gd name="connsiteY4" fmla="*/ 3057525 h 3171825"/>
                <a:gd name="connsiteX5" fmla="*/ 2428874 w 2428874"/>
                <a:gd name="connsiteY5" fmla="*/ 3171825 h 3171825"/>
                <a:gd name="connsiteX0" fmla="*/ 0 w 2395536"/>
                <a:gd name="connsiteY0" fmla="*/ 0 h 3162300"/>
                <a:gd name="connsiteX1" fmla="*/ 338137 w 2395536"/>
                <a:gd name="connsiteY1" fmla="*/ 1262062 h 3162300"/>
                <a:gd name="connsiteX2" fmla="*/ 761999 w 2395536"/>
                <a:gd name="connsiteY2" fmla="*/ 2209800 h 3162300"/>
                <a:gd name="connsiteX3" fmla="*/ 1309687 w 2395536"/>
                <a:gd name="connsiteY3" fmla="*/ 2790824 h 3162300"/>
                <a:gd name="connsiteX4" fmla="*/ 1828799 w 2395536"/>
                <a:gd name="connsiteY4" fmla="*/ 3057525 h 3162300"/>
                <a:gd name="connsiteX5" fmla="*/ 2395536 w 2395536"/>
                <a:gd name="connsiteY5" fmla="*/ 316230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5536" h="3162300">
                  <a:moveTo>
                    <a:pt x="0" y="0"/>
                  </a:moveTo>
                  <a:cubicBezTo>
                    <a:pt x="99615" y="440928"/>
                    <a:pt x="211137" y="893762"/>
                    <a:pt x="338137" y="1262062"/>
                  </a:cubicBezTo>
                  <a:cubicBezTo>
                    <a:pt x="465137" y="1630362"/>
                    <a:pt x="600074" y="1955006"/>
                    <a:pt x="761999" y="2209800"/>
                  </a:cubicBezTo>
                  <a:cubicBezTo>
                    <a:pt x="923924" y="2464594"/>
                    <a:pt x="1131887" y="2649537"/>
                    <a:pt x="1309687" y="2790824"/>
                  </a:cubicBezTo>
                  <a:cubicBezTo>
                    <a:pt x="1487487" y="2932111"/>
                    <a:pt x="1684337" y="3021013"/>
                    <a:pt x="1828799" y="3057525"/>
                  </a:cubicBezTo>
                  <a:cubicBezTo>
                    <a:pt x="1973261" y="3094037"/>
                    <a:pt x="2304255" y="3148806"/>
                    <a:pt x="2395536" y="3162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44"/>
                <p:cNvSpPr txBox="1"/>
                <p:nvPr/>
              </p:nvSpPr>
              <p:spPr>
                <a:xfrm>
                  <a:off x="4672474" y="4863929"/>
                  <a:ext cx="1846083" cy="307777"/>
                </a:xfrm>
                <a:prstGeom prst="rect">
                  <a:avLst/>
                </a:prstGeom>
                <a:noFill/>
              </p:spPr>
              <p:txBody>
                <a:bodyPr wrap="none" lIns="0" tIns="0" rIns="0" bIns="0" rtlCol="0">
                  <a:spAutoFit/>
                </a:bodyPr>
                <a:lstStyle/>
                <a:p>
                  <a14:m>
                    <m:oMath xmlns:m="http://schemas.openxmlformats.org/officeDocument/2006/math">
                      <m:r>
                        <a:rPr lang="en-US" sz="2000" b="0" i="1" smtClean="0">
                          <a:solidFill>
                            <a:srgbClr val="000000"/>
                          </a:solidFill>
                          <a:latin typeface="Cambria Math" panose="02040503050406030204" pitchFamily="18" charset="0"/>
                        </a:rPr>
                        <m:t>𝛽</m:t>
                      </m:r>
                      <m:r>
                        <a:rPr lang="en-US" sz="2000" b="0" i="1" smtClean="0">
                          <a:solidFill>
                            <a:srgbClr val="000000"/>
                          </a:solidFill>
                          <a:latin typeface="Cambria Math" panose="02040503050406030204" pitchFamily="18" charset="0"/>
                        </a:rPr>
                        <m:t>=0.75,</m:t>
                      </m:r>
                      <m:r>
                        <a:rPr lang="en-US" sz="2000" i="1">
                          <a:solidFill>
                            <a:srgbClr val="000000"/>
                          </a:solidFill>
                          <a:latin typeface="Cambria Math" panose="02040503050406030204" pitchFamily="18" charset="0"/>
                          <a:ea typeface="Cambria Math" panose="02040503050406030204" pitchFamily="18" charset="0"/>
                        </a:rPr>
                        <m:t>𝛿</m:t>
                      </m:r>
                      <m:r>
                        <a:rPr lang="en-US" sz="2000" b="0" i="1" smtClean="0">
                          <a:solidFill>
                            <a:srgbClr val="000000"/>
                          </a:solidFill>
                          <a:latin typeface="Cambria Math" panose="02040503050406030204" pitchFamily="18" charset="0"/>
                          <a:ea typeface="Cambria Math" panose="02040503050406030204" pitchFamily="18" charset="0"/>
                        </a:rPr>
                        <m:t> </m:t>
                      </m:r>
                    </m:oMath>
                  </a14:m>
                  <a:r>
                    <a:rPr lang="en-GB" sz="2000" dirty="0">
                      <a:solidFill>
                        <a:srgbClr val="000000"/>
                      </a:solidFill>
                    </a:rPr>
                    <a:t>= 0.4</a:t>
                  </a:r>
                </a:p>
              </p:txBody>
            </p:sp>
          </mc:Choice>
          <mc:Fallback xmlns="">
            <p:sp>
              <p:nvSpPr>
                <p:cNvPr id="45" name="TextBox 44"/>
                <p:cNvSpPr txBox="1">
                  <a:spLocks noRot="1" noChangeAspect="1" noMove="1" noResize="1" noEditPoints="1" noAdjustHandles="1" noChangeArrowheads="1" noChangeShapeType="1" noTextEdit="1"/>
                </p:cNvSpPr>
                <p:nvPr/>
              </p:nvSpPr>
              <p:spPr>
                <a:xfrm>
                  <a:off x="4672474" y="4863929"/>
                  <a:ext cx="1846083" cy="307777"/>
                </a:xfrm>
                <a:prstGeom prst="rect">
                  <a:avLst/>
                </a:prstGeom>
                <a:blipFill rotWithShape="0">
                  <a:blip r:embed="rId19"/>
                  <a:stretch>
                    <a:fillRect l="-6271" t="-26000" r="-4620" b="-50000"/>
                  </a:stretch>
                </a:blipFill>
              </p:spPr>
              <p:txBody>
                <a:bodyPr/>
                <a:lstStyle/>
                <a:p>
                  <a:r>
                    <a:rPr lang="en-GB">
                      <a:noFill/>
                    </a:rPr>
                    <a:t> </a:t>
                  </a:r>
                </a:p>
              </p:txBody>
            </p:sp>
          </mc:Fallback>
        </mc:AlternateContent>
      </p:grpSp>
      <p:grpSp>
        <p:nvGrpSpPr>
          <p:cNvPr id="7" name="Group 6"/>
          <p:cNvGrpSpPr/>
          <p:nvPr/>
        </p:nvGrpSpPr>
        <p:grpSpPr>
          <a:xfrm>
            <a:off x="512709" y="297514"/>
            <a:ext cx="4879283" cy="5815289"/>
            <a:chOff x="512709" y="68914"/>
            <a:chExt cx="4879283" cy="5815289"/>
          </a:xfrm>
        </p:grpSpPr>
        <p:grpSp>
          <p:nvGrpSpPr>
            <p:cNvPr id="4" name="Group 3"/>
            <p:cNvGrpSpPr/>
            <p:nvPr/>
          </p:nvGrpSpPr>
          <p:grpSpPr>
            <a:xfrm>
              <a:off x="893280" y="5454507"/>
              <a:ext cx="4498712" cy="429696"/>
              <a:chOff x="893280" y="5454507"/>
              <a:chExt cx="4498712" cy="429696"/>
            </a:xfrm>
          </p:grpSpPr>
          <p:cxnSp>
            <p:nvCxnSpPr>
              <p:cNvPr id="12" name="Straight Connector 11"/>
              <p:cNvCxnSpPr/>
              <p:nvPr/>
            </p:nvCxnSpPr>
            <p:spPr>
              <a:xfrm rot="10800000">
                <a:off x="1163410" y="5580212"/>
                <a:ext cx="4090566" cy="0"/>
              </a:xfrm>
              <a:prstGeom prst="line">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8437"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85272"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77283"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70120"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9130"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40972" y="5518631"/>
                <a:ext cx="0" cy="11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1110507" y="5527551"/>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p:cNvSpPr txBox="1"/>
                  <p:nvPr/>
                </p:nvSpPr>
                <p:spPr>
                  <a:xfrm>
                    <a:off x="2199598" y="5607204"/>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1</m:t>
                          </m:r>
                        </m:oMath>
                      </m:oMathPara>
                    </a14:m>
                    <a:endParaRPr lang="en-GB" sz="2000" dirty="0">
                      <a:solidFill>
                        <a:srgbClr val="00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2199598" y="5607204"/>
                    <a:ext cx="181139" cy="276999"/>
                  </a:xfrm>
                  <a:prstGeom prst="rect">
                    <a:avLst/>
                  </a:prstGeom>
                  <a:blipFill rotWithShape="0">
                    <a:blip r:embed="rId8"/>
                    <a:stretch>
                      <a:fillRect l="-33333" r="-2666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3383311" y="5607204"/>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2</m:t>
                          </m:r>
                        </m:oMath>
                      </m:oMathPara>
                    </a14:m>
                    <a:endParaRPr lang="en-GB" sz="2000" dirty="0">
                      <a:solidFill>
                        <a:srgbClr val="00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383311" y="5607204"/>
                    <a:ext cx="181139" cy="276999"/>
                  </a:xfrm>
                  <a:prstGeom prst="rect">
                    <a:avLst/>
                  </a:prstGeom>
                  <a:blipFill rotWithShape="0">
                    <a:blip r:embed="rId9"/>
                    <a:stretch>
                      <a:fillRect l="-30000" r="-30000"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549953" y="5607204"/>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3</m:t>
                          </m:r>
                        </m:oMath>
                      </m:oMathPara>
                    </a14:m>
                    <a:endParaRPr lang="en-GB" sz="2000" dirty="0">
                      <a:solidFill>
                        <a:srgbClr val="00000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4549953" y="5607204"/>
                    <a:ext cx="181139" cy="276999"/>
                  </a:xfrm>
                  <a:prstGeom prst="rect">
                    <a:avLst/>
                  </a:prstGeom>
                  <a:blipFill rotWithShape="0">
                    <a:blip r:embed="rId10"/>
                    <a:stretch>
                      <a:fillRect l="-30000" r="-30000"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5227010" y="5459738"/>
                    <a:ext cx="16498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𝑡</m:t>
                          </m:r>
                        </m:oMath>
                      </m:oMathPara>
                    </a14:m>
                    <a:endParaRPr lang="en-GB" sz="2000" dirty="0">
                      <a:solidFill>
                        <a:srgbClr val="00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5227010" y="5459738"/>
                    <a:ext cx="164982" cy="307777"/>
                  </a:xfrm>
                  <a:prstGeom prst="rect">
                    <a:avLst/>
                  </a:prstGeom>
                  <a:blipFill rotWithShape="0">
                    <a:blip r:embed="rId11"/>
                    <a:stretch>
                      <a:fillRect l="-28571" r="-25000"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893280" y="5454507"/>
                    <a:ext cx="20037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0</m:t>
                          </m:r>
                        </m:oMath>
                      </m:oMathPara>
                    </a14:m>
                    <a:endParaRPr lang="en-GB" sz="2000" dirty="0">
                      <a:solidFill>
                        <a:srgbClr val="0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893280" y="5454507"/>
                    <a:ext cx="200375" cy="307777"/>
                  </a:xfrm>
                  <a:prstGeom prst="rect">
                    <a:avLst/>
                  </a:prstGeom>
                  <a:blipFill rotWithShape="0">
                    <a:blip r:embed="rId18"/>
                    <a:stretch>
                      <a:fillRect l="-31250" r="-31250" b="-6000"/>
                    </a:stretch>
                  </a:blipFill>
                </p:spPr>
                <p:txBody>
                  <a:bodyPr/>
                  <a:lstStyle/>
                  <a:p>
                    <a:r>
                      <a:rPr lang="en-GB">
                        <a:noFill/>
                      </a:rPr>
                      <a:t> </a:t>
                    </a:r>
                  </a:p>
                </p:txBody>
              </p:sp>
            </mc:Fallback>
          </mc:AlternateContent>
        </p:grpSp>
        <p:grpSp>
          <p:nvGrpSpPr>
            <p:cNvPr id="6" name="Group 5"/>
            <p:cNvGrpSpPr/>
            <p:nvPr/>
          </p:nvGrpSpPr>
          <p:grpSpPr>
            <a:xfrm>
              <a:off x="512709" y="68914"/>
              <a:ext cx="650700" cy="5525664"/>
              <a:chOff x="512709" y="68914"/>
              <a:chExt cx="650700" cy="5525664"/>
            </a:xfrm>
          </p:grpSpPr>
          <p:cxnSp>
            <p:nvCxnSpPr>
              <p:cNvPr id="5" name="Straight Connector 4"/>
              <p:cNvCxnSpPr/>
              <p:nvPr/>
            </p:nvCxnSpPr>
            <p:spPr>
              <a:xfrm flipH="1">
                <a:off x="1094029" y="444214"/>
                <a:ext cx="13393" cy="5150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1110507" y="5004315"/>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1110507" y="4490359"/>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1110507" y="3438157"/>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1110507" y="2933480"/>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1110507" y="2410244"/>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1110507" y="1366435"/>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1110507" y="3968010"/>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1110507" y="1895376"/>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1110507" y="881615"/>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1096510" y="351762"/>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p:cNvSpPr txBox="1"/>
                  <p:nvPr/>
                </p:nvSpPr>
                <p:spPr>
                  <a:xfrm>
                    <a:off x="512709" y="68914"/>
                    <a:ext cx="56201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𝐷</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𝑡</m:t>
                          </m:r>
                          <m:r>
                            <a:rPr lang="en-US" sz="2000" b="0" i="1" smtClean="0">
                              <a:solidFill>
                                <a:srgbClr val="000000"/>
                              </a:solidFill>
                              <a:latin typeface="Cambria Math" panose="02040503050406030204" pitchFamily="18" charset="0"/>
                            </a:rPr>
                            <m:t>)</m:t>
                          </m:r>
                        </m:oMath>
                      </m:oMathPara>
                    </a14:m>
                    <a:endParaRPr lang="en-GB" sz="2000" dirty="0">
                      <a:solidFill>
                        <a:srgbClr val="000000"/>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512709" y="68914"/>
                    <a:ext cx="562013" cy="307777"/>
                  </a:xfrm>
                  <a:prstGeom prst="rect">
                    <a:avLst/>
                  </a:prstGeom>
                  <a:blipFill rotWithShape="0">
                    <a:blip r:embed="rId12"/>
                    <a:stretch>
                      <a:fillRect l="-9783" t="-1961" r="-16304"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674965" y="346608"/>
                    <a:ext cx="3959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1.0</m:t>
                          </m:r>
                        </m:oMath>
                      </m:oMathPara>
                    </a14:m>
                    <a:endParaRPr lang="en-GB" sz="2000" dirty="0">
                      <a:solidFill>
                        <a:srgbClr val="0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674965" y="346608"/>
                    <a:ext cx="395942" cy="307777"/>
                  </a:xfrm>
                  <a:prstGeom prst="rect">
                    <a:avLst/>
                  </a:prstGeom>
                  <a:blipFill rotWithShape="0">
                    <a:blip r:embed="rId13"/>
                    <a:stretch>
                      <a:fillRect l="-15385" r="-13846"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674965" y="1263529"/>
                    <a:ext cx="3959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0</m:t>
                          </m:r>
                          <m:r>
                            <a:rPr lang="en-US" sz="2000" b="0" i="1" smtClean="0">
                              <a:solidFill>
                                <a:srgbClr val="000000"/>
                              </a:solidFill>
                              <a:latin typeface="Cambria Math" panose="02040503050406030204" pitchFamily="18" charset="0"/>
                            </a:rPr>
                            <m:t>.8</m:t>
                          </m:r>
                        </m:oMath>
                      </m:oMathPara>
                    </a14:m>
                    <a:endParaRPr lang="en-GB" sz="2000" dirty="0">
                      <a:solidFill>
                        <a:srgbClr val="000000"/>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674965" y="1263529"/>
                    <a:ext cx="395942" cy="307777"/>
                  </a:xfrm>
                  <a:prstGeom prst="rect">
                    <a:avLst/>
                  </a:prstGeom>
                  <a:blipFill rotWithShape="0">
                    <a:blip r:embed="rId14"/>
                    <a:stretch>
                      <a:fillRect l="-15385" r="-13846"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74965" y="2329135"/>
                    <a:ext cx="3959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0</m:t>
                          </m:r>
                          <m:r>
                            <a:rPr lang="en-US" sz="2000" b="0" i="1" smtClean="0">
                              <a:solidFill>
                                <a:srgbClr val="000000"/>
                              </a:solidFill>
                              <a:latin typeface="Cambria Math" panose="02040503050406030204" pitchFamily="18" charset="0"/>
                            </a:rPr>
                            <m:t>.6</m:t>
                          </m:r>
                        </m:oMath>
                      </m:oMathPara>
                    </a14:m>
                    <a:endParaRPr lang="en-GB" sz="2000" dirty="0">
                      <a:solidFill>
                        <a:srgbClr val="000000"/>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74965" y="2329135"/>
                    <a:ext cx="395942" cy="307777"/>
                  </a:xfrm>
                  <a:prstGeom prst="rect">
                    <a:avLst/>
                  </a:prstGeom>
                  <a:blipFill rotWithShape="0">
                    <a:blip r:embed="rId15"/>
                    <a:stretch>
                      <a:fillRect l="-15385" r="-13846"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674965" y="3356992"/>
                    <a:ext cx="3959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0</m:t>
                          </m:r>
                          <m:r>
                            <a:rPr lang="en-US" sz="2000" b="0" i="1" smtClean="0">
                              <a:solidFill>
                                <a:srgbClr val="000000"/>
                              </a:solidFill>
                              <a:latin typeface="Cambria Math" panose="02040503050406030204" pitchFamily="18" charset="0"/>
                            </a:rPr>
                            <m:t>.4</m:t>
                          </m:r>
                        </m:oMath>
                      </m:oMathPara>
                    </a14:m>
                    <a:endParaRPr lang="en-GB" sz="2000" dirty="0">
                      <a:solidFill>
                        <a:srgbClr val="0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674965" y="3356992"/>
                    <a:ext cx="395942" cy="307777"/>
                  </a:xfrm>
                  <a:prstGeom prst="rect">
                    <a:avLst/>
                  </a:prstGeom>
                  <a:blipFill rotWithShape="0">
                    <a:blip r:embed="rId16"/>
                    <a:stretch>
                      <a:fillRect l="-15385" r="-13846"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674965" y="4417367"/>
                    <a:ext cx="3959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0</m:t>
                          </m:r>
                          <m:r>
                            <a:rPr lang="en-US" sz="2000" b="0" i="1" smtClean="0">
                              <a:solidFill>
                                <a:srgbClr val="000000"/>
                              </a:solidFill>
                              <a:latin typeface="Cambria Math" panose="02040503050406030204" pitchFamily="18" charset="0"/>
                            </a:rPr>
                            <m:t>.2</m:t>
                          </m:r>
                        </m:oMath>
                      </m:oMathPara>
                    </a14:m>
                    <a:endParaRPr lang="en-GB" sz="2000" dirty="0">
                      <a:solidFill>
                        <a:srgbClr val="0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674965" y="4417367"/>
                    <a:ext cx="395942" cy="307777"/>
                  </a:xfrm>
                  <a:prstGeom prst="rect">
                    <a:avLst/>
                  </a:prstGeom>
                  <a:blipFill rotWithShape="0">
                    <a:blip r:embed="rId17"/>
                    <a:stretch>
                      <a:fillRect l="-15385" r="-13846" b="-6000"/>
                    </a:stretch>
                  </a:blipFill>
                </p:spPr>
                <p:txBody>
                  <a:bodyPr/>
                  <a:lstStyle/>
                  <a:p>
                    <a:r>
                      <a:rPr lang="en-GB">
                        <a:noFill/>
                      </a:rPr>
                      <a:t> </a:t>
                    </a:r>
                  </a:p>
                </p:txBody>
              </p:sp>
            </mc:Fallback>
          </mc:AlternateContent>
          <p:sp>
            <p:nvSpPr>
              <p:cNvPr id="2" name="Oval 1"/>
              <p:cNvSpPr/>
              <p:nvPr/>
            </p:nvSpPr>
            <p:spPr>
              <a:xfrm>
                <a:off x="1055382" y="387972"/>
                <a:ext cx="93600" cy="93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p:cNvSpPr txBox="1"/>
                  <p:nvPr/>
                </p:nvSpPr>
                <p:spPr>
                  <a:xfrm>
                    <a:off x="532298" y="1561069"/>
                    <a:ext cx="53860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0</m:t>
                          </m:r>
                          <m:r>
                            <a:rPr lang="en-US" sz="2000" b="0" i="1" smtClean="0">
                              <a:solidFill>
                                <a:srgbClr val="000000"/>
                              </a:solidFill>
                              <a:latin typeface="Cambria Math" panose="02040503050406030204" pitchFamily="18" charset="0"/>
                            </a:rPr>
                            <m:t>.75</m:t>
                          </m:r>
                        </m:oMath>
                      </m:oMathPara>
                    </a14:m>
                    <a:endParaRPr lang="en-GB" sz="2000" dirty="0">
                      <a:solidFill>
                        <a:srgbClr val="00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32298" y="1561069"/>
                    <a:ext cx="538609" cy="307777"/>
                  </a:xfrm>
                  <a:prstGeom prst="rect">
                    <a:avLst/>
                  </a:prstGeom>
                  <a:blipFill rotWithShape="0">
                    <a:blip r:embed="rId20"/>
                    <a:stretch>
                      <a:fillRect l="-10112" r="-10112" b="-5882"/>
                    </a:stretch>
                  </a:blipFill>
                </p:spPr>
                <p:txBody>
                  <a:bodyPr/>
                  <a:lstStyle/>
                  <a:p>
                    <a:r>
                      <a:rPr lang="en-GB">
                        <a:noFill/>
                      </a:rPr>
                      <a:t> </a:t>
                    </a:r>
                  </a:p>
                </p:txBody>
              </p:sp>
            </mc:Fallback>
          </mc:AlternateContent>
          <p:cxnSp>
            <p:nvCxnSpPr>
              <p:cNvPr id="50" name="Straight Connector 49"/>
              <p:cNvCxnSpPr/>
              <p:nvPr/>
            </p:nvCxnSpPr>
            <p:spPr>
              <a:xfrm rot="16200000">
                <a:off x="1110507" y="1605921"/>
                <a:ext cx="0" cy="10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Group 7"/>
          <p:cNvGrpSpPr/>
          <p:nvPr/>
        </p:nvGrpSpPr>
        <p:grpSpPr>
          <a:xfrm>
            <a:off x="1079779" y="657534"/>
            <a:ext cx="5045001" cy="5108043"/>
            <a:chOff x="1079779" y="428934"/>
            <a:chExt cx="5045001" cy="5108043"/>
          </a:xfrm>
        </p:grpSpPr>
        <p:sp>
          <p:nvSpPr>
            <p:cNvPr id="3" name="Freeform 2"/>
            <p:cNvSpPr/>
            <p:nvPr/>
          </p:nvSpPr>
          <p:spPr>
            <a:xfrm>
              <a:off x="1079779" y="428934"/>
              <a:ext cx="3533269" cy="4983448"/>
            </a:xfrm>
            <a:custGeom>
              <a:avLst/>
              <a:gdLst>
                <a:gd name="connsiteX0" fmla="*/ 0 w 2395537"/>
                <a:gd name="connsiteY0" fmla="*/ 0 h 3148013"/>
                <a:gd name="connsiteX1" fmla="*/ 323850 w 2395537"/>
                <a:gd name="connsiteY1" fmla="*/ 1247775 h 3148013"/>
                <a:gd name="connsiteX2" fmla="*/ 747712 w 2395537"/>
                <a:gd name="connsiteY2" fmla="*/ 2195513 h 3148013"/>
                <a:gd name="connsiteX3" fmla="*/ 150971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2395537 w 2395537"/>
                <a:gd name="connsiteY4"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528762 w 2395537"/>
                <a:gd name="connsiteY3" fmla="*/ 2928938 h 3148013"/>
                <a:gd name="connsiteX4" fmla="*/ 1862137 w 2395537"/>
                <a:gd name="connsiteY4" fmla="*/ 3062288 h 3148013"/>
                <a:gd name="connsiteX5" fmla="*/ 2395537 w 2395537"/>
                <a:gd name="connsiteY5" fmla="*/ 3148013 h 3148013"/>
                <a:gd name="connsiteX0" fmla="*/ 0 w 2395537"/>
                <a:gd name="connsiteY0" fmla="*/ 0 h 3148013"/>
                <a:gd name="connsiteX1" fmla="*/ 323850 w 2395537"/>
                <a:gd name="connsiteY1" fmla="*/ 1247775 h 3148013"/>
                <a:gd name="connsiteX2" fmla="*/ 747712 w 2395537"/>
                <a:gd name="connsiteY2" fmla="*/ 2195513 h 3148013"/>
                <a:gd name="connsiteX3" fmla="*/ 1381125 w 2395537"/>
                <a:gd name="connsiteY3" fmla="*/ 2838450 h 3148013"/>
                <a:gd name="connsiteX4" fmla="*/ 1862137 w 2395537"/>
                <a:gd name="connsiteY4" fmla="*/ 3062288 h 3148013"/>
                <a:gd name="connsiteX5" fmla="*/ 2395537 w 2395537"/>
                <a:gd name="connsiteY5" fmla="*/ 3148013 h 3148013"/>
                <a:gd name="connsiteX0" fmla="*/ 0 w 2405062"/>
                <a:gd name="connsiteY0" fmla="*/ 0 h 3152775"/>
                <a:gd name="connsiteX1" fmla="*/ 323850 w 2405062"/>
                <a:gd name="connsiteY1" fmla="*/ 1247775 h 3152775"/>
                <a:gd name="connsiteX2" fmla="*/ 747712 w 2405062"/>
                <a:gd name="connsiteY2" fmla="*/ 2195513 h 3152775"/>
                <a:gd name="connsiteX3" fmla="*/ 1381125 w 2405062"/>
                <a:gd name="connsiteY3" fmla="*/ 2838450 h 3152775"/>
                <a:gd name="connsiteX4" fmla="*/ 1862137 w 2405062"/>
                <a:gd name="connsiteY4" fmla="*/ 3062288 h 3152775"/>
                <a:gd name="connsiteX5" fmla="*/ 2405062 w 2405062"/>
                <a:gd name="connsiteY5" fmla="*/ 3152775 h 3152775"/>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62137 w 2414587"/>
                <a:gd name="connsiteY4" fmla="*/ 306228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381125 w 2414587"/>
                <a:gd name="connsiteY3" fmla="*/ 2838450 h 3157538"/>
                <a:gd name="connsiteX4" fmla="*/ 1814512 w 2414587"/>
                <a:gd name="connsiteY4" fmla="*/ 3043238 h 3157538"/>
                <a:gd name="connsiteX5" fmla="*/ 2414587 w 2414587"/>
                <a:gd name="connsiteY5" fmla="*/ 3157538 h 3157538"/>
                <a:gd name="connsiteX0" fmla="*/ 0 w 2414587"/>
                <a:gd name="connsiteY0" fmla="*/ 0 h 3157538"/>
                <a:gd name="connsiteX1" fmla="*/ 323850 w 2414587"/>
                <a:gd name="connsiteY1" fmla="*/ 1247775 h 3157538"/>
                <a:gd name="connsiteX2" fmla="*/ 747712 w 2414587"/>
                <a:gd name="connsiteY2" fmla="*/ 2195513 h 3157538"/>
                <a:gd name="connsiteX3" fmla="*/ 1295400 w 2414587"/>
                <a:gd name="connsiteY3" fmla="*/ 2776537 h 3157538"/>
                <a:gd name="connsiteX4" fmla="*/ 1814512 w 2414587"/>
                <a:gd name="connsiteY4" fmla="*/ 3043238 h 3157538"/>
                <a:gd name="connsiteX5" fmla="*/ 2414587 w 2414587"/>
                <a:gd name="connsiteY5" fmla="*/ 3157538 h 3157538"/>
                <a:gd name="connsiteX0" fmla="*/ 0 w 2428874"/>
                <a:gd name="connsiteY0" fmla="*/ 0 h 3171825"/>
                <a:gd name="connsiteX1" fmla="*/ 338137 w 2428874"/>
                <a:gd name="connsiteY1" fmla="*/ 1262062 h 3171825"/>
                <a:gd name="connsiteX2" fmla="*/ 761999 w 2428874"/>
                <a:gd name="connsiteY2" fmla="*/ 2209800 h 3171825"/>
                <a:gd name="connsiteX3" fmla="*/ 1309687 w 2428874"/>
                <a:gd name="connsiteY3" fmla="*/ 2790824 h 3171825"/>
                <a:gd name="connsiteX4" fmla="*/ 1828799 w 2428874"/>
                <a:gd name="connsiteY4" fmla="*/ 3057525 h 3171825"/>
                <a:gd name="connsiteX5" fmla="*/ 2428874 w 2428874"/>
                <a:gd name="connsiteY5" fmla="*/ 3171825 h 3171825"/>
                <a:gd name="connsiteX0" fmla="*/ 0 w 2395536"/>
                <a:gd name="connsiteY0" fmla="*/ 0 h 3162300"/>
                <a:gd name="connsiteX1" fmla="*/ 338137 w 2395536"/>
                <a:gd name="connsiteY1" fmla="*/ 1262062 h 3162300"/>
                <a:gd name="connsiteX2" fmla="*/ 761999 w 2395536"/>
                <a:gd name="connsiteY2" fmla="*/ 2209800 h 3162300"/>
                <a:gd name="connsiteX3" fmla="*/ 1309687 w 2395536"/>
                <a:gd name="connsiteY3" fmla="*/ 2790824 h 3162300"/>
                <a:gd name="connsiteX4" fmla="*/ 1828799 w 2395536"/>
                <a:gd name="connsiteY4" fmla="*/ 3057525 h 3162300"/>
                <a:gd name="connsiteX5" fmla="*/ 2395536 w 2395536"/>
                <a:gd name="connsiteY5" fmla="*/ 316230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5536" h="3162300">
                  <a:moveTo>
                    <a:pt x="0" y="0"/>
                  </a:moveTo>
                  <a:cubicBezTo>
                    <a:pt x="99615" y="440928"/>
                    <a:pt x="211137" y="893762"/>
                    <a:pt x="338137" y="1262062"/>
                  </a:cubicBezTo>
                  <a:cubicBezTo>
                    <a:pt x="465137" y="1630362"/>
                    <a:pt x="600074" y="1955006"/>
                    <a:pt x="761999" y="2209800"/>
                  </a:cubicBezTo>
                  <a:cubicBezTo>
                    <a:pt x="923924" y="2464594"/>
                    <a:pt x="1131887" y="2649537"/>
                    <a:pt x="1309687" y="2790824"/>
                  </a:cubicBezTo>
                  <a:cubicBezTo>
                    <a:pt x="1487487" y="2932111"/>
                    <a:pt x="1684337" y="3021013"/>
                    <a:pt x="1828799" y="3057525"/>
                  </a:cubicBezTo>
                  <a:cubicBezTo>
                    <a:pt x="1973261" y="3094037"/>
                    <a:pt x="2304255" y="3148806"/>
                    <a:pt x="2395536" y="3162300"/>
                  </a:cubicBezTo>
                </a:path>
              </a:pathLst>
            </a:cu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p:cNvSpPr txBox="1"/>
            <p:nvPr/>
          </p:nvSpPr>
          <p:spPr>
            <a:xfrm>
              <a:off x="1597584" y="2140224"/>
              <a:ext cx="2191241" cy="307777"/>
            </a:xfrm>
            <a:prstGeom prst="rect">
              <a:avLst/>
            </a:prstGeom>
            <a:noFill/>
          </p:spPr>
          <p:txBody>
            <a:bodyPr wrap="none" lIns="0" tIns="0" rIns="0" bIns="0" rtlCol="0">
              <a:spAutoFit/>
            </a:bodyPr>
            <a:lstStyle/>
            <a:p>
              <a:r>
                <a:rPr lang="en-US" sz="2000" b="0" dirty="0">
                  <a:solidFill>
                    <a:srgbClr val="339933"/>
                  </a:solidFill>
                </a:rPr>
                <a:t>Constant discounting</a:t>
              </a:r>
              <a:endParaRPr lang="en-GB" sz="2000" dirty="0">
                <a:solidFill>
                  <a:srgbClr val="339933"/>
                </a:solidFill>
              </a:endParaRPr>
            </a:p>
          </p:txBody>
        </p:sp>
        <mc:AlternateContent xmlns:mc="http://schemas.openxmlformats.org/markup-compatibility/2006" xmlns:a14="http://schemas.microsoft.com/office/drawing/2010/main">
          <mc:Choice Requires="a14">
            <p:sp>
              <p:nvSpPr>
                <p:cNvPr id="42" name="TextBox 41"/>
                <p:cNvSpPr txBox="1"/>
                <p:nvPr/>
              </p:nvSpPr>
              <p:spPr>
                <a:xfrm>
                  <a:off x="4673036" y="5229200"/>
                  <a:ext cx="1451744" cy="307777"/>
                </a:xfrm>
                <a:prstGeom prst="rect">
                  <a:avLst/>
                </a:prstGeom>
                <a:noFill/>
              </p:spPr>
              <p:txBody>
                <a:bodyPr wrap="none" lIns="0" tIns="0" rIns="0" bIns="0" rtlCol="0">
                  <a:spAutoFit/>
                </a:bodyPr>
                <a:lstStyle/>
                <a:p>
                  <a14:m>
                    <m:oMath xmlns:m="http://schemas.openxmlformats.org/officeDocument/2006/math">
                      <m:r>
                        <a:rPr lang="en-US" sz="2000" b="0" i="1" smtClean="0">
                          <a:solidFill>
                            <a:srgbClr val="000000"/>
                          </a:solidFill>
                          <a:latin typeface="Cambria Math" panose="02040503050406030204" pitchFamily="18" charset="0"/>
                        </a:rPr>
                        <m:t>𝛽</m:t>
                      </m:r>
                      <m:r>
                        <a:rPr lang="en-US" sz="2000" b="0" i="1" smtClean="0">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ea typeface="Cambria Math" panose="02040503050406030204" pitchFamily="18" charset="0"/>
                        </a:rPr>
                        <m:t>𝛿</m:t>
                      </m:r>
                    </m:oMath>
                  </a14:m>
                  <a:r>
                    <a:rPr lang="en-GB" sz="2000" dirty="0">
                      <a:solidFill>
                        <a:srgbClr val="000000"/>
                      </a:solidFill>
                    </a:rPr>
                    <a:t> = 0.3</a:t>
                  </a:r>
                </a:p>
              </p:txBody>
            </p:sp>
          </mc:Choice>
          <mc:Fallback xmlns="">
            <p:sp>
              <p:nvSpPr>
                <p:cNvPr id="42" name="TextBox 41"/>
                <p:cNvSpPr txBox="1">
                  <a:spLocks noRot="1" noChangeAspect="1" noMove="1" noResize="1" noEditPoints="1" noAdjustHandles="1" noChangeArrowheads="1" noChangeShapeType="1" noTextEdit="1"/>
                </p:cNvSpPr>
                <p:nvPr/>
              </p:nvSpPr>
              <p:spPr>
                <a:xfrm>
                  <a:off x="4673036" y="5229200"/>
                  <a:ext cx="1451744" cy="307777"/>
                </a:xfrm>
                <a:prstGeom prst="rect">
                  <a:avLst/>
                </a:prstGeom>
                <a:blipFill rotWithShape="0">
                  <a:blip r:embed="rId21"/>
                  <a:stretch>
                    <a:fillRect l="-8403" t="-26000" r="-10084" b="-50000"/>
                  </a:stretch>
                </a:blipFill>
              </p:spPr>
              <p:txBody>
                <a:bodyPr/>
                <a:lstStyle/>
                <a:p>
                  <a:r>
                    <a:rPr lang="en-GB">
                      <a:noFill/>
                    </a:rPr>
                    <a:t> </a:t>
                  </a:r>
                </a:p>
              </p:txBody>
            </p:sp>
          </mc:Fallback>
        </mc:AlternateContent>
      </p:grpSp>
      <p:sp>
        <p:nvSpPr>
          <p:cNvPr id="48"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154</a:t>
            </a:fld>
            <a:endParaRPr lang="en-US" altLang="nl-NL" sz="1600"/>
          </a:p>
        </p:txBody>
      </p:sp>
      <p:pic>
        <p:nvPicPr>
          <p:cNvPr id="49" name="Picture 48"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861098221"/>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5" name="Text Box 2"/>
              <p:cNvSpPr txBox="1">
                <a:spLocks noChangeArrowheads="1"/>
              </p:cNvSpPr>
              <p:nvPr/>
            </p:nvSpPr>
            <p:spPr bwMode="auto">
              <a:xfrm>
                <a:off x="39075" y="112316"/>
                <a:ext cx="9180512" cy="2251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To show that quasi-hyperbolic discounting can </a:t>
                </a:r>
                <a:r>
                  <a:rPr lang="en-US" altLang="nl-NL" sz="28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accom</a:t>
                </a:r>
                <a:r>
                  <a:rPr lang="nl-NL" sz="2800" dirty="0">
                    <a:solidFill>
                      <a:srgbClr val="0000FF"/>
                    </a:solidFill>
                  </a:rPr>
                  <a:t>­</a:t>
                </a:r>
                <a:r>
                  <a:rPr lang="en-US" altLang="nl-NL" sz="28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modate</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 decreasing impatience,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we present calculations.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𝐷𝑈</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discounted utility;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present value = </a:t>
                </a:r>
                <a14:m>
                  <m:oMath xmlns:m="http://schemas.openxmlformats.org/officeDocument/2006/math">
                    <m:sSup>
                      <m:sSupPr>
                        <m:ctrlP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𝐷𝑈</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 take </a:t>
                </a:r>
                <a14:m>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ad>
                      <m:radPr>
                        <m:degHide m:val="on"/>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radPr>
                      <m:deg/>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e>
                    </m:rad>
                    <m:r>
                      <a:rPr lang="nl-NL"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995</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(per month; = 0.94 annually)</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14:m>
                  <m:oMath xmlns:m="http://schemas.openxmlformats.org/officeDocument/2006/math">
                    <m:r>
                      <a:rPr lang="nl-NL" altLang="nl-NL" sz="2800" b="0" i="0"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𝛽</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75</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5" name="Text Box 2"/>
              <p:cNvSpPr txBox="1">
                <a:spLocks noRot="1" noChangeAspect="1" noMove="1" noResize="1" noEditPoints="1" noAdjustHandles="1" noChangeArrowheads="1" noChangeShapeType="1" noTextEdit="1"/>
              </p:cNvSpPr>
              <p:nvPr/>
            </p:nvSpPr>
            <p:spPr bwMode="auto">
              <a:xfrm>
                <a:off x="39075" y="112316"/>
                <a:ext cx="9180512" cy="2251450"/>
              </a:xfrm>
              <a:prstGeom prst="rect">
                <a:avLst/>
              </a:prstGeom>
              <a:blipFill>
                <a:blip r:embed="rId3"/>
                <a:stretch>
                  <a:fillRect l="-1328" t="-2973" r="-8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8" name="Text Box 2"/>
              <p:cNvSpPr txBox="1">
                <a:spLocks noChangeArrowheads="1"/>
              </p:cNvSpPr>
              <p:nvPr/>
            </p:nvSpPr>
            <p:spPr bwMode="auto">
              <a:xfrm>
                <a:off x="1563844" y="2541626"/>
                <a:ext cx="5292725"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100. 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8" name="Text Box 2"/>
              <p:cNvSpPr txBox="1">
                <a:spLocks noRot="1" noChangeAspect="1" noMove="1" noResize="1" noEditPoints="1" noAdjustHandles="1" noChangeArrowheads="1" noChangeShapeType="1" noTextEdit="1"/>
              </p:cNvSpPr>
              <p:nvPr/>
            </p:nvSpPr>
            <p:spPr bwMode="auto">
              <a:xfrm>
                <a:off x="1563844" y="2541626"/>
                <a:ext cx="5292725" cy="824841"/>
              </a:xfrm>
              <a:prstGeom prst="rect">
                <a:avLst/>
              </a:prstGeom>
              <a:blipFill>
                <a:blip r:embed="rId4"/>
                <a:stretch>
                  <a:fillRect l="-2419" t="-162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5" name="Text Box 2"/>
              <p:cNvSpPr txBox="1">
                <a:spLocks noChangeArrowheads="1"/>
              </p:cNvSpPr>
              <p:nvPr/>
            </p:nvSpPr>
            <p:spPr bwMode="auto">
              <a:xfrm>
                <a:off x="2630838" y="3257586"/>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&gt;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35" name="Text Box 2"/>
              <p:cNvSpPr txBox="1">
                <a:spLocks noRot="1" noChangeAspect="1" noMove="1" noResize="1" noEditPoints="1" noAdjustHandles="1" noChangeArrowheads="1" noChangeShapeType="1" noTextEdit="1"/>
              </p:cNvSpPr>
              <p:nvPr/>
            </p:nvSpPr>
            <p:spPr bwMode="auto">
              <a:xfrm>
                <a:off x="2630838" y="3257586"/>
                <a:ext cx="720725" cy="458587"/>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cxnSp>
        <p:nvCxnSpPr>
          <p:cNvPr id="3" name="Straight Connector 2"/>
          <p:cNvCxnSpPr/>
          <p:nvPr/>
        </p:nvCxnSpPr>
        <p:spPr>
          <a:xfrm>
            <a:off x="164885" y="4502457"/>
            <a:ext cx="7892320"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Box 2"/>
              <p:cNvSpPr txBox="1">
                <a:spLocks noChangeArrowheads="1"/>
              </p:cNvSpPr>
              <p:nvPr/>
            </p:nvSpPr>
            <p:spPr bwMode="auto">
              <a:xfrm>
                <a:off x="2792363" y="5386882"/>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&lt;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7" name="Text Box 2"/>
              <p:cNvSpPr txBox="1">
                <a:spLocks noRot="1" noChangeAspect="1" noMove="1" noResize="1" noEditPoints="1" noAdjustHandles="1" noChangeArrowheads="1" noChangeShapeType="1" noTextEdit="1"/>
              </p:cNvSpPr>
              <p:nvPr/>
            </p:nvSpPr>
            <p:spPr bwMode="auto">
              <a:xfrm>
                <a:off x="2792363" y="5386882"/>
                <a:ext cx="720725" cy="458587"/>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cxnSp>
        <p:nvCxnSpPr>
          <p:cNvPr id="50" name="Straight Connector 49"/>
          <p:cNvCxnSpPr/>
          <p:nvPr/>
        </p:nvCxnSpPr>
        <p:spPr>
          <a:xfrm flipH="1" flipV="1">
            <a:off x="1474224" y="2488580"/>
            <a:ext cx="53660" cy="426434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6704" y="2691869"/>
            <a:ext cx="1541016" cy="3609059"/>
            <a:chOff x="107504" y="2552169"/>
            <a:chExt cx="1541016" cy="3609059"/>
          </a:xfrm>
        </p:grpSpPr>
        <mc:AlternateContent xmlns:mc="http://schemas.openxmlformats.org/markup-compatibility/2006" xmlns:a14="http://schemas.microsoft.com/office/drawing/2010/main">
          <mc:Choice Requires="a14">
            <p:sp>
              <p:nvSpPr>
                <p:cNvPr id="55300" name="Text Box 2"/>
                <p:cNvSpPr txBox="1">
                  <a:spLocks noChangeArrowheads="1"/>
                </p:cNvSpPr>
                <p:nvPr/>
              </p:nvSpPr>
              <p:spPr bwMode="auto">
                <a:xfrm>
                  <a:off x="497070" y="2987289"/>
                  <a:ext cx="501650" cy="579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5300" name="Text Box 2"/>
                <p:cNvSpPr txBox="1">
                  <a:spLocks noRot="1" noChangeAspect="1" noMove="1" noResize="1" noEditPoints="1" noAdjustHandles="1" noChangeArrowheads="1" noChangeShapeType="1" noTextEdit="1"/>
                </p:cNvSpPr>
                <p:nvPr/>
              </p:nvSpPr>
              <p:spPr bwMode="auto">
                <a:xfrm>
                  <a:off x="497070" y="2987289"/>
                  <a:ext cx="501650" cy="579438"/>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5301" name="Text Box 9"/>
            <p:cNvSpPr txBox="1">
              <a:spLocks noChangeArrowheads="1"/>
            </p:cNvSpPr>
            <p:nvPr/>
          </p:nvSpPr>
          <p:spPr bwMode="auto">
            <a:xfrm>
              <a:off x="109652" y="2552169"/>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(0:100)</a:t>
              </a:r>
              <a:endParaRPr lang="en-GB" altLang="nl-NL" sz="2800" dirty="0">
                <a:solidFill>
                  <a:srgbClr val="000000"/>
                </a:solidFill>
                <a:latin typeface="Arial" panose="020B0604020202020204" pitchFamily="34" charset="0"/>
              </a:endParaRPr>
            </a:p>
          </p:txBody>
        </p:sp>
        <p:sp>
          <p:nvSpPr>
            <p:cNvPr id="54" name="Text Box 9"/>
            <p:cNvSpPr txBox="1">
              <a:spLocks noChangeArrowheads="1"/>
            </p:cNvSpPr>
            <p:nvPr/>
          </p:nvSpPr>
          <p:spPr bwMode="auto">
            <a:xfrm>
              <a:off x="112779" y="3518483"/>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(4:105)</a:t>
              </a:r>
              <a:endParaRPr lang="en-GB" altLang="nl-NL" sz="2800" dirty="0">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55" name="Text Box 2"/>
                <p:cNvSpPr txBox="1">
                  <a:spLocks noChangeArrowheads="1"/>
                </p:cNvSpPr>
                <p:nvPr/>
              </p:nvSpPr>
              <p:spPr bwMode="auto">
                <a:xfrm>
                  <a:off x="494922" y="5120994"/>
                  <a:ext cx="501650"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GB" altLang="nl-NL"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5" name="Text Box 2"/>
                <p:cNvSpPr txBox="1">
                  <a:spLocks noRot="1" noChangeAspect="1" noMove="1" noResize="1" noEditPoints="1" noAdjustHandles="1" noChangeArrowheads="1" noChangeShapeType="1" noTextEdit="1"/>
                </p:cNvSpPr>
                <p:nvPr/>
              </p:nvSpPr>
              <p:spPr bwMode="auto">
                <a:xfrm>
                  <a:off x="494922" y="5120994"/>
                  <a:ext cx="501650" cy="584775"/>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6" name="Text Box 9"/>
            <p:cNvSpPr txBox="1">
              <a:spLocks noChangeArrowheads="1"/>
            </p:cNvSpPr>
            <p:nvPr/>
          </p:nvSpPr>
          <p:spPr bwMode="auto">
            <a:xfrm>
              <a:off x="107504" y="4581542"/>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(48:100)</a:t>
              </a:r>
              <a:endParaRPr lang="en-GB" altLang="nl-NL" sz="2800" dirty="0">
                <a:solidFill>
                  <a:srgbClr val="000000"/>
                </a:solidFill>
                <a:latin typeface="Arial" panose="020B0604020202020204" pitchFamily="34" charset="0"/>
              </a:endParaRPr>
            </a:p>
          </p:txBody>
        </p:sp>
        <p:sp>
          <p:nvSpPr>
            <p:cNvPr id="57" name="Text Box 9"/>
            <p:cNvSpPr txBox="1">
              <a:spLocks noChangeArrowheads="1"/>
            </p:cNvSpPr>
            <p:nvPr/>
          </p:nvSpPr>
          <p:spPr bwMode="auto">
            <a:xfrm>
              <a:off x="110631" y="5638008"/>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(52:105)</a:t>
              </a:r>
              <a:endParaRPr lang="en-GB" altLang="nl-NL" sz="2800" dirty="0">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58" name="Text Box 2"/>
              <p:cNvSpPr txBox="1">
                <a:spLocks noChangeArrowheads="1"/>
              </p:cNvSpPr>
              <p:nvPr/>
            </p:nvSpPr>
            <p:spPr bwMode="auto">
              <a:xfrm>
                <a:off x="1502130" y="3629019"/>
                <a:ext cx="6640203"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105</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0.74</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∗10.25=7.53;</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7.53</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56.74. 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8" name="Text Box 2"/>
              <p:cNvSpPr txBox="1">
                <a:spLocks noRot="1" noChangeAspect="1" noMove="1" noResize="1" noEditPoints="1" noAdjustHandles="1" noChangeArrowheads="1" noChangeShapeType="1" noTextEdit="1"/>
              </p:cNvSpPr>
              <p:nvPr/>
            </p:nvSpPr>
            <p:spPr bwMode="auto">
              <a:xfrm>
                <a:off x="1502130" y="3629019"/>
                <a:ext cx="6640203" cy="824841"/>
              </a:xfrm>
              <a:prstGeom prst="rect">
                <a:avLst/>
              </a:prstGeom>
              <a:blipFill rotWithShape="1">
                <a:blip r:embed="rId9"/>
                <a:stretch>
                  <a:fillRect l="-1835" t="-154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1" name="Text Box 2"/>
              <p:cNvSpPr txBox="1">
                <a:spLocks noChangeArrowheads="1"/>
              </p:cNvSpPr>
              <p:nvPr/>
            </p:nvSpPr>
            <p:spPr bwMode="auto">
              <a:xfrm>
                <a:off x="1488178" y="5768195"/>
                <a:ext cx="6907502"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52</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105</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0.58</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∗10.25=5.92;</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nl-NL" altLang="nl-NL" sz="2800" b="0" i="1" smtClean="0">
                              <a:solidFill>
                                <a:srgbClr val="000000"/>
                              </a:solidFill>
                              <a:latin typeface="Cambria Math"/>
                              <a:cs typeface="Times New Roman" panose="02020603050405020304" pitchFamily="18" charset="0"/>
                              <a:sym typeface="Math3" panose="00000400000000000000" pitchFamily="2" charset="2"/>
                            </a:rPr>
                            <m:t>5.92</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35.07. 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1" name="Text Box 2"/>
              <p:cNvSpPr txBox="1">
                <a:spLocks noRot="1" noChangeAspect="1" noMove="1" noResize="1" noEditPoints="1" noAdjustHandles="1" noChangeArrowheads="1" noChangeShapeType="1" noTextEdit="1"/>
              </p:cNvSpPr>
              <p:nvPr/>
            </p:nvSpPr>
            <p:spPr bwMode="auto">
              <a:xfrm>
                <a:off x="1488178" y="5768195"/>
                <a:ext cx="6907502" cy="824841"/>
              </a:xfrm>
              <a:prstGeom prst="rect">
                <a:avLst/>
              </a:prstGeom>
              <a:blipFill rotWithShape="1">
                <a:blip r:embed="rId10"/>
                <a:stretch>
                  <a:fillRect l="-1765" t="-154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2" name="Text Box 2"/>
              <p:cNvSpPr txBox="1">
                <a:spLocks noChangeArrowheads="1"/>
              </p:cNvSpPr>
              <p:nvPr/>
            </p:nvSpPr>
            <p:spPr bwMode="auto">
              <a:xfrm>
                <a:off x="1474224" y="4598494"/>
                <a:ext cx="6640203"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48</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0.59</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∗10=5.90;</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5.90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34.76. 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2" name="Text Box 2"/>
              <p:cNvSpPr txBox="1">
                <a:spLocks noRot="1" noChangeAspect="1" noMove="1" noResize="1" noEditPoints="1" noAdjustHandles="1" noChangeArrowheads="1" noChangeShapeType="1" noTextEdit="1"/>
              </p:cNvSpPr>
              <p:nvPr/>
            </p:nvSpPr>
            <p:spPr bwMode="auto">
              <a:xfrm>
                <a:off x="1474224" y="4598494"/>
                <a:ext cx="6640203" cy="824841"/>
              </a:xfrm>
              <a:prstGeom prst="rect">
                <a:avLst/>
              </a:prstGeom>
              <a:blipFill rotWithShape="1">
                <a:blip r:embed="rId11"/>
                <a:stretch>
                  <a:fillRect l="-1928" t="-154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cxnSp>
        <p:nvCxnSpPr>
          <p:cNvPr id="64" name="Straight Connector 63"/>
          <p:cNvCxnSpPr/>
          <p:nvPr/>
        </p:nvCxnSpPr>
        <p:spPr>
          <a:xfrm>
            <a:off x="164885" y="2488580"/>
            <a:ext cx="7892320"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0"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155</a:t>
            </a:fld>
            <a:endParaRPr lang="en-US" altLang="nl-NL" sz="1600"/>
          </a:p>
        </p:txBody>
      </p:sp>
      <p:pic>
        <p:nvPicPr>
          <p:cNvPr id="22" name="Picture 21"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grpSp>
        <p:nvGrpSpPr>
          <p:cNvPr id="23" name="Group 22"/>
          <p:cNvGrpSpPr/>
          <p:nvPr/>
        </p:nvGrpSpPr>
        <p:grpSpPr>
          <a:xfrm>
            <a:off x="8094704" y="3637784"/>
            <a:ext cx="840305" cy="2927621"/>
            <a:chOff x="8094704" y="3456724"/>
            <a:chExt cx="840305" cy="2927621"/>
          </a:xfrm>
        </p:grpSpPr>
        <p:sp>
          <p:nvSpPr>
            <p:cNvPr id="24" name="AutoShape 46"/>
            <p:cNvSpPr>
              <a:spLocks/>
            </p:cNvSpPr>
            <p:nvPr/>
          </p:nvSpPr>
          <p:spPr bwMode="auto">
            <a:xfrm rot="10800000" flipV="1">
              <a:off x="8094704" y="3456724"/>
              <a:ext cx="365125" cy="2864937"/>
            </a:xfrm>
            <a:prstGeom prst="leftBrace">
              <a:avLst>
                <a:gd name="adj1" fmla="val 40435"/>
                <a:gd name="adj2" fmla="val 50000"/>
              </a:avLst>
            </a:prstGeom>
            <a:noFill/>
            <a:ln w="9525">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25" name="Text Box 2"/>
            <p:cNvSpPr txBox="1">
              <a:spLocks noChangeArrowheads="1"/>
            </p:cNvSpPr>
            <p:nvPr/>
          </p:nvSpPr>
          <p:spPr bwMode="auto">
            <a:xfrm rot="5400000">
              <a:off x="7244636" y="4693973"/>
              <a:ext cx="2826041" cy="5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ts val="1800"/>
                </a:lnSpc>
                <a:spcBef>
                  <a:spcPct val="0"/>
                </a:spcBef>
                <a:buFont typeface="Math3" panose="00000400000000000000" pitchFamily="2" charset="2"/>
                <a:buNone/>
              </a:pPr>
              <a:r>
                <a:rPr lang="en-US" altLang="nl-NL" sz="2000" dirty="0">
                  <a:solidFill>
                    <a:srgbClr val="0000FF"/>
                  </a:solidFill>
                  <a:latin typeface="Arial" panose="020B0604020202020204" pitchFamily="34" charset="0"/>
                  <a:cs typeface="Times New Roman" panose="02020603050405020304" pitchFamily="18" charset="0"/>
                  <a:sym typeface="Math3" panose="00000400000000000000" pitchFamily="2" charset="2"/>
                </a:rPr>
                <a:t>Strong impatience due</a:t>
              </a:r>
              <a:br>
                <a:rPr lang="en-US" altLang="nl-NL" sz="2000" dirty="0">
                  <a:solidFill>
                    <a:srgbClr val="0000FF"/>
                  </a:solidFill>
                  <a:latin typeface="Arial" panose="020B0604020202020204" pitchFamily="34" charset="0"/>
                  <a:cs typeface="Times New Roman" panose="02020603050405020304" pitchFamily="18" charset="0"/>
                  <a:sym typeface="Math3" panose="00000400000000000000" pitchFamily="2" charset="2"/>
                </a:rPr>
              </a:br>
              <a:r>
                <a:rPr lang="en-US" altLang="nl-NL" sz="2000" dirty="0">
                  <a:solidFill>
                    <a:srgbClr val="0000FF"/>
                  </a:solidFill>
                  <a:latin typeface="Arial" panose="020B0604020202020204" pitchFamily="34" charset="0"/>
                  <a:cs typeface="Times New Roman" panose="02020603050405020304" pitchFamily="18" charset="0"/>
                  <a:sym typeface="Math3" panose="00000400000000000000" pitchFamily="2" charset="2"/>
                </a:rPr>
                <a:t>    to presence effect</a:t>
              </a:r>
            </a:p>
          </p:txBody>
        </p:sp>
      </p:grpSp>
    </p:spTree>
    <p:extLst>
      <p:ext uri="{BB962C8B-B14F-4D97-AF65-F5344CB8AC3E}">
        <p14:creationId xmlns:p14="http://schemas.microsoft.com/office/powerpoint/2010/main" val="3234052911"/>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8">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62">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4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61">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p" autoUpdateAnimBg="0"/>
      <p:bldP spid="48" grpId="0" build="p" autoUpdateAnimBg="0"/>
      <p:bldP spid="35" grpId="0" build="p" autoUpdateAnimBg="0"/>
      <p:bldP spid="47" grpId="0" build="p" autoUpdateAnimBg="0"/>
      <p:bldP spid="58" grpId="0" build="p" autoUpdateAnimBg="0"/>
      <p:bldP spid="61" grpId="0" build="p" autoUpdateAnimBg="0"/>
      <p:bldP spid="62" grpId="0"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88913" y="304800"/>
            <a:ext cx="85899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Quasi-hyperbolic is pragmatic and tractable. Is the analog of neo-additive utility for risk.</a:t>
            </a:r>
          </a:p>
        </p:txBody>
      </p:sp>
      <p:sp>
        <p:nvSpPr>
          <p:cNvPr id="3"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156</a:t>
            </a:fld>
            <a:endParaRPr lang="en-US" altLang="nl-NL" sz="1600"/>
          </a:p>
        </p:txBody>
      </p:sp>
      <p:pic>
        <p:nvPicPr>
          <p:cNvPr id="4" name="Picture 3"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284583039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07975" y="128588"/>
            <a:ext cx="881062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5.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a:t>
            </a:r>
            <a:r>
              <a:rPr lang="en-GB" altLang="nl-NL" sz="3200" dirty="0" err="1">
                <a:solidFill>
                  <a:srgbClr val="0000FF"/>
                </a:solidFill>
                <a:cs typeface="Times New Roman" panose="02020603050405020304" pitchFamily="18" charset="0"/>
                <a:sym typeface="Math3" panose="00000400000000000000" pitchFamily="2" charset="2"/>
              </a:rPr>
              <a:t>intertemporal</a:t>
            </a:r>
            <a:r>
              <a:rPr lang="en-GB" altLang="nl-NL" sz="3200" dirty="0">
                <a:solidFill>
                  <a:srgbClr val="0000FF"/>
                </a:solidFill>
                <a:cs typeface="Times New Roman" panose="02020603050405020304" pitchFamily="18" charset="0"/>
                <a:sym typeface="Math3" panose="00000400000000000000" pitchFamily="2" charset="2"/>
              </a:rPr>
              <a:t> choice</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Decreasing impatience </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Quasi-hyperbolic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Unit invariance discounting</a:t>
            </a:r>
            <a:endParaRPr lang="en-US" altLang="nl-NL" dirty="0">
              <a:solidFill>
                <a:srgbClr val="000000"/>
              </a:solidFill>
              <a:sym typeface="Math3" panose="00000400000000000000" pitchFamily="2" charset="2"/>
            </a:endParaRP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Discussion</a:t>
            </a:r>
            <a:endParaRPr lang="en-US" altLang="nl-NL" dirty="0">
              <a:solidFill>
                <a:srgbClr val="000000"/>
              </a:solidFill>
              <a:sym typeface="Math3" panose="00000400000000000000" pitchFamily="2" charset="2"/>
            </a:endParaRPr>
          </a:p>
        </p:txBody>
      </p:sp>
      <p:sp>
        <p:nvSpPr>
          <p:cNvPr id="4" name="Line 8"/>
          <p:cNvSpPr>
            <a:spLocks noChangeShapeType="1"/>
          </p:cNvSpPr>
          <p:nvPr/>
        </p:nvSpPr>
        <p:spPr bwMode="auto">
          <a:xfrm>
            <a:off x="21003" y="2461116"/>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34393" r="11042"/>
          <a:stretch/>
        </p:blipFill>
        <p:spPr>
          <a:xfrm>
            <a:off x="7951526" y="332656"/>
            <a:ext cx="724930" cy="553589"/>
          </a:xfrm>
          <a:prstGeom prst="rect">
            <a:avLst/>
          </a:prstGeom>
        </p:spPr>
      </p:pic>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157</a:t>
            </a:fld>
            <a:endParaRPr lang="en-US" altLang="nl-NL" sz="1600"/>
          </a:p>
        </p:txBody>
      </p:sp>
      <p:pic>
        <p:nvPicPr>
          <p:cNvPr id="7" name="Picture 6"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383443478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92336" y="141844"/>
                <a:ext cx="8589962" cy="61309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Assume</a:t>
                </a:r>
              </a:p>
              <a:p>
                <a:pPr>
                  <a:lnSpc>
                    <a:spcPct val="90000"/>
                  </a:lnSpc>
                  <a:spcBef>
                    <a:spcPct val="0"/>
                  </a:spcBef>
                  <a:buNone/>
                </a:pPr>
                <a14:m>
                  <m:oMathPara xmlns:m="http://schemas.openxmlformats.org/officeDocument/2006/math">
                    <m:oMathParaPr>
                      <m:jc m:val="centerGroup"/>
                    </m:oMathParaPr>
                    <m:oMath xmlns:m="http://schemas.openxmlformats.org/officeDocument/2006/math">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sz="2800" i="1">
                              <a:latin typeface="Cambria Math" panose="02040503050406030204" pitchFamily="18" charset="0"/>
                              <a:ea typeface="Cambria Math" panose="02040503050406030204" pitchFamily="18" charset="0"/>
                              <a:sym typeface="MT Extra" panose="05050102010205020202" pitchFamily="18" charset="2"/>
                            </a:rPr>
                            <m:t>ℓ</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&amp; </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e>
                      </m:d>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Constant impatience: </a:t>
                </a:r>
                <a14:m>
                  <m:oMath xmlns:m="http://schemas.openxmlformats.org/officeDocument/2006/math">
                    <m:sSup>
                      <m:sSup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e>
                      <m:sup>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sup>
                    </m:sSup>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+ℓ</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0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decreasing impatience: </a:t>
                </a:r>
                <a14:m>
                  <m:oMath xmlns:m="http://schemas.openxmlformats.org/officeDocument/2006/math">
                    <m:sSup>
                      <m:sSupPr>
                        <m:ctrlP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sSupPr>
                      <m:e>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e>
                      <m:sup>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sup>
                    </m:sSup>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&gt;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+ℓ. </m:t>
                    </m:r>
                  </m:oMath>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We do not commit to decreasing impatience in this section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allowing increasing:  </a:t>
                </a:r>
                <a14:m>
                  <m:oMath xmlns:m="http://schemas.openxmlformats.org/officeDocument/2006/math">
                    <m:sSup>
                      <m:sSup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e>
                      <m:sup>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sup>
                    </m:sSup>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&lt;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+ℓ</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0000"/>
                  </a:lnSpc>
                  <a:spcBef>
                    <a:spcPct val="0"/>
                  </a:spcBef>
                  <a:buNone/>
                </a:pP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Unit invariance:</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 </a:t>
                </a:r>
              </a:p>
              <a:p>
                <a:pPr>
                  <a:lnSpc>
                    <a:spcPct val="90000"/>
                  </a:lnSpc>
                  <a:spcBef>
                    <a:spcPct val="0"/>
                  </a:spcBef>
                  <a:buNone/>
                </a:pPr>
                <a:r>
                  <a:rPr lang="en-US" altLang="nl-NL" sz="2800" dirty="0">
                    <a:latin typeface="Arial" panose="020B0604020202020204" pitchFamily="34" charset="0"/>
                    <a:cs typeface="Times New Roman" panose="02020603050405020304" pitchFamily="18" charset="0"/>
                    <a:sym typeface="Math3" panose="00000400000000000000" pitchFamily="2" charset="2"/>
                  </a:rPr>
                  <a:t>i</a:t>
                </a:r>
                <a:r>
                  <a:rPr lang="en-US" altLang="nl-NL" sz="2800" dirty="0">
                    <a:solidFill>
                      <a:schemeClr val="tx1"/>
                    </a:solidFill>
                    <a:latin typeface="Arial" panose="020B0604020202020204" pitchFamily="34" charset="0"/>
                    <a:cs typeface="Times New Roman" panose="02020603050405020304" pitchFamily="18" charset="0"/>
                    <a:sym typeface="Math3" panose="00000400000000000000" pitchFamily="2" charset="2"/>
                  </a:rPr>
                  <a:t>f we change time unit by factor </a:t>
                </a:r>
                <a14:m>
                  <m:oMath xmlns:m="http://schemas.openxmlformats.org/officeDocument/2006/math">
                    <m:r>
                      <a:rPr lang="en-US" altLang="nl-NL"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𝜇</m:t>
                    </m:r>
                    <m:r>
                      <a:rPr lang="en-US" altLang="nl-NL"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&gt;0</m:t>
                    </m:r>
                  </m:oMath>
                </a14:m>
                <a:r>
                  <a:rPr lang="en-US" altLang="nl-NL" sz="2800" dirty="0">
                    <a:solidFill>
                      <a:schemeClr val="tx1"/>
                    </a:solidFill>
                    <a:latin typeface="Arial" panose="020B0604020202020204" pitchFamily="34" charset="0"/>
                    <a:cs typeface="Times New Roman" panose="02020603050405020304" pitchFamily="18" charset="0"/>
                    <a:sym typeface="Math3" panose="00000400000000000000" pitchFamily="2" charset="2"/>
                  </a:rPr>
                  <a:t>, </a:t>
                </a:r>
                <a:r>
                  <a:rPr lang="en-US" altLang="nl-NL" sz="2400" dirty="0">
                    <a:solidFill>
                      <a:schemeClr val="tx1"/>
                    </a:solidFill>
                    <a:latin typeface="Arial" panose="020B0604020202020204" pitchFamily="34" charset="0"/>
                    <a:cs typeface="Times New Roman" panose="02020603050405020304" pitchFamily="18" charset="0"/>
                    <a:sym typeface="Math3" panose="00000400000000000000" pitchFamily="2" charset="2"/>
                  </a:rPr>
                  <a:t>and then modif</a:t>
                </a:r>
                <a:r>
                  <a:rPr lang="en-US" altLang="nl-NL" sz="2400" dirty="0">
                    <a:latin typeface="Arial" panose="020B0604020202020204" pitchFamily="34" charset="0"/>
                    <a:cs typeface="Times New Roman" panose="02020603050405020304" pitchFamily="18" charset="0"/>
                    <a:sym typeface="Math3" panose="00000400000000000000" pitchFamily="2" charset="2"/>
                  </a:rPr>
                  <a:t>y outcome </a:t>
                </a:r>
                <a14:m>
                  <m:oMath xmlns:m="http://schemas.openxmlformats.org/officeDocument/2006/math">
                    <m:r>
                      <a:rPr lang="en-US" altLang="nl-NL"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oMath>
                </a14:m>
                <a:r>
                  <a:rPr lang="en-US" altLang="nl-NL" sz="2400" dirty="0">
                    <a:solidFill>
                      <a:schemeClr val="tx1"/>
                    </a:solidFill>
                    <a:latin typeface="Arial" panose="020B0604020202020204" pitchFamily="34" charset="0"/>
                    <a:cs typeface="Times New Roman" panose="02020603050405020304" pitchFamily="18" charset="0"/>
                    <a:sym typeface="Math3" panose="00000400000000000000" pitchFamily="2" charset="2"/>
                  </a:rPr>
                  <a:t> (to </a:t>
                </a:r>
                <a14:m>
                  <m:oMath xmlns:m="http://schemas.openxmlformats.org/officeDocument/2006/math">
                    <m:r>
                      <a:rPr lang="en-US" altLang="nl-NL"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r>
                      <a:rPr lang="en-US" altLang="nl-NL" sz="24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r>
                  <a:rPr lang="en-US" altLang="nl-NL" sz="2400" dirty="0">
                    <a:solidFill>
                      <a:schemeClr val="tx1"/>
                    </a:solidFill>
                    <a:latin typeface="Arial" panose="020B0604020202020204" pitchFamily="34" charset="0"/>
                    <a:cs typeface="Times New Roman" panose="02020603050405020304" pitchFamily="18" charset="0"/>
                    <a:sym typeface="Math3" panose="00000400000000000000" pitchFamily="2" charset="2"/>
                  </a:rPr>
                  <a:t>) to get back the first indifference </a:t>
                </a:r>
                <a:r>
                  <a:rPr lang="en-US" altLang="nl-NL" sz="2000" dirty="0">
                    <a:solidFill>
                      <a:schemeClr val="tx1"/>
                    </a:solidFill>
                    <a:latin typeface="Arial" panose="020B0604020202020204" pitchFamily="34" charset="0"/>
                    <a:cs typeface="Times New Roman" panose="02020603050405020304" pitchFamily="18" charset="0"/>
                    <a:sym typeface="Math3" panose="00000400000000000000" pitchFamily="2" charset="2"/>
                  </a:rPr>
                  <a:t>(so that we can again inspect from </a:t>
                </a:r>
                <a14:m>
                  <m:oMath xmlns:m="http://schemas.openxmlformats.org/officeDocument/2006/math">
                    <m:r>
                      <a:rPr lang="nl-NL" altLang="nl-NL" sz="2000" b="0" i="1" smtClean="0">
                        <a:solidFill>
                          <a:schemeClr val="tx1"/>
                        </a:solidFill>
                        <a:latin typeface="Cambria Math"/>
                        <a:cs typeface="Times New Roman" panose="02020603050405020304" pitchFamily="18" charset="0"/>
                        <a:sym typeface="Math3" panose="00000400000000000000" pitchFamily="2" charset="2"/>
                      </a:rPr>
                      <m:t>𝑑</m:t>
                    </m:r>
                    <m:r>
                      <a:rPr lang="nl-NL" altLang="nl-NL" sz="2000" b="0" i="1" smtClean="0">
                        <a:solidFill>
                          <a:schemeClr val="tx1"/>
                        </a:solidFill>
                        <a:latin typeface="Cambria Math"/>
                        <a:cs typeface="Times New Roman" panose="02020603050405020304" pitchFamily="18" charset="0"/>
                        <a:sym typeface="Math3" panose="00000400000000000000" pitchFamily="2" charset="2"/>
                      </a:rPr>
                      <m:t>′</m:t>
                    </m:r>
                  </m:oMath>
                </a14:m>
                <a:r>
                  <a:rPr lang="en-US" altLang="nl-NL" sz="2000" dirty="0">
                    <a:solidFill>
                      <a:schemeClr val="tx1"/>
                    </a:solidFill>
                    <a:latin typeface="Arial" panose="020B0604020202020204" pitchFamily="34" charset="0"/>
                    <a:cs typeface="Times New Roman" panose="02020603050405020304" pitchFamily="18" charset="0"/>
                    <a:sym typeface="Math3" panose="00000400000000000000" pitchFamily="2" charset="2"/>
                  </a:rPr>
                  <a:t> to what extent impatience is decreasing or increasing)</a:t>
                </a:r>
                <a:r>
                  <a:rPr lang="en-US" altLang="nl-NL" sz="2800" dirty="0">
                    <a:solidFill>
                      <a:schemeClr val="tx1"/>
                    </a:solidFill>
                    <a:latin typeface="Arial" panose="020B0604020202020204" pitchFamily="34" charset="0"/>
                    <a:cs typeface="Times New Roman" panose="02020603050405020304" pitchFamily="18" charset="0"/>
                    <a:sym typeface="Math3" panose="00000400000000000000" pitchFamily="2" charset="2"/>
                  </a:rPr>
                  <a:t>, </a:t>
                </a:r>
              </a:p>
              <a:p>
                <a:pPr>
                  <a:lnSpc>
                    <a:spcPct val="90000"/>
                  </a:lnSpc>
                  <a:spcBef>
                    <a:spcPct val="0"/>
                  </a:spcBef>
                  <a:buNone/>
                </a:pPr>
                <a:r>
                  <a:rPr lang="en-US" altLang="nl-NL" sz="2800" dirty="0">
                    <a:solidFill>
                      <a:schemeClr val="tx1"/>
                    </a:solidFill>
                    <a:latin typeface="Arial" panose="020B0604020202020204" pitchFamily="34" charset="0"/>
                    <a:cs typeface="Times New Roman" panose="02020603050405020304" pitchFamily="18" charset="0"/>
                    <a:sym typeface="Math3" panose="00000400000000000000" pitchFamily="2" charset="2"/>
                  </a:rPr>
                  <a:t>then should get back same result in sense that:</a:t>
                </a:r>
              </a:p>
              <a:p>
                <a:pPr>
                  <a:lnSpc>
                    <a:spcPct val="90000"/>
                  </a:lnSpc>
                  <a:spcBef>
                    <a:spcPct val="0"/>
                  </a:spcBef>
                  <a:buNone/>
                </a:pPr>
                <a14:m>
                  <m:oMathPara xmlns:m="http://schemas.openxmlformats.org/officeDocument/2006/math">
                    <m:oMathParaPr>
                      <m:jc m:val="centerGroup"/>
                    </m:oMathParaPr>
                    <m:oMath xmlns:m="http://schemas.openxmlformats.org/officeDocument/2006/math">
                      <m:d>
                        <m:dPr>
                          <m:ctrlPr>
                            <a:rPr lang="en-US" altLang="nl-NL" sz="2800" i="1">
                              <a:solidFill>
                                <a:schemeClr val="tx1"/>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𝜇</m:t>
                          </m:r>
                          <m:r>
                            <a:rPr lang="en-US" altLang="nl-NL" sz="2800" i="1">
                              <a:solidFill>
                                <a:schemeClr val="tx1"/>
                              </a:solidFill>
                              <a:latin typeface="Cambria Math" panose="02040503050406030204" pitchFamily="18" charset="0"/>
                              <a:cs typeface="Times New Roman" panose="02020603050405020304" pitchFamily="18" charset="0"/>
                              <a:sym typeface="Math3" panose="00000400000000000000" pitchFamily="2" charset="2"/>
                            </a:rPr>
                            <m:t>0</m:t>
                          </m:r>
                          <m:r>
                            <a:rPr lang="en-US" altLang="nl-NL" sz="2800" i="1" smtClean="0">
                              <a:solidFill>
                                <a:schemeClr val="tx1"/>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a:solidFill>
                            <a:schemeClr val="tx1"/>
                          </a:solidFill>
                          <a:latin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𝜇</m:t>
                          </m:r>
                          <m:r>
                            <a:rPr lang="en-US" sz="2800" i="1">
                              <a:latin typeface="Cambria Math" panose="02040503050406030204" pitchFamily="18" charset="0"/>
                              <a:ea typeface="Cambria Math" panose="02040503050406030204" pitchFamily="18" charset="0"/>
                              <a:sym typeface="MT Extra" panose="05050102010205020202" pitchFamily="18" charset="2"/>
                            </a:rPr>
                            <m:t>ℓ</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2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𝜇</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𝜎</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d>
                        <m:dPr>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𝜇</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𝑑</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𝜆</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Say we took years iso months. Then </a:t>
                </a:r>
                <a14:m>
                  <m:oMath xmlns:m="http://schemas.openxmlformats.org/officeDocument/2006/math">
                    <m:r>
                      <a:rPr lang="en-US" altLang="nl-NL" sz="2800" i="1">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𝜇</m:t>
                    </m:r>
                  </m:oMath>
                </a14:m>
                <a:r>
                  <a:rPr lang="en-US" altLang="nl-NL" sz="14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16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12. </a:t>
                </a:r>
              </a:p>
              <a:p>
                <a:pPr>
                  <a:lnSpc>
                    <a:spcPct val="90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Here people perceive time proportionally. </a:t>
                </a:r>
              </a:p>
              <a:p>
                <a:pPr>
                  <a:lnSpc>
                    <a:spcPct val="90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Attitude towards months is as towards years.</a:t>
                </a:r>
                <a:endParaRPr lang="en-US" altLang="nl-NL" sz="36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92336" y="141844"/>
                <a:ext cx="8589962" cy="6130909"/>
              </a:xfrm>
              <a:prstGeom prst="rect">
                <a:avLst/>
              </a:prstGeom>
              <a:blipFill>
                <a:blip r:embed="rId3"/>
                <a:stretch>
                  <a:fillRect l="-1490" t="-1690" r="-1419" b="-17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L">
                    <a:noFill/>
                  </a:rPr>
                  <a:t> </a:t>
                </a:r>
              </a:p>
            </p:txBody>
          </p:sp>
        </mc:Fallback>
      </mc:AlternateContent>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158</a:t>
            </a:fld>
            <a:endParaRPr lang="en-US" altLang="nl-NL" sz="1600"/>
          </a:p>
        </p:txBody>
      </p:sp>
      <p:pic>
        <p:nvPicPr>
          <p:cNvPr id="6" name="Picture 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1154654549"/>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45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451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451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45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88196" y="188889"/>
                <a:ext cx="8673975" cy="6640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Ebert &amp; Prelec (2007):</a:t>
                </a:r>
                <a:r>
                  <a:rPr lang="en-US" sz="2800" dirty="0">
                    <a:latin typeface="Arial" panose="020B0604020202020204" pitchFamily="34" charset="0"/>
                  </a:rPr>
                  <a:t> unit invariance holds </a:t>
                </a:r>
                <a:r>
                  <a:rPr lang="en-US" sz="2800" dirty="0" err="1">
                    <a:latin typeface="Arial" panose="020B0604020202020204" pitchFamily="34" charset="0"/>
                  </a:rPr>
                  <a:t>iff</a:t>
                </a:r>
                <a:endParaRPr lang="en-US" sz="2800" dirty="0">
                  <a:latin typeface="Arial" panose="020B0604020202020204" pitchFamily="34" charset="0"/>
                </a:endParaRPr>
              </a:p>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𝑡</m:t>
                          </m:r>
                        </m:e>
                      </m:d>
                      <m: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 </m:t>
                      </m:r>
                      <m:sSup>
                        <m:sSup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𝑒</m:t>
                          </m:r>
                        </m:e>
                        <m:sup>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𝑟</m:t>
                          </m:r>
                          <m:sSup>
                            <m:sSup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𝑡</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e>
                            <m:sup>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sup>
                          </m:sSup>
                        </m:sup>
                      </m:sSup>
                    </m:oMath>
                  </m:oMathPara>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for some </a:t>
                </a:r>
                <a14:m>
                  <m:oMath xmlns:m="http://schemas.openxmlformats.org/officeDocument/2006/math">
                    <m:r>
                      <m:rPr>
                        <m:sty m:val="p"/>
                      </m:rPr>
                      <a:rPr lang="en-US" altLang="nl-NL" sz="28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r</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 </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&gt;0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Nowadays called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unit invariance family.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 bigger r, the more impatience;</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 smaller </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the more </a:t>
                </a:r>
                <a:r>
                  <a:rPr lang="en-US" altLang="nl-NL" sz="2800" i="1" dirty="0">
                    <a:solidFill>
                      <a:srgbClr val="000000"/>
                    </a:solidFill>
                    <a:latin typeface="Arial" panose="020B0604020202020204" pitchFamily="34" charset="0"/>
                    <a:cs typeface="Times New Roman" panose="02020603050405020304" pitchFamily="18" charset="0"/>
                    <a:sym typeface="Math3" panose="00000400000000000000" pitchFamily="2" charset="2"/>
                  </a:rPr>
                  <a:t>decrease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in impatience.</a:t>
                </a:r>
              </a:p>
              <a:p>
                <a:pPr>
                  <a:spcBef>
                    <a:spcPct val="0"/>
                  </a:spcBef>
                  <a:buFont typeface="Math3" panose="00000400000000000000" pitchFamily="2" charset="2"/>
                  <a:buNone/>
                </a:pP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Is like constant discounting but time is perceived nonlinearly, through power function. </a:t>
                </a:r>
              </a:p>
              <a:p>
                <a:pPr>
                  <a:spcBef>
                    <a:spcPct val="0"/>
                  </a:spcBef>
                  <a:buFont typeface="Math3" panose="00000400000000000000" pitchFamily="2" charset="2"/>
                  <a:buNone/>
                </a:pP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&lt;1</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time is transformed concavely </a:t>
                </a:r>
                <a14:m>
                  <m:oMath xmlns:m="http://schemas.openxmlformats.org/officeDocument/2006/math">
                    <m:r>
                      <a:rPr lang="en-US" altLang="nl-NL" sz="2800" b="0" i="1" smtClean="0">
                        <a:solidFill>
                          <a:srgbClr val="000000"/>
                        </a:solidFill>
                        <a:latin typeface="Cambria Math"/>
                        <a:cs typeface="Times New Roman" panose="02020603050405020304" pitchFamily="18" charset="0"/>
                        <a:sym typeface="Math3" panose="00000400000000000000" pitchFamily="2" charset="2"/>
                      </a:rPr>
                      <m:t>⇒ </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decreasing impatience.</a:t>
                </a:r>
              </a:p>
              <a:p>
                <a:pPr>
                  <a:spcBef>
                    <a:spcPct val="0"/>
                  </a:spcBef>
                  <a:buFont typeface="Math3" panose="00000400000000000000" pitchFamily="2" charset="2"/>
                  <a:buNone/>
                </a:pP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800" b="0" i="1"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&gt;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time is transformed convexly </a:t>
                </a:r>
                <a14:m>
                  <m:oMath xmlns:m="http://schemas.openxmlformats.org/officeDocument/2006/math">
                    <m:r>
                      <a:rPr lang="en-US" altLang="nl-NL" sz="2800" i="1">
                        <a:solidFill>
                          <a:srgbClr val="000000"/>
                        </a:solidFill>
                        <a:latin typeface="Cambria Math"/>
                        <a:cs typeface="Times New Roman" panose="02020603050405020304" pitchFamily="18" charset="0"/>
                        <a:sym typeface="Math3" panose="00000400000000000000" pitchFamily="2" charset="2"/>
                      </a:rPr>
                      <m:t>⇒ </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increasing impatience!</a:t>
                </a:r>
              </a:p>
              <a:p>
                <a:pPr>
                  <a:spcBef>
                    <a:spcPct val="0"/>
                  </a:spcBef>
                  <a:buFont typeface="Math3" panose="00000400000000000000" pitchFamily="2" charset="2"/>
                  <a:buNone/>
                </a:pPr>
                <a:b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Bleichrodt</a:t>
                </a: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 Rohde, &amp; Wakker (2009) argued for adding </a:t>
                </a:r>
                <a14:m>
                  <m:oMath xmlns:m="http://schemas.openxmlformats.org/officeDocument/2006/math">
                    <m:r>
                      <a:rPr lang="en-US" altLang="nl-NL"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0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000" b="0" i="0"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 </m:t>
                    </m:r>
                    <m:r>
                      <m:rPr>
                        <m:sty m:val="p"/>
                      </m:rPr>
                      <a:rPr lang="en-US" altLang="nl-NL" sz="2000" b="0" i="0" smtClean="0">
                        <a:solidFill>
                          <a:srgbClr val="000000"/>
                        </a:solidFill>
                        <a:latin typeface="Cambria Math"/>
                        <a:ea typeface="Cambria Math" panose="02040503050406030204" pitchFamily="18" charset="0"/>
                        <a:cs typeface="Times New Roman" panose="02020603050405020304" pitchFamily="18" charset="0"/>
                        <a:sym typeface="Math3" panose="00000400000000000000" pitchFamily="2" charset="2"/>
                      </a:rPr>
                      <m:t>W</m:t>
                    </m:r>
                  </m:oMath>
                </a14:m>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e will not analyze this case.</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88196" y="188889"/>
                <a:ext cx="8673975" cy="6640600"/>
              </a:xfrm>
              <a:prstGeom prst="rect">
                <a:avLst/>
              </a:prstGeom>
              <a:blipFill rotWithShape="1">
                <a:blip r:embed="rId3"/>
                <a:stretch>
                  <a:fillRect l="-1476" t="-918" b="-16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pic>
        <p:nvPicPr>
          <p:cNvPr id="5" name="Picture 4" descr="A person wearing glasses&#10;&#10;Description automatically generated">
            <a:extLst>
              <a:ext uri="{FF2B5EF4-FFF2-40B4-BE49-F238E27FC236}">
                <a16:creationId xmlns:a16="http://schemas.microsoft.com/office/drawing/2014/main" id="{B0DC58BC-D77D-49A2-9E93-8343FA0938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53" r="26168" b="22805"/>
          <a:stretch/>
        </p:blipFill>
        <p:spPr>
          <a:xfrm>
            <a:off x="1704975" y="632046"/>
            <a:ext cx="470458" cy="609556"/>
          </a:xfrm>
          <a:prstGeom prst="rect">
            <a:avLst/>
          </a:prstGeom>
        </p:spPr>
      </p:pic>
      <p:pic>
        <p:nvPicPr>
          <p:cNvPr id="6" name="Picture 5" descr="A person wearing glasses and smiling at the camera&#10;&#10;Description automatically generated">
            <a:extLst>
              <a:ext uri="{FF2B5EF4-FFF2-40B4-BE49-F238E27FC236}">
                <a16:creationId xmlns:a16="http://schemas.microsoft.com/office/drawing/2014/main" id="{F158CC46-55CC-43C6-A8BB-34FF4B431B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887" r="25886" b="12191"/>
          <a:stretch/>
        </p:blipFill>
        <p:spPr>
          <a:xfrm>
            <a:off x="2175433" y="5659046"/>
            <a:ext cx="458603" cy="580467"/>
          </a:xfrm>
          <a:prstGeom prst="rect">
            <a:avLst/>
          </a:prstGeom>
        </p:spPr>
      </p:pic>
      <p:pic>
        <p:nvPicPr>
          <p:cNvPr id="7" name="Picture 6" descr="A person wearing glasses and smiling at the camera&#10;&#10;Description automatically generated">
            <a:extLst>
              <a:ext uri="{FF2B5EF4-FFF2-40B4-BE49-F238E27FC236}">
                <a16:creationId xmlns:a16="http://schemas.microsoft.com/office/drawing/2014/main" id="{67E3E015-F09A-4B16-97D5-9F9AE098664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222"/>
          <a:stretch/>
        </p:blipFill>
        <p:spPr>
          <a:xfrm>
            <a:off x="0" y="5733256"/>
            <a:ext cx="400788" cy="567171"/>
          </a:xfrm>
          <a:prstGeom prst="rect">
            <a:avLst/>
          </a:prstGeom>
        </p:spPr>
      </p:pic>
      <p:sp>
        <p:nvSpPr>
          <p:cNvPr id="8"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159</a:t>
            </a:fld>
            <a:endParaRPr lang="en-US" altLang="nl-NL" sz="1600"/>
          </a:p>
        </p:txBody>
      </p:sp>
      <p:pic>
        <p:nvPicPr>
          <p:cNvPr id="9" name="Picture 8"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pic>
        <p:nvPicPr>
          <p:cNvPr id="10" name="Picture 9" descr="C:\Users\xx\Desktop\cur\Micro IV\Time misperception.jpg"/>
          <p:cNvPicPr>
            <a:picLocks noChangeAspect="1" noChangeArrowheads="1"/>
          </p:cNvPicPr>
          <p:nvPr/>
        </p:nvPicPr>
        <p:blipFill rotWithShape="1">
          <a:blip r:embed="rId8">
            <a:extLst>
              <a:ext uri="{28A0092B-C50C-407E-A947-70E740481C1C}">
                <a14:useLocalDpi xmlns:a14="http://schemas.microsoft.com/office/drawing/2010/main" val="0"/>
              </a:ext>
            </a:extLst>
          </a:blip>
          <a:srcRect l="36667" r="34667" b="17262"/>
          <a:stretch/>
        </p:blipFill>
        <p:spPr bwMode="auto">
          <a:xfrm>
            <a:off x="8352818" y="3356992"/>
            <a:ext cx="627142" cy="101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927106"/>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4514">
                                            <p:txEl>
                                              <p:pRg st="7" end="7"/>
                                            </p:txEl>
                                          </p:spTgt>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6451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64514">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64514">
                                            <p:txEl>
                                              <p:pRg st="10" end="10"/>
                                            </p:txEl>
                                          </p:spTgt>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9"/>
          <p:cNvSpPr txBox="1">
            <a:spLocks noChangeArrowheads="1"/>
          </p:cNvSpPr>
          <p:nvPr/>
        </p:nvSpPr>
        <p:spPr bwMode="auto">
          <a:xfrm>
            <a:off x="127000" y="179388"/>
            <a:ext cx="89789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dirty="0">
                <a:solidFill>
                  <a:srgbClr val="0000FF"/>
                </a:solidFill>
                <a:latin typeface="Arial" panose="020B0604020202020204" pitchFamily="34" charset="0"/>
              </a:rPr>
              <a:t>Up to 20th century:</a:t>
            </a:r>
            <a:r>
              <a:rPr lang="en-US" altLang="nl-NL" dirty="0">
                <a:solidFill>
                  <a:srgbClr val="0066FF"/>
                </a:solidFill>
                <a:latin typeface="Arial" panose="020B0604020202020204" pitchFamily="34" charset="0"/>
              </a:rPr>
              <a:t> </a:t>
            </a:r>
            <a:r>
              <a:rPr lang="en-US" altLang="nl-NL" dirty="0">
                <a:solidFill>
                  <a:srgbClr val="000000"/>
                </a:solidFill>
                <a:latin typeface="Arial" panose="020B0604020202020204" pitchFamily="34" charset="0"/>
              </a:rPr>
              <a:t>no strict rules on empirical status of economics (or other social sciences). Psych. inputs &amp; introspection were freely used. </a:t>
            </a:r>
            <a:br>
              <a:rPr lang="en-US" altLang="nl-NL" dirty="0">
                <a:solidFill>
                  <a:srgbClr val="000000"/>
                </a:solidFill>
                <a:latin typeface="Arial" panose="020B0604020202020204" pitchFamily="34" charset="0"/>
              </a:rPr>
            </a:br>
            <a:endParaRPr lang="en-US" altLang="nl-NL" dirty="0">
              <a:solidFill>
                <a:srgbClr val="000000"/>
              </a:solidFill>
              <a:latin typeface="Arial" panose="020B0604020202020204" pitchFamily="34" charset="0"/>
            </a:endParaRPr>
          </a:p>
          <a:p>
            <a:pPr>
              <a:spcBef>
                <a:spcPct val="0"/>
              </a:spcBef>
              <a:buFontTx/>
              <a:buNone/>
            </a:pPr>
            <a:r>
              <a:rPr lang="nl-NL" altLang="nl-NL" dirty="0" err="1">
                <a:solidFill>
                  <a:srgbClr val="0000FF"/>
                </a:solidFill>
                <a:latin typeface="Arial" panose="020B0604020202020204" pitchFamily="34" charset="0"/>
              </a:rPr>
              <a:t>Bentham</a:t>
            </a:r>
            <a:r>
              <a:rPr lang="nl-NL" altLang="nl-NL" dirty="0">
                <a:solidFill>
                  <a:srgbClr val="0000FF"/>
                </a:solidFill>
                <a:latin typeface="Arial" panose="020B0604020202020204" pitchFamily="34" charset="0"/>
              </a:rPr>
              <a:t> (1789) </a:t>
            </a:r>
            <a:r>
              <a:rPr lang="nl-NL" altLang="nl-NL" dirty="0" err="1">
                <a:solidFill>
                  <a:srgbClr val="0000FF"/>
                </a:solidFill>
                <a:latin typeface="Arial" panose="020B0604020202020204" pitchFamily="34" charset="0"/>
              </a:rPr>
              <a:t>and</a:t>
            </a:r>
            <a:r>
              <a:rPr lang="nl-NL" altLang="nl-NL" dirty="0">
                <a:solidFill>
                  <a:srgbClr val="0000FF"/>
                </a:solidFill>
                <a:latin typeface="Arial" panose="020B0604020202020204" pitchFamily="34" charset="0"/>
              </a:rPr>
              <a:t> </a:t>
            </a:r>
            <a:r>
              <a:rPr lang="nl-NL" altLang="nl-NL" dirty="0" err="1">
                <a:solidFill>
                  <a:srgbClr val="0000FF"/>
                </a:solidFill>
                <a:latin typeface="Arial" panose="020B0604020202020204" pitchFamily="34" charset="0"/>
              </a:rPr>
              <a:t>others</a:t>
            </a:r>
            <a:r>
              <a:rPr lang="nl-NL" altLang="nl-NL" dirty="0">
                <a:solidFill>
                  <a:srgbClr val="0000FF"/>
                </a:solidFill>
                <a:latin typeface="Arial" panose="020B0604020202020204" pitchFamily="34" charset="0"/>
              </a:rPr>
              <a:t> (</a:t>
            </a:r>
            <a:r>
              <a:rPr lang="nl-NL" altLang="nl-NL" dirty="0" err="1">
                <a:solidFill>
                  <a:srgbClr val="0000FF"/>
                </a:solidFill>
                <a:latin typeface="Arial" panose="020B0604020202020204" pitchFamily="34" charset="0"/>
              </a:rPr>
              <a:t>Bernoulli</a:t>
            </a:r>
            <a:r>
              <a:rPr lang="nl-NL" altLang="nl-NL" dirty="0">
                <a:solidFill>
                  <a:srgbClr val="0000FF"/>
                </a:solidFill>
                <a:latin typeface="Arial" panose="020B0604020202020204" pitchFamily="34" charset="0"/>
              </a:rPr>
              <a:t> 1738),</a:t>
            </a:r>
            <a:br>
              <a:rPr lang="en-US" altLang="nl-NL" dirty="0">
                <a:solidFill>
                  <a:schemeClr val="tx2">
                    <a:lumMod val="75000"/>
                  </a:schemeClr>
                </a:solidFill>
                <a:latin typeface="Arial" panose="020B0604020202020204" pitchFamily="34" charset="0"/>
              </a:rPr>
            </a:br>
            <a:r>
              <a:rPr lang="nl-NL" altLang="nl-NL" dirty="0">
                <a:solidFill>
                  <a:srgbClr val="000000"/>
                </a:solidFill>
                <a:latin typeface="Arial" panose="020B0604020202020204" pitchFamily="34" charset="0"/>
              </a:rPr>
              <a:t>on utility: is something concrete, </a:t>
            </a:r>
            <a:r>
              <a:rPr lang="nl-NL" altLang="nl-NL" dirty="0" err="1">
                <a:solidFill>
                  <a:srgbClr val="000000"/>
                </a:solidFill>
                <a:latin typeface="Arial" panose="020B0604020202020204" pitchFamily="34" charset="0"/>
              </a:rPr>
              <a:t>just</a:t>
            </a:r>
            <a:r>
              <a:rPr lang="nl-NL" altLang="nl-NL" dirty="0">
                <a:solidFill>
                  <a:srgbClr val="000000"/>
                </a:solidFill>
                <a:latin typeface="Arial" panose="020B0604020202020204" pitchFamily="34" charset="0"/>
              </a:rPr>
              <a:t> </a:t>
            </a:r>
            <a:r>
              <a:rPr lang="nl-NL" altLang="nl-NL" dirty="0" err="1">
                <a:solidFill>
                  <a:srgbClr val="000000"/>
                </a:solidFill>
                <a:latin typeface="Arial" panose="020B0604020202020204" pitchFamily="34" charset="0"/>
              </a:rPr>
              <a:t>existing</a:t>
            </a:r>
            <a:r>
              <a:rPr lang="nl-NL" altLang="nl-NL" dirty="0">
                <a:solidFill>
                  <a:srgbClr val="000000"/>
                </a:solidFill>
                <a:latin typeface="Arial" panose="020B0604020202020204" pitchFamily="34" charset="0"/>
              </a:rPr>
              <a:t>. Say, a happiness in your heart; how good things are for you.</a:t>
            </a:r>
            <a:br>
              <a:rPr lang="nl-NL" altLang="nl-NL" dirty="0">
                <a:solidFill>
                  <a:srgbClr val="000000"/>
                </a:solidFill>
                <a:latin typeface="Arial" panose="020B0604020202020204" pitchFamily="34" charset="0"/>
              </a:rPr>
            </a:br>
            <a:endParaRPr lang="nl-NL" altLang="nl-NL" dirty="0">
              <a:solidFill>
                <a:srgbClr val="000000"/>
              </a:solidFill>
              <a:latin typeface="Arial" panose="020B0604020202020204" pitchFamily="34" charset="0"/>
            </a:endParaRPr>
          </a:p>
          <a:p>
            <a:pPr>
              <a:spcBef>
                <a:spcPct val="0"/>
              </a:spcBef>
              <a:buFontTx/>
              <a:buNone/>
            </a:pPr>
            <a:r>
              <a:rPr lang="nl-NL" altLang="nl-NL" dirty="0" err="1">
                <a:solidFill>
                  <a:srgbClr val="0000FF"/>
                </a:solidFill>
                <a:latin typeface="Arial" panose="020B0604020202020204" pitchFamily="34" charset="0"/>
              </a:rPr>
              <a:t>Samuelson</a:t>
            </a:r>
            <a:r>
              <a:rPr lang="nl-NL" altLang="nl-NL" dirty="0">
                <a:solidFill>
                  <a:srgbClr val="000000"/>
                </a:solidFill>
                <a:latin typeface="Arial" panose="020B0604020202020204" pitchFamily="34" charset="0"/>
              </a:rPr>
              <a:t> (</a:t>
            </a:r>
            <a:r>
              <a:rPr lang="nl-NL" altLang="nl-NL" dirty="0" err="1">
                <a:solidFill>
                  <a:srgbClr val="000000"/>
                </a:solidFill>
                <a:latin typeface="Arial" panose="020B0604020202020204" pitchFamily="34" charset="0"/>
              </a:rPr>
              <a:t>ordinalist</a:t>
            </a:r>
            <a:r>
              <a:rPr lang="nl-NL" altLang="nl-NL" dirty="0">
                <a:solidFill>
                  <a:srgbClr val="000000"/>
                </a:solidFill>
                <a:latin typeface="Arial" panose="020B0604020202020204" pitchFamily="34" charset="0"/>
              </a:rPr>
              <a:t>):</a:t>
            </a:r>
            <a:br>
              <a:rPr lang="en-US" altLang="nl-NL" dirty="0">
                <a:solidFill>
                  <a:srgbClr val="000000"/>
                </a:solidFill>
                <a:latin typeface="Arial" panose="020B0604020202020204" pitchFamily="34" charset="0"/>
              </a:rPr>
            </a:br>
            <a:endParaRPr lang="en-US" altLang="nl-NL" dirty="0">
              <a:solidFill>
                <a:srgbClr val="000000"/>
              </a:solidFill>
              <a:latin typeface="Arial" panose="020B0604020202020204" pitchFamily="34" charset="0"/>
            </a:endParaRPr>
          </a:p>
          <a:p>
            <a:pPr>
              <a:spcBef>
                <a:spcPct val="0"/>
              </a:spcBef>
              <a:buFontTx/>
              <a:buNone/>
            </a:pPr>
            <a:r>
              <a:rPr lang="nl-NL" altLang="nl-NL" dirty="0">
                <a:solidFill>
                  <a:srgbClr val="000000"/>
                </a:solidFill>
                <a:latin typeface="Arial" panose="020B0604020202020204" pitchFamily="34" charset="0"/>
              </a:rPr>
              <a:t>“For </a:t>
            </a:r>
            <a:r>
              <a:rPr lang="nl-NL" altLang="nl-NL" dirty="0" err="1">
                <a:solidFill>
                  <a:srgbClr val="000000"/>
                </a:solidFill>
                <a:latin typeface="Arial" panose="020B0604020202020204" pitchFamily="34" charset="0"/>
              </a:rPr>
              <a:t>Edgeworth</a:t>
            </a:r>
            <a:r>
              <a:rPr lang="nl-NL" altLang="nl-NL" dirty="0">
                <a:solidFill>
                  <a:srgbClr val="000000"/>
                </a:solidFill>
                <a:latin typeface="Arial" panose="020B0604020202020204" pitchFamily="34" charset="0"/>
              </a:rPr>
              <a:t> [pre-</a:t>
            </a:r>
            <a:r>
              <a:rPr lang="nl-NL" altLang="nl-NL" dirty="0" err="1">
                <a:solidFill>
                  <a:srgbClr val="000000"/>
                </a:solidFill>
                <a:latin typeface="Arial" panose="020B0604020202020204" pitchFamily="34" charset="0"/>
              </a:rPr>
              <a:t>ordinal</a:t>
            </a:r>
            <a:r>
              <a:rPr lang="nl-NL" altLang="nl-NL" dirty="0">
                <a:solidFill>
                  <a:srgbClr val="000000"/>
                </a:solidFill>
                <a:latin typeface="Arial" panose="020B0604020202020204" pitchFamily="34" charset="0"/>
              </a:rPr>
              <a:t>] </a:t>
            </a:r>
            <a:r>
              <a:rPr lang="nl-NL" altLang="nl-NL" dirty="0" err="1">
                <a:solidFill>
                  <a:srgbClr val="000000"/>
                </a:solidFill>
                <a:latin typeface="Arial" panose="020B0604020202020204" pitchFamily="34" charset="0"/>
              </a:rPr>
              <a:t>utility</a:t>
            </a:r>
            <a:r>
              <a:rPr lang="nl-NL" altLang="nl-NL" dirty="0">
                <a:solidFill>
                  <a:srgbClr val="000000"/>
                </a:solidFill>
                <a:latin typeface="Arial" panose="020B0604020202020204" pitchFamily="34" charset="0"/>
              </a:rPr>
              <a:t> was as real as his </a:t>
            </a:r>
            <a:r>
              <a:rPr lang="nl-NL" altLang="nl-NL" dirty="0" err="1">
                <a:solidFill>
                  <a:srgbClr val="000000"/>
                </a:solidFill>
                <a:latin typeface="Arial" panose="020B0604020202020204" pitchFamily="34" charset="0"/>
              </a:rPr>
              <a:t>morning</a:t>
            </a:r>
            <a:r>
              <a:rPr lang="nl-NL" altLang="nl-NL" dirty="0">
                <a:solidFill>
                  <a:srgbClr val="000000"/>
                </a:solidFill>
                <a:latin typeface="Arial" panose="020B0604020202020204" pitchFamily="34" charset="0"/>
              </a:rPr>
              <a:t> jam.”</a:t>
            </a:r>
          </a:p>
        </p:txBody>
      </p:sp>
      <p:pic>
        <p:nvPicPr>
          <p:cNvPr id="3" name="Picture 2" descr="A person wearing a suit and hat&#10;&#10;Description automatically generated">
            <a:extLst>
              <a:ext uri="{FF2B5EF4-FFF2-40B4-BE49-F238E27FC236}">
                <a16:creationId xmlns:a16="http://schemas.microsoft.com/office/drawing/2014/main" id="{DFD4F894-4980-425A-87DD-B932DFFD4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573570"/>
            <a:ext cx="568994" cy="711686"/>
          </a:xfrm>
          <a:prstGeom prst="rect">
            <a:avLst/>
          </a:prstGeom>
        </p:spPr>
      </p:pic>
      <p:pic>
        <p:nvPicPr>
          <p:cNvPr id="6" name="Picture 5" descr="A close up of a person&#10;&#10;Description automatically generated">
            <a:extLst>
              <a:ext uri="{FF2B5EF4-FFF2-40B4-BE49-F238E27FC236}">
                <a16:creationId xmlns:a16="http://schemas.microsoft.com/office/drawing/2014/main" id="{934D2357-F50D-4E76-A697-970896C8B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7816" y="1615302"/>
            <a:ext cx="900688" cy="877594"/>
          </a:xfrm>
          <a:prstGeom prst="rect">
            <a:avLst/>
          </a:prstGeom>
        </p:spPr>
      </p:pic>
      <p:pic>
        <p:nvPicPr>
          <p:cNvPr id="7" name="Picture 6" descr="A person wearing glasses posing for the camera&#10;&#10;Description automatically generated">
            <a:extLst>
              <a:ext uri="{FF2B5EF4-FFF2-40B4-BE49-F238E27FC236}">
                <a16:creationId xmlns:a16="http://schemas.microsoft.com/office/drawing/2014/main" id="{18E2CA5A-13F6-4C4A-B0A5-B403676CDB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3749"/>
          <a:stretch/>
        </p:blipFill>
        <p:spPr>
          <a:xfrm>
            <a:off x="2195736" y="3952506"/>
            <a:ext cx="596112" cy="772638"/>
          </a:xfrm>
          <a:prstGeom prst="rect">
            <a:avLst/>
          </a:prstGeom>
        </p:spPr>
      </p:pic>
      <p:pic>
        <p:nvPicPr>
          <p:cNvPr id="11" name="Picture 4" descr="sp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16</a:t>
            </a:fld>
            <a:endParaRPr lang="en-US" altLang="nl-NL" sz="1600"/>
          </a:p>
        </p:txBody>
      </p:sp>
    </p:spTree>
    <p:extLst>
      <p:ext uri="{BB962C8B-B14F-4D97-AF65-F5344CB8AC3E}">
        <p14:creationId xmlns:p14="http://schemas.microsoft.com/office/powerpoint/2010/main" val="425575406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par>
                          <p:cTn id="11" fill="hold" nodeType="with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77914" y="6054625"/>
                <a:ext cx="9217024"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Note that </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sz="2800" b="0" i="1" smtClean="0">
                        <a:latin typeface="Cambria Math" panose="02040503050406030204" pitchFamily="18" charset="0"/>
                      </a:rPr>
                      <m:t>&gt;1</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allowed, giving increasing impatience.</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77914" y="6054625"/>
                <a:ext cx="9217024" cy="523220"/>
              </a:xfrm>
              <a:prstGeom prst="rect">
                <a:avLst/>
              </a:prstGeom>
              <a:blipFill rotWithShape="0">
                <a:blip r:embed="rId3"/>
                <a:stretch>
                  <a:fillRect l="-1389" t="-11628"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10" name="Group 9"/>
          <p:cNvGrpSpPr/>
          <p:nvPr/>
        </p:nvGrpSpPr>
        <p:grpSpPr>
          <a:xfrm>
            <a:off x="2076131" y="758979"/>
            <a:ext cx="6208972" cy="4569757"/>
            <a:chOff x="2076131" y="758979"/>
            <a:chExt cx="6208972" cy="4569757"/>
          </a:xfrm>
        </p:grpSpPr>
        <p:sp>
          <p:nvSpPr>
            <p:cNvPr id="7" name="Freeform 6"/>
            <p:cNvSpPr/>
            <p:nvPr/>
          </p:nvSpPr>
          <p:spPr>
            <a:xfrm>
              <a:off x="2076131" y="758979"/>
              <a:ext cx="5269107" cy="4569757"/>
            </a:xfrm>
            <a:custGeom>
              <a:avLst/>
              <a:gdLst>
                <a:gd name="connsiteX0" fmla="*/ 0 w 216147"/>
                <a:gd name="connsiteY0" fmla="*/ 0 h 1176337"/>
                <a:gd name="connsiteX1" fmla="*/ 85725 w 216147"/>
                <a:gd name="connsiteY1" fmla="*/ 166687 h 1176337"/>
                <a:gd name="connsiteX2" fmla="*/ 95250 w 216147"/>
                <a:gd name="connsiteY2" fmla="*/ 571500 h 1176337"/>
                <a:gd name="connsiteX3" fmla="*/ 157162 w 216147"/>
                <a:gd name="connsiteY3" fmla="*/ 1176337 h 1176337"/>
                <a:gd name="connsiteX0" fmla="*/ 0 w 166351"/>
                <a:gd name="connsiteY0" fmla="*/ 0 h 1176337"/>
                <a:gd name="connsiteX1" fmla="*/ 85725 w 166351"/>
                <a:gd name="connsiteY1" fmla="*/ 166687 h 1176337"/>
                <a:gd name="connsiteX2" fmla="*/ 95250 w 166351"/>
                <a:gd name="connsiteY2" fmla="*/ 571500 h 1176337"/>
                <a:gd name="connsiteX3" fmla="*/ 161925 w 166351"/>
                <a:gd name="connsiteY3" fmla="*/ 1000125 h 1176337"/>
                <a:gd name="connsiteX4" fmla="*/ 157162 w 166351"/>
                <a:gd name="connsiteY4" fmla="*/ 1176337 h 1176337"/>
                <a:gd name="connsiteX0" fmla="*/ 0 w 1262077"/>
                <a:gd name="connsiteY0" fmla="*/ 0 h 1223962"/>
                <a:gd name="connsiteX1" fmla="*/ 85725 w 1262077"/>
                <a:gd name="connsiteY1" fmla="*/ 166687 h 1223962"/>
                <a:gd name="connsiteX2" fmla="*/ 95250 w 1262077"/>
                <a:gd name="connsiteY2" fmla="*/ 571500 h 1223962"/>
                <a:gd name="connsiteX3" fmla="*/ 161925 w 1262077"/>
                <a:gd name="connsiteY3" fmla="*/ 1000125 h 1223962"/>
                <a:gd name="connsiteX4" fmla="*/ 1262062 w 1262077"/>
                <a:gd name="connsiteY4" fmla="*/ 1223962 h 1223962"/>
                <a:gd name="connsiteX0" fmla="*/ 0 w 1262077"/>
                <a:gd name="connsiteY0" fmla="*/ 0 h 1223962"/>
                <a:gd name="connsiteX1" fmla="*/ 85725 w 1262077"/>
                <a:gd name="connsiteY1" fmla="*/ 166687 h 1223962"/>
                <a:gd name="connsiteX2" fmla="*/ 95250 w 1262077"/>
                <a:gd name="connsiteY2" fmla="*/ 571500 h 1223962"/>
                <a:gd name="connsiteX3" fmla="*/ 161925 w 1262077"/>
                <a:gd name="connsiteY3" fmla="*/ 1171575 h 1223962"/>
                <a:gd name="connsiteX4" fmla="*/ 1262062 w 1262077"/>
                <a:gd name="connsiteY4" fmla="*/ 1223962 h 1223962"/>
                <a:gd name="connsiteX0" fmla="*/ 0 w 1262077"/>
                <a:gd name="connsiteY0" fmla="*/ 0 h 1223962"/>
                <a:gd name="connsiteX1" fmla="*/ 85725 w 1262077"/>
                <a:gd name="connsiteY1" fmla="*/ 1666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66674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9078"/>
                <a:gd name="connsiteX1" fmla="*/ 66674 w 1262077"/>
                <a:gd name="connsiteY1" fmla="*/ 204787 h 1229078"/>
                <a:gd name="connsiteX2" fmla="*/ 114300 w 1262077"/>
                <a:gd name="connsiteY2" fmla="*/ 747712 h 1229078"/>
                <a:gd name="connsiteX3" fmla="*/ 161925 w 1262077"/>
                <a:gd name="connsiteY3" fmla="*/ 1185863 h 1229078"/>
                <a:gd name="connsiteX4" fmla="*/ 1262062 w 1262077"/>
                <a:gd name="connsiteY4" fmla="*/ 1223962 h 1229078"/>
                <a:gd name="connsiteX0" fmla="*/ 0 w 1262062"/>
                <a:gd name="connsiteY0" fmla="*/ 0 h 1230666"/>
                <a:gd name="connsiteX1" fmla="*/ 66674 w 1262062"/>
                <a:gd name="connsiteY1" fmla="*/ 204787 h 1230666"/>
                <a:gd name="connsiteX2" fmla="*/ 114300 w 1262062"/>
                <a:gd name="connsiteY2" fmla="*/ 747712 h 1230666"/>
                <a:gd name="connsiteX3" fmla="*/ 161925 w 1262062"/>
                <a:gd name="connsiteY3" fmla="*/ 1185863 h 1230666"/>
                <a:gd name="connsiteX4" fmla="*/ 485775 w 1262062"/>
                <a:gd name="connsiteY4" fmla="*/ 1219199 h 1230666"/>
                <a:gd name="connsiteX5" fmla="*/ 1262062 w 1262062"/>
                <a:gd name="connsiteY5" fmla="*/ 1223962 h 1230666"/>
                <a:gd name="connsiteX0" fmla="*/ 0 w 1262062"/>
                <a:gd name="connsiteY0" fmla="*/ 0 h 1237458"/>
                <a:gd name="connsiteX1" fmla="*/ 66674 w 1262062"/>
                <a:gd name="connsiteY1" fmla="*/ 204787 h 1237458"/>
                <a:gd name="connsiteX2" fmla="*/ 114300 w 1262062"/>
                <a:gd name="connsiteY2" fmla="*/ 747712 h 1237458"/>
                <a:gd name="connsiteX3" fmla="*/ 161925 w 1262062"/>
                <a:gd name="connsiteY3" fmla="*/ 1185863 h 1237458"/>
                <a:gd name="connsiteX4" fmla="*/ 485775 w 1262062"/>
                <a:gd name="connsiteY4" fmla="*/ 1233486 h 1237458"/>
                <a:gd name="connsiteX5" fmla="*/ 1262062 w 1262062"/>
                <a:gd name="connsiteY5" fmla="*/ 1223962 h 1237458"/>
                <a:gd name="connsiteX0" fmla="*/ 0 w 1262062"/>
                <a:gd name="connsiteY0" fmla="*/ 0 h 1237458"/>
                <a:gd name="connsiteX1" fmla="*/ 57150 w 1262062"/>
                <a:gd name="connsiteY1" fmla="*/ 52386 h 1237458"/>
                <a:gd name="connsiteX2" fmla="*/ 66674 w 1262062"/>
                <a:gd name="connsiteY2" fmla="*/ 204787 h 1237458"/>
                <a:gd name="connsiteX3" fmla="*/ 114300 w 1262062"/>
                <a:gd name="connsiteY3" fmla="*/ 747712 h 1237458"/>
                <a:gd name="connsiteX4" fmla="*/ 161925 w 1262062"/>
                <a:gd name="connsiteY4" fmla="*/ 1185863 h 1237458"/>
                <a:gd name="connsiteX5" fmla="*/ 485775 w 1262062"/>
                <a:gd name="connsiteY5" fmla="*/ 1233486 h 1237458"/>
                <a:gd name="connsiteX6" fmla="*/ 1262062 w 1262062"/>
                <a:gd name="connsiteY6" fmla="*/ 1223962 h 1237458"/>
                <a:gd name="connsiteX0" fmla="*/ 0 w 1423987"/>
                <a:gd name="connsiteY0" fmla="*/ 0 h 1223170"/>
                <a:gd name="connsiteX1" fmla="*/ 219075 w 1423987"/>
                <a:gd name="connsiteY1" fmla="*/ 38098 h 1223170"/>
                <a:gd name="connsiteX2" fmla="*/ 228599 w 1423987"/>
                <a:gd name="connsiteY2" fmla="*/ 1904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219075 w 1423987"/>
                <a:gd name="connsiteY1" fmla="*/ 38098 h 1223170"/>
                <a:gd name="connsiteX2" fmla="*/ 247649 w 1423987"/>
                <a:gd name="connsiteY2" fmla="*/ 3047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138113 w 1423987"/>
                <a:gd name="connsiteY1" fmla="*/ 290511 h 1223170"/>
                <a:gd name="connsiteX2" fmla="*/ 247649 w 1423987"/>
                <a:gd name="connsiteY2" fmla="*/ 3047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138113 w 1423987"/>
                <a:gd name="connsiteY1" fmla="*/ 290511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8113 w 1423987"/>
                <a:gd name="connsiteY1" fmla="*/ 280986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3350 w 1423987"/>
                <a:gd name="connsiteY1" fmla="*/ 295274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3350 w 1423987"/>
                <a:gd name="connsiteY1" fmla="*/ 295274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14306 h 1237476"/>
                <a:gd name="connsiteX1" fmla="*/ 71437 w 1423987"/>
                <a:gd name="connsiteY1" fmla="*/ 138130 h 1237476"/>
                <a:gd name="connsiteX2" fmla="*/ 276225 w 1423987"/>
                <a:gd name="connsiteY2" fmla="*/ 747730 h 1237476"/>
                <a:gd name="connsiteX3" fmla="*/ 323850 w 1423987"/>
                <a:gd name="connsiteY3" fmla="*/ 1185881 h 1237476"/>
                <a:gd name="connsiteX4" fmla="*/ 647700 w 1423987"/>
                <a:gd name="connsiteY4" fmla="*/ 1233504 h 1237476"/>
                <a:gd name="connsiteX5" fmla="*/ 1423987 w 1423987"/>
                <a:gd name="connsiteY5" fmla="*/ 1223980 h 1237476"/>
                <a:gd name="connsiteX0" fmla="*/ 0 w 1423987"/>
                <a:gd name="connsiteY0" fmla="*/ 50449 h 1273619"/>
                <a:gd name="connsiteX1" fmla="*/ 57150 w 1423987"/>
                <a:gd name="connsiteY1" fmla="*/ 112361 h 1273619"/>
                <a:gd name="connsiteX2" fmla="*/ 276225 w 1423987"/>
                <a:gd name="connsiteY2" fmla="*/ 783873 h 1273619"/>
                <a:gd name="connsiteX3" fmla="*/ 323850 w 1423987"/>
                <a:gd name="connsiteY3" fmla="*/ 1222024 h 1273619"/>
                <a:gd name="connsiteX4" fmla="*/ 647700 w 1423987"/>
                <a:gd name="connsiteY4" fmla="*/ 1269647 h 1273619"/>
                <a:gd name="connsiteX5" fmla="*/ 1423987 w 1423987"/>
                <a:gd name="connsiteY5" fmla="*/ 1260123 h 1273619"/>
                <a:gd name="connsiteX0" fmla="*/ 0 w 1423987"/>
                <a:gd name="connsiteY0" fmla="*/ 0 h 1223170"/>
                <a:gd name="connsiteX1" fmla="*/ 95250 w 1423987"/>
                <a:gd name="connsiteY1" fmla="*/ 171450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0754"/>
                <a:gd name="connsiteX1" fmla="*/ 95250 w 1423987"/>
                <a:gd name="connsiteY1" fmla="*/ 171450 h 1220754"/>
                <a:gd name="connsiteX2" fmla="*/ 276225 w 1423987"/>
                <a:gd name="connsiteY2" fmla="*/ 733424 h 1220754"/>
                <a:gd name="connsiteX3" fmla="*/ 347663 w 1423987"/>
                <a:gd name="connsiteY3" fmla="*/ 933450 h 1220754"/>
                <a:gd name="connsiteX4" fmla="*/ 647700 w 1423987"/>
                <a:gd name="connsiteY4" fmla="*/ 1219198 h 1220754"/>
                <a:gd name="connsiteX5" fmla="*/ 1423987 w 1423987"/>
                <a:gd name="connsiteY5" fmla="*/ 1209674 h 1220754"/>
                <a:gd name="connsiteX0" fmla="*/ 0 w 1423987"/>
                <a:gd name="connsiteY0" fmla="*/ 0 h 1220754"/>
                <a:gd name="connsiteX1" fmla="*/ 95250 w 1423987"/>
                <a:gd name="connsiteY1" fmla="*/ 171450 h 1220754"/>
                <a:gd name="connsiteX2" fmla="*/ 276225 w 1423987"/>
                <a:gd name="connsiteY2" fmla="*/ 733424 h 1220754"/>
                <a:gd name="connsiteX3" fmla="*/ 347663 w 1423987"/>
                <a:gd name="connsiteY3" fmla="*/ 933450 h 1220754"/>
                <a:gd name="connsiteX4" fmla="*/ 647700 w 1423987"/>
                <a:gd name="connsiteY4" fmla="*/ 1219198 h 1220754"/>
                <a:gd name="connsiteX5" fmla="*/ 1423987 w 1423987"/>
                <a:gd name="connsiteY5" fmla="*/ 1209674 h 1220754"/>
                <a:gd name="connsiteX0" fmla="*/ 0 w 1423987"/>
                <a:gd name="connsiteY0" fmla="*/ 0 h 1209707"/>
                <a:gd name="connsiteX1" fmla="*/ 95250 w 1423987"/>
                <a:gd name="connsiteY1" fmla="*/ 171450 h 1209707"/>
                <a:gd name="connsiteX2" fmla="*/ 276225 w 1423987"/>
                <a:gd name="connsiteY2" fmla="*/ 733424 h 1209707"/>
                <a:gd name="connsiteX3" fmla="*/ 347663 w 1423987"/>
                <a:gd name="connsiteY3" fmla="*/ 933450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61951 w 1423987"/>
                <a:gd name="connsiteY3" fmla="*/ 962025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95289 w 1423987"/>
                <a:gd name="connsiteY3" fmla="*/ 1009650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95289 w 1423987"/>
                <a:gd name="connsiteY3" fmla="*/ 1009650 h 1209707"/>
                <a:gd name="connsiteX4" fmla="*/ 523868 w 1423987"/>
                <a:gd name="connsiteY4" fmla="*/ 1163935 h 1209707"/>
                <a:gd name="connsiteX5" fmla="*/ 647700 w 1423987"/>
                <a:gd name="connsiteY5" fmla="*/ 1190623 h 1209707"/>
                <a:gd name="connsiteX6" fmla="*/ 1423987 w 1423987"/>
                <a:gd name="connsiteY6" fmla="*/ 1209674 h 1209707"/>
                <a:gd name="connsiteX0" fmla="*/ 0 w 1423987"/>
                <a:gd name="connsiteY0" fmla="*/ 0 h 1209674"/>
                <a:gd name="connsiteX1" fmla="*/ 95250 w 1423987"/>
                <a:gd name="connsiteY1" fmla="*/ 171450 h 1209674"/>
                <a:gd name="connsiteX2" fmla="*/ 276225 w 1423987"/>
                <a:gd name="connsiteY2" fmla="*/ 733424 h 1209674"/>
                <a:gd name="connsiteX3" fmla="*/ 395289 w 1423987"/>
                <a:gd name="connsiteY3" fmla="*/ 100965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95250 w 1423987"/>
                <a:gd name="connsiteY1" fmla="*/ 171450 h 1209674"/>
                <a:gd name="connsiteX2" fmla="*/ 276225 w 1423987"/>
                <a:gd name="connsiteY2" fmla="*/ 733424 h 1209674"/>
                <a:gd name="connsiteX3" fmla="*/ 361952 w 1423987"/>
                <a:gd name="connsiteY3" fmla="*/ 95250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361952 w 1423987"/>
                <a:gd name="connsiteY3" fmla="*/ 95250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714368 w 1423987"/>
                <a:gd name="connsiteY4" fmla="*/ 10877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714368 w 1423987"/>
                <a:gd name="connsiteY4" fmla="*/ 1087735 h 1209674"/>
                <a:gd name="connsiteX5" fmla="*/ 981075 w 1423987"/>
                <a:gd name="connsiteY5" fmla="*/ 113347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714368 w 1423987"/>
                <a:gd name="connsiteY4" fmla="*/ 1087735 h 1209674"/>
                <a:gd name="connsiteX5" fmla="*/ 1423987 w 1423987"/>
                <a:gd name="connsiteY5"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61964 w 1423987"/>
                <a:gd name="connsiteY3" fmla="*/ 942975 h 1209674"/>
                <a:gd name="connsiteX4" fmla="*/ 714368 w 1423987"/>
                <a:gd name="connsiteY4" fmla="*/ 1087735 h 1209674"/>
                <a:gd name="connsiteX5" fmla="*/ 1423987 w 1423987"/>
                <a:gd name="connsiteY5"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714368 w 1423987"/>
                <a:gd name="connsiteY3" fmla="*/ 1087735 h 1209674"/>
                <a:gd name="connsiteX4" fmla="*/ 1423987 w 1423987"/>
                <a:gd name="connsiteY4" fmla="*/ 1209674 h 1209674"/>
                <a:gd name="connsiteX0" fmla="*/ 7074 w 1392961"/>
                <a:gd name="connsiteY0" fmla="*/ 0 h 1214437"/>
                <a:gd name="connsiteX1" fmla="*/ 45174 w 1392961"/>
                <a:gd name="connsiteY1" fmla="*/ 252413 h 1214437"/>
                <a:gd name="connsiteX2" fmla="*/ 245199 w 1392961"/>
                <a:gd name="connsiteY2" fmla="*/ 738187 h 1214437"/>
                <a:gd name="connsiteX3" fmla="*/ 683342 w 1392961"/>
                <a:gd name="connsiteY3" fmla="*/ 1092498 h 1214437"/>
                <a:gd name="connsiteX4" fmla="*/ 1392961 w 1392961"/>
                <a:gd name="connsiteY4" fmla="*/ 1214437 h 1214437"/>
                <a:gd name="connsiteX0" fmla="*/ 0 w 1404937"/>
                <a:gd name="connsiteY0" fmla="*/ 0 h 1214437"/>
                <a:gd name="connsiteX1" fmla="*/ 57150 w 1404937"/>
                <a:gd name="connsiteY1" fmla="*/ 252413 h 1214437"/>
                <a:gd name="connsiteX2" fmla="*/ 257175 w 1404937"/>
                <a:gd name="connsiteY2" fmla="*/ 738187 h 1214437"/>
                <a:gd name="connsiteX3" fmla="*/ 695318 w 1404937"/>
                <a:gd name="connsiteY3" fmla="*/ 1092498 h 1214437"/>
                <a:gd name="connsiteX4" fmla="*/ 1404937 w 1404937"/>
                <a:gd name="connsiteY4" fmla="*/ 1214437 h 1214437"/>
                <a:gd name="connsiteX0" fmla="*/ 0 w 1404937"/>
                <a:gd name="connsiteY0" fmla="*/ 0 h 1214437"/>
                <a:gd name="connsiteX1" fmla="*/ 57150 w 1404937"/>
                <a:gd name="connsiteY1" fmla="*/ 252413 h 1214437"/>
                <a:gd name="connsiteX2" fmla="*/ 82676 w 1404937"/>
                <a:gd name="connsiteY2" fmla="*/ 301922 h 1214437"/>
                <a:gd name="connsiteX3" fmla="*/ 257175 w 1404937"/>
                <a:gd name="connsiteY3" fmla="*/ 738187 h 1214437"/>
                <a:gd name="connsiteX4" fmla="*/ 695318 w 1404937"/>
                <a:gd name="connsiteY4" fmla="*/ 1092498 h 1214437"/>
                <a:gd name="connsiteX5" fmla="*/ 1404937 w 1404937"/>
                <a:gd name="connsiteY5" fmla="*/ 1214437 h 1214437"/>
                <a:gd name="connsiteX0" fmla="*/ 0 w 1404937"/>
                <a:gd name="connsiteY0" fmla="*/ 0 h 1214437"/>
                <a:gd name="connsiteX1" fmla="*/ 57150 w 1404937"/>
                <a:gd name="connsiteY1" fmla="*/ 252413 h 1214437"/>
                <a:gd name="connsiteX2" fmla="*/ 120776 w 1404937"/>
                <a:gd name="connsiteY2" fmla="*/ 411460 h 1214437"/>
                <a:gd name="connsiteX3" fmla="*/ 257175 w 1404937"/>
                <a:gd name="connsiteY3" fmla="*/ 738187 h 1214437"/>
                <a:gd name="connsiteX4" fmla="*/ 695318 w 1404937"/>
                <a:gd name="connsiteY4" fmla="*/ 1092498 h 1214437"/>
                <a:gd name="connsiteX5" fmla="*/ 1404937 w 1404937"/>
                <a:gd name="connsiteY5" fmla="*/ 1214437 h 1214437"/>
                <a:gd name="connsiteX0" fmla="*/ 0 w 1404937"/>
                <a:gd name="connsiteY0" fmla="*/ 0 h 1214437"/>
                <a:gd name="connsiteX1" fmla="*/ 57150 w 1404937"/>
                <a:gd name="connsiteY1" fmla="*/ 252413 h 1214437"/>
                <a:gd name="connsiteX2" fmla="*/ 120776 w 1404937"/>
                <a:gd name="connsiteY2" fmla="*/ 411460 h 1214437"/>
                <a:gd name="connsiteX3" fmla="*/ 285750 w 1404937"/>
                <a:gd name="connsiteY3" fmla="*/ 757237 h 1214437"/>
                <a:gd name="connsiteX4" fmla="*/ 695318 w 1404937"/>
                <a:gd name="connsiteY4" fmla="*/ 1092498 h 1214437"/>
                <a:gd name="connsiteX5" fmla="*/ 1404937 w 1404937"/>
                <a:gd name="connsiteY5" fmla="*/ 1214437 h 1214437"/>
                <a:gd name="connsiteX0" fmla="*/ 0 w 1404937"/>
                <a:gd name="connsiteY0" fmla="*/ 0 h 1214437"/>
                <a:gd name="connsiteX1" fmla="*/ 57150 w 1404937"/>
                <a:gd name="connsiteY1" fmla="*/ 200025 h 1214437"/>
                <a:gd name="connsiteX2" fmla="*/ 120776 w 1404937"/>
                <a:gd name="connsiteY2" fmla="*/ 411460 h 1214437"/>
                <a:gd name="connsiteX3" fmla="*/ 285750 w 1404937"/>
                <a:gd name="connsiteY3" fmla="*/ 757237 h 1214437"/>
                <a:gd name="connsiteX4" fmla="*/ 695318 w 1404937"/>
                <a:gd name="connsiteY4" fmla="*/ 1092498 h 1214437"/>
                <a:gd name="connsiteX5" fmla="*/ 1404937 w 1404937"/>
                <a:gd name="connsiteY5" fmla="*/ 1214437 h 1214437"/>
                <a:gd name="connsiteX0" fmla="*/ 44 w 1404981"/>
                <a:gd name="connsiteY0" fmla="*/ 0 h 1214437"/>
                <a:gd name="connsiteX1" fmla="*/ 52431 w 1404981"/>
                <a:gd name="connsiteY1" fmla="*/ 214312 h 1214437"/>
                <a:gd name="connsiteX2" fmla="*/ 120820 w 1404981"/>
                <a:gd name="connsiteY2" fmla="*/ 411460 h 1214437"/>
                <a:gd name="connsiteX3" fmla="*/ 285794 w 1404981"/>
                <a:gd name="connsiteY3" fmla="*/ 757237 h 1214437"/>
                <a:gd name="connsiteX4" fmla="*/ 695362 w 1404981"/>
                <a:gd name="connsiteY4" fmla="*/ 1092498 h 1214437"/>
                <a:gd name="connsiteX5" fmla="*/ 1404981 w 1404981"/>
                <a:gd name="connsiteY5" fmla="*/ 1214437 h 1214437"/>
                <a:gd name="connsiteX0" fmla="*/ 2127 w 1407064"/>
                <a:gd name="connsiteY0" fmla="*/ 0 h 1214437"/>
                <a:gd name="connsiteX1" fmla="*/ 49751 w 1407064"/>
                <a:gd name="connsiteY1" fmla="*/ 214312 h 1214437"/>
                <a:gd name="connsiteX2" fmla="*/ 122903 w 1407064"/>
                <a:gd name="connsiteY2" fmla="*/ 411460 h 1214437"/>
                <a:gd name="connsiteX3" fmla="*/ 287877 w 1407064"/>
                <a:gd name="connsiteY3" fmla="*/ 757237 h 1214437"/>
                <a:gd name="connsiteX4" fmla="*/ 697445 w 1407064"/>
                <a:gd name="connsiteY4" fmla="*/ 1092498 h 1214437"/>
                <a:gd name="connsiteX5" fmla="*/ 1407064 w 1407064"/>
                <a:gd name="connsiteY5" fmla="*/ 1214437 h 1214437"/>
                <a:gd name="connsiteX0" fmla="*/ 2127 w 1430877"/>
                <a:gd name="connsiteY0" fmla="*/ 0 h 1181100"/>
                <a:gd name="connsiteX1" fmla="*/ 49751 w 1430877"/>
                <a:gd name="connsiteY1" fmla="*/ 214312 h 1181100"/>
                <a:gd name="connsiteX2" fmla="*/ 122903 w 1430877"/>
                <a:gd name="connsiteY2" fmla="*/ 411460 h 1181100"/>
                <a:gd name="connsiteX3" fmla="*/ 287877 w 1430877"/>
                <a:gd name="connsiteY3" fmla="*/ 757237 h 1181100"/>
                <a:gd name="connsiteX4" fmla="*/ 697445 w 1430877"/>
                <a:gd name="connsiteY4" fmla="*/ 1092498 h 1181100"/>
                <a:gd name="connsiteX5" fmla="*/ 1430877 w 1430877"/>
                <a:gd name="connsiteY5" fmla="*/ 1181100 h 1181100"/>
                <a:gd name="connsiteX0" fmla="*/ 2127 w 1430877"/>
                <a:gd name="connsiteY0" fmla="*/ 0 h 1181100"/>
                <a:gd name="connsiteX1" fmla="*/ 49751 w 1430877"/>
                <a:gd name="connsiteY1" fmla="*/ 214312 h 1181100"/>
                <a:gd name="connsiteX2" fmla="*/ 122903 w 1430877"/>
                <a:gd name="connsiteY2" fmla="*/ 411460 h 1181100"/>
                <a:gd name="connsiteX3" fmla="*/ 287877 w 1430877"/>
                <a:gd name="connsiteY3" fmla="*/ 757237 h 1181100"/>
                <a:gd name="connsiteX4" fmla="*/ 697445 w 1430877"/>
                <a:gd name="connsiteY4" fmla="*/ 1092498 h 1181100"/>
                <a:gd name="connsiteX5" fmla="*/ 1018253 w 1430877"/>
                <a:gd name="connsiteY5" fmla="*/ 1144885 h 1181100"/>
                <a:gd name="connsiteX6" fmla="*/ 1430877 w 1430877"/>
                <a:gd name="connsiteY6" fmla="*/ 1181100 h 1181100"/>
                <a:gd name="connsiteX0" fmla="*/ 2127 w 1430877"/>
                <a:gd name="connsiteY0" fmla="*/ 0 h 1181100"/>
                <a:gd name="connsiteX1" fmla="*/ 49751 w 1430877"/>
                <a:gd name="connsiteY1" fmla="*/ 214312 h 1181100"/>
                <a:gd name="connsiteX2" fmla="*/ 122903 w 1430877"/>
                <a:gd name="connsiteY2" fmla="*/ 411460 h 1181100"/>
                <a:gd name="connsiteX3" fmla="*/ 287877 w 1430877"/>
                <a:gd name="connsiteY3" fmla="*/ 757237 h 1181100"/>
                <a:gd name="connsiteX4" fmla="*/ 697445 w 1430877"/>
                <a:gd name="connsiteY4" fmla="*/ 1092498 h 1181100"/>
                <a:gd name="connsiteX5" fmla="*/ 899191 w 1430877"/>
                <a:gd name="connsiteY5" fmla="*/ 1144885 h 1181100"/>
                <a:gd name="connsiteX6" fmla="*/ 1430877 w 1430877"/>
                <a:gd name="connsiteY6" fmla="*/ 1181100 h 1181100"/>
                <a:gd name="connsiteX0" fmla="*/ 2127 w 1430877"/>
                <a:gd name="connsiteY0" fmla="*/ 0 h 1181100"/>
                <a:gd name="connsiteX1" fmla="*/ 49751 w 1430877"/>
                <a:gd name="connsiteY1" fmla="*/ 214312 h 1181100"/>
                <a:gd name="connsiteX2" fmla="*/ 122903 w 1430877"/>
                <a:gd name="connsiteY2" fmla="*/ 411460 h 1181100"/>
                <a:gd name="connsiteX3" fmla="*/ 287877 w 1430877"/>
                <a:gd name="connsiteY3" fmla="*/ 757237 h 1181100"/>
                <a:gd name="connsiteX4" fmla="*/ 635533 w 1430877"/>
                <a:gd name="connsiteY4" fmla="*/ 1049636 h 1181100"/>
                <a:gd name="connsiteX5" fmla="*/ 899191 w 1430877"/>
                <a:gd name="connsiteY5" fmla="*/ 1144885 h 1181100"/>
                <a:gd name="connsiteX6" fmla="*/ 1430877 w 1430877"/>
                <a:gd name="connsiteY6"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877" h="1181100">
                  <a:moveTo>
                    <a:pt x="2127" y="0"/>
                  </a:moveTo>
                  <a:cubicBezTo>
                    <a:pt x="12446" y="19050"/>
                    <a:pt x="-29623" y="-7938"/>
                    <a:pt x="49751" y="214312"/>
                  </a:cubicBezTo>
                  <a:cubicBezTo>
                    <a:pt x="63530" y="264632"/>
                    <a:pt x="89566" y="330498"/>
                    <a:pt x="122903" y="411460"/>
                  </a:cubicBezTo>
                  <a:cubicBezTo>
                    <a:pt x="156240" y="492422"/>
                    <a:pt x="202439" y="650875"/>
                    <a:pt x="287877" y="757237"/>
                  </a:cubicBezTo>
                  <a:cubicBezTo>
                    <a:pt x="373315" y="863599"/>
                    <a:pt x="513804" y="986616"/>
                    <a:pt x="635533" y="1049636"/>
                  </a:cubicBezTo>
                  <a:cubicBezTo>
                    <a:pt x="757262" y="1112656"/>
                    <a:pt x="776952" y="1130118"/>
                    <a:pt x="899191" y="1144885"/>
                  </a:cubicBezTo>
                  <a:cubicBezTo>
                    <a:pt x="1021430" y="1159652"/>
                    <a:pt x="1362106" y="1173477"/>
                    <a:pt x="1430877" y="1181100"/>
                  </a:cubicBezTo>
                </a:path>
              </a:pathLst>
            </a:cu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mc:AlternateContent xmlns:mc="http://schemas.openxmlformats.org/markup-compatibility/2006" xmlns:a14="http://schemas.microsoft.com/office/drawing/2010/main">
          <mc:Choice Requires="a14">
            <p:sp>
              <p:nvSpPr>
                <p:cNvPr id="14" name="TextBox 13"/>
                <p:cNvSpPr txBox="1"/>
                <p:nvPr/>
              </p:nvSpPr>
              <p:spPr>
                <a:xfrm>
                  <a:off x="5371228" y="4970201"/>
                  <a:ext cx="2913875" cy="307777"/>
                </a:xfrm>
                <a:prstGeom prst="rect">
                  <a:avLst/>
                </a:prstGeom>
                <a:noFill/>
              </p:spPr>
              <p:txBody>
                <a:bodyPr wrap="none" lIns="0" tIns="0" rIns="0" bIns="0" rtlCol="0">
                  <a:spAutoFit/>
                </a:bodyPr>
                <a:lstStyle/>
                <a:p>
                  <a14:m>
                    <m:oMath xmlns:m="http://schemas.openxmlformats.org/officeDocument/2006/math">
                      <m:r>
                        <a:rPr lang="en-US" sz="2000" b="0" i="1" smtClean="0">
                          <a:solidFill>
                            <a:srgbClr val="339933"/>
                          </a:solidFill>
                          <a:latin typeface="Cambria Math" panose="02040503050406030204" pitchFamily="18" charset="0"/>
                        </a:rPr>
                        <m:t>𝛿</m:t>
                      </m:r>
                      <m:r>
                        <a:rPr lang="en-US" sz="2000" b="0" i="1" smtClean="0">
                          <a:solidFill>
                            <a:srgbClr val="339933"/>
                          </a:solidFill>
                          <a:latin typeface="Cambria Math" panose="02040503050406030204" pitchFamily="18" charset="0"/>
                        </a:rPr>
                        <m:t>=1</m:t>
                      </m:r>
                    </m:oMath>
                  </a14:m>
                  <a:r>
                    <a:rPr lang="en-GB" sz="2000" dirty="0">
                      <a:solidFill>
                        <a:srgbClr val="339933"/>
                      </a:solidFill>
                    </a:rPr>
                    <a:t>: constant discounting</a:t>
                  </a:r>
                </a:p>
              </p:txBody>
            </p:sp>
          </mc:Choice>
          <mc:Fallback xmlns="">
            <p:sp>
              <p:nvSpPr>
                <p:cNvPr id="14" name="TextBox 13"/>
                <p:cNvSpPr txBox="1">
                  <a:spLocks noRot="1" noChangeAspect="1" noMove="1" noResize="1" noEditPoints="1" noAdjustHandles="1" noChangeArrowheads="1" noChangeShapeType="1" noTextEdit="1"/>
                </p:cNvSpPr>
                <p:nvPr/>
              </p:nvSpPr>
              <p:spPr>
                <a:xfrm>
                  <a:off x="5371228" y="4970201"/>
                  <a:ext cx="2913875" cy="307777"/>
                </a:xfrm>
                <a:prstGeom prst="rect">
                  <a:avLst/>
                </a:prstGeom>
                <a:blipFill rotWithShape="0">
                  <a:blip r:embed="rId4"/>
                  <a:stretch>
                    <a:fillRect l="-3138" t="-25490" r="-5021" b="-4902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5" name="TextBox 14"/>
              <p:cNvSpPr txBox="1"/>
              <p:nvPr/>
            </p:nvSpPr>
            <p:spPr>
              <a:xfrm>
                <a:off x="6682557" y="636322"/>
                <a:ext cx="6626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𝑟</m:t>
                      </m:r>
                      <m:r>
                        <a:rPr lang="en-US" sz="2000" b="0" i="1" smtClean="0">
                          <a:solidFill>
                            <a:srgbClr val="000000"/>
                          </a:solidFill>
                          <a:latin typeface="Cambria Math" panose="02040503050406030204" pitchFamily="18" charset="0"/>
                        </a:rPr>
                        <m:t>=1</m:t>
                      </m:r>
                    </m:oMath>
                  </m:oMathPara>
                </a14:m>
                <a:endParaRPr lang="en-GB" sz="20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82557" y="636322"/>
                <a:ext cx="662681" cy="307777"/>
              </a:xfrm>
              <a:prstGeom prst="rect">
                <a:avLst/>
              </a:prstGeom>
              <a:blipFill rotWithShape="0">
                <a:blip r:embed="rId5"/>
                <a:stretch>
                  <a:fillRect l="-4587" r="-8257" b="-5882"/>
                </a:stretch>
              </a:blipFill>
            </p:spPr>
            <p:txBody>
              <a:bodyPr/>
              <a:lstStyle/>
              <a:p>
                <a:r>
                  <a:rPr lang="en-GB">
                    <a:noFill/>
                  </a:rPr>
                  <a:t> </a:t>
                </a:r>
              </a:p>
            </p:txBody>
          </p:sp>
        </mc:Fallback>
      </mc:AlternateContent>
      <p:grpSp>
        <p:nvGrpSpPr>
          <p:cNvPr id="12" name="Group 11"/>
          <p:cNvGrpSpPr/>
          <p:nvPr/>
        </p:nvGrpSpPr>
        <p:grpSpPr>
          <a:xfrm>
            <a:off x="2050182" y="817039"/>
            <a:ext cx="5242448" cy="3369258"/>
            <a:chOff x="2050182" y="817039"/>
            <a:chExt cx="5242448" cy="3369258"/>
          </a:xfrm>
        </p:grpSpPr>
        <p:sp>
          <p:nvSpPr>
            <p:cNvPr id="9" name="Freeform 8"/>
            <p:cNvSpPr/>
            <p:nvPr/>
          </p:nvSpPr>
          <p:spPr>
            <a:xfrm>
              <a:off x="2050182" y="817039"/>
              <a:ext cx="5242448" cy="3369258"/>
            </a:xfrm>
            <a:custGeom>
              <a:avLst/>
              <a:gdLst>
                <a:gd name="connsiteX0" fmla="*/ 0 w 216147"/>
                <a:gd name="connsiteY0" fmla="*/ 0 h 1176337"/>
                <a:gd name="connsiteX1" fmla="*/ 85725 w 216147"/>
                <a:gd name="connsiteY1" fmla="*/ 166687 h 1176337"/>
                <a:gd name="connsiteX2" fmla="*/ 95250 w 216147"/>
                <a:gd name="connsiteY2" fmla="*/ 571500 h 1176337"/>
                <a:gd name="connsiteX3" fmla="*/ 157162 w 216147"/>
                <a:gd name="connsiteY3" fmla="*/ 1176337 h 1176337"/>
                <a:gd name="connsiteX0" fmla="*/ 0 w 166351"/>
                <a:gd name="connsiteY0" fmla="*/ 0 h 1176337"/>
                <a:gd name="connsiteX1" fmla="*/ 85725 w 166351"/>
                <a:gd name="connsiteY1" fmla="*/ 166687 h 1176337"/>
                <a:gd name="connsiteX2" fmla="*/ 95250 w 166351"/>
                <a:gd name="connsiteY2" fmla="*/ 571500 h 1176337"/>
                <a:gd name="connsiteX3" fmla="*/ 161925 w 166351"/>
                <a:gd name="connsiteY3" fmla="*/ 1000125 h 1176337"/>
                <a:gd name="connsiteX4" fmla="*/ 157162 w 166351"/>
                <a:gd name="connsiteY4" fmla="*/ 1176337 h 1176337"/>
                <a:gd name="connsiteX0" fmla="*/ 0 w 1262077"/>
                <a:gd name="connsiteY0" fmla="*/ 0 h 1223962"/>
                <a:gd name="connsiteX1" fmla="*/ 85725 w 1262077"/>
                <a:gd name="connsiteY1" fmla="*/ 166687 h 1223962"/>
                <a:gd name="connsiteX2" fmla="*/ 95250 w 1262077"/>
                <a:gd name="connsiteY2" fmla="*/ 571500 h 1223962"/>
                <a:gd name="connsiteX3" fmla="*/ 161925 w 1262077"/>
                <a:gd name="connsiteY3" fmla="*/ 1000125 h 1223962"/>
                <a:gd name="connsiteX4" fmla="*/ 1262062 w 1262077"/>
                <a:gd name="connsiteY4" fmla="*/ 1223962 h 1223962"/>
                <a:gd name="connsiteX0" fmla="*/ 0 w 1262077"/>
                <a:gd name="connsiteY0" fmla="*/ 0 h 1223962"/>
                <a:gd name="connsiteX1" fmla="*/ 85725 w 1262077"/>
                <a:gd name="connsiteY1" fmla="*/ 166687 h 1223962"/>
                <a:gd name="connsiteX2" fmla="*/ 95250 w 1262077"/>
                <a:gd name="connsiteY2" fmla="*/ 571500 h 1223962"/>
                <a:gd name="connsiteX3" fmla="*/ 161925 w 1262077"/>
                <a:gd name="connsiteY3" fmla="*/ 1171575 h 1223962"/>
                <a:gd name="connsiteX4" fmla="*/ 1262062 w 1262077"/>
                <a:gd name="connsiteY4" fmla="*/ 1223962 h 1223962"/>
                <a:gd name="connsiteX0" fmla="*/ 0 w 1262077"/>
                <a:gd name="connsiteY0" fmla="*/ 0 h 1223962"/>
                <a:gd name="connsiteX1" fmla="*/ 85725 w 1262077"/>
                <a:gd name="connsiteY1" fmla="*/ 1666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66674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9078"/>
                <a:gd name="connsiteX1" fmla="*/ 66674 w 1262077"/>
                <a:gd name="connsiteY1" fmla="*/ 204787 h 1229078"/>
                <a:gd name="connsiteX2" fmla="*/ 114300 w 1262077"/>
                <a:gd name="connsiteY2" fmla="*/ 747712 h 1229078"/>
                <a:gd name="connsiteX3" fmla="*/ 161925 w 1262077"/>
                <a:gd name="connsiteY3" fmla="*/ 1185863 h 1229078"/>
                <a:gd name="connsiteX4" fmla="*/ 1262062 w 1262077"/>
                <a:gd name="connsiteY4" fmla="*/ 1223962 h 1229078"/>
                <a:gd name="connsiteX0" fmla="*/ 0 w 1262062"/>
                <a:gd name="connsiteY0" fmla="*/ 0 h 1230666"/>
                <a:gd name="connsiteX1" fmla="*/ 66674 w 1262062"/>
                <a:gd name="connsiteY1" fmla="*/ 204787 h 1230666"/>
                <a:gd name="connsiteX2" fmla="*/ 114300 w 1262062"/>
                <a:gd name="connsiteY2" fmla="*/ 747712 h 1230666"/>
                <a:gd name="connsiteX3" fmla="*/ 161925 w 1262062"/>
                <a:gd name="connsiteY3" fmla="*/ 1185863 h 1230666"/>
                <a:gd name="connsiteX4" fmla="*/ 485775 w 1262062"/>
                <a:gd name="connsiteY4" fmla="*/ 1219199 h 1230666"/>
                <a:gd name="connsiteX5" fmla="*/ 1262062 w 1262062"/>
                <a:gd name="connsiteY5" fmla="*/ 1223962 h 1230666"/>
                <a:gd name="connsiteX0" fmla="*/ 0 w 1262062"/>
                <a:gd name="connsiteY0" fmla="*/ 0 h 1237458"/>
                <a:gd name="connsiteX1" fmla="*/ 66674 w 1262062"/>
                <a:gd name="connsiteY1" fmla="*/ 204787 h 1237458"/>
                <a:gd name="connsiteX2" fmla="*/ 114300 w 1262062"/>
                <a:gd name="connsiteY2" fmla="*/ 747712 h 1237458"/>
                <a:gd name="connsiteX3" fmla="*/ 161925 w 1262062"/>
                <a:gd name="connsiteY3" fmla="*/ 1185863 h 1237458"/>
                <a:gd name="connsiteX4" fmla="*/ 485775 w 1262062"/>
                <a:gd name="connsiteY4" fmla="*/ 1233486 h 1237458"/>
                <a:gd name="connsiteX5" fmla="*/ 1262062 w 1262062"/>
                <a:gd name="connsiteY5" fmla="*/ 1223962 h 1237458"/>
                <a:gd name="connsiteX0" fmla="*/ 0 w 1262062"/>
                <a:gd name="connsiteY0" fmla="*/ 0 h 1237458"/>
                <a:gd name="connsiteX1" fmla="*/ 57150 w 1262062"/>
                <a:gd name="connsiteY1" fmla="*/ 52386 h 1237458"/>
                <a:gd name="connsiteX2" fmla="*/ 66674 w 1262062"/>
                <a:gd name="connsiteY2" fmla="*/ 204787 h 1237458"/>
                <a:gd name="connsiteX3" fmla="*/ 114300 w 1262062"/>
                <a:gd name="connsiteY3" fmla="*/ 747712 h 1237458"/>
                <a:gd name="connsiteX4" fmla="*/ 161925 w 1262062"/>
                <a:gd name="connsiteY4" fmla="*/ 1185863 h 1237458"/>
                <a:gd name="connsiteX5" fmla="*/ 485775 w 1262062"/>
                <a:gd name="connsiteY5" fmla="*/ 1233486 h 1237458"/>
                <a:gd name="connsiteX6" fmla="*/ 1262062 w 1262062"/>
                <a:gd name="connsiteY6" fmla="*/ 1223962 h 1237458"/>
                <a:gd name="connsiteX0" fmla="*/ 0 w 1423987"/>
                <a:gd name="connsiteY0" fmla="*/ 0 h 1223170"/>
                <a:gd name="connsiteX1" fmla="*/ 219075 w 1423987"/>
                <a:gd name="connsiteY1" fmla="*/ 38098 h 1223170"/>
                <a:gd name="connsiteX2" fmla="*/ 228599 w 1423987"/>
                <a:gd name="connsiteY2" fmla="*/ 1904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219075 w 1423987"/>
                <a:gd name="connsiteY1" fmla="*/ 38098 h 1223170"/>
                <a:gd name="connsiteX2" fmla="*/ 247649 w 1423987"/>
                <a:gd name="connsiteY2" fmla="*/ 3047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138113 w 1423987"/>
                <a:gd name="connsiteY1" fmla="*/ 290511 h 1223170"/>
                <a:gd name="connsiteX2" fmla="*/ 247649 w 1423987"/>
                <a:gd name="connsiteY2" fmla="*/ 3047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138113 w 1423987"/>
                <a:gd name="connsiteY1" fmla="*/ 290511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8113 w 1423987"/>
                <a:gd name="connsiteY1" fmla="*/ 280986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3350 w 1423987"/>
                <a:gd name="connsiteY1" fmla="*/ 295274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3350 w 1423987"/>
                <a:gd name="connsiteY1" fmla="*/ 295274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14306 h 1237476"/>
                <a:gd name="connsiteX1" fmla="*/ 71437 w 1423987"/>
                <a:gd name="connsiteY1" fmla="*/ 138130 h 1237476"/>
                <a:gd name="connsiteX2" fmla="*/ 276225 w 1423987"/>
                <a:gd name="connsiteY2" fmla="*/ 747730 h 1237476"/>
                <a:gd name="connsiteX3" fmla="*/ 323850 w 1423987"/>
                <a:gd name="connsiteY3" fmla="*/ 1185881 h 1237476"/>
                <a:gd name="connsiteX4" fmla="*/ 647700 w 1423987"/>
                <a:gd name="connsiteY4" fmla="*/ 1233504 h 1237476"/>
                <a:gd name="connsiteX5" fmla="*/ 1423987 w 1423987"/>
                <a:gd name="connsiteY5" fmla="*/ 1223980 h 1237476"/>
                <a:gd name="connsiteX0" fmla="*/ 0 w 1423987"/>
                <a:gd name="connsiteY0" fmla="*/ 50449 h 1273619"/>
                <a:gd name="connsiteX1" fmla="*/ 57150 w 1423987"/>
                <a:gd name="connsiteY1" fmla="*/ 112361 h 1273619"/>
                <a:gd name="connsiteX2" fmla="*/ 276225 w 1423987"/>
                <a:gd name="connsiteY2" fmla="*/ 783873 h 1273619"/>
                <a:gd name="connsiteX3" fmla="*/ 323850 w 1423987"/>
                <a:gd name="connsiteY3" fmla="*/ 1222024 h 1273619"/>
                <a:gd name="connsiteX4" fmla="*/ 647700 w 1423987"/>
                <a:gd name="connsiteY4" fmla="*/ 1269647 h 1273619"/>
                <a:gd name="connsiteX5" fmla="*/ 1423987 w 1423987"/>
                <a:gd name="connsiteY5" fmla="*/ 1260123 h 1273619"/>
                <a:gd name="connsiteX0" fmla="*/ 0 w 1423987"/>
                <a:gd name="connsiteY0" fmla="*/ 0 h 1223170"/>
                <a:gd name="connsiteX1" fmla="*/ 95250 w 1423987"/>
                <a:gd name="connsiteY1" fmla="*/ 171450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0754"/>
                <a:gd name="connsiteX1" fmla="*/ 95250 w 1423987"/>
                <a:gd name="connsiteY1" fmla="*/ 171450 h 1220754"/>
                <a:gd name="connsiteX2" fmla="*/ 276225 w 1423987"/>
                <a:gd name="connsiteY2" fmla="*/ 733424 h 1220754"/>
                <a:gd name="connsiteX3" fmla="*/ 347663 w 1423987"/>
                <a:gd name="connsiteY3" fmla="*/ 933450 h 1220754"/>
                <a:gd name="connsiteX4" fmla="*/ 647700 w 1423987"/>
                <a:gd name="connsiteY4" fmla="*/ 1219198 h 1220754"/>
                <a:gd name="connsiteX5" fmla="*/ 1423987 w 1423987"/>
                <a:gd name="connsiteY5" fmla="*/ 1209674 h 1220754"/>
                <a:gd name="connsiteX0" fmla="*/ 0 w 1423987"/>
                <a:gd name="connsiteY0" fmla="*/ 0 h 1220754"/>
                <a:gd name="connsiteX1" fmla="*/ 95250 w 1423987"/>
                <a:gd name="connsiteY1" fmla="*/ 171450 h 1220754"/>
                <a:gd name="connsiteX2" fmla="*/ 276225 w 1423987"/>
                <a:gd name="connsiteY2" fmla="*/ 733424 h 1220754"/>
                <a:gd name="connsiteX3" fmla="*/ 347663 w 1423987"/>
                <a:gd name="connsiteY3" fmla="*/ 933450 h 1220754"/>
                <a:gd name="connsiteX4" fmla="*/ 647700 w 1423987"/>
                <a:gd name="connsiteY4" fmla="*/ 1219198 h 1220754"/>
                <a:gd name="connsiteX5" fmla="*/ 1423987 w 1423987"/>
                <a:gd name="connsiteY5" fmla="*/ 1209674 h 1220754"/>
                <a:gd name="connsiteX0" fmla="*/ 0 w 1423987"/>
                <a:gd name="connsiteY0" fmla="*/ 0 h 1209707"/>
                <a:gd name="connsiteX1" fmla="*/ 95250 w 1423987"/>
                <a:gd name="connsiteY1" fmla="*/ 171450 h 1209707"/>
                <a:gd name="connsiteX2" fmla="*/ 276225 w 1423987"/>
                <a:gd name="connsiteY2" fmla="*/ 733424 h 1209707"/>
                <a:gd name="connsiteX3" fmla="*/ 347663 w 1423987"/>
                <a:gd name="connsiteY3" fmla="*/ 933450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61951 w 1423987"/>
                <a:gd name="connsiteY3" fmla="*/ 962025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95289 w 1423987"/>
                <a:gd name="connsiteY3" fmla="*/ 1009650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95289 w 1423987"/>
                <a:gd name="connsiteY3" fmla="*/ 1009650 h 1209707"/>
                <a:gd name="connsiteX4" fmla="*/ 523868 w 1423987"/>
                <a:gd name="connsiteY4" fmla="*/ 1163935 h 1209707"/>
                <a:gd name="connsiteX5" fmla="*/ 647700 w 1423987"/>
                <a:gd name="connsiteY5" fmla="*/ 1190623 h 1209707"/>
                <a:gd name="connsiteX6" fmla="*/ 1423987 w 1423987"/>
                <a:gd name="connsiteY6" fmla="*/ 1209674 h 1209707"/>
                <a:gd name="connsiteX0" fmla="*/ 0 w 1423987"/>
                <a:gd name="connsiteY0" fmla="*/ 0 h 1209674"/>
                <a:gd name="connsiteX1" fmla="*/ 95250 w 1423987"/>
                <a:gd name="connsiteY1" fmla="*/ 171450 h 1209674"/>
                <a:gd name="connsiteX2" fmla="*/ 276225 w 1423987"/>
                <a:gd name="connsiteY2" fmla="*/ 733424 h 1209674"/>
                <a:gd name="connsiteX3" fmla="*/ 395289 w 1423987"/>
                <a:gd name="connsiteY3" fmla="*/ 100965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95250 w 1423987"/>
                <a:gd name="connsiteY1" fmla="*/ 171450 h 1209674"/>
                <a:gd name="connsiteX2" fmla="*/ 276225 w 1423987"/>
                <a:gd name="connsiteY2" fmla="*/ 733424 h 1209674"/>
                <a:gd name="connsiteX3" fmla="*/ 361952 w 1423987"/>
                <a:gd name="connsiteY3" fmla="*/ 95250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361952 w 1423987"/>
                <a:gd name="connsiteY3" fmla="*/ 95250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714368 w 1423987"/>
                <a:gd name="connsiteY4" fmla="*/ 10877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714368 w 1423987"/>
                <a:gd name="connsiteY4" fmla="*/ 1087735 h 1209674"/>
                <a:gd name="connsiteX5" fmla="*/ 981075 w 1423987"/>
                <a:gd name="connsiteY5" fmla="*/ 113347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714368 w 1423987"/>
                <a:gd name="connsiteY4" fmla="*/ 1087735 h 1209674"/>
                <a:gd name="connsiteX5" fmla="*/ 1423987 w 1423987"/>
                <a:gd name="connsiteY5"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61964 w 1423987"/>
                <a:gd name="connsiteY3" fmla="*/ 942975 h 1209674"/>
                <a:gd name="connsiteX4" fmla="*/ 714368 w 1423987"/>
                <a:gd name="connsiteY4" fmla="*/ 1087735 h 1209674"/>
                <a:gd name="connsiteX5" fmla="*/ 1423987 w 1423987"/>
                <a:gd name="connsiteY5"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714368 w 1423987"/>
                <a:gd name="connsiteY3" fmla="*/ 1087735 h 1209674"/>
                <a:gd name="connsiteX4" fmla="*/ 1423987 w 1423987"/>
                <a:gd name="connsiteY4" fmla="*/ 1209674 h 1209674"/>
                <a:gd name="connsiteX0" fmla="*/ 7074 w 1392961"/>
                <a:gd name="connsiteY0" fmla="*/ 0 h 1214437"/>
                <a:gd name="connsiteX1" fmla="*/ 45174 w 1392961"/>
                <a:gd name="connsiteY1" fmla="*/ 252413 h 1214437"/>
                <a:gd name="connsiteX2" fmla="*/ 245199 w 1392961"/>
                <a:gd name="connsiteY2" fmla="*/ 738187 h 1214437"/>
                <a:gd name="connsiteX3" fmla="*/ 683342 w 1392961"/>
                <a:gd name="connsiteY3" fmla="*/ 1092498 h 1214437"/>
                <a:gd name="connsiteX4" fmla="*/ 1392961 w 1392961"/>
                <a:gd name="connsiteY4" fmla="*/ 1214437 h 1214437"/>
                <a:gd name="connsiteX0" fmla="*/ 0 w 1404937"/>
                <a:gd name="connsiteY0" fmla="*/ 0 h 1214437"/>
                <a:gd name="connsiteX1" fmla="*/ 57150 w 1404937"/>
                <a:gd name="connsiteY1" fmla="*/ 252413 h 1214437"/>
                <a:gd name="connsiteX2" fmla="*/ 257175 w 1404937"/>
                <a:gd name="connsiteY2" fmla="*/ 738187 h 1214437"/>
                <a:gd name="connsiteX3" fmla="*/ 695318 w 1404937"/>
                <a:gd name="connsiteY3" fmla="*/ 1092498 h 1214437"/>
                <a:gd name="connsiteX4" fmla="*/ 1404937 w 1404937"/>
                <a:gd name="connsiteY4" fmla="*/ 1214437 h 1214437"/>
                <a:gd name="connsiteX0" fmla="*/ 0 w 1404937"/>
                <a:gd name="connsiteY0" fmla="*/ 0 h 1214437"/>
                <a:gd name="connsiteX1" fmla="*/ 57150 w 1404937"/>
                <a:gd name="connsiteY1" fmla="*/ 252413 h 1214437"/>
                <a:gd name="connsiteX2" fmla="*/ 82676 w 1404937"/>
                <a:gd name="connsiteY2" fmla="*/ 301922 h 1214437"/>
                <a:gd name="connsiteX3" fmla="*/ 257175 w 1404937"/>
                <a:gd name="connsiteY3" fmla="*/ 738187 h 1214437"/>
                <a:gd name="connsiteX4" fmla="*/ 695318 w 1404937"/>
                <a:gd name="connsiteY4" fmla="*/ 1092498 h 1214437"/>
                <a:gd name="connsiteX5" fmla="*/ 1404937 w 1404937"/>
                <a:gd name="connsiteY5" fmla="*/ 1214437 h 1214437"/>
                <a:gd name="connsiteX0" fmla="*/ 0 w 1404937"/>
                <a:gd name="connsiteY0" fmla="*/ 0 h 1214437"/>
                <a:gd name="connsiteX1" fmla="*/ 57150 w 1404937"/>
                <a:gd name="connsiteY1" fmla="*/ 252413 h 1214437"/>
                <a:gd name="connsiteX2" fmla="*/ 120776 w 1404937"/>
                <a:gd name="connsiteY2" fmla="*/ 411460 h 1214437"/>
                <a:gd name="connsiteX3" fmla="*/ 257175 w 1404937"/>
                <a:gd name="connsiteY3" fmla="*/ 738187 h 1214437"/>
                <a:gd name="connsiteX4" fmla="*/ 695318 w 1404937"/>
                <a:gd name="connsiteY4" fmla="*/ 1092498 h 1214437"/>
                <a:gd name="connsiteX5" fmla="*/ 1404937 w 1404937"/>
                <a:gd name="connsiteY5" fmla="*/ 1214437 h 1214437"/>
                <a:gd name="connsiteX0" fmla="*/ 0 w 1404937"/>
                <a:gd name="connsiteY0" fmla="*/ 0 h 1214437"/>
                <a:gd name="connsiteX1" fmla="*/ 57150 w 1404937"/>
                <a:gd name="connsiteY1" fmla="*/ 252413 h 1214437"/>
                <a:gd name="connsiteX2" fmla="*/ 120776 w 1404937"/>
                <a:gd name="connsiteY2" fmla="*/ 411460 h 1214437"/>
                <a:gd name="connsiteX3" fmla="*/ 285750 w 1404937"/>
                <a:gd name="connsiteY3" fmla="*/ 757237 h 1214437"/>
                <a:gd name="connsiteX4" fmla="*/ 695318 w 1404937"/>
                <a:gd name="connsiteY4" fmla="*/ 1092498 h 1214437"/>
                <a:gd name="connsiteX5" fmla="*/ 1404937 w 1404937"/>
                <a:gd name="connsiteY5" fmla="*/ 1214437 h 1214437"/>
                <a:gd name="connsiteX0" fmla="*/ 0 w 1404937"/>
                <a:gd name="connsiteY0" fmla="*/ 0 h 1214437"/>
                <a:gd name="connsiteX1" fmla="*/ 57150 w 1404937"/>
                <a:gd name="connsiteY1" fmla="*/ 200025 h 1214437"/>
                <a:gd name="connsiteX2" fmla="*/ 120776 w 1404937"/>
                <a:gd name="connsiteY2" fmla="*/ 411460 h 1214437"/>
                <a:gd name="connsiteX3" fmla="*/ 285750 w 1404937"/>
                <a:gd name="connsiteY3" fmla="*/ 757237 h 1214437"/>
                <a:gd name="connsiteX4" fmla="*/ 695318 w 1404937"/>
                <a:gd name="connsiteY4" fmla="*/ 1092498 h 1214437"/>
                <a:gd name="connsiteX5" fmla="*/ 1404937 w 1404937"/>
                <a:gd name="connsiteY5" fmla="*/ 1214437 h 1214437"/>
                <a:gd name="connsiteX0" fmla="*/ 44 w 1404981"/>
                <a:gd name="connsiteY0" fmla="*/ 0 h 1214437"/>
                <a:gd name="connsiteX1" fmla="*/ 52431 w 1404981"/>
                <a:gd name="connsiteY1" fmla="*/ 214312 h 1214437"/>
                <a:gd name="connsiteX2" fmla="*/ 120820 w 1404981"/>
                <a:gd name="connsiteY2" fmla="*/ 411460 h 1214437"/>
                <a:gd name="connsiteX3" fmla="*/ 285794 w 1404981"/>
                <a:gd name="connsiteY3" fmla="*/ 757237 h 1214437"/>
                <a:gd name="connsiteX4" fmla="*/ 695362 w 1404981"/>
                <a:gd name="connsiteY4" fmla="*/ 1092498 h 1214437"/>
                <a:gd name="connsiteX5" fmla="*/ 1404981 w 1404981"/>
                <a:gd name="connsiteY5" fmla="*/ 1214437 h 1214437"/>
                <a:gd name="connsiteX0" fmla="*/ 2127 w 1407064"/>
                <a:gd name="connsiteY0" fmla="*/ 0 h 1214437"/>
                <a:gd name="connsiteX1" fmla="*/ 49751 w 1407064"/>
                <a:gd name="connsiteY1" fmla="*/ 214312 h 1214437"/>
                <a:gd name="connsiteX2" fmla="*/ 122903 w 1407064"/>
                <a:gd name="connsiteY2" fmla="*/ 411460 h 1214437"/>
                <a:gd name="connsiteX3" fmla="*/ 287877 w 1407064"/>
                <a:gd name="connsiteY3" fmla="*/ 757237 h 1214437"/>
                <a:gd name="connsiteX4" fmla="*/ 697445 w 1407064"/>
                <a:gd name="connsiteY4" fmla="*/ 1092498 h 1214437"/>
                <a:gd name="connsiteX5" fmla="*/ 1407064 w 1407064"/>
                <a:gd name="connsiteY5" fmla="*/ 1214437 h 1214437"/>
                <a:gd name="connsiteX0" fmla="*/ 33094 w 1438031"/>
                <a:gd name="connsiteY0" fmla="*/ 0 h 1214437"/>
                <a:gd name="connsiteX1" fmla="*/ 33093 w 1438031"/>
                <a:gd name="connsiteY1" fmla="*/ 285749 h 1214437"/>
                <a:gd name="connsiteX2" fmla="*/ 153870 w 1438031"/>
                <a:gd name="connsiteY2" fmla="*/ 411460 h 1214437"/>
                <a:gd name="connsiteX3" fmla="*/ 318844 w 1438031"/>
                <a:gd name="connsiteY3" fmla="*/ 757237 h 1214437"/>
                <a:gd name="connsiteX4" fmla="*/ 728412 w 1438031"/>
                <a:gd name="connsiteY4" fmla="*/ 1092498 h 1214437"/>
                <a:gd name="connsiteX5" fmla="*/ 1438031 w 1438031"/>
                <a:gd name="connsiteY5" fmla="*/ 1214437 h 1214437"/>
                <a:gd name="connsiteX0" fmla="*/ 33094 w 1438031"/>
                <a:gd name="connsiteY0" fmla="*/ 0 h 1214437"/>
                <a:gd name="connsiteX1" fmla="*/ 33093 w 1438031"/>
                <a:gd name="connsiteY1" fmla="*/ 285749 h 1214437"/>
                <a:gd name="connsiteX2" fmla="*/ 106245 w 1438031"/>
                <a:gd name="connsiteY2" fmla="*/ 516235 h 1214437"/>
                <a:gd name="connsiteX3" fmla="*/ 318844 w 1438031"/>
                <a:gd name="connsiteY3" fmla="*/ 757237 h 1214437"/>
                <a:gd name="connsiteX4" fmla="*/ 728412 w 1438031"/>
                <a:gd name="connsiteY4" fmla="*/ 1092498 h 1214437"/>
                <a:gd name="connsiteX5" fmla="*/ 1438031 w 1438031"/>
                <a:gd name="connsiteY5" fmla="*/ 1214437 h 1214437"/>
                <a:gd name="connsiteX0" fmla="*/ 33094 w 1438031"/>
                <a:gd name="connsiteY0" fmla="*/ 0 h 1214437"/>
                <a:gd name="connsiteX1" fmla="*/ 33093 w 1438031"/>
                <a:gd name="connsiteY1" fmla="*/ 285749 h 1214437"/>
                <a:gd name="connsiteX2" fmla="*/ 106245 w 1438031"/>
                <a:gd name="connsiteY2" fmla="*/ 516235 h 1214437"/>
                <a:gd name="connsiteX3" fmla="*/ 318844 w 1438031"/>
                <a:gd name="connsiteY3" fmla="*/ 757237 h 1214437"/>
                <a:gd name="connsiteX4" fmla="*/ 780799 w 1438031"/>
                <a:gd name="connsiteY4" fmla="*/ 963911 h 1214437"/>
                <a:gd name="connsiteX5" fmla="*/ 1438031 w 1438031"/>
                <a:gd name="connsiteY5" fmla="*/ 1214437 h 1214437"/>
                <a:gd name="connsiteX0" fmla="*/ 33094 w 1452319"/>
                <a:gd name="connsiteY0" fmla="*/ 0 h 1062037"/>
                <a:gd name="connsiteX1" fmla="*/ 33093 w 1452319"/>
                <a:gd name="connsiteY1" fmla="*/ 285749 h 1062037"/>
                <a:gd name="connsiteX2" fmla="*/ 106245 w 1452319"/>
                <a:gd name="connsiteY2" fmla="*/ 516235 h 1062037"/>
                <a:gd name="connsiteX3" fmla="*/ 318844 w 1452319"/>
                <a:gd name="connsiteY3" fmla="*/ 757237 h 1062037"/>
                <a:gd name="connsiteX4" fmla="*/ 780799 w 1452319"/>
                <a:gd name="connsiteY4" fmla="*/ 963911 h 1062037"/>
                <a:gd name="connsiteX5" fmla="*/ 1452319 w 1452319"/>
                <a:gd name="connsiteY5" fmla="*/ 1062037 h 1062037"/>
                <a:gd name="connsiteX0" fmla="*/ 33094 w 1471369"/>
                <a:gd name="connsiteY0" fmla="*/ 0 h 1062037"/>
                <a:gd name="connsiteX1" fmla="*/ 33093 w 1471369"/>
                <a:gd name="connsiteY1" fmla="*/ 285749 h 1062037"/>
                <a:gd name="connsiteX2" fmla="*/ 106245 w 1471369"/>
                <a:gd name="connsiteY2" fmla="*/ 516235 h 1062037"/>
                <a:gd name="connsiteX3" fmla="*/ 318844 w 1471369"/>
                <a:gd name="connsiteY3" fmla="*/ 757237 h 1062037"/>
                <a:gd name="connsiteX4" fmla="*/ 780799 w 1471369"/>
                <a:gd name="connsiteY4" fmla="*/ 963911 h 1062037"/>
                <a:gd name="connsiteX5" fmla="*/ 1471369 w 1471369"/>
                <a:gd name="connsiteY5" fmla="*/ 1062037 h 1062037"/>
                <a:gd name="connsiteX0" fmla="*/ 15913 w 1454188"/>
                <a:gd name="connsiteY0" fmla="*/ 0 h 1062037"/>
                <a:gd name="connsiteX1" fmla="*/ 39725 w 1454188"/>
                <a:gd name="connsiteY1" fmla="*/ 333374 h 1062037"/>
                <a:gd name="connsiteX2" fmla="*/ 89064 w 1454188"/>
                <a:gd name="connsiteY2" fmla="*/ 516235 h 1062037"/>
                <a:gd name="connsiteX3" fmla="*/ 301663 w 1454188"/>
                <a:gd name="connsiteY3" fmla="*/ 757237 h 1062037"/>
                <a:gd name="connsiteX4" fmla="*/ 763618 w 1454188"/>
                <a:gd name="connsiteY4" fmla="*/ 963911 h 1062037"/>
                <a:gd name="connsiteX5" fmla="*/ 1454188 w 1454188"/>
                <a:gd name="connsiteY5" fmla="*/ 1062037 h 1062037"/>
                <a:gd name="connsiteX0" fmla="*/ 15913 w 1454188"/>
                <a:gd name="connsiteY0" fmla="*/ 0 h 1062037"/>
                <a:gd name="connsiteX1" fmla="*/ 39725 w 1454188"/>
                <a:gd name="connsiteY1" fmla="*/ 333374 h 1062037"/>
                <a:gd name="connsiteX2" fmla="*/ 108114 w 1454188"/>
                <a:gd name="connsiteY2" fmla="*/ 544810 h 1062037"/>
                <a:gd name="connsiteX3" fmla="*/ 301663 w 1454188"/>
                <a:gd name="connsiteY3" fmla="*/ 757237 h 1062037"/>
                <a:gd name="connsiteX4" fmla="*/ 763618 w 1454188"/>
                <a:gd name="connsiteY4" fmla="*/ 963911 h 1062037"/>
                <a:gd name="connsiteX5" fmla="*/ 1454188 w 1454188"/>
                <a:gd name="connsiteY5" fmla="*/ 1062037 h 1062037"/>
                <a:gd name="connsiteX0" fmla="*/ 1456 w 1439731"/>
                <a:gd name="connsiteY0" fmla="*/ 0 h 1062037"/>
                <a:gd name="connsiteX1" fmla="*/ 3169 w 1439731"/>
                <a:gd name="connsiteY1" fmla="*/ 187448 h 1062037"/>
                <a:gd name="connsiteX2" fmla="*/ 25268 w 1439731"/>
                <a:gd name="connsiteY2" fmla="*/ 333374 h 1062037"/>
                <a:gd name="connsiteX3" fmla="*/ 93657 w 1439731"/>
                <a:gd name="connsiteY3" fmla="*/ 544810 h 1062037"/>
                <a:gd name="connsiteX4" fmla="*/ 287206 w 1439731"/>
                <a:gd name="connsiteY4" fmla="*/ 757237 h 1062037"/>
                <a:gd name="connsiteX5" fmla="*/ 749161 w 1439731"/>
                <a:gd name="connsiteY5" fmla="*/ 963911 h 1062037"/>
                <a:gd name="connsiteX6" fmla="*/ 1439731 w 1439731"/>
                <a:gd name="connsiteY6" fmla="*/ 1062037 h 1062037"/>
                <a:gd name="connsiteX0" fmla="*/ 8757 w 1447032"/>
                <a:gd name="connsiteY0" fmla="*/ 0 h 1062037"/>
                <a:gd name="connsiteX1" fmla="*/ 945 w 1447032"/>
                <a:gd name="connsiteY1" fmla="*/ 192210 h 1062037"/>
                <a:gd name="connsiteX2" fmla="*/ 32569 w 1447032"/>
                <a:gd name="connsiteY2" fmla="*/ 333374 h 1062037"/>
                <a:gd name="connsiteX3" fmla="*/ 100958 w 1447032"/>
                <a:gd name="connsiteY3" fmla="*/ 544810 h 1062037"/>
                <a:gd name="connsiteX4" fmla="*/ 294507 w 1447032"/>
                <a:gd name="connsiteY4" fmla="*/ 757237 h 1062037"/>
                <a:gd name="connsiteX5" fmla="*/ 756462 w 1447032"/>
                <a:gd name="connsiteY5" fmla="*/ 963911 h 1062037"/>
                <a:gd name="connsiteX6" fmla="*/ 1447032 w 1447032"/>
                <a:gd name="connsiteY6" fmla="*/ 1062037 h 1062037"/>
                <a:gd name="connsiteX0" fmla="*/ 16129 w 1454404"/>
                <a:gd name="connsiteY0" fmla="*/ 0 h 1062037"/>
                <a:gd name="connsiteX1" fmla="*/ 8317 w 1454404"/>
                <a:gd name="connsiteY1" fmla="*/ 192210 h 1062037"/>
                <a:gd name="connsiteX2" fmla="*/ 6604 w 1454404"/>
                <a:gd name="connsiteY2" fmla="*/ 457199 h 1062037"/>
                <a:gd name="connsiteX3" fmla="*/ 108330 w 1454404"/>
                <a:gd name="connsiteY3" fmla="*/ 544810 h 1062037"/>
                <a:gd name="connsiteX4" fmla="*/ 301879 w 1454404"/>
                <a:gd name="connsiteY4" fmla="*/ 757237 h 1062037"/>
                <a:gd name="connsiteX5" fmla="*/ 763834 w 1454404"/>
                <a:gd name="connsiteY5" fmla="*/ 963911 h 1062037"/>
                <a:gd name="connsiteX6" fmla="*/ 1454404 w 1454404"/>
                <a:gd name="connsiteY6" fmla="*/ 1062037 h 1062037"/>
                <a:gd name="connsiteX0" fmla="*/ 16129 w 1454404"/>
                <a:gd name="connsiteY0" fmla="*/ 0 h 1062037"/>
                <a:gd name="connsiteX1" fmla="*/ 8317 w 1454404"/>
                <a:gd name="connsiteY1" fmla="*/ 192210 h 1062037"/>
                <a:gd name="connsiteX2" fmla="*/ 6604 w 1454404"/>
                <a:gd name="connsiteY2" fmla="*/ 457199 h 1062037"/>
                <a:gd name="connsiteX3" fmla="*/ 70230 w 1454404"/>
                <a:gd name="connsiteY3" fmla="*/ 621010 h 1062037"/>
                <a:gd name="connsiteX4" fmla="*/ 301879 w 1454404"/>
                <a:gd name="connsiteY4" fmla="*/ 757237 h 1062037"/>
                <a:gd name="connsiteX5" fmla="*/ 763834 w 1454404"/>
                <a:gd name="connsiteY5" fmla="*/ 963911 h 1062037"/>
                <a:gd name="connsiteX6" fmla="*/ 1454404 w 1454404"/>
                <a:gd name="connsiteY6" fmla="*/ 1062037 h 1062037"/>
                <a:gd name="connsiteX0" fmla="*/ 16129 w 1463929"/>
                <a:gd name="connsiteY0" fmla="*/ 0 h 971414"/>
                <a:gd name="connsiteX1" fmla="*/ 8317 w 1463929"/>
                <a:gd name="connsiteY1" fmla="*/ 192210 h 971414"/>
                <a:gd name="connsiteX2" fmla="*/ 6604 w 1463929"/>
                <a:gd name="connsiteY2" fmla="*/ 457199 h 971414"/>
                <a:gd name="connsiteX3" fmla="*/ 70230 w 1463929"/>
                <a:gd name="connsiteY3" fmla="*/ 621010 h 971414"/>
                <a:gd name="connsiteX4" fmla="*/ 301879 w 1463929"/>
                <a:gd name="connsiteY4" fmla="*/ 757237 h 971414"/>
                <a:gd name="connsiteX5" fmla="*/ 763834 w 1463929"/>
                <a:gd name="connsiteY5" fmla="*/ 963911 h 971414"/>
                <a:gd name="connsiteX6" fmla="*/ 1463929 w 1463929"/>
                <a:gd name="connsiteY6" fmla="*/ 876299 h 971414"/>
                <a:gd name="connsiteX0" fmla="*/ 16129 w 1463929"/>
                <a:gd name="connsiteY0" fmla="*/ 0 h 876299"/>
                <a:gd name="connsiteX1" fmla="*/ 8317 w 1463929"/>
                <a:gd name="connsiteY1" fmla="*/ 192210 h 876299"/>
                <a:gd name="connsiteX2" fmla="*/ 6604 w 1463929"/>
                <a:gd name="connsiteY2" fmla="*/ 457199 h 876299"/>
                <a:gd name="connsiteX3" fmla="*/ 70230 w 1463929"/>
                <a:gd name="connsiteY3" fmla="*/ 621010 h 876299"/>
                <a:gd name="connsiteX4" fmla="*/ 301879 w 1463929"/>
                <a:gd name="connsiteY4" fmla="*/ 757237 h 876299"/>
                <a:gd name="connsiteX5" fmla="*/ 825747 w 1463929"/>
                <a:gd name="connsiteY5" fmla="*/ 835323 h 876299"/>
                <a:gd name="connsiteX6" fmla="*/ 1463929 w 1463929"/>
                <a:gd name="connsiteY6" fmla="*/ 876299 h 876299"/>
                <a:gd name="connsiteX0" fmla="*/ 16129 w 1463929"/>
                <a:gd name="connsiteY0" fmla="*/ 0 h 876299"/>
                <a:gd name="connsiteX1" fmla="*/ 8317 w 1463929"/>
                <a:gd name="connsiteY1" fmla="*/ 192210 h 876299"/>
                <a:gd name="connsiteX2" fmla="*/ 6604 w 1463929"/>
                <a:gd name="connsiteY2" fmla="*/ 457199 h 876299"/>
                <a:gd name="connsiteX3" fmla="*/ 70230 w 1463929"/>
                <a:gd name="connsiteY3" fmla="*/ 621010 h 876299"/>
                <a:gd name="connsiteX4" fmla="*/ 301879 w 1463929"/>
                <a:gd name="connsiteY4" fmla="*/ 757237 h 876299"/>
                <a:gd name="connsiteX5" fmla="*/ 730497 w 1463929"/>
                <a:gd name="connsiteY5" fmla="*/ 830560 h 876299"/>
                <a:gd name="connsiteX6" fmla="*/ 1463929 w 1463929"/>
                <a:gd name="connsiteY6" fmla="*/ 876299 h 876299"/>
                <a:gd name="connsiteX0" fmla="*/ 16129 w 1463929"/>
                <a:gd name="connsiteY0" fmla="*/ 0 h 876299"/>
                <a:gd name="connsiteX1" fmla="*/ 8317 w 1463929"/>
                <a:gd name="connsiteY1" fmla="*/ 192210 h 876299"/>
                <a:gd name="connsiteX2" fmla="*/ 6604 w 1463929"/>
                <a:gd name="connsiteY2" fmla="*/ 457199 h 876299"/>
                <a:gd name="connsiteX3" fmla="*/ 51180 w 1463929"/>
                <a:gd name="connsiteY3" fmla="*/ 592435 h 876299"/>
                <a:gd name="connsiteX4" fmla="*/ 301879 w 1463929"/>
                <a:gd name="connsiteY4" fmla="*/ 757237 h 876299"/>
                <a:gd name="connsiteX5" fmla="*/ 730497 w 1463929"/>
                <a:gd name="connsiteY5" fmla="*/ 830560 h 876299"/>
                <a:gd name="connsiteX6" fmla="*/ 1463929 w 1463929"/>
                <a:gd name="connsiteY6" fmla="*/ 876299 h 876299"/>
                <a:gd name="connsiteX0" fmla="*/ 16129 w 1463929"/>
                <a:gd name="connsiteY0" fmla="*/ 0 h 876299"/>
                <a:gd name="connsiteX1" fmla="*/ 8317 w 1463929"/>
                <a:gd name="connsiteY1" fmla="*/ 192210 h 876299"/>
                <a:gd name="connsiteX2" fmla="*/ 6604 w 1463929"/>
                <a:gd name="connsiteY2" fmla="*/ 457199 h 876299"/>
                <a:gd name="connsiteX3" fmla="*/ 51180 w 1463929"/>
                <a:gd name="connsiteY3" fmla="*/ 592435 h 876299"/>
                <a:gd name="connsiteX4" fmla="*/ 301879 w 1463929"/>
                <a:gd name="connsiteY4" fmla="*/ 757237 h 876299"/>
                <a:gd name="connsiteX5" fmla="*/ 730497 w 1463929"/>
                <a:gd name="connsiteY5" fmla="*/ 835322 h 876299"/>
                <a:gd name="connsiteX6" fmla="*/ 1463929 w 1463929"/>
                <a:gd name="connsiteY6" fmla="*/ 876299 h 876299"/>
                <a:gd name="connsiteX0" fmla="*/ 16129 w 1463929"/>
                <a:gd name="connsiteY0" fmla="*/ 0 h 876299"/>
                <a:gd name="connsiteX1" fmla="*/ 8317 w 1463929"/>
                <a:gd name="connsiteY1" fmla="*/ 192210 h 876299"/>
                <a:gd name="connsiteX2" fmla="*/ 6604 w 1463929"/>
                <a:gd name="connsiteY2" fmla="*/ 457199 h 876299"/>
                <a:gd name="connsiteX3" fmla="*/ 51180 w 1463929"/>
                <a:gd name="connsiteY3" fmla="*/ 592435 h 876299"/>
                <a:gd name="connsiteX4" fmla="*/ 301879 w 1463929"/>
                <a:gd name="connsiteY4" fmla="*/ 757237 h 876299"/>
                <a:gd name="connsiteX5" fmla="*/ 940047 w 1463929"/>
                <a:gd name="connsiteY5" fmla="*/ 844847 h 876299"/>
                <a:gd name="connsiteX6" fmla="*/ 1463929 w 1463929"/>
                <a:gd name="connsiteY6" fmla="*/ 876299 h 876299"/>
                <a:gd name="connsiteX0" fmla="*/ 16129 w 1463929"/>
                <a:gd name="connsiteY0" fmla="*/ 0 h 876299"/>
                <a:gd name="connsiteX1" fmla="*/ 8317 w 1463929"/>
                <a:gd name="connsiteY1" fmla="*/ 192210 h 876299"/>
                <a:gd name="connsiteX2" fmla="*/ 6604 w 1463929"/>
                <a:gd name="connsiteY2" fmla="*/ 457199 h 876299"/>
                <a:gd name="connsiteX3" fmla="*/ 51180 w 1463929"/>
                <a:gd name="connsiteY3" fmla="*/ 592435 h 876299"/>
                <a:gd name="connsiteX4" fmla="*/ 301879 w 1463929"/>
                <a:gd name="connsiteY4" fmla="*/ 757237 h 876299"/>
                <a:gd name="connsiteX5" fmla="*/ 698878 w 1463929"/>
                <a:gd name="connsiteY5" fmla="*/ 821035 h 876299"/>
                <a:gd name="connsiteX6" fmla="*/ 940047 w 1463929"/>
                <a:gd name="connsiteY6" fmla="*/ 844847 h 876299"/>
                <a:gd name="connsiteX7" fmla="*/ 1463929 w 1463929"/>
                <a:gd name="connsiteY7" fmla="*/ 876299 h 876299"/>
                <a:gd name="connsiteX0" fmla="*/ 16129 w 1463929"/>
                <a:gd name="connsiteY0" fmla="*/ 0 h 877002"/>
                <a:gd name="connsiteX1" fmla="*/ 8317 w 1463929"/>
                <a:gd name="connsiteY1" fmla="*/ 192210 h 877002"/>
                <a:gd name="connsiteX2" fmla="*/ 6604 w 1463929"/>
                <a:gd name="connsiteY2" fmla="*/ 457199 h 877002"/>
                <a:gd name="connsiteX3" fmla="*/ 51180 w 1463929"/>
                <a:gd name="connsiteY3" fmla="*/ 592435 h 877002"/>
                <a:gd name="connsiteX4" fmla="*/ 301879 w 1463929"/>
                <a:gd name="connsiteY4" fmla="*/ 757237 h 877002"/>
                <a:gd name="connsiteX5" fmla="*/ 698878 w 1463929"/>
                <a:gd name="connsiteY5" fmla="*/ 821035 h 877002"/>
                <a:gd name="connsiteX6" fmla="*/ 1101972 w 1463929"/>
                <a:gd name="connsiteY6" fmla="*/ 859134 h 877002"/>
                <a:gd name="connsiteX7" fmla="*/ 1463929 w 1463929"/>
                <a:gd name="connsiteY7" fmla="*/ 876299 h 877002"/>
                <a:gd name="connsiteX0" fmla="*/ 16129 w 1463929"/>
                <a:gd name="connsiteY0" fmla="*/ 0 h 876299"/>
                <a:gd name="connsiteX1" fmla="*/ 8317 w 1463929"/>
                <a:gd name="connsiteY1" fmla="*/ 192210 h 876299"/>
                <a:gd name="connsiteX2" fmla="*/ 6604 w 1463929"/>
                <a:gd name="connsiteY2" fmla="*/ 457199 h 876299"/>
                <a:gd name="connsiteX3" fmla="*/ 51180 w 1463929"/>
                <a:gd name="connsiteY3" fmla="*/ 592435 h 876299"/>
                <a:gd name="connsiteX4" fmla="*/ 301879 w 1463929"/>
                <a:gd name="connsiteY4" fmla="*/ 757237 h 876299"/>
                <a:gd name="connsiteX5" fmla="*/ 698878 w 1463929"/>
                <a:gd name="connsiteY5" fmla="*/ 821035 h 876299"/>
                <a:gd name="connsiteX6" fmla="*/ 1101972 w 1463929"/>
                <a:gd name="connsiteY6" fmla="*/ 859134 h 876299"/>
                <a:gd name="connsiteX7" fmla="*/ 1463929 w 1463929"/>
                <a:gd name="connsiteY7" fmla="*/ 876299 h 876299"/>
                <a:gd name="connsiteX0" fmla="*/ 16129 w 1430591"/>
                <a:gd name="connsiteY0" fmla="*/ 0 h 885824"/>
                <a:gd name="connsiteX1" fmla="*/ 8317 w 1430591"/>
                <a:gd name="connsiteY1" fmla="*/ 192210 h 885824"/>
                <a:gd name="connsiteX2" fmla="*/ 6604 w 1430591"/>
                <a:gd name="connsiteY2" fmla="*/ 457199 h 885824"/>
                <a:gd name="connsiteX3" fmla="*/ 51180 w 1430591"/>
                <a:gd name="connsiteY3" fmla="*/ 592435 h 885824"/>
                <a:gd name="connsiteX4" fmla="*/ 301879 w 1430591"/>
                <a:gd name="connsiteY4" fmla="*/ 757237 h 885824"/>
                <a:gd name="connsiteX5" fmla="*/ 698878 w 1430591"/>
                <a:gd name="connsiteY5" fmla="*/ 821035 h 885824"/>
                <a:gd name="connsiteX6" fmla="*/ 1101972 w 1430591"/>
                <a:gd name="connsiteY6" fmla="*/ 859134 h 885824"/>
                <a:gd name="connsiteX7" fmla="*/ 1430591 w 1430591"/>
                <a:gd name="connsiteY7" fmla="*/ 885824 h 885824"/>
                <a:gd name="connsiteX0" fmla="*/ 8758 w 1423220"/>
                <a:gd name="connsiteY0" fmla="*/ 0 h 885824"/>
                <a:gd name="connsiteX1" fmla="*/ 946 w 1423220"/>
                <a:gd name="connsiteY1" fmla="*/ 192210 h 885824"/>
                <a:gd name="connsiteX2" fmla="*/ 22859 w 1423220"/>
                <a:gd name="connsiteY2" fmla="*/ 466620 h 885824"/>
                <a:gd name="connsiteX3" fmla="*/ 43809 w 1423220"/>
                <a:gd name="connsiteY3" fmla="*/ 592435 h 885824"/>
                <a:gd name="connsiteX4" fmla="*/ 294508 w 1423220"/>
                <a:gd name="connsiteY4" fmla="*/ 757237 h 885824"/>
                <a:gd name="connsiteX5" fmla="*/ 691507 w 1423220"/>
                <a:gd name="connsiteY5" fmla="*/ 821035 h 885824"/>
                <a:gd name="connsiteX6" fmla="*/ 1094601 w 1423220"/>
                <a:gd name="connsiteY6" fmla="*/ 859134 h 885824"/>
                <a:gd name="connsiteX7" fmla="*/ 1423220 w 1423220"/>
                <a:gd name="connsiteY7" fmla="*/ 885824 h 885824"/>
                <a:gd name="connsiteX0" fmla="*/ 8758 w 1423220"/>
                <a:gd name="connsiteY0" fmla="*/ 0 h 885824"/>
                <a:gd name="connsiteX1" fmla="*/ 946 w 1423220"/>
                <a:gd name="connsiteY1" fmla="*/ 192210 h 885824"/>
                <a:gd name="connsiteX2" fmla="*/ 22859 w 1423220"/>
                <a:gd name="connsiteY2" fmla="*/ 466620 h 885824"/>
                <a:gd name="connsiteX3" fmla="*/ 97812 w 1423220"/>
                <a:gd name="connsiteY3" fmla="*/ 633262 h 885824"/>
                <a:gd name="connsiteX4" fmla="*/ 294508 w 1423220"/>
                <a:gd name="connsiteY4" fmla="*/ 757237 h 885824"/>
                <a:gd name="connsiteX5" fmla="*/ 691507 w 1423220"/>
                <a:gd name="connsiteY5" fmla="*/ 821035 h 885824"/>
                <a:gd name="connsiteX6" fmla="*/ 1094601 w 1423220"/>
                <a:gd name="connsiteY6" fmla="*/ 859134 h 885824"/>
                <a:gd name="connsiteX7" fmla="*/ 1423220 w 1423220"/>
                <a:gd name="connsiteY7" fmla="*/ 885824 h 885824"/>
                <a:gd name="connsiteX0" fmla="*/ 8758 w 1423220"/>
                <a:gd name="connsiteY0" fmla="*/ 0 h 885824"/>
                <a:gd name="connsiteX1" fmla="*/ 946 w 1423220"/>
                <a:gd name="connsiteY1" fmla="*/ 192210 h 885824"/>
                <a:gd name="connsiteX2" fmla="*/ 22859 w 1423220"/>
                <a:gd name="connsiteY2" fmla="*/ 466620 h 885824"/>
                <a:gd name="connsiteX3" fmla="*/ 97812 w 1423220"/>
                <a:gd name="connsiteY3" fmla="*/ 633262 h 885824"/>
                <a:gd name="connsiteX4" fmla="*/ 294508 w 1423220"/>
                <a:gd name="connsiteY4" fmla="*/ 757237 h 885824"/>
                <a:gd name="connsiteX5" fmla="*/ 691507 w 1423220"/>
                <a:gd name="connsiteY5" fmla="*/ 821035 h 885824"/>
                <a:gd name="connsiteX6" fmla="*/ 1091226 w 1423220"/>
                <a:gd name="connsiteY6" fmla="*/ 871696 h 885824"/>
                <a:gd name="connsiteX7" fmla="*/ 1423220 w 1423220"/>
                <a:gd name="connsiteY7" fmla="*/ 885824 h 885824"/>
                <a:gd name="connsiteX0" fmla="*/ 8758 w 1423220"/>
                <a:gd name="connsiteY0" fmla="*/ 0 h 885824"/>
                <a:gd name="connsiteX1" fmla="*/ 946 w 1423220"/>
                <a:gd name="connsiteY1" fmla="*/ 192210 h 885824"/>
                <a:gd name="connsiteX2" fmla="*/ 22859 w 1423220"/>
                <a:gd name="connsiteY2" fmla="*/ 466620 h 885824"/>
                <a:gd name="connsiteX3" fmla="*/ 97812 w 1423220"/>
                <a:gd name="connsiteY3" fmla="*/ 633262 h 885824"/>
                <a:gd name="connsiteX4" fmla="*/ 294508 w 1423220"/>
                <a:gd name="connsiteY4" fmla="*/ 757237 h 885824"/>
                <a:gd name="connsiteX5" fmla="*/ 691507 w 1423220"/>
                <a:gd name="connsiteY5" fmla="*/ 821035 h 885824"/>
                <a:gd name="connsiteX6" fmla="*/ 1423220 w 1423220"/>
                <a:gd name="connsiteY6" fmla="*/ 885824 h 885824"/>
                <a:gd name="connsiteX0" fmla="*/ 8758 w 1423220"/>
                <a:gd name="connsiteY0" fmla="*/ 0 h 885824"/>
                <a:gd name="connsiteX1" fmla="*/ 946 w 1423220"/>
                <a:gd name="connsiteY1" fmla="*/ 192210 h 885824"/>
                <a:gd name="connsiteX2" fmla="*/ 22859 w 1423220"/>
                <a:gd name="connsiteY2" fmla="*/ 466620 h 885824"/>
                <a:gd name="connsiteX3" fmla="*/ 74186 w 1423220"/>
                <a:gd name="connsiteY3" fmla="*/ 604997 h 885824"/>
                <a:gd name="connsiteX4" fmla="*/ 294508 w 1423220"/>
                <a:gd name="connsiteY4" fmla="*/ 757237 h 885824"/>
                <a:gd name="connsiteX5" fmla="*/ 691507 w 1423220"/>
                <a:gd name="connsiteY5" fmla="*/ 821035 h 885824"/>
                <a:gd name="connsiteX6" fmla="*/ 1423220 w 1423220"/>
                <a:gd name="connsiteY6" fmla="*/ 885824 h 885824"/>
                <a:gd name="connsiteX0" fmla="*/ 8758 w 1423220"/>
                <a:gd name="connsiteY0" fmla="*/ 0 h 885824"/>
                <a:gd name="connsiteX1" fmla="*/ 946 w 1423220"/>
                <a:gd name="connsiteY1" fmla="*/ 192210 h 885824"/>
                <a:gd name="connsiteX2" fmla="*/ 22859 w 1423220"/>
                <a:gd name="connsiteY2" fmla="*/ 450918 h 885824"/>
                <a:gd name="connsiteX3" fmla="*/ 74186 w 1423220"/>
                <a:gd name="connsiteY3" fmla="*/ 604997 h 885824"/>
                <a:gd name="connsiteX4" fmla="*/ 294508 w 1423220"/>
                <a:gd name="connsiteY4" fmla="*/ 757237 h 885824"/>
                <a:gd name="connsiteX5" fmla="*/ 691507 w 1423220"/>
                <a:gd name="connsiteY5" fmla="*/ 821035 h 885824"/>
                <a:gd name="connsiteX6" fmla="*/ 1423220 w 1423220"/>
                <a:gd name="connsiteY6" fmla="*/ 885824 h 885824"/>
                <a:gd name="connsiteX0" fmla="*/ 5234 w 1423638"/>
                <a:gd name="connsiteY0" fmla="*/ 0 h 870819"/>
                <a:gd name="connsiteX1" fmla="*/ 1364 w 1423638"/>
                <a:gd name="connsiteY1" fmla="*/ 177205 h 870819"/>
                <a:gd name="connsiteX2" fmla="*/ 23277 w 1423638"/>
                <a:gd name="connsiteY2" fmla="*/ 435913 h 870819"/>
                <a:gd name="connsiteX3" fmla="*/ 74604 w 1423638"/>
                <a:gd name="connsiteY3" fmla="*/ 589992 h 870819"/>
                <a:gd name="connsiteX4" fmla="*/ 294926 w 1423638"/>
                <a:gd name="connsiteY4" fmla="*/ 742232 h 870819"/>
                <a:gd name="connsiteX5" fmla="*/ 691925 w 1423638"/>
                <a:gd name="connsiteY5" fmla="*/ 806030 h 870819"/>
                <a:gd name="connsiteX6" fmla="*/ 1423638 w 1423638"/>
                <a:gd name="connsiteY6" fmla="*/ 870819 h 87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3638" h="870819">
                  <a:moveTo>
                    <a:pt x="5234" y="0"/>
                  </a:moveTo>
                  <a:cubicBezTo>
                    <a:pt x="3138" y="27273"/>
                    <a:pt x="-2605" y="121643"/>
                    <a:pt x="1364" y="177205"/>
                  </a:cubicBezTo>
                  <a:cubicBezTo>
                    <a:pt x="5333" y="232767"/>
                    <a:pt x="5814" y="372384"/>
                    <a:pt x="23277" y="435913"/>
                  </a:cubicBezTo>
                  <a:cubicBezTo>
                    <a:pt x="37056" y="486233"/>
                    <a:pt x="41267" y="509030"/>
                    <a:pt x="74604" y="589992"/>
                  </a:cubicBezTo>
                  <a:cubicBezTo>
                    <a:pt x="107941" y="670954"/>
                    <a:pt x="192039" y="706226"/>
                    <a:pt x="294926" y="742232"/>
                  </a:cubicBezTo>
                  <a:cubicBezTo>
                    <a:pt x="397813" y="778238"/>
                    <a:pt x="503806" y="784599"/>
                    <a:pt x="691925" y="806030"/>
                  </a:cubicBezTo>
                  <a:cubicBezTo>
                    <a:pt x="880044" y="827461"/>
                    <a:pt x="1271198" y="857321"/>
                    <a:pt x="1423638" y="87081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mc:AlternateContent xmlns:mc="http://schemas.openxmlformats.org/markup-compatibility/2006" xmlns:a14="http://schemas.microsoft.com/office/drawing/2010/main">
          <mc:Choice Requires="a14">
            <p:sp>
              <p:nvSpPr>
                <p:cNvPr id="16" name="TextBox 15"/>
                <p:cNvSpPr txBox="1"/>
                <p:nvPr/>
              </p:nvSpPr>
              <p:spPr>
                <a:xfrm>
                  <a:off x="5942809" y="3857703"/>
                  <a:ext cx="745782" cy="300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nl-NL"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sz="1600" b="0" i="1" smtClean="0">
                            <a:solidFill>
                              <a:schemeClr val="tx1"/>
                            </a:solidFill>
                            <a:latin typeface="Cambria Math" panose="02040503050406030204" pitchFamily="18" charset="0"/>
                          </a:rPr>
                          <m:t>=0.2</m:t>
                        </m:r>
                      </m:oMath>
                    </m:oMathPara>
                  </a14:m>
                  <a:endParaRPr lang="en-GB" sz="2000" dirty="0">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942809" y="3857703"/>
                  <a:ext cx="745782" cy="300660"/>
                </a:xfrm>
                <a:prstGeom prst="rect">
                  <a:avLst/>
                </a:prstGeom>
                <a:blipFill rotWithShape="0">
                  <a:blip r:embed="rId6"/>
                  <a:stretch>
                    <a:fillRect l="-9016" r="-5738" b="-12245"/>
                  </a:stretch>
                </a:blipFill>
              </p:spPr>
              <p:txBody>
                <a:bodyPr/>
                <a:lstStyle/>
                <a:p>
                  <a:r>
                    <a:rPr lang="en-GB">
                      <a:noFill/>
                    </a:rPr>
                    <a:t> </a:t>
                  </a:r>
                </a:p>
              </p:txBody>
            </p:sp>
          </mc:Fallback>
        </mc:AlternateContent>
      </p:grpSp>
      <p:grpSp>
        <p:nvGrpSpPr>
          <p:cNvPr id="11" name="Group 10"/>
          <p:cNvGrpSpPr/>
          <p:nvPr/>
        </p:nvGrpSpPr>
        <p:grpSpPr>
          <a:xfrm>
            <a:off x="2078602" y="759652"/>
            <a:ext cx="5301711" cy="4109094"/>
            <a:chOff x="2078602" y="759652"/>
            <a:chExt cx="5301711" cy="4109094"/>
          </a:xfrm>
        </p:grpSpPr>
        <p:sp>
          <p:nvSpPr>
            <p:cNvPr id="8" name="Freeform 7"/>
            <p:cNvSpPr/>
            <p:nvPr/>
          </p:nvSpPr>
          <p:spPr>
            <a:xfrm>
              <a:off x="2078602" y="759652"/>
              <a:ext cx="5301711" cy="4109094"/>
            </a:xfrm>
            <a:custGeom>
              <a:avLst/>
              <a:gdLst>
                <a:gd name="connsiteX0" fmla="*/ 0 w 216147"/>
                <a:gd name="connsiteY0" fmla="*/ 0 h 1176337"/>
                <a:gd name="connsiteX1" fmla="*/ 85725 w 216147"/>
                <a:gd name="connsiteY1" fmla="*/ 166687 h 1176337"/>
                <a:gd name="connsiteX2" fmla="*/ 95250 w 216147"/>
                <a:gd name="connsiteY2" fmla="*/ 571500 h 1176337"/>
                <a:gd name="connsiteX3" fmla="*/ 157162 w 216147"/>
                <a:gd name="connsiteY3" fmla="*/ 1176337 h 1176337"/>
                <a:gd name="connsiteX0" fmla="*/ 0 w 166351"/>
                <a:gd name="connsiteY0" fmla="*/ 0 h 1176337"/>
                <a:gd name="connsiteX1" fmla="*/ 85725 w 166351"/>
                <a:gd name="connsiteY1" fmla="*/ 166687 h 1176337"/>
                <a:gd name="connsiteX2" fmla="*/ 95250 w 166351"/>
                <a:gd name="connsiteY2" fmla="*/ 571500 h 1176337"/>
                <a:gd name="connsiteX3" fmla="*/ 161925 w 166351"/>
                <a:gd name="connsiteY3" fmla="*/ 1000125 h 1176337"/>
                <a:gd name="connsiteX4" fmla="*/ 157162 w 166351"/>
                <a:gd name="connsiteY4" fmla="*/ 1176337 h 1176337"/>
                <a:gd name="connsiteX0" fmla="*/ 0 w 1262077"/>
                <a:gd name="connsiteY0" fmla="*/ 0 h 1223962"/>
                <a:gd name="connsiteX1" fmla="*/ 85725 w 1262077"/>
                <a:gd name="connsiteY1" fmla="*/ 166687 h 1223962"/>
                <a:gd name="connsiteX2" fmla="*/ 95250 w 1262077"/>
                <a:gd name="connsiteY2" fmla="*/ 571500 h 1223962"/>
                <a:gd name="connsiteX3" fmla="*/ 161925 w 1262077"/>
                <a:gd name="connsiteY3" fmla="*/ 1000125 h 1223962"/>
                <a:gd name="connsiteX4" fmla="*/ 1262062 w 1262077"/>
                <a:gd name="connsiteY4" fmla="*/ 1223962 h 1223962"/>
                <a:gd name="connsiteX0" fmla="*/ 0 w 1262077"/>
                <a:gd name="connsiteY0" fmla="*/ 0 h 1223962"/>
                <a:gd name="connsiteX1" fmla="*/ 85725 w 1262077"/>
                <a:gd name="connsiteY1" fmla="*/ 166687 h 1223962"/>
                <a:gd name="connsiteX2" fmla="*/ 95250 w 1262077"/>
                <a:gd name="connsiteY2" fmla="*/ 571500 h 1223962"/>
                <a:gd name="connsiteX3" fmla="*/ 161925 w 1262077"/>
                <a:gd name="connsiteY3" fmla="*/ 1171575 h 1223962"/>
                <a:gd name="connsiteX4" fmla="*/ 1262062 w 1262077"/>
                <a:gd name="connsiteY4" fmla="*/ 1223962 h 1223962"/>
                <a:gd name="connsiteX0" fmla="*/ 0 w 1262077"/>
                <a:gd name="connsiteY0" fmla="*/ 0 h 1223962"/>
                <a:gd name="connsiteX1" fmla="*/ 85725 w 1262077"/>
                <a:gd name="connsiteY1" fmla="*/ 1666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66674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9078"/>
                <a:gd name="connsiteX1" fmla="*/ 66674 w 1262077"/>
                <a:gd name="connsiteY1" fmla="*/ 204787 h 1229078"/>
                <a:gd name="connsiteX2" fmla="*/ 114300 w 1262077"/>
                <a:gd name="connsiteY2" fmla="*/ 747712 h 1229078"/>
                <a:gd name="connsiteX3" fmla="*/ 161925 w 1262077"/>
                <a:gd name="connsiteY3" fmla="*/ 1185863 h 1229078"/>
                <a:gd name="connsiteX4" fmla="*/ 1262062 w 1262077"/>
                <a:gd name="connsiteY4" fmla="*/ 1223962 h 1229078"/>
                <a:gd name="connsiteX0" fmla="*/ 0 w 1262062"/>
                <a:gd name="connsiteY0" fmla="*/ 0 h 1230666"/>
                <a:gd name="connsiteX1" fmla="*/ 66674 w 1262062"/>
                <a:gd name="connsiteY1" fmla="*/ 204787 h 1230666"/>
                <a:gd name="connsiteX2" fmla="*/ 114300 w 1262062"/>
                <a:gd name="connsiteY2" fmla="*/ 747712 h 1230666"/>
                <a:gd name="connsiteX3" fmla="*/ 161925 w 1262062"/>
                <a:gd name="connsiteY3" fmla="*/ 1185863 h 1230666"/>
                <a:gd name="connsiteX4" fmla="*/ 485775 w 1262062"/>
                <a:gd name="connsiteY4" fmla="*/ 1219199 h 1230666"/>
                <a:gd name="connsiteX5" fmla="*/ 1262062 w 1262062"/>
                <a:gd name="connsiteY5" fmla="*/ 1223962 h 1230666"/>
                <a:gd name="connsiteX0" fmla="*/ 0 w 1262062"/>
                <a:gd name="connsiteY0" fmla="*/ 0 h 1237458"/>
                <a:gd name="connsiteX1" fmla="*/ 66674 w 1262062"/>
                <a:gd name="connsiteY1" fmla="*/ 204787 h 1237458"/>
                <a:gd name="connsiteX2" fmla="*/ 114300 w 1262062"/>
                <a:gd name="connsiteY2" fmla="*/ 747712 h 1237458"/>
                <a:gd name="connsiteX3" fmla="*/ 161925 w 1262062"/>
                <a:gd name="connsiteY3" fmla="*/ 1185863 h 1237458"/>
                <a:gd name="connsiteX4" fmla="*/ 485775 w 1262062"/>
                <a:gd name="connsiteY4" fmla="*/ 1233486 h 1237458"/>
                <a:gd name="connsiteX5" fmla="*/ 1262062 w 1262062"/>
                <a:gd name="connsiteY5" fmla="*/ 1223962 h 1237458"/>
                <a:gd name="connsiteX0" fmla="*/ 0 w 1262062"/>
                <a:gd name="connsiteY0" fmla="*/ 0 h 1237458"/>
                <a:gd name="connsiteX1" fmla="*/ 57150 w 1262062"/>
                <a:gd name="connsiteY1" fmla="*/ 52386 h 1237458"/>
                <a:gd name="connsiteX2" fmla="*/ 66674 w 1262062"/>
                <a:gd name="connsiteY2" fmla="*/ 204787 h 1237458"/>
                <a:gd name="connsiteX3" fmla="*/ 114300 w 1262062"/>
                <a:gd name="connsiteY3" fmla="*/ 747712 h 1237458"/>
                <a:gd name="connsiteX4" fmla="*/ 161925 w 1262062"/>
                <a:gd name="connsiteY4" fmla="*/ 1185863 h 1237458"/>
                <a:gd name="connsiteX5" fmla="*/ 485775 w 1262062"/>
                <a:gd name="connsiteY5" fmla="*/ 1233486 h 1237458"/>
                <a:gd name="connsiteX6" fmla="*/ 1262062 w 1262062"/>
                <a:gd name="connsiteY6" fmla="*/ 1223962 h 1237458"/>
                <a:gd name="connsiteX0" fmla="*/ 0 w 1423987"/>
                <a:gd name="connsiteY0" fmla="*/ 0 h 1223170"/>
                <a:gd name="connsiteX1" fmla="*/ 219075 w 1423987"/>
                <a:gd name="connsiteY1" fmla="*/ 38098 h 1223170"/>
                <a:gd name="connsiteX2" fmla="*/ 228599 w 1423987"/>
                <a:gd name="connsiteY2" fmla="*/ 1904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219075 w 1423987"/>
                <a:gd name="connsiteY1" fmla="*/ 38098 h 1223170"/>
                <a:gd name="connsiteX2" fmla="*/ 247649 w 1423987"/>
                <a:gd name="connsiteY2" fmla="*/ 3047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138113 w 1423987"/>
                <a:gd name="connsiteY1" fmla="*/ 290511 h 1223170"/>
                <a:gd name="connsiteX2" fmla="*/ 247649 w 1423987"/>
                <a:gd name="connsiteY2" fmla="*/ 3047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138113 w 1423987"/>
                <a:gd name="connsiteY1" fmla="*/ 290511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8113 w 1423987"/>
                <a:gd name="connsiteY1" fmla="*/ 280986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3350 w 1423987"/>
                <a:gd name="connsiteY1" fmla="*/ 295274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3350 w 1423987"/>
                <a:gd name="connsiteY1" fmla="*/ 295274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14306 h 1237476"/>
                <a:gd name="connsiteX1" fmla="*/ 71437 w 1423987"/>
                <a:gd name="connsiteY1" fmla="*/ 138130 h 1237476"/>
                <a:gd name="connsiteX2" fmla="*/ 276225 w 1423987"/>
                <a:gd name="connsiteY2" fmla="*/ 747730 h 1237476"/>
                <a:gd name="connsiteX3" fmla="*/ 323850 w 1423987"/>
                <a:gd name="connsiteY3" fmla="*/ 1185881 h 1237476"/>
                <a:gd name="connsiteX4" fmla="*/ 647700 w 1423987"/>
                <a:gd name="connsiteY4" fmla="*/ 1233504 h 1237476"/>
                <a:gd name="connsiteX5" fmla="*/ 1423987 w 1423987"/>
                <a:gd name="connsiteY5" fmla="*/ 1223980 h 1237476"/>
                <a:gd name="connsiteX0" fmla="*/ 0 w 1423987"/>
                <a:gd name="connsiteY0" fmla="*/ 50449 h 1273619"/>
                <a:gd name="connsiteX1" fmla="*/ 57150 w 1423987"/>
                <a:gd name="connsiteY1" fmla="*/ 112361 h 1273619"/>
                <a:gd name="connsiteX2" fmla="*/ 276225 w 1423987"/>
                <a:gd name="connsiteY2" fmla="*/ 783873 h 1273619"/>
                <a:gd name="connsiteX3" fmla="*/ 323850 w 1423987"/>
                <a:gd name="connsiteY3" fmla="*/ 1222024 h 1273619"/>
                <a:gd name="connsiteX4" fmla="*/ 647700 w 1423987"/>
                <a:gd name="connsiteY4" fmla="*/ 1269647 h 1273619"/>
                <a:gd name="connsiteX5" fmla="*/ 1423987 w 1423987"/>
                <a:gd name="connsiteY5" fmla="*/ 1260123 h 1273619"/>
                <a:gd name="connsiteX0" fmla="*/ 0 w 1423987"/>
                <a:gd name="connsiteY0" fmla="*/ 0 h 1223170"/>
                <a:gd name="connsiteX1" fmla="*/ 95250 w 1423987"/>
                <a:gd name="connsiteY1" fmla="*/ 171450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0754"/>
                <a:gd name="connsiteX1" fmla="*/ 95250 w 1423987"/>
                <a:gd name="connsiteY1" fmla="*/ 171450 h 1220754"/>
                <a:gd name="connsiteX2" fmla="*/ 276225 w 1423987"/>
                <a:gd name="connsiteY2" fmla="*/ 733424 h 1220754"/>
                <a:gd name="connsiteX3" fmla="*/ 347663 w 1423987"/>
                <a:gd name="connsiteY3" fmla="*/ 933450 h 1220754"/>
                <a:gd name="connsiteX4" fmla="*/ 647700 w 1423987"/>
                <a:gd name="connsiteY4" fmla="*/ 1219198 h 1220754"/>
                <a:gd name="connsiteX5" fmla="*/ 1423987 w 1423987"/>
                <a:gd name="connsiteY5" fmla="*/ 1209674 h 1220754"/>
                <a:gd name="connsiteX0" fmla="*/ 0 w 1423987"/>
                <a:gd name="connsiteY0" fmla="*/ 0 h 1220754"/>
                <a:gd name="connsiteX1" fmla="*/ 95250 w 1423987"/>
                <a:gd name="connsiteY1" fmla="*/ 171450 h 1220754"/>
                <a:gd name="connsiteX2" fmla="*/ 276225 w 1423987"/>
                <a:gd name="connsiteY2" fmla="*/ 733424 h 1220754"/>
                <a:gd name="connsiteX3" fmla="*/ 347663 w 1423987"/>
                <a:gd name="connsiteY3" fmla="*/ 933450 h 1220754"/>
                <a:gd name="connsiteX4" fmla="*/ 647700 w 1423987"/>
                <a:gd name="connsiteY4" fmla="*/ 1219198 h 1220754"/>
                <a:gd name="connsiteX5" fmla="*/ 1423987 w 1423987"/>
                <a:gd name="connsiteY5" fmla="*/ 1209674 h 1220754"/>
                <a:gd name="connsiteX0" fmla="*/ 0 w 1423987"/>
                <a:gd name="connsiteY0" fmla="*/ 0 h 1209707"/>
                <a:gd name="connsiteX1" fmla="*/ 95250 w 1423987"/>
                <a:gd name="connsiteY1" fmla="*/ 171450 h 1209707"/>
                <a:gd name="connsiteX2" fmla="*/ 276225 w 1423987"/>
                <a:gd name="connsiteY2" fmla="*/ 733424 h 1209707"/>
                <a:gd name="connsiteX3" fmla="*/ 347663 w 1423987"/>
                <a:gd name="connsiteY3" fmla="*/ 933450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61951 w 1423987"/>
                <a:gd name="connsiteY3" fmla="*/ 962025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95289 w 1423987"/>
                <a:gd name="connsiteY3" fmla="*/ 1009650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95289 w 1423987"/>
                <a:gd name="connsiteY3" fmla="*/ 1009650 h 1209707"/>
                <a:gd name="connsiteX4" fmla="*/ 523868 w 1423987"/>
                <a:gd name="connsiteY4" fmla="*/ 1163935 h 1209707"/>
                <a:gd name="connsiteX5" fmla="*/ 647700 w 1423987"/>
                <a:gd name="connsiteY5" fmla="*/ 1190623 h 1209707"/>
                <a:gd name="connsiteX6" fmla="*/ 1423987 w 1423987"/>
                <a:gd name="connsiteY6" fmla="*/ 1209674 h 1209707"/>
                <a:gd name="connsiteX0" fmla="*/ 0 w 1423987"/>
                <a:gd name="connsiteY0" fmla="*/ 0 h 1209674"/>
                <a:gd name="connsiteX1" fmla="*/ 95250 w 1423987"/>
                <a:gd name="connsiteY1" fmla="*/ 171450 h 1209674"/>
                <a:gd name="connsiteX2" fmla="*/ 276225 w 1423987"/>
                <a:gd name="connsiteY2" fmla="*/ 733424 h 1209674"/>
                <a:gd name="connsiteX3" fmla="*/ 395289 w 1423987"/>
                <a:gd name="connsiteY3" fmla="*/ 100965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95250 w 1423987"/>
                <a:gd name="connsiteY1" fmla="*/ 171450 h 1209674"/>
                <a:gd name="connsiteX2" fmla="*/ 276225 w 1423987"/>
                <a:gd name="connsiteY2" fmla="*/ 733424 h 1209674"/>
                <a:gd name="connsiteX3" fmla="*/ 361952 w 1423987"/>
                <a:gd name="connsiteY3" fmla="*/ 95250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361952 w 1423987"/>
                <a:gd name="connsiteY3" fmla="*/ 95250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714368 w 1423987"/>
                <a:gd name="connsiteY4" fmla="*/ 1087735 h 1209674"/>
                <a:gd name="connsiteX5" fmla="*/ 733425 w 1423987"/>
                <a:gd name="connsiteY5" fmla="*/ 119062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714368 w 1423987"/>
                <a:gd name="connsiteY4" fmla="*/ 1087735 h 1209674"/>
                <a:gd name="connsiteX5" fmla="*/ 981075 w 1423987"/>
                <a:gd name="connsiteY5" fmla="*/ 1133473 h 1209674"/>
                <a:gd name="connsiteX6" fmla="*/ 1423987 w 1423987"/>
                <a:gd name="connsiteY6"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85777 w 1423987"/>
                <a:gd name="connsiteY3" fmla="*/ 952500 h 1209674"/>
                <a:gd name="connsiteX4" fmla="*/ 714368 w 1423987"/>
                <a:gd name="connsiteY4" fmla="*/ 1087735 h 1209674"/>
                <a:gd name="connsiteX5" fmla="*/ 1423987 w 1423987"/>
                <a:gd name="connsiteY5"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461964 w 1423987"/>
                <a:gd name="connsiteY3" fmla="*/ 942975 h 1209674"/>
                <a:gd name="connsiteX4" fmla="*/ 714368 w 1423987"/>
                <a:gd name="connsiteY4" fmla="*/ 1087735 h 1209674"/>
                <a:gd name="connsiteX5" fmla="*/ 1423987 w 1423987"/>
                <a:gd name="connsiteY5" fmla="*/ 1209674 h 1209674"/>
                <a:gd name="connsiteX0" fmla="*/ 0 w 1423987"/>
                <a:gd name="connsiteY0" fmla="*/ 0 h 1209674"/>
                <a:gd name="connsiteX1" fmla="*/ 76200 w 1423987"/>
                <a:gd name="connsiteY1" fmla="*/ 247650 h 1209674"/>
                <a:gd name="connsiteX2" fmla="*/ 276225 w 1423987"/>
                <a:gd name="connsiteY2" fmla="*/ 733424 h 1209674"/>
                <a:gd name="connsiteX3" fmla="*/ 714368 w 1423987"/>
                <a:gd name="connsiteY3" fmla="*/ 1087735 h 1209674"/>
                <a:gd name="connsiteX4" fmla="*/ 1423987 w 1423987"/>
                <a:gd name="connsiteY4" fmla="*/ 1209674 h 1209674"/>
                <a:gd name="connsiteX0" fmla="*/ 7074 w 1392961"/>
                <a:gd name="connsiteY0" fmla="*/ 0 h 1214437"/>
                <a:gd name="connsiteX1" fmla="*/ 45174 w 1392961"/>
                <a:gd name="connsiteY1" fmla="*/ 252413 h 1214437"/>
                <a:gd name="connsiteX2" fmla="*/ 245199 w 1392961"/>
                <a:gd name="connsiteY2" fmla="*/ 738187 h 1214437"/>
                <a:gd name="connsiteX3" fmla="*/ 683342 w 1392961"/>
                <a:gd name="connsiteY3" fmla="*/ 1092498 h 1214437"/>
                <a:gd name="connsiteX4" fmla="*/ 1392961 w 1392961"/>
                <a:gd name="connsiteY4" fmla="*/ 1214437 h 1214437"/>
                <a:gd name="connsiteX0" fmla="*/ 0 w 1404937"/>
                <a:gd name="connsiteY0" fmla="*/ 0 h 1214437"/>
                <a:gd name="connsiteX1" fmla="*/ 57150 w 1404937"/>
                <a:gd name="connsiteY1" fmla="*/ 252413 h 1214437"/>
                <a:gd name="connsiteX2" fmla="*/ 257175 w 1404937"/>
                <a:gd name="connsiteY2" fmla="*/ 738187 h 1214437"/>
                <a:gd name="connsiteX3" fmla="*/ 695318 w 1404937"/>
                <a:gd name="connsiteY3" fmla="*/ 1092498 h 1214437"/>
                <a:gd name="connsiteX4" fmla="*/ 1404937 w 1404937"/>
                <a:gd name="connsiteY4" fmla="*/ 1214437 h 1214437"/>
                <a:gd name="connsiteX0" fmla="*/ 0 w 1404937"/>
                <a:gd name="connsiteY0" fmla="*/ 0 h 1214437"/>
                <a:gd name="connsiteX1" fmla="*/ 57150 w 1404937"/>
                <a:gd name="connsiteY1" fmla="*/ 252413 h 1214437"/>
                <a:gd name="connsiteX2" fmla="*/ 82676 w 1404937"/>
                <a:gd name="connsiteY2" fmla="*/ 301922 h 1214437"/>
                <a:gd name="connsiteX3" fmla="*/ 257175 w 1404937"/>
                <a:gd name="connsiteY3" fmla="*/ 738187 h 1214437"/>
                <a:gd name="connsiteX4" fmla="*/ 695318 w 1404937"/>
                <a:gd name="connsiteY4" fmla="*/ 1092498 h 1214437"/>
                <a:gd name="connsiteX5" fmla="*/ 1404937 w 1404937"/>
                <a:gd name="connsiteY5" fmla="*/ 1214437 h 1214437"/>
                <a:gd name="connsiteX0" fmla="*/ 0 w 1404937"/>
                <a:gd name="connsiteY0" fmla="*/ 0 h 1214437"/>
                <a:gd name="connsiteX1" fmla="*/ 57150 w 1404937"/>
                <a:gd name="connsiteY1" fmla="*/ 252413 h 1214437"/>
                <a:gd name="connsiteX2" fmla="*/ 120776 w 1404937"/>
                <a:gd name="connsiteY2" fmla="*/ 411460 h 1214437"/>
                <a:gd name="connsiteX3" fmla="*/ 257175 w 1404937"/>
                <a:gd name="connsiteY3" fmla="*/ 738187 h 1214437"/>
                <a:gd name="connsiteX4" fmla="*/ 695318 w 1404937"/>
                <a:gd name="connsiteY4" fmla="*/ 1092498 h 1214437"/>
                <a:gd name="connsiteX5" fmla="*/ 1404937 w 1404937"/>
                <a:gd name="connsiteY5" fmla="*/ 1214437 h 1214437"/>
                <a:gd name="connsiteX0" fmla="*/ 0 w 1404937"/>
                <a:gd name="connsiteY0" fmla="*/ 0 h 1214437"/>
                <a:gd name="connsiteX1" fmla="*/ 57150 w 1404937"/>
                <a:gd name="connsiteY1" fmla="*/ 252413 h 1214437"/>
                <a:gd name="connsiteX2" fmla="*/ 120776 w 1404937"/>
                <a:gd name="connsiteY2" fmla="*/ 411460 h 1214437"/>
                <a:gd name="connsiteX3" fmla="*/ 285750 w 1404937"/>
                <a:gd name="connsiteY3" fmla="*/ 757237 h 1214437"/>
                <a:gd name="connsiteX4" fmla="*/ 695318 w 1404937"/>
                <a:gd name="connsiteY4" fmla="*/ 1092498 h 1214437"/>
                <a:gd name="connsiteX5" fmla="*/ 1404937 w 1404937"/>
                <a:gd name="connsiteY5" fmla="*/ 1214437 h 1214437"/>
                <a:gd name="connsiteX0" fmla="*/ 0 w 1404937"/>
                <a:gd name="connsiteY0" fmla="*/ 0 h 1214437"/>
                <a:gd name="connsiteX1" fmla="*/ 57150 w 1404937"/>
                <a:gd name="connsiteY1" fmla="*/ 200025 h 1214437"/>
                <a:gd name="connsiteX2" fmla="*/ 120776 w 1404937"/>
                <a:gd name="connsiteY2" fmla="*/ 411460 h 1214437"/>
                <a:gd name="connsiteX3" fmla="*/ 285750 w 1404937"/>
                <a:gd name="connsiteY3" fmla="*/ 757237 h 1214437"/>
                <a:gd name="connsiteX4" fmla="*/ 695318 w 1404937"/>
                <a:gd name="connsiteY4" fmla="*/ 1092498 h 1214437"/>
                <a:gd name="connsiteX5" fmla="*/ 1404937 w 1404937"/>
                <a:gd name="connsiteY5" fmla="*/ 1214437 h 1214437"/>
                <a:gd name="connsiteX0" fmla="*/ 44 w 1404981"/>
                <a:gd name="connsiteY0" fmla="*/ 0 h 1214437"/>
                <a:gd name="connsiteX1" fmla="*/ 52431 w 1404981"/>
                <a:gd name="connsiteY1" fmla="*/ 214312 h 1214437"/>
                <a:gd name="connsiteX2" fmla="*/ 120820 w 1404981"/>
                <a:gd name="connsiteY2" fmla="*/ 411460 h 1214437"/>
                <a:gd name="connsiteX3" fmla="*/ 285794 w 1404981"/>
                <a:gd name="connsiteY3" fmla="*/ 757237 h 1214437"/>
                <a:gd name="connsiteX4" fmla="*/ 695362 w 1404981"/>
                <a:gd name="connsiteY4" fmla="*/ 1092498 h 1214437"/>
                <a:gd name="connsiteX5" fmla="*/ 1404981 w 1404981"/>
                <a:gd name="connsiteY5" fmla="*/ 1214437 h 1214437"/>
                <a:gd name="connsiteX0" fmla="*/ 2127 w 1407064"/>
                <a:gd name="connsiteY0" fmla="*/ 0 h 1214437"/>
                <a:gd name="connsiteX1" fmla="*/ 49751 w 1407064"/>
                <a:gd name="connsiteY1" fmla="*/ 214312 h 1214437"/>
                <a:gd name="connsiteX2" fmla="*/ 122903 w 1407064"/>
                <a:gd name="connsiteY2" fmla="*/ 411460 h 1214437"/>
                <a:gd name="connsiteX3" fmla="*/ 287877 w 1407064"/>
                <a:gd name="connsiteY3" fmla="*/ 757237 h 1214437"/>
                <a:gd name="connsiteX4" fmla="*/ 697445 w 1407064"/>
                <a:gd name="connsiteY4" fmla="*/ 1092498 h 1214437"/>
                <a:gd name="connsiteX5" fmla="*/ 1407064 w 1407064"/>
                <a:gd name="connsiteY5" fmla="*/ 1214437 h 1214437"/>
                <a:gd name="connsiteX0" fmla="*/ 33094 w 1438031"/>
                <a:gd name="connsiteY0" fmla="*/ 0 h 1214437"/>
                <a:gd name="connsiteX1" fmla="*/ 33093 w 1438031"/>
                <a:gd name="connsiteY1" fmla="*/ 285749 h 1214437"/>
                <a:gd name="connsiteX2" fmla="*/ 153870 w 1438031"/>
                <a:gd name="connsiteY2" fmla="*/ 411460 h 1214437"/>
                <a:gd name="connsiteX3" fmla="*/ 318844 w 1438031"/>
                <a:gd name="connsiteY3" fmla="*/ 757237 h 1214437"/>
                <a:gd name="connsiteX4" fmla="*/ 728412 w 1438031"/>
                <a:gd name="connsiteY4" fmla="*/ 1092498 h 1214437"/>
                <a:gd name="connsiteX5" fmla="*/ 1438031 w 1438031"/>
                <a:gd name="connsiteY5" fmla="*/ 1214437 h 1214437"/>
                <a:gd name="connsiteX0" fmla="*/ 33094 w 1438031"/>
                <a:gd name="connsiteY0" fmla="*/ 0 h 1214437"/>
                <a:gd name="connsiteX1" fmla="*/ 33093 w 1438031"/>
                <a:gd name="connsiteY1" fmla="*/ 285749 h 1214437"/>
                <a:gd name="connsiteX2" fmla="*/ 106245 w 1438031"/>
                <a:gd name="connsiteY2" fmla="*/ 516235 h 1214437"/>
                <a:gd name="connsiteX3" fmla="*/ 318844 w 1438031"/>
                <a:gd name="connsiteY3" fmla="*/ 757237 h 1214437"/>
                <a:gd name="connsiteX4" fmla="*/ 728412 w 1438031"/>
                <a:gd name="connsiteY4" fmla="*/ 1092498 h 1214437"/>
                <a:gd name="connsiteX5" fmla="*/ 1438031 w 1438031"/>
                <a:gd name="connsiteY5" fmla="*/ 1214437 h 1214437"/>
                <a:gd name="connsiteX0" fmla="*/ 33094 w 1438031"/>
                <a:gd name="connsiteY0" fmla="*/ 0 h 1214437"/>
                <a:gd name="connsiteX1" fmla="*/ 33093 w 1438031"/>
                <a:gd name="connsiteY1" fmla="*/ 285749 h 1214437"/>
                <a:gd name="connsiteX2" fmla="*/ 106245 w 1438031"/>
                <a:gd name="connsiteY2" fmla="*/ 516235 h 1214437"/>
                <a:gd name="connsiteX3" fmla="*/ 318844 w 1438031"/>
                <a:gd name="connsiteY3" fmla="*/ 757237 h 1214437"/>
                <a:gd name="connsiteX4" fmla="*/ 780799 w 1438031"/>
                <a:gd name="connsiteY4" fmla="*/ 963911 h 1214437"/>
                <a:gd name="connsiteX5" fmla="*/ 1438031 w 1438031"/>
                <a:gd name="connsiteY5" fmla="*/ 1214437 h 1214437"/>
                <a:gd name="connsiteX0" fmla="*/ 33094 w 1452319"/>
                <a:gd name="connsiteY0" fmla="*/ 0 h 1062037"/>
                <a:gd name="connsiteX1" fmla="*/ 33093 w 1452319"/>
                <a:gd name="connsiteY1" fmla="*/ 285749 h 1062037"/>
                <a:gd name="connsiteX2" fmla="*/ 106245 w 1452319"/>
                <a:gd name="connsiteY2" fmla="*/ 516235 h 1062037"/>
                <a:gd name="connsiteX3" fmla="*/ 318844 w 1452319"/>
                <a:gd name="connsiteY3" fmla="*/ 757237 h 1062037"/>
                <a:gd name="connsiteX4" fmla="*/ 780799 w 1452319"/>
                <a:gd name="connsiteY4" fmla="*/ 963911 h 1062037"/>
                <a:gd name="connsiteX5" fmla="*/ 1452319 w 1452319"/>
                <a:gd name="connsiteY5" fmla="*/ 1062037 h 1062037"/>
                <a:gd name="connsiteX0" fmla="*/ 33094 w 1471369"/>
                <a:gd name="connsiteY0" fmla="*/ 0 h 1062037"/>
                <a:gd name="connsiteX1" fmla="*/ 33093 w 1471369"/>
                <a:gd name="connsiteY1" fmla="*/ 285749 h 1062037"/>
                <a:gd name="connsiteX2" fmla="*/ 106245 w 1471369"/>
                <a:gd name="connsiteY2" fmla="*/ 516235 h 1062037"/>
                <a:gd name="connsiteX3" fmla="*/ 318844 w 1471369"/>
                <a:gd name="connsiteY3" fmla="*/ 757237 h 1062037"/>
                <a:gd name="connsiteX4" fmla="*/ 780799 w 1471369"/>
                <a:gd name="connsiteY4" fmla="*/ 963911 h 1062037"/>
                <a:gd name="connsiteX5" fmla="*/ 1471369 w 1471369"/>
                <a:gd name="connsiteY5" fmla="*/ 1062037 h 1062037"/>
                <a:gd name="connsiteX0" fmla="*/ 15913 w 1454188"/>
                <a:gd name="connsiteY0" fmla="*/ 0 h 1062037"/>
                <a:gd name="connsiteX1" fmla="*/ 39725 w 1454188"/>
                <a:gd name="connsiteY1" fmla="*/ 333374 h 1062037"/>
                <a:gd name="connsiteX2" fmla="*/ 89064 w 1454188"/>
                <a:gd name="connsiteY2" fmla="*/ 516235 h 1062037"/>
                <a:gd name="connsiteX3" fmla="*/ 301663 w 1454188"/>
                <a:gd name="connsiteY3" fmla="*/ 757237 h 1062037"/>
                <a:gd name="connsiteX4" fmla="*/ 763618 w 1454188"/>
                <a:gd name="connsiteY4" fmla="*/ 963911 h 1062037"/>
                <a:gd name="connsiteX5" fmla="*/ 1454188 w 1454188"/>
                <a:gd name="connsiteY5" fmla="*/ 1062037 h 1062037"/>
                <a:gd name="connsiteX0" fmla="*/ 15913 w 1454188"/>
                <a:gd name="connsiteY0" fmla="*/ 0 h 1062037"/>
                <a:gd name="connsiteX1" fmla="*/ 39725 w 1454188"/>
                <a:gd name="connsiteY1" fmla="*/ 333374 h 1062037"/>
                <a:gd name="connsiteX2" fmla="*/ 108114 w 1454188"/>
                <a:gd name="connsiteY2" fmla="*/ 544810 h 1062037"/>
                <a:gd name="connsiteX3" fmla="*/ 301663 w 1454188"/>
                <a:gd name="connsiteY3" fmla="*/ 757237 h 1062037"/>
                <a:gd name="connsiteX4" fmla="*/ 763618 w 1454188"/>
                <a:gd name="connsiteY4" fmla="*/ 963911 h 1062037"/>
                <a:gd name="connsiteX5" fmla="*/ 1454188 w 1454188"/>
                <a:gd name="connsiteY5" fmla="*/ 1062037 h 1062037"/>
                <a:gd name="connsiteX0" fmla="*/ 1456 w 1439731"/>
                <a:gd name="connsiteY0" fmla="*/ 0 h 1062037"/>
                <a:gd name="connsiteX1" fmla="*/ 3169 w 1439731"/>
                <a:gd name="connsiteY1" fmla="*/ 187448 h 1062037"/>
                <a:gd name="connsiteX2" fmla="*/ 25268 w 1439731"/>
                <a:gd name="connsiteY2" fmla="*/ 333374 h 1062037"/>
                <a:gd name="connsiteX3" fmla="*/ 93657 w 1439731"/>
                <a:gd name="connsiteY3" fmla="*/ 544810 h 1062037"/>
                <a:gd name="connsiteX4" fmla="*/ 287206 w 1439731"/>
                <a:gd name="connsiteY4" fmla="*/ 757237 h 1062037"/>
                <a:gd name="connsiteX5" fmla="*/ 749161 w 1439731"/>
                <a:gd name="connsiteY5" fmla="*/ 963911 h 1062037"/>
                <a:gd name="connsiteX6" fmla="*/ 1439731 w 1439731"/>
                <a:gd name="connsiteY6" fmla="*/ 1062037 h 1062037"/>
                <a:gd name="connsiteX0" fmla="*/ 1456 w 1439731"/>
                <a:gd name="connsiteY0" fmla="*/ 0 h 1062037"/>
                <a:gd name="connsiteX1" fmla="*/ 3169 w 1439731"/>
                <a:gd name="connsiteY1" fmla="*/ 187448 h 1062037"/>
                <a:gd name="connsiteX2" fmla="*/ 25268 w 1439731"/>
                <a:gd name="connsiteY2" fmla="*/ 333374 h 1062037"/>
                <a:gd name="connsiteX3" fmla="*/ 93657 w 1439731"/>
                <a:gd name="connsiteY3" fmla="*/ 544810 h 1062037"/>
                <a:gd name="connsiteX4" fmla="*/ 287206 w 1439731"/>
                <a:gd name="connsiteY4" fmla="*/ 757237 h 1062037"/>
                <a:gd name="connsiteX5" fmla="*/ 788576 w 1439731"/>
                <a:gd name="connsiteY5" fmla="*/ 975165 h 1062037"/>
                <a:gd name="connsiteX6" fmla="*/ 1439731 w 1439731"/>
                <a:gd name="connsiteY6" fmla="*/ 1062037 h 1062037"/>
                <a:gd name="connsiteX0" fmla="*/ 1456 w 1439731"/>
                <a:gd name="connsiteY0" fmla="*/ 0 h 1062037"/>
                <a:gd name="connsiteX1" fmla="*/ 3169 w 1439731"/>
                <a:gd name="connsiteY1" fmla="*/ 187448 h 1062037"/>
                <a:gd name="connsiteX2" fmla="*/ 25268 w 1439731"/>
                <a:gd name="connsiteY2" fmla="*/ 333374 h 1062037"/>
                <a:gd name="connsiteX3" fmla="*/ 93657 w 1439731"/>
                <a:gd name="connsiteY3" fmla="*/ 533556 h 1062037"/>
                <a:gd name="connsiteX4" fmla="*/ 287206 w 1439731"/>
                <a:gd name="connsiteY4" fmla="*/ 757237 h 1062037"/>
                <a:gd name="connsiteX5" fmla="*/ 788576 w 1439731"/>
                <a:gd name="connsiteY5" fmla="*/ 975165 h 1062037"/>
                <a:gd name="connsiteX6" fmla="*/ 1439731 w 1439731"/>
                <a:gd name="connsiteY6" fmla="*/ 1062037 h 1062037"/>
                <a:gd name="connsiteX0" fmla="*/ 1456 w 1439731"/>
                <a:gd name="connsiteY0" fmla="*/ 0 h 1062037"/>
                <a:gd name="connsiteX1" fmla="*/ 3169 w 1439731"/>
                <a:gd name="connsiteY1" fmla="*/ 187448 h 1062037"/>
                <a:gd name="connsiteX2" fmla="*/ 25268 w 1439731"/>
                <a:gd name="connsiteY2" fmla="*/ 333374 h 1062037"/>
                <a:gd name="connsiteX3" fmla="*/ 93657 w 1439731"/>
                <a:gd name="connsiteY3" fmla="*/ 533556 h 1062037"/>
                <a:gd name="connsiteX4" fmla="*/ 287206 w 1439731"/>
                <a:gd name="connsiteY4" fmla="*/ 757237 h 1062037"/>
                <a:gd name="connsiteX5" fmla="*/ 824050 w 1439731"/>
                <a:gd name="connsiteY5" fmla="*/ 978916 h 1062037"/>
                <a:gd name="connsiteX6" fmla="*/ 1439731 w 1439731"/>
                <a:gd name="connsiteY6" fmla="*/ 1062037 h 1062037"/>
                <a:gd name="connsiteX0" fmla="*/ 1456 w 1439731"/>
                <a:gd name="connsiteY0" fmla="*/ 0 h 1062037"/>
                <a:gd name="connsiteX1" fmla="*/ 3169 w 1439731"/>
                <a:gd name="connsiteY1" fmla="*/ 187448 h 1062037"/>
                <a:gd name="connsiteX2" fmla="*/ 25268 w 1439731"/>
                <a:gd name="connsiteY2" fmla="*/ 333374 h 1062037"/>
                <a:gd name="connsiteX3" fmla="*/ 93657 w 1439731"/>
                <a:gd name="connsiteY3" fmla="*/ 533556 h 1062037"/>
                <a:gd name="connsiteX4" fmla="*/ 287206 w 1439731"/>
                <a:gd name="connsiteY4" fmla="*/ 757237 h 1062037"/>
                <a:gd name="connsiteX5" fmla="*/ 562803 w 1439731"/>
                <a:gd name="connsiteY5" fmla="*/ 884053 h 1062037"/>
                <a:gd name="connsiteX6" fmla="*/ 824050 w 1439731"/>
                <a:gd name="connsiteY6" fmla="*/ 978916 h 1062037"/>
                <a:gd name="connsiteX7" fmla="*/ 1439731 w 1439731"/>
                <a:gd name="connsiteY7" fmla="*/ 1062037 h 1062037"/>
                <a:gd name="connsiteX0" fmla="*/ 1456 w 1439731"/>
                <a:gd name="connsiteY0" fmla="*/ 0 h 1062037"/>
                <a:gd name="connsiteX1" fmla="*/ 3169 w 1439731"/>
                <a:gd name="connsiteY1" fmla="*/ 187448 h 1062037"/>
                <a:gd name="connsiteX2" fmla="*/ 25268 w 1439731"/>
                <a:gd name="connsiteY2" fmla="*/ 333374 h 1062037"/>
                <a:gd name="connsiteX3" fmla="*/ 93657 w 1439731"/>
                <a:gd name="connsiteY3" fmla="*/ 533556 h 1062037"/>
                <a:gd name="connsiteX4" fmla="*/ 287206 w 1439731"/>
                <a:gd name="connsiteY4" fmla="*/ 757237 h 1062037"/>
                <a:gd name="connsiteX5" fmla="*/ 562803 w 1439731"/>
                <a:gd name="connsiteY5" fmla="*/ 891556 h 1062037"/>
                <a:gd name="connsiteX6" fmla="*/ 824050 w 1439731"/>
                <a:gd name="connsiteY6" fmla="*/ 978916 h 1062037"/>
                <a:gd name="connsiteX7" fmla="*/ 1439731 w 1439731"/>
                <a:gd name="connsiteY7" fmla="*/ 1062037 h 1062037"/>
                <a:gd name="connsiteX0" fmla="*/ 1456 w 1439731"/>
                <a:gd name="connsiteY0" fmla="*/ 0 h 1062037"/>
                <a:gd name="connsiteX1" fmla="*/ 3169 w 1439731"/>
                <a:gd name="connsiteY1" fmla="*/ 187448 h 1062037"/>
                <a:gd name="connsiteX2" fmla="*/ 25268 w 1439731"/>
                <a:gd name="connsiteY2" fmla="*/ 333374 h 1062037"/>
                <a:gd name="connsiteX3" fmla="*/ 93657 w 1439731"/>
                <a:gd name="connsiteY3" fmla="*/ 533556 h 1062037"/>
                <a:gd name="connsiteX4" fmla="*/ 287206 w 1439731"/>
                <a:gd name="connsiteY4" fmla="*/ 757237 h 1062037"/>
                <a:gd name="connsiteX5" fmla="*/ 562803 w 1439731"/>
                <a:gd name="connsiteY5" fmla="*/ 891556 h 1062037"/>
                <a:gd name="connsiteX6" fmla="*/ 875290 w 1439731"/>
                <a:gd name="connsiteY6" fmla="*/ 993921 h 1062037"/>
                <a:gd name="connsiteX7" fmla="*/ 1439731 w 1439731"/>
                <a:gd name="connsiteY7" fmla="*/ 1062037 h 10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9731" h="1062037">
                  <a:moveTo>
                    <a:pt x="1456" y="0"/>
                  </a:moveTo>
                  <a:cubicBezTo>
                    <a:pt x="-640" y="27273"/>
                    <a:pt x="-800" y="131886"/>
                    <a:pt x="3169" y="187448"/>
                  </a:cubicBezTo>
                  <a:cubicBezTo>
                    <a:pt x="7138" y="243010"/>
                    <a:pt x="7805" y="269845"/>
                    <a:pt x="25268" y="333374"/>
                  </a:cubicBezTo>
                  <a:cubicBezTo>
                    <a:pt x="39047" y="383694"/>
                    <a:pt x="60320" y="452594"/>
                    <a:pt x="93657" y="533556"/>
                  </a:cubicBezTo>
                  <a:cubicBezTo>
                    <a:pt x="126994" y="614518"/>
                    <a:pt x="209015" y="697570"/>
                    <a:pt x="287206" y="757237"/>
                  </a:cubicBezTo>
                  <a:cubicBezTo>
                    <a:pt x="365397" y="816904"/>
                    <a:pt x="473329" y="854610"/>
                    <a:pt x="562803" y="891556"/>
                  </a:cubicBezTo>
                  <a:cubicBezTo>
                    <a:pt x="652277" y="928502"/>
                    <a:pt x="731763" y="964882"/>
                    <a:pt x="875290" y="993921"/>
                  </a:cubicBezTo>
                  <a:cubicBezTo>
                    <a:pt x="1031658" y="1036783"/>
                    <a:pt x="1291894" y="1036633"/>
                    <a:pt x="1439731" y="106203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mc:AlternateContent xmlns:mc="http://schemas.openxmlformats.org/markup-compatibility/2006" xmlns:a14="http://schemas.microsoft.com/office/drawing/2010/main">
          <mc:Choice Requires="a14">
            <p:sp>
              <p:nvSpPr>
                <p:cNvPr id="17" name="TextBox 16"/>
                <p:cNvSpPr txBox="1"/>
                <p:nvPr/>
              </p:nvSpPr>
              <p:spPr>
                <a:xfrm>
                  <a:off x="4910956" y="4345635"/>
                  <a:ext cx="745782" cy="300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nl-NL"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sz="1600" b="0" i="1" smtClean="0">
                            <a:solidFill>
                              <a:schemeClr val="tx1"/>
                            </a:solidFill>
                            <a:latin typeface="Cambria Math" panose="02040503050406030204" pitchFamily="18" charset="0"/>
                          </a:rPr>
                          <m:t>=0.5</m:t>
                        </m:r>
                      </m:oMath>
                    </m:oMathPara>
                  </a14:m>
                  <a:endParaRPr lang="en-GB" sz="2000"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910956" y="4345635"/>
                  <a:ext cx="745782" cy="300660"/>
                </a:xfrm>
                <a:prstGeom prst="rect">
                  <a:avLst/>
                </a:prstGeom>
                <a:blipFill rotWithShape="0">
                  <a:blip r:embed="rId7"/>
                  <a:stretch>
                    <a:fillRect l="-9016" r="-6557" b="-12245"/>
                  </a:stretch>
                </a:blipFill>
              </p:spPr>
              <p:txBody>
                <a:bodyPr/>
                <a:lstStyle/>
                <a:p>
                  <a:r>
                    <a:rPr lang="en-GB">
                      <a:noFill/>
                    </a:rPr>
                    <a:t> </a:t>
                  </a:r>
                </a:p>
              </p:txBody>
            </p:sp>
          </mc:Fallback>
        </mc:AlternateContent>
      </p:grpSp>
      <p:grpSp>
        <p:nvGrpSpPr>
          <p:cNvPr id="13" name="Group 12"/>
          <p:cNvGrpSpPr/>
          <p:nvPr/>
        </p:nvGrpSpPr>
        <p:grpSpPr>
          <a:xfrm>
            <a:off x="2093324" y="795716"/>
            <a:ext cx="5258246" cy="4625145"/>
            <a:chOff x="2093324" y="795716"/>
            <a:chExt cx="5258246" cy="4625145"/>
          </a:xfrm>
        </p:grpSpPr>
        <p:sp>
          <p:nvSpPr>
            <p:cNvPr id="6" name="Freeform 5"/>
            <p:cNvSpPr/>
            <p:nvPr/>
          </p:nvSpPr>
          <p:spPr>
            <a:xfrm>
              <a:off x="2093324" y="795716"/>
              <a:ext cx="5258246" cy="4625145"/>
            </a:xfrm>
            <a:custGeom>
              <a:avLst/>
              <a:gdLst>
                <a:gd name="connsiteX0" fmla="*/ 0 w 216147"/>
                <a:gd name="connsiteY0" fmla="*/ 0 h 1176337"/>
                <a:gd name="connsiteX1" fmla="*/ 85725 w 216147"/>
                <a:gd name="connsiteY1" fmla="*/ 166687 h 1176337"/>
                <a:gd name="connsiteX2" fmla="*/ 95250 w 216147"/>
                <a:gd name="connsiteY2" fmla="*/ 571500 h 1176337"/>
                <a:gd name="connsiteX3" fmla="*/ 157162 w 216147"/>
                <a:gd name="connsiteY3" fmla="*/ 1176337 h 1176337"/>
                <a:gd name="connsiteX0" fmla="*/ 0 w 166351"/>
                <a:gd name="connsiteY0" fmla="*/ 0 h 1176337"/>
                <a:gd name="connsiteX1" fmla="*/ 85725 w 166351"/>
                <a:gd name="connsiteY1" fmla="*/ 166687 h 1176337"/>
                <a:gd name="connsiteX2" fmla="*/ 95250 w 166351"/>
                <a:gd name="connsiteY2" fmla="*/ 571500 h 1176337"/>
                <a:gd name="connsiteX3" fmla="*/ 161925 w 166351"/>
                <a:gd name="connsiteY3" fmla="*/ 1000125 h 1176337"/>
                <a:gd name="connsiteX4" fmla="*/ 157162 w 166351"/>
                <a:gd name="connsiteY4" fmla="*/ 1176337 h 1176337"/>
                <a:gd name="connsiteX0" fmla="*/ 0 w 1262077"/>
                <a:gd name="connsiteY0" fmla="*/ 0 h 1223962"/>
                <a:gd name="connsiteX1" fmla="*/ 85725 w 1262077"/>
                <a:gd name="connsiteY1" fmla="*/ 166687 h 1223962"/>
                <a:gd name="connsiteX2" fmla="*/ 95250 w 1262077"/>
                <a:gd name="connsiteY2" fmla="*/ 571500 h 1223962"/>
                <a:gd name="connsiteX3" fmla="*/ 161925 w 1262077"/>
                <a:gd name="connsiteY3" fmla="*/ 1000125 h 1223962"/>
                <a:gd name="connsiteX4" fmla="*/ 1262062 w 1262077"/>
                <a:gd name="connsiteY4" fmla="*/ 1223962 h 1223962"/>
                <a:gd name="connsiteX0" fmla="*/ 0 w 1262077"/>
                <a:gd name="connsiteY0" fmla="*/ 0 h 1223962"/>
                <a:gd name="connsiteX1" fmla="*/ 85725 w 1262077"/>
                <a:gd name="connsiteY1" fmla="*/ 166687 h 1223962"/>
                <a:gd name="connsiteX2" fmla="*/ 95250 w 1262077"/>
                <a:gd name="connsiteY2" fmla="*/ 571500 h 1223962"/>
                <a:gd name="connsiteX3" fmla="*/ 161925 w 1262077"/>
                <a:gd name="connsiteY3" fmla="*/ 1171575 h 1223962"/>
                <a:gd name="connsiteX4" fmla="*/ 1262062 w 1262077"/>
                <a:gd name="connsiteY4" fmla="*/ 1223962 h 1223962"/>
                <a:gd name="connsiteX0" fmla="*/ 0 w 1262077"/>
                <a:gd name="connsiteY0" fmla="*/ 0 h 1223962"/>
                <a:gd name="connsiteX1" fmla="*/ 85725 w 1262077"/>
                <a:gd name="connsiteY1" fmla="*/ 1666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66674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9078"/>
                <a:gd name="connsiteX1" fmla="*/ 66674 w 1262077"/>
                <a:gd name="connsiteY1" fmla="*/ 204787 h 1229078"/>
                <a:gd name="connsiteX2" fmla="*/ 114300 w 1262077"/>
                <a:gd name="connsiteY2" fmla="*/ 747712 h 1229078"/>
                <a:gd name="connsiteX3" fmla="*/ 161925 w 1262077"/>
                <a:gd name="connsiteY3" fmla="*/ 1185863 h 1229078"/>
                <a:gd name="connsiteX4" fmla="*/ 1262062 w 1262077"/>
                <a:gd name="connsiteY4" fmla="*/ 1223962 h 1229078"/>
                <a:gd name="connsiteX0" fmla="*/ 0 w 1262062"/>
                <a:gd name="connsiteY0" fmla="*/ 0 h 1230666"/>
                <a:gd name="connsiteX1" fmla="*/ 66674 w 1262062"/>
                <a:gd name="connsiteY1" fmla="*/ 204787 h 1230666"/>
                <a:gd name="connsiteX2" fmla="*/ 114300 w 1262062"/>
                <a:gd name="connsiteY2" fmla="*/ 747712 h 1230666"/>
                <a:gd name="connsiteX3" fmla="*/ 161925 w 1262062"/>
                <a:gd name="connsiteY3" fmla="*/ 1185863 h 1230666"/>
                <a:gd name="connsiteX4" fmla="*/ 485775 w 1262062"/>
                <a:gd name="connsiteY4" fmla="*/ 1219199 h 1230666"/>
                <a:gd name="connsiteX5" fmla="*/ 1262062 w 1262062"/>
                <a:gd name="connsiteY5" fmla="*/ 1223962 h 1230666"/>
                <a:gd name="connsiteX0" fmla="*/ 0 w 1262062"/>
                <a:gd name="connsiteY0" fmla="*/ 0 h 1237458"/>
                <a:gd name="connsiteX1" fmla="*/ 66674 w 1262062"/>
                <a:gd name="connsiteY1" fmla="*/ 204787 h 1237458"/>
                <a:gd name="connsiteX2" fmla="*/ 114300 w 1262062"/>
                <a:gd name="connsiteY2" fmla="*/ 747712 h 1237458"/>
                <a:gd name="connsiteX3" fmla="*/ 161925 w 1262062"/>
                <a:gd name="connsiteY3" fmla="*/ 1185863 h 1237458"/>
                <a:gd name="connsiteX4" fmla="*/ 485775 w 1262062"/>
                <a:gd name="connsiteY4" fmla="*/ 1233486 h 1237458"/>
                <a:gd name="connsiteX5" fmla="*/ 1262062 w 1262062"/>
                <a:gd name="connsiteY5" fmla="*/ 1223962 h 1237458"/>
                <a:gd name="connsiteX0" fmla="*/ 0 w 1262062"/>
                <a:gd name="connsiteY0" fmla="*/ 0 h 1237458"/>
                <a:gd name="connsiteX1" fmla="*/ 57150 w 1262062"/>
                <a:gd name="connsiteY1" fmla="*/ 52386 h 1237458"/>
                <a:gd name="connsiteX2" fmla="*/ 66674 w 1262062"/>
                <a:gd name="connsiteY2" fmla="*/ 204787 h 1237458"/>
                <a:gd name="connsiteX3" fmla="*/ 114300 w 1262062"/>
                <a:gd name="connsiteY3" fmla="*/ 747712 h 1237458"/>
                <a:gd name="connsiteX4" fmla="*/ 161925 w 1262062"/>
                <a:gd name="connsiteY4" fmla="*/ 1185863 h 1237458"/>
                <a:gd name="connsiteX5" fmla="*/ 485775 w 1262062"/>
                <a:gd name="connsiteY5" fmla="*/ 1233486 h 1237458"/>
                <a:gd name="connsiteX6" fmla="*/ 1262062 w 1262062"/>
                <a:gd name="connsiteY6" fmla="*/ 1223962 h 1237458"/>
                <a:gd name="connsiteX0" fmla="*/ 0 w 1423987"/>
                <a:gd name="connsiteY0" fmla="*/ 0 h 1223170"/>
                <a:gd name="connsiteX1" fmla="*/ 219075 w 1423987"/>
                <a:gd name="connsiteY1" fmla="*/ 38098 h 1223170"/>
                <a:gd name="connsiteX2" fmla="*/ 228599 w 1423987"/>
                <a:gd name="connsiteY2" fmla="*/ 1904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219075 w 1423987"/>
                <a:gd name="connsiteY1" fmla="*/ 38098 h 1223170"/>
                <a:gd name="connsiteX2" fmla="*/ 247649 w 1423987"/>
                <a:gd name="connsiteY2" fmla="*/ 3047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138113 w 1423987"/>
                <a:gd name="connsiteY1" fmla="*/ 290511 h 1223170"/>
                <a:gd name="connsiteX2" fmla="*/ 247649 w 1423987"/>
                <a:gd name="connsiteY2" fmla="*/ 3047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138113 w 1423987"/>
                <a:gd name="connsiteY1" fmla="*/ 290511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8113 w 1423987"/>
                <a:gd name="connsiteY1" fmla="*/ 280986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3350 w 1423987"/>
                <a:gd name="connsiteY1" fmla="*/ 295274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3170"/>
                <a:gd name="connsiteX1" fmla="*/ 133350 w 1423987"/>
                <a:gd name="connsiteY1" fmla="*/ 295274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14306 h 1237476"/>
                <a:gd name="connsiteX1" fmla="*/ 71437 w 1423987"/>
                <a:gd name="connsiteY1" fmla="*/ 138130 h 1237476"/>
                <a:gd name="connsiteX2" fmla="*/ 276225 w 1423987"/>
                <a:gd name="connsiteY2" fmla="*/ 747730 h 1237476"/>
                <a:gd name="connsiteX3" fmla="*/ 323850 w 1423987"/>
                <a:gd name="connsiteY3" fmla="*/ 1185881 h 1237476"/>
                <a:gd name="connsiteX4" fmla="*/ 647700 w 1423987"/>
                <a:gd name="connsiteY4" fmla="*/ 1233504 h 1237476"/>
                <a:gd name="connsiteX5" fmla="*/ 1423987 w 1423987"/>
                <a:gd name="connsiteY5" fmla="*/ 1223980 h 1237476"/>
                <a:gd name="connsiteX0" fmla="*/ 0 w 1423987"/>
                <a:gd name="connsiteY0" fmla="*/ 50449 h 1273619"/>
                <a:gd name="connsiteX1" fmla="*/ 57150 w 1423987"/>
                <a:gd name="connsiteY1" fmla="*/ 112361 h 1273619"/>
                <a:gd name="connsiteX2" fmla="*/ 276225 w 1423987"/>
                <a:gd name="connsiteY2" fmla="*/ 783873 h 1273619"/>
                <a:gd name="connsiteX3" fmla="*/ 323850 w 1423987"/>
                <a:gd name="connsiteY3" fmla="*/ 1222024 h 1273619"/>
                <a:gd name="connsiteX4" fmla="*/ 647700 w 1423987"/>
                <a:gd name="connsiteY4" fmla="*/ 1269647 h 1273619"/>
                <a:gd name="connsiteX5" fmla="*/ 1423987 w 1423987"/>
                <a:gd name="connsiteY5" fmla="*/ 1260123 h 1273619"/>
                <a:gd name="connsiteX0" fmla="*/ 0 w 1423987"/>
                <a:gd name="connsiteY0" fmla="*/ 0 h 1223170"/>
                <a:gd name="connsiteX1" fmla="*/ 95250 w 1423987"/>
                <a:gd name="connsiteY1" fmla="*/ 171450 h 1223170"/>
                <a:gd name="connsiteX2" fmla="*/ 276225 w 1423987"/>
                <a:gd name="connsiteY2" fmla="*/ 733424 h 1223170"/>
                <a:gd name="connsiteX3" fmla="*/ 323850 w 1423987"/>
                <a:gd name="connsiteY3" fmla="*/ 1171575 h 1223170"/>
                <a:gd name="connsiteX4" fmla="*/ 647700 w 1423987"/>
                <a:gd name="connsiteY4" fmla="*/ 1219198 h 1223170"/>
                <a:gd name="connsiteX5" fmla="*/ 1423987 w 1423987"/>
                <a:gd name="connsiteY5" fmla="*/ 1209674 h 1223170"/>
                <a:gd name="connsiteX0" fmla="*/ 0 w 1423987"/>
                <a:gd name="connsiteY0" fmla="*/ 0 h 1220754"/>
                <a:gd name="connsiteX1" fmla="*/ 95250 w 1423987"/>
                <a:gd name="connsiteY1" fmla="*/ 171450 h 1220754"/>
                <a:gd name="connsiteX2" fmla="*/ 276225 w 1423987"/>
                <a:gd name="connsiteY2" fmla="*/ 733424 h 1220754"/>
                <a:gd name="connsiteX3" fmla="*/ 347663 w 1423987"/>
                <a:gd name="connsiteY3" fmla="*/ 933450 h 1220754"/>
                <a:gd name="connsiteX4" fmla="*/ 647700 w 1423987"/>
                <a:gd name="connsiteY4" fmla="*/ 1219198 h 1220754"/>
                <a:gd name="connsiteX5" fmla="*/ 1423987 w 1423987"/>
                <a:gd name="connsiteY5" fmla="*/ 1209674 h 1220754"/>
                <a:gd name="connsiteX0" fmla="*/ 0 w 1423987"/>
                <a:gd name="connsiteY0" fmla="*/ 0 h 1220754"/>
                <a:gd name="connsiteX1" fmla="*/ 95250 w 1423987"/>
                <a:gd name="connsiteY1" fmla="*/ 171450 h 1220754"/>
                <a:gd name="connsiteX2" fmla="*/ 276225 w 1423987"/>
                <a:gd name="connsiteY2" fmla="*/ 733424 h 1220754"/>
                <a:gd name="connsiteX3" fmla="*/ 347663 w 1423987"/>
                <a:gd name="connsiteY3" fmla="*/ 933450 h 1220754"/>
                <a:gd name="connsiteX4" fmla="*/ 647700 w 1423987"/>
                <a:gd name="connsiteY4" fmla="*/ 1219198 h 1220754"/>
                <a:gd name="connsiteX5" fmla="*/ 1423987 w 1423987"/>
                <a:gd name="connsiteY5" fmla="*/ 1209674 h 1220754"/>
                <a:gd name="connsiteX0" fmla="*/ 0 w 1423987"/>
                <a:gd name="connsiteY0" fmla="*/ 0 h 1209707"/>
                <a:gd name="connsiteX1" fmla="*/ 95250 w 1423987"/>
                <a:gd name="connsiteY1" fmla="*/ 171450 h 1209707"/>
                <a:gd name="connsiteX2" fmla="*/ 276225 w 1423987"/>
                <a:gd name="connsiteY2" fmla="*/ 733424 h 1209707"/>
                <a:gd name="connsiteX3" fmla="*/ 347663 w 1423987"/>
                <a:gd name="connsiteY3" fmla="*/ 933450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61951 w 1423987"/>
                <a:gd name="connsiteY3" fmla="*/ 962025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95289 w 1423987"/>
                <a:gd name="connsiteY3" fmla="*/ 1009650 h 1209707"/>
                <a:gd name="connsiteX4" fmla="*/ 647700 w 1423987"/>
                <a:gd name="connsiteY4" fmla="*/ 1190623 h 1209707"/>
                <a:gd name="connsiteX5" fmla="*/ 1423987 w 1423987"/>
                <a:gd name="connsiteY5" fmla="*/ 1209674 h 1209707"/>
                <a:gd name="connsiteX0" fmla="*/ 0 w 1423987"/>
                <a:gd name="connsiteY0" fmla="*/ 0 h 1209707"/>
                <a:gd name="connsiteX1" fmla="*/ 95250 w 1423987"/>
                <a:gd name="connsiteY1" fmla="*/ 171450 h 1209707"/>
                <a:gd name="connsiteX2" fmla="*/ 276225 w 1423987"/>
                <a:gd name="connsiteY2" fmla="*/ 733424 h 1209707"/>
                <a:gd name="connsiteX3" fmla="*/ 395289 w 1423987"/>
                <a:gd name="connsiteY3" fmla="*/ 1009650 h 1209707"/>
                <a:gd name="connsiteX4" fmla="*/ 523868 w 1423987"/>
                <a:gd name="connsiteY4" fmla="*/ 1163935 h 1209707"/>
                <a:gd name="connsiteX5" fmla="*/ 647700 w 1423987"/>
                <a:gd name="connsiteY5" fmla="*/ 1190623 h 1209707"/>
                <a:gd name="connsiteX6" fmla="*/ 1423987 w 1423987"/>
                <a:gd name="connsiteY6" fmla="*/ 1209674 h 1209707"/>
                <a:gd name="connsiteX0" fmla="*/ 0 w 1423987"/>
                <a:gd name="connsiteY0" fmla="*/ 0 h 1209674"/>
                <a:gd name="connsiteX1" fmla="*/ 95250 w 1423987"/>
                <a:gd name="connsiteY1" fmla="*/ 171450 h 1209674"/>
                <a:gd name="connsiteX2" fmla="*/ 276225 w 1423987"/>
                <a:gd name="connsiteY2" fmla="*/ 733424 h 1209674"/>
                <a:gd name="connsiteX3" fmla="*/ 395289 w 1423987"/>
                <a:gd name="connsiteY3" fmla="*/ 100965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3987"/>
                <a:gd name="connsiteY0" fmla="*/ 0 h 1209674"/>
                <a:gd name="connsiteX1" fmla="*/ 95250 w 1423987"/>
                <a:gd name="connsiteY1" fmla="*/ 171450 h 1209674"/>
                <a:gd name="connsiteX2" fmla="*/ 276225 w 1423987"/>
                <a:gd name="connsiteY2" fmla="*/ 733424 h 1209674"/>
                <a:gd name="connsiteX3" fmla="*/ 361952 w 1423987"/>
                <a:gd name="connsiteY3" fmla="*/ 952500 h 1209674"/>
                <a:gd name="connsiteX4" fmla="*/ 523868 w 1423987"/>
                <a:gd name="connsiteY4" fmla="*/ 1163935 h 1209674"/>
                <a:gd name="connsiteX5" fmla="*/ 733425 w 1423987"/>
                <a:gd name="connsiteY5" fmla="*/ 1190623 h 1209674"/>
                <a:gd name="connsiteX6" fmla="*/ 1423987 w 1423987"/>
                <a:gd name="connsiteY6" fmla="*/ 1209674 h 1209674"/>
                <a:gd name="connsiteX0" fmla="*/ 0 w 1427928"/>
                <a:gd name="connsiteY0" fmla="*/ 747 h 1195416"/>
                <a:gd name="connsiteX1" fmla="*/ 99191 w 1427928"/>
                <a:gd name="connsiteY1" fmla="*/ 157192 h 1195416"/>
                <a:gd name="connsiteX2" fmla="*/ 280166 w 1427928"/>
                <a:gd name="connsiteY2" fmla="*/ 719166 h 1195416"/>
                <a:gd name="connsiteX3" fmla="*/ 365893 w 1427928"/>
                <a:gd name="connsiteY3" fmla="*/ 938242 h 1195416"/>
                <a:gd name="connsiteX4" fmla="*/ 527809 w 1427928"/>
                <a:gd name="connsiteY4" fmla="*/ 1149677 h 1195416"/>
                <a:gd name="connsiteX5" fmla="*/ 737366 w 1427928"/>
                <a:gd name="connsiteY5" fmla="*/ 1176365 h 1195416"/>
                <a:gd name="connsiteX6" fmla="*/ 1427928 w 1427928"/>
                <a:gd name="connsiteY6" fmla="*/ 1195416 h 1195416"/>
                <a:gd name="connsiteX0" fmla="*/ 0 w 1427928"/>
                <a:gd name="connsiteY0" fmla="*/ 747 h 1195416"/>
                <a:gd name="connsiteX1" fmla="*/ 99191 w 1427928"/>
                <a:gd name="connsiteY1" fmla="*/ 157192 h 1195416"/>
                <a:gd name="connsiteX2" fmla="*/ 280166 w 1427928"/>
                <a:gd name="connsiteY2" fmla="*/ 719166 h 1195416"/>
                <a:gd name="connsiteX3" fmla="*/ 365893 w 1427928"/>
                <a:gd name="connsiteY3" fmla="*/ 938242 h 1195416"/>
                <a:gd name="connsiteX4" fmla="*/ 527809 w 1427928"/>
                <a:gd name="connsiteY4" fmla="*/ 1149677 h 1195416"/>
                <a:gd name="connsiteX5" fmla="*/ 737366 w 1427928"/>
                <a:gd name="connsiteY5" fmla="*/ 1176365 h 1195416"/>
                <a:gd name="connsiteX6" fmla="*/ 1427928 w 1427928"/>
                <a:gd name="connsiteY6" fmla="*/ 1195416 h 1195416"/>
                <a:gd name="connsiteX0" fmla="*/ 0 w 1427928"/>
                <a:gd name="connsiteY0" fmla="*/ 747 h 1195416"/>
                <a:gd name="connsiteX1" fmla="*/ 99191 w 1427928"/>
                <a:gd name="connsiteY1" fmla="*/ 157192 h 1195416"/>
                <a:gd name="connsiteX2" fmla="*/ 280166 w 1427928"/>
                <a:gd name="connsiteY2" fmla="*/ 719166 h 1195416"/>
                <a:gd name="connsiteX3" fmla="*/ 365893 w 1427928"/>
                <a:gd name="connsiteY3" fmla="*/ 938242 h 1195416"/>
                <a:gd name="connsiteX4" fmla="*/ 527809 w 1427928"/>
                <a:gd name="connsiteY4" fmla="*/ 1149677 h 1195416"/>
                <a:gd name="connsiteX5" fmla="*/ 788605 w 1427928"/>
                <a:gd name="connsiteY5" fmla="*/ 1183868 h 1195416"/>
                <a:gd name="connsiteX6" fmla="*/ 1427928 w 1427928"/>
                <a:gd name="connsiteY6" fmla="*/ 1195416 h 119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28" h="1195416">
                  <a:moveTo>
                    <a:pt x="0" y="747"/>
                  </a:moveTo>
                  <a:cubicBezTo>
                    <a:pt x="10319" y="19797"/>
                    <a:pt x="19817" y="-65058"/>
                    <a:pt x="99191" y="157192"/>
                  </a:cubicBezTo>
                  <a:cubicBezTo>
                    <a:pt x="145228" y="279429"/>
                    <a:pt x="235716" y="588991"/>
                    <a:pt x="280166" y="719166"/>
                  </a:cubicBezTo>
                  <a:cubicBezTo>
                    <a:pt x="324616" y="849341"/>
                    <a:pt x="327794" y="866490"/>
                    <a:pt x="365893" y="938242"/>
                  </a:cubicBezTo>
                  <a:cubicBezTo>
                    <a:pt x="403992" y="1009994"/>
                    <a:pt x="485741" y="1119515"/>
                    <a:pt x="527809" y="1149677"/>
                  </a:cubicBezTo>
                  <a:cubicBezTo>
                    <a:pt x="569877" y="1179839"/>
                    <a:pt x="635410" y="1176245"/>
                    <a:pt x="788605" y="1183868"/>
                  </a:cubicBezTo>
                  <a:lnTo>
                    <a:pt x="1427928" y="119541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mc:AlternateContent xmlns:mc="http://schemas.openxmlformats.org/markup-compatibility/2006" xmlns:a14="http://schemas.microsoft.com/office/drawing/2010/main">
          <mc:Choice Requires="a14">
            <p:sp>
              <p:nvSpPr>
                <p:cNvPr id="18" name="TextBox 17"/>
                <p:cNvSpPr txBox="1"/>
                <p:nvPr/>
              </p:nvSpPr>
              <p:spPr>
                <a:xfrm>
                  <a:off x="3512149" y="4667650"/>
                  <a:ext cx="646395" cy="300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nl-NL"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sz="1600" b="0" i="1" smtClean="0">
                            <a:solidFill>
                              <a:schemeClr val="tx1"/>
                            </a:solidFill>
                            <a:latin typeface="Cambria Math" panose="02040503050406030204" pitchFamily="18" charset="0"/>
                          </a:rPr>
                          <m:t>=2</m:t>
                        </m:r>
                      </m:oMath>
                    </m:oMathPara>
                  </a14:m>
                  <a:endParaRPr lang="en-GB" sz="2000"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512149" y="4667650"/>
                  <a:ext cx="646395" cy="300660"/>
                </a:xfrm>
                <a:prstGeom prst="rect">
                  <a:avLst/>
                </a:prstGeom>
                <a:blipFill rotWithShape="0">
                  <a:blip r:embed="rId8"/>
                  <a:stretch>
                    <a:fillRect l="-10377" r="-6604" b="-12245"/>
                  </a:stretch>
                </a:blipFill>
              </p:spPr>
              <p:txBody>
                <a:bodyPr/>
                <a:lstStyle/>
                <a:p>
                  <a:r>
                    <a:rPr lang="en-GB">
                      <a:noFill/>
                    </a:rPr>
                    <a:t> </a:t>
                  </a:r>
                </a:p>
              </p:txBody>
            </p:sp>
          </mc:Fallback>
        </mc:AlternateContent>
      </p:grpSp>
      <p:grpSp>
        <p:nvGrpSpPr>
          <p:cNvPr id="20" name="Group 19"/>
          <p:cNvGrpSpPr/>
          <p:nvPr/>
        </p:nvGrpSpPr>
        <p:grpSpPr>
          <a:xfrm>
            <a:off x="2107808" y="784705"/>
            <a:ext cx="5243734" cy="4726889"/>
            <a:chOff x="2107808" y="784705"/>
            <a:chExt cx="5243734" cy="4726889"/>
          </a:xfrm>
        </p:grpSpPr>
        <p:sp>
          <p:nvSpPr>
            <p:cNvPr id="3" name="Freeform 2"/>
            <p:cNvSpPr/>
            <p:nvPr/>
          </p:nvSpPr>
          <p:spPr>
            <a:xfrm>
              <a:off x="2107808" y="784705"/>
              <a:ext cx="5243734" cy="4726889"/>
            </a:xfrm>
            <a:custGeom>
              <a:avLst/>
              <a:gdLst>
                <a:gd name="connsiteX0" fmla="*/ 0 w 216147"/>
                <a:gd name="connsiteY0" fmla="*/ 0 h 1176337"/>
                <a:gd name="connsiteX1" fmla="*/ 85725 w 216147"/>
                <a:gd name="connsiteY1" fmla="*/ 166687 h 1176337"/>
                <a:gd name="connsiteX2" fmla="*/ 95250 w 216147"/>
                <a:gd name="connsiteY2" fmla="*/ 571500 h 1176337"/>
                <a:gd name="connsiteX3" fmla="*/ 157162 w 216147"/>
                <a:gd name="connsiteY3" fmla="*/ 1176337 h 1176337"/>
                <a:gd name="connsiteX0" fmla="*/ 0 w 166351"/>
                <a:gd name="connsiteY0" fmla="*/ 0 h 1176337"/>
                <a:gd name="connsiteX1" fmla="*/ 85725 w 166351"/>
                <a:gd name="connsiteY1" fmla="*/ 166687 h 1176337"/>
                <a:gd name="connsiteX2" fmla="*/ 95250 w 166351"/>
                <a:gd name="connsiteY2" fmla="*/ 571500 h 1176337"/>
                <a:gd name="connsiteX3" fmla="*/ 161925 w 166351"/>
                <a:gd name="connsiteY3" fmla="*/ 1000125 h 1176337"/>
                <a:gd name="connsiteX4" fmla="*/ 157162 w 166351"/>
                <a:gd name="connsiteY4" fmla="*/ 1176337 h 1176337"/>
                <a:gd name="connsiteX0" fmla="*/ 0 w 1262077"/>
                <a:gd name="connsiteY0" fmla="*/ 0 h 1223962"/>
                <a:gd name="connsiteX1" fmla="*/ 85725 w 1262077"/>
                <a:gd name="connsiteY1" fmla="*/ 166687 h 1223962"/>
                <a:gd name="connsiteX2" fmla="*/ 95250 w 1262077"/>
                <a:gd name="connsiteY2" fmla="*/ 571500 h 1223962"/>
                <a:gd name="connsiteX3" fmla="*/ 161925 w 1262077"/>
                <a:gd name="connsiteY3" fmla="*/ 1000125 h 1223962"/>
                <a:gd name="connsiteX4" fmla="*/ 1262062 w 1262077"/>
                <a:gd name="connsiteY4" fmla="*/ 1223962 h 1223962"/>
                <a:gd name="connsiteX0" fmla="*/ 0 w 1262077"/>
                <a:gd name="connsiteY0" fmla="*/ 0 h 1223962"/>
                <a:gd name="connsiteX1" fmla="*/ 85725 w 1262077"/>
                <a:gd name="connsiteY1" fmla="*/ 166687 h 1223962"/>
                <a:gd name="connsiteX2" fmla="*/ 95250 w 1262077"/>
                <a:gd name="connsiteY2" fmla="*/ 571500 h 1223962"/>
                <a:gd name="connsiteX3" fmla="*/ 161925 w 1262077"/>
                <a:gd name="connsiteY3" fmla="*/ 1171575 h 1223962"/>
                <a:gd name="connsiteX4" fmla="*/ 1262062 w 1262077"/>
                <a:gd name="connsiteY4" fmla="*/ 1223962 h 1223962"/>
                <a:gd name="connsiteX0" fmla="*/ 0 w 1262077"/>
                <a:gd name="connsiteY0" fmla="*/ 0 h 1223962"/>
                <a:gd name="connsiteX1" fmla="*/ 85725 w 1262077"/>
                <a:gd name="connsiteY1" fmla="*/ 1666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80962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3962"/>
                <a:gd name="connsiteX1" fmla="*/ 66674 w 1262077"/>
                <a:gd name="connsiteY1" fmla="*/ 204787 h 1223962"/>
                <a:gd name="connsiteX2" fmla="*/ 114300 w 1262077"/>
                <a:gd name="connsiteY2" fmla="*/ 747712 h 1223962"/>
                <a:gd name="connsiteX3" fmla="*/ 161925 w 1262077"/>
                <a:gd name="connsiteY3" fmla="*/ 1171575 h 1223962"/>
                <a:gd name="connsiteX4" fmla="*/ 1262062 w 1262077"/>
                <a:gd name="connsiteY4" fmla="*/ 1223962 h 1223962"/>
                <a:gd name="connsiteX0" fmla="*/ 0 w 1262077"/>
                <a:gd name="connsiteY0" fmla="*/ 0 h 1229078"/>
                <a:gd name="connsiteX1" fmla="*/ 66674 w 1262077"/>
                <a:gd name="connsiteY1" fmla="*/ 204787 h 1229078"/>
                <a:gd name="connsiteX2" fmla="*/ 114300 w 1262077"/>
                <a:gd name="connsiteY2" fmla="*/ 747712 h 1229078"/>
                <a:gd name="connsiteX3" fmla="*/ 161925 w 1262077"/>
                <a:gd name="connsiteY3" fmla="*/ 1185863 h 1229078"/>
                <a:gd name="connsiteX4" fmla="*/ 1262062 w 1262077"/>
                <a:gd name="connsiteY4" fmla="*/ 1223962 h 1229078"/>
                <a:gd name="connsiteX0" fmla="*/ 0 w 1262062"/>
                <a:gd name="connsiteY0" fmla="*/ 0 h 1230666"/>
                <a:gd name="connsiteX1" fmla="*/ 66674 w 1262062"/>
                <a:gd name="connsiteY1" fmla="*/ 204787 h 1230666"/>
                <a:gd name="connsiteX2" fmla="*/ 114300 w 1262062"/>
                <a:gd name="connsiteY2" fmla="*/ 747712 h 1230666"/>
                <a:gd name="connsiteX3" fmla="*/ 161925 w 1262062"/>
                <a:gd name="connsiteY3" fmla="*/ 1185863 h 1230666"/>
                <a:gd name="connsiteX4" fmla="*/ 485775 w 1262062"/>
                <a:gd name="connsiteY4" fmla="*/ 1219199 h 1230666"/>
                <a:gd name="connsiteX5" fmla="*/ 1262062 w 1262062"/>
                <a:gd name="connsiteY5" fmla="*/ 1223962 h 1230666"/>
                <a:gd name="connsiteX0" fmla="*/ 0 w 1262062"/>
                <a:gd name="connsiteY0" fmla="*/ 0 h 1237458"/>
                <a:gd name="connsiteX1" fmla="*/ 66674 w 1262062"/>
                <a:gd name="connsiteY1" fmla="*/ 204787 h 1237458"/>
                <a:gd name="connsiteX2" fmla="*/ 114300 w 1262062"/>
                <a:gd name="connsiteY2" fmla="*/ 747712 h 1237458"/>
                <a:gd name="connsiteX3" fmla="*/ 161925 w 1262062"/>
                <a:gd name="connsiteY3" fmla="*/ 1185863 h 1237458"/>
                <a:gd name="connsiteX4" fmla="*/ 485775 w 1262062"/>
                <a:gd name="connsiteY4" fmla="*/ 1233486 h 1237458"/>
                <a:gd name="connsiteX5" fmla="*/ 1262062 w 1262062"/>
                <a:gd name="connsiteY5" fmla="*/ 1223962 h 1237458"/>
                <a:gd name="connsiteX0" fmla="*/ 0 w 1262062"/>
                <a:gd name="connsiteY0" fmla="*/ 0 h 1237458"/>
                <a:gd name="connsiteX1" fmla="*/ 57150 w 1262062"/>
                <a:gd name="connsiteY1" fmla="*/ 52386 h 1237458"/>
                <a:gd name="connsiteX2" fmla="*/ 66674 w 1262062"/>
                <a:gd name="connsiteY2" fmla="*/ 204787 h 1237458"/>
                <a:gd name="connsiteX3" fmla="*/ 114300 w 1262062"/>
                <a:gd name="connsiteY3" fmla="*/ 747712 h 1237458"/>
                <a:gd name="connsiteX4" fmla="*/ 161925 w 1262062"/>
                <a:gd name="connsiteY4" fmla="*/ 1185863 h 1237458"/>
                <a:gd name="connsiteX5" fmla="*/ 485775 w 1262062"/>
                <a:gd name="connsiteY5" fmla="*/ 1233486 h 1237458"/>
                <a:gd name="connsiteX6" fmla="*/ 1262062 w 1262062"/>
                <a:gd name="connsiteY6" fmla="*/ 1223962 h 1237458"/>
                <a:gd name="connsiteX0" fmla="*/ 0 w 1423987"/>
                <a:gd name="connsiteY0" fmla="*/ 0 h 1223170"/>
                <a:gd name="connsiteX1" fmla="*/ 219075 w 1423987"/>
                <a:gd name="connsiteY1" fmla="*/ 38098 h 1223170"/>
                <a:gd name="connsiteX2" fmla="*/ 228599 w 1423987"/>
                <a:gd name="connsiteY2" fmla="*/ 1904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219075 w 1423987"/>
                <a:gd name="connsiteY1" fmla="*/ 38098 h 1223170"/>
                <a:gd name="connsiteX2" fmla="*/ 247649 w 1423987"/>
                <a:gd name="connsiteY2" fmla="*/ 304799 h 1223170"/>
                <a:gd name="connsiteX3" fmla="*/ 276225 w 1423987"/>
                <a:gd name="connsiteY3" fmla="*/ 733424 h 1223170"/>
                <a:gd name="connsiteX4" fmla="*/ 323850 w 1423987"/>
                <a:gd name="connsiteY4" fmla="*/ 1171575 h 1223170"/>
                <a:gd name="connsiteX5" fmla="*/ 647700 w 1423987"/>
                <a:gd name="connsiteY5" fmla="*/ 1219198 h 1223170"/>
                <a:gd name="connsiteX6" fmla="*/ 1423987 w 1423987"/>
                <a:gd name="connsiteY6" fmla="*/ 1209674 h 1223170"/>
                <a:gd name="connsiteX0" fmla="*/ 0 w 1423987"/>
                <a:gd name="connsiteY0" fmla="*/ 0 h 1223170"/>
                <a:gd name="connsiteX1" fmla="*/ 219075 w 1423987"/>
                <a:gd name="connsiteY1" fmla="*/ 38098 h 1223170"/>
                <a:gd name="connsiteX2" fmla="*/ 247649 w 1423987"/>
                <a:gd name="connsiteY2" fmla="*/ 304799 h 1223170"/>
                <a:gd name="connsiteX3" fmla="*/ 276225 w 1423987"/>
                <a:gd name="connsiteY3" fmla="*/ 733424 h 1223170"/>
                <a:gd name="connsiteX4" fmla="*/ 323850 w 1423987"/>
                <a:gd name="connsiteY4" fmla="*/ 1171575 h 1223170"/>
                <a:gd name="connsiteX5" fmla="*/ 746237 w 1423987"/>
                <a:gd name="connsiteY5" fmla="*/ 1219198 h 1223170"/>
                <a:gd name="connsiteX6" fmla="*/ 1423987 w 1423987"/>
                <a:gd name="connsiteY6" fmla="*/ 1209674 h 1223170"/>
                <a:gd name="connsiteX0" fmla="*/ 0 w 1423987"/>
                <a:gd name="connsiteY0" fmla="*/ 0 h 1220754"/>
                <a:gd name="connsiteX1" fmla="*/ 219075 w 1423987"/>
                <a:gd name="connsiteY1" fmla="*/ 38098 h 1220754"/>
                <a:gd name="connsiteX2" fmla="*/ 247649 w 1423987"/>
                <a:gd name="connsiteY2" fmla="*/ 304799 h 1220754"/>
                <a:gd name="connsiteX3" fmla="*/ 276225 w 1423987"/>
                <a:gd name="connsiteY3" fmla="*/ 733424 h 1220754"/>
                <a:gd name="connsiteX4" fmla="*/ 327792 w 1423987"/>
                <a:gd name="connsiteY4" fmla="*/ 1145316 h 1220754"/>
                <a:gd name="connsiteX5" fmla="*/ 746237 w 1423987"/>
                <a:gd name="connsiteY5" fmla="*/ 1219198 h 1220754"/>
                <a:gd name="connsiteX6" fmla="*/ 1423987 w 1423987"/>
                <a:gd name="connsiteY6" fmla="*/ 1209674 h 1220754"/>
                <a:gd name="connsiteX0" fmla="*/ 0 w 1423987"/>
                <a:gd name="connsiteY0" fmla="*/ 0 h 1221713"/>
                <a:gd name="connsiteX1" fmla="*/ 219075 w 1423987"/>
                <a:gd name="connsiteY1" fmla="*/ 38098 h 1221713"/>
                <a:gd name="connsiteX2" fmla="*/ 247649 w 1423987"/>
                <a:gd name="connsiteY2" fmla="*/ 304799 h 1221713"/>
                <a:gd name="connsiteX3" fmla="*/ 276225 w 1423987"/>
                <a:gd name="connsiteY3" fmla="*/ 733424 h 1221713"/>
                <a:gd name="connsiteX4" fmla="*/ 327792 w 1423987"/>
                <a:gd name="connsiteY4" fmla="*/ 1145316 h 1221713"/>
                <a:gd name="connsiteX5" fmla="*/ 746237 w 1423987"/>
                <a:gd name="connsiteY5" fmla="*/ 1219198 h 1221713"/>
                <a:gd name="connsiteX6" fmla="*/ 1423987 w 1423987"/>
                <a:gd name="connsiteY6" fmla="*/ 1217177 h 12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3987" h="1221713">
                  <a:moveTo>
                    <a:pt x="0" y="0"/>
                  </a:moveTo>
                  <a:cubicBezTo>
                    <a:pt x="10319" y="19050"/>
                    <a:pt x="207963" y="3967"/>
                    <a:pt x="219075" y="38098"/>
                  </a:cubicBezTo>
                  <a:cubicBezTo>
                    <a:pt x="230187" y="72229"/>
                    <a:pt x="238124" y="188911"/>
                    <a:pt x="247649" y="304799"/>
                  </a:cubicBezTo>
                  <a:cubicBezTo>
                    <a:pt x="257174" y="420687"/>
                    <a:pt x="262868" y="593338"/>
                    <a:pt x="276225" y="733424"/>
                  </a:cubicBezTo>
                  <a:cubicBezTo>
                    <a:pt x="289582" y="873510"/>
                    <a:pt x="269055" y="1065147"/>
                    <a:pt x="327792" y="1145316"/>
                  </a:cubicBezTo>
                  <a:cubicBezTo>
                    <a:pt x="386530" y="1225485"/>
                    <a:pt x="562881" y="1212848"/>
                    <a:pt x="746237" y="1219198"/>
                  </a:cubicBezTo>
                  <a:cubicBezTo>
                    <a:pt x="929593" y="1225548"/>
                    <a:pt x="1291431" y="1217971"/>
                    <a:pt x="1423987" y="121717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mc:AlternateContent xmlns:mc="http://schemas.openxmlformats.org/markup-compatibility/2006" xmlns:a14="http://schemas.microsoft.com/office/drawing/2010/main">
          <mc:Choice Requires="a14">
            <p:sp>
              <p:nvSpPr>
                <p:cNvPr id="19" name="TextBox 18"/>
                <p:cNvSpPr txBox="1"/>
                <p:nvPr/>
              </p:nvSpPr>
              <p:spPr>
                <a:xfrm>
                  <a:off x="2696247" y="4827111"/>
                  <a:ext cx="756810" cy="300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nl-NL" sz="20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0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sz="1600" b="0" i="1" smtClean="0">
                            <a:solidFill>
                              <a:schemeClr val="tx1"/>
                            </a:solidFill>
                            <a:latin typeface="Cambria Math" panose="02040503050406030204" pitchFamily="18" charset="0"/>
                          </a:rPr>
                          <m:t>10</m:t>
                        </m:r>
                      </m:oMath>
                    </m:oMathPara>
                  </a14:m>
                  <a:endParaRPr lang="en-GB" sz="2000"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696247" y="4827111"/>
                  <a:ext cx="756810" cy="300660"/>
                </a:xfrm>
                <a:prstGeom prst="rect">
                  <a:avLst/>
                </a:prstGeom>
                <a:blipFill rotWithShape="0">
                  <a:blip r:embed="rId9"/>
                  <a:stretch>
                    <a:fillRect l="-8871" r="-5645" b="-12245"/>
                  </a:stretch>
                </a:blipFill>
              </p:spPr>
              <p:txBody>
                <a:bodyPr/>
                <a:lstStyle/>
                <a:p>
                  <a:r>
                    <a:rPr lang="en-GB">
                      <a:noFill/>
                    </a:rPr>
                    <a:t> </a:t>
                  </a:r>
                </a:p>
              </p:txBody>
            </p:sp>
          </mc:Fallback>
        </mc:AlternateContent>
      </p:grpSp>
      <p:grpSp>
        <p:nvGrpSpPr>
          <p:cNvPr id="5" name="Group 4"/>
          <p:cNvGrpSpPr/>
          <p:nvPr/>
        </p:nvGrpSpPr>
        <p:grpSpPr>
          <a:xfrm>
            <a:off x="1144181" y="665383"/>
            <a:ext cx="6665175" cy="5186904"/>
            <a:chOff x="1144181" y="665383"/>
            <a:chExt cx="6665175" cy="5186904"/>
          </a:xfrm>
        </p:grpSpPr>
        <p:grpSp>
          <p:nvGrpSpPr>
            <p:cNvPr id="4" name="Group 3"/>
            <p:cNvGrpSpPr/>
            <p:nvPr/>
          </p:nvGrpSpPr>
          <p:grpSpPr>
            <a:xfrm>
              <a:off x="1144181" y="665383"/>
              <a:ext cx="907539" cy="4896030"/>
              <a:chOff x="1144181" y="665383"/>
              <a:chExt cx="907539" cy="4896030"/>
            </a:xfrm>
          </p:grpSpPr>
          <p:cxnSp>
            <p:nvCxnSpPr>
              <p:cNvPr id="29" name="Straight Connector 28"/>
              <p:cNvCxnSpPr/>
              <p:nvPr/>
            </p:nvCxnSpPr>
            <p:spPr>
              <a:xfrm flipH="1" flipV="1">
                <a:off x="1997322" y="758979"/>
                <a:ext cx="54398" cy="4802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1810067" y="665383"/>
                    <a:ext cx="2003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1</m:t>
                          </m:r>
                        </m:oMath>
                      </m:oMathPara>
                    </a14:m>
                    <a:endParaRPr lang="en-GB" sz="2000" dirty="0">
                      <a:solidFill>
                        <a:srgbClr val="00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810067" y="665383"/>
                    <a:ext cx="200376" cy="307777"/>
                  </a:xfrm>
                  <a:prstGeom prst="rect">
                    <a:avLst/>
                  </a:prstGeom>
                  <a:blipFill rotWithShape="0">
                    <a:blip r:embed="rId12"/>
                    <a:stretch>
                      <a:fillRect l="-30303" r="-27273" b="-5882"/>
                    </a:stretch>
                  </a:blipFill>
                </p:spPr>
                <p:txBody>
                  <a:bodyPr/>
                  <a:lstStyle/>
                  <a:p>
                    <a:r>
                      <a:rPr lang="en-GB">
                        <a:noFill/>
                      </a:rPr>
                      <a:t> </a:t>
                    </a:r>
                  </a:p>
                </p:txBody>
              </p:sp>
            </mc:Fallback>
          </mc:AlternateContent>
          <p:grpSp>
            <p:nvGrpSpPr>
              <p:cNvPr id="64521" name="Group 64520"/>
              <p:cNvGrpSpPr/>
              <p:nvPr/>
            </p:nvGrpSpPr>
            <p:grpSpPr>
              <a:xfrm>
                <a:off x="1144181" y="678182"/>
                <a:ext cx="562013" cy="582399"/>
                <a:chOff x="728334" y="1340768"/>
                <a:chExt cx="562013" cy="582399"/>
              </a:xfrm>
            </p:grpSpPr>
            <mc:AlternateContent xmlns:mc="http://schemas.openxmlformats.org/markup-compatibility/2006" xmlns:a14="http://schemas.microsoft.com/office/drawing/2010/main">
              <mc:Choice Requires="a14">
                <p:sp>
                  <p:nvSpPr>
                    <p:cNvPr id="27" name="TextBox 26"/>
                    <p:cNvSpPr txBox="1"/>
                    <p:nvPr/>
                  </p:nvSpPr>
                  <p:spPr>
                    <a:xfrm>
                      <a:off x="728334" y="1340768"/>
                      <a:ext cx="56201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𝐷</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𝑡</m:t>
                            </m:r>
                            <m:r>
                              <a:rPr lang="en-US" sz="2000" b="0" i="1" smtClean="0">
                                <a:solidFill>
                                  <a:srgbClr val="000000"/>
                                </a:solidFill>
                                <a:latin typeface="Cambria Math" panose="02040503050406030204" pitchFamily="18" charset="0"/>
                              </a:rPr>
                              <m:t>)</m:t>
                            </m:r>
                          </m:oMath>
                        </m:oMathPara>
                      </a14:m>
                      <a:endParaRPr lang="en-GB" sz="2000" dirty="0">
                        <a:solidFill>
                          <a:srgbClr val="00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28334" y="1340768"/>
                      <a:ext cx="562013" cy="307777"/>
                    </a:xfrm>
                    <a:prstGeom prst="rect">
                      <a:avLst/>
                    </a:prstGeom>
                    <a:blipFill rotWithShape="0">
                      <a:blip r:embed="rId13"/>
                      <a:stretch>
                        <a:fillRect l="-10870" t="-1961" r="-16304" b="-33333"/>
                      </a:stretch>
                    </a:blipFill>
                  </p:spPr>
                  <p:txBody>
                    <a:bodyPr/>
                    <a:lstStyle/>
                    <a:p>
                      <a:r>
                        <a:rPr lang="en-GB">
                          <a:noFill/>
                        </a:rPr>
                        <a:t> </a:t>
                      </a:r>
                    </a:p>
                  </p:txBody>
                </p:sp>
              </mc:Fallback>
            </mc:AlternateContent>
            <p:cxnSp>
              <p:nvCxnSpPr>
                <p:cNvPr id="45" name="Straight Connector 44"/>
                <p:cNvCxnSpPr/>
                <p:nvPr/>
              </p:nvCxnSpPr>
              <p:spPr>
                <a:xfrm flipH="1">
                  <a:off x="942572" y="1628800"/>
                  <a:ext cx="6224" cy="294367"/>
                </a:xfrm>
                <a:prstGeom prst="line">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cxnSp>
          </p:grpSp>
        </p:grpSp>
        <p:grpSp>
          <p:nvGrpSpPr>
            <p:cNvPr id="2" name="Group 1"/>
            <p:cNvGrpSpPr/>
            <p:nvPr/>
          </p:nvGrpSpPr>
          <p:grpSpPr>
            <a:xfrm>
              <a:off x="1863038" y="5356722"/>
              <a:ext cx="5946318" cy="495565"/>
              <a:chOff x="1863038" y="5356722"/>
              <a:chExt cx="5946318" cy="495565"/>
            </a:xfrm>
          </p:grpSpPr>
          <p:cxnSp>
            <p:nvCxnSpPr>
              <p:cNvPr id="33" name="Straight Connector 32"/>
              <p:cNvCxnSpPr/>
              <p:nvPr/>
            </p:nvCxnSpPr>
            <p:spPr>
              <a:xfrm flipH="1">
                <a:off x="2035855" y="5527105"/>
                <a:ext cx="5560481" cy="31611"/>
              </a:xfrm>
              <a:prstGeom prst="line">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7644375" y="5356722"/>
                    <a:ext cx="1649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𝑡</m:t>
                          </m:r>
                        </m:oMath>
                      </m:oMathPara>
                    </a14:m>
                    <a:endParaRPr lang="en-GB" sz="2000" dirty="0">
                      <a:solidFill>
                        <a:srgbClr val="00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7644375" y="5356722"/>
                    <a:ext cx="164981" cy="307777"/>
                  </a:xfrm>
                  <a:prstGeom prst="rect">
                    <a:avLst/>
                  </a:prstGeom>
                  <a:blipFill rotWithShape="0">
                    <a:blip r:embed="rId10"/>
                    <a:stretch>
                      <a:fillRect l="-29630" r="-29630"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863038" y="5480094"/>
                    <a:ext cx="2003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0</m:t>
                          </m:r>
                        </m:oMath>
                      </m:oMathPara>
                    </a14:m>
                    <a:endParaRPr lang="en-GB" sz="2000" dirty="0">
                      <a:solidFill>
                        <a:srgbClr val="00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863038" y="5480094"/>
                    <a:ext cx="200376" cy="307777"/>
                  </a:xfrm>
                  <a:prstGeom prst="rect">
                    <a:avLst/>
                  </a:prstGeom>
                  <a:blipFill rotWithShape="0">
                    <a:blip r:embed="rId11"/>
                    <a:stretch>
                      <a:fillRect l="-31250" r="-31250" b="-6000"/>
                    </a:stretch>
                  </a:blipFill>
                </p:spPr>
                <p:txBody>
                  <a:bodyPr/>
                  <a:lstStyle/>
                  <a:p>
                    <a:r>
                      <a:rPr lang="en-GB">
                        <a:noFill/>
                      </a:rPr>
                      <a:t> </a:t>
                    </a:r>
                  </a:p>
                </p:txBody>
              </p:sp>
            </mc:Fallback>
          </mc:AlternateContent>
          <p:cxnSp>
            <p:nvCxnSpPr>
              <p:cNvPr id="48" name="Straight Connector 47"/>
              <p:cNvCxnSpPr/>
              <p:nvPr/>
            </p:nvCxnSpPr>
            <p:spPr>
              <a:xfrm flipH="1" flipV="1">
                <a:off x="3128311" y="5459738"/>
                <a:ext cx="1631"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3047570" y="5575288"/>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1</m:t>
                          </m:r>
                        </m:oMath>
                      </m:oMathPara>
                    </a14:m>
                    <a:endParaRPr lang="en-GB" dirty="0">
                      <a:solidFill>
                        <a:srgbClr val="000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047570" y="5575288"/>
                    <a:ext cx="181139" cy="276999"/>
                  </a:xfrm>
                  <a:prstGeom prst="rect">
                    <a:avLst/>
                  </a:prstGeom>
                  <a:blipFill rotWithShape="0">
                    <a:blip r:embed="rId14"/>
                    <a:stretch>
                      <a:fillRect l="-33333" r="-26667" b="-6667"/>
                    </a:stretch>
                  </a:blipFill>
                </p:spPr>
                <p:txBody>
                  <a:bodyPr/>
                  <a:lstStyle/>
                  <a:p>
                    <a:r>
                      <a:rPr lang="en-GB">
                        <a:noFill/>
                      </a:rPr>
                      <a:t> </a:t>
                    </a:r>
                  </a:p>
                </p:txBody>
              </p:sp>
            </mc:Fallback>
          </mc:AlternateContent>
        </p:grpSp>
      </p:grpSp>
      <p:sp>
        <p:nvSpPr>
          <p:cNvPr id="32"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160</a:t>
            </a:fld>
            <a:endParaRPr lang="en-US" altLang="nl-NL" sz="1600"/>
          </a:p>
        </p:txBody>
      </p:sp>
      <p:pic>
        <p:nvPicPr>
          <p:cNvPr id="34" name="Picture 33"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268324281"/>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15"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5" name="Text Box 2"/>
              <p:cNvSpPr txBox="1">
                <a:spLocks noChangeArrowheads="1"/>
              </p:cNvSpPr>
              <p:nvPr/>
            </p:nvSpPr>
            <p:spPr bwMode="auto">
              <a:xfrm>
                <a:off x="265113" y="112316"/>
                <a:ext cx="8589962" cy="2251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 give calculations.</a:t>
                </a:r>
              </a:p>
              <a:p>
                <a:pPr>
                  <a:spcBef>
                    <a:spcPct val="0"/>
                  </a:spcBef>
                  <a:buFont typeface="Math3" panose="00000400000000000000" pitchFamily="2" charset="2"/>
                  <a:buNone/>
                </a:pP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𝐷𝑈</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discounted utility;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present value = </a:t>
                </a:r>
                <a14:m>
                  <m:oMath xmlns:m="http://schemas.openxmlformats.org/officeDocument/2006/math">
                    <m:sSup>
                      <m:sSupPr>
                        <m:ctrlPr>
                          <a:rPr lang="en-US" altLang="nl-NL" sz="280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𝐷𝑈</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 accommodate decreasing impatience, taking </a:t>
                </a:r>
                <a14:m>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e>
                    </m:d>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ad>
                      <m:radPr>
                        <m:degHide m:val="on"/>
                        <m:ctrl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radPr>
                      <m:deg/>
                      <m:e>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𝛼</m:t>
                        </m:r>
                      </m:e>
                    </m:rad>
                    <m:r>
                      <m:rPr>
                        <m:lit/>
                      </m:rP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𝑟</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003</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and </a:t>
                </a:r>
                <a14:m>
                  <m:oMath xmlns:m="http://schemas.openxmlformats.org/officeDocument/2006/math">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=0.5.</m:t>
                    </m:r>
                  </m:oMath>
                </a14:m>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5" name="Text Box 2"/>
              <p:cNvSpPr txBox="1">
                <a:spLocks noRot="1" noChangeAspect="1" noMove="1" noResize="1" noEditPoints="1" noAdjustHandles="1" noChangeArrowheads="1" noChangeShapeType="1" noTextEdit="1"/>
              </p:cNvSpPr>
              <p:nvPr/>
            </p:nvSpPr>
            <p:spPr bwMode="auto">
              <a:xfrm>
                <a:off x="265113" y="112316"/>
                <a:ext cx="8589962" cy="2251450"/>
              </a:xfrm>
              <a:prstGeom prst="rect">
                <a:avLst/>
              </a:prstGeom>
              <a:blipFill rotWithShape="0">
                <a:blip r:embed="rId3"/>
                <a:stretch>
                  <a:fillRect l="-1418" t="-27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 Box 2"/>
              <p:cNvSpPr txBox="1">
                <a:spLocks noChangeArrowheads="1"/>
              </p:cNvSpPr>
              <p:nvPr/>
            </p:nvSpPr>
            <p:spPr bwMode="auto">
              <a:xfrm>
                <a:off x="1589244" y="2541626"/>
                <a:ext cx="5292725"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100. 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8" name="Text Box 2"/>
              <p:cNvSpPr txBox="1">
                <a:spLocks noRot="1" noChangeAspect="1" noMove="1" noResize="1" noEditPoints="1" noAdjustHandles="1" noChangeArrowheads="1" noChangeShapeType="1" noTextEdit="1"/>
              </p:cNvSpPr>
              <p:nvPr/>
            </p:nvSpPr>
            <p:spPr bwMode="auto">
              <a:xfrm>
                <a:off x="1589244" y="2541626"/>
                <a:ext cx="5292725" cy="824841"/>
              </a:xfrm>
              <a:prstGeom prst="rect">
                <a:avLst/>
              </a:prstGeom>
              <a:blipFill>
                <a:blip r:embed="rId4"/>
                <a:stretch>
                  <a:fillRect l="-2419" t="-162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5" name="Text Box 2"/>
              <p:cNvSpPr txBox="1">
                <a:spLocks noChangeArrowheads="1"/>
              </p:cNvSpPr>
              <p:nvPr/>
            </p:nvSpPr>
            <p:spPr bwMode="auto">
              <a:xfrm>
                <a:off x="2656238" y="3257586"/>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&gt;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35" name="Text Box 2"/>
              <p:cNvSpPr txBox="1">
                <a:spLocks noRot="1" noChangeAspect="1" noMove="1" noResize="1" noEditPoints="1" noAdjustHandles="1" noChangeArrowheads="1" noChangeShapeType="1" noTextEdit="1"/>
              </p:cNvSpPr>
              <p:nvPr/>
            </p:nvSpPr>
            <p:spPr bwMode="auto">
              <a:xfrm>
                <a:off x="2656238" y="3257586"/>
                <a:ext cx="720725" cy="458587"/>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cxnSp>
        <p:nvCxnSpPr>
          <p:cNvPr id="3" name="Straight Connector 2"/>
          <p:cNvCxnSpPr/>
          <p:nvPr/>
        </p:nvCxnSpPr>
        <p:spPr>
          <a:xfrm>
            <a:off x="190285" y="4502457"/>
            <a:ext cx="7892320"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Box 2"/>
              <p:cNvSpPr txBox="1">
                <a:spLocks noChangeArrowheads="1"/>
              </p:cNvSpPr>
              <p:nvPr/>
            </p:nvSpPr>
            <p:spPr bwMode="auto">
              <a:xfrm>
                <a:off x="2817763" y="5386882"/>
                <a:ext cx="720725" cy="458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&lt;</m:t>
                      </m:r>
                    </m:oMath>
                  </m:oMathPara>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47" name="Text Box 2"/>
              <p:cNvSpPr txBox="1">
                <a:spLocks noRot="1" noChangeAspect="1" noMove="1" noResize="1" noEditPoints="1" noAdjustHandles="1" noChangeArrowheads="1" noChangeShapeType="1" noTextEdit="1"/>
              </p:cNvSpPr>
              <p:nvPr/>
            </p:nvSpPr>
            <p:spPr bwMode="auto">
              <a:xfrm>
                <a:off x="2817763" y="5386882"/>
                <a:ext cx="720725" cy="458587"/>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cxnSp>
        <p:nvCxnSpPr>
          <p:cNvPr id="50" name="Straight Connector 49"/>
          <p:cNvCxnSpPr/>
          <p:nvPr/>
        </p:nvCxnSpPr>
        <p:spPr>
          <a:xfrm flipH="1" flipV="1">
            <a:off x="1499624" y="2488580"/>
            <a:ext cx="53660" cy="426434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82104" y="2691869"/>
            <a:ext cx="1541016" cy="3609059"/>
            <a:chOff x="107504" y="2552169"/>
            <a:chExt cx="1541016" cy="3609059"/>
          </a:xfrm>
        </p:grpSpPr>
        <mc:AlternateContent xmlns:mc="http://schemas.openxmlformats.org/markup-compatibility/2006" xmlns:a14="http://schemas.microsoft.com/office/drawing/2010/main">
          <mc:Choice Requires="a14">
            <p:sp>
              <p:nvSpPr>
                <p:cNvPr id="55300" name="Text Box 2"/>
                <p:cNvSpPr txBox="1">
                  <a:spLocks noChangeArrowheads="1"/>
                </p:cNvSpPr>
                <p:nvPr/>
              </p:nvSpPr>
              <p:spPr bwMode="auto">
                <a:xfrm>
                  <a:off x="497070" y="2987289"/>
                  <a:ext cx="501650" cy="579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5300" name="Text Box 2"/>
                <p:cNvSpPr txBox="1">
                  <a:spLocks noRot="1" noChangeAspect="1" noMove="1" noResize="1" noEditPoints="1" noAdjustHandles="1" noChangeArrowheads="1" noChangeShapeType="1" noTextEdit="1"/>
                </p:cNvSpPr>
                <p:nvPr/>
              </p:nvSpPr>
              <p:spPr bwMode="auto">
                <a:xfrm>
                  <a:off x="497070" y="2987289"/>
                  <a:ext cx="501650" cy="579438"/>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5301" name="Text Box 9"/>
            <p:cNvSpPr txBox="1">
              <a:spLocks noChangeArrowheads="1"/>
            </p:cNvSpPr>
            <p:nvPr/>
          </p:nvSpPr>
          <p:spPr bwMode="auto">
            <a:xfrm>
              <a:off x="109652" y="2552169"/>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(0:100)</a:t>
              </a:r>
              <a:endParaRPr lang="en-GB" altLang="nl-NL" sz="2800" dirty="0">
                <a:solidFill>
                  <a:srgbClr val="000000"/>
                </a:solidFill>
                <a:latin typeface="Arial" panose="020B0604020202020204" pitchFamily="34" charset="0"/>
              </a:endParaRPr>
            </a:p>
          </p:txBody>
        </p:sp>
        <p:sp>
          <p:nvSpPr>
            <p:cNvPr id="54" name="Text Box 9"/>
            <p:cNvSpPr txBox="1">
              <a:spLocks noChangeArrowheads="1"/>
            </p:cNvSpPr>
            <p:nvPr/>
          </p:nvSpPr>
          <p:spPr bwMode="auto">
            <a:xfrm>
              <a:off x="112779" y="3518483"/>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(4:105)</a:t>
              </a:r>
              <a:endParaRPr lang="en-GB" altLang="nl-NL" sz="2800" dirty="0">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55" name="Text Box 2"/>
                <p:cNvSpPr txBox="1">
                  <a:spLocks noChangeArrowheads="1"/>
                </p:cNvSpPr>
                <p:nvPr/>
              </p:nvSpPr>
              <p:spPr bwMode="auto">
                <a:xfrm>
                  <a:off x="494922" y="5120994"/>
                  <a:ext cx="501650"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GB" altLang="nl-NL"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5" name="Text Box 2"/>
                <p:cNvSpPr txBox="1">
                  <a:spLocks noRot="1" noChangeAspect="1" noMove="1" noResize="1" noEditPoints="1" noAdjustHandles="1" noChangeArrowheads="1" noChangeShapeType="1" noTextEdit="1"/>
                </p:cNvSpPr>
                <p:nvPr/>
              </p:nvSpPr>
              <p:spPr bwMode="auto">
                <a:xfrm>
                  <a:off x="494922" y="5120994"/>
                  <a:ext cx="501650" cy="584775"/>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6" name="Text Box 9"/>
            <p:cNvSpPr txBox="1">
              <a:spLocks noChangeArrowheads="1"/>
            </p:cNvSpPr>
            <p:nvPr/>
          </p:nvSpPr>
          <p:spPr bwMode="auto">
            <a:xfrm>
              <a:off x="107504" y="4581542"/>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(48:100)</a:t>
              </a:r>
              <a:endParaRPr lang="en-GB" altLang="nl-NL" sz="2800" dirty="0">
                <a:solidFill>
                  <a:srgbClr val="000000"/>
                </a:solidFill>
                <a:latin typeface="Arial" panose="020B0604020202020204" pitchFamily="34" charset="0"/>
              </a:endParaRPr>
            </a:p>
          </p:txBody>
        </p:sp>
        <p:sp>
          <p:nvSpPr>
            <p:cNvPr id="57" name="Text Box 9"/>
            <p:cNvSpPr txBox="1">
              <a:spLocks noChangeArrowheads="1"/>
            </p:cNvSpPr>
            <p:nvPr/>
          </p:nvSpPr>
          <p:spPr bwMode="auto">
            <a:xfrm>
              <a:off x="110631" y="5638008"/>
              <a:ext cx="1535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(52:105)</a:t>
              </a:r>
              <a:endParaRPr lang="en-GB" altLang="nl-NL" sz="2800" dirty="0">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58" name="Text Box 2"/>
              <p:cNvSpPr txBox="1">
                <a:spLocks noChangeArrowheads="1"/>
              </p:cNvSpPr>
              <p:nvPr/>
            </p:nvSpPr>
            <p:spPr bwMode="auto">
              <a:xfrm>
                <a:off x="1527530" y="3629019"/>
                <a:ext cx="6640203"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105</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0.90</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∗10.25=9.18;</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9.18</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84.34. 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8" name="Text Box 2"/>
              <p:cNvSpPr txBox="1">
                <a:spLocks noRot="1" noChangeAspect="1" noMove="1" noResize="1" noEditPoints="1" noAdjustHandles="1" noChangeArrowheads="1" noChangeShapeType="1" noTextEdit="1"/>
              </p:cNvSpPr>
              <p:nvPr/>
            </p:nvSpPr>
            <p:spPr bwMode="auto">
              <a:xfrm>
                <a:off x="1527530" y="3629019"/>
                <a:ext cx="6640203" cy="824841"/>
              </a:xfrm>
              <a:prstGeom prst="rect">
                <a:avLst/>
              </a:prstGeom>
              <a:blipFill rotWithShape="1">
                <a:blip r:embed="rId9"/>
                <a:stretch>
                  <a:fillRect l="-1928" t="-154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1" name="Text Box 2"/>
              <p:cNvSpPr txBox="1">
                <a:spLocks noChangeArrowheads="1"/>
              </p:cNvSpPr>
              <p:nvPr/>
            </p:nvSpPr>
            <p:spPr bwMode="auto">
              <a:xfrm>
                <a:off x="1455522" y="5768195"/>
                <a:ext cx="6907502"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52</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105</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0.67</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∗10.25=6.90;</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6.90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47.66. 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1" name="Text Box 2"/>
              <p:cNvSpPr txBox="1">
                <a:spLocks noRot="1" noChangeAspect="1" noMove="1" noResize="1" noEditPoints="1" noAdjustHandles="1" noChangeArrowheads="1" noChangeShapeType="1" noTextEdit="1"/>
              </p:cNvSpPr>
              <p:nvPr/>
            </p:nvSpPr>
            <p:spPr bwMode="auto">
              <a:xfrm>
                <a:off x="1455522" y="5768195"/>
                <a:ext cx="6907502" cy="824841"/>
              </a:xfrm>
              <a:prstGeom prst="rect">
                <a:avLst/>
              </a:prstGeom>
              <a:blipFill rotWithShape="1">
                <a:blip r:embed="rId10"/>
                <a:stretch>
                  <a:fillRect l="-1853" t="-154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2" name="Text Box 2"/>
              <p:cNvSpPr txBox="1">
                <a:spLocks noChangeArrowheads="1"/>
              </p:cNvSpPr>
              <p:nvPr/>
            </p:nvSpPr>
            <p:spPr bwMode="auto">
              <a:xfrm>
                <a:off x="1499624" y="4598494"/>
                <a:ext cx="6640203"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t>DU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𝐷</m:t>
                    </m:r>
                    <m:d>
                      <m:d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48</m:t>
                        </m:r>
                      </m:e>
                    </m:d>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100</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FF"/>
                        </a:solidFill>
                        <a:latin typeface="Cambria Math" panose="02040503050406030204" pitchFamily="18" charset="0"/>
                        <a:cs typeface="Times New Roman" panose="02020603050405020304" pitchFamily="18" charset="0"/>
                        <a:sym typeface="Math3" panose="00000400000000000000" pitchFamily="2" charset="2"/>
                      </a:rPr>
                      <m:t>0.68</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∗10=6.84;</m:t>
                    </m:r>
                  </m:oMath>
                </a14:m>
                <a:endParaRPr lang="en-US" altLang="nl-NL" sz="2800" b="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𝑃𝑉</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sSup>
                        <m:sSup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pPr>
                        <m:e>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𝑈</m:t>
                          </m:r>
                        </m:e>
                        <m:sup>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p>
                      </m:sSup>
                      <m:d>
                        <m:dPr>
                          <m:ctrlP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6.84</m:t>
                          </m:r>
                        </m:e>
                      </m:d>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46.82. </m:t>
                      </m:r>
                    </m:oMath>
                  </m:oMathPara>
                </a14:m>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62" name="Text Box 2"/>
              <p:cNvSpPr txBox="1">
                <a:spLocks noRot="1" noChangeAspect="1" noMove="1" noResize="1" noEditPoints="1" noAdjustHandles="1" noChangeArrowheads="1" noChangeShapeType="1" noTextEdit="1"/>
              </p:cNvSpPr>
              <p:nvPr/>
            </p:nvSpPr>
            <p:spPr bwMode="auto">
              <a:xfrm>
                <a:off x="1499624" y="4598494"/>
                <a:ext cx="6640203" cy="824841"/>
              </a:xfrm>
              <a:prstGeom prst="rect">
                <a:avLst/>
              </a:prstGeom>
              <a:blipFill rotWithShape="1">
                <a:blip r:embed="rId11"/>
                <a:stretch>
                  <a:fillRect l="-1837" t="-154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cxnSp>
        <p:nvCxnSpPr>
          <p:cNvPr id="64" name="Straight Connector 63"/>
          <p:cNvCxnSpPr/>
          <p:nvPr/>
        </p:nvCxnSpPr>
        <p:spPr>
          <a:xfrm>
            <a:off x="190285" y="2488580"/>
            <a:ext cx="7892320"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161</a:t>
            </a:fld>
            <a:endParaRPr lang="en-US" altLang="nl-NL" sz="1600"/>
          </a:p>
        </p:txBody>
      </p:sp>
      <p:pic>
        <p:nvPicPr>
          <p:cNvPr id="20" name="Picture 19"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grpSp>
        <p:nvGrpSpPr>
          <p:cNvPr id="21" name="Group 20"/>
          <p:cNvGrpSpPr/>
          <p:nvPr/>
        </p:nvGrpSpPr>
        <p:grpSpPr>
          <a:xfrm>
            <a:off x="8094704" y="3637784"/>
            <a:ext cx="840305" cy="2927621"/>
            <a:chOff x="8094704" y="3456724"/>
            <a:chExt cx="840305" cy="2927621"/>
          </a:xfrm>
        </p:grpSpPr>
        <p:sp>
          <p:nvSpPr>
            <p:cNvPr id="22" name="AutoShape 46"/>
            <p:cNvSpPr>
              <a:spLocks/>
            </p:cNvSpPr>
            <p:nvPr/>
          </p:nvSpPr>
          <p:spPr bwMode="auto">
            <a:xfrm rot="10800000" flipV="1">
              <a:off x="8094704" y="3456724"/>
              <a:ext cx="365125" cy="2864937"/>
            </a:xfrm>
            <a:prstGeom prst="leftBrace">
              <a:avLst>
                <a:gd name="adj1" fmla="val 40435"/>
                <a:gd name="adj2" fmla="val 50000"/>
              </a:avLst>
            </a:prstGeom>
            <a:noFill/>
            <a:ln w="9525">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23" name="Text Box 2"/>
            <p:cNvSpPr txBox="1">
              <a:spLocks noChangeArrowheads="1"/>
            </p:cNvSpPr>
            <p:nvPr/>
          </p:nvSpPr>
          <p:spPr bwMode="auto">
            <a:xfrm rot="5400000">
              <a:off x="7244636" y="4693973"/>
              <a:ext cx="2826041" cy="5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ts val="1800"/>
                </a:lnSpc>
                <a:spcBef>
                  <a:spcPct val="0"/>
                </a:spcBef>
                <a:buFont typeface="Math3" panose="00000400000000000000" pitchFamily="2" charset="2"/>
                <a:buNone/>
              </a:pPr>
              <a:r>
                <a:rPr lang="en-US" altLang="nl-NL" sz="2000" dirty="0">
                  <a:solidFill>
                    <a:srgbClr val="0000FF"/>
                  </a:solidFill>
                  <a:latin typeface="Arial" panose="020B0604020202020204" pitchFamily="34" charset="0"/>
                  <a:cs typeface="Times New Roman" panose="02020603050405020304" pitchFamily="18" charset="0"/>
                  <a:sym typeface="Math3" panose="00000400000000000000" pitchFamily="2" charset="2"/>
                </a:rPr>
                <a:t>Strong impatience due</a:t>
              </a:r>
              <a:br>
                <a:rPr lang="en-US" altLang="nl-NL" sz="2000" dirty="0">
                  <a:solidFill>
                    <a:srgbClr val="0000FF"/>
                  </a:solidFill>
                  <a:latin typeface="Arial" panose="020B0604020202020204" pitchFamily="34" charset="0"/>
                  <a:cs typeface="Times New Roman" panose="02020603050405020304" pitchFamily="18" charset="0"/>
                  <a:sym typeface="Math3" panose="00000400000000000000" pitchFamily="2" charset="2"/>
                </a:rPr>
              </a:br>
              <a:r>
                <a:rPr lang="en-US" altLang="nl-NL" sz="2000" dirty="0">
                  <a:solidFill>
                    <a:srgbClr val="0000FF"/>
                  </a:solidFill>
                  <a:latin typeface="Arial" panose="020B0604020202020204" pitchFamily="34" charset="0"/>
                  <a:cs typeface="Times New Roman" panose="02020603050405020304" pitchFamily="18" charset="0"/>
                  <a:sym typeface="Math3" panose="00000400000000000000" pitchFamily="2" charset="2"/>
                </a:rPr>
                <a:t>    to presence effect</a:t>
              </a:r>
            </a:p>
          </p:txBody>
        </p:sp>
      </p:grpSp>
    </p:spTree>
    <p:extLst>
      <p:ext uri="{BB962C8B-B14F-4D97-AF65-F5344CB8AC3E}">
        <p14:creationId xmlns:p14="http://schemas.microsoft.com/office/powerpoint/2010/main" val="1297146316"/>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8">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62">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62">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47">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61">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p" autoUpdateAnimBg="0"/>
      <p:bldP spid="48" grpId="0" build="p" autoUpdateAnimBg="0"/>
      <p:bldP spid="35" grpId="0" build="p" autoUpdateAnimBg="0"/>
      <p:bldP spid="47" grpId="0" build="p" autoUpdateAnimBg="0"/>
      <p:bldP spid="58" grpId="0" build="p" autoUpdateAnimBg="0"/>
      <p:bldP spid="61" grpId="0" build="p" autoUpdateAnimBg="0"/>
      <p:bldP spid="62" grpId="0" build="p"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95275" y="77788"/>
            <a:ext cx="881062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5.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a:t>
            </a:r>
            <a:r>
              <a:rPr lang="en-GB" altLang="nl-NL" sz="3200" dirty="0" err="1">
                <a:solidFill>
                  <a:srgbClr val="0000FF"/>
                </a:solidFill>
                <a:cs typeface="Times New Roman" panose="02020603050405020304" pitchFamily="18" charset="0"/>
                <a:sym typeface="Math3" panose="00000400000000000000" pitchFamily="2" charset="2"/>
              </a:rPr>
              <a:t>intertemporal</a:t>
            </a:r>
            <a:r>
              <a:rPr lang="en-GB" altLang="nl-NL" sz="3200" dirty="0">
                <a:solidFill>
                  <a:srgbClr val="0000FF"/>
                </a:solidFill>
                <a:cs typeface="Times New Roman" panose="02020603050405020304" pitchFamily="18" charset="0"/>
                <a:sym typeface="Math3" panose="00000400000000000000" pitchFamily="2" charset="2"/>
              </a:rPr>
              <a:t> choice</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Decreasing impatience </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Quasi-hyperbolic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Unit invariance discounting</a:t>
            </a:r>
            <a:endParaRPr lang="en-US" altLang="nl-NL" dirty="0">
              <a:solidFill>
                <a:srgbClr val="000000"/>
              </a:solidFill>
              <a:sym typeface="Math3" panose="00000400000000000000" pitchFamily="2" charset="2"/>
            </a:endParaRP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Discussion</a:t>
            </a:r>
            <a:endParaRPr lang="en-US" altLang="nl-NL" dirty="0">
              <a:solidFill>
                <a:srgbClr val="000000"/>
              </a:solidFill>
              <a:sym typeface="Math3" panose="00000400000000000000" pitchFamily="2" charset="2"/>
            </a:endParaRPr>
          </a:p>
        </p:txBody>
      </p:sp>
      <p:sp>
        <p:nvSpPr>
          <p:cNvPr id="4" name="Line 8"/>
          <p:cNvSpPr>
            <a:spLocks noChangeShapeType="1"/>
          </p:cNvSpPr>
          <p:nvPr/>
        </p:nvSpPr>
        <p:spPr bwMode="auto">
          <a:xfrm>
            <a:off x="8303" y="2865760"/>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34393" r="11042"/>
          <a:stretch/>
        </p:blipFill>
        <p:spPr>
          <a:xfrm>
            <a:off x="7951526" y="211115"/>
            <a:ext cx="724930" cy="553589"/>
          </a:xfrm>
          <a:prstGeom prst="rect">
            <a:avLst/>
          </a:prstGeom>
        </p:spPr>
      </p:pic>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162</a:t>
            </a:fld>
            <a:endParaRPr lang="en-US" altLang="nl-NL" sz="1600"/>
          </a:p>
        </p:txBody>
      </p:sp>
      <p:pic>
        <p:nvPicPr>
          <p:cNvPr id="7" name="Picture 6"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89009311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176213" y="292100"/>
                <a:ext cx="8589962" cy="44012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All models can accommodate the empirically prevailing decreasing impatience, strongest at </a:t>
                </a:r>
                <a14:m>
                  <m:oMath xmlns:m="http://schemas.openxmlformats.org/officeDocument/2006/math">
                    <m:r>
                      <a:rPr lang="en-US" altLang="nl-NL" sz="2800" b="0" i="1" smtClean="0">
                        <a:solidFill>
                          <a:srgbClr val="000000"/>
                        </a:solidFill>
                        <a:latin typeface="Cambria Math"/>
                        <a:cs typeface="Times New Roman" panose="02020603050405020304" pitchFamily="18" charset="0"/>
                        <a:sym typeface="Math3" panose="00000400000000000000" pitchFamily="2" charset="2"/>
                      </a:rPr>
                      <m:t>𝑡</m:t>
                    </m:r>
                    <m:r>
                      <a:rPr lang="en-US" altLang="nl-NL" sz="2800" b="0" i="1" smtClean="0">
                        <a:solidFill>
                          <a:srgbClr val="000000"/>
                        </a:solidFill>
                        <a:latin typeface="Cambria Math"/>
                        <a:cs typeface="Times New Roman" panose="02020603050405020304" pitchFamily="18" charset="0"/>
                        <a:sym typeface="Math3" panose="00000400000000000000" pitchFamily="2" charset="2"/>
                      </a:rPr>
                      <m: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(immediacy effect).</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Quasi-hyperbolic is most popular today. But too crude for refined analyses.</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Generalized hyperbolic family is more refined. But does not fit data very well. Has some analytical drawbacks.</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176213" y="292100"/>
                <a:ext cx="8589962" cy="4401205"/>
              </a:xfrm>
              <a:prstGeom prst="rect">
                <a:avLst/>
              </a:prstGeom>
              <a:blipFill rotWithShape="1">
                <a:blip r:embed="rId3"/>
                <a:stretch>
                  <a:fillRect l="-1490" t="-1385" b="-29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3"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163</a:t>
            </a:fld>
            <a:endParaRPr lang="en-US" altLang="nl-NL" sz="1600"/>
          </a:p>
        </p:txBody>
      </p:sp>
      <p:pic>
        <p:nvPicPr>
          <p:cNvPr id="4" name="Picture 3"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2303371362"/>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5412" y="203200"/>
            <a:ext cx="9018587" cy="664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Drawback of both quasi- and generalized hyperbolic: </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can only accommodate decreasing impatience.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Even if this is the prevailing empirical finding, there is interest in increasing impatience:</a:t>
            </a:r>
          </a:p>
          <a:p>
            <a:pPr marL="514350" indent="-514350">
              <a:lnSpc>
                <a:spcPct val="95000"/>
              </a:lnSpc>
              <a:spcBef>
                <a:spcPct val="0"/>
              </a:spcBef>
              <a:buClr>
                <a:srgbClr val="0000FF"/>
              </a:buClr>
              <a:buFont typeface="Math3" panose="00000400000000000000" pitchFamily="2" charset="2"/>
              <a:buAutoNum type="arabicParenBoth"/>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In every study a considerable subset of individuals will exhibit increasing impatience, so it is needed for fitting at the individual level.</a:t>
            </a:r>
          </a:p>
          <a:p>
            <a:pPr marL="514350" indent="-514350">
              <a:lnSpc>
                <a:spcPct val="95000"/>
              </a:lnSpc>
              <a:spcBef>
                <a:spcPct val="0"/>
              </a:spcBef>
              <a:buClr>
                <a:srgbClr val="0000FF"/>
              </a:buClr>
              <a:buFont typeface="Math3" panose="00000400000000000000" pitchFamily="2" charset="2"/>
              <a:buAutoNum type="arabicParenBoth"/>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Several studies even find prevailing increasing impatience.</a:t>
            </a:r>
          </a:p>
          <a:p>
            <a:pPr marL="514350" indent="-514350">
              <a:lnSpc>
                <a:spcPct val="95000"/>
              </a:lnSpc>
              <a:spcBef>
                <a:spcPct val="0"/>
              </a:spcBef>
              <a:buClr>
                <a:srgbClr val="0000FF"/>
              </a:buClr>
              <a:buFont typeface="Math3" panose="00000400000000000000" pitchFamily="2" charset="2"/>
              <a:buAutoNum type="arabicParenBoth"/>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Increasing impatience is not counterintuitive: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first waiting may not be so bad, but after a wait the extra wait may become more annoying.</a:t>
            </a:r>
          </a:p>
          <a:p>
            <a:pPr>
              <a:lnSpc>
                <a:spcPct val="95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Hence the interest in unit invariance. But, is new and needs more study. </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In fact, this field is “underdeveloped.”</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Not many good families </a:t>
            </a:r>
            <a:r>
              <a:rPr lang="en-US" altLang="nl-NL" sz="2800">
                <a:solidFill>
                  <a:srgbClr val="000000"/>
                </a:solidFill>
                <a:latin typeface="Arial" panose="020B0604020202020204" pitchFamily="34" charset="0"/>
                <a:cs typeface="Times New Roman" panose="02020603050405020304" pitchFamily="18" charset="0"/>
                <a:sym typeface="Math3" panose="00000400000000000000" pitchFamily="2" charset="2"/>
              </a:rPr>
              <a:t>yet.</a:t>
            </a:r>
          </a:p>
          <a:p>
            <a:pPr>
              <a:lnSpc>
                <a:spcPct val="95000"/>
              </a:lnSpc>
              <a:spcBef>
                <a:spcPct val="0"/>
              </a:spcBef>
              <a:buNone/>
            </a:pPr>
            <a:r>
              <a:rPr lang="en-US" altLang="nl-NL" sz="2800">
                <a:solidFill>
                  <a:srgbClr val="000000"/>
                </a:solidFill>
                <a:latin typeface="Arial" panose="020B0604020202020204" pitchFamily="34" charset="0"/>
                <a:cs typeface="Times New Roman" panose="02020603050405020304" pitchFamily="18" charset="0"/>
                <a:sym typeface="Math3" panose="00000400000000000000" pitchFamily="2" charset="2"/>
              </a:rPr>
              <a:t>Better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families to be invented by young researchers.</a:t>
            </a:r>
          </a:p>
        </p:txBody>
      </p:sp>
      <p:sp>
        <p:nvSpPr>
          <p:cNvPr id="3"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164</a:t>
            </a:fld>
            <a:endParaRPr lang="en-US" altLang="nl-NL" sz="1600"/>
          </a:p>
        </p:txBody>
      </p:sp>
      <p:pic>
        <p:nvPicPr>
          <p:cNvPr id="4" name="Picture 3"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34393" r="11042"/>
          <a:stretch/>
        </p:blipFill>
        <p:spPr>
          <a:xfrm>
            <a:off x="8844488" y="6454237"/>
            <a:ext cx="281706" cy="215123"/>
          </a:xfrm>
          <a:prstGeom prst="rect">
            <a:avLst/>
          </a:prstGeom>
        </p:spPr>
      </p:pic>
    </p:spTree>
    <p:extLst>
      <p:ext uri="{BB962C8B-B14F-4D97-AF65-F5344CB8AC3E}">
        <p14:creationId xmlns:p14="http://schemas.microsoft.com/office/powerpoint/2010/main" val="2255258662"/>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Chapter 6</a:t>
            </a:r>
          </a:p>
          <a:p>
            <a:pPr algn="ctr">
              <a:spcBef>
                <a:spcPct val="0"/>
              </a:spcBef>
              <a:buFont typeface="Math3" panose="00000400000000000000" pitchFamily="2" charset="2"/>
              <a:buNone/>
            </a:pPr>
            <a:endPar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a:p>
            <a:pPr algn="ctr">
              <a:spcBef>
                <a:spcPct val="0"/>
              </a:spcBef>
              <a:buNone/>
            </a:pPr>
            <a:r>
              <a:rPr lang="en-GB" altLang="nl-NL" sz="66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rPr>
              <a:t> theories for welfare</a:t>
            </a:r>
          </a:p>
        </p:txBody>
      </p:sp>
      <p:pic>
        <p:nvPicPr>
          <p:cNvPr id="4" name="Picture 3" descr="C:\Users\xx\Desktop\cur\cur Micro IV\werlfare0.png"/>
          <p:cNvPicPr>
            <a:picLocks noChangeAspect="1" noChangeArrowheads="1"/>
          </p:cNvPicPr>
          <p:nvPr/>
        </p:nvPicPr>
        <p:blipFill rotWithShape="1">
          <a:blip r:embed="rId3">
            <a:extLst>
              <a:ext uri="{28A0092B-C50C-407E-A947-70E740481C1C}">
                <a14:useLocalDpi xmlns:a14="http://schemas.microsoft.com/office/drawing/2010/main" val="0"/>
              </a:ext>
            </a:extLst>
          </a:blip>
          <a:srcRect l="13880" t="8928" r="10870" b="22620"/>
          <a:stretch/>
        </p:blipFill>
        <p:spPr bwMode="auto">
          <a:xfrm>
            <a:off x="7594028" y="3983110"/>
            <a:ext cx="938412" cy="479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2148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165</a:t>
            </a:fld>
            <a:endParaRPr lang="en-US" altLang="nl-NL" sz="1600"/>
          </a:p>
        </p:txBody>
      </p:sp>
      <p:pic>
        <p:nvPicPr>
          <p:cNvPr id="6" name="Picture 5" descr="C:\Users\xx\Desktop\cur\cur Micro IV\werlfare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80" t="8928" r="10870" b="22620"/>
          <a:stretch/>
        </p:blipFill>
        <p:spPr bwMode="auto">
          <a:xfrm>
            <a:off x="8851638" y="6530210"/>
            <a:ext cx="265919" cy="13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42776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33375" y="402794"/>
            <a:ext cx="88106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4800" dirty="0">
                <a:solidFill>
                  <a:srgbClr val="0000FF"/>
                </a:solidFill>
                <a:cs typeface="Times New Roman" panose="02020603050405020304" pitchFamily="18" charset="0"/>
                <a:sym typeface="Math3" panose="00000400000000000000" pitchFamily="2" charset="2"/>
              </a:rPr>
              <a:t>Outline of Ch. 6</a:t>
            </a:r>
            <a:br>
              <a:rPr lang="en-GB" altLang="nl-NL" sz="3200" dirty="0">
                <a:solidFill>
                  <a:srgbClr val="0000FF"/>
                </a:solidFill>
                <a:cs typeface="Times New Roman" panose="02020603050405020304" pitchFamily="18" charset="0"/>
                <a:sym typeface="Math3" panose="00000400000000000000" pitchFamily="2" charset="2"/>
              </a:rPr>
            </a:br>
            <a:endParaRPr lang="en-GB" altLang="nl-NL" sz="3200" dirty="0">
              <a:solidFill>
                <a:srgbClr val="0000FF"/>
              </a:solidFill>
              <a:cs typeface="Times New Roman" panose="02020603050405020304" pitchFamily="18" charset="0"/>
              <a:sym typeface="Math3" panose="00000400000000000000" pitchFamily="2" charset="2"/>
            </a:endParaRP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6.1.</a:t>
            </a:r>
            <a:r>
              <a:rPr lang="en-GB" altLang="nl-NL" dirty="0">
                <a:solidFill>
                  <a:schemeClr val="tx2">
                    <a:lumMod val="75000"/>
                  </a:schemeClr>
                </a:solidFill>
                <a:cs typeface="Times New Roman" panose="02020603050405020304" pitchFamily="18" charset="0"/>
                <a:sym typeface="Math3" panose="00000400000000000000" pitchFamily="2" charset="2"/>
              </a:rPr>
              <a:t> Fehr-Schmidt inequality aversion</a:t>
            </a:r>
            <a:endParaRPr lang="en-US" altLang="nl-NL" dirty="0">
              <a:solidFill>
                <a:srgbClr val="000000"/>
              </a:solidFill>
              <a:sym typeface="Math3" panose="00000400000000000000" pitchFamily="2" charset="2"/>
            </a:endParaRPr>
          </a:p>
        </p:txBody>
      </p:sp>
      <p:sp>
        <p:nvSpPr>
          <p:cNvPr id="4" name="Line 8"/>
          <p:cNvSpPr>
            <a:spLocks noChangeShapeType="1"/>
          </p:cNvSpPr>
          <p:nvPr/>
        </p:nvSpPr>
        <p:spPr bwMode="auto">
          <a:xfrm>
            <a:off x="48272" y="1641624"/>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6" descr="A close up of a toy&#10;&#10;Description automatically generated">
            <a:extLst>
              <a:ext uri="{FF2B5EF4-FFF2-40B4-BE49-F238E27FC236}">
                <a16:creationId xmlns:a16="http://schemas.microsoft.com/office/drawing/2014/main" id="{B8AAA544-8E93-42FB-BA92-04A31AEBDB77}"/>
              </a:ext>
            </a:extLst>
          </p:cNvPr>
          <p:cNvPicPr>
            <a:picLocks noChangeAspect="1"/>
          </p:cNvPicPr>
          <p:nvPr/>
        </p:nvPicPr>
        <p:blipFill rotWithShape="1">
          <a:blip r:embed="rId3">
            <a:extLst>
              <a:ext uri="{28A0092B-C50C-407E-A947-70E740481C1C}">
                <a14:useLocalDpi xmlns:a14="http://schemas.microsoft.com/office/drawing/2010/main" val="0"/>
              </a:ext>
            </a:extLst>
          </a:blip>
          <a:srcRect l="12330" t="5315" r="11561" b="10889"/>
          <a:stretch/>
        </p:blipFill>
        <p:spPr>
          <a:xfrm>
            <a:off x="3275856" y="2860005"/>
            <a:ext cx="1040008" cy="1145059"/>
          </a:xfrm>
          <a:prstGeom prst="rect">
            <a:avLst/>
          </a:prstGeom>
        </p:spPr>
      </p:pic>
      <p:sp>
        <p:nvSpPr>
          <p:cNvPr id="6" name="Text Box 3"/>
          <p:cNvSpPr txBox="1">
            <a:spLocks noChangeArrowheads="1"/>
          </p:cNvSpPr>
          <p:nvPr/>
        </p:nvSpPr>
        <p:spPr bwMode="auto">
          <a:xfrm>
            <a:off x="8713864"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166</a:t>
            </a:fld>
            <a:endParaRPr lang="en-US" altLang="nl-NL" sz="1600"/>
          </a:p>
        </p:txBody>
      </p:sp>
      <p:pic>
        <p:nvPicPr>
          <p:cNvPr id="8" name="Picture 7" descr="C:\Users\xx\Desktop\cur\cur Micro IV\werlfare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880" t="8928" r="10870" b="22620"/>
          <a:stretch/>
        </p:blipFill>
        <p:spPr bwMode="auto">
          <a:xfrm>
            <a:off x="8851638" y="6530210"/>
            <a:ext cx="265919" cy="13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4775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207435" y="164819"/>
                <a:ext cx="8839200" cy="66675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7000"/>
                  </a:lnSpc>
                  <a:spcBef>
                    <a:spcPct val="0"/>
                  </a:spcBef>
                  <a:buFont typeface="Math3" panose="00000400000000000000" pitchFamily="2" charset="2"/>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Fehr-Schmidt (1999) welfare model with inequality aversion</a:t>
                </a:r>
                <a:br>
                  <a:rPr lang="en-GB"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br>
                <a:br>
                  <a:rPr lang="en-GB"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b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77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Assume a welfare allocation </a:t>
                </a:r>
              </a:p>
              <a:p>
                <a:pPr>
                  <a:lnSpc>
                    <a:spcPct val="77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GB" altLang="nl-NL"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rPr>
                  <a:t>1</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GB"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over n agents.</a:t>
                </a:r>
              </a:p>
              <a:p>
                <a:pPr>
                  <a:lnSpc>
                    <a:spcPct val="77000"/>
                  </a:lnSpc>
                  <a:spcBef>
                    <a:spcPct val="0"/>
                  </a:spcBef>
                  <a:buFont typeface="Math3" panose="00000400000000000000" pitchFamily="2" charset="2"/>
                  <a:buNone/>
                </a:pPr>
                <a:r>
                  <a:rPr lang="en-GB" altLang="nl-NL" u="sng" dirty="0">
                    <a:solidFill>
                      <a:srgbClr val="CC9900"/>
                    </a:solidFill>
                    <a:latin typeface="Arial" panose="020B0604020202020204" pitchFamily="34" charset="0"/>
                    <a:cs typeface="Times New Roman" panose="02020603050405020304" pitchFamily="18" charset="0"/>
                    <a:sym typeface="Math3" panose="00000400000000000000" pitchFamily="2" charset="2"/>
                  </a:rPr>
                  <a:t>Welfare V</a:t>
                </a:r>
                <a:r>
                  <a:rPr lang="en-GB" altLang="nl-NL" u="sng" baseline="-25000" dirty="0">
                    <a:solidFill>
                      <a:srgbClr val="CC9900"/>
                    </a:solidFill>
                    <a:latin typeface="Arial" panose="020B0604020202020204" pitchFamily="34" charset="0"/>
                    <a:cs typeface="Times New Roman" panose="02020603050405020304" pitchFamily="18" charset="0"/>
                    <a:sym typeface="Math3" panose="00000400000000000000" pitchFamily="2" charset="2"/>
                  </a:rPr>
                  <a:t>1</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of agent 1 is:</a:t>
                </a:r>
              </a:p>
              <a:p>
                <a:pPr>
                  <a:lnSpc>
                    <a:spcPct val="77000"/>
                  </a:lnSpc>
                  <a:spcBef>
                    <a:spcPct val="0"/>
                  </a:spcBef>
                  <a:buFont typeface="Math3" panose="00000400000000000000" pitchFamily="2" charset="2"/>
                  <a:buNone/>
                </a:pP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77000"/>
                  </a:lnSpc>
                  <a:spcBef>
                    <a:spcPct val="0"/>
                  </a:spcBef>
                  <a:buFont typeface="Math3" panose="00000400000000000000" pitchFamily="2" charset="2"/>
                  <a:buNone/>
                </a:pPr>
                <a:r>
                  <a:rPr lang="en-GB" altLang="nl-NL" sz="3600" dirty="0">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GB" altLang="nl-NL" sz="3600"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rPr>
                  <a:t>1</a:t>
                </a:r>
                <a:r>
                  <a:rPr lang="en-GB" altLang="nl-NL" sz="3600" dirty="0">
                    <a:solidFill>
                      <a:srgbClr val="000000"/>
                    </a:solidFill>
                    <a:latin typeface="Arial" panose="020B0604020202020204" pitchFamily="34" charset="0"/>
                    <a:cs typeface="Times New Roman" panose="02020603050405020304" pitchFamily="18" charset="0"/>
                    <a:sym typeface="Math3" panose="00000400000000000000" pitchFamily="2" charset="2"/>
                  </a:rPr>
                  <a:t> – </a:t>
                </a:r>
                <a:r>
                  <a:rPr lang="en-US" altLang="nl-NL" dirty="0">
                    <a:solidFill>
                      <a:srgbClr val="000000"/>
                    </a:solidFill>
                    <a:latin typeface="Arial" panose="020B0604020202020204" pitchFamily="34" charset="0"/>
                    <a:sym typeface="Symbol" panose="05050102010706020507" pitchFamily="18" charset="2"/>
                  </a:rPr>
                  <a:t></a:t>
                </a:r>
                <a:r>
                  <a:rPr lang="en-US" altLang="nl-NL" baseline="-25000" dirty="0" err="1">
                    <a:solidFill>
                      <a:srgbClr val="000000"/>
                    </a:solidFill>
                    <a:latin typeface="Arial" panose="020B0604020202020204" pitchFamily="34" charset="0"/>
                    <a:sym typeface="Symbol" panose="05050102010706020507" pitchFamily="18" charset="2"/>
                  </a:rPr>
                  <a:t>j:x</a:t>
                </a:r>
                <a:r>
                  <a:rPr lang="en-US" altLang="nl-NL" sz="2400" baseline="-40000" dirty="0" err="1">
                    <a:solidFill>
                      <a:srgbClr val="000000"/>
                    </a:solidFill>
                    <a:latin typeface="Arial" panose="020B0604020202020204" pitchFamily="34" charset="0"/>
                    <a:sym typeface="Symbol" panose="05050102010706020507" pitchFamily="18" charset="2"/>
                  </a:rPr>
                  <a:t>j</a:t>
                </a:r>
                <a:r>
                  <a:rPr lang="en-US" altLang="nl-NL" baseline="-25000" dirty="0">
                    <a:solidFill>
                      <a:srgbClr val="000000"/>
                    </a:solidFill>
                    <a:latin typeface="Arial" panose="020B0604020202020204" pitchFamily="34" charset="0"/>
                    <a:sym typeface="Symbol" panose="05050102010706020507" pitchFamily="18" charset="2"/>
                  </a:rPr>
                  <a:t>&gt;x</a:t>
                </a:r>
                <a:r>
                  <a:rPr lang="en-US" altLang="nl-NL" sz="2000" baseline="-40000" dirty="0">
                    <a:solidFill>
                      <a:srgbClr val="000000"/>
                    </a:solidFill>
                    <a:latin typeface="Arial" panose="020B0604020202020204" pitchFamily="34" charset="0"/>
                    <a:sym typeface="Symbol" panose="05050102010706020507" pitchFamily="18" charset="2"/>
                  </a:rPr>
                  <a:t>1</a:t>
                </a:r>
                <a:r>
                  <a:rPr lang="en-US" altLang="nl-NL" dirty="0">
                    <a:solidFill>
                      <a:srgbClr val="000000"/>
                    </a:solidFill>
                    <a:latin typeface="Arial" panose="020B0604020202020204" pitchFamily="34" charset="0"/>
                    <a:sym typeface="Symbol" panose="05050102010706020507" pitchFamily="18" charset="2"/>
                  </a:rPr>
                  <a:t>b</a:t>
                </a:r>
                <a:r>
                  <a:rPr lang="en-US" altLang="nl-NL" baseline="-25000" dirty="0">
                    <a:solidFill>
                      <a:srgbClr val="000000"/>
                    </a:solidFill>
                    <a:latin typeface="Arial" panose="020B0604020202020204" pitchFamily="34" charset="0"/>
                    <a:sym typeface="Symbol" panose="05050102010706020507" pitchFamily="18" charset="2"/>
                  </a:rPr>
                  <a:t>1</a:t>
                </a:r>
                <a:r>
                  <a:rPr lang="nl-NL" altLang="nl-NL" dirty="0">
                    <a:solidFill>
                      <a:srgbClr val="000000"/>
                    </a:solidFill>
                    <a:latin typeface="Arial" panose="020B0604020202020204" pitchFamily="34" charset="0"/>
                    <a:sym typeface="Symbol" panose="05050102010706020507" pitchFamily="18" charset="2"/>
                  </a:rPr>
                  <a:t>(</a:t>
                </a:r>
                <a:r>
                  <a:rPr lang="nl-NL" altLang="nl-NL" dirty="0" err="1">
                    <a:solidFill>
                      <a:srgbClr val="000000"/>
                    </a:solidFill>
                    <a:latin typeface="Arial" panose="020B0604020202020204" pitchFamily="34" charset="0"/>
                    <a:sym typeface="Symbol" panose="05050102010706020507" pitchFamily="18" charset="2"/>
                  </a:rPr>
                  <a:t>x</a:t>
                </a:r>
                <a:r>
                  <a:rPr lang="nl-NL" altLang="nl-NL" baseline="-25000" dirty="0" err="1">
                    <a:solidFill>
                      <a:srgbClr val="000000"/>
                    </a:solidFill>
                    <a:latin typeface="Arial" panose="020B0604020202020204" pitchFamily="34" charset="0"/>
                    <a:sym typeface="Symbol" panose="05050102010706020507" pitchFamily="18" charset="2"/>
                  </a:rPr>
                  <a:t>j</a:t>
                </a:r>
                <a:r>
                  <a:rPr lang="nl-NL" altLang="nl-NL" dirty="0">
                    <a:solidFill>
                      <a:srgbClr val="000000"/>
                    </a:solidFill>
                    <a:latin typeface="Arial" panose="020B0604020202020204" pitchFamily="34" charset="0"/>
                    <a:sym typeface="Symbol" panose="05050102010706020507" pitchFamily="18" charset="2"/>
                  </a:rPr>
                  <a:t>–x</a:t>
                </a:r>
                <a:r>
                  <a:rPr lang="nl-NL" altLang="nl-NL" baseline="-25000" dirty="0">
                    <a:solidFill>
                      <a:srgbClr val="000000"/>
                    </a:solidFill>
                    <a:latin typeface="Arial" panose="020B0604020202020204" pitchFamily="34" charset="0"/>
                    <a:sym typeface="Symbol" panose="05050102010706020507" pitchFamily="18" charset="2"/>
                  </a:rPr>
                  <a:t>1</a:t>
                </a:r>
                <a:r>
                  <a:rPr lang="nl-NL" altLang="nl-NL" dirty="0">
                    <a:solidFill>
                      <a:srgbClr val="000000"/>
                    </a:solidFill>
                    <a:latin typeface="Arial" panose="020B0604020202020204" pitchFamily="34" charset="0"/>
                    <a:sym typeface="Symbol" panose="05050102010706020507" pitchFamily="18" charset="2"/>
                  </a:rPr>
                  <a:t>)  </a:t>
                </a:r>
                <a:r>
                  <a:rPr lang="en-GB"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sz="54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sym typeface="Symbol" panose="05050102010706020507" pitchFamily="18" charset="2"/>
                  </a:rPr>
                  <a:t></a:t>
                </a:r>
                <a:r>
                  <a:rPr lang="en-US" altLang="nl-NL" baseline="-25000" dirty="0" err="1">
                    <a:solidFill>
                      <a:srgbClr val="000000"/>
                    </a:solidFill>
                    <a:latin typeface="Arial" panose="020B0604020202020204" pitchFamily="34" charset="0"/>
                    <a:sym typeface="Symbol" panose="05050102010706020507" pitchFamily="18" charset="2"/>
                  </a:rPr>
                  <a:t>j:x</a:t>
                </a:r>
                <a:r>
                  <a:rPr lang="en-US" altLang="nl-NL" sz="2400" baseline="-40000" dirty="0" err="1">
                    <a:solidFill>
                      <a:srgbClr val="000000"/>
                    </a:solidFill>
                    <a:latin typeface="Arial" panose="020B0604020202020204" pitchFamily="34" charset="0"/>
                    <a:sym typeface="Symbol" panose="05050102010706020507" pitchFamily="18" charset="2"/>
                  </a:rPr>
                  <a:t>j</a:t>
                </a:r>
                <a:r>
                  <a:rPr lang="en-US" altLang="nl-NL" baseline="-25000" dirty="0">
                    <a:solidFill>
                      <a:srgbClr val="000000"/>
                    </a:solidFill>
                    <a:latin typeface="Arial" panose="020B0604020202020204" pitchFamily="34" charset="0"/>
                    <a:sym typeface="Symbol" panose="05050102010706020507" pitchFamily="18" charset="2"/>
                  </a:rPr>
                  <a:t>&lt;x</a:t>
                </a:r>
                <a:r>
                  <a:rPr lang="en-US" altLang="nl-NL" sz="2000" baseline="-40000" dirty="0">
                    <a:solidFill>
                      <a:srgbClr val="000000"/>
                    </a:solidFill>
                    <a:latin typeface="Arial" panose="020B0604020202020204" pitchFamily="34" charset="0"/>
                    <a:sym typeface="Symbol" panose="05050102010706020507" pitchFamily="18" charset="2"/>
                  </a:rPr>
                  <a:t>1</a:t>
                </a:r>
                <a:r>
                  <a:rPr lang="en-US" altLang="nl-NL" dirty="0">
                    <a:solidFill>
                      <a:srgbClr val="000000"/>
                    </a:solidFill>
                    <a:latin typeface="Arial" panose="020B0604020202020204" pitchFamily="34" charset="0"/>
                    <a:sym typeface="Symbol" panose="05050102010706020507" pitchFamily="18" charset="2"/>
                  </a:rPr>
                  <a:t>a</a:t>
                </a:r>
                <a:r>
                  <a:rPr lang="en-US" altLang="nl-NL" baseline="-25000" dirty="0">
                    <a:solidFill>
                      <a:srgbClr val="000000"/>
                    </a:solidFill>
                    <a:latin typeface="Arial" panose="020B0604020202020204" pitchFamily="34" charset="0"/>
                    <a:sym typeface="Symbol" panose="05050102010706020507" pitchFamily="18" charset="2"/>
                  </a:rPr>
                  <a:t>1</a:t>
                </a:r>
                <a:r>
                  <a:rPr lang="nl-NL" altLang="nl-NL" dirty="0">
                    <a:solidFill>
                      <a:srgbClr val="000000"/>
                    </a:solidFill>
                    <a:latin typeface="Arial" panose="020B0604020202020204" pitchFamily="34" charset="0"/>
                    <a:sym typeface="Symbol" panose="05050102010706020507" pitchFamily="18" charset="2"/>
                  </a:rPr>
                  <a:t>(x</a:t>
                </a:r>
                <a:r>
                  <a:rPr lang="nl-NL" altLang="nl-NL" baseline="-25000" dirty="0">
                    <a:solidFill>
                      <a:srgbClr val="000000"/>
                    </a:solidFill>
                    <a:latin typeface="Arial" panose="020B0604020202020204" pitchFamily="34" charset="0"/>
                    <a:sym typeface="Symbol" panose="05050102010706020507" pitchFamily="18" charset="2"/>
                  </a:rPr>
                  <a:t>1</a:t>
                </a:r>
                <a:r>
                  <a:rPr lang="nl-NL" altLang="nl-NL" dirty="0">
                    <a:solidFill>
                      <a:srgbClr val="000000"/>
                    </a:solidFill>
                    <a:latin typeface="Arial" panose="020B0604020202020204" pitchFamily="34" charset="0"/>
                    <a:sym typeface="Symbol" panose="05050102010706020507" pitchFamily="18" charset="2"/>
                  </a:rPr>
                  <a:t>–x</a:t>
                </a:r>
                <a:r>
                  <a:rPr lang="nl-NL" altLang="nl-NL" baseline="-25000" dirty="0">
                    <a:solidFill>
                      <a:srgbClr val="000000"/>
                    </a:solidFill>
                    <a:latin typeface="Arial" panose="020B0604020202020204" pitchFamily="34" charset="0"/>
                    <a:sym typeface="Symbol" panose="05050102010706020507" pitchFamily="18" charset="2"/>
                  </a:rPr>
                  <a:t>j</a:t>
                </a:r>
                <a:r>
                  <a:rPr lang="nl-NL" altLang="nl-NL" dirty="0">
                    <a:solidFill>
                      <a:srgbClr val="000000"/>
                    </a:solidFill>
                    <a:latin typeface="Arial" panose="020B0604020202020204" pitchFamily="34" charset="0"/>
                    <a:sym typeface="Symbol" panose="05050102010706020507" pitchFamily="18" charset="2"/>
                  </a:rPr>
                  <a:t>)</a:t>
                </a:r>
                <a:br>
                  <a:rPr lang="nl-NL" altLang="nl-NL" dirty="0">
                    <a:solidFill>
                      <a:srgbClr val="000000"/>
                    </a:solidFill>
                    <a:latin typeface="Arial" panose="020B0604020202020204" pitchFamily="34" charset="0"/>
                    <a:sym typeface="Symbol" panose="05050102010706020507" pitchFamily="18" charset="2"/>
                  </a:rPr>
                </a:br>
                <a:r>
                  <a:rPr lang="nl-NL" altLang="nl-NL" dirty="0">
                    <a:solidFill>
                      <a:srgbClr val="000000"/>
                    </a:solidFill>
                    <a:latin typeface="Arial" panose="020B0604020202020204" pitchFamily="34" charset="0"/>
                    <a:sym typeface="Symbol" panose="05050102010706020507" pitchFamily="18" charset="2"/>
                  </a:rPr>
                  <a:t> </a:t>
                </a:r>
                <a:br>
                  <a:rPr lang="nl-NL" altLang="nl-NL" dirty="0">
                    <a:solidFill>
                      <a:srgbClr val="000000"/>
                    </a:solidFill>
                    <a:latin typeface="Arial" panose="020B0604020202020204" pitchFamily="34" charset="0"/>
                    <a:sym typeface="Symbol" panose="05050102010706020507" pitchFamily="18" charset="2"/>
                  </a:rPr>
                </a:br>
                <a:r>
                  <a:rPr lang="nl-NL" altLang="nl-NL" sz="2800" dirty="0">
                    <a:solidFill>
                      <a:srgbClr val="000000"/>
                    </a:solidFill>
                    <a:latin typeface="Arial" panose="020B0604020202020204" pitchFamily="34" charset="0"/>
                    <a:sym typeface="Symbol" panose="05050102010706020507" pitchFamily="18" charset="2"/>
                  </a:rPr>
                  <a:t>with b</a:t>
                </a:r>
                <a:r>
                  <a:rPr lang="nl-NL" altLang="nl-NL" sz="2800" baseline="-25000" dirty="0">
                    <a:solidFill>
                      <a:srgbClr val="000000"/>
                    </a:solidFill>
                    <a:latin typeface="Arial" panose="020B0604020202020204" pitchFamily="34" charset="0"/>
                    <a:sym typeface="Symbol" panose="05050102010706020507" pitchFamily="18" charset="2"/>
                  </a:rPr>
                  <a:t>1</a:t>
                </a:r>
                <a:r>
                  <a:rPr lang="en-US" altLang="nl-NL" sz="2800" dirty="0">
                    <a:solidFill>
                      <a:srgbClr val="000000"/>
                    </a:solidFill>
                    <a:latin typeface="Arial" panose="020B0604020202020204" pitchFamily="34" charset="0"/>
                    <a:sym typeface="Symbol" panose="05050102010706020507" pitchFamily="18" charset="2"/>
                  </a:rPr>
                  <a:t></a:t>
                </a:r>
                <a:r>
                  <a:rPr lang="nl-NL" altLang="nl-NL" sz="2800" dirty="0">
                    <a:solidFill>
                      <a:srgbClr val="000000"/>
                    </a:solidFill>
                    <a:latin typeface="Arial" panose="020B0604020202020204" pitchFamily="34" charset="0"/>
                    <a:sym typeface="Symbol" panose="05050102010706020507" pitchFamily="18" charset="2"/>
                  </a:rPr>
                  <a:t>0, a</a:t>
                </a:r>
                <a:r>
                  <a:rPr lang="nl-NL" altLang="nl-NL" sz="2800" baseline="-25000" dirty="0">
                    <a:solidFill>
                      <a:srgbClr val="000000"/>
                    </a:solidFill>
                    <a:latin typeface="Arial" panose="020B0604020202020204" pitchFamily="34" charset="0"/>
                    <a:sym typeface="Symbol" panose="05050102010706020507" pitchFamily="18" charset="2"/>
                  </a:rPr>
                  <a:t>1</a:t>
                </a:r>
                <a:r>
                  <a:rPr lang="en-US" altLang="nl-NL" sz="2800" dirty="0">
                    <a:solidFill>
                      <a:srgbClr val="000000"/>
                    </a:solidFill>
                    <a:latin typeface="Arial" panose="020B0604020202020204" pitchFamily="34" charset="0"/>
                    <a:sym typeface="Symbol" panose="05050102010706020507" pitchFamily="18" charset="2"/>
                  </a:rPr>
                  <a:t></a:t>
                </a:r>
                <a:r>
                  <a:rPr lang="nl-NL" altLang="nl-NL" sz="2800" dirty="0">
                    <a:solidFill>
                      <a:srgbClr val="000000"/>
                    </a:solidFill>
                    <a:latin typeface="Arial" panose="020B0604020202020204" pitchFamily="34" charset="0"/>
                    <a:sym typeface="Symbol" panose="05050102010706020507" pitchFamily="18" charset="2"/>
                  </a:rPr>
                  <a:t>0.</a:t>
                </a:r>
              </a:p>
              <a:p>
                <a:pPr>
                  <a:lnSpc>
                    <a:spcPct val="77000"/>
                  </a:lnSpc>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Symbol" panose="05050102010706020507" pitchFamily="18" charset="2"/>
                  </a:rPr>
                  <a:t>Every </a:t>
                </a:r>
                <a14:m>
                  <m:oMath xmlns:m="http://schemas.openxmlformats.org/officeDocument/2006/math">
                    <m:sSub>
                      <m:sSubPr>
                        <m:ctrlPr>
                          <a:rPr lang="nl-NL" altLang="nl-NL" sz="2800" b="0" i="1" smtClean="0">
                            <a:solidFill>
                              <a:srgbClr val="000000"/>
                            </a:solidFill>
                            <a:latin typeface="Cambria Math" panose="02040503050406030204" pitchFamily="18" charset="0"/>
                            <a:sym typeface="Symbol" panose="05050102010706020507" pitchFamily="18" charset="2"/>
                          </a:rPr>
                        </m:ctrlPr>
                      </m:sSubPr>
                      <m:e>
                        <m:r>
                          <a:rPr lang="nl-NL" altLang="nl-NL" sz="2800" b="0" i="1" smtClean="0">
                            <a:solidFill>
                              <a:srgbClr val="000000"/>
                            </a:solidFill>
                            <a:latin typeface="Cambria Math"/>
                            <a:sym typeface="Symbol" panose="05050102010706020507" pitchFamily="18" charset="2"/>
                          </a:rPr>
                          <m:t>𝑥</m:t>
                        </m:r>
                      </m:e>
                      <m:sub>
                        <m:r>
                          <a:rPr lang="nl-NL" altLang="nl-NL" sz="2800" b="0" i="1" smtClean="0">
                            <a:solidFill>
                              <a:srgbClr val="000000"/>
                            </a:solidFill>
                            <a:latin typeface="Cambria Math"/>
                            <a:sym typeface="Symbol" panose="05050102010706020507" pitchFamily="18" charset="2"/>
                          </a:rPr>
                          <m:t>𝑖</m:t>
                        </m:r>
                      </m:sub>
                    </m:sSub>
                    <m:r>
                      <a:rPr lang="nl-NL" altLang="nl-NL" sz="2800" b="0" i="1" smtClean="0">
                        <a:solidFill>
                          <a:srgbClr val="000000"/>
                        </a:solidFill>
                        <a:latin typeface="Cambria Math"/>
                        <a:sym typeface="Symbol" panose="05050102010706020507" pitchFamily="18" charset="2"/>
                      </a:rPr>
                      <m:t>≠</m:t>
                    </m:r>
                    <m:sSub>
                      <m:sSubPr>
                        <m:ctrlPr>
                          <a:rPr lang="nl-NL" altLang="nl-NL" sz="2800" b="0" i="1" smtClean="0">
                            <a:solidFill>
                              <a:srgbClr val="000000"/>
                            </a:solidFill>
                            <a:latin typeface="Cambria Math" panose="02040503050406030204" pitchFamily="18" charset="0"/>
                            <a:sym typeface="Symbol" panose="05050102010706020507" pitchFamily="18" charset="2"/>
                          </a:rPr>
                        </m:ctrlPr>
                      </m:sSubPr>
                      <m:e>
                        <m:r>
                          <a:rPr lang="nl-NL" altLang="nl-NL" sz="2800" b="0" i="1" smtClean="0">
                            <a:solidFill>
                              <a:srgbClr val="000000"/>
                            </a:solidFill>
                            <a:latin typeface="Cambria Math"/>
                            <a:sym typeface="Symbol" panose="05050102010706020507" pitchFamily="18" charset="2"/>
                          </a:rPr>
                          <m:t>𝑥</m:t>
                        </m:r>
                      </m:e>
                      <m:sub>
                        <m:r>
                          <a:rPr lang="nl-NL" altLang="nl-NL" sz="2800" b="0" i="1" smtClean="0">
                            <a:solidFill>
                              <a:srgbClr val="000000"/>
                            </a:solidFill>
                            <a:latin typeface="Cambria Math"/>
                            <a:sym typeface="Symbol" panose="05050102010706020507" pitchFamily="18" charset="2"/>
                          </a:rPr>
                          <m:t>𝑗</m:t>
                        </m:r>
                      </m:sub>
                    </m:sSub>
                  </m:oMath>
                </a14:m>
                <a:r>
                  <a:rPr lang="nl-NL" altLang="nl-NL" sz="2800" dirty="0">
                    <a:solidFill>
                      <a:srgbClr val="000000"/>
                    </a:solidFill>
                    <a:latin typeface="Arial" panose="020B0604020202020204" pitchFamily="34" charset="0"/>
                    <a:sym typeface="Symbol" panose="05050102010706020507" pitchFamily="18" charset="2"/>
                  </a:rPr>
                  <a:t> decreases welfare, </a:t>
                </a:r>
                <a:r>
                  <a:rPr lang="nl-NL" altLang="nl-NL" sz="2800" dirty="0" err="1">
                    <a:solidFill>
                      <a:srgbClr val="000000"/>
                    </a:solidFill>
                    <a:latin typeface="Arial" panose="020B0604020202020204" pitchFamily="34" charset="0"/>
                    <a:sym typeface="Symbol" panose="05050102010706020507" pitchFamily="18" charset="2"/>
                  </a:rPr>
                  <a:t>through</a:t>
                </a:r>
                <a:r>
                  <a:rPr lang="nl-NL" altLang="nl-NL" sz="2800" dirty="0">
                    <a:solidFill>
                      <a:srgbClr val="000000"/>
                    </a:solidFill>
                    <a:latin typeface="Arial" panose="020B0604020202020204" pitchFamily="34" charset="0"/>
                    <a:sym typeface="Symbol" panose="05050102010706020507" pitchFamily="18" charset="2"/>
                  </a:rPr>
                  <a:t> </a:t>
                </a:r>
                <a:r>
                  <a:rPr lang="nl-NL" altLang="nl-NL" sz="2800" dirty="0" err="1">
                    <a:solidFill>
                      <a:srgbClr val="000000"/>
                    </a:solidFill>
                    <a:latin typeface="Arial" panose="020B0604020202020204" pitchFamily="34" charset="0"/>
                    <a:sym typeface="Symbol" panose="05050102010706020507" pitchFamily="18" charset="2"/>
                  </a:rPr>
                  <a:t>inequality</a:t>
                </a:r>
                <a:r>
                  <a:rPr lang="nl-NL" altLang="nl-NL" sz="2800" dirty="0">
                    <a:solidFill>
                      <a:srgbClr val="000000"/>
                    </a:solidFill>
                    <a:latin typeface="Arial" panose="020B0604020202020204" pitchFamily="34" charset="0"/>
                    <a:sym typeface="Symbol" panose="05050102010706020507" pitchFamily="18" charset="2"/>
                  </a:rPr>
                  <a:t> </a:t>
                </a:r>
                <a:r>
                  <a:rPr lang="nl-NL" altLang="nl-NL" sz="2800" dirty="0" err="1">
                    <a:solidFill>
                      <a:srgbClr val="000000"/>
                    </a:solidFill>
                    <a:latin typeface="Arial" panose="020B0604020202020204" pitchFamily="34" charset="0"/>
                    <a:sym typeface="Symbol" panose="05050102010706020507" pitchFamily="18" charset="2"/>
                  </a:rPr>
                  <a:t>aversion</a:t>
                </a:r>
                <a:r>
                  <a:rPr lang="nl-NL" altLang="nl-NL" sz="2800" dirty="0">
                    <a:solidFill>
                      <a:srgbClr val="000000"/>
                    </a:solidFill>
                    <a:latin typeface="Arial" panose="020B0604020202020204" pitchFamily="34" charset="0"/>
                    <a:sym typeface="Symbol" panose="05050102010706020507" pitchFamily="18" charset="2"/>
                  </a:rPr>
                  <a:t>. </a:t>
                </a:r>
              </a:p>
              <a:p>
                <a:pPr>
                  <a:lnSpc>
                    <a:spcPct val="77000"/>
                  </a:lnSpc>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Symbol" panose="05050102010706020507" pitchFamily="18" charset="2"/>
                  </a:rPr>
                  <a:t>b</a:t>
                </a:r>
                <a:r>
                  <a:rPr lang="nl-NL" altLang="nl-NL" sz="2800" baseline="-25000" dirty="0">
                    <a:solidFill>
                      <a:srgbClr val="000000"/>
                    </a:solidFill>
                    <a:latin typeface="Arial" panose="020B0604020202020204" pitchFamily="34" charset="0"/>
                    <a:sym typeface="Symbol" panose="05050102010706020507" pitchFamily="18" charset="2"/>
                  </a:rPr>
                  <a:t>1</a:t>
                </a:r>
                <a:r>
                  <a:rPr lang="nl-NL" altLang="nl-NL" sz="2800" dirty="0">
                    <a:solidFill>
                      <a:srgbClr val="000000"/>
                    </a:solidFill>
                    <a:latin typeface="Arial" panose="020B0604020202020204" pitchFamily="34" charset="0"/>
                    <a:sym typeface="Symbol" panose="05050102010706020507" pitchFamily="18" charset="2"/>
                  </a:rPr>
                  <a:t>: aversion to being </a:t>
                </a:r>
                <a:r>
                  <a:rPr lang="nl-NL" altLang="nl-NL" sz="2800" u="sng" dirty="0">
                    <a:solidFill>
                      <a:srgbClr val="000000"/>
                    </a:solidFill>
                    <a:latin typeface="Arial" panose="020B0604020202020204" pitchFamily="34" charset="0"/>
                    <a:sym typeface="Symbol" panose="05050102010706020507" pitchFamily="18" charset="2"/>
                  </a:rPr>
                  <a:t>B</a:t>
                </a:r>
                <a:r>
                  <a:rPr lang="nl-NL" altLang="nl-NL" sz="2800" dirty="0">
                    <a:solidFill>
                      <a:srgbClr val="000000"/>
                    </a:solidFill>
                    <a:latin typeface="Arial" panose="020B0604020202020204" pitchFamily="34" charset="0"/>
                    <a:sym typeface="Symbol" panose="05050102010706020507" pitchFamily="18" charset="2"/>
                  </a:rPr>
                  <a:t>ehind (concerns j richer than 1)</a:t>
                </a:r>
              </a:p>
              <a:p>
                <a:pPr>
                  <a:lnSpc>
                    <a:spcPct val="77000"/>
                  </a:lnSpc>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Symbol" panose="05050102010706020507" pitchFamily="18" charset="2"/>
                  </a:rPr>
                  <a:t>a</a:t>
                </a:r>
                <a:r>
                  <a:rPr lang="nl-NL" altLang="nl-NL" sz="2800" baseline="-25000" dirty="0">
                    <a:solidFill>
                      <a:srgbClr val="000000"/>
                    </a:solidFill>
                    <a:latin typeface="Arial" panose="020B0604020202020204" pitchFamily="34" charset="0"/>
                    <a:sym typeface="Symbol" panose="05050102010706020507" pitchFamily="18" charset="2"/>
                  </a:rPr>
                  <a:t>1</a:t>
                </a:r>
                <a:r>
                  <a:rPr lang="nl-NL" altLang="nl-NL" sz="2800" dirty="0">
                    <a:solidFill>
                      <a:srgbClr val="000000"/>
                    </a:solidFill>
                    <a:latin typeface="Arial" panose="020B0604020202020204" pitchFamily="34" charset="0"/>
                    <a:sym typeface="Symbol" panose="05050102010706020507" pitchFamily="18" charset="2"/>
                  </a:rPr>
                  <a:t>: aversion to being </a:t>
                </a:r>
                <a:r>
                  <a:rPr lang="nl-NL" altLang="nl-NL" sz="2800" u="sng" dirty="0">
                    <a:solidFill>
                      <a:srgbClr val="000000"/>
                    </a:solidFill>
                    <a:latin typeface="Arial" panose="020B0604020202020204" pitchFamily="34" charset="0"/>
                    <a:sym typeface="Symbol" panose="05050102010706020507" pitchFamily="18" charset="2"/>
                  </a:rPr>
                  <a:t>A</a:t>
                </a:r>
                <a:r>
                  <a:rPr lang="nl-NL" altLang="nl-NL" sz="2800" dirty="0">
                    <a:solidFill>
                      <a:srgbClr val="000000"/>
                    </a:solidFill>
                    <a:latin typeface="Arial" panose="020B0604020202020204" pitchFamily="34" charset="0"/>
                    <a:sym typeface="Symbol" panose="05050102010706020507" pitchFamily="18" charset="2"/>
                  </a:rPr>
                  <a:t>head (concerns j poorer than 1). </a:t>
                </a:r>
              </a:p>
              <a:p>
                <a:pPr>
                  <a:lnSpc>
                    <a:spcPct val="77000"/>
                  </a:lnSpc>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Symbol" panose="05050102010706020507" pitchFamily="18" charset="2"/>
                  </a:rPr>
                  <a:t>a- and b-parameters are </a:t>
                </a:r>
                <a:r>
                  <a:rPr lang="nl-NL" altLang="nl-NL" sz="2800" dirty="0" err="1">
                    <a:solidFill>
                      <a:srgbClr val="000000"/>
                    </a:solidFill>
                    <a:latin typeface="Arial" panose="020B0604020202020204" pitchFamily="34" charset="0"/>
                    <a:sym typeface="Symbol" panose="05050102010706020507" pitchFamily="18" charset="2"/>
                  </a:rPr>
                  <a:t>subjective</a:t>
                </a:r>
                <a:r>
                  <a:rPr lang="nl-NL" altLang="nl-NL" sz="2800" dirty="0">
                    <a:solidFill>
                      <a:srgbClr val="000000"/>
                    </a:solidFill>
                    <a:latin typeface="Arial" panose="020B0604020202020204" pitchFamily="34" charset="0"/>
                    <a:sym typeface="Symbol" panose="05050102010706020507" pitchFamily="18" charset="2"/>
                  </a:rPr>
                  <a:t>. </a:t>
                </a:r>
              </a:p>
              <a:p>
                <a:pPr>
                  <a:lnSpc>
                    <a:spcPct val="77000"/>
                  </a:lnSpc>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Symbol" panose="05050102010706020507" pitchFamily="18" charset="2"/>
                  </a:rPr>
                  <a:t>Mostly,  </a:t>
                </a:r>
                <a14:m>
                  <m:oMath xmlns:m="http://schemas.openxmlformats.org/officeDocument/2006/math">
                    <m:f>
                      <m:fPr>
                        <m:ctrlPr>
                          <a:rPr lang="en-US" altLang="nl-NL" sz="2800" b="0" i="1" smtClean="0">
                            <a:solidFill>
                              <a:srgbClr val="000000"/>
                            </a:solidFill>
                            <a:latin typeface="Cambria Math" panose="02040503050406030204" pitchFamily="18" charset="0"/>
                            <a:sym typeface="Symbol" panose="05050102010706020507" pitchFamily="18" charset="2"/>
                          </a:rPr>
                        </m:ctrlPr>
                      </m:fPr>
                      <m:num>
                        <m:r>
                          <a:rPr lang="en-US" altLang="nl-NL" sz="2800" b="0" i="1" smtClean="0">
                            <a:solidFill>
                              <a:srgbClr val="000000"/>
                            </a:solidFill>
                            <a:latin typeface="Cambria Math" panose="02040503050406030204" pitchFamily="18" charset="0"/>
                            <a:sym typeface="Symbol" panose="05050102010706020507" pitchFamily="18" charset="2"/>
                          </a:rPr>
                          <m:t>1</m:t>
                        </m:r>
                      </m:num>
                      <m:den>
                        <m:r>
                          <a:rPr lang="en-US" altLang="nl-NL" sz="2800" b="0" i="1" smtClean="0">
                            <a:solidFill>
                              <a:srgbClr val="000000"/>
                            </a:solidFill>
                            <a:latin typeface="Cambria Math" panose="02040503050406030204" pitchFamily="18" charset="0"/>
                            <a:sym typeface="Symbol" panose="05050102010706020507" pitchFamily="18" charset="2"/>
                          </a:rPr>
                          <m:t>𝑛</m:t>
                        </m:r>
                        <m:r>
                          <a:rPr lang="en-US" altLang="nl-NL" sz="2800" b="0" i="1" smtClean="0">
                            <a:solidFill>
                              <a:srgbClr val="000000"/>
                            </a:solidFill>
                            <a:latin typeface="Cambria Math" panose="02040503050406030204" pitchFamily="18" charset="0"/>
                            <a:sym typeface="Symbol" panose="05050102010706020507" pitchFamily="18" charset="2"/>
                          </a:rPr>
                          <m:t>−1</m:t>
                        </m:r>
                      </m:den>
                    </m:f>
                    <m:r>
                      <a:rPr lang="en-US" altLang="nl-NL" sz="2800" b="0" i="1" smtClean="0">
                        <a:solidFill>
                          <a:srgbClr val="000000"/>
                        </a:solidFill>
                        <a:latin typeface="Cambria Math" panose="02040503050406030204" pitchFamily="18" charset="0"/>
                        <a:sym typeface="Symbol" panose="05050102010706020507" pitchFamily="18" charset="2"/>
                      </a:rPr>
                      <m:t>≥</m:t>
                    </m:r>
                    <m:sSub>
                      <m:sSubPr>
                        <m:ctrlPr>
                          <a:rPr lang="en-US" altLang="nl-NL" sz="2800" b="0" i="1" smtClean="0">
                            <a:solidFill>
                              <a:srgbClr val="000000"/>
                            </a:solidFill>
                            <a:latin typeface="Cambria Math" panose="02040503050406030204" pitchFamily="18" charset="0"/>
                            <a:sym typeface="Symbol" panose="05050102010706020507" pitchFamily="18" charset="2"/>
                          </a:rPr>
                        </m:ctrlPr>
                      </m:sSubPr>
                      <m:e>
                        <m:r>
                          <a:rPr lang="en-US" altLang="nl-NL" sz="2800" b="0" i="1" smtClean="0">
                            <a:solidFill>
                              <a:srgbClr val="000000"/>
                            </a:solidFill>
                            <a:latin typeface="Cambria Math" panose="02040503050406030204" pitchFamily="18" charset="0"/>
                            <a:sym typeface="Symbol" panose="05050102010706020507" pitchFamily="18" charset="2"/>
                          </a:rPr>
                          <m:t>𝑏</m:t>
                        </m:r>
                      </m:e>
                      <m:sub>
                        <m:r>
                          <a:rPr lang="en-US" altLang="nl-NL" sz="2800" b="0" i="1" smtClean="0">
                            <a:solidFill>
                              <a:srgbClr val="000000"/>
                            </a:solidFill>
                            <a:latin typeface="Cambria Math" panose="02040503050406030204" pitchFamily="18" charset="0"/>
                            <a:sym typeface="Symbol" panose="05050102010706020507" pitchFamily="18" charset="2"/>
                          </a:rPr>
                          <m:t>1</m:t>
                        </m:r>
                      </m:sub>
                    </m:sSub>
                    <m:r>
                      <a:rPr lang="en-US" altLang="nl-NL" sz="2800" b="0" i="1" smtClean="0">
                        <a:solidFill>
                          <a:srgbClr val="000000"/>
                        </a:solidFill>
                        <a:latin typeface="Cambria Math" panose="02040503050406030204" pitchFamily="18" charset="0"/>
                        <a:sym typeface="Symbol" panose="05050102010706020507" pitchFamily="18" charset="2"/>
                      </a:rPr>
                      <m:t>≥</m:t>
                    </m:r>
                    <m:sSub>
                      <m:sSubPr>
                        <m:ctrlPr>
                          <a:rPr lang="en-US" altLang="nl-NL" sz="2800" b="0" i="1" smtClean="0">
                            <a:solidFill>
                              <a:srgbClr val="000000"/>
                            </a:solidFill>
                            <a:latin typeface="Cambria Math" panose="02040503050406030204" pitchFamily="18" charset="0"/>
                            <a:sym typeface="Symbol" panose="05050102010706020507" pitchFamily="18" charset="2"/>
                          </a:rPr>
                        </m:ctrlPr>
                      </m:sSubPr>
                      <m:e>
                        <m:r>
                          <a:rPr lang="en-US" altLang="nl-NL" sz="2800" b="0" i="1" smtClean="0">
                            <a:solidFill>
                              <a:srgbClr val="000000"/>
                            </a:solidFill>
                            <a:latin typeface="Cambria Math" panose="02040503050406030204" pitchFamily="18" charset="0"/>
                            <a:sym typeface="Symbol" panose="05050102010706020507" pitchFamily="18" charset="2"/>
                          </a:rPr>
                          <m:t>𝑎</m:t>
                        </m:r>
                      </m:e>
                      <m:sub>
                        <m:r>
                          <a:rPr lang="en-US" altLang="nl-NL" sz="2800" b="0" i="1" smtClean="0">
                            <a:solidFill>
                              <a:srgbClr val="000000"/>
                            </a:solidFill>
                            <a:latin typeface="Cambria Math" panose="02040503050406030204" pitchFamily="18" charset="0"/>
                            <a:sym typeface="Symbol" panose="05050102010706020507" pitchFamily="18" charset="2"/>
                          </a:rPr>
                          <m:t>1</m:t>
                        </m:r>
                      </m:sub>
                    </m:sSub>
                  </m:oMath>
                </a14:m>
                <a:r>
                  <a:rPr lang="en-GB" altLang="nl-NL" sz="2800" dirty="0">
                    <a:solidFill>
                      <a:srgbClr val="000000"/>
                    </a:solidFill>
                    <a:latin typeface="Arial" panose="020B0604020202020204" pitchFamily="34" charset="0"/>
                    <a:sym typeface="Symbol" panose="05050102010706020507" pitchFamily="18" charset="2"/>
                  </a:rPr>
                  <a:t> </a:t>
                </a:r>
                <a:r>
                  <a:rPr lang="en-GB" altLang="nl-NL" sz="2400" dirty="0">
                    <a:solidFill>
                      <a:srgbClr val="000000"/>
                    </a:solidFill>
                    <a:latin typeface="Arial" panose="020B0604020202020204" pitchFamily="34" charset="0"/>
                    <a:sym typeface="Symbol" panose="05050102010706020507" pitchFamily="18" charset="2"/>
                  </a:rPr>
                  <a:t>(impact of </a:t>
                </a:r>
                <a:r>
                  <a:rPr lang="en-GB" altLang="nl-NL" sz="2400" dirty="0" err="1">
                    <a:solidFill>
                      <a:srgbClr val="000000"/>
                    </a:solidFill>
                    <a:latin typeface="Arial" panose="020B0604020202020204" pitchFamily="34" charset="0"/>
                    <a:sym typeface="Symbol" panose="05050102010706020507" pitchFamily="18" charset="2"/>
                  </a:rPr>
                  <a:t>ineq</a:t>
                </a:r>
                <a:r>
                  <a:rPr lang="en-GB" altLang="nl-NL" sz="2400" dirty="0">
                    <a:solidFill>
                      <a:srgbClr val="000000"/>
                    </a:solidFill>
                    <a:latin typeface="Arial" panose="020B0604020202020204" pitchFamily="34" charset="0"/>
                    <a:sym typeface="Symbol" panose="05050102010706020507" pitchFamily="18" charset="2"/>
                  </a:rPr>
                  <a:t>. av. not too big)</a:t>
                </a:r>
                <a:endParaRPr lang="en-GB" altLang="nl-NL" sz="2800" dirty="0">
                  <a:solidFill>
                    <a:srgbClr val="000000"/>
                  </a:solidFill>
                  <a:latin typeface="Arial" panose="020B0604020202020204" pitchFamily="34" charset="0"/>
                  <a:sym typeface="Symbol" panose="05050102010706020507" pitchFamily="18" charset="2"/>
                </a:endParaRP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207435" y="164819"/>
                <a:ext cx="8839200" cy="6667595"/>
              </a:xfrm>
              <a:prstGeom prst="rect">
                <a:avLst/>
              </a:prstGeom>
              <a:blipFill>
                <a:blip r:embed="rId3"/>
                <a:stretch>
                  <a:fillRect l="-2069" t="-2925" r="-22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L">
                    <a:noFill/>
                  </a:rPr>
                  <a:t> </a:t>
                </a:r>
              </a:p>
            </p:txBody>
          </p:sp>
        </mc:Fallback>
      </mc:AlternateContent>
      <p:pic>
        <p:nvPicPr>
          <p:cNvPr id="6" name="Picture 5">
            <a:extLst>
              <a:ext uri="{FF2B5EF4-FFF2-40B4-BE49-F238E27FC236}">
                <a16:creationId xmlns:a16="http://schemas.microsoft.com/office/drawing/2014/main" id="{3F3AAA47-A7B8-435E-BF20-D6CC4FB664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42" t="3373" r="23263" b="24744"/>
          <a:stretch/>
        </p:blipFill>
        <p:spPr>
          <a:xfrm>
            <a:off x="3827009" y="542105"/>
            <a:ext cx="528967" cy="752943"/>
          </a:xfrm>
          <a:prstGeom prst="rect">
            <a:avLst/>
          </a:prstGeom>
        </p:spPr>
      </p:pic>
      <p:pic>
        <p:nvPicPr>
          <p:cNvPr id="7" name="Picture 6">
            <a:extLst>
              <a:ext uri="{FF2B5EF4-FFF2-40B4-BE49-F238E27FC236}">
                <a16:creationId xmlns:a16="http://schemas.microsoft.com/office/drawing/2014/main" id="{28FB7C60-F3F4-4D26-B411-5C8C4A702640}"/>
              </a:ext>
            </a:extLst>
          </p:cNvPr>
          <p:cNvPicPr>
            <a:picLocks noChangeAspect="1"/>
          </p:cNvPicPr>
          <p:nvPr/>
        </p:nvPicPr>
        <p:blipFill rotWithShape="1">
          <a:blip r:embed="rId5">
            <a:extLst>
              <a:ext uri="{28A0092B-C50C-407E-A947-70E740481C1C}">
                <a14:useLocalDpi xmlns:a14="http://schemas.microsoft.com/office/drawing/2010/main" val="0"/>
              </a:ext>
            </a:extLst>
          </a:blip>
          <a:srcRect l="15867" r="12970" b="22508"/>
          <a:stretch/>
        </p:blipFill>
        <p:spPr>
          <a:xfrm>
            <a:off x="4572002" y="537912"/>
            <a:ext cx="505738" cy="752943"/>
          </a:xfrm>
          <a:prstGeom prst="rect">
            <a:avLst/>
          </a:prstGeom>
        </p:spPr>
      </p:pic>
      <p:sp>
        <p:nvSpPr>
          <p:cNvPr id="8" name="Text Box 3"/>
          <p:cNvSpPr txBox="1">
            <a:spLocks noChangeArrowheads="1"/>
          </p:cNvSpPr>
          <p:nvPr/>
        </p:nvSpPr>
        <p:spPr bwMode="auto">
          <a:xfrm>
            <a:off x="872471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167</a:t>
            </a:fld>
            <a:endParaRPr lang="en-US" altLang="nl-NL" sz="1600"/>
          </a:p>
        </p:txBody>
      </p:sp>
      <p:pic>
        <p:nvPicPr>
          <p:cNvPr id="9" name="Picture 8" descr="C:\Users\xx\Desktop\cur\cur Micro IV\werlfare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880" t="8928" r="10870" b="22620"/>
          <a:stretch/>
        </p:blipFill>
        <p:spPr bwMode="auto">
          <a:xfrm>
            <a:off x="8851638" y="6530210"/>
            <a:ext cx="265919" cy="13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21057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6451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64514">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645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3500" y="43388"/>
            <a:ext cx="9017000"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dirty="0" err="1">
                <a:solidFill>
                  <a:srgbClr val="000000"/>
                </a:solidFill>
                <a:latin typeface="Arial" panose="020B0604020202020204" pitchFamily="34" charset="0"/>
                <a:sym typeface="Symbol" panose="05050102010706020507" pitchFamily="18" charset="2"/>
              </a:rPr>
              <a:t>Harsanyi</a:t>
            </a:r>
            <a:r>
              <a:rPr lang="en-US" altLang="nl-NL" dirty="0">
                <a:solidFill>
                  <a:srgbClr val="000000"/>
                </a:solidFill>
                <a:latin typeface="Arial" panose="020B0604020202020204" pitchFamily="34" charset="0"/>
                <a:sym typeface="Symbol" panose="05050102010706020507" pitchFamily="18" charset="2"/>
              </a:rPr>
              <a:t>-utilitarianism’s problematic prediction, taking utility linear:</a:t>
            </a:r>
          </a:p>
        </p:txBody>
      </p:sp>
      <p:grpSp>
        <p:nvGrpSpPr>
          <p:cNvPr id="2" name="Group 21"/>
          <p:cNvGrpSpPr>
            <a:grpSpLocks/>
          </p:cNvGrpSpPr>
          <p:nvPr/>
        </p:nvGrpSpPr>
        <p:grpSpPr bwMode="auto">
          <a:xfrm>
            <a:off x="242888" y="868621"/>
            <a:ext cx="8104187" cy="1898650"/>
            <a:chOff x="280988" y="2895600"/>
            <a:chExt cx="8104187" cy="1898650"/>
          </a:xfrm>
        </p:grpSpPr>
        <p:grpSp>
          <p:nvGrpSpPr>
            <p:cNvPr id="264199" name="Group 4"/>
            <p:cNvGrpSpPr>
              <a:grpSpLocks/>
            </p:cNvGrpSpPr>
            <p:nvPr/>
          </p:nvGrpSpPr>
          <p:grpSpPr bwMode="auto">
            <a:xfrm>
              <a:off x="280988" y="2911475"/>
              <a:ext cx="3570287" cy="1882775"/>
              <a:chOff x="177" y="1199"/>
              <a:chExt cx="2249" cy="1186"/>
            </a:xfrm>
          </p:grpSpPr>
          <p:sp>
            <p:nvSpPr>
              <p:cNvPr id="264209" name="Freeform 6"/>
              <p:cNvSpPr>
                <a:spLocks/>
              </p:cNvSpPr>
              <p:nvPr/>
            </p:nvSpPr>
            <p:spPr bwMode="auto">
              <a:xfrm>
                <a:off x="232" y="1497"/>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264210" name="Freeform 7"/>
              <p:cNvSpPr>
                <a:spLocks/>
              </p:cNvSpPr>
              <p:nvPr/>
            </p:nvSpPr>
            <p:spPr bwMode="auto">
              <a:xfrm flipV="1">
                <a:off x="238" y="180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264211" name="Oval 8"/>
              <p:cNvSpPr>
                <a:spLocks noChangeArrowheads="1"/>
              </p:cNvSpPr>
              <p:nvPr/>
            </p:nvSpPr>
            <p:spPr bwMode="auto">
              <a:xfrm>
                <a:off x="177" y="1732"/>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264212" name="Text Box 9"/>
              <p:cNvSpPr txBox="1">
                <a:spLocks noChangeArrowheads="1"/>
              </p:cNvSpPr>
              <p:nvPr/>
            </p:nvSpPr>
            <p:spPr bwMode="auto">
              <a:xfrm>
                <a:off x="872" y="1326"/>
                <a:ext cx="15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a:t>
                </a:r>
                <a:r>
                  <a:rPr lang="nl-NL" altLang="nl-NL" sz="2800" dirty="0">
                    <a:solidFill>
                      <a:srgbClr val="000000"/>
                    </a:solidFill>
                    <a:latin typeface="Arial" panose="020B0604020202020204" pitchFamily="34" charset="0"/>
                  </a:rPr>
                  <a:t>€</a:t>
                </a:r>
                <a:r>
                  <a:rPr lang="en-AU" altLang="nl-NL" sz="2800" dirty="0">
                    <a:solidFill>
                      <a:srgbClr val="000000"/>
                    </a:solidFill>
                    <a:latin typeface="Arial" panose="020B0604020202020204" pitchFamily="34" charset="0"/>
                    <a:cs typeface="Times New Roman" panose="02020603050405020304" pitchFamily="18" charset="0"/>
                  </a:rPr>
                  <a:t>1, </a:t>
                </a:r>
                <a:r>
                  <a:rPr lang="nl-NL" altLang="nl-NL" sz="2800" dirty="0">
                    <a:solidFill>
                      <a:srgbClr val="000000"/>
                    </a:solidFill>
                    <a:latin typeface="Arial" panose="020B0604020202020204" pitchFamily="34" charset="0"/>
                  </a:rPr>
                  <a:t>€</a:t>
                </a:r>
                <a:r>
                  <a:rPr lang="en-AU" altLang="nl-NL" sz="2800" dirty="0">
                    <a:solidFill>
                      <a:srgbClr val="000000"/>
                    </a:solidFill>
                    <a:latin typeface="Arial" panose="020B0604020202020204" pitchFamily="34" charset="0"/>
                    <a:cs typeface="Times New Roman" panose="02020603050405020304" pitchFamily="18" charset="0"/>
                  </a:rPr>
                  <a:t>1)</a:t>
                </a:r>
                <a:endParaRPr lang="en-GB" altLang="nl-NL" sz="2800" dirty="0">
                  <a:solidFill>
                    <a:srgbClr val="000000"/>
                  </a:solidFill>
                  <a:latin typeface="Arial" panose="020B0604020202020204" pitchFamily="34" charset="0"/>
                </a:endParaRPr>
              </a:p>
            </p:txBody>
          </p:sp>
          <p:sp>
            <p:nvSpPr>
              <p:cNvPr id="264213" name="Text Box 11"/>
              <p:cNvSpPr txBox="1">
                <a:spLocks noChangeArrowheads="1"/>
              </p:cNvSpPr>
              <p:nvPr/>
            </p:nvSpPr>
            <p:spPr bwMode="auto">
              <a:xfrm>
                <a:off x="358" y="1199"/>
                <a:ext cx="5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800" dirty="0">
                    <a:solidFill>
                      <a:srgbClr val="000000"/>
                    </a:solidFill>
                    <a:latin typeface="Arial" panose="020B0604020202020204" pitchFamily="34" charset="0"/>
                  </a:rPr>
                  <a:t>0.5</a:t>
                </a:r>
                <a:r>
                  <a:rPr lang="en-GB" altLang="nl-NL" dirty="0">
                    <a:solidFill>
                      <a:srgbClr val="000000"/>
                    </a:solidFill>
                    <a:latin typeface="Arial" panose="020B0604020202020204" pitchFamily="34" charset="0"/>
                  </a:rPr>
                  <a:t> </a:t>
                </a:r>
              </a:p>
            </p:txBody>
          </p:sp>
          <p:sp>
            <p:nvSpPr>
              <p:cNvPr id="264214" name="Rectangle 12"/>
              <p:cNvSpPr>
                <a:spLocks noChangeArrowheads="1"/>
              </p:cNvSpPr>
              <p:nvPr/>
            </p:nvSpPr>
            <p:spPr bwMode="auto">
              <a:xfrm>
                <a:off x="346" y="2055"/>
                <a:ext cx="5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dirty="0">
                    <a:solidFill>
                      <a:srgbClr val="000000"/>
                    </a:solidFill>
                    <a:latin typeface="Arial" panose="020B0604020202020204" pitchFamily="34" charset="0"/>
                    <a:ea typeface="MS Mincho" panose="02020609040205080304" pitchFamily="49" charset="-128"/>
                  </a:rPr>
                  <a:t>0.5</a:t>
                </a:r>
                <a:r>
                  <a:rPr lang="en-US" altLang="nl-NL" sz="1400" dirty="0">
                    <a:solidFill>
                      <a:srgbClr val="000000"/>
                    </a:solidFill>
                    <a:latin typeface="Arial" panose="020B0604020202020204" pitchFamily="34" charset="0"/>
                  </a:rPr>
                  <a:t> </a:t>
                </a:r>
                <a:endParaRPr lang="en-US" altLang="nl-NL" sz="2800" dirty="0">
                  <a:solidFill>
                    <a:srgbClr val="000000"/>
                  </a:solidFill>
                  <a:latin typeface="Arial" panose="020B0604020202020204" pitchFamily="34" charset="0"/>
                </a:endParaRPr>
              </a:p>
            </p:txBody>
          </p:sp>
          <p:sp>
            <p:nvSpPr>
              <p:cNvPr id="264215" name="Text Box 9"/>
              <p:cNvSpPr txBox="1">
                <a:spLocks noChangeArrowheads="1"/>
              </p:cNvSpPr>
              <p:nvPr/>
            </p:nvSpPr>
            <p:spPr bwMode="auto">
              <a:xfrm>
                <a:off x="872" y="1940"/>
                <a:ext cx="15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a:t>
                </a:r>
                <a:r>
                  <a:rPr lang="nl-NL" altLang="nl-NL" sz="2800" dirty="0">
                    <a:solidFill>
                      <a:srgbClr val="000000"/>
                    </a:solidFill>
                    <a:latin typeface="Arial" panose="020B0604020202020204" pitchFamily="34" charset="0"/>
                  </a:rPr>
                  <a:t>€</a:t>
                </a:r>
                <a:r>
                  <a:rPr lang="en-AU" altLang="nl-NL" sz="2800" dirty="0">
                    <a:solidFill>
                      <a:srgbClr val="000000"/>
                    </a:solidFill>
                    <a:latin typeface="Arial" panose="020B0604020202020204" pitchFamily="34" charset="0"/>
                    <a:cs typeface="Times New Roman" panose="02020603050405020304" pitchFamily="18" charset="0"/>
                  </a:rPr>
                  <a:t>0, </a:t>
                </a:r>
                <a:r>
                  <a:rPr lang="nl-NL" altLang="nl-NL" sz="2800" dirty="0">
                    <a:solidFill>
                      <a:srgbClr val="000000"/>
                    </a:solidFill>
                    <a:latin typeface="Arial" panose="020B0604020202020204" pitchFamily="34" charset="0"/>
                  </a:rPr>
                  <a:t>€</a:t>
                </a:r>
                <a:r>
                  <a:rPr lang="en-AU" altLang="nl-NL" sz="2800" dirty="0">
                    <a:solidFill>
                      <a:srgbClr val="000000"/>
                    </a:solidFill>
                    <a:latin typeface="Arial" panose="020B0604020202020204" pitchFamily="34" charset="0"/>
                    <a:cs typeface="Times New Roman" panose="02020603050405020304" pitchFamily="18" charset="0"/>
                  </a:rPr>
                  <a:t>0)</a:t>
                </a:r>
                <a:endParaRPr lang="en-GB" altLang="nl-NL" sz="2800" dirty="0">
                  <a:solidFill>
                    <a:srgbClr val="000000"/>
                  </a:solidFill>
                  <a:latin typeface="Arial" panose="020B0604020202020204" pitchFamily="34" charset="0"/>
                </a:endParaRPr>
              </a:p>
            </p:txBody>
          </p:sp>
        </p:grpSp>
        <p:grpSp>
          <p:nvGrpSpPr>
            <p:cNvPr id="264200" name="Group 12"/>
            <p:cNvGrpSpPr>
              <a:grpSpLocks/>
            </p:cNvGrpSpPr>
            <p:nvPr/>
          </p:nvGrpSpPr>
          <p:grpSpPr bwMode="auto">
            <a:xfrm>
              <a:off x="4814888" y="2895600"/>
              <a:ext cx="3570287" cy="1898650"/>
              <a:chOff x="177" y="1189"/>
              <a:chExt cx="2249" cy="1196"/>
            </a:xfrm>
          </p:grpSpPr>
          <p:sp>
            <p:nvSpPr>
              <p:cNvPr id="264202" name="Freeform 6"/>
              <p:cNvSpPr>
                <a:spLocks/>
              </p:cNvSpPr>
              <p:nvPr/>
            </p:nvSpPr>
            <p:spPr bwMode="auto">
              <a:xfrm>
                <a:off x="232" y="1497"/>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264203" name="Freeform 7"/>
              <p:cNvSpPr>
                <a:spLocks/>
              </p:cNvSpPr>
              <p:nvPr/>
            </p:nvSpPr>
            <p:spPr bwMode="auto">
              <a:xfrm flipV="1">
                <a:off x="238" y="180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264204" name="Oval 8"/>
              <p:cNvSpPr>
                <a:spLocks noChangeArrowheads="1"/>
              </p:cNvSpPr>
              <p:nvPr/>
            </p:nvSpPr>
            <p:spPr bwMode="auto">
              <a:xfrm>
                <a:off x="177" y="1732"/>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264205" name="Text Box 9"/>
              <p:cNvSpPr txBox="1">
                <a:spLocks noChangeArrowheads="1"/>
              </p:cNvSpPr>
              <p:nvPr/>
            </p:nvSpPr>
            <p:spPr bwMode="auto">
              <a:xfrm>
                <a:off x="872" y="1326"/>
                <a:ext cx="15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a:t>
                </a:r>
                <a:r>
                  <a:rPr lang="nl-NL" altLang="nl-NL" sz="2800" dirty="0">
                    <a:solidFill>
                      <a:srgbClr val="000000"/>
                    </a:solidFill>
                    <a:latin typeface="Arial" panose="020B0604020202020204" pitchFamily="34" charset="0"/>
                  </a:rPr>
                  <a:t>€</a:t>
                </a:r>
                <a:r>
                  <a:rPr lang="en-AU" altLang="nl-NL" sz="2800" dirty="0">
                    <a:solidFill>
                      <a:srgbClr val="000000"/>
                    </a:solidFill>
                    <a:latin typeface="Arial" panose="020B0604020202020204" pitchFamily="34" charset="0"/>
                    <a:cs typeface="Times New Roman" panose="02020603050405020304" pitchFamily="18" charset="0"/>
                  </a:rPr>
                  <a:t>1, </a:t>
                </a:r>
                <a:r>
                  <a:rPr lang="nl-NL" altLang="nl-NL" sz="2800" dirty="0">
                    <a:solidFill>
                      <a:srgbClr val="000000"/>
                    </a:solidFill>
                    <a:latin typeface="Arial" panose="020B0604020202020204" pitchFamily="34" charset="0"/>
                  </a:rPr>
                  <a:t>€</a:t>
                </a:r>
                <a:r>
                  <a:rPr lang="en-AU" altLang="nl-NL" sz="2800" dirty="0">
                    <a:solidFill>
                      <a:srgbClr val="000000"/>
                    </a:solidFill>
                    <a:latin typeface="Arial" panose="020B0604020202020204" pitchFamily="34" charset="0"/>
                    <a:cs typeface="Times New Roman" panose="02020603050405020304" pitchFamily="18" charset="0"/>
                  </a:rPr>
                  <a:t>0)</a:t>
                </a:r>
                <a:endParaRPr lang="en-GB" altLang="nl-NL" sz="2800" dirty="0">
                  <a:solidFill>
                    <a:srgbClr val="000000"/>
                  </a:solidFill>
                  <a:latin typeface="Arial" panose="020B0604020202020204" pitchFamily="34" charset="0"/>
                </a:endParaRPr>
              </a:p>
            </p:txBody>
          </p:sp>
          <p:sp>
            <p:nvSpPr>
              <p:cNvPr id="264206" name="Text Box 11"/>
              <p:cNvSpPr txBox="1">
                <a:spLocks noChangeArrowheads="1"/>
              </p:cNvSpPr>
              <p:nvPr/>
            </p:nvSpPr>
            <p:spPr bwMode="auto">
              <a:xfrm>
                <a:off x="358" y="1189"/>
                <a:ext cx="5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800">
                    <a:solidFill>
                      <a:srgbClr val="000000"/>
                    </a:solidFill>
                    <a:latin typeface="Arial" panose="020B0604020202020204" pitchFamily="34" charset="0"/>
                  </a:rPr>
                  <a:t>0.5</a:t>
                </a:r>
                <a:r>
                  <a:rPr lang="en-GB" altLang="nl-NL">
                    <a:solidFill>
                      <a:srgbClr val="000000"/>
                    </a:solidFill>
                    <a:latin typeface="Arial" panose="020B0604020202020204" pitchFamily="34" charset="0"/>
                  </a:rPr>
                  <a:t> </a:t>
                </a:r>
              </a:p>
            </p:txBody>
          </p:sp>
          <p:sp>
            <p:nvSpPr>
              <p:cNvPr id="264207" name="Rectangle 12"/>
              <p:cNvSpPr>
                <a:spLocks noChangeArrowheads="1"/>
              </p:cNvSpPr>
              <p:nvPr/>
            </p:nvSpPr>
            <p:spPr bwMode="auto">
              <a:xfrm>
                <a:off x="346" y="2055"/>
                <a:ext cx="5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dirty="0">
                    <a:solidFill>
                      <a:srgbClr val="000000"/>
                    </a:solidFill>
                    <a:latin typeface="Arial" panose="020B0604020202020204" pitchFamily="34" charset="0"/>
                    <a:ea typeface="MS Mincho" panose="02020609040205080304" pitchFamily="49" charset="-128"/>
                  </a:rPr>
                  <a:t>0.5</a:t>
                </a:r>
                <a:r>
                  <a:rPr lang="en-US" altLang="nl-NL" sz="1400" dirty="0">
                    <a:solidFill>
                      <a:srgbClr val="000000"/>
                    </a:solidFill>
                    <a:latin typeface="Arial" panose="020B0604020202020204" pitchFamily="34" charset="0"/>
                  </a:rPr>
                  <a:t> </a:t>
                </a:r>
                <a:endParaRPr lang="en-US" altLang="nl-NL" sz="2800" dirty="0">
                  <a:solidFill>
                    <a:srgbClr val="000000"/>
                  </a:solidFill>
                  <a:latin typeface="Arial" panose="020B0604020202020204" pitchFamily="34" charset="0"/>
                </a:endParaRPr>
              </a:p>
            </p:txBody>
          </p:sp>
          <p:sp>
            <p:nvSpPr>
              <p:cNvPr id="264208" name="Text Box 9"/>
              <p:cNvSpPr txBox="1">
                <a:spLocks noChangeArrowheads="1"/>
              </p:cNvSpPr>
              <p:nvPr/>
            </p:nvSpPr>
            <p:spPr bwMode="auto">
              <a:xfrm>
                <a:off x="872" y="1940"/>
                <a:ext cx="15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a:t>
                </a:r>
                <a:r>
                  <a:rPr lang="nl-NL" altLang="nl-NL" sz="2800" dirty="0">
                    <a:solidFill>
                      <a:srgbClr val="000000"/>
                    </a:solidFill>
                    <a:latin typeface="Arial" panose="020B0604020202020204" pitchFamily="34" charset="0"/>
                  </a:rPr>
                  <a:t>€</a:t>
                </a:r>
                <a:r>
                  <a:rPr lang="en-AU" altLang="nl-NL" sz="2800" dirty="0">
                    <a:solidFill>
                      <a:srgbClr val="000000"/>
                    </a:solidFill>
                    <a:latin typeface="Arial" panose="020B0604020202020204" pitchFamily="34" charset="0"/>
                    <a:cs typeface="Times New Roman" panose="02020603050405020304" pitchFamily="18" charset="0"/>
                  </a:rPr>
                  <a:t>0, </a:t>
                </a:r>
                <a:r>
                  <a:rPr lang="nl-NL" altLang="nl-NL" sz="2800" dirty="0">
                    <a:solidFill>
                      <a:srgbClr val="000000"/>
                    </a:solidFill>
                    <a:latin typeface="Arial" panose="020B0604020202020204" pitchFamily="34" charset="0"/>
                  </a:rPr>
                  <a:t>€</a:t>
                </a:r>
                <a:r>
                  <a:rPr lang="en-AU" altLang="nl-NL" sz="2800" dirty="0">
                    <a:solidFill>
                      <a:srgbClr val="000000"/>
                    </a:solidFill>
                    <a:latin typeface="Arial" panose="020B0604020202020204" pitchFamily="34" charset="0"/>
                    <a:cs typeface="Times New Roman" panose="02020603050405020304" pitchFamily="18" charset="0"/>
                  </a:rPr>
                  <a:t>1)</a:t>
                </a:r>
                <a:endParaRPr lang="en-GB" altLang="nl-NL" sz="2800" dirty="0">
                  <a:solidFill>
                    <a:srgbClr val="000000"/>
                  </a:solidFill>
                  <a:latin typeface="Arial" panose="020B0604020202020204" pitchFamily="34" charset="0"/>
                </a:endParaRPr>
              </a:p>
            </p:txBody>
          </p:sp>
        </p:grpSp>
        <p:sp>
          <p:nvSpPr>
            <p:cNvPr id="264201" name="Text Box 2"/>
            <p:cNvSpPr txBox="1">
              <a:spLocks noChangeArrowheads="1"/>
            </p:cNvSpPr>
            <p:nvPr/>
          </p:nvSpPr>
          <p:spPr bwMode="auto">
            <a:xfrm>
              <a:off x="3621266" y="3628549"/>
              <a:ext cx="7112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a:solidFill>
                    <a:srgbClr val="000000"/>
                  </a:solidFill>
                  <a:latin typeface="Arial" panose="020B0604020202020204" pitchFamily="34" charset="0"/>
                  <a:sym typeface="Symbol" panose="05050102010706020507" pitchFamily="18" charset="2"/>
                </a:rPr>
                <a:t>~</a:t>
              </a:r>
            </a:p>
          </p:txBody>
        </p:sp>
      </p:grpSp>
      <p:sp>
        <p:nvSpPr>
          <p:cNvPr id="3" name="Text Box 2"/>
          <p:cNvSpPr txBox="1">
            <a:spLocks noChangeArrowheads="1"/>
          </p:cNvSpPr>
          <p:nvPr/>
        </p:nvSpPr>
        <p:spPr bwMode="auto">
          <a:xfrm>
            <a:off x="47625" y="2801037"/>
            <a:ext cx="9058275" cy="412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sym typeface="Symbol" panose="05050102010706020507" pitchFamily="18" charset="2"/>
              </a:rPr>
              <a:t>Fehr-Schmidt sheds new light on it. </a:t>
            </a:r>
            <a:br>
              <a:rPr lang="en-US" altLang="nl-NL" sz="2800" dirty="0">
                <a:solidFill>
                  <a:srgbClr val="0000FF"/>
                </a:solidFill>
                <a:latin typeface="Arial" panose="020B0604020202020204" pitchFamily="34" charset="0"/>
                <a:sym typeface="Symbol" panose="05050102010706020507" pitchFamily="18" charset="2"/>
              </a:rPr>
            </a:br>
            <a:r>
              <a:rPr lang="en-US" altLang="nl-NL" sz="2800" dirty="0">
                <a:solidFill>
                  <a:srgbClr val="0000FF"/>
                </a:solidFill>
                <a:latin typeface="Arial" panose="020B0604020202020204" pitchFamily="34" charset="0"/>
                <a:sym typeface="Symbol" panose="05050102010706020507" pitchFamily="18" charset="2"/>
              </a:rPr>
              <a:t>Predicts preference for left: </a:t>
            </a:r>
          </a:p>
          <a:p>
            <a:pPr>
              <a:lnSpc>
                <a:spcPct val="85000"/>
              </a:lnSpc>
              <a:spcBef>
                <a:spcPct val="0"/>
              </a:spcBef>
              <a:buFont typeface="Math3" panose="00000400000000000000" pitchFamily="2" charset="2"/>
              <a:buNone/>
            </a:pPr>
            <a:r>
              <a:rPr lang="en-AU" altLang="nl-NL" sz="2800" dirty="0">
                <a:solidFill>
                  <a:srgbClr val="000000"/>
                </a:solidFill>
                <a:latin typeface="Arial" panose="020B0604020202020204" pitchFamily="34" charset="0"/>
                <a:cs typeface="Times New Roman" panose="02020603050405020304" pitchFamily="18" charset="0"/>
              </a:rPr>
              <a:t>(1, 1) has value 1 for agent 1.</a:t>
            </a:r>
            <a:endParaRPr lang="en-US" altLang="nl-NL" sz="2800" dirty="0">
              <a:solidFill>
                <a:srgbClr val="000000"/>
              </a:solidFill>
              <a:latin typeface="Arial" panose="020B0604020202020204" pitchFamily="34" charset="0"/>
              <a:sym typeface="Symbol" panose="05050102010706020507" pitchFamily="18" charset="2"/>
            </a:endParaRPr>
          </a:p>
          <a:p>
            <a:pPr>
              <a:lnSpc>
                <a:spcPct val="85000"/>
              </a:lnSpc>
              <a:spcBef>
                <a:spcPct val="0"/>
              </a:spcBef>
              <a:buFontTx/>
              <a:buNone/>
            </a:pPr>
            <a:r>
              <a:rPr lang="en-AU" altLang="nl-NL" sz="2800" dirty="0">
                <a:solidFill>
                  <a:srgbClr val="000000"/>
                </a:solidFill>
                <a:latin typeface="Arial" panose="020B0604020202020204" pitchFamily="34" charset="0"/>
                <a:cs typeface="Times New Roman" panose="02020603050405020304" pitchFamily="18" charset="0"/>
              </a:rPr>
              <a:t>(0, 0) has value 0 for agent 1.</a:t>
            </a:r>
          </a:p>
          <a:p>
            <a:pPr>
              <a:lnSpc>
                <a:spcPct val="85000"/>
              </a:lnSpc>
              <a:spcBef>
                <a:spcPct val="0"/>
              </a:spcBef>
              <a:buFontTx/>
              <a:buNone/>
            </a:pPr>
            <a:r>
              <a:rPr lang="en-AU"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Expected “utility” is 0.5 in left situation.</a:t>
            </a:r>
            <a:endParaRPr lang="en-US" altLang="nl-NL" sz="2800" dirty="0">
              <a:solidFill>
                <a:srgbClr val="000000"/>
              </a:solidFill>
              <a:latin typeface="Arial" panose="020B0604020202020204" pitchFamily="34" charset="0"/>
              <a:sym typeface="Symbol" panose="05050102010706020507" pitchFamily="18" charset="2"/>
            </a:endParaRPr>
          </a:p>
          <a:p>
            <a:pPr>
              <a:lnSpc>
                <a:spcPct val="85000"/>
              </a:lnSpc>
              <a:spcBef>
                <a:spcPct val="0"/>
              </a:spcBef>
              <a:buFont typeface="Math3" panose="00000400000000000000" pitchFamily="2" charset="2"/>
              <a:buNone/>
            </a:pPr>
            <a:r>
              <a:rPr lang="en-AU" altLang="nl-NL" sz="2800" dirty="0">
                <a:solidFill>
                  <a:srgbClr val="000000"/>
                </a:solidFill>
                <a:latin typeface="Arial" panose="020B0604020202020204" pitchFamily="34" charset="0"/>
                <a:cs typeface="Times New Roman" panose="02020603050405020304" pitchFamily="18" charset="0"/>
              </a:rPr>
              <a:t>(1, 0) has value 1 – a</a:t>
            </a:r>
            <a:r>
              <a:rPr lang="en-AU" altLang="nl-NL" sz="2800" baseline="-25000" dirty="0">
                <a:solidFill>
                  <a:srgbClr val="000000"/>
                </a:solidFill>
                <a:latin typeface="Arial" panose="020B0604020202020204" pitchFamily="34" charset="0"/>
                <a:cs typeface="Times New Roman" panose="02020603050405020304" pitchFamily="18" charset="0"/>
              </a:rPr>
              <a:t>1</a:t>
            </a:r>
            <a:r>
              <a:rPr lang="en-AU" altLang="nl-NL" sz="2800" dirty="0">
                <a:solidFill>
                  <a:srgbClr val="000000"/>
                </a:solidFill>
                <a:latin typeface="Arial" panose="020B0604020202020204" pitchFamily="34" charset="0"/>
                <a:cs typeface="Times New Roman" panose="02020603050405020304" pitchFamily="18" charset="0"/>
              </a:rPr>
              <a:t> for agent 1.</a:t>
            </a:r>
            <a:endParaRPr lang="en-US" altLang="nl-NL" sz="2800" dirty="0">
              <a:solidFill>
                <a:srgbClr val="000000"/>
              </a:solidFill>
              <a:latin typeface="Arial" panose="020B0604020202020204" pitchFamily="34" charset="0"/>
              <a:sym typeface="Symbol" panose="05050102010706020507" pitchFamily="18" charset="2"/>
            </a:endParaRPr>
          </a:p>
          <a:p>
            <a:pPr>
              <a:lnSpc>
                <a:spcPct val="85000"/>
              </a:lnSpc>
              <a:spcBef>
                <a:spcPct val="0"/>
              </a:spcBef>
              <a:buFontTx/>
              <a:buNone/>
            </a:pPr>
            <a:r>
              <a:rPr lang="en-AU" altLang="nl-NL" sz="2800" dirty="0">
                <a:solidFill>
                  <a:srgbClr val="000000"/>
                </a:solidFill>
                <a:latin typeface="Arial" panose="020B0604020202020204" pitchFamily="34" charset="0"/>
                <a:cs typeface="Times New Roman" panose="02020603050405020304" pitchFamily="18" charset="0"/>
              </a:rPr>
              <a:t>(0, 1) has value –b</a:t>
            </a:r>
            <a:r>
              <a:rPr lang="en-AU" altLang="nl-NL" sz="2800" baseline="-25000" dirty="0">
                <a:solidFill>
                  <a:srgbClr val="000000"/>
                </a:solidFill>
                <a:latin typeface="Arial" panose="020B0604020202020204" pitchFamily="34" charset="0"/>
                <a:cs typeface="Times New Roman" panose="02020603050405020304" pitchFamily="18" charset="0"/>
              </a:rPr>
              <a:t>1</a:t>
            </a:r>
            <a:r>
              <a:rPr lang="en-AU" altLang="nl-NL" sz="2800" dirty="0">
                <a:solidFill>
                  <a:srgbClr val="000000"/>
                </a:solidFill>
                <a:latin typeface="Arial" panose="020B0604020202020204" pitchFamily="34" charset="0"/>
                <a:cs typeface="Times New Roman" panose="02020603050405020304" pitchFamily="18" charset="0"/>
              </a:rPr>
              <a:t> for agent 1.</a:t>
            </a:r>
          </a:p>
          <a:p>
            <a:pPr>
              <a:lnSpc>
                <a:spcPct val="85000"/>
              </a:lnSpc>
              <a:spcBef>
                <a:spcPct val="0"/>
              </a:spcBef>
              <a:buFontTx/>
              <a:buNone/>
            </a:pPr>
            <a:r>
              <a:rPr lang="en-AU"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Expected utility is 0.5 – b</a:t>
            </a:r>
            <a:r>
              <a:rPr lang="en-AU" altLang="nl-NL" sz="2800" baseline="-25000" dirty="0">
                <a:solidFill>
                  <a:srgbClr val="000000"/>
                </a:solidFill>
                <a:latin typeface="Arial" panose="020B0604020202020204" pitchFamily="34" charset="0"/>
                <a:cs typeface="Times New Roman" panose="02020603050405020304" pitchFamily="18" charset="0"/>
                <a:sym typeface="Symbol" panose="05050102010706020507" pitchFamily="18" charset="2"/>
              </a:rPr>
              <a:t>1</a:t>
            </a:r>
            <a:r>
              <a:rPr lang="en-AU"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/2 – a</a:t>
            </a:r>
            <a:r>
              <a:rPr lang="en-AU" altLang="nl-NL" sz="2800" baseline="-25000" dirty="0">
                <a:solidFill>
                  <a:srgbClr val="000000"/>
                </a:solidFill>
                <a:latin typeface="Arial" panose="020B0604020202020204" pitchFamily="34" charset="0"/>
                <a:cs typeface="Times New Roman" panose="02020603050405020304" pitchFamily="18" charset="0"/>
                <a:sym typeface="Symbol" panose="05050102010706020507" pitchFamily="18" charset="2"/>
              </a:rPr>
              <a:t>1</a:t>
            </a:r>
            <a:r>
              <a:rPr lang="en-AU"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/2 in right situation.</a:t>
            </a:r>
          </a:p>
          <a:p>
            <a:pPr>
              <a:lnSpc>
                <a:spcPct val="85000"/>
              </a:lnSpc>
              <a:spcBef>
                <a:spcPct val="0"/>
              </a:spcBef>
              <a:buFontTx/>
              <a:buNone/>
            </a:pPr>
            <a:r>
              <a:rPr lang="en-AU"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Agent 1, and agent 2 likewise, prefer left situation. So does social planner.</a:t>
            </a:r>
          </a:p>
          <a:p>
            <a:pPr>
              <a:lnSpc>
                <a:spcPct val="85000"/>
              </a:lnSpc>
              <a:spcBef>
                <a:spcPct val="0"/>
              </a:spcBef>
              <a:buFontTx/>
              <a:buNone/>
            </a:pPr>
            <a:r>
              <a:rPr lang="en-AU" altLang="nl-NL" sz="2800" dirty="0">
                <a:solidFill>
                  <a:srgbClr val="0000FF"/>
                </a:solidFill>
                <a:latin typeface="Arial" panose="020B0604020202020204" pitchFamily="34" charset="0"/>
                <a:cs typeface="Times New Roman" panose="02020603050405020304" pitchFamily="18" charset="0"/>
                <a:sym typeface="Symbol" panose="05050102010706020507" pitchFamily="18" charset="2"/>
              </a:rPr>
              <a:t>Debatable:</a:t>
            </a:r>
            <a:r>
              <a:rPr lang="en-AU" altLang="nl-NL" sz="2800" dirty="0">
                <a:latin typeface="Arial" panose="020B0604020202020204" pitchFamily="34" charset="0"/>
                <a:cs typeface="Times New Roman" panose="02020603050405020304" pitchFamily="18" charset="0"/>
                <a:sym typeface="Symbol" panose="05050102010706020507" pitchFamily="18" charset="2"/>
              </a:rPr>
              <a:t> </a:t>
            </a:r>
            <a:r>
              <a:rPr lang="en-AU"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different interpretations of utility.</a:t>
            </a:r>
            <a:r>
              <a:rPr lang="nl-NL"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 </a:t>
            </a:r>
            <a:r>
              <a:rPr lang="en-AU"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We let it be.</a:t>
            </a:r>
          </a:p>
        </p:txBody>
      </p:sp>
      <p:sp>
        <p:nvSpPr>
          <p:cNvPr id="25" name="Text Box 3"/>
          <p:cNvSpPr txBox="1">
            <a:spLocks noChangeArrowheads="1"/>
          </p:cNvSpPr>
          <p:nvPr/>
        </p:nvSpPr>
        <p:spPr bwMode="auto">
          <a:xfrm>
            <a:off x="872471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168</a:t>
            </a:fld>
            <a:endParaRPr lang="en-US" altLang="nl-NL" sz="1600"/>
          </a:p>
        </p:txBody>
      </p:sp>
      <p:pic>
        <p:nvPicPr>
          <p:cNvPr id="27" name="Picture 26" descr="C:\Users\xx\Desktop\cur\cur Micro IV\werlfare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80" t="8928" r="10870" b="22620"/>
          <a:stretch/>
        </p:blipFill>
        <p:spPr bwMode="auto">
          <a:xfrm>
            <a:off x="8851638" y="6530210"/>
            <a:ext cx="265919" cy="13591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xx\Desktop\cur\cur Micro IV\fairnes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20" t="11660" r="7964" b="10987"/>
          <a:stretch/>
        </p:blipFill>
        <p:spPr bwMode="auto">
          <a:xfrm>
            <a:off x="2699792" y="2211667"/>
            <a:ext cx="678285" cy="6358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xx\Desktop\cur\cur Micro IV\jealous2.jpg"/>
          <p:cNvPicPr>
            <a:picLocks noChangeAspect="1" noChangeArrowheads="1"/>
          </p:cNvPicPr>
          <p:nvPr/>
        </p:nvPicPr>
        <p:blipFill rotWithShape="1">
          <a:blip r:embed="rId5">
            <a:extLst>
              <a:ext uri="{28A0092B-C50C-407E-A947-70E740481C1C}">
                <a14:useLocalDpi xmlns:a14="http://schemas.microsoft.com/office/drawing/2010/main" val="0"/>
              </a:ext>
            </a:extLst>
          </a:blip>
          <a:srcRect l="11455" t="5191" r="5272" b="16666"/>
          <a:stretch/>
        </p:blipFill>
        <p:spPr bwMode="auto">
          <a:xfrm>
            <a:off x="7278708" y="2308682"/>
            <a:ext cx="1090613" cy="68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0623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P spid="3" grpId="0" uiExpand="1" build="p"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23528" y="370399"/>
            <a:ext cx="82518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There are many models on other-regarding preferences. Extend and deviate from Fehr-Schmidt.</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More applications of Fehr-Schmidt will come later in this meeting, in game theory.</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2471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169</a:t>
            </a:fld>
            <a:endParaRPr lang="en-US" altLang="nl-NL" sz="1600"/>
          </a:p>
        </p:txBody>
      </p:sp>
      <p:pic>
        <p:nvPicPr>
          <p:cNvPr id="4" name="Picture 3" descr="C:\Users\xx\Desktop\cur\cur Micro IV\werlfare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80" t="8928" r="10870" b="22620"/>
          <a:stretch/>
        </p:blipFill>
        <p:spPr bwMode="auto">
          <a:xfrm>
            <a:off x="8851638" y="6530210"/>
            <a:ext cx="265919" cy="13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97848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190500" y="542925"/>
            <a:ext cx="87503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err="1">
                <a:solidFill>
                  <a:srgbClr val="0000FF"/>
                </a:solidFill>
                <a:latin typeface="Arial" panose="020B0604020202020204" pitchFamily="34" charset="0"/>
              </a:rPr>
              <a:t>Many</a:t>
            </a:r>
            <a:r>
              <a:rPr lang="nl-NL" altLang="nl-NL" sz="2800" dirty="0">
                <a:solidFill>
                  <a:srgbClr val="0000FF"/>
                </a:solidFill>
                <a:latin typeface="Arial" panose="020B0604020202020204" pitchFamily="34" charset="0"/>
              </a:rPr>
              <a:t> (</a:t>
            </a:r>
            <a:r>
              <a:rPr lang="nl-NL" altLang="nl-NL" sz="2800" dirty="0" err="1">
                <a:solidFill>
                  <a:srgbClr val="0000FF"/>
                </a:solidFill>
                <a:latin typeface="Arial" panose="020B0604020202020204" pitchFamily="34" charset="0"/>
              </a:rPr>
              <a:t>confused</a:t>
            </a:r>
            <a:r>
              <a:rPr lang="nl-NL" altLang="nl-NL" sz="2800" dirty="0">
                <a:solidFill>
                  <a:srgbClr val="0000FF"/>
                </a:solidFill>
                <a:latin typeface="Arial" panose="020B0604020202020204" pitchFamily="34" charset="0"/>
              </a:rPr>
              <a:t>) </a:t>
            </a:r>
            <a:r>
              <a:rPr lang="nl-NL" altLang="nl-NL" sz="2800" dirty="0" err="1">
                <a:solidFill>
                  <a:srgbClr val="0000FF"/>
                </a:solidFill>
                <a:latin typeface="Arial" panose="020B0604020202020204" pitchFamily="34" charset="0"/>
              </a:rPr>
              <a:t>debates</a:t>
            </a:r>
            <a:r>
              <a:rPr lang="nl-NL" altLang="nl-NL" sz="2800" dirty="0">
                <a:solidFill>
                  <a:srgbClr val="0000FF"/>
                </a:solidFill>
                <a:latin typeface="Arial" panose="020B0604020202020204" pitchFamily="34" charset="0"/>
              </a:rPr>
              <a:t>: </a:t>
            </a:r>
          </a:p>
          <a:p>
            <a:pPr>
              <a:spcBef>
                <a:spcPct val="0"/>
              </a:spcBef>
              <a:buClr>
                <a:srgbClr val="0000FF"/>
              </a:buClr>
            </a:pPr>
            <a:r>
              <a:rPr lang="en-AU" altLang="nl-NL" sz="2800" dirty="0">
                <a:solidFill>
                  <a:srgbClr val="0066FF"/>
                </a:solidFill>
                <a:latin typeface="Arial" panose="020B0604020202020204" pitchFamily="34" charset="0"/>
                <a:cs typeface="Times New Roman" panose="02020603050405020304" pitchFamily="18" charset="0"/>
              </a:rPr>
              <a:t> </a:t>
            </a:r>
            <a:r>
              <a:rPr lang="en-AU" altLang="nl-NL" sz="2800" dirty="0">
                <a:solidFill>
                  <a:srgbClr val="000000"/>
                </a:solidFill>
                <a:latin typeface="Arial" panose="020B0604020202020204" pitchFamily="34" charset="0"/>
                <a:cs typeface="Times New Roman" panose="02020603050405020304" pitchFamily="18" charset="0"/>
              </a:rPr>
              <a:t>Smith </a:t>
            </a:r>
            <a:r>
              <a:rPr lang="en-US" altLang="nl-NL" sz="2800" dirty="0">
                <a:solidFill>
                  <a:srgbClr val="000000"/>
                </a:solidFill>
                <a:latin typeface="Arial" panose="020B0604020202020204" pitchFamily="34" charset="0"/>
                <a:cs typeface="Times New Roman" panose="02020603050405020304" pitchFamily="18" charset="0"/>
              </a:rPr>
              <a:t>(</a:t>
            </a:r>
            <a:r>
              <a:rPr lang="en-AU" altLang="nl-NL" sz="2800" dirty="0">
                <a:solidFill>
                  <a:srgbClr val="000000"/>
                </a:solidFill>
                <a:latin typeface="Arial" panose="020B0604020202020204" pitchFamily="34" charset="0"/>
                <a:cs typeface="Times New Roman" panose="02020603050405020304" pitchFamily="18" charset="0"/>
              </a:rPr>
              <a:t>1776):</a:t>
            </a:r>
            <a:br>
              <a:rPr lang="en-AU" altLang="nl-NL" sz="2800" dirty="0">
                <a:solidFill>
                  <a:srgbClr val="000000"/>
                </a:solidFill>
                <a:latin typeface="Arial" panose="020B0604020202020204" pitchFamily="34" charset="0"/>
                <a:cs typeface="Times New Roman" panose="02020603050405020304" pitchFamily="18" charset="0"/>
              </a:rPr>
            </a:br>
            <a:r>
              <a:rPr lang="en-AU" altLang="nl-NL" sz="2800" dirty="0">
                <a:solidFill>
                  <a:srgbClr val="000000"/>
                </a:solidFill>
                <a:latin typeface="Arial" panose="020B0604020202020204" pitchFamily="34" charset="0"/>
                <a:cs typeface="Times New Roman" panose="02020603050405020304" pitchFamily="18" charset="0"/>
              </a:rPr>
              <a:t>  </a:t>
            </a:r>
            <a:r>
              <a:rPr lang="nl-NL" altLang="nl-NL" sz="2800" dirty="0" err="1">
                <a:solidFill>
                  <a:srgbClr val="000000"/>
                </a:solidFill>
                <a:latin typeface="Arial" panose="020B0604020202020204" pitchFamily="34" charset="0"/>
              </a:rPr>
              <a:t>If</a:t>
            </a:r>
            <a:r>
              <a:rPr lang="nl-NL" altLang="nl-NL" sz="2800" dirty="0">
                <a:solidFill>
                  <a:srgbClr val="000000"/>
                </a:solidFill>
                <a:latin typeface="Arial" panose="020B0604020202020204" pitchFamily="34" charset="0"/>
              </a:rPr>
              <a:t> </a:t>
            </a:r>
            <a:r>
              <a:rPr lang="nl-NL" altLang="nl-NL" dirty="0">
                <a:solidFill>
                  <a:srgbClr val="000000"/>
                </a:solidFill>
              </a:rPr>
              <a:t>I</a:t>
            </a:r>
            <a:r>
              <a:rPr lang="nl-NL" altLang="nl-NL" sz="2800" dirty="0">
                <a:solidFill>
                  <a:srgbClr val="000000"/>
                </a:solidFill>
                <a:latin typeface="Arial" panose="020B0604020202020204" pitchFamily="34" charset="0"/>
              </a:rPr>
              <a:t> </a:t>
            </a:r>
            <a:r>
              <a:rPr lang="nl-NL" altLang="nl-NL" sz="2800" dirty="0" err="1">
                <a:solidFill>
                  <a:srgbClr val="000000"/>
                </a:solidFill>
                <a:latin typeface="Arial" panose="020B0604020202020204" pitchFamily="34" charset="0"/>
              </a:rPr>
              <a:t>pay</a:t>
            </a:r>
            <a:r>
              <a:rPr lang="nl-NL" altLang="nl-NL" sz="2800" dirty="0">
                <a:solidFill>
                  <a:srgbClr val="000000"/>
                </a:solidFill>
                <a:latin typeface="Arial" panose="020B0604020202020204" pitchFamily="34" charset="0"/>
              </a:rPr>
              <a:t> more </a:t>
            </a:r>
            <a:r>
              <a:rPr lang="nl-NL" altLang="nl-NL" sz="2800" dirty="0" err="1">
                <a:solidFill>
                  <a:srgbClr val="000000"/>
                </a:solidFill>
                <a:latin typeface="Arial" panose="020B0604020202020204" pitchFamily="34" charset="0"/>
              </a:rPr>
              <a:t>for</a:t>
            </a:r>
            <a:r>
              <a:rPr lang="nl-NL" altLang="nl-NL" sz="2800" dirty="0">
                <a:solidFill>
                  <a:srgbClr val="000000"/>
                </a:solidFill>
                <a:latin typeface="Arial" panose="020B0604020202020204" pitchFamily="34" charset="0"/>
              </a:rPr>
              <a:t> </a:t>
            </a:r>
            <a:r>
              <a:rPr lang="nl-NL" altLang="nl-NL" sz="2800" dirty="0" err="1">
                <a:solidFill>
                  <a:srgbClr val="000000"/>
                </a:solidFill>
                <a:latin typeface="Arial" panose="020B0604020202020204" pitchFamily="34" charset="0"/>
              </a:rPr>
              <a:t>diamond</a:t>
            </a:r>
            <a:r>
              <a:rPr lang="nl-NL" altLang="nl-NL" sz="2800" dirty="0">
                <a:solidFill>
                  <a:srgbClr val="000000"/>
                </a:solidFill>
                <a:latin typeface="Arial" panose="020B0604020202020204" pitchFamily="34" charset="0"/>
              </a:rPr>
              <a:t> </a:t>
            </a:r>
            <a:r>
              <a:rPr lang="nl-NL" altLang="nl-NL" sz="2800" dirty="0" err="1">
                <a:solidFill>
                  <a:srgbClr val="000000"/>
                </a:solidFill>
                <a:latin typeface="Arial" panose="020B0604020202020204" pitchFamily="34" charset="0"/>
              </a:rPr>
              <a:t>than</a:t>
            </a:r>
            <a:r>
              <a:rPr lang="nl-NL" altLang="nl-NL" sz="2800" dirty="0">
                <a:solidFill>
                  <a:srgbClr val="000000"/>
                </a:solidFill>
                <a:latin typeface="Arial" panose="020B0604020202020204" pitchFamily="34" charset="0"/>
              </a:rPr>
              <a:t> </a:t>
            </a:r>
            <a:r>
              <a:rPr lang="nl-NL" altLang="nl-NL" sz="2800" dirty="0" err="1">
                <a:solidFill>
                  <a:srgbClr val="000000"/>
                </a:solidFill>
                <a:latin typeface="Arial" panose="020B0604020202020204" pitchFamily="34" charset="0"/>
              </a:rPr>
              <a:t>for</a:t>
            </a:r>
            <a:r>
              <a:rPr lang="nl-NL" altLang="nl-NL" sz="2800" dirty="0">
                <a:solidFill>
                  <a:srgbClr val="000000"/>
                </a:solidFill>
                <a:latin typeface="Arial" panose="020B0604020202020204" pitchFamily="34" charset="0"/>
              </a:rPr>
              <a:t> water, </a:t>
            </a:r>
            <a:br>
              <a:rPr lang="nl-NL" altLang="nl-NL" sz="2800" dirty="0">
                <a:solidFill>
                  <a:srgbClr val="000000"/>
                </a:solidFill>
                <a:latin typeface="Arial" panose="020B0604020202020204" pitchFamily="34" charset="0"/>
              </a:rPr>
            </a:br>
            <a:r>
              <a:rPr lang="nl-NL" altLang="nl-NL" sz="2800" dirty="0">
                <a:solidFill>
                  <a:srgbClr val="000000"/>
                </a:solidFill>
                <a:latin typeface="Arial" panose="020B0604020202020204" pitchFamily="34" charset="0"/>
              </a:rPr>
              <a:t>  </a:t>
            </a:r>
            <a:r>
              <a:rPr lang="nl-NL" altLang="nl-NL" sz="2800" dirty="0" err="1">
                <a:solidFill>
                  <a:srgbClr val="000000"/>
                </a:solidFill>
                <a:latin typeface="Arial" panose="020B0604020202020204" pitchFamily="34" charset="0"/>
              </a:rPr>
              <a:t>then</a:t>
            </a:r>
            <a:r>
              <a:rPr lang="nl-NL" altLang="nl-NL" sz="2800" dirty="0">
                <a:solidFill>
                  <a:srgbClr val="000000"/>
                </a:solidFill>
                <a:latin typeface="Arial" panose="020B0604020202020204" pitchFamily="34" charset="0"/>
              </a:rPr>
              <a:t> is </a:t>
            </a:r>
            <a:br>
              <a:rPr lang="nl-NL" altLang="nl-NL" sz="2800" dirty="0">
                <a:solidFill>
                  <a:srgbClr val="000000"/>
                </a:solidFill>
                <a:latin typeface="Arial" panose="020B0604020202020204" pitchFamily="34" charset="0"/>
              </a:rPr>
            </a:br>
            <a:r>
              <a:rPr lang="nl-NL" altLang="nl-NL" sz="2800" dirty="0">
                <a:solidFill>
                  <a:srgbClr val="000000"/>
                </a:solidFill>
                <a:latin typeface="Arial" panose="020B0604020202020204" pitchFamily="34" charset="0"/>
              </a:rPr>
              <a:t>  U(</a:t>
            </a:r>
            <a:r>
              <a:rPr lang="nl-NL" altLang="nl-NL" sz="2800" dirty="0" err="1">
                <a:solidFill>
                  <a:srgbClr val="000000"/>
                </a:solidFill>
                <a:latin typeface="Arial" panose="020B0604020202020204" pitchFamily="34" charset="0"/>
              </a:rPr>
              <a:t>diamond</a:t>
            </a:r>
            <a:r>
              <a:rPr lang="nl-NL" altLang="nl-NL" sz="2800" dirty="0">
                <a:solidFill>
                  <a:srgbClr val="000000"/>
                </a:solidFill>
                <a:latin typeface="Arial" panose="020B0604020202020204" pitchFamily="34" charset="0"/>
              </a:rPr>
              <a:t>) &gt; U(water)?</a:t>
            </a:r>
            <a:br>
              <a:rPr lang="nl-NL" altLang="nl-NL" sz="2800" dirty="0">
                <a:solidFill>
                  <a:srgbClr val="000000"/>
                </a:solidFill>
                <a:latin typeface="Arial" panose="020B0604020202020204" pitchFamily="34" charset="0"/>
              </a:rPr>
            </a:br>
            <a:endParaRPr lang="nl-NL" altLang="nl-NL" sz="2800" dirty="0">
              <a:solidFill>
                <a:srgbClr val="000000"/>
              </a:solidFill>
              <a:latin typeface="Arial" panose="020B0604020202020204" pitchFamily="34" charset="0"/>
            </a:endParaRPr>
          </a:p>
          <a:p>
            <a:pPr>
              <a:spcBef>
                <a:spcPct val="0"/>
              </a:spcBef>
              <a:buClr>
                <a:srgbClr val="00FFCC"/>
              </a:buClr>
              <a:buFontTx/>
              <a:buNone/>
            </a:pPr>
            <a:r>
              <a:rPr lang="en-US" altLang="nl-NL" sz="2800" dirty="0">
                <a:solidFill>
                  <a:srgbClr val="000000"/>
                </a:solidFill>
                <a:latin typeface="Arial" panose="020B0604020202020204" pitchFamily="34" charset="0"/>
              </a:rPr>
              <a:t>  But </a:t>
            </a:r>
            <a:r>
              <a:rPr lang="nl-NL" altLang="nl-NL" sz="2800" dirty="0">
                <a:solidFill>
                  <a:srgbClr val="000000"/>
                </a:solidFill>
              </a:rPr>
              <a:t>I</a:t>
            </a:r>
            <a:r>
              <a:rPr lang="en-US" altLang="nl-NL" sz="2800" dirty="0">
                <a:solidFill>
                  <a:srgbClr val="000000"/>
                </a:solidFill>
                <a:latin typeface="Arial" panose="020B0604020202020204" pitchFamily="34" charset="0"/>
              </a:rPr>
              <a:t> need water more than diamond??</a:t>
            </a:r>
            <a:endParaRPr lang="nl-NL" altLang="nl-NL" sz="2800" dirty="0">
              <a:solidFill>
                <a:srgbClr val="000000"/>
              </a:solidFill>
              <a:latin typeface="Arial" panose="020B0604020202020204" pitchFamily="34" charset="0"/>
            </a:endParaRPr>
          </a:p>
        </p:txBody>
      </p:sp>
      <p:pic>
        <p:nvPicPr>
          <p:cNvPr id="6" name="Picture 5" descr="C:\Users\xx\Desktop\cur\cur Micro IV\water diamond.jpg"/>
          <p:cNvPicPr>
            <a:picLocks noChangeAspect="1" noChangeArrowheads="1"/>
          </p:cNvPicPr>
          <p:nvPr/>
        </p:nvPicPr>
        <p:blipFill rotWithShape="1">
          <a:blip r:embed="rId3">
            <a:extLst>
              <a:ext uri="{28A0092B-C50C-407E-A947-70E740481C1C}">
                <a14:useLocalDpi xmlns:a14="http://schemas.microsoft.com/office/drawing/2010/main" val="0"/>
              </a:ext>
            </a:extLst>
          </a:blip>
          <a:srcRect l="26364" t="11202" r="10727"/>
          <a:stretch/>
        </p:blipFill>
        <p:spPr bwMode="auto">
          <a:xfrm>
            <a:off x="7452320" y="2562017"/>
            <a:ext cx="1076325" cy="1010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p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17</a:t>
            </a:fld>
            <a:endParaRPr lang="en-US" altLang="nl-NL" sz="1600"/>
          </a:p>
        </p:txBody>
      </p:sp>
    </p:spTree>
    <p:extLst>
      <p:ext uri="{BB962C8B-B14F-4D97-AF65-F5344CB8AC3E}">
        <p14:creationId xmlns:p14="http://schemas.microsoft.com/office/powerpoint/2010/main" val="197693658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uiExpand="1"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Chapter 7</a:t>
            </a:r>
          </a:p>
          <a:p>
            <a:pPr algn="ctr">
              <a:spcBef>
                <a:spcPct val="0"/>
              </a:spcBef>
              <a:buFont typeface="Math3" panose="00000400000000000000" pitchFamily="2" charset="2"/>
              <a:buNone/>
            </a:pPr>
            <a:endPar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a:p>
            <a:pPr algn="ctr">
              <a:spcBef>
                <a:spcPct val="0"/>
              </a:spcBef>
              <a:buNone/>
            </a:pPr>
            <a:r>
              <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rPr>
              <a:t>Breakaways from revealed preference</a:t>
            </a:r>
          </a:p>
        </p:txBody>
      </p:sp>
      <p:grpSp>
        <p:nvGrpSpPr>
          <p:cNvPr id="4" name="Group 3"/>
          <p:cNvGrpSpPr/>
          <p:nvPr/>
        </p:nvGrpSpPr>
        <p:grpSpPr>
          <a:xfrm>
            <a:off x="7236296" y="4653136"/>
            <a:ext cx="864096" cy="457463"/>
            <a:chOff x="4932040" y="5473180"/>
            <a:chExt cx="1035315" cy="548108"/>
          </a:xfrm>
        </p:grpSpPr>
        <p:pic>
          <p:nvPicPr>
            <p:cNvPr id="5" name="Picture 4" descr="C:\Users\xx\Desktop\cur\cur Micro IV\revealed prer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8" t="11715" r="2778" b="5999"/>
            <a:stretch/>
          </p:blipFill>
          <p:spPr bwMode="auto">
            <a:xfrm>
              <a:off x="4932040" y="5473180"/>
              <a:ext cx="1035315" cy="54810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0"/>
            <p:cNvGrpSpPr>
              <a:grpSpLocks/>
            </p:cNvGrpSpPr>
            <p:nvPr/>
          </p:nvGrpSpPr>
          <p:grpSpPr bwMode="auto">
            <a:xfrm>
              <a:off x="4932041" y="5490073"/>
              <a:ext cx="1013686" cy="531215"/>
              <a:chOff x="1222827" y="4171047"/>
              <a:chExt cx="2117268" cy="1696352"/>
            </a:xfrm>
          </p:grpSpPr>
          <p:cxnSp>
            <p:nvCxnSpPr>
              <p:cNvPr id="8" name="Straight Connector 6"/>
              <p:cNvCxnSpPr>
                <a:cxnSpLocks noChangeShapeType="1"/>
              </p:cNvCxnSpPr>
              <p:nvPr/>
            </p:nvCxnSpPr>
            <p:spPr bwMode="auto">
              <a:xfrm rot="10800000" flipV="1">
                <a:off x="1235524" y="4171047"/>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9" name="Straight Connector 9"/>
              <p:cNvCxnSpPr>
                <a:cxnSpLocks noChangeShapeType="1"/>
              </p:cNvCxnSpPr>
              <p:nvPr/>
            </p:nvCxnSpPr>
            <p:spPr bwMode="auto">
              <a:xfrm rot="10800000">
                <a:off x="1222827" y="4183742"/>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sp>
        <p:nvSpPr>
          <p:cNvPr id="10" name="Text Box 3"/>
          <p:cNvSpPr txBox="1">
            <a:spLocks noChangeArrowheads="1"/>
          </p:cNvSpPr>
          <p:nvPr/>
        </p:nvSpPr>
        <p:spPr bwMode="auto">
          <a:xfrm>
            <a:off x="872471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170</a:t>
            </a:fld>
            <a:endParaRPr lang="en-US" altLang="nl-NL" sz="1600"/>
          </a:p>
        </p:txBody>
      </p:sp>
      <p:grpSp>
        <p:nvGrpSpPr>
          <p:cNvPr id="16" name="Group 15"/>
          <p:cNvGrpSpPr/>
          <p:nvPr/>
        </p:nvGrpSpPr>
        <p:grpSpPr>
          <a:xfrm>
            <a:off x="8883421" y="6535666"/>
            <a:ext cx="218182" cy="115508"/>
            <a:chOff x="4932040" y="5473180"/>
            <a:chExt cx="1035315" cy="548108"/>
          </a:xfrm>
        </p:grpSpPr>
        <p:pic>
          <p:nvPicPr>
            <p:cNvPr id="17" name="Picture 16" descr="C:\Users\xx\Desktop\cur\cur Micro IV\revealed prer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8" t="11715" r="2778" b="5999"/>
            <a:stretch/>
          </p:blipFill>
          <p:spPr bwMode="auto">
            <a:xfrm>
              <a:off x="4932040" y="5473180"/>
              <a:ext cx="1035315" cy="54810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0"/>
            <p:cNvGrpSpPr>
              <a:grpSpLocks/>
            </p:cNvGrpSpPr>
            <p:nvPr/>
          </p:nvGrpSpPr>
          <p:grpSpPr bwMode="auto">
            <a:xfrm>
              <a:off x="4932041" y="5490073"/>
              <a:ext cx="1013686" cy="531215"/>
              <a:chOff x="1222827" y="4171047"/>
              <a:chExt cx="2117268" cy="1696352"/>
            </a:xfrm>
          </p:grpSpPr>
          <p:cxnSp>
            <p:nvCxnSpPr>
              <p:cNvPr id="19" name="Straight Connector 6"/>
              <p:cNvCxnSpPr>
                <a:cxnSpLocks noChangeShapeType="1"/>
              </p:cNvCxnSpPr>
              <p:nvPr/>
            </p:nvCxnSpPr>
            <p:spPr bwMode="auto">
              <a:xfrm rot="10800000" flipV="1">
                <a:off x="1235524" y="4171047"/>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0" name="Straight Connector 9"/>
              <p:cNvCxnSpPr>
                <a:cxnSpLocks noChangeShapeType="1"/>
              </p:cNvCxnSpPr>
              <p:nvPr/>
            </p:nvCxnSpPr>
            <p:spPr bwMode="auto">
              <a:xfrm rot="10800000">
                <a:off x="1222827" y="4183742"/>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70442677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03983" y="224994"/>
            <a:ext cx="88106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4800" dirty="0">
                <a:solidFill>
                  <a:srgbClr val="0000FF"/>
                </a:solidFill>
                <a:cs typeface="Times New Roman" panose="02020603050405020304" pitchFamily="18" charset="0"/>
                <a:sym typeface="Math3" panose="00000400000000000000" pitchFamily="2" charset="2"/>
              </a:rPr>
              <a:t>Outline of Ch. 7</a:t>
            </a:r>
          </a:p>
          <a:p>
            <a:pPr marL="0" indent="0">
              <a:buClr>
                <a:schemeClr val="tx2">
                  <a:lumMod val="75000"/>
                </a:schemeClr>
              </a:buClr>
            </a:pPr>
            <a:br>
              <a:rPr lang="en-GB" altLang="nl-NL" dirty="0">
                <a:solidFill>
                  <a:srgbClr val="0000FF"/>
                </a:solidFill>
                <a:cs typeface="Times New Roman" panose="02020603050405020304" pitchFamily="18" charset="0"/>
                <a:sym typeface="Math3" panose="00000400000000000000" pitchFamily="2" charset="2"/>
              </a:rPr>
            </a:br>
            <a:r>
              <a:rPr lang="en-GB" altLang="nl-NL" dirty="0">
                <a:solidFill>
                  <a:srgbClr val="0000FF"/>
                </a:solidFill>
                <a:cs typeface="Times New Roman" panose="02020603050405020304" pitchFamily="18" charset="0"/>
                <a:sym typeface="Math3" panose="00000400000000000000" pitchFamily="2" charset="2"/>
              </a:rPr>
              <a:t>7.1.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err="1">
                <a:solidFill>
                  <a:schemeClr val="tx2">
                    <a:lumMod val="75000"/>
                  </a:schemeClr>
                </a:solidFill>
                <a:cs typeface="Times New Roman" panose="02020603050405020304" pitchFamily="18" charset="0"/>
                <a:sym typeface="Math3" panose="00000400000000000000" pitchFamily="2" charset="2"/>
              </a:rPr>
              <a:t>Kahneman’s</a:t>
            </a:r>
            <a:r>
              <a:rPr lang="en-GB" altLang="nl-NL" dirty="0">
                <a:solidFill>
                  <a:schemeClr val="tx2">
                    <a:lumMod val="75000"/>
                  </a:schemeClr>
                </a:solidFill>
                <a:cs typeface="Times New Roman" panose="02020603050405020304" pitchFamily="18" charset="0"/>
                <a:sym typeface="Math3" panose="00000400000000000000" pitchFamily="2" charset="2"/>
              </a:rPr>
              <a:t> experienced utility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7.2.</a:t>
            </a:r>
            <a:r>
              <a:rPr lang="en-GB" altLang="nl-NL" dirty="0">
                <a:solidFill>
                  <a:schemeClr val="tx2">
                    <a:lumMod val="75000"/>
                  </a:schemeClr>
                </a:solidFill>
                <a:cs typeface="Times New Roman" panose="02020603050405020304" pitchFamily="18" charset="0"/>
                <a:sym typeface="Math3" panose="00000400000000000000" pitchFamily="2" charset="2"/>
              </a:rPr>
              <a:t> Happiness studies</a:t>
            </a:r>
            <a:endParaRPr lang="en-US" altLang="nl-NL" dirty="0">
              <a:solidFill>
                <a:srgbClr val="000000"/>
              </a:solidFill>
              <a:sym typeface="Math3" panose="00000400000000000000" pitchFamily="2" charset="2"/>
            </a:endParaRPr>
          </a:p>
        </p:txBody>
      </p:sp>
      <p:sp>
        <p:nvSpPr>
          <p:cNvPr id="4" name="Line 8"/>
          <p:cNvSpPr>
            <a:spLocks noChangeShapeType="1"/>
          </p:cNvSpPr>
          <p:nvPr/>
        </p:nvSpPr>
        <p:spPr bwMode="auto">
          <a:xfrm>
            <a:off x="51187" y="1423148"/>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7" name="Group 6"/>
          <p:cNvGrpSpPr/>
          <p:nvPr/>
        </p:nvGrpSpPr>
        <p:grpSpPr>
          <a:xfrm>
            <a:off x="7272508" y="451257"/>
            <a:ext cx="864096" cy="457463"/>
            <a:chOff x="4932040" y="5473180"/>
            <a:chExt cx="1035315" cy="548108"/>
          </a:xfrm>
        </p:grpSpPr>
        <p:pic>
          <p:nvPicPr>
            <p:cNvPr id="8" name="Picture 7" descr="C:\Users\xx\Desktop\cur\cur Micro IV\revealed prer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8" t="11715" r="2778" b="5999"/>
            <a:stretch/>
          </p:blipFill>
          <p:spPr bwMode="auto">
            <a:xfrm>
              <a:off x="4932040" y="5473180"/>
              <a:ext cx="1035315" cy="54810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0"/>
            <p:cNvGrpSpPr>
              <a:grpSpLocks/>
            </p:cNvGrpSpPr>
            <p:nvPr/>
          </p:nvGrpSpPr>
          <p:grpSpPr bwMode="auto">
            <a:xfrm>
              <a:off x="4932041" y="5490073"/>
              <a:ext cx="1013686" cy="531215"/>
              <a:chOff x="1222827" y="4171047"/>
              <a:chExt cx="2117268" cy="1696352"/>
            </a:xfrm>
          </p:grpSpPr>
          <p:cxnSp>
            <p:nvCxnSpPr>
              <p:cNvPr id="10" name="Straight Connector 6"/>
              <p:cNvCxnSpPr>
                <a:cxnSpLocks noChangeShapeType="1"/>
              </p:cNvCxnSpPr>
              <p:nvPr/>
            </p:nvCxnSpPr>
            <p:spPr bwMode="auto">
              <a:xfrm rot="10800000" flipV="1">
                <a:off x="1235524" y="4171047"/>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1" name="Straight Connector 9"/>
              <p:cNvCxnSpPr>
                <a:cxnSpLocks noChangeShapeType="1"/>
              </p:cNvCxnSpPr>
              <p:nvPr/>
            </p:nvCxnSpPr>
            <p:spPr bwMode="auto">
              <a:xfrm rot="10800000">
                <a:off x="1222827" y="4183742"/>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sp>
        <p:nvSpPr>
          <p:cNvPr id="12" name="Text Box 3"/>
          <p:cNvSpPr txBox="1">
            <a:spLocks noChangeArrowheads="1"/>
          </p:cNvSpPr>
          <p:nvPr/>
        </p:nvSpPr>
        <p:spPr bwMode="auto">
          <a:xfrm>
            <a:off x="872471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171</a:t>
            </a:fld>
            <a:endParaRPr lang="en-US" altLang="nl-NL" sz="1600"/>
          </a:p>
        </p:txBody>
      </p:sp>
      <p:grpSp>
        <p:nvGrpSpPr>
          <p:cNvPr id="13" name="Group 12"/>
          <p:cNvGrpSpPr/>
          <p:nvPr/>
        </p:nvGrpSpPr>
        <p:grpSpPr>
          <a:xfrm>
            <a:off x="8883421" y="6535666"/>
            <a:ext cx="218182" cy="115508"/>
            <a:chOff x="4932040" y="5473180"/>
            <a:chExt cx="1035315" cy="548108"/>
          </a:xfrm>
        </p:grpSpPr>
        <p:pic>
          <p:nvPicPr>
            <p:cNvPr id="14" name="Picture 13" descr="C:\Users\xx\Desktop\cur\cur Micro IV\revealed prer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8" t="11715" r="2778" b="5999"/>
            <a:stretch/>
          </p:blipFill>
          <p:spPr bwMode="auto">
            <a:xfrm>
              <a:off x="4932040" y="5473180"/>
              <a:ext cx="1035315" cy="54810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0"/>
            <p:cNvGrpSpPr>
              <a:grpSpLocks/>
            </p:cNvGrpSpPr>
            <p:nvPr/>
          </p:nvGrpSpPr>
          <p:grpSpPr bwMode="auto">
            <a:xfrm>
              <a:off x="4932041" y="5490073"/>
              <a:ext cx="1013686" cy="531215"/>
              <a:chOff x="1222827" y="4171047"/>
              <a:chExt cx="2117268" cy="1696352"/>
            </a:xfrm>
          </p:grpSpPr>
          <p:cxnSp>
            <p:nvCxnSpPr>
              <p:cNvPr id="16" name="Straight Connector 6"/>
              <p:cNvCxnSpPr>
                <a:cxnSpLocks noChangeShapeType="1"/>
              </p:cNvCxnSpPr>
              <p:nvPr/>
            </p:nvCxnSpPr>
            <p:spPr bwMode="auto">
              <a:xfrm rot="10800000" flipV="1">
                <a:off x="1235524" y="4171047"/>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7" name="Straight Connector 9"/>
              <p:cNvCxnSpPr>
                <a:cxnSpLocks noChangeShapeType="1"/>
              </p:cNvCxnSpPr>
              <p:nvPr/>
            </p:nvCxnSpPr>
            <p:spPr bwMode="auto">
              <a:xfrm rot="10800000">
                <a:off x="1222827" y="4183742"/>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pic>
        <p:nvPicPr>
          <p:cNvPr id="19" name="Picture 18" descr="Kahneman.png"/>
          <p:cNvPicPr>
            <a:picLocks noChangeAspect="1"/>
          </p:cNvPicPr>
          <p:nvPr/>
        </p:nvPicPr>
        <p:blipFill rotWithShape="1">
          <a:blip r:embed="rId5">
            <a:extLst>
              <a:ext uri="{28A0092B-C50C-407E-A947-70E740481C1C}">
                <a14:useLocalDpi xmlns:a14="http://schemas.microsoft.com/office/drawing/2010/main" val="0"/>
              </a:ext>
            </a:extLst>
          </a:blip>
          <a:srcRect l="18504" t="5486" r="4762" b="27268"/>
          <a:stretch/>
        </p:blipFill>
        <p:spPr bwMode="auto">
          <a:xfrm>
            <a:off x="6891029" y="1412776"/>
            <a:ext cx="65371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63558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4" name="Text Box 2"/>
              <p:cNvSpPr txBox="1">
                <a:spLocks noChangeArrowheads="1"/>
              </p:cNvSpPr>
              <p:nvPr/>
            </p:nvSpPr>
            <p:spPr bwMode="auto">
              <a:xfrm>
                <a:off x="323101" y="335884"/>
                <a:ext cx="8251825" cy="56181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err="1">
                    <a:solidFill>
                      <a:srgbClr val="0000FF"/>
                    </a:solidFill>
                    <a:latin typeface="Arial" panose="020B0604020202020204" pitchFamily="34" charset="0"/>
                    <a:cs typeface="Times New Roman" panose="02020603050405020304" pitchFamily="18" charset="0"/>
                    <a:sym typeface="Math3" panose="00000400000000000000" pitchFamily="2" charset="2"/>
                  </a:rPr>
                  <a:t>Kahneman’s</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 experienced utility:</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Many anomalies of revealed preference, especially regarding perception of time duration. </a:t>
                </a:r>
              </a:p>
              <a:p>
                <a:pPr>
                  <a:spcBef>
                    <a:spcPct val="0"/>
                  </a:spcBef>
                  <a:buFont typeface="Math3" panose="00000400000000000000" pitchFamily="2" charset="2"/>
                  <a:buNone/>
                </a:pPr>
                <a14:m>
                  <m:oMath xmlns:m="http://schemas.openxmlformats.org/officeDocument/2006/math">
                    <m:r>
                      <a:rPr lang="en-US" altLang="nl-NL" sz="4000" i="1" smtClean="0">
                        <a:solidFill>
                          <a:srgbClr val="0000FF"/>
                        </a:solidFill>
                        <a:latin typeface="Cambria Math"/>
                        <a:ea typeface="Cambria Math"/>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use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introspective</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 then.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Only ask for experienced utility exactly</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when it is experienced, to avoid</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memory transformations.</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Fundamental breakaway from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ordinalism</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Quasi-behavioral foundation:</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b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b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Kahneman</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Wakker, &amp; Sarin (1997).</a:t>
                </a:r>
              </a:p>
            </p:txBody>
          </p:sp>
        </mc:Choice>
        <mc:Fallback xmlns="">
          <p:sp>
            <p:nvSpPr>
              <p:cNvPr id="64514" name="Text Box 2"/>
              <p:cNvSpPr txBox="1">
                <a:spLocks noRot="1" noChangeAspect="1" noMove="1" noResize="1" noEditPoints="1" noAdjustHandles="1" noChangeArrowheads="1" noChangeShapeType="1" noTextEdit="1"/>
              </p:cNvSpPr>
              <p:nvPr/>
            </p:nvSpPr>
            <p:spPr bwMode="auto">
              <a:xfrm>
                <a:off x="323101" y="335884"/>
                <a:ext cx="8251825" cy="5618141"/>
              </a:xfrm>
              <a:prstGeom prst="rect">
                <a:avLst/>
              </a:prstGeom>
              <a:blipFill rotWithShape="1">
                <a:blip r:embed="rId3"/>
                <a:stretch>
                  <a:fillRect l="-1846" t="-1410" b="-26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3" name="Text Box 3"/>
          <p:cNvSpPr txBox="1">
            <a:spLocks noChangeArrowheads="1"/>
          </p:cNvSpPr>
          <p:nvPr/>
        </p:nvSpPr>
        <p:spPr bwMode="auto">
          <a:xfrm>
            <a:off x="872471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172</a:t>
            </a:fld>
            <a:endParaRPr lang="en-US" altLang="nl-NL" sz="1600"/>
          </a:p>
        </p:txBody>
      </p:sp>
      <p:grpSp>
        <p:nvGrpSpPr>
          <p:cNvPr id="4" name="Group 3"/>
          <p:cNvGrpSpPr/>
          <p:nvPr/>
        </p:nvGrpSpPr>
        <p:grpSpPr>
          <a:xfrm>
            <a:off x="8883421" y="6535666"/>
            <a:ext cx="218182" cy="115508"/>
            <a:chOff x="4932040" y="5473180"/>
            <a:chExt cx="1035315" cy="548108"/>
          </a:xfrm>
        </p:grpSpPr>
        <p:pic>
          <p:nvPicPr>
            <p:cNvPr id="5" name="Picture 4" descr="C:\Users\xx\Desktop\cur\cur Micro IV\revealed prer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8" t="11715" r="2778" b="5999"/>
            <a:stretch/>
          </p:blipFill>
          <p:spPr bwMode="auto">
            <a:xfrm>
              <a:off x="4932040" y="5473180"/>
              <a:ext cx="1035315" cy="54810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0"/>
            <p:cNvGrpSpPr>
              <a:grpSpLocks/>
            </p:cNvGrpSpPr>
            <p:nvPr/>
          </p:nvGrpSpPr>
          <p:grpSpPr bwMode="auto">
            <a:xfrm>
              <a:off x="4932041" y="5490073"/>
              <a:ext cx="1013686" cy="531215"/>
              <a:chOff x="1222827" y="4171047"/>
              <a:chExt cx="2117268" cy="1696352"/>
            </a:xfrm>
          </p:grpSpPr>
          <p:cxnSp>
            <p:nvCxnSpPr>
              <p:cNvPr id="7" name="Straight Connector 6"/>
              <p:cNvCxnSpPr>
                <a:cxnSpLocks noChangeShapeType="1"/>
              </p:cNvCxnSpPr>
              <p:nvPr/>
            </p:nvCxnSpPr>
            <p:spPr bwMode="auto">
              <a:xfrm rot="10800000" flipV="1">
                <a:off x="1235524" y="4171047"/>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8" name="Straight Connector 9"/>
              <p:cNvCxnSpPr>
                <a:cxnSpLocks noChangeShapeType="1"/>
              </p:cNvCxnSpPr>
              <p:nvPr/>
            </p:nvCxnSpPr>
            <p:spPr bwMode="auto">
              <a:xfrm rot="10800000">
                <a:off x="1222827" y="4183742"/>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pic>
        <p:nvPicPr>
          <p:cNvPr id="9" name="Picture 8" descr="C:\Users\xx\Desktop\cur\Micro IV\Introspective.jpg"/>
          <p:cNvPicPr>
            <a:picLocks noChangeAspect="1" noChangeArrowheads="1"/>
          </p:cNvPicPr>
          <p:nvPr/>
        </p:nvPicPr>
        <p:blipFill rotWithShape="1">
          <a:blip r:embed="rId5">
            <a:extLst>
              <a:ext uri="{28A0092B-C50C-407E-A947-70E740481C1C}">
                <a14:useLocalDpi xmlns:a14="http://schemas.microsoft.com/office/drawing/2010/main" val="0"/>
              </a:ext>
            </a:extLst>
          </a:blip>
          <a:srcRect l="20533" r="62226" b="70886"/>
          <a:stretch/>
        </p:blipFill>
        <p:spPr bwMode="auto">
          <a:xfrm>
            <a:off x="6435741" y="2395487"/>
            <a:ext cx="523876"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6033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69875" y="351994"/>
            <a:ext cx="881062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7. Breakaways from revealed preference</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7.1.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err="1">
                <a:solidFill>
                  <a:schemeClr val="tx2">
                    <a:lumMod val="75000"/>
                  </a:schemeClr>
                </a:solidFill>
                <a:cs typeface="Times New Roman" panose="02020603050405020304" pitchFamily="18" charset="0"/>
                <a:sym typeface="Math3" panose="00000400000000000000" pitchFamily="2" charset="2"/>
              </a:rPr>
              <a:t>Kahneman’s</a:t>
            </a:r>
            <a:r>
              <a:rPr lang="en-GB" altLang="nl-NL" dirty="0">
                <a:solidFill>
                  <a:schemeClr val="tx2">
                    <a:lumMod val="75000"/>
                  </a:schemeClr>
                </a:solidFill>
                <a:cs typeface="Times New Roman" panose="02020603050405020304" pitchFamily="18" charset="0"/>
                <a:sym typeface="Math3" panose="00000400000000000000" pitchFamily="2" charset="2"/>
              </a:rPr>
              <a:t> experienced utility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7.2.</a:t>
            </a:r>
            <a:r>
              <a:rPr lang="en-GB" altLang="nl-NL" dirty="0">
                <a:solidFill>
                  <a:schemeClr val="tx2">
                    <a:lumMod val="75000"/>
                  </a:schemeClr>
                </a:solidFill>
                <a:cs typeface="Times New Roman" panose="02020603050405020304" pitchFamily="18" charset="0"/>
                <a:sym typeface="Math3" panose="00000400000000000000" pitchFamily="2" charset="2"/>
              </a:rPr>
              <a:t> Happiness studies</a:t>
            </a:r>
            <a:endParaRPr lang="en-US" altLang="nl-NL" dirty="0">
              <a:solidFill>
                <a:srgbClr val="000000"/>
              </a:solidFill>
              <a:sym typeface="Math3" panose="00000400000000000000" pitchFamily="2" charset="2"/>
            </a:endParaRPr>
          </a:p>
        </p:txBody>
      </p:sp>
      <p:sp>
        <p:nvSpPr>
          <p:cNvPr id="4" name="Line 8"/>
          <p:cNvSpPr>
            <a:spLocks noChangeShapeType="1"/>
          </p:cNvSpPr>
          <p:nvPr/>
        </p:nvSpPr>
        <p:spPr bwMode="auto">
          <a:xfrm>
            <a:off x="11931" y="1857648"/>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5" descr="A picture containing game&#10;&#10;Description automatically generated">
            <a:extLst>
              <a:ext uri="{FF2B5EF4-FFF2-40B4-BE49-F238E27FC236}">
                <a16:creationId xmlns:a16="http://schemas.microsoft.com/office/drawing/2014/main" id="{89331091-F104-482A-A528-38763F40180F}"/>
              </a:ext>
            </a:extLst>
          </p:cNvPr>
          <p:cNvPicPr>
            <a:picLocks noChangeAspect="1"/>
          </p:cNvPicPr>
          <p:nvPr/>
        </p:nvPicPr>
        <p:blipFill rotWithShape="1">
          <a:blip r:embed="rId3">
            <a:extLst>
              <a:ext uri="{28A0092B-C50C-407E-A947-70E740481C1C}">
                <a14:useLocalDpi xmlns:a14="http://schemas.microsoft.com/office/drawing/2010/main" val="0"/>
              </a:ext>
            </a:extLst>
          </a:blip>
          <a:srcRect l="65591" t="26609" r="7933" b="26861"/>
          <a:stretch/>
        </p:blipFill>
        <p:spPr>
          <a:xfrm>
            <a:off x="1691680" y="2455095"/>
            <a:ext cx="741406" cy="757881"/>
          </a:xfrm>
          <a:prstGeom prst="rect">
            <a:avLst/>
          </a:prstGeom>
        </p:spPr>
      </p:pic>
      <p:grpSp>
        <p:nvGrpSpPr>
          <p:cNvPr id="7" name="Group 6"/>
          <p:cNvGrpSpPr/>
          <p:nvPr/>
        </p:nvGrpSpPr>
        <p:grpSpPr>
          <a:xfrm>
            <a:off x="7956376" y="577999"/>
            <a:ext cx="864096" cy="457463"/>
            <a:chOff x="4932040" y="5473180"/>
            <a:chExt cx="1035315" cy="548108"/>
          </a:xfrm>
        </p:grpSpPr>
        <p:pic>
          <p:nvPicPr>
            <p:cNvPr id="8" name="Picture 7" descr="C:\Users\xx\Desktop\cur\cur Micro IV\revealed prer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8" t="11715" r="2778" b="5999"/>
            <a:stretch/>
          </p:blipFill>
          <p:spPr bwMode="auto">
            <a:xfrm>
              <a:off x="4932040" y="5473180"/>
              <a:ext cx="1035315" cy="54810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0"/>
            <p:cNvGrpSpPr>
              <a:grpSpLocks/>
            </p:cNvGrpSpPr>
            <p:nvPr/>
          </p:nvGrpSpPr>
          <p:grpSpPr bwMode="auto">
            <a:xfrm>
              <a:off x="4932041" y="5490073"/>
              <a:ext cx="1013686" cy="531215"/>
              <a:chOff x="1222827" y="4171047"/>
              <a:chExt cx="2117268" cy="1696352"/>
            </a:xfrm>
          </p:grpSpPr>
          <p:cxnSp>
            <p:nvCxnSpPr>
              <p:cNvPr id="10" name="Straight Connector 6"/>
              <p:cNvCxnSpPr>
                <a:cxnSpLocks noChangeShapeType="1"/>
              </p:cNvCxnSpPr>
              <p:nvPr/>
            </p:nvCxnSpPr>
            <p:spPr bwMode="auto">
              <a:xfrm rot="10800000" flipV="1">
                <a:off x="1235524" y="4171047"/>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1" name="Straight Connector 9"/>
              <p:cNvCxnSpPr>
                <a:cxnSpLocks noChangeShapeType="1"/>
              </p:cNvCxnSpPr>
              <p:nvPr/>
            </p:nvCxnSpPr>
            <p:spPr bwMode="auto">
              <a:xfrm rot="10800000">
                <a:off x="1222827" y="4183742"/>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sp>
        <p:nvSpPr>
          <p:cNvPr id="12" name="Text Box 3"/>
          <p:cNvSpPr txBox="1">
            <a:spLocks noChangeArrowheads="1"/>
          </p:cNvSpPr>
          <p:nvPr/>
        </p:nvSpPr>
        <p:spPr bwMode="auto">
          <a:xfrm>
            <a:off x="872471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173</a:t>
            </a:fld>
            <a:endParaRPr lang="en-US" altLang="nl-NL" sz="1600"/>
          </a:p>
        </p:txBody>
      </p:sp>
      <p:grpSp>
        <p:nvGrpSpPr>
          <p:cNvPr id="13" name="Group 12"/>
          <p:cNvGrpSpPr/>
          <p:nvPr/>
        </p:nvGrpSpPr>
        <p:grpSpPr>
          <a:xfrm>
            <a:off x="8883421" y="6535666"/>
            <a:ext cx="218182" cy="115508"/>
            <a:chOff x="4932040" y="5473180"/>
            <a:chExt cx="1035315" cy="548108"/>
          </a:xfrm>
        </p:grpSpPr>
        <p:pic>
          <p:nvPicPr>
            <p:cNvPr id="14" name="Picture 13" descr="C:\Users\xx\Desktop\cur\cur Micro IV\revealed prerf.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78" t="11715" r="2778" b="5999"/>
            <a:stretch/>
          </p:blipFill>
          <p:spPr bwMode="auto">
            <a:xfrm>
              <a:off x="4932040" y="5473180"/>
              <a:ext cx="1035315" cy="54810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0"/>
            <p:cNvGrpSpPr>
              <a:grpSpLocks/>
            </p:cNvGrpSpPr>
            <p:nvPr/>
          </p:nvGrpSpPr>
          <p:grpSpPr bwMode="auto">
            <a:xfrm>
              <a:off x="4932041" y="5490073"/>
              <a:ext cx="1013686" cy="531215"/>
              <a:chOff x="1222827" y="4171047"/>
              <a:chExt cx="2117268" cy="1696352"/>
            </a:xfrm>
          </p:grpSpPr>
          <p:cxnSp>
            <p:nvCxnSpPr>
              <p:cNvPr id="16" name="Straight Connector 6"/>
              <p:cNvCxnSpPr>
                <a:cxnSpLocks noChangeShapeType="1"/>
              </p:cNvCxnSpPr>
              <p:nvPr/>
            </p:nvCxnSpPr>
            <p:spPr bwMode="auto">
              <a:xfrm rot="10800000" flipV="1">
                <a:off x="1235524" y="4171047"/>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7" name="Straight Connector 9"/>
              <p:cNvCxnSpPr>
                <a:cxnSpLocks noChangeShapeType="1"/>
              </p:cNvCxnSpPr>
              <p:nvPr/>
            </p:nvCxnSpPr>
            <p:spPr bwMode="auto">
              <a:xfrm rot="10800000">
                <a:off x="1222827" y="4183742"/>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81380242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01613" y="215900"/>
            <a:ext cx="8589962"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Many </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economic</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studies today measure introspective happiness. Derive much from it.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TI has a reputation here:</a:t>
            </a:r>
          </a:p>
          <a:p>
            <a:pPr marL="457200" indent="-457200">
              <a:spcBef>
                <a:spcPct val="0"/>
              </a:spcBef>
              <a:buClr>
                <a:srgbClr val="0000FF"/>
              </a:buClr>
            </a:pPr>
            <a:r>
              <a:rPr lang="en-GB" sz="2800" dirty="0">
                <a:latin typeface="Arial" panose="020B0604020202020204" pitchFamily="34" charset="0"/>
              </a:rPr>
              <a:t>van </a:t>
            </a:r>
            <a:r>
              <a:rPr lang="en-GB" sz="2800" dirty="0" err="1">
                <a:latin typeface="Arial" panose="020B0604020202020204" pitchFamily="34" charset="0"/>
              </a:rPr>
              <a:t>Praag</a:t>
            </a:r>
            <a:r>
              <a:rPr lang="en-GB" sz="2800" dirty="0">
                <a:latin typeface="Arial" panose="020B0604020202020204" pitchFamily="34" charset="0"/>
              </a:rPr>
              <a:t>, Bernard M.S. (1968) “</a:t>
            </a:r>
            <a:r>
              <a:rPr lang="en-GB" sz="2800" i="1" dirty="0">
                <a:latin typeface="Arial" panose="020B0604020202020204" pitchFamily="34" charset="0"/>
              </a:rPr>
              <a:t>Individual Welfare Functions and Consumer </a:t>
            </a:r>
            <a:r>
              <a:rPr lang="en-GB" sz="2800" i="1" dirty="0" err="1">
                <a:latin typeface="Arial" panose="020B0604020202020204" pitchFamily="34" charset="0"/>
              </a:rPr>
              <a:t>Behavior</a:t>
            </a:r>
            <a:r>
              <a:rPr lang="en-GB" sz="2800" i="1" dirty="0">
                <a:latin typeface="Arial" panose="020B0604020202020204" pitchFamily="34" charset="0"/>
              </a:rPr>
              <a:t>.” </a:t>
            </a:r>
            <a:r>
              <a:rPr lang="en-GB" sz="2800" dirty="0">
                <a:latin typeface="Arial" panose="020B0604020202020204" pitchFamily="34" charset="0"/>
              </a:rPr>
              <a:t>North-Holland, Amsterdam.</a:t>
            </a:r>
          </a:p>
          <a:p>
            <a:pPr marL="457200" indent="-457200">
              <a:spcBef>
                <a:spcPct val="0"/>
              </a:spcBef>
              <a:buClr>
                <a:srgbClr val="0000FF"/>
              </a:buClr>
            </a:pPr>
            <a:r>
              <a:rPr lang="en-GB" sz="2800" dirty="0">
                <a:latin typeface="Arial" panose="020B0604020202020204" pitchFamily="34" charset="0"/>
              </a:rPr>
              <a:t>van </a:t>
            </a:r>
            <a:r>
              <a:rPr lang="en-GB" sz="2800" dirty="0" err="1">
                <a:latin typeface="Arial" panose="020B0604020202020204" pitchFamily="34" charset="0"/>
              </a:rPr>
              <a:t>Praag</a:t>
            </a:r>
            <a:r>
              <a:rPr lang="en-GB" sz="2800" dirty="0">
                <a:latin typeface="Arial" panose="020B0604020202020204" pitchFamily="34" charset="0"/>
              </a:rPr>
              <a:t>, Bernard M.S. &amp; Ada Ferrer-i-</a:t>
            </a:r>
            <a:r>
              <a:rPr lang="en-GB" sz="2800" dirty="0" err="1">
                <a:latin typeface="Arial" panose="020B0604020202020204" pitchFamily="34" charset="0"/>
              </a:rPr>
              <a:t>Carbonell</a:t>
            </a:r>
            <a:r>
              <a:rPr lang="en-GB" sz="2800" dirty="0">
                <a:latin typeface="Arial" panose="020B0604020202020204" pitchFamily="34" charset="0"/>
              </a:rPr>
              <a:t> (2004) “</a:t>
            </a:r>
            <a:r>
              <a:rPr lang="en-GB" sz="2800" i="1" dirty="0">
                <a:latin typeface="Arial" panose="020B0604020202020204" pitchFamily="34" charset="0"/>
              </a:rPr>
              <a:t>Happiness Quantified</a:t>
            </a:r>
            <a:r>
              <a:rPr lang="en-GB" sz="2800" dirty="0">
                <a:latin typeface="Arial" panose="020B0604020202020204" pitchFamily="34" charset="0"/>
              </a:rPr>
              <a:t>.” Oxford University Press, Oxford.</a:t>
            </a:r>
          </a:p>
          <a:p>
            <a:pPr marL="457200" indent="-457200">
              <a:spcBef>
                <a:spcPct val="0"/>
              </a:spcBef>
              <a:buClr>
                <a:srgbClr val="0000FF"/>
              </a:buClr>
            </a:pP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Ruut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Veenhoven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maintains the </a:t>
            </a:r>
            <a:r>
              <a:rPr lang="en-US" altLang="nl-NL" sz="2800" i="1" dirty="0">
                <a:solidFill>
                  <a:srgbClr val="000000"/>
                </a:solidFill>
                <a:latin typeface="Arial" panose="020B0604020202020204" pitchFamily="34" charset="0"/>
                <a:cs typeface="Times New Roman" panose="02020603050405020304" pitchFamily="18" charset="0"/>
                <a:sym typeface="Math3" panose="00000400000000000000" pitchFamily="2" charset="2"/>
              </a:rPr>
              <a:t>world data base on happiness.</a:t>
            </a:r>
          </a:p>
          <a:p>
            <a:pPr marL="457200" indent="-457200">
              <a:spcBef>
                <a:spcPct val="0"/>
              </a:spcBef>
              <a:buClr>
                <a:srgbClr val="0000FF"/>
              </a:buClr>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EHERO: Erasmus Happiness Economics Research Organization:</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http://www.eur.nl/english/ehero/</a:t>
            </a:r>
          </a:p>
        </p:txBody>
      </p:sp>
      <p:sp>
        <p:nvSpPr>
          <p:cNvPr id="3" name="Text Box 3"/>
          <p:cNvSpPr txBox="1">
            <a:spLocks noChangeArrowheads="1"/>
          </p:cNvSpPr>
          <p:nvPr/>
        </p:nvSpPr>
        <p:spPr bwMode="auto">
          <a:xfrm>
            <a:off x="872471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174</a:t>
            </a:fld>
            <a:endParaRPr lang="en-US" altLang="nl-NL" sz="1600"/>
          </a:p>
        </p:txBody>
      </p:sp>
      <p:grpSp>
        <p:nvGrpSpPr>
          <p:cNvPr id="4" name="Group 3"/>
          <p:cNvGrpSpPr/>
          <p:nvPr/>
        </p:nvGrpSpPr>
        <p:grpSpPr>
          <a:xfrm>
            <a:off x="8883421" y="6535666"/>
            <a:ext cx="218182" cy="115508"/>
            <a:chOff x="4932040" y="5473180"/>
            <a:chExt cx="1035315" cy="548108"/>
          </a:xfrm>
        </p:grpSpPr>
        <p:pic>
          <p:nvPicPr>
            <p:cNvPr id="5" name="Picture 4" descr="C:\Users\xx\Desktop\cur\cur Micro IV\revealed prer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8" t="11715" r="2778" b="5999"/>
            <a:stretch/>
          </p:blipFill>
          <p:spPr bwMode="auto">
            <a:xfrm>
              <a:off x="4932040" y="5473180"/>
              <a:ext cx="1035315" cy="54810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0"/>
            <p:cNvGrpSpPr>
              <a:grpSpLocks/>
            </p:cNvGrpSpPr>
            <p:nvPr/>
          </p:nvGrpSpPr>
          <p:grpSpPr bwMode="auto">
            <a:xfrm>
              <a:off x="4932041" y="5490073"/>
              <a:ext cx="1013686" cy="531215"/>
              <a:chOff x="1222827" y="4171047"/>
              <a:chExt cx="2117268" cy="1696352"/>
            </a:xfrm>
          </p:grpSpPr>
          <p:cxnSp>
            <p:nvCxnSpPr>
              <p:cNvPr id="7" name="Straight Connector 6"/>
              <p:cNvCxnSpPr>
                <a:cxnSpLocks noChangeShapeType="1"/>
              </p:cNvCxnSpPr>
              <p:nvPr/>
            </p:nvCxnSpPr>
            <p:spPr bwMode="auto">
              <a:xfrm rot="10800000" flipV="1">
                <a:off x="1235524" y="4171047"/>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8" name="Straight Connector 9"/>
              <p:cNvCxnSpPr>
                <a:cxnSpLocks noChangeShapeType="1"/>
              </p:cNvCxnSpPr>
              <p:nvPr/>
            </p:nvCxnSpPr>
            <p:spPr bwMode="auto">
              <a:xfrm rot="10800000">
                <a:off x="1222827" y="4183742"/>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pic>
        <p:nvPicPr>
          <p:cNvPr id="9" name="Picture 2" descr="C:\Users\xx\Desktop\cur\Micro IV\Picturesppt\Persons\van Praa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64" r="4460" b="6772"/>
          <a:stretch/>
        </p:blipFill>
        <p:spPr bwMode="auto">
          <a:xfrm>
            <a:off x="7885880" y="1691755"/>
            <a:ext cx="796557"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xx\Desktop\cur\Micro IV\Picturesppt\Persons\Veenhoven-Ruut.jpg"/>
          <p:cNvPicPr>
            <a:picLocks noChangeAspect="1" noChangeArrowheads="1"/>
          </p:cNvPicPr>
          <p:nvPr/>
        </p:nvPicPr>
        <p:blipFill rotWithShape="1">
          <a:blip r:embed="rId5">
            <a:extLst>
              <a:ext uri="{28A0092B-C50C-407E-A947-70E740481C1C}">
                <a14:useLocalDpi xmlns:a14="http://schemas.microsoft.com/office/drawing/2010/main" val="0"/>
              </a:ext>
            </a:extLst>
          </a:blip>
          <a:srcRect b="7469"/>
          <a:stretch/>
        </p:blipFill>
        <p:spPr bwMode="auto">
          <a:xfrm>
            <a:off x="8317928" y="4364194"/>
            <a:ext cx="646560" cy="883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xx\Desktop\cur\Micro IV\Ferrer-i-Carbonell.jpg"/>
          <p:cNvPicPr>
            <a:picLocks noChangeAspect="1" noChangeArrowheads="1"/>
          </p:cNvPicPr>
          <p:nvPr/>
        </p:nvPicPr>
        <p:blipFill rotWithShape="1">
          <a:blip r:embed="rId6">
            <a:extLst>
              <a:ext uri="{28A0092B-C50C-407E-A947-70E740481C1C}">
                <a14:useLocalDpi xmlns:a14="http://schemas.microsoft.com/office/drawing/2010/main" val="0"/>
              </a:ext>
            </a:extLst>
          </a:blip>
          <a:srcRect l="39334" t="10119" r="33000" b="30357"/>
          <a:stretch/>
        </p:blipFill>
        <p:spPr bwMode="auto">
          <a:xfrm>
            <a:off x="8533953" y="3194313"/>
            <a:ext cx="574551" cy="69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17810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4514">
                                            <p:txEl>
                                              <p:pRg st="4" end="4"/>
                                            </p:txEl>
                                          </p:spTgt>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91383" y="147496"/>
            <a:ext cx="871592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11500" dirty="0">
                <a:solidFill>
                  <a:srgbClr val="CC9900"/>
                </a:solidFill>
                <a:latin typeface="Arial" panose="020B0604020202020204" pitchFamily="34" charset="0"/>
                <a:cs typeface="Times New Roman" panose="02020603050405020304" pitchFamily="18" charset="0"/>
                <a:sym typeface="Math3" panose="00000400000000000000" pitchFamily="2" charset="2"/>
              </a:rPr>
              <a:t>Part </a:t>
            </a:r>
            <a:r>
              <a:rPr lang="en-GB" altLang="nl-NL" sz="13800" dirty="0">
                <a:solidFill>
                  <a:srgbClr val="CC9900"/>
                </a:solidFill>
                <a:cs typeface="Times New Roman" panose="02020603050405020304" pitchFamily="18" charset="0"/>
                <a:sym typeface="Math3" panose="00000400000000000000" pitchFamily="2" charset="2"/>
              </a:rPr>
              <a:t>III</a:t>
            </a:r>
            <a:r>
              <a:rPr lang="en-GB" altLang="nl-NL" sz="11500" dirty="0">
                <a:solidFill>
                  <a:srgbClr val="CC9900"/>
                </a:solidFill>
                <a:latin typeface="Arial" panose="020B0604020202020204" pitchFamily="34" charset="0"/>
                <a:cs typeface="Times New Roman" panose="02020603050405020304" pitchFamily="18" charset="0"/>
                <a:sym typeface="Math3" panose="00000400000000000000" pitchFamily="2" charset="2"/>
              </a:rPr>
              <a:t>:</a:t>
            </a:r>
          </a:p>
          <a:p>
            <a:pPr algn="ctr">
              <a:spcBef>
                <a:spcPct val="0"/>
              </a:spcBef>
              <a:buFont typeface="Math3" panose="00000400000000000000" pitchFamily="2" charset="2"/>
              <a:buNone/>
            </a:pPr>
            <a:r>
              <a:rPr lang="en-US" altLang="nl-NL" sz="11500" dirty="0">
                <a:solidFill>
                  <a:srgbClr val="CC9900"/>
                </a:solidFill>
                <a:latin typeface="Arial" panose="020B0604020202020204" pitchFamily="34" charset="0"/>
                <a:cs typeface="Times New Roman" panose="02020603050405020304" pitchFamily="18" charset="0"/>
                <a:sym typeface="Math3" panose="00000400000000000000" pitchFamily="2" charset="2"/>
              </a:rPr>
              <a:t>Behavioral Applications</a:t>
            </a:r>
            <a:endParaRPr lang="en-GB" altLang="nl-NL" sz="8800"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2471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175</a:t>
            </a:fld>
            <a:endParaRPr lang="en-US" altLang="nl-NL" sz="1600"/>
          </a:p>
        </p:txBody>
      </p:sp>
    </p:spTree>
    <p:extLst>
      <p:ext uri="{BB962C8B-B14F-4D97-AF65-F5344CB8AC3E}">
        <p14:creationId xmlns:p14="http://schemas.microsoft.com/office/powerpoint/2010/main" val="241344992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Outline of Part 3</a:t>
            </a:r>
            <a:endParaRPr lang="en-GB" altLang="nl-NL" sz="66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5" name="Text Box 3"/>
          <p:cNvSpPr txBox="1">
            <a:spLocks noChangeArrowheads="1"/>
          </p:cNvSpPr>
          <p:nvPr/>
        </p:nvSpPr>
        <p:spPr bwMode="auto">
          <a:xfrm>
            <a:off x="871836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176</a:t>
            </a:fld>
            <a:endParaRPr lang="en-US" altLang="nl-NL" sz="1600"/>
          </a:p>
        </p:txBody>
      </p:sp>
    </p:spTree>
    <p:extLst>
      <p:ext uri="{BB962C8B-B14F-4D97-AF65-F5344CB8AC3E}">
        <p14:creationId xmlns:p14="http://schemas.microsoft.com/office/powerpoint/2010/main" val="412199609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80975" y="307256"/>
            <a:ext cx="8810625"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8.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applications in game theory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8.1.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Game theory with neo-additive players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8.2.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Not choosing best, but choosing better: quantal</a:t>
            </a:r>
            <a:br>
              <a:rPr lang="en-GB" altLang="nl-NL" dirty="0">
                <a:cs typeface="Times New Roman" panose="02020603050405020304" pitchFamily="18" charset="0"/>
                <a:sym typeface="Math3" panose="00000400000000000000" pitchFamily="2" charset="2"/>
              </a:rPr>
            </a:br>
            <a:r>
              <a:rPr lang="en-GB" altLang="nl-NL" dirty="0">
                <a:cs typeface="Times New Roman" panose="02020603050405020304" pitchFamily="18" charset="0"/>
                <a:sym typeface="Math3" panose="00000400000000000000" pitchFamily="2" charset="2"/>
              </a:rPr>
              <a:t>       response </a:t>
            </a:r>
            <a:r>
              <a:rPr lang="en-GB" altLang="nl-NL" dirty="0" err="1">
                <a:cs typeface="Times New Roman" panose="02020603050405020304" pitchFamily="18" charset="0"/>
                <a:sym typeface="Math3" panose="00000400000000000000" pitchFamily="2" charset="2"/>
              </a:rPr>
              <a:t>equilibriu</a:t>
            </a:r>
            <a:r>
              <a:rPr lang="nl-NL" altLang="nl-NL" dirty="0">
                <a:cs typeface="Times New Roman" panose="02020603050405020304" pitchFamily="18" charset="0"/>
                <a:sym typeface="Math3" panose="00000400000000000000" pitchFamily="2" charset="2"/>
              </a:rPr>
              <a:t>m (a more </a:t>
            </a:r>
            <a:r>
              <a:rPr lang="nl-NL" altLang="nl-NL" dirty="0" err="1">
                <a:cs typeface="Times New Roman" panose="02020603050405020304" pitchFamily="18" charset="0"/>
                <a:sym typeface="Math3" panose="00000400000000000000" pitchFamily="2" charset="2"/>
              </a:rPr>
              <a:t>psychological</a:t>
            </a:r>
            <a:r>
              <a:rPr lang="nl-NL" altLang="nl-NL" dirty="0">
                <a:cs typeface="Times New Roman" panose="02020603050405020304" pitchFamily="18" charset="0"/>
                <a:sym typeface="Math3" panose="00000400000000000000" pitchFamily="2" charset="2"/>
              </a:rPr>
              <a:t> </a:t>
            </a:r>
            <a:br>
              <a:rPr lang="nl-NL" altLang="nl-NL" dirty="0">
                <a:cs typeface="Times New Roman" panose="02020603050405020304" pitchFamily="18" charset="0"/>
                <a:sym typeface="Math3" panose="00000400000000000000" pitchFamily="2" charset="2"/>
              </a:rPr>
            </a:br>
            <a:r>
              <a:rPr lang="nl-NL" altLang="nl-NL" dirty="0">
                <a:cs typeface="Times New Roman" panose="02020603050405020304" pitchFamily="18" charset="0"/>
                <a:sym typeface="Math3" panose="00000400000000000000" pitchFamily="2" charset="2"/>
              </a:rPr>
              <a:t>       approach </a:t>
            </a:r>
            <a:r>
              <a:rPr lang="nl-NL" altLang="nl-NL" dirty="0" err="1">
                <a:cs typeface="Times New Roman" panose="02020603050405020304" pitchFamily="18" charset="0"/>
                <a:sym typeface="Math3" panose="00000400000000000000" pitchFamily="2" charset="2"/>
              </a:rPr>
              <a:t>to</a:t>
            </a:r>
            <a:r>
              <a:rPr lang="nl-NL" altLang="nl-NL" dirty="0">
                <a:cs typeface="Times New Roman" panose="02020603050405020304" pitchFamily="18" charset="0"/>
                <a:sym typeface="Math3" panose="00000400000000000000" pitchFamily="2" charset="2"/>
              </a:rPr>
              <a:t> game </a:t>
            </a:r>
            <a:r>
              <a:rPr lang="nl-NL" altLang="nl-NL" dirty="0" err="1">
                <a:cs typeface="Times New Roman" panose="02020603050405020304" pitchFamily="18" charset="0"/>
                <a:sym typeface="Math3" panose="00000400000000000000" pitchFamily="2" charset="2"/>
              </a:rPr>
              <a:t>theory</a:t>
            </a:r>
            <a:r>
              <a:rPr lang="nl-NL" altLang="nl-NL" dirty="0">
                <a:cs typeface="Times New Roman" panose="02020603050405020304" pitchFamily="18" charset="0"/>
                <a:sym typeface="Math3" panose="00000400000000000000" pitchFamily="2" charset="2"/>
              </a:rPr>
              <a:t>)</a:t>
            </a:r>
          </a:p>
          <a:p>
            <a:pPr marL="0" indent="0">
              <a:buClr>
                <a:schemeClr val="tx2">
                  <a:lumMod val="75000"/>
                </a:schemeClr>
              </a:buClr>
            </a:pPr>
            <a:r>
              <a:rPr lang="nl-NL" altLang="nl-NL" dirty="0">
                <a:solidFill>
                  <a:srgbClr val="0000FF"/>
                </a:solidFill>
                <a:cs typeface="Times New Roman" panose="02020603050405020304" pitchFamily="18" charset="0"/>
                <a:sym typeface="Math3" panose="00000400000000000000" pitchFamily="2" charset="2"/>
              </a:rPr>
              <a:t>8.3.</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Fairness</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emotions</a:t>
            </a:r>
            <a:r>
              <a:rPr lang="nl-NL" altLang="nl-NL" dirty="0">
                <a:cs typeface="Times New Roman" panose="02020603050405020304" pitchFamily="18" charset="0"/>
                <a:sym typeface="Math3" panose="00000400000000000000" pitchFamily="2" charset="2"/>
              </a:rPr>
              <a:t> in game </a:t>
            </a:r>
            <a:r>
              <a:rPr lang="nl-NL" altLang="nl-NL" dirty="0" err="1">
                <a:cs typeface="Times New Roman" panose="02020603050405020304" pitchFamily="18" charset="0"/>
                <a:sym typeface="Math3" panose="00000400000000000000" pitchFamily="2" charset="2"/>
              </a:rPr>
              <a:t>theory</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Fehr</a:t>
            </a:r>
            <a:r>
              <a:rPr lang="nl-NL" altLang="nl-NL" dirty="0">
                <a:cs typeface="Times New Roman" panose="02020603050405020304" pitchFamily="18" charset="0"/>
                <a:sym typeface="Math3" panose="00000400000000000000" pitchFamily="2" charset="2"/>
              </a:rPr>
              <a:t>-Schmidt</a:t>
            </a:r>
            <a:br>
              <a:rPr lang="nl-NL" altLang="nl-NL" dirty="0">
                <a:cs typeface="Times New Roman" panose="02020603050405020304" pitchFamily="18" charset="0"/>
                <a:sym typeface="Math3" panose="00000400000000000000" pitchFamily="2" charset="2"/>
              </a:rPr>
            </a:br>
            <a:r>
              <a:rPr lang="nl-NL" altLang="nl-NL" dirty="0">
                <a:cs typeface="Times New Roman" panose="02020603050405020304" pitchFamily="18" charset="0"/>
                <a:sym typeface="Math3" panose="00000400000000000000" pitchFamily="2" charset="2"/>
              </a:rPr>
              <a:t>       model)</a:t>
            </a:r>
            <a:endParaRPr lang="en-US" altLang="nl-NL" dirty="0">
              <a:sym typeface="Math3" panose="00000400000000000000" pitchFamily="2" charset="2"/>
            </a:endParaRPr>
          </a:p>
        </p:txBody>
      </p:sp>
      <p:pic>
        <p:nvPicPr>
          <p:cNvPr id="5" name="Picture 2" descr="C:\Users\xx\Desktop\cur\cur Micro IV\game theory3.jpg"/>
          <p:cNvPicPr>
            <a:picLocks noChangeAspect="1" noChangeArrowheads="1"/>
          </p:cNvPicPr>
          <p:nvPr/>
        </p:nvPicPr>
        <p:blipFill rotWithShape="1">
          <a:blip r:embed="rId3">
            <a:extLst>
              <a:ext uri="{28A0092B-C50C-407E-A947-70E740481C1C}">
                <a14:useLocalDpi xmlns:a14="http://schemas.microsoft.com/office/drawing/2010/main" val="0"/>
              </a:ext>
            </a:extLst>
          </a:blip>
          <a:srcRect l="24667" t="23214" r="24333" b="25000"/>
          <a:stretch/>
        </p:blipFill>
        <p:spPr bwMode="auto">
          <a:xfrm>
            <a:off x="7965013" y="863455"/>
            <a:ext cx="1055302" cy="60007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177</a:t>
            </a:fld>
            <a:endParaRPr lang="en-US" altLang="nl-NL" sz="1600"/>
          </a:p>
        </p:txBody>
      </p:sp>
    </p:spTree>
    <p:extLst>
      <p:ext uri="{BB962C8B-B14F-4D97-AF65-F5344CB8AC3E}">
        <p14:creationId xmlns:p14="http://schemas.microsoft.com/office/powerpoint/2010/main" val="2619319098"/>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93675" y="332656"/>
            <a:ext cx="881062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9.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applications in risky choice</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9.1.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Applying prospect theory to health: improving</a:t>
            </a:r>
            <a:br>
              <a:rPr lang="en-GB" altLang="nl-NL" dirty="0">
                <a:cs typeface="Times New Roman" panose="02020603050405020304" pitchFamily="18" charset="0"/>
                <a:sym typeface="Math3" panose="00000400000000000000" pitchFamily="2" charset="2"/>
              </a:rPr>
            </a:br>
            <a:r>
              <a:rPr lang="en-GB" altLang="nl-NL" dirty="0">
                <a:cs typeface="Times New Roman" panose="02020603050405020304" pitchFamily="18" charset="0"/>
                <a:sym typeface="Math3" panose="00000400000000000000" pitchFamily="2" charset="2"/>
              </a:rPr>
              <a:t>       quality of life measurements</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9.2.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Applying prospect theory to insurance</a:t>
            </a:r>
          </a:p>
        </p:txBody>
      </p:sp>
      <p:pic>
        <p:nvPicPr>
          <p:cNvPr id="5" name="Picture 4" descr="C:\Users\xx\Desktop\cur\cur Micro IV\Risky choice.png"/>
          <p:cNvPicPr>
            <a:picLocks noChangeAspect="1" noChangeArrowheads="1"/>
          </p:cNvPicPr>
          <p:nvPr/>
        </p:nvPicPr>
        <p:blipFill rotWithShape="1">
          <a:blip r:embed="rId3">
            <a:extLst>
              <a:ext uri="{28A0092B-C50C-407E-A947-70E740481C1C}">
                <a14:useLocalDpi xmlns:a14="http://schemas.microsoft.com/office/drawing/2010/main" val="0"/>
              </a:ext>
            </a:extLst>
          </a:blip>
          <a:srcRect l="6446" r="18989"/>
          <a:stretch/>
        </p:blipFill>
        <p:spPr bwMode="auto">
          <a:xfrm>
            <a:off x="8072817" y="746598"/>
            <a:ext cx="936104" cy="769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178</a:t>
            </a:fld>
            <a:endParaRPr lang="en-US" altLang="nl-NL" sz="1600"/>
          </a:p>
        </p:txBody>
      </p:sp>
    </p:spTree>
    <p:extLst>
      <p:ext uri="{BB962C8B-B14F-4D97-AF65-F5344CB8AC3E}">
        <p14:creationId xmlns:p14="http://schemas.microsoft.com/office/powerpoint/2010/main" val="152936638"/>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42875" y="319956"/>
            <a:ext cx="881062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10.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applications in</a:t>
            </a:r>
            <a:br>
              <a:rPr lang="en-GB" altLang="nl-NL" sz="3200" dirty="0">
                <a:solidFill>
                  <a:srgbClr val="0000FF"/>
                </a:solidFill>
                <a:cs typeface="Times New Roman" panose="02020603050405020304" pitchFamily="18" charset="0"/>
                <a:sym typeface="Math3" panose="00000400000000000000" pitchFamily="2" charset="2"/>
              </a:rPr>
            </a:br>
            <a:r>
              <a:rPr lang="en-GB" altLang="nl-NL" sz="3200" dirty="0">
                <a:solidFill>
                  <a:srgbClr val="0000FF"/>
                </a:solidFill>
                <a:cs typeface="Times New Roman" panose="02020603050405020304" pitchFamily="18" charset="0"/>
                <a:sym typeface="Math3" panose="00000400000000000000" pitchFamily="2" charset="2"/>
              </a:rPr>
              <a:t>                 intertemporal choice and self-</a:t>
            </a:r>
            <a:br>
              <a:rPr lang="en-GB" altLang="nl-NL" sz="3200" dirty="0">
                <a:solidFill>
                  <a:srgbClr val="0000FF"/>
                </a:solidFill>
                <a:cs typeface="Times New Roman" panose="02020603050405020304" pitchFamily="18" charset="0"/>
                <a:sym typeface="Math3" panose="00000400000000000000" pitchFamily="2" charset="2"/>
              </a:rPr>
            </a:br>
            <a:r>
              <a:rPr lang="en-GB" altLang="nl-NL" sz="3200" dirty="0">
                <a:solidFill>
                  <a:srgbClr val="0000FF"/>
                </a:solidFill>
                <a:cs typeface="Times New Roman" panose="02020603050405020304" pitchFamily="18" charset="0"/>
                <a:sym typeface="Math3" panose="00000400000000000000" pitchFamily="2" charset="2"/>
              </a:rPr>
              <a:t>                 control</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10.1.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Naive and sophisticated </a:t>
            </a:r>
            <a:r>
              <a:rPr lang="en-GB" altLang="nl-NL" dirty="0" err="1">
                <a:cs typeface="Times New Roman" panose="02020603050405020304" pitchFamily="18" charset="0"/>
                <a:sym typeface="Math3" panose="00000400000000000000" pitchFamily="2" charset="2"/>
              </a:rPr>
              <a:t>nonstationarity</a:t>
            </a:r>
            <a:endParaRPr lang="en-GB" altLang="nl-NL" dirty="0">
              <a:cs typeface="Times New Roman" panose="02020603050405020304" pitchFamily="18" charset="0"/>
              <a:sym typeface="Math3" panose="00000400000000000000" pitchFamily="2" charset="2"/>
            </a:endParaRP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10.2.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Elaborated example: procrastination</a:t>
            </a:r>
            <a:endParaRPr lang="en-US" altLang="nl-NL" dirty="0">
              <a:sym typeface="Math3" panose="00000400000000000000" pitchFamily="2" charset="2"/>
            </a:endParaRPr>
          </a:p>
        </p:txBody>
      </p:sp>
      <p:pic>
        <p:nvPicPr>
          <p:cNvPr id="5" name="Picture 4"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316000" y="548680"/>
            <a:ext cx="437182" cy="85422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179</a:t>
            </a:fld>
            <a:endParaRPr lang="en-US" altLang="nl-NL" sz="1600"/>
          </a:p>
        </p:txBody>
      </p:sp>
    </p:spTree>
    <p:extLst>
      <p:ext uri="{BB962C8B-B14F-4D97-AF65-F5344CB8AC3E}">
        <p14:creationId xmlns:p14="http://schemas.microsoft.com/office/powerpoint/2010/main" val="1959250010"/>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9"/>
          <p:cNvSpPr txBox="1">
            <a:spLocks noChangeArrowheads="1"/>
          </p:cNvSpPr>
          <p:nvPr/>
        </p:nvSpPr>
        <p:spPr bwMode="auto">
          <a:xfrm>
            <a:off x="104775" y="2500013"/>
            <a:ext cx="8978900" cy="413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sz="2800" dirty="0">
                <a:solidFill>
                  <a:srgbClr val="0000FF"/>
                </a:solidFill>
                <a:latin typeface="Arial" panose="020B0604020202020204" pitchFamily="34" charset="0"/>
              </a:rPr>
              <a:t>No</a:t>
            </a:r>
            <a:r>
              <a:rPr lang="en-US" altLang="nl-NL" sz="2800" dirty="0">
                <a:solidFill>
                  <a:srgbClr val="000000"/>
                </a:solidFill>
                <a:latin typeface="Arial" panose="020B0604020202020204" pitchFamily="34" charset="0"/>
              </a:rPr>
              <a:t> metaphysics</a:t>
            </a:r>
          </a:p>
          <a:p>
            <a:pPr>
              <a:lnSpc>
                <a:spcPct val="90000"/>
              </a:lnSpc>
              <a:spcBef>
                <a:spcPct val="0"/>
              </a:spcBef>
              <a:buFontTx/>
              <a:buNone/>
            </a:pPr>
            <a:r>
              <a:rPr lang="en-US" altLang="nl-NL" dirty="0">
                <a:solidFill>
                  <a:srgbClr val="000000"/>
                </a:solidFill>
                <a:latin typeface="Arial" panose="020B0604020202020204" pitchFamily="34" charset="0"/>
              </a:rPr>
              <a:t>(</a:t>
            </a:r>
            <a:r>
              <a:rPr lang="en-US" altLang="nl-NL" sz="2800" dirty="0" err="1">
                <a:solidFill>
                  <a:srgbClr val="000000"/>
                </a:solidFill>
                <a:latin typeface="Arial" panose="020B0604020202020204" pitchFamily="34" charset="0"/>
              </a:rPr>
              <a:t>unobserv</a:t>
            </a:r>
            <a:r>
              <a:rPr lang="nl-NL" altLang="nl-NL" sz="2800" dirty="0">
                <a:solidFill>
                  <a:srgbClr val="000000"/>
                </a:solidFill>
                <a:latin typeface="Arial" panose="020B0604020202020204" pitchFamily="34" charset="0"/>
              </a:rPr>
              <a:t>ables such as </a:t>
            </a:r>
            <a:br>
              <a:rPr lang="nl-NL" altLang="nl-NL" sz="2800" dirty="0">
                <a:solidFill>
                  <a:srgbClr val="000000"/>
                </a:solidFill>
                <a:latin typeface="Arial" panose="020B0604020202020204" pitchFamily="34" charset="0"/>
              </a:rPr>
            </a:br>
            <a:r>
              <a:rPr lang="nl-NL" altLang="nl-NL" sz="2800" dirty="0">
                <a:solidFill>
                  <a:srgbClr val="000000"/>
                </a:solidFill>
                <a:latin typeface="Arial" panose="020B0604020202020204" pitchFamily="34" charset="0"/>
              </a:rPr>
              <a:t>“the world is deterministic”, </a:t>
            </a:r>
          </a:p>
          <a:p>
            <a:pPr>
              <a:lnSpc>
                <a:spcPct val="90000"/>
              </a:lnSpc>
              <a:spcBef>
                <a:spcPct val="0"/>
              </a:spcBef>
              <a:buFontTx/>
              <a:buNone/>
            </a:pPr>
            <a:r>
              <a:rPr lang="nl-NL" altLang="nl-NL" sz="2800" dirty="0">
                <a:solidFill>
                  <a:srgbClr val="0000FF"/>
                </a:solidFill>
                <a:latin typeface="Arial" panose="020B0604020202020204" pitchFamily="34" charset="0"/>
              </a:rPr>
              <a:t>nor</a:t>
            </a:r>
            <a:r>
              <a:rPr lang="nl-NL" altLang="nl-NL" sz="2800" dirty="0">
                <a:solidFill>
                  <a:srgbClr val="000000"/>
                </a:solidFill>
                <a:latin typeface="Arial" panose="020B0604020202020204" pitchFamily="34" charset="0"/>
              </a:rPr>
              <a:t> </a:t>
            </a:r>
            <a:br>
              <a:rPr lang="nl-NL" altLang="nl-NL" sz="2800" dirty="0">
                <a:solidFill>
                  <a:srgbClr val="000000"/>
                </a:solidFill>
                <a:latin typeface="Arial" panose="020B0604020202020204" pitchFamily="34" charset="0"/>
              </a:rPr>
            </a:br>
            <a:r>
              <a:rPr lang="nl-NL" altLang="nl-NL" sz="2800" dirty="0">
                <a:solidFill>
                  <a:srgbClr val="000000"/>
                </a:solidFill>
                <a:latin typeface="Arial" panose="020B0604020202020204" pitchFamily="34" charset="0"/>
              </a:rPr>
              <a:t>“utility measures happiness in your heart.”</a:t>
            </a:r>
            <a:r>
              <a:rPr lang="en-US" altLang="nl-NL" dirty="0">
                <a:solidFill>
                  <a:srgbClr val="000000"/>
                </a:solidFill>
                <a:latin typeface="Arial" panose="020B0604020202020204" pitchFamily="34" charset="0"/>
              </a:rPr>
              <a:t>)</a:t>
            </a:r>
          </a:p>
          <a:p>
            <a:pPr>
              <a:lnSpc>
                <a:spcPct val="90000"/>
              </a:lnSpc>
              <a:spcBef>
                <a:spcPct val="0"/>
              </a:spcBef>
              <a:buFontTx/>
              <a:buNone/>
            </a:pPr>
            <a:r>
              <a:rPr lang="en-US" altLang="nl-NL" sz="2800" dirty="0">
                <a:solidFill>
                  <a:srgbClr val="000000"/>
                </a:solidFill>
                <a:latin typeface="Arial" panose="020B0604020202020204" pitchFamily="34" charset="0"/>
              </a:rPr>
              <a:t>(Carnap 1923; Popper 1935 added a refinement</a:t>
            </a:r>
            <a:r>
              <a:rPr lang="en-GB" dirty="0"/>
              <a:t>—</a:t>
            </a:r>
            <a:r>
              <a:rPr lang="nl-NL" altLang="nl-NL" sz="2800" dirty="0">
                <a:solidFill>
                  <a:srgbClr val="000000"/>
                </a:solidFill>
                <a:latin typeface="Arial" panose="020B0604020202020204" pitchFamily="34" charset="0"/>
              </a:rPr>
              <a:t>f</a:t>
            </a:r>
            <a:r>
              <a:rPr lang="en-US" altLang="nl-NL" sz="2800" dirty="0" err="1">
                <a:solidFill>
                  <a:srgbClr val="000000"/>
                </a:solidFill>
                <a:latin typeface="Arial" panose="020B0604020202020204" pitchFamily="34" charset="0"/>
              </a:rPr>
              <a:t>alsifiability</a:t>
            </a:r>
            <a:r>
              <a:rPr lang="en-US" altLang="nl-NL" sz="2800" dirty="0">
                <a:solidFill>
                  <a:srgbClr val="000000"/>
                </a:solidFill>
                <a:latin typeface="Arial" panose="020B0604020202020204" pitchFamily="34" charset="0"/>
              </a:rPr>
              <a:t>).</a:t>
            </a:r>
          </a:p>
          <a:p>
            <a:pPr>
              <a:lnSpc>
                <a:spcPct val="90000"/>
              </a:lnSpc>
              <a:spcBef>
                <a:spcPct val="0"/>
              </a:spcBef>
              <a:buFontTx/>
              <a:buNone/>
            </a:pPr>
            <a:endParaRPr lang="en-US" altLang="nl-NL" sz="2800" dirty="0">
              <a:solidFill>
                <a:srgbClr val="000000"/>
              </a:solidFill>
              <a:latin typeface="Arial" panose="020B0604020202020204" pitchFamily="34" charset="0"/>
            </a:endParaRPr>
          </a:p>
          <a:p>
            <a:pPr>
              <a:lnSpc>
                <a:spcPct val="90000"/>
              </a:lnSpc>
              <a:spcBef>
                <a:spcPct val="0"/>
              </a:spcBef>
              <a:buFontTx/>
              <a:buNone/>
            </a:pPr>
            <a:r>
              <a:rPr lang="en-US" altLang="nl-NL" sz="2800" dirty="0">
                <a:solidFill>
                  <a:srgbClr val="000000"/>
                </a:solidFill>
                <a:latin typeface="Arial" panose="020B0604020202020204" pitchFamily="34" charset="0"/>
              </a:rPr>
              <a:t>Empirical status of all social sciences, including economics, came under scrutiny.</a:t>
            </a:r>
          </a:p>
        </p:txBody>
      </p:sp>
      <p:sp>
        <p:nvSpPr>
          <p:cNvPr id="2" name="Text Box 9"/>
          <p:cNvSpPr txBox="1">
            <a:spLocks noChangeArrowheads="1"/>
          </p:cNvSpPr>
          <p:nvPr/>
        </p:nvSpPr>
        <p:spPr bwMode="auto">
          <a:xfrm>
            <a:off x="127000" y="250908"/>
            <a:ext cx="8978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dirty="0">
                <a:solidFill>
                  <a:srgbClr val="0000FF"/>
                </a:solidFill>
                <a:latin typeface="Arial" panose="020B0604020202020204" pitchFamily="34" charset="0"/>
              </a:rPr>
              <a:t>Big changes in all social sciences in beginning of 20th century:</a:t>
            </a:r>
          </a:p>
          <a:p>
            <a:pPr>
              <a:spcBef>
                <a:spcPct val="0"/>
              </a:spcBef>
              <a:buFont typeface="Symbol" panose="05050102010706020507" pitchFamily="18" charset="2"/>
              <a:buNone/>
            </a:pPr>
            <a:r>
              <a:rPr lang="en-US" altLang="nl-NL" dirty="0">
                <a:solidFill>
                  <a:srgbClr val="000000"/>
                </a:solidFill>
                <a:sym typeface="Symbol" panose="05050102010706020507" pitchFamily="18" charset="2"/>
              </a:rPr>
              <a:t></a:t>
            </a:r>
            <a:r>
              <a:rPr lang="nl-NL" altLang="nl-NL" dirty="0">
                <a:solidFill>
                  <a:srgbClr val="000000"/>
                </a:solidFill>
                <a:sym typeface="Symbol" panose="05050102010706020507" pitchFamily="18" charset="2"/>
              </a:rPr>
              <a:t> </a:t>
            </a:r>
            <a:r>
              <a:rPr lang="en-US" altLang="nl-NL" sz="2800" dirty="0">
                <a:solidFill>
                  <a:srgbClr val="000000"/>
                </a:solidFill>
                <a:latin typeface="Arial" panose="020B0604020202020204" pitchFamily="34" charset="0"/>
                <a:sym typeface="Symbol" panose="05050102010706020507" pitchFamily="18" charset="2"/>
              </a:rPr>
              <a:t>1930 </a:t>
            </a:r>
            <a:r>
              <a:rPr lang="en-US" altLang="nl-NL" sz="2800" dirty="0" err="1">
                <a:solidFill>
                  <a:srgbClr val="000000"/>
                </a:solidFill>
                <a:latin typeface="Arial" panose="020B0604020202020204" pitchFamily="34" charset="0"/>
                <a:sym typeface="Symbol" panose="05050102010706020507" pitchFamily="18" charset="2"/>
              </a:rPr>
              <a:t>phil</a:t>
            </a:r>
            <a:r>
              <a:rPr lang="nl-NL" altLang="nl-NL" sz="2800" dirty="0" err="1">
                <a:solidFill>
                  <a:srgbClr val="000000"/>
                </a:solidFill>
                <a:latin typeface="Arial" panose="020B0604020202020204" pitchFamily="34" charset="0"/>
                <a:sym typeface="Symbol" panose="05050102010706020507" pitchFamily="18" charset="2"/>
              </a:rPr>
              <a:t>osophers</a:t>
            </a:r>
            <a:r>
              <a:rPr lang="nl-NL" altLang="nl-NL" sz="2800" dirty="0">
                <a:solidFill>
                  <a:srgbClr val="000000"/>
                </a:solidFill>
                <a:latin typeface="Arial" panose="020B0604020202020204" pitchFamily="34" charset="0"/>
                <a:sym typeface="Symbol" panose="05050102010706020507" pitchFamily="18" charset="2"/>
              </a:rPr>
              <a:t> (</a:t>
            </a:r>
            <a:r>
              <a:rPr lang="en-US" altLang="nl-NL" sz="2800" dirty="0">
                <a:solidFill>
                  <a:srgbClr val="000000"/>
                </a:solidFill>
                <a:latin typeface="Arial" panose="020B0604020202020204" pitchFamily="34" charset="0"/>
              </a:rPr>
              <a:t>Vienna circle, logical positivism, </a:t>
            </a:r>
            <a:r>
              <a:rPr lang="en-US" altLang="nl-NL" sz="2800" dirty="0" err="1">
                <a:solidFill>
                  <a:srgbClr val="000000"/>
                </a:solidFill>
                <a:latin typeface="Arial" panose="020B0604020202020204" pitchFamily="34" charset="0"/>
              </a:rPr>
              <a:t>verificationism</a:t>
            </a:r>
            <a:r>
              <a:rPr lang="en-US" altLang="nl-NL" sz="2800" dirty="0">
                <a:solidFill>
                  <a:srgbClr val="000000"/>
                </a:solidFill>
                <a:latin typeface="Arial" panose="020B0604020202020204" pitchFamily="34" charset="0"/>
              </a:rPr>
              <a:t>):</a:t>
            </a:r>
            <a:br>
              <a:rPr lang="en-US" altLang="nl-NL" sz="2800" dirty="0">
                <a:solidFill>
                  <a:srgbClr val="000000"/>
                </a:solidFill>
                <a:latin typeface="Arial" panose="020B0604020202020204" pitchFamily="34" charset="0"/>
              </a:rPr>
            </a:br>
            <a:r>
              <a:rPr lang="en-US" altLang="nl-NL" sz="2800" dirty="0">
                <a:solidFill>
                  <a:srgbClr val="FF0000"/>
                </a:solidFill>
                <a:latin typeface="Arial" panose="020B0604020202020204" pitchFamily="34" charset="0"/>
              </a:rPr>
              <a:t>everything should be empirically testable.</a:t>
            </a:r>
            <a:endParaRPr lang="en-US" altLang="nl-NL" sz="2800" dirty="0">
              <a:latin typeface="Arial" panose="020B0604020202020204" pitchFamily="34" charset="0"/>
            </a:endParaRPr>
          </a:p>
        </p:txBody>
      </p:sp>
      <p:pic>
        <p:nvPicPr>
          <p:cNvPr id="7" name="Picture 6" descr="A person wearing a suit and tie&#10;&#10;Description automatically generated">
            <a:extLst>
              <a:ext uri="{FF2B5EF4-FFF2-40B4-BE49-F238E27FC236}">
                <a16:creationId xmlns:a16="http://schemas.microsoft.com/office/drawing/2014/main" id="{5626DA4A-BAFE-4392-B614-9D452A2AA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399" y="4961024"/>
            <a:ext cx="600401" cy="860575"/>
          </a:xfrm>
          <a:prstGeom prst="rect">
            <a:avLst/>
          </a:prstGeom>
        </p:spPr>
      </p:pic>
      <p:pic>
        <p:nvPicPr>
          <p:cNvPr id="9" name="Picture 8">
            <a:extLst>
              <a:ext uri="{FF2B5EF4-FFF2-40B4-BE49-F238E27FC236}">
                <a16:creationId xmlns:a16="http://schemas.microsoft.com/office/drawing/2014/main" id="{C147F785-F8F1-4896-A1F8-E00D8A569B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0681" y="5033032"/>
            <a:ext cx="587223" cy="752713"/>
          </a:xfrm>
          <a:prstGeom prst="rect">
            <a:avLst/>
          </a:prstGeom>
        </p:spPr>
      </p:pic>
      <p:pic>
        <p:nvPicPr>
          <p:cNvPr id="11" name="Picture 10" descr="C:\Users\xx\Desktop\cur\cur Micro IV\metaphysics.jpg"/>
          <p:cNvPicPr>
            <a:picLocks noChangeAspect="1" noChangeArrowheads="1"/>
          </p:cNvPicPr>
          <p:nvPr/>
        </p:nvPicPr>
        <p:blipFill rotWithShape="1">
          <a:blip r:embed="rId5">
            <a:extLst>
              <a:ext uri="{28A0092B-C50C-407E-A947-70E740481C1C}">
                <a14:useLocalDpi xmlns:a14="http://schemas.microsoft.com/office/drawing/2010/main" val="0"/>
              </a:ext>
            </a:extLst>
          </a:blip>
          <a:srcRect l="30927" t="16423" r="31744" b="12044"/>
          <a:stretch/>
        </p:blipFill>
        <p:spPr bwMode="auto">
          <a:xfrm>
            <a:off x="7567660" y="2349296"/>
            <a:ext cx="1046625" cy="7486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p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18</a:t>
            </a:fld>
            <a:endParaRPr lang="en-US" altLang="nl-NL" sz="1600"/>
          </a:p>
        </p:txBody>
      </p:sp>
    </p:spTree>
    <p:extLst>
      <p:ext uri="{BB962C8B-B14F-4D97-AF65-F5344CB8AC3E}">
        <p14:creationId xmlns:p14="http://schemas.microsoft.com/office/powerpoint/2010/main" val="402786828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8">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218">
                                            <p:txEl>
                                              <p:pRg st="3" end="3"/>
                                            </p:txEl>
                                          </p:spTgt>
                                        </p:tgtEl>
                                        <p:attrNameLst>
                                          <p:attrName>style.visibility</p:attrName>
                                        </p:attrNameLst>
                                      </p:cBhvr>
                                      <p:to>
                                        <p:strVal val="visible"/>
                                      </p:to>
                                    </p:set>
                                  </p:childTnLst>
                                </p:cTn>
                              </p:par>
                            </p:childTnLst>
                          </p:cTn>
                        </p:par>
                        <p:par>
                          <p:cTn id="30" fill="hold" nodeType="withGroup">
                            <p:stCondLst>
                              <p:cond delay="0"/>
                            </p:stCondLst>
                            <p:childTnLst>
                              <p:par>
                                <p:cTn id="31" presetID="1"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p:bldP spid="2" grpId="0" uiExpand="1"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44157" y="873496"/>
            <a:ext cx="88106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11. Preference reversals and framing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11.1.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The </a:t>
            </a:r>
            <a:r>
              <a:rPr lang="en-GB" altLang="nl-NL" dirty="0" err="1">
                <a:cs typeface="Times New Roman" panose="02020603050405020304" pitchFamily="18" charset="0"/>
                <a:sym typeface="Math3" panose="00000400000000000000" pitchFamily="2" charset="2"/>
              </a:rPr>
              <a:t>evaluability</a:t>
            </a:r>
            <a:r>
              <a:rPr lang="en-GB" altLang="nl-NL" dirty="0">
                <a:cs typeface="Times New Roman" panose="02020603050405020304" pitchFamily="18" charset="0"/>
                <a:sym typeface="Math3" panose="00000400000000000000" pitchFamily="2" charset="2"/>
              </a:rPr>
              <a:t> hypothesis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Context effects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11.3.</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Endowment effects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11.4.</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Epilogue of Ch. 11: applications of preceding </a:t>
            </a:r>
            <a:br>
              <a:rPr lang="en-US" altLang="nl-NL" dirty="0">
                <a:cs typeface="Times New Roman" panose="02020603050405020304" pitchFamily="18" charset="0"/>
                <a:sym typeface="Math3" panose="00000400000000000000" pitchFamily="2" charset="2"/>
              </a:rPr>
            </a:br>
            <a:r>
              <a:rPr lang="en-US" altLang="nl-NL" dirty="0">
                <a:cs typeface="Times New Roman" panose="02020603050405020304" pitchFamily="18" charset="0"/>
                <a:sym typeface="Math3" panose="00000400000000000000" pitchFamily="2" charset="2"/>
              </a:rPr>
              <a:t>         versions of preference reversals</a:t>
            </a:r>
            <a:endParaRPr lang="en-US" altLang="nl-NL" dirty="0">
              <a:sym typeface="Math3" panose="00000400000000000000" pitchFamily="2" charset="2"/>
            </a:endParaRPr>
          </a:p>
        </p:txBody>
      </p:sp>
      <p:pic>
        <p:nvPicPr>
          <p:cNvPr id="5" name="Picture 4"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90723"/>
            <a:ext cx="862013" cy="862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180</a:t>
            </a:fld>
            <a:endParaRPr lang="en-US" altLang="nl-NL" sz="1600"/>
          </a:p>
        </p:txBody>
      </p:sp>
    </p:spTree>
    <p:extLst>
      <p:ext uri="{BB962C8B-B14F-4D97-AF65-F5344CB8AC3E}">
        <p14:creationId xmlns:p14="http://schemas.microsoft.com/office/powerpoint/2010/main" val="1409269520"/>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24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Chapter 8</a:t>
            </a:r>
          </a:p>
          <a:p>
            <a:pPr algn="ctr">
              <a:spcBef>
                <a:spcPct val="0"/>
              </a:spcBef>
              <a:buFont typeface="Math3" panose="00000400000000000000" pitchFamily="2" charset="2"/>
              <a:buNone/>
            </a:pPr>
            <a:endPar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a:p>
            <a:pPr algn="ctr">
              <a:spcBef>
                <a:spcPct val="0"/>
              </a:spcBef>
              <a:buNone/>
            </a:pPr>
            <a:r>
              <a:rPr lang="en-GB" altLang="nl-NL" sz="66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rPr>
              <a:t> applications in game theory</a:t>
            </a:r>
          </a:p>
        </p:txBody>
      </p:sp>
      <p:pic>
        <p:nvPicPr>
          <p:cNvPr id="4" name="Picture 2" descr="C:\Users\xx\Desktop\cur\cur Micro IV\game theory3.jpg"/>
          <p:cNvPicPr>
            <a:picLocks noChangeAspect="1" noChangeArrowheads="1"/>
          </p:cNvPicPr>
          <p:nvPr/>
        </p:nvPicPr>
        <p:blipFill rotWithShape="1">
          <a:blip r:embed="rId3">
            <a:extLst>
              <a:ext uri="{28A0092B-C50C-407E-A947-70E740481C1C}">
                <a14:useLocalDpi xmlns:a14="http://schemas.microsoft.com/office/drawing/2010/main" val="0"/>
              </a:ext>
            </a:extLst>
          </a:blip>
          <a:srcRect l="24667" t="23214" r="24333" b="25000"/>
          <a:stretch/>
        </p:blipFill>
        <p:spPr bwMode="auto">
          <a:xfrm>
            <a:off x="7308304" y="4960281"/>
            <a:ext cx="1055302" cy="60007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181</a:t>
            </a:fld>
            <a:endParaRPr lang="en-US" altLang="nl-NL" sz="1600"/>
          </a:p>
        </p:txBody>
      </p:sp>
      <p:pic>
        <p:nvPicPr>
          <p:cNvPr id="6" name="Picture 2" descr="C:\Users\xx\Desktop\cur\cur Micro IV\game theory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7362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95275" y="231056"/>
            <a:ext cx="881062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4800" dirty="0">
                <a:solidFill>
                  <a:srgbClr val="0000FF"/>
                </a:solidFill>
                <a:cs typeface="Times New Roman" panose="02020603050405020304" pitchFamily="18" charset="0"/>
                <a:sym typeface="Math3" panose="00000400000000000000" pitchFamily="2" charset="2"/>
              </a:rPr>
              <a:t>Ch. 8</a:t>
            </a:r>
          </a:p>
          <a:p>
            <a:pPr marL="0" indent="0">
              <a:buClr>
                <a:schemeClr val="tx2">
                  <a:lumMod val="75000"/>
                </a:schemeClr>
              </a:buClr>
            </a:pPr>
            <a:br>
              <a:rPr lang="en-GB" altLang="nl-NL" dirty="0">
                <a:solidFill>
                  <a:srgbClr val="0000FF"/>
                </a:solidFill>
                <a:cs typeface="Times New Roman" panose="02020603050405020304" pitchFamily="18" charset="0"/>
                <a:sym typeface="Math3" panose="00000400000000000000" pitchFamily="2" charset="2"/>
              </a:rPr>
            </a:br>
            <a:r>
              <a:rPr lang="en-GB" altLang="nl-NL" dirty="0">
                <a:solidFill>
                  <a:srgbClr val="0000FF"/>
                </a:solidFill>
                <a:cs typeface="Times New Roman" panose="02020603050405020304" pitchFamily="18" charset="0"/>
                <a:sym typeface="Math3" panose="00000400000000000000" pitchFamily="2" charset="2"/>
              </a:rPr>
              <a:t>8.1.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Game theory with neo-additive players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8.2.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Not choosing best, but choosing better: quantal</a:t>
            </a:r>
            <a:br>
              <a:rPr lang="en-GB" altLang="nl-NL" dirty="0">
                <a:cs typeface="Times New Roman" panose="02020603050405020304" pitchFamily="18" charset="0"/>
                <a:sym typeface="Math3" panose="00000400000000000000" pitchFamily="2" charset="2"/>
              </a:rPr>
            </a:br>
            <a:r>
              <a:rPr lang="en-GB" altLang="nl-NL" dirty="0">
                <a:cs typeface="Times New Roman" panose="02020603050405020304" pitchFamily="18" charset="0"/>
                <a:sym typeface="Math3" panose="00000400000000000000" pitchFamily="2" charset="2"/>
              </a:rPr>
              <a:t>       response </a:t>
            </a:r>
            <a:r>
              <a:rPr lang="en-GB" altLang="nl-NL" dirty="0" err="1">
                <a:cs typeface="Times New Roman" panose="02020603050405020304" pitchFamily="18" charset="0"/>
                <a:sym typeface="Math3" panose="00000400000000000000" pitchFamily="2" charset="2"/>
              </a:rPr>
              <a:t>equilibriu</a:t>
            </a:r>
            <a:r>
              <a:rPr lang="nl-NL" altLang="nl-NL" dirty="0">
                <a:cs typeface="Times New Roman" panose="02020603050405020304" pitchFamily="18" charset="0"/>
                <a:sym typeface="Math3" panose="00000400000000000000" pitchFamily="2" charset="2"/>
              </a:rPr>
              <a:t>m (a more </a:t>
            </a:r>
            <a:r>
              <a:rPr lang="nl-NL" altLang="nl-NL" dirty="0" err="1">
                <a:cs typeface="Times New Roman" panose="02020603050405020304" pitchFamily="18" charset="0"/>
                <a:sym typeface="Math3" panose="00000400000000000000" pitchFamily="2" charset="2"/>
              </a:rPr>
              <a:t>psychological</a:t>
            </a:r>
            <a:r>
              <a:rPr lang="nl-NL" altLang="nl-NL" dirty="0">
                <a:cs typeface="Times New Roman" panose="02020603050405020304" pitchFamily="18" charset="0"/>
                <a:sym typeface="Math3" panose="00000400000000000000" pitchFamily="2" charset="2"/>
              </a:rPr>
              <a:t> </a:t>
            </a:r>
            <a:br>
              <a:rPr lang="nl-NL" altLang="nl-NL" dirty="0">
                <a:cs typeface="Times New Roman" panose="02020603050405020304" pitchFamily="18" charset="0"/>
                <a:sym typeface="Math3" panose="00000400000000000000" pitchFamily="2" charset="2"/>
              </a:rPr>
            </a:br>
            <a:r>
              <a:rPr lang="nl-NL" altLang="nl-NL" dirty="0">
                <a:cs typeface="Times New Roman" panose="02020603050405020304" pitchFamily="18" charset="0"/>
                <a:sym typeface="Math3" panose="00000400000000000000" pitchFamily="2" charset="2"/>
              </a:rPr>
              <a:t>       approach </a:t>
            </a:r>
            <a:r>
              <a:rPr lang="nl-NL" altLang="nl-NL" dirty="0" err="1">
                <a:cs typeface="Times New Roman" panose="02020603050405020304" pitchFamily="18" charset="0"/>
                <a:sym typeface="Math3" panose="00000400000000000000" pitchFamily="2" charset="2"/>
              </a:rPr>
              <a:t>to</a:t>
            </a:r>
            <a:r>
              <a:rPr lang="nl-NL" altLang="nl-NL" dirty="0">
                <a:cs typeface="Times New Roman" panose="02020603050405020304" pitchFamily="18" charset="0"/>
                <a:sym typeface="Math3" panose="00000400000000000000" pitchFamily="2" charset="2"/>
              </a:rPr>
              <a:t> game </a:t>
            </a:r>
            <a:r>
              <a:rPr lang="nl-NL" altLang="nl-NL" dirty="0" err="1">
                <a:cs typeface="Times New Roman" panose="02020603050405020304" pitchFamily="18" charset="0"/>
                <a:sym typeface="Math3" panose="00000400000000000000" pitchFamily="2" charset="2"/>
              </a:rPr>
              <a:t>theory</a:t>
            </a:r>
            <a:r>
              <a:rPr lang="nl-NL" altLang="nl-NL" dirty="0">
                <a:cs typeface="Times New Roman" panose="02020603050405020304" pitchFamily="18" charset="0"/>
                <a:sym typeface="Math3" panose="00000400000000000000" pitchFamily="2" charset="2"/>
              </a:rPr>
              <a:t>)</a:t>
            </a:r>
          </a:p>
          <a:p>
            <a:pPr marL="0" indent="0">
              <a:buClr>
                <a:schemeClr val="tx2">
                  <a:lumMod val="75000"/>
                </a:schemeClr>
              </a:buClr>
            </a:pPr>
            <a:r>
              <a:rPr lang="nl-NL" altLang="nl-NL" dirty="0">
                <a:solidFill>
                  <a:srgbClr val="0000FF"/>
                </a:solidFill>
                <a:cs typeface="Times New Roman" panose="02020603050405020304" pitchFamily="18" charset="0"/>
                <a:sym typeface="Math3" panose="00000400000000000000" pitchFamily="2" charset="2"/>
              </a:rPr>
              <a:t>8.3.</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Fairness</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emotions</a:t>
            </a:r>
            <a:r>
              <a:rPr lang="nl-NL" altLang="nl-NL" dirty="0">
                <a:cs typeface="Times New Roman" panose="02020603050405020304" pitchFamily="18" charset="0"/>
                <a:sym typeface="Math3" panose="00000400000000000000" pitchFamily="2" charset="2"/>
              </a:rPr>
              <a:t> in game </a:t>
            </a:r>
            <a:r>
              <a:rPr lang="nl-NL" altLang="nl-NL" dirty="0" err="1">
                <a:cs typeface="Times New Roman" panose="02020603050405020304" pitchFamily="18" charset="0"/>
                <a:sym typeface="Math3" panose="00000400000000000000" pitchFamily="2" charset="2"/>
              </a:rPr>
              <a:t>theory</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Fehr</a:t>
            </a:r>
            <a:r>
              <a:rPr lang="nl-NL" altLang="nl-NL" dirty="0">
                <a:cs typeface="Times New Roman" panose="02020603050405020304" pitchFamily="18" charset="0"/>
                <a:sym typeface="Math3" panose="00000400000000000000" pitchFamily="2" charset="2"/>
              </a:rPr>
              <a:t>-Schmidt</a:t>
            </a:r>
            <a:br>
              <a:rPr lang="nl-NL" altLang="nl-NL" dirty="0">
                <a:cs typeface="Times New Roman" panose="02020603050405020304" pitchFamily="18" charset="0"/>
                <a:sym typeface="Math3" panose="00000400000000000000" pitchFamily="2" charset="2"/>
              </a:rPr>
            </a:br>
            <a:r>
              <a:rPr lang="nl-NL" altLang="nl-NL" dirty="0">
                <a:cs typeface="Times New Roman" panose="02020603050405020304" pitchFamily="18" charset="0"/>
                <a:sym typeface="Math3" panose="00000400000000000000" pitchFamily="2" charset="2"/>
              </a:rPr>
              <a:t>       model)</a:t>
            </a:r>
            <a:endParaRPr lang="en-US" altLang="nl-NL" dirty="0">
              <a:sym typeface="Math3" panose="00000400000000000000" pitchFamily="2" charset="2"/>
            </a:endParaRPr>
          </a:p>
        </p:txBody>
      </p:sp>
      <p:sp>
        <p:nvSpPr>
          <p:cNvPr id="6" name="Line 8"/>
          <p:cNvSpPr>
            <a:spLocks noChangeShapeType="1"/>
          </p:cNvSpPr>
          <p:nvPr/>
        </p:nvSpPr>
        <p:spPr bwMode="auto">
          <a:xfrm>
            <a:off x="18334" y="1369567"/>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2" descr="C:\Users\xx\Desktop\cur\cur Micro IV\game theory3.jpg"/>
          <p:cNvPicPr>
            <a:picLocks noChangeAspect="1" noChangeArrowheads="1"/>
          </p:cNvPicPr>
          <p:nvPr/>
        </p:nvPicPr>
        <p:blipFill rotWithShape="1">
          <a:blip r:embed="rId3">
            <a:extLst>
              <a:ext uri="{28A0092B-C50C-407E-A947-70E740481C1C}">
                <a14:useLocalDpi xmlns:a14="http://schemas.microsoft.com/office/drawing/2010/main" val="0"/>
              </a:ext>
            </a:extLst>
          </a:blip>
          <a:srcRect l="24667" t="23214" r="24333" b="25000"/>
          <a:stretch/>
        </p:blipFill>
        <p:spPr bwMode="auto">
          <a:xfrm>
            <a:off x="7236296" y="452662"/>
            <a:ext cx="1055302" cy="60007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182</a:t>
            </a:fld>
            <a:endParaRPr lang="en-US" altLang="nl-NL" sz="1600"/>
          </a:p>
        </p:txBody>
      </p:sp>
      <p:pic>
        <p:nvPicPr>
          <p:cNvPr id="8" name="Picture 2" descr="C:\Users\xx\Desktop\cur\cur Micro IV\game theory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05896"/>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47650" y="428625"/>
            <a:ext cx="825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Neo-additive players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explain data better than classical theory. Consider the following game:</a:t>
            </a:r>
          </a:p>
        </p:txBody>
      </p:sp>
      <p:sp>
        <p:nvSpPr>
          <p:cNvPr id="3"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183</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81821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a:grpSpLocks/>
          </p:cNvGrpSpPr>
          <p:nvPr/>
        </p:nvGrpSpPr>
        <p:grpSpPr bwMode="auto">
          <a:xfrm>
            <a:off x="2728913" y="1168400"/>
            <a:ext cx="641350" cy="808038"/>
            <a:chOff x="2322" y="1465"/>
            <a:chExt cx="404" cy="509"/>
          </a:xfrm>
        </p:grpSpPr>
        <p:sp>
          <p:nvSpPr>
            <p:cNvPr id="184342" name="Text Box 5"/>
            <p:cNvSpPr txBox="1">
              <a:spLocks noChangeArrowheads="1"/>
            </p:cNvSpPr>
            <p:nvPr/>
          </p:nvSpPr>
          <p:spPr bwMode="auto">
            <a:xfrm>
              <a:off x="2466" y="1465"/>
              <a:ext cx="26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9</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84343"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9</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4" name="Group 32"/>
          <p:cNvGrpSpPr>
            <a:grpSpLocks/>
          </p:cNvGrpSpPr>
          <p:nvPr/>
        </p:nvGrpSpPr>
        <p:grpSpPr bwMode="auto">
          <a:xfrm>
            <a:off x="2560638" y="620713"/>
            <a:ext cx="793750" cy="777875"/>
            <a:chOff x="3746" y="1453"/>
            <a:chExt cx="500" cy="490"/>
          </a:xfrm>
        </p:grpSpPr>
        <p:sp>
          <p:nvSpPr>
            <p:cNvPr id="184340" name="Text Box 7"/>
            <p:cNvSpPr txBox="1">
              <a:spLocks noChangeArrowheads="1"/>
            </p:cNvSpPr>
            <p:nvPr/>
          </p:nvSpPr>
          <p:spPr bwMode="auto">
            <a:xfrm>
              <a:off x="3746" y="1616"/>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a:t>
              </a:r>
              <a:r>
                <a:rPr lang="nl-NL"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9</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84341" name="Text Box 8"/>
            <p:cNvSpPr txBox="1">
              <a:spLocks noChangeArrowheads="1"/>
            </p:cNvSpPr>
            <p:nvPr/>
          </p:nvSpPr>
          <p:spPr bwMode="auto">
            <a:xfrm>
              <a:off x="3986" y="1453"/>
              <a:ext cx="26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546828" name="Text Box 12"/>
          <p:cNvSpPr txBox="1">
            <a:spLocks noChangeArrowheads="1"/>
          </p:cNvSpPr>
          <p:nvPr/>
        </p:nvSpPr>
        <p:spPr bwMode="auto">
          <a:xfrm>
            <a:off x="1558925" y="77788"/>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546829" name="Text Box 13"/>
          <p:cNvSpPr txBox="1">
            <a:spLocks noChangeArrowheads="1"/>
          </p:cNvSpPr>
          <p:nvPr/>
        </p:nvSpPr>
        <p:spPr bwMode="auto">
          <a:xfrm>
            <a:off x="2849563" y="65088"/>
            <a:ext cx="4778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R</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546830" name="Text Box 14"/>
          <p:cNvSpPr txBox="1">
            <a:spLocks noChangeArrowheads="1"/>
          </p:cNvSpPr>
          <p:nvPr/>
        </p:nvSpPr>
        <p:spPr bwMode="auto">
          <a:xfrm>
            <a:off x="721255" y="1419225"/>
            <a:ext cx="455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546831" name="Text Box 15"/>
          <p:cNvSpPr txBox="1">
            <a:spLocks noChangeArrowheads="1"/>
          </p:cNvSpPr>
          <p:nvPr/>
        </p:nvSpPr>
        <p:spPr bwMode="auto">
          <a:xfrm>
            <a:off x="726016" y="8302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364557" name="Group 13"/>
          <p:cNvGrpSpPr>
            <a:grpSpLocks/>
          </p:cNvGrpSpPr>
          <p:nvPr/>
        </p:nvGrpSpPr>
        <p:grpSpPr bwMode="auto">
          <a:xfrm>
            <a:off x="1181100" y="652463"/>
            <a:ext cx="2268538" cy="1425575"/>
            <a:chOff x="744" y="411"/>
            <a:chExt cx="1429" cy="898"/>
          </a:xfrm>
        </p:grpSpPr>
        <p:sp>
          <p:nvSpPr>
            <p:cNvPr id="184338" name="Line 17"/>
            <p:cNvSpPr>
              <a:spLocks noChangeShapeType="1"/>
            </p:cNvSpPr>
            <p:nvPr/>
          </p:nvSpPr>
          <p:spPr bwMode="auto">
            <a:xfrm>
              <a:off x="744" y="411"/>
              <a:ext cx="1429"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4339" name="Line 18"/>
            <p:cNvSpPr>
              <a:spLocks noChangeShapeType="1"/>
            </p:cNvSpPr>
            <p:nvPr/>
          </p:nvSpPr>
          <p:spPr bwMode="auto">
            <a:xfrm>
              <a:off x="747" y="413"/>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6" name="Group 34"/>
          <p:cNvGrpSpPr>
            <a:grpSpLocks/>
          </p:cNvGrpSpPr>
          <p:nvPr/>
        </p:nvGrpSpPr>
        <p:grpSpPr bwMode="auto">
          <a:xfrm>
            <a:off x="1290635" y="604838"/>
            <a:ext cx="1209674" cy="827087"/>
            <a:chOff x="3846" y="1092"/>
            <a:chExt cx="762" cy="521"/>
          </a:xfrm>
        </p:grpSpPr>
        <p:sp>
          <p:nvSpPr>
            <p:cNvPr id="184336"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6</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84337" name="Text Box 21"/>
            <p:cNvSpPr txBox="1">
              <a:spLocks noChangeArrowheads="1"/>
            </p:cNvSpPr>
            <p:nvPr/>
          </p:nvSpPr>
          <p:spPr bwMode="auto">
            <a:xfrm>
              <a:off x="3990" y="1092"/>
              <a:ext cx="61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a:t>
              </a: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546844" name="Text Box 28"/>
          <p:cNvSpPr txBox="1">
            <a:spLocks noChangeArrowheads="1"/>
          </p:cNvSpPr>
          <p:nvPr/>
        </p:nvSpPr>
        <p:spPr bwMode="auto">
          <a:xfrm>
            <a:off x="266700" y="2298938"/>
            <a:ext cx="8877300"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There will only be pure equilibria in what follows.</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What is classical Nash eq. (NE) if players do EU?</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You think …</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strictly dominates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R.</a:t>
            </a:r>
          </a:p>
          <a:p>
            <a:pPr>
              <a:lnSpc>
                <a:spcPct val="85000"/>
              </a:lnSpc>
              <a:spcBef>
                <a:spcPct val="0"/>
              </a:spcBef>
              <a:buFontTx/>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P.s.:</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the </a:t>
            </a:r>
            <a:r>
              <a:rPr lang="nl-NL"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column player</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dearly hopes for row </a:t>
            </a:r>
            <a:r>
              <a:rPr lang="nl-NL"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iso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but row player decides.</a:t>
            </a:r>
            <a:b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Tx/>
              <a:buNone/>
            </a:pP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What would you/a-wise-person do as row player?</a:t>
            </a:r>
          </a:p>
          <a:p>
            <a:pPr>
              <a:lnSpc>
                <a:spcPct val="85000"/>
              </a:lnSpc>
              <a:spcBef>
                <a:spcPct val="0"/>
              </a:spcBef>
              <a:buFontTx/>
              <a:buNone/>
            </a:pP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You think ...</a:t>
            </a:r>
          </a:p>
          <a:p>
            <a:pPr>
              <a:lnSpc>
                <a:spcPct val="85000"/>
              </a:lnSpc>
              <a:spcBef>
                <a:spcPct val="0"/>
              </a:spcBef>
              <a:buFontTx/>
              <a:buNone/>
            </a:pPr>
            <a:r>
              <a:rPr lang="nl-NL"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Column player</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may be: </a:t>
            </a:r>
            <a:b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Tx/>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What would neo-additive players do?</a:t>
            </a:r>
          </a:p>
        </p:txBody>
      </p:sp>
      <p:grpSp>
        <p:nvGrpSpPr>
          <p:cNvPr id="2" name="Group 34"/>
          <p:cNvGrpSpPr>
            <a:grpSpLocks/>
          </p:cNvGrpSpPr>
          <p:nvPr/>
        </p:nvGrpSpPr>
        <p:grpSpPr bwMode="auto">
          <a:xfrm>
            <a:off x="1285878" y="1185863"/>
            <a:ext cx="1209676" cy="827087"/>
            <a:chOff x="3846" y="1092"/>
            <a:chExt cx="762" cy="521"/>
          </a:xfrm>
        </p:grpSpPr>
        <p:sp>
          <p:nvSpPr>
            <p:cNvPr id="184334"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5</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84335" name="Text Box 21"/>
            <p:cNvSpPr txBox="1">
              <a:spLocks noChangeArrowheads="1"/>
            </p:cNvSpPr>
            <p:nvPr/>
          </p:nvSpPr>
          <p:spPr bwMode="auto">
            <a:xfrm>
              <a:off x="3990" y="1092"/>
              <a:ext cx="61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9.01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4"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184</a:t>
            </a:fld>
            <a:endParaRPr lang="en-US" altLang="nl-NL" sz="1600"/>
          </a:p>
        </p:txBody>
      </p:sp>
      <p:pic>
        <p:nvPicPr>
          <p:cNvPr id="26"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xx\Desktop\cur\Micro IV\x2.jpg"/>
          <p:cNvPicPr>
            <a:picLocks noChangeAspect="1" noChangeArrowheads="1"/>
          </p:cNvPicPr>
          <p:nvPr/>
        </p:nvPicPr>
        <p:blipFill rotWithShape="1">
          <a:blip r:embed="rId4">
            <a:extLst>
              <a:ext uri="{28A0092B-C50C-407E-A947-70E740481C1C}">
                <a14:useLocalDpi xmlns:a14="http://schemas.microsoft.com/office/drawing/2010/main" val="0"/>
              </a:ext>
            </a:extLst>
          </a:blip>
          <a:srcRect l="24709" t="27157" r="10937" b="4822"/>
          <a:stretch/>
        </p:blipFill>
        <p:spPr bwMode="auto">
          <a:xfrm>
            <a:off x="4234543" y="5443976"/>
            <a:ext cx="847726" cy="68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6290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4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68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68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68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68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46844">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46844">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46844">
                                            <p:txEl>
                                              <p:pRg st="2" end="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546844">
                                            <p:txEl>
                                              <p:pRg st="3" end="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46844">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46844">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546844">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546844">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5468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8" grpId="0" autoUpdateAnimBg="0"/>
      <p:bldP spid="546829" grpId="0" autoUpdateAnimBg="0"/>
      <p:bldP spid="546830" grpId="0" autoUpdateAnimBg="0"/>
      <p:bldP spid="546831" grpId="0" autoUpdateAnimBg="0"/>
      <p:bldP spid="546844" grpId="0" uiExpand="1" build="p"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44" name="Text Box 28"/>
          <p:cNvSpPr txBox="1">
            <a:spLocks noChangeArrowheads="1"/>
          </p:cNvSpPr>
          <p:nvPr/>
        </p:nvSpPr>
        <p:spPr bwMode="auto">
          <a:xfrm>
            <a:off x="238125" y="2084388"/>
            <a:ext cx="896302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Both players are neo-additive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(NAU with pessimism </a:t>
            </a:r>
            <a:r>
              <a:rPr lang="nl-NL" altLang="nl-NL" sz="2800" dirty="0">
                <a:solidFill>
                  <a:srgbClr val="000000"/>
                </a:solidFill>
                <a:latin typeface="Arial" panose="020B0604020202020204" pitchFamily="34" charset="0"/>
                <a:sym typeface="Symbol" panose="05050102010706020507" pitchFamily="18" charset="2"/>
              </a:rPr>
              <a:t></a:t>
            </a:r>
            <a:r>
              <a:rPr lang="en-US" altLang="nl-NL" sz="2800" dirty="0">
                <a:solidFill>
                  <a:srgbClr val="000000"/>
                </a:solidFill>
                <a:latin typeface="Arial" panose="020B0604020202020204" pitchFamily="34" charset="0"/>
                <a:sym typeface="Symbol" panose="05050102010706020507" pitchFamily="18" charset="2"/>
              </a:rPr>
              <a:t> </a:t>
            </a:r>
            <a:r>
              <a:rPr lang="nl-NL" altLang="nl-NL" sz="2800" dirty="0">
                <a:solidFill>
                  <a:srgbClr val="000000"/>
                </a:solidFill>
                <a:latin typeface="Arial" panose="020B0604020202020204" pitchFamily="34" charset="0"/>
                <a:sym typeface="Symbol" panose="05050102010706020507" pitchFamily="18" charset="2"/>
              </a:rPr>
              <a:t>= 0.2 &amp; </a:t>
            </a:r>
            <a:r>
              <a:rPr lang="nl-NL" altLang="nl-NL" sz="2800" dirty="0" err="1">
                <a:solidFill>
                  <a:srgbClr val="000000"/>
                </a:solidFill>
                <a:latin typeface="Arial" panose="020B0604020202020204" pitchFamily="34" charset="0"/>
                <a:sym typeface="Symbol" panose="05050102010706020507" pitchFamily="18" charset="2"/>
              </a:rPr>
              <a:t>optimism</a:t>
            </a:r>
            <a:r>
              <a:rPr lang="nl-NL" altLang="nl-NL" sz="2800" dirty="0">
                <a:solidFill>
                  <a:srgbClr val="000000"/>
                </a:solidFill>
                <a:latin typeface="Arial" panose="020B0604020202020204" pitchFamily="34" charset="0"/>
                <a:sym typeface="Symbol" panose="05050102010706020507" pitchFamily="18" charset="2"/>
              </a:rPr>
              <a:t>  = 0.1</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90000"/>
              </a:lnSpc>
              <a:spcBef>
                <a:spcPct val="0"/>
              </a:spcBef>
              <a:buFont typeface="Math3" panose="00000400000000000000" pitchFamily="2" charset="2"/>
              <a:buNone/>
            </a:pP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column player 2</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still plays strictly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dominat</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ing</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r>
              <a:rPr lang="en-US" altLang="nl-NL" sz="2800" dirty="0">
                <a:solidFill>
                  <a:srgbClr val="EAEAEA"/>
                </a:solidFill>
                <a:latin typeface="Arial" panose="020B0604020202020204" pitchFamily="34" charset="0"/>
                <a:cs typeface="Times New Roman" panose="02020603050405020304" pitchFamily="18" charset="0"/>
                <a:sym typeface="Math3" panose="00000400000000000000" pitchFamily="2" charset="2"/>
              </a:rPr>
              <a:t>.</a:t>
            </a:r>
          </a:p>
          <a:p>
            <a:pPr>
              <a:lnSpc>
                <a:spcPct val="90000"/>
              </a:lnSpc>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Row player</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Thinks P(</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1 (let us assume).</a:t>
            </a:r>
          </a:p>
          <a:p>
            <a:pPr>
              <a:lnSpc>
                <a:spcPct val="90000"/>
              </a:lnSpc>
              <a:spcBef>
                <a:spcPct val="0"/>
              </a:spcBef>
              <a:buFont typeface="Math3" panose="00000400000000000000" pitchFamily="2" charset="2"/>
              <a:buNone/>
            </a:pPr>
            <a:r>
              <a:rPr lang="en-US"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Rule: every strategy is “possible,” also if probability 0.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So, </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R</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“possible.</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You</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think</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Value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0.2*(–9) + 0.1*</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6</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+ 0.7*</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6</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3</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9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Value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0.2*</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5</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+ 0.1*</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9</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+ 0.7*</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5</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5</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4</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90000"/>
              </a:lnSpc>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Player 1</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chooses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9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Eq. is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9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Is empirically plausible.</a:t>
            </a:r>
          </a:p>
        </p:txBody>
      </p:sp>
      <p:grpSp>
        <p:nvGrpSpPr>
          <p:cNvPr id="98348" name="Group 44"/>
          <p:cNvGrpSpPr>
            <a:grpSpLocks/>
          </p:cNvGrpSpPr>
          <p:nvPr/>
        </p:nvGrpSpPr>
        <p:grpSpPr bwMode="auto">
          <a:xfrm>
            <a:off x="712788" y="65088"/>
            <a:ext cx="2736850" cy="2012950"/>
            <a:chOff x="449" y="41"/>
            <a:chExt cx="1724" cy="1268"/>
          </a:xfrm>
        </p:grpSpPr>
        <p:grpSp>
          <p:nvGrpSpPr>
            <p:cNvPr id="186376" name="Group 33"/>
            <p:cNvGrpSpPr>
              <a:grpSpLocks/>
            </p:cNvGrpSpPr>
            <p:nvPr/>
          </p:nvGrpSpPr>
          <p:grpSpPr bwMode="auto">
            <a:xfrm>
              <a:off x="1719" y="736"/>
              <a:ext cx="404" cy="509"/>
              <a:chOff x="2322" y="1465"/>
              <a:chExt cx="404" cy="509"/>
            </a:xfrm>
          </p:grpSpPr>
          <p:sp>
            <p:nvSpPr>
              <p:cNvPr id="186393" name="Text Box 5"/>
              <p:cNvSpPr txBox="1">
                <a:spLocks noChangeArrowheads="1"/>
              </p:cNvSpPr>
              <p:nvPr/>
            </p:nvSpPr>
            <p:spPr bwMode="auto">
              <a:xfrm>
                <a:off x="2466" y="1465"/>
                <a:ext cx="26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9</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86394"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9</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86377" name="Group 32"/>
            <p:cNvGrpSpPr>
              <a:grpSpLocks/>
            </p:cNvGrpSpPr>
            <p:nvPr/>
          </p:nvGrpSpPr>
          <p:grpSpPr bwMode="auto">
            <a:xfrm>
              <a:off x="1613" y="391"/>
              <a:ext cx="500" cy="490"/>
              <a:chOff x="3746" y="1453"/>
              <a:chExt cx="500" cy="490"/>
            </a:xfrm>
          </p:grpSpPr>
          <p:sp>
            <p:nvSpPr>
              <p:cNvPr id="186391" name="Text Box 7"/>
              <p:cNvSpPr txBox="1">
                <a:spLocks noChangeArrowheads="1"/>
              </p:cNvSpPr>
              <p:nvPr/>
            </p:nvSpPr>
            <p:spPr bwMode="auto">
              <a:xfrm>
                <a:off x="3746" y="1616"/>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a:t>
                </a:r>
                <a:r>
                  <a:rPr lang="nl-NL"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9</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86392" name="Text Box 8"/>
              <p:cNvSpPr txBox="1">
                <a:spLocks noChangeArrowheads="1"/>
              </p:cNvSpPr>
              <p:nvPr/>
            </p:nvSpPr>
            <p:spPr bwMode="auto">
              <a:xfrm>
                <a:off x="3986" y="1453"/>
                <a:ext cx="26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186378" name="Text Box 12"/>
            <p:cNvSpPr txBox="1">
              <a:spLocks noChangeArrowheads="1"/>
            </p:cNvSpPr>
            <p:nvPr/>
          </p:nvSpPr>
          <p:spPr bwMode="auto">
            <a:xfrm>
              <a:off x="982" y="4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86379" name="Text Box 13"/>
            <p:cNvSpPr txBox="1">
              <a:spLocks noChangeArrowheads="1"/>
            </p:cNvSpPr>
            <p:nvPr/>
          </p:nvSpPr>
          <p:spPr bwMode="auto">
            <a:xfrm>
              <a:off x="1795" y="41"/>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R</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86380" name="Text Box 14"/>
            <p:cNvSpPr txBox="1">
              <a:spLocks noChangeArrowheads="1"/>
            </p:cNvSpPr>
            <p:nvPr/>
          </p:nvSpPr>
          <p:spPr bwMode="auto">
            <a:xfrm>
              <a:off x="449" y="894"/>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86381" name="Text Box 15"/>
            <p:cNvSpPr txBox="1">
              <a:spLocks noChangeArrowheads="1"/>
            </p:cNvSpPr>
            <p:nvPr/>
          </p:nvSpPr>
          <p:spPr bwMode="auto">
            <a:xfrm>
              <a:off x="468" y="523"/>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186382" name="Group 13"/>
            <p:cNvGrpSpPr>
              <a:grpSpLocks/>
            </p:cNvGrpSpPr>
            <p:nvPr/>
          </p:nvGrpSpPr>
          <p:grpSpPr bwMode="auto">
            <a:xfrm>
              <a:off x="744" y="411"/>
              <a:ext cx="1429" cy="898"/>
              <a:chOff x="744" y="411"/>
              <a:chExt cx="1429" cy="898"/>
            </a:xfrm>
          </p:grpSpPr>
          <p:sp>
            <p:nvSpPr>
              <p:cNvPr id="186389" name="Line 17"/>
              <p:cNvSpPr>
                <a:spLocks noChangeShapeType="1"/>
              </p:cNvSpPr>
              <p:nvPr/>
            </p:nvSpPr>
            <p:spPr bwMode="auto">
              <a:xfrm>
                <a:off x="744" y="411"/>
                <a:ext cx="1429"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6390" name="Line 18"/>
              <p:cNvSpPr>
                <a:spLocks noChangeShapeType="1"/>
              </p:cNvSpPr>
              <p:nvPr/>
            </p:nvSpPr>
            <p:spPr bwMode="auto">
              <a:xfrm>
                <a:off x="747" y="413"/>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186383" name="Group 34"/>
            <p:cNvGrpSpPr>
              <a:grpSpLocks/>
            </p:cNvGrpSpPr>
            <p:nvPr/>
          </p:nvGrpSpPr>
          <p:grpSpPr bwMode="auto">
            <a:xfrm>
              <a:off x="813" y="381"/>
              <a:ext cx="762" cy="521"/>
              <a:chOff x="3846" y="1092"/>
              <a:chExt cx="762" cy="521"/>
            </a:xfrm>
          </p:grpSpPr>
          <p:sp>
            <p:nvSpPr>
              <p:cNvPr id="186387"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6</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86388" name="Text Box 21"/>
              <p:cNvSpPr txBox="1">
                <a:spLocks noChangeArrowheads="1"/>
              </p:cNvSpPr>
              <p:nvPr/>
            </p:nvSpPr>
            <p:spPr bwMode="auto">
              <a:xfrm>
                <a:off x="3990" y="1092"/>
                <a:ext cx="61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a:t>
                </a: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86384" name="Group 34"/>
            <p:cNvGrpSpPr>
              <a:grpSpLocks/>
            </p:cNvGrpSpPr>
            <p:nvPr/>
          </p:nvGrpSpPr>
          <p:grpSpPr bwMode="auto">
            <a:xfrm>
              <a:off x="810" y="747"/>
              <a:ext cx="762" cy="521"/>
              <a:chOff x="3846" y="1092"/>
              <a:chExt cx="762" cy="521"/>
            </a:xfrm>
          </p:grpSpPr>
          <p:sp>
            <p:nvSpPr>
              <p:cNvPr id="186385"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5</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86386" name="Text Box 21"/>
              <p:cNvSpPr txBox="1">
                <a:spLocks noChangeArrowheads="1"/>
              </p:cNvSpPr>
              <p:nvPr/>
            </p:nvSpPr>
            <p:spPr bwMode="auto">
              <a:xfrm>
                <a:off x="3990" y="1092"/>
                <a:ext cx="61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9.01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sp>
        <p:nvSpPr>
          <p:cNvPr id="26"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185</a:t>
            </a:fld>
            <a:endParaRPr lang="en-US" altLang="nl-NL" sz="1600"/>
          </a:p>
        </p:txBody>
      </p:sp>
      <p:pic>
        <p:nvPicPr>
          <p:cNvPr id="28"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9107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684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684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684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684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4684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46844">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46844">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46844">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46844">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468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44"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44" name="Text Box 28"/>
          <p:cNvSpPr txBox="1">
            <a:spLocks noChangeArrowheads="1"/>
          </p:cNvSpPr>
          <p:nvPr/>
        </p:nvSpPr>
        <p:spPr bwMode="auto">
          <a:xfrm>
            <a:off x="266700" y="2273300"/>
            <a:ext cx="88773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 preceding game illustrates a known saying in behavioral game theory:</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 classical game theorist looks only one side when crossing the street.</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 behavioral game theorist looks both sides.</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With </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car drivers like Homer Simpson (homo sapiens)</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better look both sides.</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Now for another game, seen before.</a:t>
            </a:r>
          </a:p>
        </p:txBody>
      </p:sp>
      <p:grpSp>
        <p:nvGrpSpPr>
          <p:cNvPr id="99372" name="Group 44"/>
          <p:cNvGrpSpPr>
            <a:grpSpLocks/>
          </p:cNvGrpSpPr>
          <p:nvPr/>
        </p:nvGrpSpPr>
        <p:grpSpPr bwMode="auto">
          <a:xfrm>
            <a:off x="712788" y="65088"/>
            <a:ext cx="2736850" cy="2012950"/>
            <a:chOff x="449" y="41"/>
            <a:chExt cx="1724" cy="1268"/>
          </a:xfrm>
        </p:grpSpPr>
        <p:grpSp>
          <p:nvGrpSpPr>
            <p:cNvPr id="188421" name="Group 33"/>
            <p:cNvGrpSpPr>
              <a:grpSpLocks/>
            </p:cNvGrpSpPr>
            <p:nvPr/>
          </p:nvGrpSpPr>
          <p:grpSpPr bwMode="auto">
            <a:xfrm>
              <a:off x="1719" y="736"/>
              <a:ext cx="404" cy="509"/>
              <a:chOff x="2322" y="1465"/>
              <a:chExt cx="404" cy="509"/>
            </a:xfrm>
          </p:grpSpPr>
          <p:sp>
            <p:nvSpPr>
              <p:cNvPr id="188438" name="Text Box 5"/>
              <p:cNvSpPr txBox="1">
                <a:spLocks noChangeArrowheads="1"/>
              </p:cNvSpPr>
              <p:nvPr/>
            </p:nvSpPr>
            <p:spPr bwMode="auto">
              <a:xfrm>
                <a:off x="2466" y="1465"/>
                <a:ext cx="26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9</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88439"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9</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88422" name="Group 32"/>
            <p:cNvGrpSpPr>
              <a:grpSpLocks/>
            </p:cNvGrpSpPr>
            <p:nvPr/>
          </p:nvGrpSpPr>
          <p:grpSpPr bwMode="auto">
            <a:xfrm>
              <a:off x="1613" y="391"/>
              <a:ext cx="500" cy="490"/>
              <a:chOff x="3746" y="1453"/>
              <a:chExt cx="500" cy="490"/>
            </a:xfrm>
          </p:grpSpPr>
          <p:sp>
            <p:nvSpPr>
              <p:cNvPr id="188436" name="Text Box 7"/>
              <p:cNvSpPr txBox="1">
                <a:spLocks noChangeArrowheads="1"/>
              </p:cNvSpPr>
              <p:nvPr/>
            </p:nvSpPr>
            <p:spPr bwMode="auto">
              <a:xfrm>
                <a:off x="3746" y="1616"/>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a:t>
                </a:r>
                <a:r>
                  <a:rPr lang="nl-NL"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9</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88437" name="Text Box 8"/>
              <p:cNvSpPr txBox="1">
                <a:spLocks noChangeArrowheads="1"/>
              </p:cNvSpPr>
              <p:nvPr/>
            </p:nvSpPr>
            <p:spPr bwMode="auto">
              <a:xfrm>
                <a:off x="3986" y="1453"/>
                <a:ext cx="26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188423" name="Text Box 12"/>
            <p:cNvSpPr txBox="1">
              <a:spLocks noChangeArrowheads="1"/>
            </p:cNvSpPr>
            <p:nvPr/>
          </p:nvSpPr>
          <p:spPr bwMode="auto">
            <a:xfrm>
              <a:off x="982" y="4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88424" name="Text Box 13"/>
            <p:cNvSpPr txBox="1">
              <a:spLocks noChangeArrowheads="1"/>
            </p:cNvSpPr>
            <p:nvPr/>
          </p:nvSpPr>
          <p:spPr bwMode="auto">
            <a:xfrm>
              <a:off x="1795" y="41"/>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R</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88425" name="Text Box 14"/>
            <p:cNvSpPr txBox="1">
              <a:spLocks noChangeArrowheads="1"/>
            </p:cNvSpPr>
            <p:nvPr/>
          </p:nvSpPr>
          <p:spPr bwMode="auto">
            <a:xfrm>
              <a:off x="449" y="894"/>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88426" name="Text Box 15"/>
            <p:cNvSpPr txBox="1">
              <a:spLocks noChangeArrowheads="1"/>
            </p:cNvSpPr>
            <p:nvPr/>
          </p:nvSpPr>
          <p:spPr bwMode="auto">
            <a:xfrm>
              <a:off x="468" y="523"/>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188427" name="Group 13"/>
            <p:cNvGrpSpPr>
              <a:grpSpLocks/>
            </p:cNvGrpSpPr>
            <p:nvPr/>
          </p:nvGrpSpPr>
          <p:grpSpPr bwMode="auto">
            <a:xfrm>
              <a:off x="744" y="411"/>
              <a:ext cx="1429" cy="898"/>
              <a:chOff x="744" y="411"/>
              <a:chExt cx="1429" cy="898"/>
            </a:xfrm>
          </p:grpSpPr>
          <p:sp>
            <p:nvSpPr>
              <p:cNvPr id="188434" name="Line 17"/>
              <p:cNvSpPr>
                <a:spLocks noChangeShapeType="1"/>
              </p:cNvSpPr>
              <p:nvPr/>
            </p:nvSpPr>
            <p:spPr bwMode="auto">
              <a:xfrm>
                <a:off x="744" y="411"/>
                <a:ext cx="1429"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8435" name="Line 18"/>
              <p:cNvSpPr>
                <a:spLocks noChangeShapeType="1"/>
              </p:cNvSpPr>
              <p:nvPr/>
            </p:nvSpPr>
            <p:spPr bwMode="auto">
              <a:xfrm>
                <a:off x="747" y="413"/>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188428" name="Group 34"/>
            <p:cNvGrpSpPr>
              <a:grpSpLocks/>
            </p:cNvGrpSpPr>
            <p:nvPr/>
          </p:nvGrpSpPr>
          <p:grpSpPr bwMode="auto">
            <a:xfrm>
              <a:off x="813" y="381"/>
              <a:ext cx="762" cy="521"/>
              <a:chOff x="3846" y="1092"/>
              <a:chExt cx="762" cy="521"/>
            </a:xfrm>
          </p:grpSpPr>
          <p:sp>
            <p:nvSpPr>
              <p:cNvPr id="188432"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6</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88433" name="Text Box 21"/>
              <p:cNvSpPr txBox="1">
                <a:spLocks noChangeArrowheads="1"/>
              </p:cNvSpPr>
              <p:nvPr/>
            </p:nvSpPr>
            <p:spPr bwMode="auto">
              <a:xfrm>
                <a:off x="3990" y="1092"/>
                <a:ext cx="61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a:t>
                </a: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88429" name="Group 34"/>
            <p:cNvGrpSpPr>
              <a:grpSpLocks/>
            </p:cNvGrpSpPr>
            <p:nvPr/>
          </p:nvGrpSpPr>
          <p:grpSpPr bwMode="auto">
            <a:xfrm>
              <a:off x="810" y="747"/>
              <a:ext cx="762" cy="521"/>
              <a:chOff x="3846" y="1092"/>
              <a:chExt cx="762" cy="521"/>
            </a:xfrm>
          </p:grpSpPr>
          <p:sp>
            <p:nvSpPr>
              <p:cNvPr id="188430"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5</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88431" name="Text Box 21"/>
              <p:cNvSpPr txBox="1">
                <a:spLocks noChangeArrowheads="1"/>
              </p:cNvSpPr>
              <p:nvPr/>
            </p:nvSpPr>
            <p:spPr bwMode="auto">
              <a:xfrm>
                <a:off x="3990" y="1092"/>
                <a:ext cx="61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9.01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pic>
        <p:nvPicPr>
          <p:cNvPr id="24" name="Picture 5" descr="Homer_Simpson_2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351" y="4845177"/>
            <a:ext cx="87788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186</a:t>
            </a:fld>
            <a:endParaRPr lang="en-US" altLang="nl-NL" sz="1600"/>
          </a:p>
        </p:txBody>
      </p:sp>
      <p:pic>
        <p:nvPicPr>
          <p:cNvPr id="26" name="Picture 2" descr="C:\Users\xx\Desktop\cur\cur Micro IV\game theory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3362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684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684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684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684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468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44" grpId="0" uiExpand="1" build="p"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44" name="Text Box 28"/>
          <p:cNvSpPr txBox="1">
            <a:spLocks noChangeArrowheads="1"/>
          </p:cNvSpPr>
          <p:nvPr/>
        </p:nvSpPr>
        <p:spPr bwMode="auto">
          <a:xfrm>
            <a:off x="158750" y="3227532"/>
            <a:ext cx="86617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Was tested by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Goeree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&amp; Holt (2001, </a:t>
            </a:r>
            <a:r>
              <a:rPr lang="en-US" altLang="nl-NL" sz="2800" i="1" dirty="0">
                <a:solidFill>
                  <a:srgbClr val="000000"/>
                </a:solidFill>
                <a:latin typeface="Arial" panose="020B0604020202020204" pitchFamily="34" charset="0"/>
                <a:cs typeface="Times New Roman" panose="02020603050405020304" pitchFamily="18" charset="0"/>
                <a:sym typeface="Math3" panose="00000400000000000000" pitchFamily="2" charset="2"/>
              </a:rPr>
              <a:t>American Economic Review</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with real incentives.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Percentages indicate % subjects choosing strategies.</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There are two pure eq. under EU:</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and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R</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p:grpSp>
        <p:nvGrpSpPr>
          <p:cNvPr id="368644" name="Group 4"/>
          <p:cNvGrpSpPr>
            <a:grpSpLocks/>
          </p:cNvGrpSpPr>
          <p:nvPr/>
        </p:nvGrpSpPr>
        <p:grpSpPr bwMode="auto">
          <a:xfrm>
            <a:off x="127000" y="458788"/>
            <a:ext cx="7840663" cy="2251074"/>
            <a:chOff x="80" y="289"/>
            <a:chExt cx="4939" cy="1418"/>
          </a:xfrm>
        </p:grpSpPr>
        <p:grpSp>
          <p:nvGrpSpPr>
            <p:cNvPr id="190470" name="Group 33"/>
            <p:cNvGrpSpPr>
              <a:grpSpLocks/>
            </p:cNvGrpSpPr>
            <p:nvPr/>
          </p:nvGrpSpPr>
          <p:grpSpPr bwMode="auto">
            <a:xfrm>
              <a:off x="2223" y="652"/>
              <a:ext cx="544" cy="509"/>
              <a:chOff x="2322" y="1465"/>
              <a:chExt cx="544" cy="509"/>
            </a:xfrm>
          </p:grpSpPr>
          <p:sp>
            <p:nvSpPr>
              <p:cNvPr id="190500" name="Text Box 5"/>
              <p:cNvSpPr txBox="1">
                <a:spLocks noChangeArrowheads="1"/>
              </p:cNvSpPr>
              <p:nvPr/>
            </p:nvSpPr>
            <p:spPr bwMode="auto">
              <a:xfrm>
                <a:off x="2466" y="146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45</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0501"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190471" name="Text Box 12"/>
            <p:cNvSpPr txBox="1">
              <a:spLocks noChangeArrowheads="1"/>
            </p:cNvSpPr>
            <p:nvPr/>
          </p:nvSpPr>
          <p:spPr bwMode="auto">
            <a:xfrm>
              <a:off x="1198" y="289"/>
              <a:ext cx="9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L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(26%)</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0472" name="Text Box 14"/>
            <p:cNvSpPr txBox="1">
              <a:spLocks noChangeArrowheads="1"/>
            </p:cNvSpPr>
            <p:nvPr/>
          </p:nvSpPr>
          <p:spPr bwMode="auto">
            <a:xfrm>
              <a:off x="80" y="1330"/>
              <a:ext cx="9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B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(32%)</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90473" name="Text Box 15"/>
            <p:cNvSpPr txBox="1">
              <a:spLocks noChangeArrowheads="1"/>
            </p:cNvSpPr>
            <p:nvPr/>
          </p:nvSpPr>
          <p:spPr bwMode="auto">
            <a:xfrm>
              <a:off x="99" y="787"/>
              <a:ext cx="9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T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(68%)</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90474" name="Line 17"/>
            <p:cNvSpPr>
              <a:spLocks noChangeShapeType="1"/>
            </p:cNvSpPr>
            <p:nvPr/>
          </p:nvSpPr>
          <p:spPr bwMode="auto">
            <a:xfrm>
              <a:off x="1104" y="654"/>
              <a:ext cx="3852"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0475" name="Line 18"/>
            <p:cNvSpPr>
              <a:spLocks noChangeShapeType="1"/>
            </p:cNvSpPr>
            <p:nvPr/>
          </p:nvSpPr>
          <p:spPr bwMode="auto">
            <a:xfrm>
              <a:off x="1107" y="656"/>
              <a:ext cx="0" cy="969"/>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nvGrpSpPr>
            <p:cNvPr id="190476" name="Group 13"/>
            <p:cNvGrpSpPr>
              <a:grpSpLocks/>
            </p:cNvGrpSpPr>
            <p:nvPr/>
          </p:nvGrpSpPr>
          <p:grpSpPr bwMode="auto">
            <a:xfrm>
              <a:off x="1173" y="631"/>
              <a:ext cx="805" cy="530"/>
              <a:chOff x="813" y="615"/>
              <a:chExt cx="805" cy="530"/>
            </a:xfrm>
          </p:grpSpPr>
          <p:sp>
            <p:nvSpPr>
              <p:cNvPr id="190498" name="Text Box 20"/>
              <p:cNvSpPr txBox="1">
                <a:spLocks noChangeArrowheads="1"/>
              </p:cNvSpPr>
              <p:nvPr/>
            </p:nvSpPr>
            <p:spPr bwMode="auto">
              <a:xfrm>
                <a:off x="813" y="780"/>
                <a:ext cx="5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200</a:t>
                </a:r>
              </a:p>
            </p:txBody>
          </p:sp>
          <p:sp>
            <p:nvSpPr>
              <p:cNvPr id="190499" name="Text Box 21"/>
              <p:cNvSpPr txBox="1">
                <a:spLocks noChangeArrowheads="1"/>
              </p:cNvSpPr>
              <p:nvPr/>
            </p:nvSpPr>
            <p:spPr bwMode="auto">
              <a:xfrm>
                <a:off x="1218" y="61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90477" name="Group 34"/>
            <p:cNvGrpSpPr>
              <a:grpSpLocks/>
            </p:cNvGrpSpPr>
            <p:nvPr/>
          </p:nvGrpSpPr>
          <p:grpSpPr bwMode="auto">
            <a:xfrm>
              <a:off x="1170" y="1183"/>
              <a:ext cx="828" cy="521"/>
              <a:chOff x="3846" y="1092"/>
              <a:chExt cx="828" cy="521"/>
            </a:xfrm>
          </p:grpSpPr>
          <p:sp>
            <p:nvSpPr>
              <p:cNvPr id="190496"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sp>
            <p:nvSpPr>
              <p:cNvPr id="190497" name="Text Box 21"/>
              <p:cNvSpPr txBox="1">
                <a:spLocks noChangeArrowheads="1"/>
              </p:cNvSpPr>
              <p:nvPr/>
            </p:nvSpPr>
            <p:spPr bwMode="auto">
              <a:xfrm>
                <a:off x="3990" y="1092"/>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–250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90478" name="Group 19"/>
            <p:cNvGrpSpPr>
              <a:grpSpLocks/>
            </p:cNvGrpSpPr>
            <p:nvPr/>
          </p:nvGrpSpPr>
          <p:grpSpPr bwMode="auto">
            <a:xfrm>
              <a:off x="2103" y="1165"/>
              <a:ext cx="924" cy="542"/>
              <a:chOff x="1725" y="1050"/>
              <a:chExt cx="924" cy="542"/>
            </a:xfrm>
          </p:grpSpPr>
          <p:sp>
            <p:nvSpPr>
              <p:cNvPr id="190494" name="Text Box 20"/>
              <p:cNvSpPr txBox="1">
                <a:spLocks noChangeArrowheads="1"/>
              </p:cNvSpPr>
              <p:nvPr/>
            </p:nvSpPr>
            <p:spPr bwMode="auto">
              <a:xfrm>
                <a:off x="1725" y="1224"/>
                <a:ext cx="40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10</a:t>
                </a:r>
              </a:p>
            </p:txBody>
          </p:sp>
          <p:sp>
            <p:nvSpPr>
              <p:cNvPr id="190495" name="Text Box 21"/>
              <p:cNvSpPr txBox="1">
                <a:spLocks noChangeArrowheads="1"/>
              </p:cNvSpPr>
              <p:nvPr/>
            </p:nvSpPr>
            <p:spPr bwMode="auto">
              <a:xfrm>
                <a:off x="1959" y="1050"/>
                <a:ext cx="69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–100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90479" name="Group 22"/>
            <p:cNvGrpSpPr>
              <a:grpSpLocks/>
            </p:cNvGrpSpPr>
            <p:nvPr/>
          </p:nvGrpSpPr>
          <p:grpSpPr bwMode="auto">
            <a:xfrm>
              <a:off x="3138" y="598"/>
              <a:ext cx="634" cy="566"/>
              <a:chOff x="2643" y="607"/>
              <a:chExt cx="634" cy="566"/>
            </a:xfrm>
          </p:grpSpPr>
          <p:sp>
            <p:nvSpPr>
              <p:cNvPr id="190492" name="Text Box 5"/>
              <p:cNvSpPr txBox="1">
                <a:spLocks noChangeArrowheads="1"/>
              </p:cNvSpPr>
              <p:nvPr/>
            </p:nvSpPr>
            <p:spPr bwMode="auto">
              <a:xfrm>
                <a:off x="2877" y="60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0493" name="Text Box 4"/>
              <p:cNvSpPr txBox="1">
                <a:spLocks noChangeArrowheads="1"/>
              </p:cNvSpPr>
              <p:nvPr/>
            </p:nvSpPr>
            <p:spPr bwMode="auto">
              <a:xfrm>
                <a:off x="2643" y="805"/>
                <a:ext cx="40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10</a:t>
                </a:r>
              </a:p>
            </p:txBody>
          </p:sp>
        </p:grpSp>
        <p:grpSp>
          <p:nvGrpSpPr>
            <p:cNvPr id="190480" name="Group 25"/>
            <p:cNvGrpSpPr>
              <a:grpSpLocks/>
            </p:cNvGrpSpPr>
            <p:nvPr/>
          </p:nvGrpSpPr>
          <p:grpSpPr bwMode="auto">
            <a:xfrm>
              <a:off x="4065" y="640"/>
              <a:ext cx="954" cy="521"/>
              <a:chOff x="3480" y="627"/>
              <a:chExt cx="954" cy="521"/>
            </a:xfrm>
          </p:grpSpPr>
          <p:sp>
            <p:nvSpPr>
              <p:cNvPr id="190490" name="Text Box 20"/>
              <p:cNvSpPr txBox="1">
                <a:spLocks noChangeArrowheads="1"/>
              </p:cNvSpPr>
              <p:nvPr/>
            </p:nvSpPr>
            <p:spPr bwMode="auto">
              <a:xfrm>
                <a:off x="3480" y="783"/>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20</a:t>
                </a:r>
              </a:p>
            </p:txBody>
          </p:sp>
          <p:sp>
            <p:nvSpPr>
              <p:cNvPr id="190491" name="Text Box 21"/>
              <p:cNvSpPr txBox="1">
                <a:spLocks noChangeArrowheads="1"/>
              </p:cNvSpPr>
              <p:nvPr/>
            </p:nvSpPr>
            <p:spPr bwMode="auto">
              <a:xfrm>
                <a:off x="3750" y="627"/>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–250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90481" name="Group 28"/>
            <p:cNvGrpSpPr>
              <a:grpSpLocks/>
            </p:cNvGrpSpPr>
            <p:nvPr/>
          </p:nvGrpSpPr>
          <p:grpSpPr bwMode="auto">
            <a:xfrm>
              <a:off x="3153" y="1141"/>
              <a:ext cx="634" cy="563"/>
              <a:chOff x="2643" y="607"/>
              <a:chExt cx="634" cy="563"/>
            </a:xfrm>
          </p:grpSpPr>
          <p:sp>
            <p:nvSpPr>
              <p:cNvPr id="190488" name="Text Box 5"/>
              <p:cNvSpPr txBox="1">
                <a:spLocks noChangeArrowheads="1"/>
              </p:cNvSpPr>
              <p:nvPr/>
            </p:nvSpPr>
            <p:spPr bwMode="auto">
              <a:xfrm>
                <a:off x="2877" y="60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0489" name="Text Box 4"/>
              <p:cNvSpPr txBox="1">
                <a:spLocks noChangeArrowheads="1"/>
              </p:cNvSpPr>
              <p:nvPr/>
            </p:nvSpPr>
            <p:spPr bwMode="auto">
              <a:xfrm>
                <a:off x="2643" y="80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30</a:t>
                </a:r>
              </a:p>
            </p:txBody>
          </p:sp>
        </p:grpSp>
        <p:grpSp>
          <p:nvGrpSpPr>
            <p:cNvPr id="190482" name="Group 31"/>
            <p:cNvGrpSpPr>
              <a:grpSpLocks/>
            </p:cNvGrpSpPr>
            <p:nvPr/>
          </p:nvGrpSpPr>
          <p:grpSpPr bwMode="auto">
            <a:xfrm>
              <a:off x="4086" y="1141"/>
              <a:ext cx="634" cy="563"/>
              <a:chOff x="2643" y="607"/>
              <a:chExt cx="634" cy="563"/>
            </a:xfrm>
          </p:grpSpPr>
          <p:sp>
            <p:nvSpPr>
              <p:cNvPr id="190486" name="Text Box 5"/>
              <p:cNvSpPr txBox="1">
                <a:spLocks noChangeArrowheads="1"/>
              </p:cNvSpPr>
              <p:nvPr/>
            </p:nvSpPr>
            <p:spPr bwMode="auto">
              <a:xfrm>
                <a:off x="2877" y="60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0487" name="Text Box 4"/>
              <p:cNvSpPr txBox="1">
                <a:spLocks noChangeArrowheads="1"/>
              </p:cNvSpPr>
              <p:nvPr/>
            </p:nvSpPr>
            <p:spPr bwMode="auto">
              <a:xfrm>
                <a:off x="2643" y="80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50</a:t>
                </a:r>
              </a:p>
            </p:txBody>
          </p:sp>
        </p:grpSp>
        <p:sp>
          <p:nvSpPr>
            <p:cNvPr id="190483" name="Text Box 12"/>
            <p:cNvSpPr txBox="1">
              <a:spLocks noChangeArrowheads="1"/>
            </p:cNvSpPr>
            <p:nvPr/>
          </p:nvSpPr>
          <p:spPr bwMode="auto">
            <a:xfrm>
              <a:off x="2104" y="289"/>
              <a:ext cx="84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C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(8%)</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0484" name="Text Box 12"/>
            <p:cNvSpPr txBox="1">
              <a:spLocks noChangeArrowheads="1"/>
            </p:cNvSpPr>
            <p:nvPr/>
          </p:nvSpPr>
          <p:spPr bwMode="auto">
            <a:xfrm>
              <a:off x="2956" y="289"/>
              <a:ext cx="115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NN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(68%)</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0485" name="Text Box 12"/>
            <p:cNvSpPr txBox="1">
              <a:spLocks noChangeArrowheads="1"/>
            </p:cNvSpPr>
            <p:nvPr/>
          </p:nvSpPr>
          <p:spPr bwMode="auto">
            <a:xfrm>
              <a:off x="4105" y="289"/>
              <a:ext cx="84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R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pic>
        <p:nvPicPr>
          <p:cNvPr id="39" name="Picture 38" descr="A picture containing person, indoor, man, computer&#10;&#10;Description automatically generated">
            <a:extLst>
              <a:ext uri="{FF2B5EF4-FFF2-40B4-BE49-F238E27FC236}">
                <a16:creationId xmlns:a16="http://schemas.microsoft.com/office/drawing/2014/main" id="{8DCF2E15-060D-4FB9-AFDE-988951E7BD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865" t="13088" r="28007" b="55778"/>
          <a:stretch/>
        </p:blipFill>
        <p:spPr>
          <a:xfrm>
            <a:off x="2905443" y="2647628"/>
            <a:ext cx="468370" cy="641548"/>
          </a:xfrm>
          <a:prstGeom prst="rect">
            <a:avLst/>
          </a:prstGeom>
        </p:spPr>
      </p:pic>
      <p:pic>
        <p:nvPicPr>
          <p:cNvPr id="40" name="Picture 39" descr="A person in a blue shirt&#10;&#10;Description automatically generated">
            <a:extLst>
              <a:ext uri="{FF2B5EF4-FFF2-40B4-BE49-F238E27FC236}">
                <a16:creationId xmlns:a16="http://schemas.microsoft.com/office/drawing/2014/main" id="{9B6275F6-A007-4B26-B5B1-84E52EEBE785}"/>
              </a:ext>
            </a:extLst>
          </p:cNvPr>
          <p:cNvPicPr>
            <a:picLocks noChangeAspect="1"/>
          </p:cNvPicPr>
          <p:nvPr/>
        </p:nvPicPr>
        <p:blipFill rotWithShape="1">
          <a:blip r:embed="rId4">
            <a:extLst>
              <a:ext uri="{28A0092B-C50C-407E-A947-70E740481C1C}">
                <a14:useLocalDpi xmlns:a14="http://schemas.microsoft.com/office/drawing/2010/main" val="0"/>
              </a:ext>
            </a:extLst>
          </a:blip>
          <a:srcRect l="31704" t="6064" r="21725" b="32398"/>
          <a:stretch/>
        </p:blipFill>
        <p:spPr>
          <a:xfrm>
            <a:off x="4302527" y="2636912"/>
            <a:ext cx="485497" cy="641548"/>
          </a:xfrm>
          <a:prstGeom prst="rect">
            <a:avLst/>
          </a:prstGeom>
        </p:spPr>
      </p:pic>
      <p:sp>
        <p:nvSpPr>
          <p:cNvPr id="41"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187</a:t>
            </a:fld>
            <a:endParaRPr lang="en-US" altLang="nl-NL" sz="1600"/>
          </a:p>
        </p:txBody>
      </p:sp>
      <p:pic>
        <p:nvPicPr>
          <p:cNvPr id="42" name="Picture 2" descr="C:\Users\xx\Desktop\cur\cur Micro IV\game theory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3396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6844">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46844">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468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44" grpId="0" uiExpand="1"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44" name="Text Box 28"/>
          <p:cNvSpPr txBox="1">
            <a:spLocks noChangeArrowheads="1"/>
          </p:cNvSpPr>
          <p:nvPr/>
        </p:nvSpPr>
        <p:spPr bwMode="auto">
          <a:xfrm>
            <a:off x="0" y="2276475"/>
            <a:ext cx="9144000"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What are eq. (only pure</a:t>
            </a:r>
            <a:r>
              <a:rPr lang="nl-NL"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 under neo-additive utility (NAU) with </a:t>
            </a:r>
            <a:r>
              <a:rPr lang="en-US" altLang="nl-NL" sz="2600" dirty="0">
                <a:solidFill>
                  <a:srgbClr val="000000"/>
                </a:solidFill>
                <a:latin typeface="Arial" panose="020B0604020202020204" pitchFamily="34" charset="0"/>
                <a:sym typeface="Math3" panose="00000400000000000000" pitchFamily="2" charset="2"/>
              </a:rPr>
              <a:t>pessimism </a:t>
            </a:r>
            <a:r>
              <a:rPr lang="nl-NL" altLang="nl-NL" sz="2600" dirty="0">
                <a:solidFill>
                  <a:srgbClr val="000000"/>
                </a:solidFill>
                <a:latin typeface="Arial" panose="020B0604020202020204" pitchFamily="34" charset="0"/>
                <a:sym typeface="Symbol" panose="05050102010706020507" pitchFamily="18" charset="2"/>
              </a:rPr>
              <a:t></a:t>
            </a:r>
            <a:r>
              <a:rPr lang="en-US" altLang="nl-NL" sz="2600" dirty="0">
                <a:solidFill>
                  <a:srgbClr val="000000"/>
                </a:solidFill>
                <a:latin typeface="Arial" panose="020B0604020202020204" pitchFamily="34" charset="0"/>
                <a:sym typeface="Symbol" panose="05050102010706020507" pitchFamily="18" charset="2"/>
              </a:rPr>
              <a:t> </a:t>
            </a:r>
            <a:r>
              <a:rPr lang="nl-NL" altLang="nl-NL" sz="2600" dirty="0">
                <a:solidFill>
                  <a:srgbClr val="000000"/>
                </a:solidFill>
                <a:latin typeface="Arial" panose="020B0604020202020204" pitchFamily="34" charset="0"/>
                <a:sym typeface="Symbol" panose="05050102010706020507" pitchFamily="18" charset="2"/>
              </a:rPr>
              <a:t>= 0.2 </a:t>
            </a:r>
            <a:r>
              <a:rPr lang="nl-NL" altLang="nl-NL" sz="2600" dirty="0" err="1">
                <a:solidFill>
                  <a:srgbClr val="000000"/>
                </a:solidFill>
                <a:latin typeface="Arial" panose="020B0604020202020204" pitchFamily="34" charset="0"/>
                <a:sym typeface="Symbol" panose="05050102010706020507" pitchFamily="18" charset="2"/>
              </a:rPr>
              <a:t>and</a:t>
            </a:r>
            <a:r>
              <a:rPr lang="nl-NL" altLang="nl-NL" sz="2600" dirty="0">
                <a:solidFill>
                  <a:srgbClr val="000000"/>
                </a:solidFill>
                <a:latin typeface="Arial" panose="020B0604020202020204" pitchFamily="34" charset="0"/>
                <a:sym typeface="Symbol" panose="05050102010706020507" pitchFamily="18" charset="2"/>
              </a:rPr>
              <a:t> </a:t>
            </a:r>
            <a:r>
              <a:rPr lang="nl-NL" altLang="nl-NL" sz="2600" dirty="0" err="1">
                <a:solidFill>
                  <a:srgbClr val="000000"/>
                </a:solidFill>
                <a:latin typeface="Arial" panose="020B0604020202020204" pitchFamily="34" charset="0"/>
                <a:sym typeface="Symbol" panose="05050102010706020507" pitchFamily="18" charset="2"/>
              </a:rPr>
              <a:t>optimism</a:t>
            </a:r>
            <a:r>
              <a:rPr lang="nl-NL" altLang="nl-NL" sz="2600" dirty="0">
                <a:solidFill>
                  <a:srgbClr val="000000"/>
                </a:solidFill>
                <a:latin typeface="Arial" panose="020B0604020202020204" pitchFamily="34" charset="0"/>
                <a:sym typeface="Symbol" panose="05050102010706020507" pitchFamily="18" charset="2"/>
              </a:rPr>
              <a:t>  = 0.1 </a:t>
            </a:r>
            <a:r>
              <a:rPr lang="nl-NL" altLang="nl-NL" sz="2600" dirty="0" err="1">
                <a:solidFill>
                  <a:srgbClr val="000000"/>
                </a:solidFill>
                <a:latin typeface="Arial" panose="020B0604020202020204" pitchFamily="34" charset="0"/>
                <a:sym typeface="Symbol" panose="05050102010706020507" pitchFamily="18" charset="2"/>
              </a:rPr>
              <a:t>for</a:t>
            </a:r>
            <a:r>
              <a:rPr lang="nl-NL" altLang="nl-NL" sz="2600" dirty="0">
                <a:solidFill>
                  <a:srgbClr val="000000"/>
                </a:solidFill>
                <a:latin typeface="Arial" panose="020B0604020202020204" pitchFamily="34" charset="0"/>
                <a:sym typeface="Symbol" panose="05050102010706020507" pitchFamily="18" charset="2"/>
              </a:rPr>
              <a:t> </a:t>
            </a:r>
            <a:r>
              <a:rPr lang="nl-NL" altLang="nl-NL" sz="2600" dirty="0" err="1">
                <a:solidFill>
                  <a:srgbClr val="000000"/>
                </a:solidFill>
                <a:latin typeface="Arial" panose="020B0604020202020204" pitchFamily="34" charset="0"/>
                <a:sym typeface="Symbol" panose="05050102010706020507" pitchFamily="18" charset="2"/>
              </a:rPr>
              <a:t>both</a:t>
            </a:r>
            <a:r>
              <a:rPr lang="nl-NL" altLang="nl-NL" sz="2600" dirty="0">
                <a:solidFill>
                  <a:srgbClr val="000000"/>
                </a:solidFill>
                <a:latin typeface="Arial" panose="020B0604020202020204" pitchFamily="34" charset="0"/>
                <a:sym typeface="Symbol" panose="05050102010706020507" pitchFamily="18" charset="2"/>
              </a:rPr>
              <a:t> </a:t>
            </a:r>
            <a:r>
              <a:rPr lang="nl-NL" altLang="nl-NL" sz="2600" dirty="0" err="1">
                <a:solidFill>
                  <a:srgbClr val="000000"/>
                </a:solidFill>
                <a:latin typeface="Arial" panose="020B0604020202020204" pitchFamily="34" charset="0"/>
                <a:sym typeface="Symbol" panose="05050102010706020507" pitchFamily="18" charset="2"/>
              </a:rPr>
              <a:t>players</a:t>
            </a:r>
            <a:r>
              <a:rPr lang="nl-NL" altLang="nl-NL" sz="2600" dirty="0">
                <a:solidFill>
                  <a:srgbClr val="000000"/>
                </a:solidFill>
                <a:latin typeface="Arial" panose="020B0604020202020204" pitchFamily="34" charset="0"/>
                <a:sym typeface="Symbol" panose="05050102010706020507" pitchFamily="18" charset="2"/>
              </a:rPr>
              <a:t>?</a:t>
            </a:r>
          </a:p>
          <a:p>
            <a:pPr>
              <a:lnSpc>
                <a:spcPct val="80000"/>
              </a:lnSpc>
              <a:spcBef>
                <a:spcPct val="0"/>
              </a:spcBef>
              <a:buFont typeface="Math3" panose="00000400000000000000" pitchFamily="2" charset="2"/>
              <a:buNone/>
            </a:pPr>
            <a:r>
              <a:rPr lang="en-US" altLang="nl-NL" sz="2600" dirty="0">
                <a:solidFill>
                  <a:srgbClr val="000000"/>
                </a:solidFill>
                <a:latin typeface="Arial" panose="020B0604020202020204" pitchFamily="34" charset="0"/>
                <a:sym typeface="Symbol" panose="05050102010706020507" pitchFamily="18" charset="2"/>
              </a:rPr>
              <a:t>You think …</a:t>
            </a:r>
            <a:endPar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 typeface="Math3" panose="00000400000000000000" pitchFamily="2" charset="2"/>
              <a:buNone/>
            </a:pP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Easy to see: now </a:t>
            </a:r>
            <a:r>
              <a:rPr lang="en-US" altLang="nl-NL" sz="2600" dirty="0">
                <a:solidFill>
                  <a:srgbClr val="A1E457"/>
                </a:solidFill>
                <a:latin typeface="Arial" panose="020B0604020202020204" pitchFamily="34" charset="0"/>
                <a:cs typeface="Times New Roman" panose="02020603050405020304" pitchFamily="18" charset="0"/>
                <a:sym typeface="Math3" panose="00000400000000000000" pitchFamily="2" charset="2"/>
              </a:rPr>
              <a:t>NN</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 strictly better than all others. Value of </a:t>
            </a:r>
            <a:r>
              <a:rPr lang="en-US" altLang="nl-NL" sz="2600" dirty="0">
                <a:solidFill>
                  <a:srgbClr val="A1E457"/>
                </a:solidFill>
                <a:latin typeface="Arial" panose="020B0604020202020204" pitchFamily="34" charset="0"/>
                <a:cs typeface="Times New Roman" panose="02020603050405020304" pitchFamily="18" charset="0"/>
                <a:sym typeface="Math3" panose="00000400000000000000" pitchFamily="2" charset="2"/>
              </a:rPr>
              <a:t>NN</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 = 30.</a:t>
            </a:r>
          </a:p>
          <a:p>
            <a:pPr>
              <a:lnSpc>
                <a:spcPct val="80000"/>
              </a:lnSpc>
              <a:spcBef>
                <a:spcPct val="0"/>
              </a:spcBef>
              <a:buFont typeface="Math3" panose="00000400000000000000" pitchFamily="2" charset="2"/>
              <a:buNone/>
            </a:pP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To wit</a:t>
            </a:r>
            <a:r>
              <a:rPr lang="nl-NL"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 its main competitor, </a:t>
            </a:r>
            <a:r>
              <a:rPr lang="en-US" altLang="nl-NL" sz="2600" dirty="0">
                <a:solidFill>
                  <a:srgbClr val="A1E457"/>
                </a:solidFill>
                <a:latin typeface="Arial" panose="020B0604020202020204" pitchFamily="34" charset="0"/>
                <a:cs typeface="Times New Roman" panose="02020603050405020304" pitchFamily="18" charset="0"/>
                <a:sym typeface="Math3" panose="00000400000000000000" pitchFamily="2" charset="2"/>
              </a:rPr>
              <a:t>C</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 in its most favorable case (P(</a:t>
            </a:r>
            <a:r>
              <a:rPr lang="en-US" altLang="nl-NL" sz="2600"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 = 1) has lower NAU: </a:t>
            </a:r>
            <a:b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0.2*(</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100)</a:t>
            </a:r>
            <a:r>
              <a:rPr lang="en-US" altLang="nl-NL" sz="14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1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0.1*45</a:t>
            </a:r>
            <a:r>
              <a:rPr lang="en-US" altLang="nl-NL" sz="1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14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0.7*45 = 16</a:t>
            </a:r>
            <a: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&lt;</a:t>
            </a:r>
            <a: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30. In all other cases,</a:t>
            </a: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values of competitors of </a:t>
            </a:r>
            <a:r>
              <a:rPr lang="en-US" altLang="nl-NL" sz="2600" dirty="0">
                <a:solidFill>
                  <a:srgbClr val="A1E457"/>
                </a:solidFill>
                <a:latin typeface="Arial" panose="020B0604020202020204" pitchFamily="34" charset="0"/>
                <a:cs typeface="Times New Roman" panose="02020603050405020304" pitchFamily="18" charset="0"/>
                <a:sym typeface="Math3" panose="00000400000000000000" pitchFamily="2" charset="2"/>
              </a:rPr>
              <a:t>NN</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 are much worse. So, P(</a:t>
            </a:r>
            <a:r>
              <a:rPr lang="en-US" altLang="nl-NL" sz="2600" dirty="0">
                <a:solidFill>
                  <a:srgbClr val="A1E457"/>
                </a:solidFill>
                <a:latin typeface="Arial" panose="020B0604020202020204" pitchFamily="34" charset="0"/>
                <a:cs typeface="Times New Roman" panose="02020603050405020304" pitchFamily="18" charset="0"/>
                <a:sym typeface="Math3" panose="00000400000000000000" pitchFamily="2" charset="2"/>
              </a:rPr>
              <a:t>NN</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16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1.</a:t>
            </a:r>
          </a:p>
          <a:p>
            <a:pPr>
              <a:lnSpc>
                <a:spcPct val="80000"/>
              </a:lnSpc>
              <a:spcBef>
                <a:spcPct val="0"/>
              </a:spcBef>
              <a:buFont typeface="Math3" panose="00000400000000000000" pitchFamily="2" charset="2"/>
              <a:buNone/>
            </a:pP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Then value </a:t>
            </a:r>
            <a:r>
              <a:rPr lang="en-US" altLang="nl-NL" sz="2600"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 = 0.2*0 + 0.1*200 + 0.7*10 = 27.</a:t>
            </a:r>
          </a:p>
          <a:p>
            <a:pPr>
              <a:lnSpc>
                <a:spcPct val="80000"/>
              </a:lnSpc>
              <a:spcBef>
                <a:spcPct val="0"/>
              </a:spcBef>
              <a:buFont typeface="Math3" panose="00000400000000000000" pitchFamily="2" charset="2"/>
              <a:buNone/>
            </a:pP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Value </a:t>
            </a:r>
            <a:r>
              <a:rPr lang="en-US" altLang="nl-NL" sz="2600"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 = 0.2*0 + 0.1*50 + 0.7*30 = 26.</a:t>
            </a:r>
          </a:p>
          <a:p>
            <a:pPr>
              <a:lnSpc>
                <a:spcPct val="80000"/>
              </a:lnSpc>
              <a:spcBef>
                <a:spcPct val="0"/>
              </a:spcBef>
              <a:buFont typeface="Math3" panose="00000400000000000000" pitchFamily="2" charset="2"/>
              <a:buNone/>
            </a:pP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Eq. is (</a:t>
            </a:r>
            <a:r>
              <a:rPr lang="en-US" altLang="nl-NL" sz="2600"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r>
              <a:rPr lang="en-US" altLang="nl-NL" sz="2600"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r>
              <a:rPr lang="en-US" altLang="nl-NL" sz="2600" dirty="0">
                <a:solidFill>
                  <a:srgbClr val="A1E457"/>
                </a:solidFill>
                <a:latin typeface="Arial" panose="020B0604020202020204" pitchFamily="34" charset="0"/>
                <a:cs typeface="Times New Roman" panose="02020603050405020304" pitchFamily="18" charset="0"/>
                <a:sym typeface="Math3" panose="00000400000000000000" pitchFamily="2" charset="2"/>
              </a:rPr>
              <a:t>NN</a:t>
            </a: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80000"/>
              </a:lnSpc>
              <a:spcBef>
                <a:spcPct val="0"/>
              </a:spcBef>
              <a:buFont typeface="Math3" panose="00000400000000000000" pitchFamily="2" charset="2"/>
              <a:buNone/>
            </a:pPr>
            <a:r>
              <a:rPr lang="en-US" altLang="nl-NL" sz="2600" dirty="0">
                <a:solidFill>
                  <a:srgbClr val="000000"/>
                </a:solidFill>
                <a:latin typeface="Arial" panose="020B0604020202020204" pitchFamily="34" charset="0"/>
                <a:cs typeface="Times New Roman" panose="02020603050405020304" pitchFamily="18" charset="0"/>
                <a:sym typeface="Math3" panose="00000400000000000000" pitchFamily="2" charset="2"/>
              </a:rPr>
              <a:t>For a pure eq., this is best result given the data. </a:t>
            </a:r>
          </a:p>
          <a:p>
            <a:pPr>
              <a:lnSpc>
                <a:spcPct val="80000"/>
              </a:lnSpc>
              <a:spcBef>
                <a:spcPct val="0"/>
              </a:spcBef>
              <a:buFont typeface="Math3" panose="00000400000000000000" pitchFamily="2" charset="2"/>
              <a:buNone/>
            </a:pPr>
            <a:r>
              <a:rPr lang="en-US" altLang="nl-NL" sz="2600" dirty="0">
                <a:solidFill>
                  <a:srgbClr val="0000FF"/>
                </a:solidFill>
                <a:latin typeface="Arial" panose="020B0604020202020204" pitchFamily="34" charset="0"/>
                <a:cs typeface="Times New Roman" panose="02020603050405020304" pitchFamily="18" charset="0"/>
                <a:sym typeface="Math3" panose="00000400000000000000" pitchFamily="2" charset="2"/>
              </a:rPr>
              <a:t>A success for behavioral game theory!</a:t>
            </a:r>
          </a:p>
        </p:txBody>
      </p:sp>
      <p:grpSp>
        <p:nvGrpSpPr>
          <p:cNvPr id="370692" name="Group 4"/>
          <p:cNvGrpSpPr>
            <a:grpSpLocks/>
          </p:cNvGrpSpPr>
          <p:nvPr/>
        </p:nvGrpSpPr>
        <p:grpSpPr bwMode="auto">
          <a:xfrm>
            <a:off x="127000" y="-85725"/>
            <a:ext cx="7840663" cy="2251076"/>
            <a:chOff x="80" y="289"/>
            <a:chExt cx="4939" cy="1418"/>
          </a:xfrm>
        </p:grpSpPr>
        <p:grpSp>
          <p:nvGrpSpPr>
            <p:cNvPr id="192519" name="Group 33"/>
            <p:cNvGrpSpPr>
              <a:grpSpLocks/>
            </p:cNvGrpSpPr>
            <p:nvPr/>
          </p:nvGrpSpPr>
          <p:grpSpPr bwMode="auto">
            <a:xfrm>
              <a:off x="2223" y="652"/>
              <a:ext cx="544" cy="509"/>
              <a:chOff x="2322" y="1465"/>
              <a:chExt cx="544" cy="509"/>
            </a:xfrm>
          </p:grpSpPr>
          <p:sp>
            <p:nvSpPr>
              <p:cNvPr id="192549" name="Text Box 5"/>
              <p:cNvSpPr txBox="1">
                <a:spLocks noChangeArrowheads="1"/>
              </p:cNvSpPr>
              <p:nvPr/>
            </p:nvSpPr>
            <p:spPr bwMode="auto">
              <a:xfrm>
                <a:off x="2466" y="146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45</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2550"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192520" name="Text Box 12"/>
            <p:cNvSpPr txBox="1">
              <a:spLocks noChangeArrowheads="1"/>
            </p:cNvSpPr>
            <p:nvPr/>
          </p:nvSpPr>
          <p:spPr bwMode="auto">
            <a:xfrm>
              <a:off x="1198" y="289"/>
              <a:ext cx="9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L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(26%)</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2521" name="Text Box 14"/>
            <p:cNvSpPr txBox="1">
              <a:spLocks noChangeArrowheads="1"/>
            </p:cNvSpPr>
            <p:nvPr/>
          </p:nvSpPr>
          <p:spPr bwMode="auto">
            <a:xfrm>
              <a:off x="80" y="1330"/>
              <a:ext cx="9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B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(32%)</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92522" name="Text Box 15"/>
            <p:cNvSpPr txBox="1">
              <a:spLocks noChangeArrowheads="1"/>
            </p:cNvSpPr>
            <p:nvPr/>
          </p:nvSpPr>
          <p:spPr bwMode="auto">
            <a:xfrm>
              <a:off x="99" y="787"/>
              <a:ext cx="9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T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(68%)</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92523" name="Line 17"/>
            <p:cNvSpPr>
              <a:spLocks noChangeShapeType="1"/>
            </p:cNvSpPr>
            <p:nvPr/>
          </p:nvSpPr>
          <p:spPr bwMode="auto">
            <a:xfrm>
              <a:off x="1104" y="654"/>
              <a:ext cx="3852"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2524" name="Line 18"/>
            <p:cNvSpPr>
              <a:spLocks noChangeShapeType="1"/>
            </p:cNvSpPr>
            <p:nvPr/>
          </p:nvSpPr>
          <p:spPr bwMode="auto">
            <a:xfrm>
              <a:off x="1107" y="656"/>
              <a:ext cx="0" cy="969"/>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nvGrpSpPr>
            <p:cNvPr id="192525" name="Group 13"/>
            <p:cNvGrpSpPr>
              <a:grpSpLocks/>
            </p:cNvGrpSpPr>
            <p:nvPr/>
          </p:nvGrpSpPr>
          <p:grpSpPr bwMode="auto">
            <a:xfrm>
              <a:off x="1173" y="631"/>
              <a:ext cx="805" cy="530"/>
              <a:chOff x="813" y="615"/>
              <a:chExt cx="805" cy="530"/>
            </a:xfrm>
          </p:grpSpPr>
          <p:sp>
            <p:nvSpPr>
              <p:cNvPr id="192547" name="Text Box 20"/>
              <p:cNvSpPr txBox="1">
                <a:spLocks noChangeArrowheads="1"/>
              </p:cNvSpPr>
              <p:nvPr/>
            </p:nvSpPr>
            <p:spPr bwMode="auto">
              <a:xfrm>
                <a:off x="813" y="780"/>
                <a:ext cx="5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200</a:t>
                </a:r>
              </a:p>
            </p:txBody>
          </p:sp>
          <p:sp>
            <p:nvSpPr>
              <p:cNvPr id="192548" name="Text Box 21"/>
              <p:cNvSpPr txBox="1">
                <a:spLocks noChangeArrowheads="1"/>
              </p:cNvSpPr>
              <p:nvPr/>
            </p:nvSpPr>
            <p:spPr bwMode="auto">
              <a:xfrm>
                <a:off x="1218" y="61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92526" name="Group 34"/>
            <p:cNvGrpSpPr>
              <a:grpSpLocks/>
            </p:cNvGrpSpPr>
            <p:nvPr/>
          </p:nvGrpSpPr>
          <p:grpSpPr bwMode="auto">
            <a:xfrm>
              <a:off x="1170" y="1183"/>
              <a:ext cx="828" cy="521"/>
              <a:chOff x="3846" y="1092"/>
              <a:chExt cx="828" cy="521"/>
            </a:xfrm>
          </p:grpSpPr>
          <p:sp>
            <p:nvSpPr>
              <p:cNvPr id="192545"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sp>
            <p:nvSpPr>
              <p:cNvPr id="192546" name="Text Box 21"/>
              <p:cNvSpPr txBox="1">
                <a:spLocks noChangeArrowheads="1"/>
              </p:cNvSpPr>
              <p:nvPr/>
            </p:nvSpPr>
            <p:spPr bwMode="auto">
              <a:xfrm>
                <a:off x="3990" y="1092"/>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–250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92527" name="Group 19"/>
            <p:cNvGrpSpPr>
              <a:grpSpLocks/>
            </p:cNvGrpSpPr>
            <p:nvPr/>
          </p:nvGrpSpPr>
          <p:grpSpPr bwMode="auto">
            <a:xfrm>
              <a:off x="2103" y="1165"/>
              <a:ext cx="924" cy="542"/>
              <a:chOff x="1725" y="1050"/>
              <a:chExt cx="924" cy="542"/>
            </a:xfrm>
          </p:grpSpPr>
          <p:sp>
            <p:nvSpPr>
              <p:cNvPr id="192543" name="Text Box 20"/>
              <p:cNvSpPr txBox="1">
                <a:spLocks noChangeArrowheads="1"/>
              </p:cNvSpPr>
              <p:nvPr/>
            </p:nvSpPr>
            <p:spPr bwMode="auto">
              <a:xfrm>
                <a:off x="1725" y="1224"/>
                <a:ext cx="40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10</a:t>
                </a:r>
              </a:p>
            </p:txBody>
          </p:sp>
          <p:sp>
            <p:nvSpPr>
              <p:cNvPr id="192544" name="Text Box 21"/>
              <p:cNvSpPr txBox="1">
                <a:spLocks noChangeArrowheads="1"/>
              </p:cNvSpPr>
              <p:nvPr/>
            </p:nvSpPr>
            <p:spPr bwMode="auto">
              <a:xfrm>
                <a:off x="1959" y="1050"/>
                <a:ext cx="69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–100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92528" name="Group 22"/>
            <p:cNvGrpSpPr>
              <a:grpSpLocks/>
            </p:cNvGrpSpPr>
            <p:nvPr/>
          </p:nvGrpSpPr>
          <p:grpSpPr bwMode="auto">
            <a:xfrm>
              <a:off x="3138" y="628"/>
              <a:ext cx="634" cy="536"/>
              <a:chOff x="2643" y="637"/>
              <a:chExt cx="634" cy="536"/>
            </a:xfrm>
          </p:grpSpPr>
          <p:sp>
            <p:nvSpPr>
              <p:cNvPr id="192541" name="Text Box 5"/>
              <p:cNvSpPr txBox="1">
                <a:spLocks noChangeArrowheads="1"/>
              </p:cNvSpPr>
              <p:nvPr/>
            </p:nvSpPr>
            <p:spPr bwMode="auto">
              <a:xfrm>
                <a:off x="2877" y="63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2542" name="Text Box 4"/>
              <p:cNvSpPr txBox="1">
                <a:spLocks noChangeArrowheads="1"/>
              </p:cNvSpPr>
              <p:nvPr/>
            </p:nvSpPr>
            <p:spPr bwMode="auto">
              <a:xfrm>
                <a:off x="2643" y="805"/>
                <a:ext cx="40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10</a:t>
                </a:r>
              </a:p>
            </p:txBody>
          </p:sp>
        </p:grpSp>
        <p:grpSp>
          <p:nvGrpSpPr>
            <p:cNvPr id="192529" name="Group 25"/>
            <p:cNvGrpSpPr>
              <a:grpSpLocks/>
            </p:cNvGrpSpPr>
            <p:nvPr/>
          </p:nvGrpSpPr>
          <p:grpSpPr bwMode="auto">
            <a:xfrm>
              <a:off x="4065" y="640"/>
              <a:ext cx="954" cy="521"/>
              <a:chOff x="3480" y="627"/>
              <a:chExt cx="954" cy="521"/>
            </a:xfrm>
          </p:grpSpPr>
          <p:sp>
            <p:nvSpPr>
              <p:cNvPr id="192539" name="Text Box 20"/>
              <p:cNvSpPr txBox="1">
                <a:spLocks noChangeArrowheads="1"/>
              </p:cNvSpPr>
              <p:nvPr/>
            </p:nvSpPr>
            <p:spPr bwMode="auto">
              <a:xfrm>
                <a:off x="3480" y="783"/>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20</a:t>
                </a:r>
              </a:p>
            </p:txBody>
          </p:sp>
          <p:sp>
            <p:nvSpPr>
              <p:cNvPr id="192540" name="Text Box 21"/>
              <p:cNvSpPr txBox="1">
                <a:spLocks noChangeArrowheads="1"/>
              </p:cNvSpPr>
              <p:nvPr/>
            </p:nvSpPr>
            <p:spPr bwMode="auto">
              <a:xfrm>
                <a:off x="3750" y="627"/>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–250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92530" name="Group 28"/>
            <p:cNvGrpSpPr>
              <a:grpSpLocks/>
            </p:cNvGrpSpPr>
            <p:nvPr/>
          </p:nvGrpSpPr>
          <p:grpSpPr bwMode="auto">
            <a:xfrm>
              <a:off x="3153" y="1141"/>
              <a:ext cx="634" cy="563"/>
              <a:chOff x="2643" y="607"/>
              <a:chExt cx="634" cy="563"/>
            </a:xfrm>
          </p:grpSpPr>
          <p:sp>
            <p:nvSpPr>
              <p:cNvPr id="192537" name="Text Box 5"/>
              <p:cNvSpPr txBox="1">
                <a:spLocks noChangeArrowheads="1"/>
              </p:cNvSpPr>
              <p:nvPr/>
            </p:nvSpPr>
            <p:spPr bwMode="auto">
              <a:xfrm>
                <a:off x="2877" y="60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2538" name="Text Box 4"/>
              <p:cNvSpPr txBox="1">
                <a:spLocks noChangeArrowheads="1"/>
              </p:cNvSpPr>
              <p:nvPr/>
            </p:nvSpPr>
            <p:spPr bwMode="auto">
              <a:xfrm>
                <a:off x="2643" y="80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30</a:t>
                </a:r>
              </a:p>
            </p:txBody>
          </p:sp>
        </p:grpSp>
        <p:grpSp>
          <p:nvGrpSpPr>
            <p:cNvPr id="192531" name="Group 31"/>
            <p:cNvGrpSpPr>
              <a:grpSpLocks/>
            </p:cNvGrpSpPr>
            <p:nvPr/>
          </p:nvGrpSpPr>
          <p:grpSpPr bwMode="auto">
            <a:xfrm>
              <a:off x="4086" y="1141"/>
              <a:ext cx="634" cy="563"/>
              <a:chOff x="2643" y="607"/>
              <a:chExt cx="634" cy="563"/>
            </a:xfrm>
          </p:grpSpPr>
          <p:sp>
            <p:nvSpPr>
              <p:cNvPr id="192535" name="Text Box 5"/>
              <p:cNvSpPr txBox="1">
                <a:spLocks noChangeArrowheads="1"/>
              </p:cNvSpPr>
              <p:nvPr/>
            </p:nvSpPr>
            <p:spPr bwMode="auto">
              <a:xfrm>
                <a:off x="2877" y="60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2536" name="Text Box 4"/>
              <p:cNvSpPr txBox="1">
                <a:spLocks noChangeArrowheads="1"/>
              </p:cNvSpPr>
              <p:nvPr/>
            </p:nvSpPr>
            <p:spPr bwMode="auto">
              <a:xfrm>
                <a:off x="2643" y="80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50</a:t>
                </a:r>
              </a:p>
            </p:txBody>
          </p:sp>
        </p:grpSp>
        <p:sp>
          <p:nvSpPr>
            <p:cNvPr id="192532" name="Text Box 12"/>
            <p:cNvSpPr txBox="1">
              <a:spLocks noChangeArrowheads="1"/>
            </p:cNvSpPr>
            <p:nvPr/>
          </p:nvSpPr>
          <p:spPr bwMode="auto">
            <a:xfrm>
              <a:off x="2104" y="289"/>
              <a:ext cx="84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C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(8%)</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2533" name="Text Box 12"/>
            <p:cNvSpPr txBox="1">
              <a:spLocks noChangeArrowheads="1"/>
            </p:cNvSpPr>
            <p:nvPr/>
          </p:nvSpPr>
          <p:spPr bwMode="auto">
            <a:xfrm>
              <a:off x="2956" y="289"/>
              <a:ext cx="115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NN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(68%)</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92534" name="Text Box 12"/>
            <p:cNvSpPr txBox="1">
              <a:spLocks noChangeArrowheads="1"/>
            </p:cNvSpPr>
            <p:nvPr/>
          </p:nvSpPr>
          <p:spPr bwMode="auto">
            <a:xfrm>
              <a:off x="4105" y="289"/>
              <a:ext cx="84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R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40"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188</a:t>
            </a:fld>
            <a:endParaRPr lang="en-US" altLang="nl-NL" sz="1600"/>
          </a:p>
        </p:txBody>
      </p:sp>
      <p:pic>
        <p:nvPicPr>
          <p:cNvPr id="41"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26037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06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684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684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684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684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4684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46844">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46844">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46844">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468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44"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6844" name="Text Box 28"/>
              <p:cNvSpPr txBox="1">
                <a:spLocks noChangeArrowheads="1"/>
              </p:cNvSpPr>
              <p:nvPr/>
            </p:nvSpPr>
            <p:spPr bwMode="auto">
              <a:xfrm>
                <a:off x="158750" y="317500"/>
                <a:ext cx="8985250" cy="56938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Weak point in previous analysis, as with all of game theory so far:</a:t>
                </a:r>
                <a:b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Predicts deterministically that </a:t>
                </a:r>
                <a:r>
                  <a:rPr lang="en-GB"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with certainty</a:t>
                </a:r>
                <a:r>
                  <a:rPr lang="en-GB"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(probability 1) people choose what the theory gets as best</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b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(and if randomize then </a:t>
                </a:r>
                <a:r>
                  <a:rPr lang="nl-NL"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with certainty</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only among the best).</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 best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L</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in the first game, and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NN</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in second,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were</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chosen</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with</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𝑝</m:t>
                    </m:r>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oMath>
                </a14:m>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acording</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to</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the</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solution.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Not</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psychologically</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realistic</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With</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Homer Simpson (homo sapiens)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you</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never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know</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Data are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nondeterministic</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To be fixed next.</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46844" name="Text Box 28"/>
              <p:cNvSpPr txBox="1">
                <a:spLocks noRot="1" noChangeAspect="1" noMove="1" noResize="1" noEditPoints="1" noAdjustHandles="1" noChangeArrowheads="1" noChangeShapeType="1" noTextEdit="1"/>
              </p:cNvSpPr>
              <p:nvPr/>
            </p:nvSpPr>
            <p:spPr bwMode="auto">
              <a:xfrm>
                <a:off x="158750" y="317500"/>
                <a:ext cx="8985250" cy="5693866"/>
              </a:xfrm>
              <a:prstGeom prst="rect">
                <a:avLst/>
              </a:prstGeom>
              <a:blipFill>
                <a:blip r:embed="rId3"/>
                <a:stretch>
                  <a:fillRect l="-1357" t="-1071" r="-611" b="-20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4"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189</a:t>
            </a:fld>
            <a:endParaRPr lang="en-US" altLang="nl-NL" sz="1600"/>
          </a:p>
        </p:txBody>
      </p:sp>
      <p:pic>
        <p:nvPicPr>
          <p:cNvPr id="5" name="Picture 2" descr="C:\Users\xx\Desktop\cur\cur Micro IV\game theory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85119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6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6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68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68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4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39700" y="283870"/>
            <a:ext cx="89662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sz="2800" dirty="0">
                <a:solidFill>
                  <a:srgbClr val="0000FF"/>
                </a:solidFill>
                <a:latin typeface="Arial" panose="020B0604020202020204" pitchFamily="34" charset="0"/>
              </a:rPr>
              <a:t>Economics </a:t>
            </a:r>
            <a:r>
              <a:rPr lang="en-US" altLang="nl-NL" sz="2800" dirty="0">
                <a:solidFill>
                  <a:srgbClr val="000000"/>
                </a:solidFill>
                <a:latin typeface="Arial" panose="020B0604020202020204" pitchFamily="34" charset="0"/>
              </a:rPr>
              <a:t>1900-1930: ordinal revolution! </a:t>
            </a:r>
            <a:br>
              <a:rPr lang="en-US" altLang="nl-NL" sz="2800" dirty="0">
                <a:solidFill>
                  <a:srgbClr val="000000"/>
                </a:solidFill>
                <a:latin typeface="Arial" panose="020B0604020202020204" pitchFamily="34" charset="0"/>
              </a:rPr>
            </a:br>
            <a:endParaRPr lang="en-US" altLang="nl-NL" sz="2800" dirty="0">
              <a:solidFill>
                <a:srgbClr val="000000"/>
              </a:solidFill>
              <a:latin typeface="Arial" panose="020B0604020202020204" pitchFamily="34" charset="0"/>
            </a:endParaRPr>
          </a:p>
          <a:p>
            <a:pPr>
              <a:lnSpc>
                <a:spcPct val="90000"/>
              </a:lnSpc>
              <a:spcBef>
                <a:spcPct val="0"/>
              </a:spcBef>
              <a:buFontTx/>
              <a:buNone/>
            </a:pPr>
            <a:r>
              <a:rPr lang="en-US" altLang="nl-NL" sz="2800" dirty="0">
                <a:solidFill>
                  <a:srgbClr val="0000FF"/>
                </a:solidFill>
                <a:latin typeface="Arial" panose="020B0604020202020204" pitchFamily="34" charset="0"/>
              </a:rPr>
              <a:t>Empirical primitive: </a:t>
            </a:r>
            <a:r>
              <a:rPr lang="en-US" altLang="nl-NL" sz="2800" dirty="0">
                <a:solidFill>
                  <a:srgbClr val="000000"/>
                </a:solidFill>
                <a:latin typeface="Arial" panose="020B0604020202020204" pitchFamily="34" charset="0"/>
              </a:rPr>
              <a:t>choice behavior.</a:t>
            </a:r>
          </a:p>
          <a:p>
            <a:pPr>
              <a:lnSpc>
                <a:spcPct val="90000"/>
              </a:lnSpc>
              <a:spcBef>
                <a:spcPct val="0"/>
              </a:spcBef>
              <a:buFontTx/>
              <a:buNone/>
            </a:pPr>
            <a:r>
              <a:rPr lang="en-US" altLang="nl-NL" sz="2800" u="sng" dirty="0">
                <a:solidFill>
                  <a:srgbClr val="FF0000"/>
                </a:solidFill>
                <a:latin typeface="Arial" panose="020B0604020202020204" pitchFamily="34" charset="0"/>
              </a:rPr>
              <a:t>Revealed preference paradigm.</a:t>
            </a:r>
          </a:p>
          <a:p>
            <a:pPr>
              <a:lnSpc>
                <a:spcPct val="90000"/>
              </a:lnSpc>
              <a:spcBef>
                <a:spcPct val="0"/>
              </a:spcBef>
              <a:buFontTx/>
              <a:buNone/>
            </a:pPr>
            <a:r>
              <a:rPr lang="en-US" altLang="nl-NL" sz="2800" dirty="0">
                <a:solidFill>
                  <a:srgbClr val="000000"/>
                </a:solidFill>
                <a:latin typeface="Arial" panose="020B0604020202020204" pitchFamily="34" charset="0"/>
              </a:rPr>
              <a:t>Everything should be verifiable/falsifiable through observable choices.</a:t>
            </a:r>
          </a:p>
          <a:p>
            <a:pPr>
              <a:lnSpc>
                <a:spcPct val="90000"/>
              </a:lnSpc>
              <a:spcBef>
                <a:spcPct val="0"/>
              </a:spcBef>
              <a:buFontTx/>
              <a:buNone/>
            </a:pPr>
            <a:r>
              <a:rPr lang="en-US" altLang="nl-NL" sz="2800" dirty="0">
                <a:solidFill>
                  <a:srgbClr val="000000"/>
                </a:solidFill>
                <a:latin typeface="Arial" panose="020B0604020202020204" pitchFamily="34" charset="0"/>
              </a:rPr>
              <a:t>Introspection = psychology </a:t>
            </a:r>
            <a:r>
              <a:rPr lang="en-US" altLang="nl-NL" dirty="0">
                <a:solidFill>
                  <a:srgbClr val="000000"/>
                </a:solidFill>
                <a:latin typeface="Arial" panose="020B0604020202020204" pitchFamily="34" charset="0"/>
                <a:sym typeface="Symbol" panose="05050102010706020507" pitchFamily="18" charset="2"/>
              </a:rPr>
              <a:t></a:t>
            </a:r>
            <a:r>
              <a:rPr lang="nl-NL" altLang="nl-NL" sz="2800" dirty="0">
                <a:solidFill>
                  <a:srgbClr val="000000"/>
                </a:solidFill>
                <a:latin typeface="Arial" panose="020B0604020202020204" pitchFamily="34" charset="0"/>
              </a:rPr>
              <a:t> </a:t>
            </a:r>
            <a:r>
              <a:rPr lang="nl-NL" altLang="nl-NL" sz="2800" dirty="0" err="1">
                <a:solidFill>
                  <a:srgbClr val="000000"/>
                </a:solidFill>
                <a:latin typeface="Arial" panose="020B0604020202020204" pitchFamily="34" charset="0"/>
              </a:rPr>
              <a:t>economics</a:t>
            </a:r>
            <a:r>
              <a:rPr lang="nl-NL" altLang="nl-NL" sz="2800" dirty="0">
                <a:solidFill>
                  <a:srgbClr val="000000"/>
                </a:solidFill>
                <a:latin typeface="Arial" panose="020B0604020202020204" pitchFamily="34" charset="0"/>
              </a:rPr>
              <a:t>.</a:t>
            </a:r>
            <a:br>
              <a:rPr lang="nl-NL" altLang="nl-NL" sz="2800" dirty="0">
                <a:solidFill>
                  <a:srgbClr val="000000"/>
                </a:solidFill>
                <a:latin typeface="Arial" panose="020B0604020202020204" pitchFamily="34" charset="0"/>
              </a:rPr>
            </a:br>
            <a:endParaRPr lang="nl-NL" altLang="nl-NL" sz="2800" dirty="0">
              <a:solidFill>
                <a:srgbClr val="000000"/>
              </a:solidFill>
              <a:latin typeface="Arial" panose="020B0604020202020204" pitchFamily="34" charset="0"/>
            </a:endParaRPr>
          </a:p>
          <a:p>
            <a:pPr>
              <a:lnSpc>
                <a:spcPct val="90000"/>
              </a:lnSpc>
              <a:spcBef>
                <a:spcPct val="0"/>
              </a:spcBef>
              <a:buFontTx/>
              <a:buNone/>
            </a:pPr>
            <a:r>
              <a:rPr lang="nl-NL" altLang="nl-NL" sz="2800" dirty="0" err="1">
                <a:solidFill>
                  <a:srgbClr val="000000"/>
                </a:solidFill>
                <a:latin typeface="Arial" panose="020B0604020202020204" pitchFamily="34" charset="0"/>
              </a:rPr>
              <a:t>Choice</a:t>
            </a:r>
            <a:r>
              <a:rPr lang="nl-NL" altLang="nl-NL" sz="2800" dirty="0">
                <a:solidFill>
                  <a:srgbClr val="000000"/>
                </a:solidFill>
                <a:latin typeface="Arial" panose="020B0604020202020204" pitchFamily="34" charset="0"/>
              </a:rPr>
              <a:t> </a:t>
            </a:r>
            <a:r>
              <a:rPr lang="nl-NL" altLang="nl-NL" sz="2800" dirty="0" err="1">
                <a:solidFill>
                  <a:srgbClr val="000000"/>
                </a:solidFill>
                <a:latin typeface="Arial" panose="020B0604020202020204" pitchFamily="34" charset="0"/>
              </a:rPr>
              <a:t>maximizes</a:t>
            </a:r>
            <a:r>
              <a:rPr lang="nl-NL" altLang="nl-NL" sz="2800" dirty="0">
                <a:solidFill>
                  <a:srgbClr val="000000"/>
                </a:solidFill>
                <a:latin typeface="Arial" panose="020B0604020202020204" pitchFamily="34" charset="0"/>
              </a:rPr>
              <a:t> </a:t>
            </a:r>
            <a:r>
              <a:rPr lang="nl-NL" altLang="nl-NL" sz="2800" dirty="0" err="1">
                <a:solidFill>
                  <a:srgbClr val="000000"/>
                </a:solidFill>
                <a:latin typeface="Arial" panose="020B0604020202020204" pitchFamily="34" charset="0"/>
              </a:rPr>
              <a:t>utility</a:t>
            </a:r>
            <a:r>
              <a:rPr lang="nl-NL" altLang="nl-NL" sz="2800" dirty="0">
                <a:solidFill>
                  <a:srgbClr val="000000"/>
                </a:solidFill>
                <a:latin typeface="Arial" panose="020B0604020202020204" pitchFamily="34" charset="0"/>
              </a:rPr>
              <a:t>: is </a:t>
            </a:r>
            <a:r>
              <a:rPr lang="nl-NL" altLang="nl-NL" sz="2800" dirty="0" err="1">
                <a:solidFill>
                  <a:srgbClr val="000000"/>
                </a:solidFill>
                <a:latin typeface="Arial" panose="020B0604020202020204" pitchFamily="34" charset="0"/>
              </a:rPr>
              <a:t>calculated</a:t>
            </a:r>
            <a:r>
              <a:rPr lang="nl-NL" altLang="nl-NL" sz="2800" dirty="0">
                <a:solidFill>
                  <a:srgbClr val="000000"/>
                </a:solidFill>
                <a:latin typeface="Arial" panose="020B0604020202020204" pitchFamily="34" charset="0"/>
              </a:rPr>
              <a:t> </a:t>
            </a:r>
            <a:r>
              <a:rPr lang="nl-NL" altLang="nl-NL" sz="2800" dirty="0" err="1">
                <a:solidFill>
                  <a:srgbClr val="000000"/>
                </a:solidFill>
                <a:latin typeface="Arial" panose="020B0604020202020204" pitchFamily="34" charset="0"/>
              </a:rPr>
              <a:t>self</a:t>
            </a:r>
            <a:r>
              <a:rPr lang="nl-NL" altLang="nl-NL" sz="2800" dirty="0">
                <a:solidFill>
                  <a:srgbClr val="000000"/>
                </a:solidFill>
                <a:latin typeface="Arial" panose="020B0604020202020204" pitchFamily="34" charset="0"/>
              </a:rPr>
              <a:t>-interest.</a:t>
            </a:r>
            <a:br>
              <a:rPr lang="nl-NL" altLang="nl-NL" sz="2800" dirty="0">
                <a:solidFill>
                  <a:srgbClr val="000000"/>
                </a:solidFill>
                <a:latin typeface="Arial" panose="020B0604020202020204" pitchFamily="34" charset="0"/>
              </a:rPr>
            </a:br>
            <a:r>
              <a:rPr lang="nl-NL" altLang="nl-NL" sz="2800" dirty="0">
                <a:solidFill>
                  <a:srgbClr val="000000"/>
                </a:solidFill>
                <a:latin typeface="Arial" panose="020B0604020202020204" pitchFamily="34" charset="0"/>
              </a:rPr>
              <a:t>This formalized </a:t>
            </a:r>
            <a:r>
              <a:rPr lang="nl-NL" altLang="nl-NL" sz="2800" u="sng" dirty="0">
                <a:solidFill>
                  <a:srgbClr val="FF0000"/>
                </a:solidFill>
                <a:latin typeface="Arial" panose="020B0604020202020204" pitchFamily="34" charset="0"/>
              </a:rPr>
              <a:t>homo economicus.</a:t>
            </a:r>
            <a:br>
              <a:rPr lang="nl-NL" altLang="nl-NL" sz="2800" u="sng" dirty="0">
                <a:latin typeface="Arial" panose="020B0604020202020204" pitchFamily="34" charset="0"/>
              </a:rPr>
            </a:br>
            <a:endParaRPr lang="nl-NL" altLang="nl-NL" sz="2800" dirty="0">
              <a:solidFill>
                <a:srgbClr val="000000"/>
              </a:solidFill>
              <a:latin typeface="Arial" panose="020B0604020202020204" pitchFamily="34" charset="0"/>
              <a:sym typeface="Math3" panose="00000400000000000000" pitchFamily="2" charset="2"/>
            </a:endParaRPr>
          </a:p>
          <a:p>
            <a:pPr>
              <a:lnSpc>
                <a:spcPct val="90000"/>
              </a:lnSpc>
              <a:spcBef>
                <a:spcPct val="0"/>
              </a:spcBef>
              <a:buFontTx/>
              <a:buNone/>
            </a:pPr>
            <a:r>
              <a:rPr lang="en-US" altLang="nl-NL" sz="2800" dirty="0">
                <a:solidFill>
                  <a:srgbClr val="000000"/>
                </a:solidFill>
                <a:latin typeface="Arial" panose="020B0604020202020204" pitchFamily="34" charset="0"/>
              </a:rPr>
              <a:t>(Also, </a:t>
            </a:r>
            <a:r>
              <a:rPr lang="en-US" altLang="nl-NL" sz="2800" dirty="0">
                <a:solidFill>
                  <a:srgbClr val="000000"/>
                </a:solidFill>
                <a:latin typeface="Arial" panose="020B0604020202020204" pitchFamily="34" charset="0"/>
                <a:sym typeface="Symbol" panose="05050102010706020507" pitchFamily="18" charset="2"/>
              </a:rPr>
              <a:t> 1930, </a:t>
            </a:r>
            <a:r>
              <a:rPr lang="en-US" altLang="nl-NL" sz="2800" dirty="0">
                <a:solidFill>
                  <a:srgbClr val="000000"/>
                </a:solidFill>
                <a:latin typeface="Arial" panose="020B0604020202020204" pitchFamily="34" charset="0"/>
              </a:rPr>
              <a:t>in psychology, similarly: “behaviorism.”)</a:t>
            </a:r>
          </a:p>
        </p:txBody>
      </p:sp>
      <p:pic>
        <p:nvPicPr>
          <p:cNvPr id="9" name="Picture 8" descr="C:\Users\xx\Desktop\cur\cur Micro IV\revealed prer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8" t="11715" r="2778" b="5999"/>
          <a:stretch/>
        </p:blipFill>
        <p:spPr bwMode="auto">
          <a:xfrm>
            <a:off x="7637466" y="2276872"/>
            <a:ext cx="864096" cy="457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xx\Desktop\cur\cur Micro IV\Behaviorism.jpg"/>
          <p:cNvPicPr>
            <a:picLocks noChangeAspect="1" noChangeArrowheads="1"/>
          </p:cNvPicPr>
          <p:nvPr/>
        </p:nvPicPr>
        <p:blipFill rotWithShape="1">
          <a:blip r:embed="rId4">
            <a:extLst>
              <a:ext uri="{28A0092B-C50C-407E-A947-70E740481C1C}">
                <a14:useLocalDpi xmlns:a14="http://schemas.microsoft.com/office/drawing/2010/main" val="0"/>
              </a:ext>
            </a:extLst>
          </a:blip>
          <a:srcRect l="4183" t="3005" r="38727" b="24863"/>
          <a:stretch/>
        </p:blipFill>
        <p:spPr bwMode="auto">
          <a:xfrm>
            <a:off x="7543558" y="5085184"/>
            <a:ext cx="113289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p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19</a:t>
            </a:fld>
            <a:endParaRPr lang="en-US" altLang="nl-NL" sz="1600"/>
          </a:p>
        </p:txBody>
      </p:sp>
    </p:spTree>
    <p:extLst>
      <p:ext uri="{BB962C8B-B14F-4D97-AF65-F5344CB8AC3E}">
        <p14:creationId xmlns:p14="http://schemas.microsoft.com/office/powerpoint/2010/main" val="21450341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242">
                                            <p:txEl>
                                              <p:pRg st="6" end="6"/>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07975" y="256456"/>
            <a:ext cx="8810625"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8.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applications in game theory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8.1.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Game theory with neo-additive players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8.2.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Not choosing best, but choosing better: quantal</a:t>
            </a:r>
            <a:br>
              <a:rPr lang="en-GB" altLang="nl-NL" dirty="0">
                <a:cs typeface="Times New Roman" panose="02020603050405020304" pitchFamily="18" charset="0"/>
                <a:sym typeface="Math3" panose="00000400000000000000" pitchFamily="2" charset="2"/>
              </a:rPr>
            </a:br>
            <a:r>
              <a:rPr lang="en-GB" altLang="nl-NL" dirty="0">
                <a:cs typeface="Times New Roman" panose="02020603050405020304" pitchFamily="18" charset="0"/>
                <a:sym typeface="Math3" panose="00000400000000000000" pitchFamily="2" charset="2"/>
              </a:rPr>
              <a:t>       response </a:t>
            </a:r>
            <a:r>
              <a:rPr lang="en-GB" altLang="nl-NL" dirty="0" err="1">
                <a:cs typeface="Times New Roman" panose="02020603050405020304" pitchFamily="18" charset="0"/>
                <a:sym typeface="Math3" panose="00000400000000000000" pitchFamily="2" charset="2"/>
              </a:rPr>
              <a:t>equilibriu</a:t>
            </a:r>
            <a:r>
              <a:rPr lang="nl-NL" altLang="nl-NL" dirty="0">
                <a:cs typeface="Times New Roman" panose="02020603050405020304" pitchFamily="18" charset="0"/>
                <a:sym typeface="Math3" panose="00000400000000000000" pitchFamily="2" charset="2"/>
              </a:rPr>
              <a:t>m (a more </a:t>
            </a:r>
            <a:r>
              <a:rPr lang="nl-NL" altLang="nl-NL" dirty="0" err="1">
                <a:cs typeface="Times New Roman" panose="02020603050405020304" pitchFamily="18" charset="0"/>
                <a:sym typeface="Math3" panose="00000400000000000000" pitchFamily="2" charset="2"/>
              </a:rPr>
              <a:t>psychological</a:t>
            </a:r>
            <a:r>
              <a:rPr lang="nl-NL" altLang="nl-NL" dirty="0">
                <a:cs typeface="Times New Roman" panose="02020603050405020304" pitchFamily="18" charset="0"/>
                <a:sym typeface="Math3" panose="00000400000000000000" pitchFamily="2" charset="2"/>
              </a:rPr>
              <a:t> </a:t>
            </a:r>
            <a:br>
              <a:rPr lang="nl-NL" altLang="nl-NL" dirty="0">
                <a:cs typeface="Times New Roman" panose="02020603050405020304" pitchFamily="18" charset="0"/>
                <a:sym typeface="Math3" panose="00000400000000000000" pitchFamily="2" charset="2"/>
              </a:rPr>
            </a:br>
            <a:r>
              <a:rPr lang="nl-NL" altLang="nl-NL" dirty="0">
                <a:cs typeface="Times New Roman" panose="02020603050405020304" pitchFamily="18" charset="0"/>
                <a:sym typeface="Math3" panose="00000400000000000000" pitchFamily="2" charset="2"/>
              </a:rPr>
              <a:t>       approach </a:t>
            </a:r>
            <a:r>
              <a:rPr lang="nl-NL" altLang="nl-NL" dirty="0" err="1">
                <a:cs typeface="Times New Roman" panose="02020603050405020304" pitchFamily="18" charset="0"/>
                <a:sym typeface="Math3" panose="00000400000000000000" pitchFamily="2" charset="2"/>
              </a:rPr>
              <a:t>to</a:t>
            </a:r>
            <a:r>
              <a:rPr lang="nl-NL" altLang="nl-NL" dirty="0">
                <a:cs typeface="Times New Roman" panose="02020603050405020304" pitchFamily="18" charset="0"/>
                <a:sym typeface="Math3" panose="00000400000000000000" pitchFamily="2" charset="2"/>
              </a:rPr>
              <a:t> game </a:t>
            </a:r>
            <a:r>
              <a:rPr lang="nl-NL" altLang="nl-NL" dirty="0" err="1">
                <a:cs typeface="Times New Roman" panose="02020603050405020304" pitchFamily="18" charset="0"/>
                <a:sym typeface="Math3" panose="00000400000000000000" pitchFamily="2" charset="2"/>
              </a:rPr>
              <a:t>theory</a:t>
            </a:r>
            <a:r>
              <a:rPr lang="nl-NL" altLang="nl-NL" dirty="0">
                <a:cs typeface="Times New Roman" panose="02020603050405020304" pitchFamily="18" charset="0"/>
                <a:sym typeface="Math3" panose="00000400000000000000" pitchFamily="2" charset="2"/>
              </a:rPr>
              <a:t>)</a:t>
            </a:r>
          </a:p>
          <a:p>
            <a:pPr marL="0" indent="0">
              <a:buClr>
                <a:schemeClr val="tx2">
                  <a:lumMod val="75000"/>
                </a:schemeClr>
              </a:buClr>
            </a:pPr>
            <a:r>
              <a:rPr lang="nl-NL" altLang="nl-NL" dirty="0">
                <a:solidFill>
                  <a:srgbClr val="0000FF"/>
                </a:solidFill>
                <a:cs typeface="Times New Roman" panose="02020603050405020304" pitchFamily="18" charset="0"/>
                <a:sym typeface="Math3" panose="00000400000000000000" pitchFamily="2" charset="2"/>
              </a:rPr>
              <a:t>8.3.</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Fairness</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emotions</a:t>
            </a:r>
            <a:r>
              <a:rPr lang="nl-NL" altLang="nl-NL" dirty="0">
                <a:cs typeface="Times New Roman" panose="02020603050405020304" pitchFamily="18" charset="0"/>
                <a:sym typeface="Math3" panose="00000400000000000000" pitchFamily="2" charset="2"/>
              </a:rPr>
              <a:t> in game </a:t>
            </a:r>
            <a:r>
              <a:rPr lang="nl-NL" altLang="nl-NL" dirty="0" err="1">
                <a:cs typeface="Times New Roman" panose="02020603050405020304" pitchFamily="18" charset="0"/>
                <a:sym typeface="Math3" panose="00000400000000000000" pitchFamily="2" charset="2"/>
              </a:rPr>
              <a:t>theory</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Fehr</a:t>
            </a:r>
            <a:r>
              <a:rPr lang="nl-NL" altLang="nl-NL" dirty="0">
                <a:cs typeface="Times New Roman" panose="02020603050405020304" pitchFamily="18" charset="0"/>
                <a:sym typeface="Math3" panose="00000400000000000000" pitchFamily="2" charset="2"/>
              </a:rPr>
              <a:t>-Schmidt</a:t>
            </a:r>
            <a:br>
              <a:rPr lang="nl-NL" altLang="nl-NL" dirty="0">
                <a:cs typeface="Times New Roman" panose="02020603050405020304" pitchFamily="18" charset="0"/>
                <a:sym typeface="Math3" panose="00000400000000000000" pitchFamily="2" charset="2"/>
              </a:rPr>
            </a:br>
            <a:r>
              <a:rPr lang="nl-NL" altLang="nl-NL" dirty="0">
                <a:cs typeface="Times New Roman" panose="02020603050405020304" pitchFamily="18" charset="0"/>
                <a:sym typeface="Math3" panose="00000400000000000000" pitchFamily="2" charset="2"/>
              </a:rPr>
              <a:t>       model)</a:t>
            </a:r>
            <a:endParaRPr lang="en-US" altLang="nl-NL" dirty="0">
              <a:sym typeface="Math3" panose="00000400000000000000" pitchFamily="2" charset="2"/>
            </a:endParaRPr>
          </a:p>
        </p:txBody>
      </p:sp>
      <p:sp>
        <p:nvSpPr>
          <p:cNvPr id="6" name="Line 8"/>
          <p:cNvSpPr>
            <a:spLocks noChangeShapeType="1"/>
          </p:cNvSpPr>
          <p:nvPr/>
        </p:nvSpPr>
        <p:spPr bwMode="auto">
          <a:xfrm>
            <a:off x="10096" y="1729885"/>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2" descr="C:\Users\xx\Desktop\cur\cur Micro IV\game theory3.jpg"/>
          <p:cNvPicPr>
            <a:picLocks noChangeAspect="1" noChangeArrowheads="1"/>
          </p:cNvPicPr>
          <p:nvPr/>
        </p:nvPicPr>
        <p:blipFill rotWithShape="1">
          <a:blip r:embed="rId3">
            <a:extLst>
              <a:ext uri="{28A0092B-C50C-407E-A947-70E740481C1C}">
                <a14:useLocalDpi xmlns:a14="http://schemas.microsoft.com/office/drawing/2010/main" val="0"/>
              </a:ext>
            </a:extLst>
          </a:blip>
          <a:srcRect l="24667" t="23214" r="24333" b="25000"/>
          <a:stretch/>
        </p:blipFill>
        <p:spPr bwMode="auto">
          <a:xfrm>
            <a:off x="7909186" y="836712"/>
            <a:ext cx="1055302" cy="60007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190</a:t>
            </a:fld>
            <a:endParaRPr lang="en-US" altLang="nl-NL" sz="1600"/>
          </a:p>
        </p:txBody>
      </p:sp>
      <p:pic>
        <p:nvPicPr>
          <p:cNvPr id="8" name="Picture 2" descr="C:\Users\xx\Desktop\cur\cur Micro IV\game theory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043608" y="1890089"/>
            <a:ext cx="7200800" cy="962847"/>
            <a:chOff x="1043608" y="1890089"/>
            <a:chExt cx="7200800" cy="962847"/>
          </a:xfrm>
        </p:grpSpPr>
        <p:cxnSp>
          <p:nvCxnSpPr>
            <p:cNvPr id="3" name="Straight Connector 2"/>
            <p:cNvCxnSpPr/>
            <p:nvPr/>
          </p:nvCxnSpPr>
          <p:spPr>
            <a:xfrm>
              <a:off x="1043608" y="1890089"/>
              <a:ext cx="7200800" cy="9628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43608" y="1890089"/>
              <a:ext cx="7200800" cy="9628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3605620"/>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42875" y="271463"/>
            <a:ext cx="8897938"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In reality, homo sapiens makes mistakes/is insecure. Does choose better strategies more often. But does not choose the best with probability 1. There is randomness. (“</a:t>
            </a:r>
            <a:r>
              <a:rPr lang="en-GB"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Choosing various betters </a:t>
            </a:r>
            <a:r>
              <a:rPr lang="en-GB" altLang="nl-NL" sz="2800" u="sng" dirty="0" err="1">
                <a:solidFill>
                  <a:srgbClr val="CC9900"/>
                </a:solidFill>
                <a:latin typeface="Arial" panose="020B0604020202020204" pitchFamily="34" charset="0"/>
                <a:cs typeface="Times New Roman" panose="02020603050405020304" pitchFamily="18" charset="0"/>
                <a:sym typeface="Math3" panose="00000400000000000000" pitchFamily="2" charset="2"/>
              </a:rPr>
              <a:t>iso</a:t>
            </a:r>
            <a:r>
              <a:rPr lang="en-GB"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 best</a:t>
            </a:r>
            <a:r>
              <a:rPr lang="en-GB"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NE is different. Players only choose best. </a:t>
            </a:r>
            <a:endPar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Randomized strategies exist in NE, but always only over best, and never involving </a:t>
            </a:r>
            <a:r>
              <a:rPr lang="en-GB"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nonbest</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P(best) = 1 always. Here we are going to deviate fundamentally.</a:t>
            </a:r>
          </a:p>
          <a:p>
            <a:pPr>
              <a:lnSpc>
                <a:spcPct val="95000"/>
              </a:lnSpc>
              <a:spcBef>
                <a:spcPct val="0"/>
              </a:spcBef>
              <a:buFont typeface="Math3" panose="00000400000000000000" pitchFamily="2" charset="2"/>
              <a:buNone/>
            </a:pP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But first a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preparation</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on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probabilistic</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choice</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5"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191</a:t>
            </a:fld>
            <a:endParaRPr lang="en-US" altLang="nl-NL" sz="1600"/>
          </a:p>
        </p:txBody>
      </p:sp>
      <p:pic>
        <p:nvPicPr>
          <p:cNvPr id="6"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2083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28650" y="69850"/>
            <a:ext cx="825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Preparation: </a:t>
            </a:r>
            <a:r>
              <a:rPr lang="en-US" altLang="nl-NL" u="sng" dirty="0">
                <a:solidFill>
                  <a:srgbClr val="000000"/>
                </a:solidFill>
                <a:latin typeface="Arial" panose="020B0604020202020204" pitchFamily="34" charset="0"/>
                <a:cs typeface="Times New Roman" panose="02020603050405020304" pitchFamily="18" charset="0"/>
                <a:sym typeface="Math3" panose="00000400000000000000" pitchFamily="2" charset="2"/>
              </a:rPr>
              <a:t>random </a:t>
            </a:r>
            <a:r>
              <a:rPr lang="en-US" altLang="nl-NL" i="1" u="sng" dirty="0">
                <a:solidFill>
                  <a:srgbClr val="000000"/>
                </a:solidFill>
                <a:latin typeface="Arial" panose="020B0604020202020204" pitchFamily="34" charset="0"/>
                <a:cs typeface="Times New Roman" panose="02020603050405020304" pitchFamily="18" charset="0"/>
                <a:sym typeface="Math3" panose="00000400000000000000" pitchFamily="2" charset="2"/>
              </a:rPr>
              <a:t>individual</a:t>
            </a:r>
            <a:r>
              <a:rPr lang="en-US" altLang="nl-NL" u="sng" dirty="0">
                <a:solidFill>
                  <a:srgbClr val="000000"/>
                </a:solidFill>
                <a:latin typeface="Arial" panose="020B0604020202020204" pitchFamily="34" charset="0"/>
                <a:cs typeface="Times New Roman" panose="02020603050405020304" pitchFamily="18" charset="0"/>
                <a:sym typeface="Math3" panose="00000400000000000000" pitchFamily="2" charset="2"/>
              </a:rPr>
              <a:t> choice</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(Luce 1959). Choice from objects x</a:t>
            </a:r>
            <a:r>
              <a:rPr lang="en-US" altLang="nl-NL"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rPr>
              <a:t>1</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with utilities U(</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is proportional to utility.</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 name="Text Box 2"/>
          <p:cNvSpPr txBox="1">
            <a:spLocks noChangeArrowheads="1"/>
          </p:cNvSpPr>
          <p:nvPr/>
        </p:nvSpPr>
        <p:spPr bwMode="auto">
          <a:xfrm>
            <a:off x="911225" y="1917700"/>
            <a:ext cx="1603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2"/>
          <p:cNvSpPr txBox="1">
            <a:spLocks noChangeArrowheads="1"/>
          </p:cNvSpPr>
          <p:nvPr/>
        </p:nvSpPr>
        <p:spPr bwMode="auto">
          <a:xfrm>
            <a:off x="3540125" y="1593850"/>
            <a:ext cx="1165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376848" name="Group 16"/>
          <p:cNvGrpSpPr>
            <a:grpSpLocks/>
          </p:cNvGrpSpPr>
          <p:nvPr/>
        </p:nvGrpSpPr>
        <p:grpSpPr bwMode="auto">
          <a:xfrm>
            <a:off x="2454275" y="2165350"/>
            <a:ext cx="3813175" cy="579438"/>
            <a:chOff x="1546" y="1494"/>
            <a:chExt cx="2402" cy="365"/>
          </a:xfrm>
        </p:grpSpPr>
        <p:sp>
          <p:nvSpPr>
            <p:cNvPr id="198672" name="Text Box 2"/>
            <p:cNvSpPr txBox="1">
              <a:spLocks noChangeArrowheads="1"/>
            </p:cNvSpPr>
            <p:nvPr/>
          </p:nvSpPr>
          <p:spPr bwMode="auto">
            <a:xfrm>
              <a:off x="1546" y="1494"/>
              <a:ext cx="240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a:solidFill>
                    <a:srgbClr val="000000"/>
                  </a:solidFill>
                  <a:latin typeface="Arial" panose="020B0604020202020204" pitchFamily="34" charset="0"/>
                  <a:sym typeface="Math3" panose="00000400000000000000" pitchFamily="2" charset="2"/>
                </a:rPr>
                <a:t>U(x</a:t>
              </a:r>
              <a:r>
                <a:rPr lang="en-US" altLang="nl-NL" sz="2800" baseline="-25000">
                  <a:solidFill>
                    <a:srgbClr val="000000"/>
                  </a:solidFill>
                  <a:latin typeface="Arial" panose="020B0604020202020204" pitchFamily="34" charset="0"/>
                  <a:sym typeface="Math3" panose="00000400000000000000" pitchFamily="2" charset="2"/>
                </a:rPr>
                <a:t>1</a:t>
              </a:r>
              <a:r>
                <a:rPr lang="en-US" altLang="nl-NL" sz="2800">
                  <a:solidFill>
                    <a:srgbClr val="000000"/>
                  </a:solidFill>
                  <a:latin typeface="Arial" panose="020B0604020202020204" pitchFamily="34" charset="0"/>
                  <a:sym typeface="Math3" panose="00000400000000000000" pitchFamily="2" charset="2"/>
                </a:rPr>
                <a:t>) </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4000" baseline="2000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 + U(x</a:t>
              </a:r>
              <a:r>
                <a:rPr lang="en-US" altLang="nl-NL" baseline="-25000">
                  <a:solidFill>
                    <a:srgbClr val="000000"/>
                  </a:solidFill>
                  <a:latin typeface="Arial" panose="020B0604020202020204" pitchFamily="34" charset="0"/>
                  <a:cs typeface="Times New Roman" panose="02020603050405020304" pitchFamily="18" charset="0"/>
                  <a:sym typeface="Math3" panose="00000400000000000000" pitchFamily="2" charset="2"/>
                </a:rPr>
                <a:t>n</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98673" name="Line 7"/>
            <p:cNvSpPr>
              <a:spLocks noChangeShapeType="1"/>
            </p:cNvSpPr>
            <p:nvPr/>
          </p:nvSpPr>
          <p:spPr bwMode="auto">
            <a:xfrm>
              <a:off x="1548" y="1500"/>
              <a:ext cx="19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5" name="Text Box 2"/>
          <p:cNvSpPr txBox="1">
            <a:spLocks noChangeArrowheads="1"/>
          </p:cNvSpPr>
          <p:nvPr/>
        </p:nvSpPr>
        <p:spPr bwMode="auto">
          <a:xfrm>
            <a:off x="157163" y="2784475"/>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Called </a:t>
            </a:r>
            <a:r>
              <a:rPr lang="en-GB" altLang="nl-NL" u="sng" dirty="0">
                <a:solidFill>
                  <a:srgbClr val="CC9900"/>
                </a:solidFill>
                <a:latin typeface="Arial" panose="020B0604020202020204" pitchFamily="34" charset="0"/>
                <a:cs typeface="Times New Roman" panose="02020603050405020304" pitchFamily="18" charset="0"/>
                <a:sym typeface="Math3" panose="00000400000000000000" pitchFamily="2" charset="2"/>
              </a:rPr>
              <a:t>linear choice model</a:t>
            </a:r>
            <a:r>
              <a:rPr lang="en-GB" altLang="nl-NL" dirty="0">
                <a:solidFill>
                  <a:srgbClr val="CC9900"/>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Nice initiating idea, but not really very good. Has problems (e.g. U&lt;0 cannot be). More popular and better is </a:t>
            </a:r>
            <a:r>
              <a:rPr lang="en-GB" altLang="nl-NL" u="sng" dirty="0">
                <a:solidFill>
                  <a:srgbClr val="CC9900"/>
                </a:solidFill>
                <a:latin typeface="Arial" panose="020B0604020202020204" pitchFamily="34" charset="0"/>
                <a:cs typeface="Times New Roman" panose="02020603050405020304" pitchFamily="18" charset="0"/>
                <a:sym typeface="Math3" panose="00000400000000000000" pitchFamily="2" charset="2"/>
              </a:rPr>
              <a:t>logistic choice model:</a:t>
            </a:r>
          </a:p>
        </p:txBody>
      </p:sp>
      <p:grpSp>
        <p:nvGrpSpPr>
          <p:cNvPr id="376849" name="Group 17"/>
          <p:cNvGrpSpPr>
            <a:grpSpLocks/>
          </p:cNvGrpSpPr>
          <p:nvPr/>
        </p:nvGrpSpPr>
        <p:grpSpPr bwMode="auto">
          <a:xfrm>
            <a:off x="2420938" y="4743450"/>
            <a:ext cx="3813175" cy="960438"/>
            <a:chOff x="1318" y="2911"/>
            <a:chExt cx="2402" cy="605"/>
          </a:xfrm>
        </p:grpSpPr>
        <p:sp>
          <p:nvSpPr>
            <p:cNvPr id="198669" name="Text Box 2"/>
            <p:cNvSpPr txBox="1">
              <a:spLocks noChangeArrowheads="1"/>
            </p:cNvSpPr>
            <p:nvPr/>
          </p:nvSpPr>
          <p:spPr bwMode="auto">
            <a:xfrm>
              <a:off x="2014" y="2911"/>
              <a:ext cx="104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a:t>
              </a:r>
              <a:r>
                <a:rPr lang="en-US" altLang="nl-NL" sz="3000" baseline="30000" dirty="0" err="1">
                  <a:solidFill>
                    <a:srgbClr val="000000"/>
                  </a:solidFill>
                  <a:latin typeface="Arial" panose="020B0604020202020204" pitchFamily="34" charset="0"/>
                  <a:sym typeface="Symbol" panose="05050102010706020507" pitchFamily="18" charset="2"/>
                </a:rPr>
                <a:t></a:t>
              </a:r>
              <a:r>
                <a:rPr lang="en-US" altLang="nl-NL" sz="3000" baseline="30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3000" baseline="30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sz="2600" baseline="24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98670" name="Text Box 2"/>
            <p:cNvSpPr txBox="1">
              <a:spLocks noChangeArrowheads="1"/>
            </p:cNvSpPr>
            <p:nvPr/>
          </p:nvSpPr>
          <p:spPr bwMode="auto">
            <a:xfrm>
              <a:off x="1318" y="3151"/>
              <a:ext cx="240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a:solidFill>
                    <a:srgbClr val="000000"/>
                  </a:solidFill>
                  <a:latin typeface="Arial" panose="020B0604020202020204" pitchFamily="34" charset="0"/>
                  <a:cs typeface="Times New Roman" panose="02020603050405020304" pitchFamily="18" charset="0"/>
                  <a:sym typeface="Math3" panose="00000400000000000000" pitchFamily="2" charset="2"/>
                </a:rPr>
                <a:t>e</a:t>
              </a:r>
              <a:r>
                <a:rPr lang="en-US" altLang="nl-NL" sz="3000" baseline="30000">
                  <a:solidFill>
                    <a:srgbClr val="000000"/>
                  </a:solidFill>
                  <a:latin typeface="Arial" panose="020B0604020202020204" pitchFamily="34" charset="0"/>
                  <a:sym typeface="Symbol" panose="05050102010706020507" pitchFamily="18" charset="2"/>
                </a:rPr>
                <a:t></a:t>
              </a:r>
              <a:r>
                <a:rPr lang="en-US"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rPr>
                <a:t>U(x</a:t>
              </a:r>
              <a:r>
                <a:rPr lang="en-US" altLang="nl-NL" sz="2600" baseline="24000">
                  <a:solidFill>
                    <a:srgbClr val="000000"/>
                  </a:solidFill>
                  <a:latin typeface="Arial" panose="020B0604020202020204" pitchFamily="34" charset="0"/>
                  <a:cs typeface="Times New Roman" panose="02020603050405020304" pitchFamily="18" charset="0"/>
                  <a:sym typeface="Math3" panose="00000400000000000000" pitchFamily="2" charset="2"/>
                </a:rPr>
                <a:t>1</a:t>
              </a:r>
              <a:r>
                <a:rPr lang="en-US"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 + </a:t>
              </a:r>
              <a:r>
                <a:rPr lang="en-US" altLang="nl-NL" sz="4000" baseline="2000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 + </a:t>
              </a:r>
              <a:r>
                <a:rPr lang="en-US" altLang="nl-NL" sz="2800">
                  <a:solidFill>
                    <a:srgbClr val="000000"/>
                  </a:solidFill>
                  <a:latin typeface="Arial" panose="020B0604020202020204" pitchFamily="34" charset="0"/>
                  <a:cs typeface="Times New Roman" panose="02020603050405020304" pitchFamily="18" charset="0"/>
                  <a:sym typeface="Math3" panose="00000400000000000000" pitchFamily="2" charset="2"/>
                </a:rPr>
                <a:t>e</a:t>
              </a:r>
              <a:r>
                <a:rPr lang="en-US" altLang="nl-NL" sz="3000" baseline="30000">
                  <a:solidFill>
                    <a:srgbClr val="000000"/>
                  </a:solidFill>
                  <a:latin typeface="Arial" panose="020B0604020202020204" pitchFamily="34" charset="0"/>
                  <a:sym typeface="Symbol" panose="05050102010706020507" pitchFamily="18" charset="2"/>
                </a:rPr>
                <a:t></a:t>
              </a:r>
              <a:r>
                <a:rPr lang="en-US"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rPr>
                <a:t>U(x</a:t>
              </a:r>
              <a:r>
                <a:rPr lang="en-US" altLang="nl-NL" sz="2600" baseline="24000">
                  <a:solidFill>
                    <a:srgbClr val="000000"/>
                  </a:solidFill>
                  <a:latin typeface="Arial" panose="020B0604020202020204" pitchFamily="34" charset="0"/>
                  <a:cs typeface="Times New Roman" panose="02020603050405020304" pitchFamily="18" charset="0"/>
                  <a:sym typeface="Math3" panose="00000400000000000000" pitchFamily="2" charset="2"/>
                </a:rPr>
                <a:t>n</a:t>
              </a:r>
              <a:r>
                <a:rPr lang="en-US"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98671" name="Line 14"/>
            <p:cNvSpPr>
              <a:spLocks noChangeShapeType="1"/>
            </p:cNvSpPr>
            <p:nvPr/>
          </p:nvSpPr>
          <p:spPr bwMode="auto">
            <a:xfrm>
              <a:off x="1332" y="3205"/>
              <a:ext cx="19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8" name="Text Box 2"/>
          <p:cNvSpPr txBox="1">
            <a:spLocks noChangeArrowheads="1"/>
          </p:cNvSpPr>
          <p:nvPr/>
        </p:nvSpPr>
        <p:spPr bwMode="auto">
          <a:xfrm>
            <a:off x="252413" y="5727700"/>
            <a:ext cx="88915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 b</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oth</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models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p</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eople</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choose “better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iso</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best:”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better things are more likely to be chosen.</a:t>
            </a:r>
          </a:p>
        </p:txBody>
      </p:sp>
      <p:sp>
        <p:nvSpPr>
          <p:cNvPr id="9" name="Text Box 2"/>
          <p:cNvSpPr txBox="1">
            <a:spLocks noChangeArrowheads="1"/>
          </p:cNvSpPr>
          <p:nvPr/>
        </p:nvSpPr>
        <p:spPr bwMode="auto">
          <a:xfrm>
            <a:off x="920750" y="4899025"/>
            <a:ext cx="1603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03446" name="Text Box 2"/>
          <p:cNvSpPr txBox="1">
            <a:spLocks noChangeArrowheads="1"/>
          </p:cNvSpPr>
          <p:nvPr/>
        </p:nvSpPr>
        <p:spPr bwMode="auto">
          <a:xfrm>
            <a:off x="5681663" y="4775200"/>
            <a:ext cx="3762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sym typeface="Symbol" panose="05050102010706020507" pitchFamily="18" charset="2"/>
              </a:rPr>
              <a:t></a:t>
            </a:r>
            <a:r>
              <a:rPr lang="en-US" altLang="nl-NL" dirty="0">
                <a:solidFill>
                  <a:srgbClr val="000000"/>
                </a:solidFill>
                <a:sym typeface="Math3" panose="00000400000000000000" pitchFamily="2" charset="2"/>
              </a:rPr>
              <a:t> </a:t>
            </a:r>
            <a:r>
              <a:rPr lang="en-AU" altLang="nl-NL" dirty="0">
                <a:solidFill>
                  <a:srgbClr val="000000"/>
                </a:solidFill>
                <a:sym typeface="Symbol" panose="05050102010706020507" pitchFamily="18" charset="2"/>
              </a:rPr>
              <a:t></a:t>
            </a:r>
            <a:r>
              <a:rPr lang="en-AU" altLang="nl-NL" dirty="0">
                <a:solidFill>
                  <a:srgbClr val="000000"/>
                </a:solidFill>
                <a:sym typeface="Math3" panose="00000400000000000000" pitchFamily="2" charset="2"/>
              </a:rPr>
              <a:t> 0</a:t>
            </a:r>
            <a:r>
              <a:rPr lang="en-AU" altLang="nl-NL" dirty="0">
                <a:solidFill>
                  <a:srgbClr val="000000"/>
                </a:solidFill>
                <a:latin typeface="Arial" panose="020B0604020202020204" pitchFamily="34" charset="0"/>
                <a:sym typeface="Math3" panose="00000400000000000000" pitchFamily="2" charset="2"/>
              </a:rPr>
              <a:t>:</a:t>
            </a:r>
            <a:r>
              <a:rPr lang="nl-NL" altLang="nl-NL" dirty="0">
                <a:solidFill>
                  <a:srgbClr val="000000"/>
                </a:solidFill>
                <a:latin typeface="Arial" panose="020B0604020202020204" pitchFamily="34" charset="0"/>
                <a:sym typeface="Math3" panose="00000400000000000000" pitchFamily="2" charset="2"/>
              </a:rPr>
              <a:t> </a:t>
            </a:r>
            <a:r>
              <a:rPr lang="en-AU" altLang="nl-NL" dirty="0">
                <a:solidFill>
                  <a:srgbClr val="000000"/>
                </a:solidFill>
                <a:latin typeface="Arial" panose="020B0604020202020204" pitchFamily="34" charset="0"/>
                <a:sym typeface="Math3" panose="00000400000000000000" pitchFamily="2" charset="2"/>
              </a:rPr>
              <a:t>parameter.</a:t>
            </a:r>
            <a:endParaRPr lang="en-GB" altLang="nl-NL" dirty="0">
              <a:solidFill>
                <a:srgbClr val="000000"/>
              </a:solidFill>
              <a:latin typeface="Arial" panose="020B0604020202020204" pitchFamily="34" charset="0"/>
              <a:sym typeface="Math3" panose="00000400000000000000" pitchFamily="2" charset="2"/>
            </a:endParaRPr>
          </a:p>
        </p:txBody>
      </p:sp>
      <p:sp>
        <p:nvSpPr>
          <p:cNvPr id="17"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192</a:t>
            </a:fld>
            <a:endParaRPr lang="en-US" altLang="nl-NL" sz="1600"/>
          </a:p>
        </p:txBody>
      </p:sp>
      <p:pic>
        <p:nvPicPr>
          <p:cNvPr id="18"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56342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68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68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4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2" grpId="0" build="p" autoUpdateAnimBg="0"/>
      <p:bldP spid="3" grpId="0"/>
      <p:bldP spid="5" grpId="0" build="p" autoUpdateAnimBg="0"/>
      <p:bldP spid="8" grpId="0" build="p" autoUpdateAnimBg="0"/>
      <p:bldP spid="9" grpId="0" build="p" autoUpdateAnimBg="0"/>
      <p:bldP spid="103446"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11138" y="2038350"/>
            <a:ext cx="2846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0: P(</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GB"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a:t>
            </a:r>
          </a:p>
        </p:txBody>
      </p:sp>
      <p:grpSp>
        <p:nvGrpSpPr>
          <p:cNvPr id="378900" name="Group 20"/>
          <p:cNvGrpSpPr>
            <a:grpSpLocks/>
          </p:cNvGrpSpPr>
          <p:nvPr/>
        </p:nvGrpSpPr>
        <p:grpSpPr bwMode="auto">
          <a:xfrm>
            <a:off x="2627313" y="1785938"/>
            <a:ext cx="2041525" cy="1150937"/>
            <a:chOff x="1618" y="1374"/>
            <a:chExt cx="1286" cy="725"/>
          </a:xfrm>
        </p:grpSpPr>
        <p:sp>
          <p:nvSpPr>
            <p:cNvPr id="200719" name="Text Box 2"/>
            <p:cNvSpPr txBox="1">
              <a:spLocks noChangeArrowheads="1"/>
            </p:cNvSpPr>
            <p:nvPr/>
          </p:nvSpPr>
          <p:spPr bwMode="auto">
            <a:xfrm>
              <a:off x="2074" y="1374"/>
              <a:ext cx="73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1</a:t>
              </a:r>
              <a:endParaRPr lang="en-GB" altLang="nl-NL">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00720" name="Text Box 2"/>
            <p:cNvSpPr txBox="1">
              <a:spLocks noChangeArrowheads="1"/>
            </p:cNvSpPr>
            <p:nvPr/>
          </p:nvSpPr>
          <p:spPr bwMode="auto">
            <a:xfrm>
              <a:off x="1618" y="1734"/>
              <a:ext cx="1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a:solidFill>
                    <a:srgbClr val="000000"/>
                  </a:solidFill>
                  <a:latin typeface="Arial" panose="020B0604020202020204" pitchFamily="34" charset="0"/>
                  <a:sym typeface="Math3" panose="00000400000000000000" pitchFamily="2" charset="2"/>
                </a:rPr>
                <a:t>1 </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4000" baseline="2000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 + 1</a:t>
              </a:r>
              <a:endParaRPr lang="en-GB" altLang="nl-NL">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00721" name="Line 17"/>
            <p:cNvSpPr>
              <a:spLocks noChangeShapeType="1"/>
            </p:cNvSpPr>
            <p:nvPr/>
          </p:nvSpPr>
          <p:spPr bwMode="auto">
            <a:xfrm>
              <a:off x="1716" y="1740"/>
              <a:ext cx="10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4" name="Text Box 2"/>
          <p:cNvSpPr txBox="1">
            <a:spLocks noChangeArrowheads="1"/>
          </p:cNvSpPr>
          <p:nvPr/>
        </p:nvSpPr>
        <p:spPr bwMode="auto">
          <a:xfrm>
            <a:off x="4991100" y="2057400"/>
            <a:ext cx="46482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1/n: pure randomness! Utility does not matter.</a:t>
            </a:r>
          </a:p>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Decision maker understands nothing.</a:t>
            </a:r>
          </a:p>
        </p:txBody>
      </p:sp>
      <p:sp>
        <p:nvSpPr>
          <p:cNvPr id="5" name="Text Box 2"/>
          <p:cNvSpPr txBox="1">
            <a:spLocks noChangeArrowheads="1"/>
          </p:cNvSpPr>
          <p:nvPr/>
        </p:nvSpPr>
        <p:spPr bwMode="auto">
          <a:xfrm>
            <a:off x="163513" y="3805238"/>
            <a:ext cx="853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will</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see</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 </a:t>
            </a:r>
            <a:r>
              <a:rPr lang="en-US" altLang="nl-NL" sz="2800" dirty="0">
                <a:solidFill>
                  <a:srgbClr val="000000"/>
                </a:solidFill>
                <a:latin typeface="Arial" panose="020B0604020202020204" pitchFamily="34" charset="0"/>
                <a:sym typeface="Symbol" panose="05050102010706020507" pitchFamily="18" charset="2"/>
              </a:rPr>
              <a:t> </a:t>
            </a:r>
            <a:r>
              <a:rPr lang="en-US" altLang="nl-NL" sz="2800" dirty="0" err="1">
                <a:solidFill>
                  <a:srgbClr val="000000"/>
                </a:solidFill>
                <a:latin typeface="Arial" panose="020B0604020202020204" pitchFamily="34" charset="0"/>
                <a:sym typeface="Symbol" panose="05050102010706020507" pitchFamily="18" charset="2"/>
              </a:rPr>
              <a:t>gro</a:t>
            </a:r>
            <a:r>
              <a:rPr lang="nl-NL" altLang="nl-NL" sz="2800" dirty="0" err="1">
                <a:solidFill>
                  <a:srgbClr val="000000"/>
                </a:solidFill>
                <a:latin typeface="Arial" panose="020B0604020202020204" pitchFamily="34" charset="0"/>
                <a:sym typeface="Symbol" panose="05050102010706020507" pitchFamily="18" charset="2"/>
              </a:rPr>
              <a:t>ws</a:t>
            </a:r>
            <a:r>
              <a:rPr lang="nl-NL" altLang="nl-NL" sz="2800" dirty="0">
                <a:solidFill>
                  <a:srgbClr val="000000"/>
                </a:solidFill>
                <a:latin typeface="Arial" panose="020B0604020202020204" pitchFamily="34" charset="0"/>
                <a:sym typeface="Symbol" panose="05050102010706020507" pitchFamily="18" charset="2"/>
              </a:rPr>
              <a:t>, </a:t>
            </a:r>
            <a:r>
              <a:rPr lang="nl-NL" altLang="nl-NL" sz="2800" dirty="0" err="1">
                <a:solidFill>
                  <a:srgbClr val="000000"/>
                </a:solidFill>
                <a:latin typeface="Arial" panose="020B0604020202020204" pitchFamily="34" charset="0"/>
                <a:sym typeface="Symbol" panose="05050102010706020507" pitchFamily="18" charset="2"/>
              </a:rPr>
              <a:t>choices</a:t>
            </a:r>
            <a:r>
              <a:rPr lang="nl-NL" altLang="nl-NL" sz="2800" dirty="0">
                <a:solidFill>
                  <a:srgbClr val="000000"/>
                </a:solidFill>
                <a:latin typeface="Arial" panose="020B0604020202020204" pitchFamily="34" charset="0"/>
                <a:sym typeface="Symbol" panose="05050102010706020507" pitchFamily="18" charset="2"/>
              </a:rPr>
              <a:t> </a:t>
            </a:r>
            <a:r>
              <a:rPr lang="nl-NL" altLang="nl-NL" sz="2800" dirty="0" err="1">
                <a:solidFill>
                  <a:srgbClr val="000000"/>
                </a:solidFill>
                <a:latin typeface="Arial" panose="020B0604020202020204" pitchFamily="34" charset="0"/>
                <a:sym typeface="Symbol" panose="05050102010706020507" pitchFamily="18" charset="2"/>
              </a:rPr>
              <a:t>tend</a:t>
            </a:r>
            <a:r>
              <a:rPr lang="nl-NL" altLang="nl-NL" sz="2800" dirty="0">
                <a:solidFill>
                  <a:srgbClr val="000000"/>
                </a:solidFill>
                <a:latin typeface="Arial" panose="020B0604020202020204" pitchFamily="34" charset="0"/>
                <a:sym typeface="Symbol" panose="05050102010706020507" pitchFamily="18" charset="2"/>
              </a:rPr>
              <a:t> </a:t>
            </a:r>
            <a:r>
              <a:rPr lang="nl-NL" altLang="nl-NL" sz="2800" dirty="0" err="1">
                <a:solidFill>
                  <a:srgbClr val="000000"/>
                </a:solidFill>
                <a:latin typeface="Arial" panose="020B0604020202020204" pitchFamily="34" charset="0"/>
                <a:sym typeface="Symbol" panose="05050102010706020507" pitchFamily="18" charset="2"/>
              </a:rPr>
              <a:t>to</a:t>
            </a:r>
            <a:r>
              <a:rPr lang="nl-NL" altLang="nl-NL" sz="2800" dirty="0">
                <a:solidFill>
                  <a:srgbClr val="000000"/>
                </a:solidFill>
                <a:latin typeface="Arial" panose="020B0604020202020204" pitchFamily="34" charset="0"/>
                <a:sym typeface="Symbol" panose="05050102010706020507" pitchFamily="18" charset="2"/>
              </a:rPr>
              <a:t> the </a:t>
            </a:r>
            <a:r>
              <a:rPr lang="nl-NL" altLang="nl-NL" sz="2800" dirty="0" err="1">
                <a:solidFill>
                  <a:srgbClr val="000000"/>
                </a:solidFill>
                <a:latin typeface="Arial" panose="020B0604020202020204" pitchFamily="34" charset="0"/>
                <a:sym typeface="Symbol" panose="05050102010706020507" pitchFamily="18" charset="2"/>
              </a:rPr>
              <a:t>rationality</a:t>
            </a:r>
            <a:r>
              <a:rPr lang="nl-NL" altLang="nl-NL" sz="2800" dirty="0">
                <a:solidFill>
                  <a:srgbClr val="000000"/>
                </a:solidFill>
                <a:latin typeface="Arial" panose="020B0604020202020204" pitchFamily="34" charset="0"/>
                <a:sym typeface="Symbol" panose="05050102010706020507" pitchFamily="18" charset="2"/>
              </a:rPr>
              <a:t> of </a:t>
            </a:r>
            <a:r>
              <a:rPr lang="nl-NL" altLang="nl-NL" sz="2800" dirty="0" err="1">
                <a:solidFill>
                  <a:srgbClr val="000000"/>
                </a:solidFill>
                <a:latin typeface="Arial" panose="020B0604020202020204" pitchFamily="34" charset="0"/>
                <a:sym typeface="Symbol" panose="05050102010706020507" pitchFamily="18" charset="2"/>
              </a:rPr>
              <a:t>always</a:t>
            </a:r>
            <a:r>
              <a:rPr lang="nl-NL" altLang="nl-NL" sz="2800" dirty="0">
                <a:solidFill>
                  <a:srgbClr val="000000"/>
                </a:solidFill>
                <a:latin typeface="Arial" panose="020B0604020202020204" pitchFamily="34" charset="0"/>
                <a:sym typeface="Symbol" panose="05050102010706020507" pitchFamily="18" charset="2"/>
              </a:rPr>
              <a:t> </a:t>
            </a:r>
            <a:r>
              <a:rPr lang="nl-NL" altLang="nl-NL" sz="2800" dirty="0" err="1">
                <a:solidFill>
                  <a:srgbClr val="000000"/>
                </a:solidFill>
                <a:latin typeface="Arial" panose="020B0604020202020204" pitchFamily="34" charset="0"/>
                <a:sym typeface="Symbol" panose="05050102010706020507" pitchFamily="18" charset="2"/>
              </a:rPr>
              <a:t>choosing</a:t>
            </a:r>
            <a:r>
              <a:rPr lang="nl-NL" altLang="nl-NL" sz="2800" dirty="0">
                <a:solidFill>
                  <a:srgbClr val="000000"/>
                </a:solidFill>
                <a:latin typeface="Arial" panose="020B0604020202020204" pitchFamily="34" charset="0"/>
                <a:sym typeface="Symbol" panose="05050102010706020507" pitchFamily="18" charset="2"/>
              </a:rPr>
              <a:t> the best.</a:t>
            </a:r>
            <a:br>
              <a:rPr lang="nl-NL" altLang="nl-NL" sz="2800" dirty="0">
                <a:solidFill>
                  <a:srgbClr val="000000"/>
                </a:solidFill>
                <a:latin typeface="Arial" panose="020B0604020202020204" pitchFamily="34" charset="0"/>
                <a:sym typeface="Symbol" panose="05050102010706020507" pitchFamily="18" charset="2"/>
              </a:rPr>
            </a:br>
            <a:endParaRPr lang="nl-NL" altLang="nl-NL" sz="2800" dirty="0">
              <a:solidFill>
                <a:srgbClr val="000000"/>
              </a:solidFill>
              <a:latin typeface="Arial" panose="020B0604020202020204" pitchFamily="34" charset="0"/>
              <a:sym typeface="Symbol" panose="05050102010706020507" pitchFamily="18" charset="2"/>
            </a:endParaRPr>
          </a:p>
          <a:p>
            <a:pPr>
              <a:spcBef>
                <a:spcPct val="0"/>
              </a:spcBef>
              <a:buFont typeface="Math3" panose="00000400000000000000" pitchFamily="2" charset="2"/>
              <a:buNone/>
            </a:pPr>
            <a:r>
              <a:rPr lang="en-US" altLang="nl-NL" sz="2800" dirty="0">
                <a:solidFill>
                  <a:srgbClr val="0000FF"/>
                </a:solidFill>
                <a:latin typeface="Arial" panose="020B0604020202020204" pitchFamily="34" charset="0"/>
                <a:sym typeface="Symbol" panose="05050102010706020507" pitchFamily="18" charset="2"/>
              </a:rPr>
              <a:t>THEOREM</a:t>
            </a:r>
            <a:r>
              <a:rPr lang="nl-NL" altLang="nl-NL" sz="2800" dirty="0">
                <a:solidFill>
                  <a:srgbClr val="0000FF"/>
                </a:solidFill>
                <a:latin typeface="Arial" panose="020B0604020202020204" pitchFamily="34" charset="0"/>
                <a:sym typeface="Symbol" panose="05050102010706020507" pitchFamily="18" charset="2"/>
              </a:rPr>
              <a:t>. </a:t>
            </a:r>
            <a:r>
              <a:rPr lang="en-US" altLang="nl-NL" sz="2800" dirty="0">
                <a:solidFill>
                  <a:srgbClr val="000000"/>
                </a:solidFill>
                <a:latin typeface="Arial" panose="020B0604020202020204" pitchFamily="34" charset="0"/>
                <a:sym typeface="Symbol" panose="05050102010706020507" pitchFamily="18" charset="2"/>
              </a:rPr>
              <a:t>If </a:t>
            </a:r>
            <a:r>
              <a:rPr lang="en-US" altLang="nl-NL" dirty="0">
                <a:solidFill>
                  <a:srgbClr val="000000"/>
                </a:solidFill>
                <a:sym typeface="Symbol" panose="05050102010706020507" pitchFamily="18" charset="2"/>
              </a:rPr>
              <a:t></a:t>
            </a:r>
            <a:r>
              <a:rPr lang="nl-NL" altLang="nl-NL" sz="2800" dirty="0">
                <a:solidFill>
                  <a:srgbClr val="000000"/>
                </a:solidFill>
                <a:latin typeface="Arial" panose="020B0604020202020204" pitchFamily="34" charset="0"/>
                <a:sym typeface="Symbol" panose="05050102010706020507" pitchFamily="18" charset="2"/>
              </a:rPr>
              <a:t> </a:t>
            </a:r>
            <a:r>
              <a:rPr lang="nl-NL" altLang="nl-NL" sz="2800" dirty="0" err="1">
                <a:solidFill>
                  <a:srgbClr val="000000"/>
                </a:solidFill>
                <a:latin typeface="Arial" panose="020B0604020202020204" pitchFamily="34" charset="0"/>
                <a:sym typeface="Symbol" panose="05050102010706020507" pitchFamily="18" charset="2"/>
              </a:rPr>
              <a:t>and</a:t>
            </a:r>
            <a:r>
              <a:rPr lang="nl-NL" altLang="nl-NL" sz="2800" dirty="0">
                <a:solidFill>
                  <a:srgbClr val="000000"/>
                </a:solidFill>
                <a:latin typeface="Arial" panose="020B0604020202020204" pitchFamily="34" charset="0"/>
                <a:sym typeface="Symbol" panose="05050102010706020507" pitchFamily="18" charset="2"/>
              </a:rPr>
              <a:t> U(</a:t>
            </a:r>
            <a:r>
              <a:rPr lang="nl-NL" altLang="nl-NL" sz="2800" dirty="0" err="1">
                <a:solidFill>
                  <a:srgbClr val="000000"/>
                </a:solidFill>
                <a:latin typeface="Arial" panose="020B0604020202020204" pitchFamily="34" charset="0"/>
                <a:sym typeface="Symbol" panose="05050102010706020507" pitchFamily="18" charset="2"/>
              </a:rPr>
              <a:t>x</a:t>
            </a:r>
            <a:r>
              <a:rPr lang="nl-NL" altLang="nl-NL" sz="2800" baseline="-25000" dirty="0" err="1">
                <a:solidFill>
                  <a:srgbClr val="000000"/>
                </a:solidFill>
                <a:latin typeface="Arial" panose="020B0604020202020204" pitchFamily="34" charset="0"/>
                <a:sym typeface="Symbol" panose="05050102010706020507" pitchFamily="18" charset="2"/>
              </a:rPr>
              <a:t>j</a:t>
            </a:r>
            <a:r>
              <a:rPr lang="nl-NL" altLang="nl-NL" sz="2800" dirty="0">
                <a:solidFill>
                  <a:srgbClr val="000000"/>
                </a:solidFill>
                <a:latin typeface="Arial" panose="020B0604020202020204" pitchFamily="34" charset="0"/>
                <a:sym typeface="Symbol" panose="05050102010706020507" pitchFamily="18" charset="2"/>
              </a:rPr>
              <a:t>) is the </a:t>
            </a:r>
            <a:r>
              <a:rPr lang="nl-NL" altLang="nl-NL" sz="2800" dirty="0" err="1">
                <a:solidFill>
                  <a:srgbClr val="000000"/>
                </a:solidFill>
                <a:latin typeface="Arial" panose="020B0604020202020204" pitchFamily="34" charset="0"/>
                <a:sym typeface="Symbol" panose="05050102010706020507" pitchFamily="18" charset="2"/>
              </a:rPr>
              <a:t>unique</a:t>
            </a:r>
            <a:r>
              <a:rPr lang="nl-NL" altLang="nl-NL" sz="2800" dirty="0">
                <a:solidFill>
                  <a:srgbClr val="000000"/>
                </a:solidFill>
                <a:latin typeface="Arial" panose="020B0604020202020204" pitchFamily="34" charset="0"/>
                <a:sym typeface="Symbol" panose="05050102010706020507" pitchFamily="18" charset="2"/>
              </a:rPr>
              <a:t> maximum, </a:t>
            </a:r>
            <a:r>
              <a:rPr lang="nl-NL" altLang="nl-NL" sz="2800" dirty="0" err="1">
                <a:solidFill>
                  <a:srgbClr val="000000"/>
                </a:solidFill>
                <a:latin typeface="Arial" panose="020B0604020202020204" pitchFamily="34" charset="0"/>
                <a:sym typeface="Symbol" panose="05050102010706020507" pitchFamily="18" charset="2"/>
              </a:rPr>
              <a:t>then</a:t>
            </a:r>
            <a:r>
              <a:rPr lang="nl-NL" altLang="nl-NL" sz="2800" dirty="0">
                <a:solidFill>
                  <a:srgbClr val="000000"/>
                </a:solidFill>
                <a:latin typeface="Arial" panose="020B0604020202020204" pitchFamily="34" charset="0"/>
                <a:sym typeface="Symbol" panose="05050102010706020507" pitchFamily="18" charset="2"/>
              </a:rPr>
              <a:t>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a:t>
            </a:r>
            <a:r>
              <a:rPr lang="en-US" altLang="nl-NL" sz="3000" baseline="30000" dirty="0" err="1">
                <a:solidFill>
                  <a:srgbClr val="000000"/>
                </a:solidFill>
                <a:latin typeface="Arial" panose="020B0604020202020204" pitchFamily="34" charset="0"/>
                <a:sym typeface="Symbol" panose="05050102010706020507" pitchFamily="18" charset="2"/>
              </a:rPr>
              <a:t></a:t>
            </a:r>
            <a:r>
              <a:rPr lang="en-US" altLang="nl-NL" sz="3000" baseline="30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nl-NL" altLang="nl-NL" sz="2600" baseline="24000" dirty="0">
                <a:solidFill>
                  <a:srgbClr val="000000"/>
                </a:solidFill>
                <a:latin typeface="Arial" panose="020B0604020202020204" pitchFamily="34" charset="0"/>
                <a:cs typeface="Times New Roman" panose="02020603050405020304" pitchFamily="18" charset="0"/>
                <a:sym typeface="Math3" panose="00000400000000000000" pitchFamily="2" charset="2"/>
              </a:rPr>
              <a:t>i</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nl-NL" altLang="nl-NL" sz="2800" dirty="0">
                <a:solidFill>
                  <a:srgbClr val="000000"/>
                </a:solidFill>
                <a:latin typeface="Arial" panose="020B0604020202020204" pitchFamily="34" charset="0"/>
                <a:sym typeface="Symbol" panose="05050102010706020507" pitchFamily="18" charset="2"/>
              </a:rPr>
              <a:t>/</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a:t>
            </a:r>
            <a:r>
              <a:rPr lang="en-US" altLang="nl-NL" sz="3000" baseline="30000" dirty="0" err="1">
                <a:solidFill>
                  <a:srgbClr val="000000"/>
                </a:solidFill>
                <a:latin typeface="Arial" panose="020B0604020202020204" pitchFamily="34" charset="0"/>
                <a:sym typeface="Symbol" panose="05050102010706020507" pitchFamily="18" charset="2"/>
              </a:rPr>
              <a:t></a:t>
            </a:r>
            <a:r>
              <a:rPr lang="en-US" altLang="nl-NL" sz="3000" baseline="30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3000" baseline="30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sz="2600" baseline="24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nl-NL" altLang="nl-NL" sz="2800" dirty="0">
                <a:solidFill>
                  <a:srgbClr val="000000"/>
                </a:solidFill>
                <a:latin typeface="Arial" panose="020B0604020202020204" pitchFamily="34" charset="0"/>
                <a:sym typeface="Symbol" panose="05050102010706020507" pitchFamily="18" charset="2"/>
              </a:rPr>
              <a:t> </a:t>
            </a:r>
            <a:r>
              <a:rPr lang="en-US" altLang="nl-NL" dirty="0">
                <a:solidFill>
                  <a:srgbClr val="000000"/>
                </a:solidFill>
                <a:sym typeface="Symbol" panose="05050102010706020507" pitchFamily="18" charset="2"/>
              </a:rPr>
              <a:t></a:t>
            </a:r>
            <a:r>
              <a:rPr lang="nl-NL" altLang="nl-NL" dirty="0">
                <a:solidFill>
                  <a:srgbClr val="000000"/>
                </a:solidFill>
                <a:sym typeface="Symbol" panose="05050102010706020507" pitchFamily="18" charset="2"/>
              </a:rPr>
              <a:t>0</a:t>
            </a:r>
            <a:r>
              <a:rPr lang="en-US" altLang="nl-NL" dirty="0">
                <a:solidFill>
                  <a:srgbClr val="000000"/>
                </a:solidFill>
                <a:sym typeface="Symbol" panose="05050102010706020507" pitchFamily="18" charset="2"/>
              </a:rPr>
              <a:t> for each </a:t>
            </a:r>
            <a:r>
              <a:rPr lang="en-US" altLang="nl-NL" dirty="0" err="1">
                <a:solidFill>
                  <a:srgbClr val="000000"/>
                </a:solidFill>
                <a:sym typeface="Symbol" panose="05050102010706020507" pitchFamily="18" charset="2"/>
              </a:rPr>
              <a:t>i</a:t>
            </a:r>
            <a:r>
              <a:rPr lang="en-US" altLang="nl-NL" dirty="0" err="1">
                <a:solidFill>
                  <a:srgbClr val="000000"/>
                </a:solidFill>
                <a:latin typeface="Arial" panose="020B0604020202020204" pitchFamily="34" charset="0"/>
                <a:cs typeface="Times New Roman" panose="02020603050405020304" pitchFamily="18" charset="0"/>
                <a:sym typeface="Symbol" panose="05050102010706020507" pitchFamily="18" charset="2"/>
              </a:rPr>
              <a:t>j</a:t>
            </a:r>
            <a:r>
              <a:rPr lang="nl-NL" altLang="nl-NL" dirty="0">
                <a:solidFill>
                  <a:srgbClr val="000000"/>
                </a:solidFill>
                <a:sym typeface="Symbol" panose="05050102010706020507" pitchFamily="18" charset="2"/>
              </a:rPr>
              <a:t> </a:t>
            </a:r>
            <a:r>
              <a:rPr lang="nl-NL" altLang="nl-NL" dirty="0" err="1">
                <a:solidFill>
                  <a:srgbClr val="000000"/>
                </a:solidFill>
                <a:sym typeface="Symbol" panose="05050102010706020507" pitchFamily="18" charset="2"/>
              </a:rPr>
              <a:t>and</a:t>
            </a:r>
            <a:r>
              <a:rPr lang="nl-NL" altLang="nl-NL" dirty="0">
                <a:solidFill>
                  <a:srgbClr val="000000"/>
                </a:solidFill>
                <a:sym typeface="Symbol" panose="05050102010706020507" pitchFamily="18" charset="2"/>
              </a:rPr>
              <a:t>, </a:t>
            </a:r>
            <a:r>
              <a:rPr lang="nl-NL" altLang="nl-NL" dirty="0" err="1">
                <a:solidFill>
                  <a:srgbClr val="000000"/>
                </a:solidFill>
                <a:sym typeface="Symbol" panose="05050102010706020507" pitchFamily="18" charset="2"/>
              </a:rPr>
              <a:t>hence</a:t>
            </a:r>
            <a:r>
              <a:rPr lang="nl-NL" altLang="nl-NL" dirty="0">
                <a:solidFill>
                  <a:srgbClr val="000000"/>
                </a:solidFill>
                <a:sym typeface="Symbol" panose="05050102010706020507" pitchFamily="18" charset="2"/>
              </a:rPr>
              <a:t>, P(</a:t>
            </a:r>
            <a:r>
              <a:rPr lang="nl-NL" altLang="nl-NL" dirty="0" err="1">
                <a:solidFill>
                  <a:srgbClr val="000000"/>
                </a:solidFill>
                <a:sym typeface="Symbol" panose="05050102010706020507" pitchFamily="18" charset="2"/>
              </a:rPr>
              <a:t>x</a:t>
            </a:r>
            <a:r>
              <a:rPr lang="nl-NL" altLang="nl-NL" baseline="-25000" dirty="0" err="1">
                <a:solidFill>
                  <a:srgbClr val="000000"/>
                </a:solidFill>
                <a:sym typeface="Symbol" panose="05050102010706020507" pitchFamily="18" charset="2"/>
              </a:rPr>
              <a:t>j</a:t>
            </a:r>
            <a:r>
              <a:rPr lang="nl-NL" altLang="nl-NL" dirty="0">
                <a:solidFill>
                  <a:srgbClr val="000000"/>
                </a:solidFill>
                <a:sym typeface="Symbol" panose="05050102010706020507" pitchFamily="18" charset="2"/>
              </a:rPr>
              <a:t>) </a:t>
            </a:r>
            <a:r>
              <a:rPr lang="en-US" altLang="nl-NL" dirty="0">
                <a:solidFill>
                  <a:srgbClr val="000000"/>
                </a:solidFill>
                <a:sym typeface="Symbol" panose="05050102010706020507" pitchFamily="18" charset="2"/>
              </a:rPr>
              <a:t>1 (so, </a:t>
            </a:r>
            <a:r>
              <a:rPr lang="en-US" altLang="nl-NL" dirty="0" err="1">
                <a:solidFill>
                  <a:srgbClr val="000000"/>
                </a:solidFill>
                <a:sym typeface="Symbol" panose="05050102010706020507" pitchFamily="18" charset="2"/>
              </a:rPr>
              <a:t>sur</a:t>
            </a:r>
            <a:r>
              <a:rPr lang="nl-NL" altLang="nl-NL" dirty="0" err="1">
                <a:solidFill>
                  <a:srgbClr val="000000"/>
                </a:solidFill>
                <a:sym typeface="Symbol" panose="05050102010706020507" pitchFamily="18" charset="2"/>
              </a:rPr>
              <a:t>ely</a:t>
            </a:r>
            <a:r>
              <a:rPr lang="nl-NL" altLang="nl-NL" dirty="0">
                <a:solidFill>
                  <a:srgbClr val="000000"/>
                </a:solidFill>
                <a:sym typeface="Symbol" panose="05050102010706020507" pitchFamily="18" charset="2"/>
              </a:rPr>
              <a:t> </a:t>
            </a:r>
            <a:r>
              <a:rPr lang="nl-NL" altLang="nl-NL" dirty="0" err="1">
                <a:solidFill>
                  <a:srgbClr val="000000"/>
                </a:solidFill>
                <a:sym typeface="Symbol" panose="05050102010706020507" pitchFamily="18" charset="2"/>
              </a:rPr>
              <a:t>choosing</a:t>
            </a:r>
            <a:r>
              <a:rPr lang="nl-NL" altLang="nl-NL" dirty="0">
                <a:solidFill>
                  <a:srgbClr val="000000"/>
                </a:solidFill>
                <a:sym typeface="Symbol" panose="05050102010706020507" pitchFamily="18" charset="2"/>
              </a:rPr>
              <a:t> best)</a:t>
            </a:r>
            <a:r>
              <a:rPr lang="en-US" altLang="nl-NL" dirty="0">
                <a:solidFill>
                  <a:srgbClr val="000000"/>
                </a:solidFill>
                <a:sym typeface="Symbol" panose="05050102010706020507" pitchFamily="18" charset="2"/>
              </a:rPr>
              <a:t>.</a:t>
            </a:r>
            <a:endParaRPr lang="en-GB" altLang="nl-NL" dirty="0">
              <a:solidFill>
                <a:srgbClr val="000000"/>
              </a:solidFill>
              <a:sym typeface="Symbol" panose="05050102010706020507" pitchFamily="18" charset="2"/>
            </a:endParaRPr>
          </a:p>
        </p:txBody>
      </p:sp>
      <p:sp>
        <p:nvSpPr>
          <p:cNvPr id="104463" name="Text Box 2"/>
          <p:cNvSpPr txBox="1">
            <a:spLocks noChangeArrowheads="1"/>
          </p:cNvSpPr>
          <p:nvPr/>
        </p:nvSpPr>
        <p:spPr bwMode="auto">
          <a:xfrm>
            <a:off x="382588" y="119063"/>
            <a:ext cx="8020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err="1">
                <a:solidFill>
                  <a:srgbClr val="0000FF"/>
                </a:solidFill>
                <a:latin typeface="Arial" panose="020B0604020202020204" pitchFamily="34" charset="0"/>
                <a:cs typeface="Times New Roman" panose="02020603050405020304" pitchFamily="18" charset="0"/>
                <a:sym typeface="Math3" panose="00000400000000000000" pitchFamily="2" charset="2"/>
              </a:rPr>
              <a:t>Further</a:t>
            </a:r>
            <a:r>
              <a:rPr lang="nl-NL"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FF"/>
                </a:solidFill>
                <a:latin typeface="Arial" panose="020B0604020202020204" pitchFamily="34" charset="0"/>
                <a:cs typeface="Times New Roman" panose="02020603050405020304" pitchFamily="18" charset="0"/>
                <a:sym typeface="Math3" panose="00000400000000000000" pitchFamily="2" charset="2"/>
              </a:rPr>
              <a:t>properties</a:t>
            </a:r>
            <a:r>
              <a:rPr lang="nl-NL"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 of l</a:t>
            </a:r>
            <a:r>
              <a:rPr lang="en-GB" altLang="nl-NL" dirty="0" err="1">
                <a:solidFill>
                  <a:srgbClr val="0000FF"/>
                </a:solidFill>
                <a:latin typeface="Arial" panose="020B0604020202020204" pitchFamily="34" charset="0"/>
                <a:cs typeface="Times New Roman" panose="02020603050405020304" pitchFamily="18" charset="0"/>
                <a:sym typeface="Math3" panose="00000400000000000000" pitchFamily="2" charset="2"/>
              </a:rPr>
              <a:t>ogistic</a:t>
            </a: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 choice model:</a:t>
            </a:r>
          </a:p>
        </p:txBody>
      </p:sp>
      <p:grpSp>
        <p:nvGrpSpPr>
          <p:cNvPr id="104481" name="Group 33"/>
          <p:cNvGrpSpPr>
            <a:grpSpLocks/>
          </p:cNvGrpSpPr>
          <p:nvPr/>
        </p:nvGrpSpPr>
        <p:grpSpPr bwMode="auto">
          <a:xfrm>
            <a:off x="282575" y="735013"/>
            <a:ext cx="8543925" cy="1022350"/>
            <a:chOff x="378" y="463"/>
            <a:chExt cx="5382" cy="644"/>
          </a:xfrm>
        </p:grpSpPr>
        <p:grpSp>
          <p:nvGrpSpPr>
            <p:cNvPr id="200713" name="Group 45"/>
            <p:cNvGrpSpPr>
              <a:grpSpLocks/>
            </p:cNvGrpSpPr>
            <p:nvPr/>
          </p:nvGrpSpPr>
          <p:grpSpPr bwMode="auto">
            <a:xfrm>
              <a:off x="1339" y="463"/>
              <a:ext cx="2402" cy="644"/>
              <a:chOff x="2386" y="103"/>
              <a:chExt cx="2402" cy="644"/>
            </a:xfrm>
          </p:grpSpPr>
          <p:sp>
            <p:nvSpPr>
              <p:cNvPr id="200716" name="Text Box 2"/>
              <p:cNvSpPr txBox="1">
                <a:spLocks noChangeArrowheads="1"/>
              </p:cNvSpPr>
              <p:nvPr/>
            </p:nvSpPr>
            <p:spPr bwMode="auto">
              <a:xfrm>
                <a:off x="3070" y="103"/>
                <a:ext cx="104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a:t>
                </a:r>
                <a:r>
                  <a:rPr lang="en-US" altLang="nl-NL" sz="3000" baseline="30000" dirty="0" err="1">
                    <a:solidFill>
                      <a:srgbClr val="000000"/>
                    </a:solidFill>
                    <a:latin typeface="Arial" panose="020B0604020202020204" pitchFamily="34" charset="0"/>
                    <a:sym typeface="Symbol" panose="05050102010706020507" pitchFamily="18" charset="2"/>
                  </a:rPr>
                  <a:t></a:t>
                </a:r>
                <a:r>
                  <a:rPr lang="en-US" altLang="nl-NL" sz="3000" baseline="30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3000" baseline="30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sz="2600" baseline="24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00717" name="Text Box 2"/>
              <p:cNvSpPr txBox="1">
                <a:spLocks noChangeArrowheads="1"/>
              </p:cNvSpPr>
              <p:nvPr/>
            </p:nvSpPr>
            <p:spPr bwMode="auto">
              <a:xfrm>
                <a:off x="2386" y="382"/>
                <a:ext cx="240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a:solidFill>
                      <a:srgbClr val="000000"/>
                    </a:solidFill>
                    <a:latin typeface="Arial" panose="020B0604020202020204" pitchFamily="34" charset="0"/>
                    <a:cs typeface="Times New Roman" panose="02020603050405020304" pitchFamily="18" charset="0"/>
                    <a:sym typeface="Math3" panose="00000400000000000000" pitchFamily="2" charset="2"/>
                  </a:rPr>
                  <a:t>e</a:t>
                </a:r>
                <a:r>
                  <a:rPr lang="en-US" altLang="nl-NL" sz="3000" baseline="30000">
                    <a:solidFill>
                      <a:srgbClr val="000000"/>
                    </a:solidFill>
                    <a:latin typeface="Arial" panose="020B0604020202020204" pitchFamily="34" charset="0"/>
                    <a:sym typeface="Symbol" panose="05050102010706020507" pitchFamily="18" charset="2"/>
                  </a:rPr>
                  <a:t></a:t>
                </a:r>
                <a:r>
                  <a:rPr lang="en-US"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rPr>
                  <a:t>U(x</a:t>
                </a:r>
                <a:r>
                  <a:rPr lang="en-US" altLang="nl-NL" sz="2600" baseline="24000">
                    <a:solidFill>
                      <a:srgbClr val="000000"/>
                    </a:solidFill>
                    <a:latin typeface="Arial" panose="020B0604020202020204" pitchFamily="34" charset="0"/>
                    <a:cs typeface="Times New Roman" panose="02020603050405020304" pitchFamily="18" charset="0"/>
                    <a:sym typeface="Math3" panose="00000400000000000000" pitchFamily="2" charset="2"/>
                  </a:rPr>
                  <a:t>1</a:t>
                </a:r>
                <a:r>
                  <a:rPr lang="en-US"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 + </a:t>
                </a:r>
                <a:r>
                  <a:rPr lang="en-US" altLang="nl-NL" sz="4000" baseline="2000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 + </a:t>
                </a:r>
                <a:r>
                  <a:rPr lang="en-US" altLang="nl-NL" sz="2800">
                    <a:solidFill>
                      <a:srgbClr val="000000"/>
                    </a:solidFill>
                    <a:latin typeface="Arial" panose="020B0604020202020204" pitchFamily="34" charset="0"/>
                    <a:cs typeface="Times New Roman" panose="02020603050405020304" pitchFamily="18" charset="0"/>
                    <a:sym typeface="Math3" panose="00000400000000000000" pitchFamily="2" charset="2"/>
                  </a:rPr>
                  <a:t>e</a:t>
                </a:r>
                <a:r>
                  <a:rPr lang="en-US" altLang="nl-NL" sz="3000" baseline="30000">
                    <a:solidFill>
                      <a:srgbClr val="000000"/>
                    </a:solidFill>
                    <a:latin typeface="Arial" panose="020B0604020202020204" pitchFamily="34" charset="0"/>
                    <a:sym typeface="Symbol" panose="05050102010706020507" pitchFamily="18" charset="2"/>
                  </a:rPr>
                  <a:t></a:t>
                </a:r>
                <a:r>
                  <a:rPr lang="en-US"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rPr>
                  <a:t>U(x</a:t>
                </a:r>
                <a:r>
                  <a:rPr lang="en-US" altLang="nl-NL" sz="2600" baseline="24000">
                    <a:solidFill>
                      <a:srgbClr val="000000"/>
                    </a:solidFill>
                    <a:latin typeface="Arial" panose="020B0604020202020204" pitchFamily="34" charset="0"/>
                    <a:cs typeface="Times New Roman" panose="02020603050405020304" pitchFamily="18" charset="0"/>
                    <a:sym typeface="Math3" panose="00000400000000000000" pitchFamily="2" charset="2"/>
                  </a:rPr>
                  <a:t>n</a:t>
                </a:r>
                <a:r>
                  <a:rPr lang="en-US"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00718" name="Line 12"/>
              <p:cNvSpPr>
                <a:spLocks noChangeShapeType="1"/>
              </p:cNvSpPr>
              <p:nvPr/>
            </p:nvSpPr>
            <p:spPr bwMode="auto">
              <a:xfrm>
                <a:off x="2388" y="406"/>
                <a:ext cx="19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200714" name="Text Box 2"/>
            <p:cNvSpPr txBox="1">
              <a:spLocks noChangeArrowheads="1"/>
            </p:cNvSpPr>
            <p:nvPr/>
          </p:nvSpPr>
          <p:spPr bwMode="auto">
            <a:xfrm>
              <a:off x="378" y="567"/>
              <a:ext cx="98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GB"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p:txBody>
        </p:sp>
        <p:sp>
          <p:nvSpPr>
            <p:cNvPr id="200715" name="Text Box 2"/>
            <p:cNvSpPr txBox="1">
              <a:spLocks noChangeArrowheads="1"/>
            </p:cNvSpPr>
            <p:nvPr/>
          </p:nvSpPr>
          <p:spPr bwMode="auto">
            <a:xfrm>
              <a:off x="3390" y="501"/>
              <a:ext cx="23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sym typeface="Symbol" panose="05050102010706020507" pitchFamily="18" charset="2"/>
                </a:rPr>
                <a:t></a:t>
              </a:r>
              <a:r>
                <a:rPr lang="en-US" altLang="nl-NL" dirty="0">
                  <a:solidFill>
                    <a:srgbClr val="000000"/>
                  </a:solidFill>
                  <a:sym typeface="Math3" panose="00000400000000000000" pitchFamily="2" charset="2"/>
                </a:rPr>
                <a:t> </a:t>
              </a:r>
              <a:r>
                <a:rPr lang="en-AU" altLang="nl-NL" dirty="0">
                  <a:solidFill>
                    <a:srgbClr val="000000"/>
                  </a:solidFill>
                  <a:sym typeface="Symbol" panose="05050102010706020507" pitchFamily="18" charset="2"/>
                </a:rPr>
                <a:t></a:t>
              </a:r>
              <a:r>
                <a:rPr lang="en-AU" altLang="nl-NL" dirty="0">
                  <a:solidFill>
                    <a:srgbClr val="000000"/>
                  </a:solidFill>
                  <a:sym typeface="Math3" panose="00000400000000000000" pitchFamily="2" charset="2"/>
                </a:rPr>
                <a:t> 0</a:t>
              </a:r>
              <a:r>
                <a:rPr lang="en-AU" altLang="nl-NL" dirty="0">
                  <a:solidFill>
                    <a:srgbClr val="000000"/>
                  </a:solidFill>
                  <a:latin typeface="Arial" panose="020B0604020202020204" pitchFamily="34" charset="0"/>
                  <a:sym typeface="Math3" panose="00000400000000000000" pitchFamily="2" charset="2"/>
                </a:rPr>
                <a:t>:</a:t>
              </a:r>
              <a:r>
                <a:rPr lang="nl-NL" altLang="nl-NL" dirty="0">
                  <a:solidFill>
                    <a:srgbClr val="000000"/>
                  </a:solidFill>
                  <a:latin typeface="Arial" panose="020B0604020202020204" pitchFamily="34" charset="0"/>
                  <a:sym typeface="Math3" panose="00000400000000000000" pitchFamily="2" charset="2"/>
                </a:rPr>
                <a:t> </a:t>
              </a:r>
              <a:r>
                <a:rPr lang="en-AU" altLang="nl-NL" dirty="0">
                  <a:solidFill>
                    <a:srgbClr val="000000"/>
                  </a:solidFill>
                  <a:latin typeface="Arial" panose="020B0604020202020204" pitchFamily="34" charset="0"/>
                  <a:sym typeface="Math3" panose="00000400000000000000" pitchFamily="2" charset="2"/>
                </a:rPr>
                <a:t>parameter.</a:t>
              </a:r>
              <a:endParaRPr lang="en-GB" altLang="nl-NL" dirty="0">
                <a:solidFill>
                  <a:srgbClr val="000000"/>
                </a:solidFill>
                <a:latin typeface="Arial" panose="020B0604020202020204" pitchFamily="34" charset="0"/>
                <a:sym typeface="Math3" panose="00000400000000000000" pitchFamily="2" charset="2"/>
              </a:endParaRPr>
            </a:p>
          </p:txBody>
        </p:sp>
      </p:grpSp>
      <p:sp>
        <p:nvSpPr>
          <p:cNvPr id="17"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193</a:t>
            </a:fld>
            <a:endParaRPr lang="en-US" altLang="nl-NL" sz="1600"/>
          </a:p>
        </p:txBody>
      </p:sp>
      <p:pic>
        <p:nvPicPr>
          <p:cNvPr id="18"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29167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4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4" grpId="0" build="p" autoUpdateAnimBg="0"/>
      <p:bldP spid="5" grpId="0" build="p" autoUpdateAnimBg="0"/>
      <p:bldP spid="104463"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21407" y="301625"/>
            <a:ext cx="56467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u="sng" dirty="0" err="1">
                <a:solidFill>
                  <a:srgbClr val="0000FF"/>
                </a:solidFill>
                <a:latin typeface="Arial" panose="020B0604020202020204" pitchFamily="34" charset="0"/>
                <a:cs typeface="Times New Roman" panose="02020603050405020304" pitchFamily="18" charset="0"/>
                <a:sym typeface="Math3" panose="00000400000000000000" pitchFamily="2" charset="2"/>
              </a:rPr>
              <a:t>Proo</a:t>
            </a:r>
            <a:r>
              <a:rPr lang="nl-NL" altLang="nl-NL" u="sng" dirty="0">
                <a:solidFill>
                  <a:srgbClr val="0000FF"/>
                </a:solidFill>
                <a:latin typeface="Arial" panose="020B0604020202020204" pitchFamily="34" charset="0"/>
                <a:cs typeface="Times New Roman" panose="02020603050405020304" pitchFamily="18" charset="0"/>
                <a:sym typeface="Math3" panose="00000400000000000000" pitchFamily="2" charset="2"/>
              </a:rPr>
              <a:t>f:</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consider</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sym typeface="Symbol" panose="05050102010706020507" pitchFamily="18" charset="2"/>
              </a:rPr>
              <a:t></a:t>
            </a:r>
            <a:r>
              <a:rPr lang="en-US" altLang="nl-NL" dirty="0">
                <a:solidFill>
                  <a:srgbClr val="000000"/>
                </a:solidFill>
                <a:latin typeface="Arial" panose="020B0604020202020204" pitchFamily="34" charset="0"/>
                <a:sym typeface="Symbol" panose="05050102010706020507" pitchFamily="18" charset="2"/>
              </a:rPr>
              <a:t></a:t>
            </a:r>
            <a:r>
              <a:rPr lang="nl-NL" altLang="nl-NL" sz="2800" dirty="0">
                <a:solidFill>
                  <a:srgbClr val="000000"/>
                </a:solidFill>
                <a:latin typeface="Arial" panose="020B0604020202020204" pitchFamily="34" charset="0"/>
                <a:sym typeface="Symbol" panose="05050102010706020507" pitchFamily="18" charset="2"/>
              </a:rPr>
              <a:t>. </a:t>
            </a:r>
            <a:r>
              <a:rPr lang="nl-NL" altLang="nl-NL" sz="2800" dirty="0" err="1">
                <a:solidFill>
                  <a:srgbClr val="000000"/>
                </a:solidFill>
                <a:latin typeface="Arial" panose="020B0604020202020204" pitchFamily="34" charset="0"/>
                <a:sym typeface="Symbol" panose="05050102010706020507" pitchFamily="18" charset="2"/>
              </a:rPr>
              <a:t>Assume</a:t>
            </a:r>
            <a:r>
              <a:rPr lang="nl-NL" altLang="nl-NL" sz="2800" dirty="0">
                <a:solidFill>
                  <a:srgbClr val="000000"/>
                </a:solidFill>
                <a:latin typeface="Arial" panose="020B0604020202020204" pitchFamily="34" charset="0"/>
                <a:sym typeface="Symbol" panose="05050102010706020507" pitchFamily="18" charset="2"/>
              </a:rPr>
              <a:t> U(x</a:t>
            </a:r>
            <a:r>
              <a:rPr lang="nl-NL" altLang="nl-NL" sz="2800" baseline="-25000" dirty="0">
                <a:solidFill>
                  <a:srgbClr val="000000"/>
                </a:solidFill>
                <a:latin typeface="Arial" panose="020B0604020202020204" pitchFamily="34" charset="0"/>
                <a:sym typeface="Symbol" panose="05050102010706020507" pitchFamily="18" charset="2"/>
              </a:rPr>
              <a:t>i</a:t>
            </a:r>
            <a:r>
              <a:rPr lang="nl-NL" altLang="nl-NL" sz="2800" dirty="0">
                <a:solidFill>
                  <a:srgbClr val="000000"/>
                </a:solidFill>
                <a:latin typeface="Arial" panose="020B0604020202020204" pitchFamily="34" charset="0"/>
                <a:sym typeface="Symbol" panose="05050102010706020507" pitchFamily="18" charset="2"/>
              </a:rPr>
              <a:t>) – U(</a:t>
            </a:r>
            <a:r>
              <a:rPr lang="nl-NL" altLang="nl-NL" sz="2800" dirty="0" err="1">
                <a:solidFill>
                  <a:srgbClr val="000000"/>
                </a:solidFill>
                <a:latin typeface="Arial" panose="020B0604020202020204" pitchFamily="34" charset="0"/>
                <a:sym typeface="Symbol" panose="05050102010706020507" pitchFamily="18" charset="2"/>
              </a:rPr>
              <a:t>x</a:t>
            </a:r>
            <a:r>
              <a:rPr lang="nl-NL" altLang="nl-NL" sz="2800" baseline="-25000" dirty="0" err="1">
                <a:solidFill>
                  <a:srgbClr val="000000"/>
                </a:solidFill>
                <a:latin typeface="Arial" panose="020B0604020202020204" pitchFamily="34" charset="0"/>
                <a:sym typeface="Symbol" panose="05050102010706020507" pitchFamily="18" charset="2"/>
              </a:rPr>
              <a:t>j</a:t>
            </a:r>
            <a:r>
              <a:rPr lang="nl-NL" altLang="nl-NL" sz="2800" dirty="0">
                <a:solidFill>
                  <a:srgbClr val="000000"/>
                </a:solidFill>
                <a:latin typeface="Arial" panose="020B0604020202020204" pitchFamily="34" charset="0"/>
                <a:sym typeface="Symbol" panose="05050102010706020507" pitchFamily="18" charset="2"/>
              </a:rPr>
              <a:t>)</a:t>
            </a:r>
            <a:r>
              <a:rPr lang="nl-NL" altLang="nl-NL" sz="1400" dirty="0">
                <a:solidFill>
                  <a:srgbClr val="000000"/>
                </a:solidFill>
                <a:latin typeface="Arial" panose="020B0604020202020204" pitchFamily="34" charset="0"/>
                <a:sym typeface="Symbol" panose="05050102010706020507" pitchFamily="18" charset="2"/>
              </a:rPr>
              <a:t> </a:t>
            </a:r>
            <a:r>
              <a:rPr lang="nl-NL" altLang="nl-NL" sz="2800" dirty="0">
                <a:solidFill>
                  <a:srgbClr val="000000"/>
                </a:solidFill>
                <a:latin typeface="Arial" panose="020B0604020202020204" pitchFamily="34" charset="0"/>
                <a:sym typeface="Symbol" panose="05050102010706020507" pitchFamily="18" charset="2"/>
              </a:rPr>
              <a:t>&lt;</a:t>
            </a:r>
            <a:r>
              <a:rPr lang="en-US" altLang="nl-NL" sz="2800" dirty="0">
                <a:solidFill>
                  <a:srgbClr val="000000"/>
                </a:solidFill>
                <a:latin typeface="Arial" panose="020B0604020202020204" pitchFamily="34" charset="0"/>
                <a:sym typeface="Symbol" panose="05050102010706020507" pitchFamily="18" charset="2"/>
              </a:rPr>
              <a:t> 0.</a:t>
            </a:r>
            <a:endParaRPr lang="en-GB" altLang="nl-NL" sz="2800" dirty="0">
              <a:solidFill>
                <a:srgbClr val="000000"/>
              </a:solidFill>
              <a:latin typeface="Arial" panose="020B0604020202020204" pitchFamily="34" charset="0"/>
              <a:sym typeface="Symbol" panose="05050102010706020507" pitchFamily="18" charset="2"/>
            </a:endParaRPr>
          </a:p>
        </p:txBody>
      </p:sp>
      <p:sp>
        <p:nvSpPr>
          <p:cNvPr id="17" name="Text Box 2"/>
          <p:cNvSpPr txBox="1">
            <a:spLocks noChangeArrowheads="1"/>
          </p:cNvSpPr>
          <p:nvPr/>
        </p:nvSpPr>
        <p:spPr bwMode="auto">
          <a:xfrm>
            <a:off x="304800" y="3427413"/>
            <a:ext cx="8534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Th</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us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the</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bigger </a:t>
            </a:r>
            <a:r>
              <a:rPr lang="en-US" altLang="nl-NL" dirty="0">
                <a:solidFill>
                  <a:srgbClr val="000000"/>
                </a:solidFill>
                <a:latin typeface="Arial" panose="020B0604020202020204" pitchFamily="34" charset="0"/>
                <a:sym typeface="Symbol" panose="05050102010706020507" pitchFamily="18" charset="2"/>
              </a:rPr>
              <a:t>, the more rationality</a:t>
            </a:r>
            <a:r>
              <a:rPr lang="nl-NL" altLang="nl-NL" dirty="0">
                <a:solidFill>
                  <a:srgbClr val="000000"/>
                </a:solidFill>
                <a:latin typeface="Arial" panose="020B0604020202020204" pitchFamily="34" charset="0"/>
                <a:sym typeface="Symbol" panose="05050102010706020507" pitchFamily="18" charset="2"/>
              </a:rPr>
              <a:t>.</a:t>
            </a:r>
          </a:p>
          <a:p>
            <a:pPr>
              <a:spcBef>
                <a:spcPct val="0"/>
              </a:spcBef>
              <a:buFont typeface="Math3" panose="00000400000000000000" pitchFamily="2" charset="2"/>
              <a:buNone/>
            </a:pPr>
            <a:r>
              <a:rPr lang="en-US" altLang="nl-NL" dirty="0">
                <a:solidFill>
                  <a:srgbClr val="000000"/>
                </a:solidFill>
                <a:latin typeface="Arial" panose="020B0604020202020204" pitchFamily="34" charset="0"/>
                <a:sym typeface="Symbol" panose="05050102010706020507" pitchFamily="18" charset="2"/>
              </a:rPr>
              <a:t>=</a:t>
            </a:r>
            <a:r>
              <a:rPr lang="nl-NL" altLang="nl-NL" dirty="0">
                <a:solidFill>
                  <a:srgbClr val="000000"/>
                </a:solidFill>
                <a:latin typeface="Arial" panose="020B0604020202020204" pitchFamily="34" charset="0"/>
                <a:sym typeface="Symbol" panose="05050102010706020507" pitchFamily="18" charset="2"/>
              </a:rPr>
              <a:t>0: </a:t>
            </a:r>
            <a:r>
              <a:rPr lang="nl-NL" altLang="nl-NL" dirty="0" err="1">
                <a:solidFill>
                  <a:srgbClr val="000000"/>
                </a:solidFill>
                <a:latin typeface="Arial" panose="020B0604020202020204" pitchFamily="34" charset="0"/>
                <a:sym typeface="Symbol" panose="05050102010706020507" pitchFamily="18" charset="2"/>
              </a:rPr>
              <a:t>total</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randomness</a:t>
            </a:r>
            <a:r>
              <a:rPr lang="nl-NL" altLang="nl-NL" dirty="0">
                <a:solidFill>
                  <a:srgbClr val="000000"/>
                </a:solidFill>
                <a:latin typeface="Arial" panose="020B0604020202020204" pitchFamily="34" charset="0"/>
                <a:sym typeface="Symbol" panose="05050102010706020507" pitchFamily="18" charset="2"/>
              </a:rPr>
              <a:t>;</a:t>
            </a:r>
          </a:p>
          <a:p>
            <a:pPr>
              <a:spcBef>
                <a:spcPct val="0"/>
              </a:spcBef>
              <a:buFont typeface="Math3" panose="00000400000000000000" pitchFamily="2" charset="2"/>
              <a:buNone/>
            </a:pPr>
            <a:r>
              <a:rPr lang="en-US" altLang="nl-NL" dirty="0">
                <a:solidFill>
                  <a:srgbClr val="CC9900"/>
                </a:solidFill>
                <a:latin typeface="Arial" panose="020B0604020202020204" pitchFamily="34" charset="0"/>
                <a:sym typeface="Symbol" panose="05050102010706020507" pitchFamily="18" charset="2"/>
              </a:rPr>
              <a:t>=</a:t>
            </a:r>
            <a:r>
              <a:rPr lang="nl-NL" altLang="nl-NL" dirty="0">
                <a:solidFill>
                  <a:srgbClr val="CC9900"/>
                </a:solidFill>
                <a:latin typeface="Arial" panose="020B0604020202020204" pitchFamily="34" charset="0"/>
                <a:sym typeface="Symbol" panose="05050102010706020507" pitchFamily="18" charset="2"/>
              </a:rPr>
              <a:t>: perfect </a:t>
            </a:r>
            <a:r>
              <a:rPr lang="nl-NL" altLang="nl-NL" dirty="0" err="1">
                <a:solidFill>
                  <a:srgbClr val="CC9900"/>
                </a:solidFill>
                <a:latin typeface="Arial" panose="020B0604020202020204" pitchFamily="34" charset="0"/>
                <a:sym typeface="Symbol" panose="05050102010706020507" pitchFamily="18" charset="2"/>
              </a:rPr>
              <a:t>rationality</a:t>
            </a:r>
            <a:r>
              <a:rPr lang="nl-NL" altLang="nl-NL" dirty="0">
                <a:solidFill>
                  <a:srgbClr val="CC9900"/>
                </a:solidFill>
                <a:latin typeface="Arial" panose="020B0604020202020204" pitchFamily="34" charset="0"/>
                <a:sym typeface="Symbol" panose="05050102010706020507" pitchFamily="18" charset="2"/>
              </a:rPr>
              <a:t>.</a:t>
            </a:r>
          </a:p>
          <a:p>
            <a:pPr>
              <a:spcBef>
                <a:spcPct val="0"/>
              </a:spcBef>
              <a:buFont typeface="Math3" panose="00000400000000000000" pitchFamily="2" charset="2"/>
              <a:buNone/>
            </a:pPr>
            <a:r>
              <a:rPr lang="nl-NL" altLang="nl-NL" dirty="0">
                <a:solidFill>
                  <a:srgbClr val="0000FF"/>
                </a:solidFill>
                <a:latin typeface="Arial" panose="020B0604020202020204" pitchFamily="34" charset="0"/>
                <a:sym typeface="Symbol" panose="05050102010706020507" pitchFamily="18" charset="2"/>
              </a:rPr>
              <a:t>(</a:t>
            </a:r>
            <a:r>
              <a:rPr lang="nl-NL" altLang="nl-NL" dirty="0" err="1">
                <a:solidFill>
                  <a:srgbClr val="0000FF"/>
                </a:solidFill>
                <a:latin typeface="Arial" panose="020B0604020202020204" pitchFamily="34" charset="0"/>
                <a:sym typeface="Symbol" panose="05050102010706020507" pitchFamily="18" charset="2"/>
              </a:rPr>
              <a:t>One</a:t>
            </a:r>
            <a:r>
              <a:rPr lang="nl-NL" altLang="nl-NL" dirty="0">
                <a:solidFill>
                  <a:srgbClr val="0000FF"/>
                </a:solidFill>
                <a:latin typeface="Arial" panose="020B0604020202020204" pitchFamily="34" charset="0"/>
                <a:sym typeface="Symbol" panose="05050102010706020507" pitchFamily="18" charset="2"/>
              </a:rPr>
              <a:t> </a:t>
            </a:r>
            <a:r>
              <a:rPr lang="nl-NL" altLang="nl-NL" dirty="0" err="1">
                <a:solidFill>
                  <a:srgbClr val="0000FF"/>
                </a:solidFill>
                <a:latin typeface="Arial" panose="020B0604020202020204" pitchFamily="34" charset="0"/>
                <a:sym typeface="Symbol" panose="05050102010706020507" pitchFamily="18" charset="2"/>
              </a:rPr>
              <a:t>application</a:t>
            </a:r>
            <a:r>
              <a:rPr lang="nl-NL" altLang="nl-NL" dirty="0">
                <a:solidFill>
                  <a:srgbClr val="0000FF"/>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a:t>
            </a:r>
            <a:r>
              <a:rPr lang="nl-NL" altLang="nl-NL" dirty="0">
                <a:solidFill>
                  <a:srgbClr val="000000"/>
                </a:solidFill>
                <a:latin typeface="Arial" panose="020B0604020202020204" pitchFamily="34" charset="0"/>
                <a:sym typeface="Symbol" panose="05050102010706020507" pitchFamily="18" charset="2"/>
              </a:rPr>
              <a:t> is well suited to study learning!)</a:t>
            </a:r>
            <a:endParaRPr lang="en-GB" altLang="nl-NL" dirty="0">
              <a:solidFill>
                <a:srgbClr val="000000"/>
              </a:solidFill>
              <a:latin typeface="Arial" panose="020B0604020202020204" pitchFamily="34" charset="0"/>
              <a:sym typeface="Symbol" panose="05050102010706020507" pitchFamily="18" charset="2"/>
            </a:endParaRPr>
          </a:p>
        </p:txBody>
      </p:sp>
      <p:grpSp>
        <p:nvGrpSpPr>
          <p:cNvPr id="400422" name="Group 38"/>
          <p:cNvGrpSpPr>
            <a:grpSpLocks/>
          </p:cNvGrpSpPr>
          <p:nvPr/>
        </p:nvGrpSpPr>
        <p:grpSpPr bwMode="auto">
          <a:xfrm>
            <a:off x="287338" y="1347788"/>
            <a:ext cx="1165225" cy="1019175"/>
            <a:chOff x="373" y="913"/>
            <a:chExt cx="734" cy="642"/>
          </a:xfrm>
        </p:grpSpPr>
        <p:sp>
          <p:nvSpPr>
            <p:cNvPr id="202762" name="Text Box 2"/>
            <p:cNvSpPr txBox="1">
              <a:spLocks noChangeArrowheads="1"/>
            </p:cNvSpPr>
            <p:nvPr/>
          </p:nvSpPr>
          <p:spPr bwMode="auto">
            <a:xfrm>
              <a:off x="385" y="1228"/>
              <a:ext cx="7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a:t>
              </a:r>
              <a:r>
                <a:rPr lang="en-US" altLang="nl-NL" sz="3000" baseline="30000" dirty="0" err="1">
                  <a:solidFill>
                    <a:srgbClr val="000000"/>
                  </a:solidFill>
                  <a:latin typeface="Arial" panose="020B0604020202020204" pitchFamily="34" charset="0"/>
                  <a:sym typeface="Symbol" panose="05050102010706020507" pitchFamily="18" charset="2"/>
                </a:rPr>
                <a:t></a:t>
              </a:r>
              <a:r>
                <a:rPr lang="en-US" altLang="nl-NL" sz="3000" baseline="30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nl-NL" altLang="nl-NL" sz="2800" baseline="30000" dirty="0" err="1">
                  <a:solidFill>
                    <a:srgbClr val="000000"/>
                  </a:solidFill>
                  <a:latin typeface="Arial" panose="020B0604020202020204" pitchFamily="34" charset="0"/>
                  <a:sym typeface="Symbol" panose="05050102010706020507" pitchFamily="18" charset="2"/>
                </a:rPr>
                <a:t>x</a:t>
              </a:r>
              <a:r>
                <a:rPr lang="nl-NL" altLang="nl-NL" sz="2000" dirty="0" err="1">
                  <a:solidFill>
                    <a:srgbClr val="000000"/>
                  </a:solidFill>
                  <a:latin typeface="Arial" panose="020B0604020202020204" pitchFamily="34" charset="0"/>
                  <a:sym typeface="Symbol" panose="05050102010706020507" pitchFamily="18" charset="2"/>
                </a:rPr>
                <a:t>j</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02763" name="Text Box 2"/>
            <p:cNvSpPr txBox="1">
              <a:spLocks noChangeArrowheads="1"/>
            </p:cNvSpPr>
            <p:nvPr/>
          </p:nvSpPr>
          <p:spPr bwMode="auto">
            <a:xfrm>
              <a:off x="373" y="913"/>
              <a:ext cx="69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a:solidFill>
                    <a:srgbClr val="000000"/>
                  </a:solidFill>
                  <a:latin typeface="Arial" panose="020B0604020202020204" pitchFamily="34" charset="0"/>
                  <a:cs typeface="Times New Roman" panose="02020603050405020304" pitchFamily="18" charset="0"/>
                  <a:sym typeface="Math3" panose="00000400000000000000" pitchFamily="2" charset="2"/>
                </a:rPr>
                <a:t>e</a:t>
              </a:r>
              <a:r>
                <a:rPr lang="en-US" altLang="nl-NL" sz="3000" baseline="30000">
                  <a:solidFill>
                    <a:srgbClr val="000000"/>
                  </a:solidFill>
                  <a:latin typeface="Arial" panose="020B0604020202020204" pitchFamily="34" charset="0"/>
                  <a:sym typeface="Symbol" panose="05050102010706020507" pitchFamily="18" charset="2"/>
                </a:rPr>
                <a:t></a:t>
              </a:r>
              <a:r>
                <a:rPr lang="en-US"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nl-NL" altLang="nl-NL" sz="2800" baseline="30000">
                  <a:solidFill>
                    <a:srgbClr val="000000"/>
                  </a:solidFill>
                  <a:latin typeface="Arial" panose="020B0604020202020204" pitchFamily="34" charset="0"/>
                  <a:sym typeface="Symbol" panose="05050102010706020507" pitchFamily="18" charset="2"/>
                </a:rPr>
                <a:t>x</a:t>
              </a:r>
              <a:r>
                <a:rPr lang="nl-NL" altLang="nl-NL" sz="2000">
                  <a:solidFill>
                    <a:srgbClr val="000000"/>
                  </a:solidFill>
                  <a:latin typeface="Arial" panose="020B0604020202020204" pitchFamily="34" charset="0"/>
                  <a:sym typeface="Symbol" panose="05050102010706020507" pitchFamily="18" charset="2"/>
                </a:rPr>
                <a:t>i</a:t>
              </a:r>
              <a:r>
                <a:rPr lang="nl-NL" altLang="nl-NL" sz="3000" baseline="3000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sz="2800" baseline="30000">
                <a:solidFill>
                  <a:srgbClr val="000000"/>
                </a:solidFill>
                <a:latin typeface="Arial" panose="020B0604020202020204" pitchFamily="34" charset="0"/>
                <a:sym typeface="Symbol" panose="05050102010706020507" pitchFamily="18" charset="2"/>
              </a:endParaRPr>
            </a:p>
          </p:txBody>
        </p:sp>
        <p:sp>
          <p:nvSpPr>
            <p:cNvPr id="202764" name="Line 25"/>
            <p:cNvSpPr>
              <a:spLocks noChangeShapeType="1"/>
            </p:cNvSpPr>
            <p:nvPr/>
          </p:nvSpPr>
          <p:spPr bwMode="auto">
            <a:xfrm>
              <a:off x="420" y="1237"/>
              <a:ext cx="5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grpSp>
        <p:nvGrpSpPr>
          <p:cNvPr id="400423" name="Group 39"/>
          <p:cNvGrpSpPr>
            <a:grpSpLocks/>
          </p:cNvGrpSpPr>
          <p:nvPr/>
        </p:nvGrpSpPr>
        <p:grpSpPr bwMode="auto">
          <a:xfrm>
            <a:off x="1409700" y="1557338"/>
            <a:ext cx="6732588" cy="1066800"/>
            <a:chOff x="1080" y="1045"/>
            <a:chExt cx="4241" cy="672"/>
          </a:xfrm>
        </p:grpSpPr>
        <p:sp>
          <p:nvSpPr>
            <p:cNvPr id="202760" name="Text Box 2"/>
            <p:cNvSpPr txBox="1">
              <a:spLocks noChangeArrowheads="1"/>
            </p:cNvSpPr>
            <p:nvPr/>
          </p:nvSpPr>
          <p:spPr bwMode="auto">
            <a:xfrm>
              <a:off x="1080" y="1050"/>
              <a:ext cx="3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p:sp>
          <p:nvSpPr>
            <p:cNvPr id="202761" name="Text Box 2"/>
            <p:cNvSpPr txBox="1">
              <a:spLocks noChangeArrowheads="1"/>
            </p:cNvSpPr>
            <p:nvPr/>
          </p:nvSpPr>
          <p:spPr bwMode="auto">
            <a:xfrm>
              <a:off x="1378" y="1045"/>
              <a:ext cx="3943"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a:t>
              </a:r>
              <a:r>
                <a:rPr lang="en-US" altLang="nl-NL" sz="3000" baseline="30000" dirty="0">
                  <a:solidFill>
                    <a:srgbClr val="000000"/>
                  </a:solidFill>
                  <a:latin typeface="Arial" panose="020B0604020202020204" pitchFamily="34" charset="0"/>
                  <a:sym typeface="Symbol" panose="05050102010706020507" pitchFamily="18" charset="2"/>
                </a:rPr>
                <a:t></a:t>
              </a:r>
              <a:r>
                <a:rPr lang="en-US" altLang="nl-NL" sz="3400" baseline="30000" dirty="0">
                  <a:solidFill>
                    <a:srgbClr val="000000"/>
                  </a:solidFill>
                  <a:latin typeface="Arial" panose="020B0604020202020204" pitchFamily="34" charset="0"/>
                  <a:sym typeface="Symbol" panose="05050102010706020507" pitchFamily="18" charset="2"/>
                </a:rPr>
                <a:t>(</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nl-NL" altLang="nl-NL" sz="2800" baseline="30000" dirty="0">
                  <a:solidFill>
                    <a:srgbClr val="000000"/>
                  </a:solidFill>
                  <a:latin typeface="Arial" panose="020B0604020202020204" pitchFamily="34" charset="0"/>
                  <a:sym typeface="Symbol" panose="05050102010706020507" pitchFamily="18" charset="2"/>
                </a:rPr>
                <a:t>x</a:t>
              </a:r>
              <a:r>
                <a:rPr lang="nl-NL" altLang="nl-NL" sz="2000" dirty="0">
                  <a:solidFill>
                    <a:srgbClr val="000000"/>
                  </a:solidFill>
                  <a:latin typeface="Arial" panose="020B0604020202020204" pitchFamily="34" charset="0"/>
                  <a:sym typeface="Symbol" panose="05050102010706020507" pitchFamily="18" charset="2"/>
                </a:rPr>
                <a:t>i</a:t>
              </a:r>
              <a:r>
                <a:rPr lang="nl-NL"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 – </a:t>
              </a:r>
              <a:r>
                <a:rPr lang="en-US"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nl-NL" altLang="nl-NL" sz="2800" baseline="30000" dirty="0" err="1">
                  <a:solidFill>
                    <a:srgbClr val="000000"/>
                  </a:solidFill>
                  <a:latin typeface="Arial" panose="020B0604020202020204" pitchFamily="34" charset="0"/>
                  <a:sym typeface="Symbol" panose="05050102010706020507" pitchFamily="18" charset="2"/>
                </a:rPr>
                <a:t>x</a:t>
              </a:r>
              <a:r>
                <a:rPr lang="nl-NL" altLang="nl-NL" sz="2000" dirty="0" err="1">
                  <a:solidFill>
                    <a:srgbClr val="000000"/>
                  </a:solidFill>
                  <a:latin typeface="Arial" panose="020B0604020202020204" pitchFamily="34" charset="0"/>
                  <a:sym typeface="Symbol" panose="05050102010706020507" pitchFamily="18" charset="2"/>
                </a:rPr>
                <a:t>j</a:t>
              </a:r>
              <a:r>
                <a:rPr lang="nl-NL" altLang="nl-NL" sz="30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nl-NL" altLang="nl-NL" sz="3400"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goes</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to</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0 as </a:t>
              </a:r>
              <a:r>
                <a:rPr lang="en-US" altLang="nl-NL" sz="2800" dirty="0">
                  <a:solidFill>
                    <a:srgbClr val="000000"/>
                  </a:solidFill>
                  <a:latin typeface="Arial" panose="020B0604020202020204" pitchFamily="34" charset="0"/>
                  <a:sym typeface="Symbol" panose="05050102010706020507" pitchFamily="18" charset="2"/>
                </a:rPr>
                <a:t></a:t>
              </a:r>
              <a:r>
                <a:rPr lang="en-US" altLang="nl-NL" dirty="0">
                  <a:solidFill>
                    <a:srgbClr val="000000"/>
                  </a:solidFill>
                  <a:latin typeface="Arial" panose="020B0604020202020204" pitchFamily="34" charset="0"/>
                  <a:sym typeface="Symbol" panose="05050102010706020507" pitchFamily="18" charset="2"/>
                </a:rPr>
                <a:t> because </a:t>
              </a:r>
              <a:r>
                <a:rPr lang="en-US" altLang="nl-NL" sz="3000" dirty="0">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nl-NL" altLang="nl-NL" sz="2800" dirty="0">
                  <a:solidFill>
                    <a:srgbClr val="000000"/>
                  </a:solidFill>
                  <a:latin typeface="Arial" panose="020B0604020202020204" pitchFamily="34" charset="0"/>
                  <a:sym typeface="Symbol" panose="05050102010706020507" pitchFamily="18" charset="2"/>
                </a:rPr>
                <a:t>x</a:t>
              </a:r>
              <a:r>
                <a:rPr lang="nl-NL" altLang="nl-NL" sz="2000" baseline="-25000" dirty="0">
                  <a:solidFill>
                    <a:srgbClr val="000000"/>
                  </a:solidFill>
                  <a:latin typeface="Arial" panose="020B0604020202020204" pitchFamily="34" charset="0"/>
                  <a:sym typeface="Symbol" panose="05050102010706020507" pitchFamily="18" charset="2"/>
                </a:rPr>
                <a:t>i</a:t>
              </a:r>
              <a:r>
                <a:rPr lang="nl-NL" altLang="nl-NL" sz="3000" dirty="0">
                  <a:solidFill>
                    <a:srgbClr val="000000"/>
                  </a:solidFill>
                  <a:latin typeface="Arial" panose="020B0604020202020204" pitchFamily="34" charset="0"/>
                  <a:cs typeface="Times New Roman" panose="02020603050405020304" pitchFamily="18" charset="0"/>
                  <a:sym typeface="Math3" panose="00000400000000000000" pitchFamily="2" charset="2"/>
                </a:rPr>
                <a:t>) – </a:t>
              </a:r>
              <a:r>
                <a:rPr lang="en-US" altLang="nl-NL" sz="3000" dirty="0">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nl-NL" altLang="nl-NL" sz="2800" dirty="0" err="1">
                  <a:solidFill>
                    <a:srgbClr val="000000"/>
                  </a:solidFill>
                  <a:latin typeface="Arial" panose="020B0604020202020204" pitchFamily="34" charset="0"/>
                  <a:sym typeface="Symbol" panose="05050102010706020507" pitchFamily="18" charset="2"/>
                </a:rPr>
                <a:t>x</a:t>
              </a:r>
              <a:r>
                <a:rPr lang="nl-NL" altLang="nl-NL" sz="2000" baseline="-25000" dirty="0" err="1">
                  <a:solidFill>
                    <a:srgbClr val="000000"/>
                  </a:solidFill>
                  <a:latin typeface="Arial" panose="020B0604020202020204" pitchFamily="34" charset="0"/>
                  <a:sym typeface="Symbol" panose="05050102010706020507" pitchFamily="18" charset="2"/>
                </a:rPr>
                <a:t>j</a:t>
              </a:r>
              <a:r>
                <a:rPr lang="nl-NL" altLang="nl-NL" sz="3000" dirty="0">
                  <a:solidFill>
                    <a:srgbClr val="000000"/>
                  </a:solidFill>
                  <a:latin typeface="Arial" panose="020B0604020202020204" pitchFamily="34" charset="0"/>
                  <a:cs typeface="Times New Roman" panose="02020603050405020304" pitchFamily="18" charset="0"/>
                  <a:sym typeface="Math3" panose="00000400000000000000" pitchFamily="2" charset="2"/>
                </a:rPr>
                <a:t>) &lt; 0.</a:t>
              </a:r>
              <a:endParaRPr lang="en-GB" altLang="nl-NL" sz="3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 name="Text Box 2"/>
          <p:cNvSpPr txBox="1">
            <a:spLocks noChangeArrowheads="1"/>
          </p:cNvSpPr>
          <p:nvPr/>
        </p:nvSpPr>
        <p:spPr bwMode="auto">
          <a:xfrm>
            <a:off x="304800" y="2474913"/>
            <a:ext cx="6683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AU" altLang="nl-NL" dirty="0">
                <a:solidFill>
                  <a:srgbClr val="0000FF"/>
                </a:solidFill>
                <a:sym typeface="Math3" panose="00000400000000000000" pitchFamily="2" charset="2"/>
              </a:rPr>
              <a:t></a:t>
            </a:r>
            <a:endParaRPr lang="en-GB" altLang="nl-NL" dirty="0">
              <a:solidFill>
                <a:srgbClr val="0000FF"/>
              </a:solidFill>
              <a:sym typeface="Symbol" panose="05050102010706020507" pitchFamily="18" charset="2"/>
            </a:endParaRPr>
          </a:p>
        </p:txBody>
      </p:sp>
      <p:sp>
        <p:nvSpPr>
          <p:cNvPr id="12"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194</a:t>
            </a:fld>
            <a:endParaRPr lang="en-US" altLang="nl-NL" sz="1600"/>
          </a:p>
        </p:txBody>
      </p:sp>
      <p:pic>
        <p:nvPicPr>
          <p:cNvPr id="13"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07484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04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04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17" grpId="0" build="p" autoUpdateAnimBg="0"/>
      <p:bldP spid="2" grpId="0" build="p"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58750" y="276225"/>
            <a:ext cx="8251825"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1162050" indent="-533400">
              <a:defRPr sz="2800">
                <a:solidFill>
                  <a:schemeClr val="tx1"/>
                </a:solidFill>
                <a:latin typeface="Arial" panose="020B0604020202020204" pitchFamily="34" charset="0"/>
              </a:defRPr>
            </a:lvl2pPr>
            <a:lvl3pPr marL="1874838" indent="-533400">
              <a:defRPr sz="2800">
                <a:solidFill>
                  <a:schemeClr val="tx1"/>
                </a:solidFill>
                <a:latin typeface="Arial" panose="020B0604020202020204" pitchFamily="34" charset="0"/>
              </a:defRPr>
            </a:lvl3pPr>
            <a:lvl4pPr marL="2587625" indent="-533400">
              <a:defRPr sz="2800">
                <a:solidFill>
                  <a:schemeClr val="tx1"/>
                </a:solidFill>
                <a:latin typeface="Arial" panose="020B0604020202020204" pitchFamily="34" charset="0"/>
              </a:defRPr>
            </a:lvl4pPr>
            <a:lvl5pPr marL="3300413" indent="-533400">
              <a:defRPr sz="2800">
                <a:solidFill>
                  <a:schemeClr val="tx1"/>
                </a:solidFill>
                <a:latin typeface="Arial" panose="020B0604020202020204" pitchFamily="34" charset="0"/>
              </a:defRPr>
            </a:lvl5pPr>
            <a:lvl6pPr marL="3757613" indent="-533400" eaLnBrk="0" fontAlgn="base" hangingPunct="0">
              <a:spcBef>
                <a:spcPct val="0"/>
              </a:spcBef>
              <a:spcAft>
                <a:spcPct val="0"/>
              </a:spcAft>
              <a:defRPr sz="2800">
                <a:solidFill>
                  <a:schemeClr val="tx1"/>
                </a:solidFill>
                <a:latin typeface="Arial" panose="020B0604020202020204" pitchFamily="34" charset="0"/>
              </a:defRPr>
            </a:lvl6pPr>
            <a:lvl7pPr marL="4214813" indent="-533400" eaLnBrk="0" fontAlgn="base" hangingPunct="0">
              <a:spcBef>
                <a:spcPct val="0"/>
              </a:spcBef>
              <a:spcAft>
                <a:spcPct val="0"/>
              </a:spcAft>
              <a:defRPr sz="2800">
                <a:solidFill>
                  <a:schemeClr val="tx1"/>
                </a:solidFill>
                <a:latin typeface="Arial" panose="020B0604020202020204" pitchFamily="34" charset="0"/>
              </a:defRPr>
            </a:lvl7pPr>
            <a:lvl8pPr marL="4672013" indent="-533400" eaLnBrk="0" fontAlgn="base" hangingPunct="0">
              <a:spcBef>
                <a:spcPct val="0"/>
              </a:spcBef>
              <a:spcAft>
                <a:spcPct val="0"/>
              </a:spcAft>
              <a:defRPr sz="2800">
                <a:solidFill>
                  <a:schemeClr val="tx1"/>
                </a:solidFill>
                <a:latin typeface="Arial" panose="020B0604020202020204" pitchFamily="34" charset="0"/>
              </a:defRPr>
            </a:lvl8pPr>
            <a:lvl9pPr marL="5129213" indent="-533400" eaLnBrk="0" fontAlgn="base" hangingPunct="0">
              <a:spcBef>
                <a:spcPct val="0"/>
              </a:spcBef>
              <a:spcAft>
                <a:spcPct val="0"/>
              </a:spcAft>
              <a:defRPr sz="2800">
                <a:solidFill>
                  <a:schemeClr val="tx1"/>
                </a:solidFill>
                <a:latin typeface="Arial" panose="020B0604020202020204" pitchFamily="34" charset="0"/>
              </a:defRPr>
            </a:lvl9pPr>
          </a:lstStyle>
          <a:p>
            <a:pPr>
              <a:lnSpc>
                <a:spcPct val="85000"/>
              </a:lnSpc>
              <a:buFont typeface="Math3" panose="00000400000000000000" pitchFamily="2" charset="2"/>
              <a:buNone/>
            </a:pPr>
            <a:r>
              <a:rPr lang="en-US" altLang="nl-NL" sz="3200" dirty="0">
                <a:solidFill>
                  <a:srgbClr val="000000"/>
                </a:solidFill>
                <a:cs typeface="Times New Roman" panose="02020603050405020304" pitchFamily="18" charset="0"/>
                <a:sym typeface="Math3" panose="00000400000000000000" pitchFamily="2" charset="2"/>
              </a:rPr>
              <a:t>Probabilistic in</a:t>
            </a:r>
            <a:r>
              <a:rPr lang="nl-NL" altLang="nl-NL" sz="3200" dirty="0" err="1">
                <a:solidFill>
                  <a:srgbClr val="000000"/>
                </a:solidFill>
                <a:cs typeface="Times New Roman" panose="02020603050405020304" pitchFamily="18" charset="0"/>
                <a:sym typeface="Math3" panose="00000400000000000000" pitchFamily="2" charset="2"/>
              </a:rPr>
              <a:t>dividual</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choice</a:t>
            </a:r>
            <a:r>
              <a:rPr lang="nl-NL" altLang="nl-NL" sz="3200" dirty="0">
                <a:solidFill>
                  <a:srgbClr val="000000"/>
                </a:solidFill>
                <a:cs typeface="Times New Roman" panose="02020603050405020304" pitchFamily="18" charset="0"/>
                <a:sym typeface="Math3" panose="00000400000000000000" pitchFamily="2" charset="2"/>
              </a:rPr>
              <a:t> is </a:t>
            </a:r>
            <a:r>
              <a:rPr lang="nl-NL" altLang="nl-NL" sz="3200" dirty="0" err="1">
                <a:solidFill>
                  <a:srgbClr val="000000"/>
                </a:solidFill>
                <a:cs typeface="Times New Roman" panose="02020603050405020304" pitchFamily="18" charset="0"/>
                <a:sym typeface="Math3" panose="00000400000000000000" pitchFamily="2" charset="2"/>
              </a:rPr>
              <a:t>plausible</a:t>
            </a:r>
            <a:r>
              <a:rPr lang="nl-NL" altLang="nl-NL" sz="3200" dirty="0">
                <a:solidFill>
                  <a:srgbClr val="000000"/>
                </a:solidFill>
                <a:cs typeface="Times New Roman" panose="02020603050405020304" pitchFamily="18" charset="0"/>
                <a:sym typeface="Math3" panose="00000400000000000000" pitchFamily="2" charset="2"/>
              </a:rPr>
              <a:t>. </a:t>
            </a:r>
          </a:p>
          <a:p>
            <a:pPr>
              <a:lnSpc>
                <a:spcPct val="85000"/>
              </a:lnSpc>
              <a:buFont typeface="Math3" panose="00000400000000000000" pitchFamily="2" charset="2"/>
              <a:buNone/>
            </a:pPr>
            <a:r>
              <a:rPr lang="en-US" altLang="nl-NL" sz="3200" dirty="0" err="1">
                <a:solidFill>
                  <a:srgbClr val="0000FF"/>
                </a:solidFill>
                <a:cs typeface="Times New Roman" panose="02020603050405020304" pitchFamily="18" charset="0"/>
                <a:sym typeface="Math3" panose="00000400000000000000" pitchFamily="2" charset="2"/>
              </a:rPr>
              <a:t>Empiri</a:t>
            </a:r>
            <a:r>
              <a:rPr lang="nl-NL" altLang="nl-NL" sz="3200" dirty="0" err="1">
                <a:solidFill>
                  <a:srgbClr val="0000FF"/>
                </a:solidFill>
                <a:cs typeface="Times New Roman" panose="02020603050405020304" pitchFamily="18" charset="0"/>
                <a:sym typeface="Math3" panose="00000400000000000000" pitchFamily="2" charset="2"/>
              </a:rPr>
              <a:t>cally</a:t>
            </a:r>
            <a:r>
              <a:rPr lang="nl-NL" altLang="nl-NL" sz="3200" dirty="0">
                <a:solidFill>
                  <a:srgbClr val="0000FF"/>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if</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you</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ask</a:t>
            </a:r>
            <a:r>
              <a:rPr lang="nl-NL" altLang="nl-NL" sz="3200" dirty="0">
                <a:solidFill>
                  <a:srgbClr val="000000"/>
                </a:solidFill>
                <a:cs typeface="Times New Roman" panose="02020603050405020304" pitchFamily="18" charset="0"/>
                <a:sym typeface="Math3" panose="00000400000000000000" pitchFamily="2" charset="2"/>
              </a:rPr>
              <a:t> subjects </a:t>
            </a:r>
            <a:r>
              <a:rPr lang="nl-NL" altLang="nl-NL" sz="3200" dirty="0" err="1">
                <a:solidFill>
                  <a:srgbClr val="000000"/>
                </a:solidFill>
                <a:cs typeface="Times New Roman" panose="02020603050405020304" pitchFamily="18" charset="0"/>
                <a:sym typeface="Math3" panose="00000400000000000000" pitchFamily="2" charset="2"/>
              </a:rPr>
              <a:t>something</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again</a:t>
            </a:r>
            <a:r>
              <a:rPr lang="nl-NL" altLang="nl-NL" sz="3200" dirty="0">
                <a:solidFill>
                  <a:srgbClr val="000000"/>
                </a:solidFill>
                <a:cs typeface="Times New Roman" panose="02020603050405020304" pitchFamily="18" charset="0"/>
                <a:sym typeface="Math3" panose="00000400000000000000" pitchFamily="2" charset="2"/>
              </a:rPr>
              <a:t> 5 minutes later, </a:t>
            </a:r>
            <a:r>
              <a:rPr lang="nl-NL" altLang="nl-NL" sz="3200" dirty="0" err="1">
                <a:solidFill>
                  <a:srgbClr val="000000"/>
                </a:solidFill>
                <a:cs typeface="Times New Roman" panose="02020603050405020304" pitchFamily="18" charset="0"/>
                <a:sym typeface="Math3" panose="00000400000000000000" pitchFamily="2" charset="2"/>
              </a:rPr>
              <a:t>then</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they</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often</a:t>
            </a:r>
            <a:r>
              <a:rPr lang="nl-NL" altLang="nl-NL" sz="3200" dirty="0">
                <a:solidFill>
                  <a:srgbClr val="000000"/>
                </a:solidFill>
                <a:cs typeface="Times New Roman" panose="02020603050405020304" pitchFamily="18" charset="0"/>
                <a:sym typeface="Math3" panose="00000400000000000000" pitchFamily="2" charset="2"/>
              </a:rPr>
              <a:t> change </a:t>
            </a:r>
            <a:r>
              <a:rPr lang="nl-NL" altLang="nl-NL" sz="3200" dirty="0" err="1">
                <a:solidFill>
                  <a:srgbClr val="000000"/>
                </a:solidFill>
                <a:cs typeface="Times New Roman" panose="02020603050405020304" pitchFamily="18" charset="0"/>
                <a:sym typeface="Math3" panose="00000400000000000000" pitchFamily="2" charset="2"/>
              </a:rPr>
              <a:t>choice</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inconsistency</a:t>
            </a:r>
            <a:r>
              <a:rPr lang="nl-NL" altLang="nl-NL" sz="3200" dirty="0">
                <a:solidFill>
                  <a:srgbClr val="000000"/>
                </a:solidFill>
                <a:cs typeface="Times New Roman" panose="02020603050405020304" pitchFamily="18" charset="0"/>
                <a:sym typeface="Math3" panose="00000400000000000000" pitchFamily="2" charset="2"/>
              </a:rPr>
              <a:t>.</a:t>
            </a:r>
            <a:br>
              <a:rPr lang="nl-NL" altLang="nl-NL" sz="3200" dirty="0">
                <a:solidFill>
                  <a:srgbClr val="000000"/>
                </a:solidFill>
                <a:cs typeface="Times New Roman" panose="02020603050405020304" pitchFamily="18" charset="0"/>
                <a:sym typeface="Math3" panose="00000400000000000000" pitchFamily="2" charset="2"/>
              </a:rPr>
            </a:br>
            <a:endParaRPr lang="nl-NL" altLang="nl-NL" sz="3200" dirty="0">
              <a:solidFill>
                <a:srgbClr val="000000"/>
              </a:solidFill>
              <a:cs typeface="Times New Roman" panose="02020603050405020304" pitchFamily="18" charset="0"/>
              <a:sym typeface="Math3" panose="00000400000000000000" pitchFamily="2" charset="2"/>
            </a:endParaRPr>
          </a:p>
          <a:p>
            <a:pPr>
              <a:lnSpc>
                <a:spcPct val="85000"/>
              </a:lnSpc>
              <a:buFont typeface="Math3" panose="00000400000000000000" pitchFamily="2" charset="2"/>
              <a:buNone/>
            </a:pPr>
            <a:r>
              <a:rPr lang="nl-NL" altLang="nl-NL" sz="3200" dirty="0" err="1">
                <a:solidFill>
                  <a:srgbClr val="000000"/>
                </a:solidFill>
                <a:cs typeface="Times New Roman" panose="02020603050405020304" pitchFamily="18" charset="0"/>
                <a:sym typeface="Math3" panose="00000400000000000000" pitchFamily="2" charset="2"/>
              </a:rPr>
              <a:t>Some</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researchers</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think</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that</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it</a:t>
            </a:r>
            <a:r>
              <a:rPr lang="nl-NL" altLang="nl-NL" sz="3200" dirty="0">
                <a:solidFill>
                  <a:srgbClr val="000000"/>
                </a:solidFill>
                <a:cs typeface="Times New Roman" panose="02020603050405020304" pitchFamily="18" charset="0"/>
                <a:sym typeface="Math3" panose="00000400000000000000" pitchFamily="2" charset="2"/>
              </a:rPr>
              <a:t> is </a:t>
            </a:r>
            <a:r>
              <a:rPr lang="nl-NL" altLang="nl-NL" sz="3200" dirty="0" err="1">
                <a:solidFill>
                  <a:srgbClr val="000000"/>
                </a:solidFill>
                <a:cs typeface="Times New Roman" panose="02020603050405020304" pitchFamily="18" charset="0"/>
                <a:sym typeface="Math3" panose="00000400000000000000" pitchFamily="2" charset="2"/>
              </a:rPr>
              <a:t>intrinsic</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to</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preference</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You</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can</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see</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by</a:t>
            </a:r>
            <a:r>
              <a:rPr lang="en-US" altLang="nl-NL" sz="3200" dirty="0">
                <a:solidFill>
                  <a:srgbClr val="000000"/>
                </a:solidFill>
                <a:cs typeface="Times New Roman" panose="02020603050405020304" pitchFamily="18" charset="0"/>
                <a:sym typeface="Math3" panose="00000400000000000000" pitchFamily="2" charset="2"/>
              </a:rPr>
              <a:t> </a:t>
            </a:r>
            <a:r>
              <a:rPr lang="en-US" altLang="nl-NL" sz="3200" dirty="0">
                <a:solidFill>
                  <a:srgbClr val="0000FF"/>
                </a:solidFill>
                <a:cs typeface="Times New Roman" panose="02020603050405020304" pitchFamily="18" charset="0"/>
                <a:sym typeface="Math3" panose="00000400000000000000" pitchFamily="2" charset="2"/>
              </a:rPr>
              <a:t>introspection:</a:t>
            </a:r>
            <a:r>
              <a:rPr lang="en-US" altLang="nl-NL" sz="3200" dirty="0">
                <a:solidFill>
                  <a:schemeClr val="tx2">
                    <a:lumMod val="75000"/>
                  </a:schemeClr>
                </a:solidFill>
                <a:cs typeface="Times New Roman" panose="02020603050405020304" pitchFamily="18" charset="0"/>
                <a:sym typeface="Math3" panose="00000400000000000000" pitchFamily="2" charset="2"/>
              </a:rPr>
              <a:t> </a:t>
            </a:r>
          </a:p>
          <a:p>
            <a:pPr>
              <a:lnSpc>
                <a:spcPct val="85000"/>
              </a:lnSpc>
              <a:buFont typeface="Math3" panose="00000400000000000000" pitchFamily="2" charset="2"/>
              <a:buNone/>
            </a:pPr>
            <a:r>
              <a:rPr lang="en-US" altLang="nl-NL" sz="3200" dirty="0">
                <a:solidFill>
                  <a:srgbClr val="000000"/>
                </a:solidFill>
                <a:cs typeface="Times New Roman" panose="02020603050405020304" pitchFamily="18" charset="0"/>
                <a:sym typeface="Math3" panose="00000400000000000000" pitchFamily="2" charset="2"/>
              </a:rPr>
              <a:t>if you ask yourself what you prefer, then you often feel </a:t>
            </a:r>
            <a:r>
              <a:rPr lang="en-US" altLang="nl-NL" sz="3200" dirty="0" err="1">
                <a:solidFill>
                  <a:srgbClr val="000000"/>
                </a:solidFill>
                <a:cs typeface="Times New Roman" panose="02020603050405020304" pitchFamily="18" charset="0"/>
                <a:sym typeface="Math3" panose="00000400000000000000" pitchFamily="2" charset="2"/>
              </a:rPr>
              <a:t>uncertai</a:t>
            </a:r>
            <a:r>
              <a:rPr lang="nl-NL" altLang="nl-NL" sz="3200" dirty="0">
                <a:solidFill>
                  <a:srgbClr val="000000"/>
                </a:solidFill>
                <a:cs typeface="Times New Roman" panose="02020603050405020304" pitchFamily="18" charset="0"/>
                <a:sym typeface="Math3" panose="00000400000000000000" pitchFamily="2" charset="2"/>
              </a:rPr>
              <a:t>n. </a:t>
            </a:r>
            <a:r>
              <a:rPr lang="nl-NL" altLang="nl-NL" sz="3200" dirty="0" err="1">
                <a:solidFill>
                  <a:srgbClr val="000000"/>
                </a:solidFill>
                <a:cs typeface="Times New Roman" panose="02020603050405020304" pitchFamily="18" charset="0"/>
                <a:sym typeface="Math3" panose="00000400000000000000" pitchFamily="2" charset="2"/>
              </a:rPr>
              <a:t>Probabilistic</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preference</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may</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be</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intrinsic</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within</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yourself</a:t>
            </a:r>
            <a:r>
              <a:rPr lang="nl-NL" altLang="nl-NL" sz="3200" dirty="0">
                <a:solidFill>
                  <a:srgbClr val="000000"/>
                </a:solidFill>
                <a:cs typeface="Times New Roman" panose="02020603050405020304" pitchFamily="18" charset="0"/>
                <a:sym typeface="Math3" panose="00000400000000000000" pitchFamily="2" charset="2"/>
              </a:rPr>
              <a:t>.</a:t>
            </a:r>
            <a:br>
              <a:rPr lang="nl-NL" altLang="nl-NL" sz="3200" dirty="0">
                <a:solidFill>
                  <a:srgbClr val="000000"/>
                </a:solidFill>
                <a:cs typeface="Times New Roman" panose="02020603050405020304" pitchFamily="18" charset="0"/>
                <a:sym typeface="Math3" panose="00000400000000000000" pitchFamily="2" charset="2"/>
              </a:rPr>
            </a:br>
            <a:endParaRPr lang="nl-NL" altLang="nl-NL" sz="3200" dirty="0">
              <a:solidFill>
                <a:srgbClr val="000000"/>
              </a:solidFill>
              <a:cs typeface="Times New Roman" panose="02020603050405020304" pitchFamily="18" charset="0"/>
              <a:sym typeface="Math3" panose="00000400000000000000" pitchFamily="2" charset="2"/>
            </a:endParaRPr>
          </a:p>
          <a:p>
            <a:pPr>
              <a:lnSpc>
                <a:spcPct val="85000"/>
              </a:lnSpc>
              <a:buFont typeface="Math3" panose="00000400000000000000" pitchFamily="2" charset="2"/>
              <a:buNone/>
            </a:pPr>
            <a:r>
              <a:rPr lang="en-US" altLang="nl-NL" sz="3200" dirty="0">
                <a:solidFill>
                  <a:srgbClr val="000000"/>
                </a:solidFill>
                <a:cs typeface="Times New Roman" panose="02020603050405020304" pitchFamily="18" charset="0"/>
                <a:sym typeface="Math3" panose="00000400000000000000" pitchFamily="2" charset="2"/>
              </a:rPr>
              <a:t>We will now reconsider </a:t>
            </a:r>
            <a:r>
              <a:rPr lang="en-US" altLang="nl-NL" sz="3200" dirty="0">
                <a:solidFill>
                  <a:srgbClr val="0000FF"/>
                </a:solidFill>
                <a:cs typeface="Times New Roman" panose="02020603050405020304" pitchFamily="18" charset="0"/>
                <a:sym typeface="Math3" panose="00000400000000000000" pitchFamily="2" charset="2"/>
              </a:rPr>
              <a:t>game theory </a:t>
            </a:r>
            <a:r>
              <a:rPr lang="en-US" altLang="nl-NL" sz="3200" dirty="0" err="1">
                <a:solidFill>
                  <a:srgbClr val="0000FF"/>
                </a:solidFill>
                <a:cs typeface="Times New Roman" panose="02020603050405020304" pitchFamily="18" charset="0"/>
                <a:sym typeface="Math3" panose="00000400000000000000" pitchFamily="2" charset="2"/>
              </a:rPr>
              <a:t>usi</a:t>
            </a:r>
            <a:r>
              <a:rPr lang="nl-NL" altLang="nl-NL" sz="3200" dirty="0" err="1">
                <a:solidFill>
                  <a:srgbClr val="0000FF"/>
                </a:solidFill>
                <a:cs typeface="Times New Roman" panose="02020603050405020304" pitchFamily="18" charset="0"/>
                <a:sym typeface="Math3" panose="00000400000000000000" pitchFamily="2" charset="2"/>
              </a:rPr>
              <a:t>ng</a:t>
            </a:r>
            <a:r>
              <a:rPr lang="nl-NL" altLang="nl-NL" sz="3200" dirty="0">
                <a:solidFill>
                  <a:srgbClr val="0000FF"/>
                </a:solidFill>
                <a:cs typeface="Times New Roman" panose="02020603050405020304" pitchFamily="18" charset="0"/>
                <a:sym typeface="Math3" panose="00000400000000000000" pitchFamily="2" charset="2"/>
              </a:rPr>
              <a:t> </a:t>
            </a:r>
            <a:r>
              <a:rPr lang="nl-NL" altLang="nl-NL" sz="3200" dirty="0" err="1">
                <a:solidFill>
                  <a:srgbClr val="0000FF"/>
                </a:solidFill>
                <a:cs typeface="Times New Roman" panose="02020603050405020304" pitchFamily="18" charset="0"/>
                <a:sym typeface="Math3" panose="00000400000000000000" pitchFamily="2" charset="2"/>
              </a:rPr>
              <a:t>probabilistic</a:t>
            </a:r>
            <a:r>
              <a:rPr lang="nl-NL" altLang="nl-NL" sz="3200" dirty="0">
                <a:solidFill>
                  <a:srgbClr val="0000FF"/>
                </a:solidFill>
                <a:cs typeface="Times New Roman" panose="02020603050405020304" pitchFamily="18" charset="0"/>
                <a:sym typeface="Math3" panose="00000400000000000000" pitchFamily="2" charset="2"/>
              </a:rPr>
              <a:t> </a:t>
            </a:r>
            <a:r>
              <a:rPr lang="nl-NL" altLang="nl-NL" sz="3200" dirty="0" err="1">
                <a:solidFill>
                  <a:srgbClr val="0000FF"/>
                </a:solidFill>
                <a:cs typeface="Times New Roman" panose="02020603050405020304" pitchFamily="18" charset="0"/>
                <a:sym typeface="Math3" panose="00000400000000000000" pitchFamily="2" charset="2"/>
              </a:rPr>
              <a:t>choice</a:t>
            </a:r>
            <a:r>
              <a:rPr lang="nl-NL" altLang="nl-NL" sz="3200" dirty="0">
                <a:solidFill>
                  <a:srgbClr val="0000FF"/>
                </a:solidFill>
                <a:cs typeface="Times New Roman" panose="02020603050405020304" pitchFamily="18" charset="0"/>
                <a:sym typeface="Math3" panose="00000400000000000000" pitchFamily="2" charset="2"/>
              </a:rPr>
              <a:t>. </a:t>
            </a:r>
            <a:r>
              <a:rPr lang="nl-NL" altLang="nl-NL" sz="3200" dirty="0">
                <a:solidFill>
                  <a:srgbClr val="000000"/>
                </a:solidFill>
                <a:cs typeface="Times New Roman" panose="02020603050405020304" pitchFamily="18" charset="0"/>
                <a:sym typeface="Math3" panose="00000400000000000000" pitchFamily="2" charset="2"/>
              </a:rPr>
              <a:t>More</a:t>
            </a:r>
            <a:r>
              <a:rPr lang="en-US" altLang="nl-NL" sz="3200" dirty="0">
                <a:solidFill>
                  <a:srgbClr val="000000"/>
                </a:solidFill>
                <a:cs typeface="Times New Roman" panose="02020603050405020304" pitchFamily="18" charset="0"/>
                <a:sym typeface="Math3" panose="00000400000000000000" pitchFamily="2" charset="2"/>
              </a:rPr>
              <a:t> psychologically </a:t>
            </a:r>
            <a:r>
              <a:rPr lang="en-US" altLang="nl-NL" sz="3200" dirty="0" err="1">
                <a:solidFill>
                  <a:srgbClr val="000000"/>
                </a:solidFill>
                <a:cs typeface="Times New Roman" panose="02020603050405020304" pitchFamily="18" charset="0"/>
                <a:sym typeface="Math3" panose="00000400000000000000" pitchFamily="2" charset="2"/>
              </a:rPr>
              <a:t>reali</a:t>
            </a:r>
            <a:r>
              <a:rPr lang="nl-NL" altLang="nl-NL" sz="3200" dirty="0" err="1">
                <a:solidFill>
                  <a:srgbClr val="000000"/>
                </a:solidFill>
                <a:cs typeface="Times New Roman" panose="02020603050405020304" pitchFamily="18" charset="0"/>
                <a:sym typeface="Math3" panose="00000400000000000000" pitchFamily="2" charset="2"/>
              </a:rPr>
              <a:t>stic</a:t>
            </a:r>
            <a:r>
              <a:rPr lang="nl-NL" altLang="nl-NL" sz="3200" dirty="0">
                <a:solidFill>
                  <a:srgbClr val="000000"/>
                </a:solidFill>
                <a:cs typeface="Times New Roman" panose="02020603050405020304" pitchFamily="18" charset="0"/>
                <a:sym typeface="Math3" panose="00000400000000000000" pitchFamily="2" charset="2"/>
              </a:rPr>
              <a:t>, but, as a </a:t>
            </a:r>
            <a:r>
              <a:rPr lang="nl-NL" altLang="nl-NL" sz="3200" dirty="0" err="1">
                <a:solidFill>
                  <a:srgbClr val="000000"/>
                </a:solidFill>
                <a:cs typeface="Times New Roman" panose="02020603050405020304" pitchFamily="18" charset="0"/>
                <a:sym typeface="Math3" panose="00000400000000000000" pitchFamily="2" charset="2"/>
              </a:rPr>
              <a:t>price</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to</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pay</a:t>
            </a:r>
            <a:r>
              <a:rPr lang="nl-NL" altLang="nl-NL" sz="3200" dirty="0">
                <a:solidFill>
                  <a:srgbClr val="000000"/>
                </a:solidFill>
                <a:cs typeface="Times New Roman" panose="02020603050405020304" pitchFamily="18" charset="0"/>
                <a:sym typeface="Math3" panose="00000400000000000000" pitchFamily="2" charset="2"/>
              </a:rPr>
              <a:t>, more </a:t>
            </a:r>
            <a:r>
              <a:rPr lang="nl-NL" altLang="nl-NL" sz="3200" dirty="0" err="1">
                <a:solidFill>
                  <a:srgbClr val="000000"/>
                </a:solidFill>
                <a:cs typeface="Times New Roman" panose="02020603050405020304" pitchFamily="18" charset="0"/>
                <a:sym typeface="Math3" panose="00000400000000000000" pitchFamily="2" charset="2"/>
              </a:rPr>
              <a:t>difficult</a:t>
            </a:r>
            <a:r>
              <a:rPr lang="nl-NL" altLang="nl-NL" sz="3200" dirty="0">
                <a:solidFill>
                  <a:srgbClr val="000000"/>
                </a:solidFill>
                <a:cs typeface="Times New Roman" panose="02020603050405020304" pitchFamily="18" charset="0"/>
                <a:sym typeface="Math3" panose="00000400000000000000" pitchFamily="2" charset="2"/>
              </a:rPr>
              <a:t> </a:t>
            </a:r>
            <a:r>
              <a:rPr lang="nl-NL" altLang="nl-NL" sz="3200" dirty="0" err="1">
                <a:solidFill>
                  <a:srgbClr val="000000"/>
                </a:solidFill>
                <a:cs typeface="Times New Roman" panose="02020603050405020304" pitchFamily="18" charset="0"/>
                <a:sym typeface="Math3" panose="00000400000000000000" pitchFamily="2" charset="2"/>
              </a:rPr>
              <a:t>mathematically</a:t>
            </a:r>
            <a:r>
              <a:rPr lang="nl-NL" altLang="nl-NL" sz="3200" dirty="0">
                <a:solidFill>
                  <a:srgbClr val="000000"/>
                </a:solidFill>
                <a:cs typeface="Times New Roman" panose="02020603050405020304" pitchFamily="18" charset="0"/>
                <a:sym typeface="Math3" panose="00000400000000000000" pitchFamily="2" charset="2"/>
              </a:rPr>
              <a:t>.</a:t>
            </a:r>
            <a:endParaRPr lang="en-US" altLang="nl-NL" sz="3200" dirty="0">
              <a:solidFill>
                <a:srgbClr val="000000"/>
              </a:solidFill>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195</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9127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47650" y="155575"/>
            <a:ext cx="8251825"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US" altLang="nl-NL" sz="3200" dirty="0" err="1">
                <a:solidFill>
                  <a:srgbClr val="CC9900"/>
                </a:solidFill>
                <a:cs typeface="Times New Roman" panose="02020603050405020304" pitchFamily="18" charset="0"/>
                <a:sym typeface="Math3" panose="00000400000000000000" pitchFamily="2" charset="2"/>
              </a:rPr>
              <a:t>Quantal</a:t>
            </a:r>
            <a:r>
              <a:rPr lang="en-US" altLang="nl-NL" sz="3200" dirty="0">
                <a:solidFill>
                  <a:srgbClr val="CC9900"/>
                </a:solidFill>
                <a:cs typeface="Times New Roman" panose="02020603050405020304" pitchFamily="18" charset="0"/>
                <a:sym typeface="Math3" panose="00000400000000000000" pitchFamily="2" charset="2"/>
              </a:rPr>
              <a:t> response equilibrium (QRE)</a:t>
            </a:r>
            <a:br>
              <a:rPr lang="en-US" altLang="nl-NL" sz="3200" dirty="0">
                <a:solidFill>
                  <a:srgbClr val="FFFF66"/>
                </a:solidFill>
                <a:cs typeface="Times New Roman" panose="02020603050405020304" pitchFamily="18" charset="0"/>
                <a:sym typeface="Math3" panose="00000400000000000000" pitchFamily="2" charset="2"/>
              </a:rPr>
            </a:br>
            <a:r>
              <a:rPr lang="en-US" altLang="nl-NL" sz="3200" dirty="0">
                <a:solidFill>
                  <a:srgbClr val="000000"/>
                </a:solidFill>
                <a:cs typeface="Times New Roman" panose="02020603050405020304" pitchFamily="18" charset="0"/>
                <a:sym typeface="Math3" panose="00000400000000000000" pitchFamily="2" charset="2"/>
              </a:rPr>
              <a:t>(only for static games) </a:t>
            </a:r>
            <a:br>
              <a:rPr lang="en-US" altLang="nl-NL" sz="3200" dirty="0">
                <a:cs typeface="Times New Roman" panose="02020603050405020304" pitchFamily="18" charset="0"/>
                <a:sym typeface="Math3" panose="00000400000000000000" pitchFamily="2" charset="2"/>
              </a:rPr>
            </a:br>
            <a:endParaRPr lang="en-US" altLang="nl-NL" sz="3200" dirty="0">
              <a:cs typeface="Times New Roman" panose="02020603050405020304" pitchFamily="18" charset="0"/>
              <a:sym typeface="Math3" panose="00000400000000000000" pitchFamily="2" charset="2"/>
            </a:endParaRPr>
          </a:p>
          <a:p>
            <a:pPr>
              <a:buClr>
                <a:srgbClr val="0000FF"/>
              </a:buClr>
              <a:buFont typeface="Math3" panose="00000400000000000000" pitchFamily="2" charset="2"/>
              <a:buAutoNum type="arabicPeriod"/>
            </a:pPr>
            <a:r>
              <a:rPr lang="en-US" altLang="nl-NL" sz="3200" dirty="0">
                <a:solidFill>
                  <a:srgbClr val="000000"/>
                </a:solidFill>
                <a:cs typeface="Times New Roman" panose="02020603050405020304" pitchFamily="18" charset="0"/>
                <a:sym typeface="Math3" panose="00000400000000000000" pitchFamily="2" charset="2"/>
              </a:rPr>
              <a:t>Each player plays each strategy with some probability (</a:t>
            </a:r>
            <a:r>
              <a:rPr lang="en-US" altLang="nl-NL" sz="3200" dirty="0">
                <a:solidFill>
                  <a:srgbClr val="000000"/>
                </a:solidFill>
                <a:sym typeface="Symbol" panose="05050102010706020507" pitchFamily="18" charset="2"/>
              </a:rPr>
              <a:t></a:t>
            </a:r>
            <a:r>
              <a:rPr lang="nl-NL" altLang="nl-NL" sz="3200" dirty="0">
                <a:solidFill>
                  <a:srgbClr val="000000"/>
                </a:solidFill>
                <a:sym typeface="Math3" panose="00000400000000000000" pitchFamily="2" charset="2"/>
              </a:rPr>
              <a:t> </a:t>
            </a:r>
            <a:r>
              <a:rPr lang="nl-NL" altLang="nl-NL" sz="3200" dirty="0" err="1">
                <a:solidFill>
                  <a:srgbClr val="000000"/>
                </a:solidFill>
                <a:sym typeface="Math3" panose="00000400000000000000" pitchFamily="2" charset="2"/>
              </a:rPr>
              <a:t>randomized</a:t>
            </a:r>
            <a:r>
              <a:rPr lang="nl-NL" altLang="nl-NL" sz="3200" dirty="0">
                <a:solidFill>
                  <a:srgbClr val="000000"/>
                </a:solidFill>
                <a:sym typeface="Math3" panose="00000400000000000000" pitchFamily="2" charset="2"/>
              </a:rPr>
              <a:t>)</a:t>
            </a:r>
          </a:p>
          <a:p>
            <a:pPr>
              <a:buClr>
                <a:srgbClr val="0000FF"/>
              </a:buClr>
              <a:buFont typeface="Math3" panose="00000400000000000000" pitchFamily="2" charset="2"/>
              <a:buAutoNum type="arabicPeriod"/>
            </a:pPr>
            <a:r>
              <a:rPr lang="en-GB" altLang="nl-NL" sz="3200" dirty="0">
                <a:solidFill>
                  <a:srgbClr val="000000"/>
                </a:solidFill>
                <a:sym typeface="Math3" panose="00000400000000000000" pitchFamily="2" charset="2"/>
              </a:rPr>
              <a:t>For each player, each strategy has an (expected) utility given the probabilities of opponents’ strategy choices</a:t>
            </a:r>
          </a:p>
          <a:p>
            <a:pPr>
              <a:buClr>
                <a:srgbClr val="0000FF"/>
              </a:buClr>
              <a:buFont typeface="Math3" panose="00000400000000000000" pitchFamily="2" charset="2"/>
              <a:buAutoNum type="arabicPeriod"/>
            </a:pPr>
            <a:r>
              <a:rPr lang="en-GB" altLang="nl-NL" sz="3200" dirty="0">
                <a:solidFill>
                  <a:srgbClr val="000000"/>
                </a:solidFill>
                <a:sym typeface="Math3" panose="00000400000000000000" pitchFamily="2" charset="2"/>
              </a:rPr>
              <a:t>For each player, the probability distribution over his own strategies is determined by their expected utilities according to logistic choice or to some other probabilistic choice rule.</a:t>
            </a:r>
          </a:p>
        </p:txBody>
      </p:sp>
      <p:sp>
        <p:nvSpPr>
          <p:cNvPr id="3"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196</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88540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84150" y="147638"/>
            <a:ext cx="8251825" cy="664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1162050" indent="-533400">
              <a:defRPr sz="2800">
                <a:solidFill>
                  <a:schemeClr val="tx1"/>
                </a:solidFill>
                <a:latin typeface="Arial" panose="020B0604020202020204" pitchFamily="34" charset="0"/>
              </a:defRPr>
            </a:lvl2pPr>
            <a:lvl3pPr marL="1874838" indent="-533400">
              <a:defRPr sz="2800">
                <a:solidFill>
                  <a:schemeClr val="tx1"/>
                </a:solidFill>
                <a:latin typeface="Arial" panose="020B0604020202020204" pitchFamily="34" charset="0"/>
              </a:defRPr>
            </a:lvl3pPr>
            <a:lvl4pPr marL="2587625" indent="-533400">
              <a:defRPr sz="2800">
                <a:solidFill>
                  <a:schemeClr val="tx1"/>
                </a:solidFill>
                <a:latin typeface="Arial" panose="020B0604020202020204" pitchFamily="34" charset="0"/>
              </a:defRPr>
            </a:lvl4pPr>
            <a:lvl5pPr marL="3300413" indent="-533400">
              <a:defRPr sz="2800">
                <a:solidFill>
                  <a:schemeClr val="tx1"/>
                </a:solidFill>
                <a:latin typeface="Arial" panose="020B0604020202020204" pitchFamily="34" charset="0"/>
              </a:defRPr>
            </a:lvl5pPr>
            <a:lvl6pPr marL="3757613" indent="-533400" eaLnBrk="0" fontAlgn="base" hangingPunct="0">
              <a:spcBef>
                <a:spcPct val="0"/>
              </a:spcBef>
              <a:spcAft>
                <a:spcPct val="0"/>
              </a:spcAft>
              <a:defRPr sz="2800">
                <a:solidFill>
                  <a:schemeClr val="tx1"/>
                </a:solidFill>
                <a:latin typeface="Arial" panose="020B0604020202020204" pitchFamily="34" charset="0"/>
              </a:defRPr>
            </a:lvl6pPr>
            <a:lvl7pPr marL="4214813" indent="-533400" eaLnBrk="0" fontAlgn="base" hangingPunct="0">
              <a:spcBef>
                <a:spcPct val="0"/>
              </a:spcBef>
              <a:spcAft>
                <a:spcPct val="0"/>
              </a:spcAft>
              <a:defRPr sz="2800">
                <a:solidFill>
                  <a:schemeClr val="tx1"/>
                </a:solidFill>
                <a:latin typeface="Arial" panose="020B0604020202020204" pitchFamily="34" charset="0"/>
              </a:defRPr>
            </a:lvl7pPr>
            <a:lvl8pPr marL="4672013" indent="-533400" eaLnBrk="0" fontAlgn="base" hangingPunct="0">
              <a:spcBef>
                <a:spcPct val="0"/>
              </a:spcBef>
              <a:spcAft>
                <a:spcPct val="0"/>
              </a:spcAft>
              <a:defRPr sz="2800">
                <a:solidFill>
                  <a:schemeClr val="tx1"/>
                </a:solidFill>
                <a:latin typeface="Arial" panose="020B0604020202020204" pitchFamily="34" charset="0"/>
              </a:defRPr>
            </a:lvl8pPr>
            <a:lvl9pPr marL="5129213" indent="-533400" eaLnBrk="0" fontAlgn="base" hangingPunct="0">
              <a:spcBef>
                <a:spcPct val="0"/>
              </a:spcBef>
              <a:spcAft>
                <a:spcPct val="0"/>
              </a:spcAft>
              <a:defRPr sz="2800">
                <a:solidFill>
                  <a:schemeClr val="tx1"/>
                </a:solidFill>
                <a:latin typeface="Arial" panose="020B0604020202020204" pitchFamily="34" charset="0"/>
              </a:defRPr>
            </a:lvl9pPr>
          </a:lstStyle>
          <a:p>
            <a:pPr>
              <a:lnSpc>
                <a:spcPct val="95000"/>
              </a:lnSpc>
              <a:buFont typeface="Math3" panose="00000400000000000000" pitchFamily="2" charset="2"/>
              <a:buNone/>
            </a:pPr>
            <a:r>
              <a:rPr lang="en-US" altLang="nl-NL" dirty="0">
                <a:solidFill>
                  <a:srgbClr val="0000FF"/>
                </a:solidFill>
                <a:cs typeface="Times New Roman" panose="02020603050405020304" pitchFamily="18" charset="0"/>
                <a:sym typeface="Math3" panose="00000400000000000000" pitchFamily="2" charset="2"/>
              </a:rPr>
              <a:t>Note circularity: </a:t>
            </a:r>
          </a:p>
          <a:p>
            <a:pPr>
              <a:lnSpc>
                <a:spcPct val="95000"/>
              </a:lnSpc>
              <a:buFont typeface="Math3" panose="00000400000000000000" pitchFamily="2" charset="2"/>
              <a:buNone/>
            </a:pPr>
            <a:endParaRPr lang="en-US" altLang="nl-NL" dirty="0">
              <a:solidFill>
                <a:srgbClr val="000000"/>
              </a:solidFill>
              <a:cs typeface="Times New Roman" panose="02020603050405020304" pitchFamily="18" charset="0"/>
              <a:sym typeface="Math3" panose="00000400000000000000" pitchFamily="2" charset="2"/>
            </a:endParaRPr>
          </a:p>
          <a:p>
            <a:pPr>
              <a:lnSpc>
                <a:spcPct val="95000"/>
              </a:lnSpc>
              <a:buFont typeface="Math3" panose="00000400000000000000" pitchFamily="2" charset="2"/>
              <a:buNone/>
            </a:pPr>
            <a:r>
              <a:rPr lang="en-US" altLang="nl-NL" dirty="0">
                <a:solidFill>
                  <a:srgbClr val="000000"/>
                </a:solidFill>
                <a:cs typeface="Times New Roman" panose="02020603050405020304" pitchFamily="18" charset="0"/>
                <a:sym typeface="Math3" panose="00000400000000000000" pitchFamily="2" charset="2"/>
              </a:rPr>
              <a:t>Utilities depend on choice probabilities, and choice probabilities depend on utilities. More precisely, we get </a:t>
            </a:r>
            <a:r>
              <a:rPr lang="nl-NL" altLang="nl-NL" dirty="0" err="1">
                <a:solidFill>
                  <a:srgbClr val="000000"/>
                </a:solidFill>
                <a:cs typeface="Times New Roman" panose="02020603050405020304" pitchFamily="18" charset="0"/>
                <a:sym typeface="Math3" panose="00000400000000000000" pitchFamily="2" charset="2"/>
              </a:rPr>
              <a:t>circularity</a:t>
            </a:r>
            <a:r>
              <a:rPr lang="nl-NL" altLang="nl-NL" dirty="0">
                <a:solidFill>
                  <a:srgbClr val="000000"/>
                </a:solidFill>
                <a:cs typeface="Times New Roman" panose="02020603050405020304" pitchFamily="18" charset="0"/>
                <a:sym typeface="Math3" panose="00000400000000000000" pitchFamily="2" charset="2"/>
              </a:rPr>
              <a:t> in the </a:t>
            </a:r>
            <a:r>
              <a:rPr lang="nl-NL" altLang="nl-NL" dirty="0" err="1">
                <a:solidFill>
                  <a:srgbClr val="000000"/>
                </a:solidFill>
                <a:cs typeface="Times New Roman" panose="02020603050405020304" pitchFamily="18" charset="0"/>
                <a:sym typeface="Math3" panose="00000400000000000000" pitchFamily="2" charset="2"/>
              </a:rPr>
              <a:t>following</a:t>
            </a:r>
            <a:r>
              <a:rPr lang="nl-NL" altLang="nl-NL" dirty="0">
                <a:solidFill>
                  <a:srgbClr val="000000"/>
                </a:solidFill>
                <a:cs typeface="Times New Roman" panose="02020603050405020304" pitchFamily="18" charset="0"/>
                <a:sym typeface="Math3" panose="00000400000000000000" pitchFamily="2" charset="2"/>
              </a:rPr>
              <a:t> </a:t>
            </a:r>
            <a:r>
              <a:rPr lang="nl-NL" altLang="nl-NL" dirty="0" err="1">
                <a:solidFill>
                  <a:srgbClr val="000000"/>
                </a:solidFill>
                <a:cs typeface="Times New Roman" panose="02020603050405020304" pitchFamily="18" charset="0"/>
                <a:sym typeface="Math3" panose="00000400000000000000" pitchFamily="2" charset="2"/>
              </a:rPr>
              <a:t>principles</a:t>
            </a:r>
            <a:r>
              <a:rPr lang="en-US" altLang="nl-NL" dirty="0">
                <a:solidFill>
                  <a:srgbClr val="000000"/>
                </a:solidFill>
                <a:cs typeface="Times New Roman" panose="02020603050405020304" pitchFamily="18" charset="0"/>
                <a:sym typeface="Math3" panose="00000400000000000000" pitchFamily="2" charset="2"/>
              </a:rPr>
              <a:t>:</a:t>
            </a:r>
          </a:p>
          <a:p>
            <a:pPr>
              <a:lnSpc>
                <a:spcPct val="95000"/>
              </a:lnSpc>
              <a:buFont typeface="Math3" panose="00000400000000000000" pitchFamily="2" charset="2"/>
              <a:buNone/>
            </a:pPr>
            <a:endParaRPr lang="en-US" altLang="nl-NL" dirty="0">
              <a:solidFill>
                <a:srgbClr val="000000"/>
              </a:solidFill>
              <a:cs typeface="Times New Roman" panose="02020603050405020304" pitchFamily="18" charset="0"/>
              <a:sym typeface="Math3" panose="00000400000000000000" pitchFamily="2" charset="2"/>
            </a:endParaRPr>
          </a:p>
          <a:p>
            <a:pPr>
              <a:lnSpc>
                <a:spcPct val="95000"/>
              </a:lnSpc>
              <a:buFont typeface="Math3" panose="00000400000000000000" pitchFamily="2" charset="2"/>
              <a:buNone/>
            </a:pPr>
            <a:r>
              <a:rPr lang="en-US" altLang="nl-NL" dirty="0" err="1">
                <a:solidFill>
                  <a:srgbClr val="0000FF"/>
                </a:solidFill>
                <a:cs typeface="Times New Roman" panose="02020603050405020304" pitchFamily="18" charset="0"/>
                <a:sym typeface="Math3" panose="00000400000000000000" pitchFamily="2" charset="2"/>
              </a:rPr>
              <a:t>Pr</a:t>
            </a:r>
            <a:r>
              <a:rPr lang="nl-NL" altLang="nl-NL" dirty="0">
                <a:solidFill>
                  <a:srgbClr val="0000FF"/>
                </a:solidFill>
                <a:cs typeface="Times New Roman" panose="02020603050405020304" pitchFamily="18" charset="0"/>
                <a:sym typeface="Math3" panose="00000400000000000000" pitchFamily="2" charset="2"/>
              </a:rPr>
              <a:t>i</a:t>
            </a:r>
            <a:r>
              <a:rPr lang="en-US" altLang="nl-NL" dirty="0" err="1">
                <a:solidFill>
                  <a:srgbClr val="0000FF"/>
                </a:solidFill>
                <a:cs typeface="Times New Roman" panose="02020603050405020304" pitchFamily="18" charset="0"/>
                <a:sym typeface="Math3" panose="00000400000000000000" pitchFamily="2" charset="2"/>
              </a:rPr>
              <a:t>nciple</a:t>
            </a:r>
            <a:r>
              <a:rPr lang="en-US" altLang="nl-NL" dirty="0">
                <a:solidFill>
                  <a:srgbClr val="0000FF"/>
                </a:solidFill>
                <a:cs typeface="Times New Roman" panose="02020603050405020304" pitchFamily="18" charset="0"/>
                <a:sym typeface="Math3" panose="00000400000000000000" pitchFamily="2" charset="2"/>
              </a:rPr>
              <a:t> 1:</a:t>
            </a:r>
            <a:r>
              <a:rPr lang="en-US" altLang="nl-NL" dirty="0">
                <a:solidFill>
                  <a:srgbClr val="0066FF"/>
                </a:solidFill>
                <a:cs typeface="Times New Roman" panose="02020603050405020304" pitchFamily="18" charset="0"/>
                <a:sym typeface="Math3" panose="00000400000000000000" pitchFamily="2" charset="2"/>
              </a:rPr>
              <a:t> </a:t>
            </a:r>
            <a:r>
              <a:rPr lang="nl-NL" altLang="nl-NL" dirty="0">
                <a:solidFill>
                  <a:srgbClr val="000000"/>
                </a:solidFill>
                <a:cs typeface="Times New Roman" panose="02020603050405020304" pitchFamily="18" charset="0"/>
                <a:sym typeface="Math3" panose="00000400000000000000" pitchFamily="2" charset="2"/>
              </a:rPr>
              <a:t>y</a:t>
            </a:r>
            <a:r>
              <a:rPr lang="en-US" altLang="nl-NL" dirty="0">
                <a:solidFill>
                  <a:srgbClr val="000000"/>
                </a:solidFill>
                <a:cs typeface="Times New Roman" panose="02020603050405020304" pitchFamily="18" charset="0"/>
                <a:sym typeface="Math3" panose="00000400000000000000" pitchFamily="2" charset="2"/>
              </a:rPr>
              <a:t>our choice probabilities depend on expected utilities of your strategies </a:t>
            </a:r>
          </a:p>
          <a:p>
            <a:pPr>
              <a:lnSpc>
                <a:spcPct val="95000"/>
              </a:lnSpc>
              <a:buFont typeface="Math3" panose="00000400000000000000" pitchFamily="2" charset="2"/>
              <a:buNone/>
            </a:pPr>
            <a:r>
              <a:rPr lang="nl-NL" altLang="nl-NL" dirty="0" err="1">
                <a:solidFill>
                  <a:srgbClr val="0000FF"/>
                </a:solidFill>
                <a:cs typeface="Times New Roman" panose="02020603050405020304" pitchFamily="18" charset="0"/>
                <a:sym typeface="Math3" panose="00000400000000000000" pitchFamily="2" charset="2"/>
              </a:rPr>
              <a:t>Principle</a:t>
            </a:r>
            <a:r>
              <a:rPr lang="nl-NL" altLang="nl-NL" dirty="0">
                <a:solidFill>
                  <a:srgbClr val="0000FF"/>
                </a:solidFill>
                <a:cs typeface="Times New Roman" panose="02020603050405020304" pitchFamily="18" charset="0"/>
                <a:sym typeface="Math3" panose="00000400000000000000" pitchFamily="2" charset="2"/>
              </a:rPr>
              <a:t> 2:</a:t>
            </a:r>
            <a:r>
              <a:rPr lang="nl-NL" altLang="nl-NL" dirty="0">
                <a:solidFill>
                  <a:srgbClr val="000000"/>
                </a:solidFill>
                <a:cs typeface="Times New Roman" panose="02020603050405020304" pitchFamily="18" charset="0"/>
                <a:sym typeface="Math3" panose="00000400000000000000" pitchFamily="2" charset="2"/>
              </a:rPr>
              <a:t> </a:t>
            </a:r>
            <a:r>
              <a:rPr lang="nl-NL" altLang="nl-NL" dirty="0" err="1">
                <a:solidFill>
                  <a:srgbClr val="000000"/>
                </a:solidFill>
                <a:cs typeface="Times New Roman" panose="02020603050405020304" pitchFamily="18" charset="0"/>
                <a:sym typeface="Math3" panose="00000400000000000000" pitchFamily="2" charset="2"/>
              </a:rPr>
              <a:t>those</a:t>
            </a:r>
            <a:r>
              <a:rPr lang="en-US" altLang="nl-NL" dirty="0">
                <a:solidFill>
                  <a:srgbClr val="000000"/>
                </a:solidFill>
                <a:cs typeface="Times New Roman" panose="02020603050405020304" pitchFamily="18" charset="0"/>
                <a:sym typeface="Math3" panose="00000400000000000000" pitchFamily="2" charset="2"/>
              </a:rPr>
              <a:t> expected utilities depend on your opponent’s choice probabilities</a:t>
            </a:r>
          </a:p>
          <a:p>
            <a:pPr>
              <a:lnSpc>
                <a:spcPct val="95000"/>
              </a:lnSpc>
              <a:buFont typeface="Math3" panose="00000400000000000000" pitchFamily="2" charset="2"/>
              <a:buNone/>
            </a:pPr>
            <a:r>
              <a:rPr lang="nl-NL" altLang="nl-NL" dirty="0" err="1">
                <a:solidFill>
                  <a:srgbClr val="0000FF"/>
                </a:solidFill>
                <a:cs typeface="Times New Roman" panose="02020603050405020304" pitchFamily="18" charset="0"/>
                <a:sym typeface="Math3" panose="00000400000000000000" pitchFamily="2" charset="2"/>
              </a:rPr>
              <a:t>Principle</a:t>
            </a:r>
            <a:r>
              <a:rPr lang="nl-NL" altLang="nl-NL" dirty="0">
                <a:solidFill>
                  <a:srgbClr val="0000FF"/>
                </a:solidFill>
                <a:cs typeface="Times New Roman" panose="02020603050405020304" pitchFamily="18" charset="0"/>
                <a:sym typeface="Math3" panose="00000400000000000000" pitchFamily="2" charset="2"/>
              </a:rPr>
              <a:t> 3:</a:t>
            </a:r>
            <a:r>
              <a:rPr lang="nl-NL" altLang="nl-NL" dirty="0">
                <a:solidFill>
                  <a:srgbClr val="EAEAEA"/>
                </a:solidFill>
                <a:cs typeface="Times New Roman" panose="02020603050405020304" pitchFamily="18" charset="0"/>
                <a:sym typeface="Math3" panose="00000400000000000000" pitchFamily="2" charset="2"/>
              </a:rPr>
              <a:t> </a:t>
            </a:r>
            <a:r>
              <a:rPr lang="nl-NL" altLang="nl-NL" dirty="0">
                <a:solidFill>
                  <a:srgbClr val="000000"/>
                </a:solidFill>
                <a:cs typeface="Times New Roman" panose="02020603050405020304" pitchFamily="18" charset="0"/>
                <a:sym typeface="Math3" panose="00000400000000000000" pitchFamily="2" charset="2"/>
              </a:rPr>
              <a:t>y</a:t>
            </a:r>
            <a:r>
              <a:rPr lang="en-US" altLang="nl-NL" dirty="0">
                <a:solidFill>
                  <a:srgbClr val="000000"/>
                </a:solidFill>
                <a:cs typeface="Times New Roman" panose="02020603050405020304" pitchFamily="18" charset="0"/>
                <a:sym typeface="Math3" panose="00000400000000000000" pitchFamily="2" charset="2"/>
              </a:rPr>
              <a:t>our opponent’s choice probabilities depend on expected utilities o</a:t>
            </a:r>
            <a:r>
              <a:rPr lang="nl-NL" altLang="nl-NL" dirty="0">
                <a:solidFill>
                  <a:srgbClr val="000000"/>
                </a:solidFill>
                <a:cs typeface="Times New Roman" panose="02020603050405020304" pitchFamily="18" charset="0"/>
                <a:sym typeface="Math3" panose="00000400000000000000" pitchFamily="2" charset="2"/>
              </a:rPr>
              <a:t>f his </a:t>
            </a:r>
            <a:r>
              <a:rPr lang="nl-NL" altLang="nl-NL" dirty="0" err="1">
                <a:solidFill>
                  <a:srgbClr val="000000"/>
                </a:solidFill>
                <a:cs typeface="Times New Roman" panose="02020603050405020304" pitchFamily="18" charset="0"/>
                <a:sym typeface="Math3" panose="00000400000000000000" pitchFamily="2" charset="2"/>
              </a:rPr>
              <a:t>strategies</a:t>
            </a:r>
            <a:endParaRPr lang="en-US" altLang="nl-NL" dirty="0">
              <a:solidFill>
                <a:srgbClr val="000000"/>
              </a:solidFill>
              <a:cs typeface="Times New Roman" panose="02020603050405020304" pitchFamily="18" charset="0"/>
              <a:sym typeface="Math3" panose="00000400000000000000" pitchFamily="2" charset="2"/>
            </a:endParaRPr>
          </a:p>
          <a:p>
            <a:pPr>
              <a:lnSpc>
                <a:spcPct val="95000"/>
              </a:lnSpc>
              <a:buFont typeface="Math3" panose="00000400000000000000" pitchFamily="2" charset="2"/>
              <a:buNone/>
            </a:pPr>
            <a:r>
              <a:rPr lang="nl-NL" altLang="nl-NL" dirty="0" err="1">
                <a:solidFill>
                  <a:srgbClr val="0000FF"/>
                </a:solidFill>
                <a:cs typeface="Times New Roman" panose="02020603050405020304" pitchFamily="18" charset="0"/>
                <a:sym typeface="Math3" panose="00000400000000000000" pitchFamily="2" charset="2"/>
              </a:rPr>
              <a:t>Principle</a:t>
            </a:r>
            <a:r>
              <a:rPr lang="nl-NL" altLang="nl-NL" dirty="0">
                <a:solidFill>
                  <a:srgbClr val="0000FF"/>
                </a:solidFill>
                <a:cs typeface="Times New Roman" panose="02020603050405020304" pitchFamily="18" charset="0"/>
                <a:sym typeface="Math3" panose="00000400000000000000" pitchFamily="2" charset="2"/>
              </a:rPr>
              <a:t> 4:</a:t>
            </a:r>
            <a:r>
              <a:rPr lang="nl-NL" altLang="nl-NL" dirty="0">
                <a:solidFill>
                  <a:srgbClr val="EAEAEA"/>
                </a:solidFill>
                <a:cs typeface="Times New Roman" panose="02020603050405020304" pitchFamily="18" charset="0"/>
                <a:sym typeface="Math3" panose="00000400000000000000" pitchFamily="2" charset="2"/>
              </a:rPr>
              <a:t> </a:t>
            </a:r>
            <a:r>
              <a:rPr lang="nl-NL" altLang="nl-NL" dirty="0" err="1">
                <a:solidFill>
                  <a:srgbClr val="000000"/>
                </a:solidFill>
                <a:cs typeface="Times New Roman" panose="02020603050405020304" pitchFamily="18" charset="0"/>
                <a:sym typeface="Math3" panose="00000400000000000000" pitchFamily="2" charset="2"/>
              </a:rPr>
              <a:t>those</a:t>
            </a:r>
            <a:r>
              <a:rPr lang="en-US" altLang="nl-NL" dirty="0">
                <a:solidFill>
                  <a:srgbClr val="000000"/>
                </a:solidFill>
                <a:cs typeface="Times New Roman" panose="02020603050405020304" pitchFamily="18" charset="0"/>
                <a:sym typeface="Math3" panose="00000400000000000000" pitchFamily="2" charset="2"/>
              </a:rPr>
              <a:t> expected utilities depend on your choice probabilities</a:t>
            </a:r>
            <a:r>
              <a:rPr lang="nl-NL" altLang="nl-NL" dirty="0">
                <a:solidFill>
                  <a:srgbClr val="000000"/>
                </a:solidFill>
                <a:cs typeface="Times New Roman" panose="02020603050405020304" pitchFamily="18" charset="0"/>
                <a:sym typeface="Math3" panose="00000400000000000000" pitchFamily="2" charset="2"/>
              </a:rPr>
              <a:t>.</a:t>
            </a:r>
            <a:endParaRPr lang="en-US" altLang="nl-NL" dirty="0">
              <a:solidFill>
                <a:srgbClr val="000000"/>
              </a:solidFill>
              <a:cs typeface="Times New Roman" panose="02020603050405020304" pitchFamily="18" charset="0"/>
              <a:sym typeface="Math3" panose="00000400000000000000" pitchFamily="2" charset="2"/>
            </a:endParaRPr>
          </a:p>
          <a:p>
            <a:pPr>
              <a:lnSpc>
                <a:spcPct val="95000"/>
              </a:lnSpc>
              <a:buFont typeface="Math3" panose="00000400000000000000" pitchFamily="2" charset="2"/>
              <a:buChar char="•"/>
            </a:pPr>
            <a:endParaRPr lang="en-US" altLang="nl-NL" dirty="0">
              <a:solidFill>
                <a:srgbClr val="000000"/>
              </a:solidFill>
              <a:cs typeface="Times New Roman" panose="02020603050405020304" pitchFamily="18" charset="0"/>
              <a:sym typeface="Math3" panose="00000400000000000000" pitchFamily="2" charset="2"/>
            </a:endParaRPr>
          </a:p>
          <a:p>
            <a:pPr>
              <a:lnSpc>
                <a:spcPct val="95000"/>
              </a:lnSpc>
              <a:buFont typeface="Math3" panose="00000400000000000000" pitchFamily="2" charset="2"/>
              <a:buNone/>
            </a:pPr>
            <a:r>
              <a:rPr lang="en-GB" altLang="nl-NL" dirty="0">
                <a:solidFill>
                  <a:srgbClr val="000000"/>
                </a:solidFill>
                <a:cs typeface="Times New Roman" panose="02020603050405020304" pitchFamily="18" charset="0"/>
                <a:sym typeface="Math3" panose="00000400000000000000" pitchFamily="2" charset="2"/>
              </a:rPr>
              <a:t>We have a cycle. Implicit equalities &amp; definitions.</a:t>
            </a:r>
          </a:p>
        </p:txBody>
      </p:sp>
      <p:sp>
        <p:nvSpPr>
          <p:cNvPr id="3"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197</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82479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46050" y="174625"/>
            <a:ext cx="85947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Determining QRE involves solving implicit equations. </a:t>
            </a:r>
          </a:p>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Question:</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do QREs exist?</a:t>
            </a:r>
          </a:p>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Answer:</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always!</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Can be hard to compute or analyze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QREs were introduced by</a:t>
            </a:r>
          </a:p>
          <a:p>
            <a:pPr>
              <a:spcBef>
                <a:spcPct val="0"/>
              </a:spcBef>
              <a:buFont typeface="Math3" panose="00000400000000000000" pitchFamily="2" charset="2"/>
              <a:buNone/>
            </a:pP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McKelvey</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Palfrey (1995, Games and Economic Behavior).</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198</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2530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Text Box 3"/>
          <p:cNvSpPr txBox="1">
            <a:spLocks noChangeArrowheads="1"/>
          </p:cNvSpPr>
          <p:nvPr/>
        </p:nvSpPr>
        <p:spPr bwMode="auto">
          <a:xfrm>
            <a:off x="341313" y="169863"/>
            <a:ext cx="739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36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Example: hide-and-seek</a:t>
            </a:r>
          </a:p>
        </p:txBody>
      </p:sp>
      <p:grpSp>
        <p:nvGrpSpPr>
          <p:cNvPr id="3" name="Group 33"/>
          <p:cNvGrpSpPr>
            <a:grpSpLocks/>
          </p:cNvGrpSpPr>
          <p:nvPr/>
        </p:nvGrpSpPr>
        <p:grpSpPr bwMode="auto">
          <a:xfrm>
            <a:off x="3381375" y="4324350"/>
            <a:ext cx="638175" cy="808038"/>
            <a:chOff x="2322" y="1465"/>
            <a:chExt cx="402" cy="509"/>
          </a:xfrm>
        </p:grpSpPr>
        <p:sp>
          <p:nvSpPr>
            <p:cNvPr id="213015"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13016"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546828" name="Text Box 12"/>
          <p:cNvSpPr txBox="1">
            <a:spLocks noChangeArrowheads="1"/>
          </p:cNvSpPr>
          <p:nvPr/>
        </p:nvSpPr>
        <p:spPr bwMode="auto">
          <a:xfrm>
            <a:off x="2625725" y="3233738"/>
            <a:ext cx="2079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Seek-High</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546829" name="Text Box 13"/>
          <p:cNvSpPr txBox="1">
            <a:spLocks noChangeArrowheads="1"/>
          </p:cNvSpPr>
          <p:nvPr/>
        </p:nvSpPr>
        <p:spPr bwMode="auto">
          <a:xfrm>
            <a:off x="4930775" y="3221038"/>
            <a:ext cx="19891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Seek-Low</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546830" name="Text Box 14"/>
          <p:cNvSpPr txBox="1">
            <a:spLocks noChangeArrowheads="1"/>
          </p:cNvSpPr>
          <p:nvPr/>
        </p:nvSpPr>
        <p:spPr bwMode="auto">
          <a:xfrm>
            <a:off x="636588" y="4546600"/>
            <a:ext cx="1898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Hide-Low</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546831" name="Text Box 15"/>
          <p:cNvSpPr txBox="1">
            <a:spLocks noChangeArrowheads="1"/>
          </p:cNvSpPr>
          <p:nvPr/>
        </p:nvSpPr>
        <p:spPr bwMode="auto">
          <a:xfrm>
            <a:off x="566738" y="3986213"/>
            <a:ext cx="1989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Hide-High</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5" name="Group 16"/>
          <p:cNvGrpSpPr>
            <a:grpSpLocks/>
          </p:cNvGrpSpPr>
          <p:nvPr/>
        </p:nvGrpSpPr>
        <p:grpSpPr bwMode="auto">
          <a:xfrm>
            <a:off x="2533650" y="3808413"/>
            <a:ext cx="4895850" cy="1425575"/>
            <a:chOff x="1788" y="1140"/>
            <a:chExt cx="1836" cy="898"/>
          </a:xfrm>
        </p:grpSpPr>
        <p:sp>
          <p:nvSpPr>
            <p:cNvPr id="213013" name="Line 17"/>
            <p:cNvSpPr>
              <a:spLocks noChangeShapeType="1"/>
            </p:cNvSpPr>
            <p:nvPr/>
          </p:nvSpPr>
          <p:spPr bwMode="auto">
            <a:xfrm>
              <a:off x="1788" y="1140"/>
              <a:ext cx="1836"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ln>
                  <a:solidFill>
                    <a:srgbClr val="0000FF"/>
                  </a:solidFill>
                </a:ln>
              </a:endParaRPr>
            </a:p>
          </p:txBody>
        </p:sp>
        <p:sp>
          <p:nvSpPr>
            <p:cNvPr id="213014" name="Line 18"/>
            <p:cNvSpPr>
              <a:spLocks noChangeShapeType="1"/>
            </p:cNvSpPr>
            <p:nvPr/>
          </p:nvSpPr>
          <p:spPr bwMode="auto">
            <a:xfrm>
              <a:off x="1790" y="1142"/>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ln>
                  <a:solidFill>
                    <a:srgbClr val="0000FF"/>
                  </a:solidFill>
                </a:ln>
              </a:endParaRPr>
            </a:p>
          </p:txBody>
        </p:sp>
      </p:grpSp>
      <p:grpSp>
        <p:nvGrpSpPr>
          <p:cNvPr id="6" name="Group 34"/>
          <p:cNvGrpSpPr>
            <a:grpSpLocks/>
          </p:cNvGrpSpPr>
          <p:nvPr/>
        </p:nvGrpSpPr>
        <p:grpSpPr bwMode="auto">
          <a:xfrm>
            <a:off x="5800725" y="3732213"/>
            <a:ext cx="638175" cy="827087"/>
            <a:chOff x="3846" y="1092"/>
            <a:chExt cx="402" cy="521"/>
          </a:xfrm>
        </p:grpSpPr>
        <p:sp>
          <p:nvSpPr>
            <p:cNvPr id="213011"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a:t>
              </a:r>
            </a:p>
          </p:txBody>
        </p:sp>
        <p:sp>
          <p:nvSpPr>
            <p:cNvPr id="213012" name="Text Box 21"/>
            <p:cNvSpPr txBox="1">
              <a:spLocks noChangeArrowheads="1"/>
            </p:cNvSpPr>
            <p:nvPr/>
          </p:nvSpPr>
          <p:spPr bwMode="auto">
            <a:xfrm>
              <a:off x="3990" y="109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64514" name="Text Box 2"/>
          <p:cNvSpPr txBox="1">
            <a:spLocks noChangeArrowheads="1"/>
          </p:cNvSpPr>
          <p:nvPr/>
        </p:nvSpPr>
        <p:spPr bwMode="auto">
          <a:xfrm>
            <a:off x="323850" y="765175"/>
            <a:ext cx="82518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 first use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Luce’s</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linear choice model (not empirically plausible, but we do for simplicity).</a:t>
            </a:r>
          </a:p>
          <a:p>
            <a:pPr>
              <a:lnSpc>
                <a:spcPct val="9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All payoffs are increased by 3 to avoid negative utility. You </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are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row</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player</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 name="Group 33"/>
          <p:cNvGrpSpPr>
            <a:grpSpLocks/>
          </p:cNvGrpSpPr>
          <p:nvPr/>
        </p:nvGrpSpPr>
        <p:grpSpPr bwMode="auto">
          <a:xfrm>
            <a:off x="3362325" y="3752850"/>
            <a:ext cx="638175" cy="808038"/>
            <a:chOff x="2322" y="1465"/>
            <a:chExt cx="402" cy="509"/>
          </a:xfrm>
        </p:grpSpPr>
        <p:sp>
          <p:nvSpPr>
            <p:cNvPr id="213009"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6</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13010"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4" name="Group 33"/>
          <p:cNvGrpSpPr>
            <a:grpSpLocks/>
          </p:cNvGrpSpPr>
          <p:nvPr/>
        </p:nvGrpSpPr>
        <p:grpSpPr bwMode="auto">
          <a:xfrm>
            <a:off x="5800725" y="4305300"/>
            <a:ext cx="638175" cy="808038"/>
            <a:chOff x="2322" y="1465"/>
            <a:chExt cx="402" cy="509"/>
          </a:xfrm>
        </p:grpSpPr>
        <p:sp>
          <p:nvSpPr>
            <p:cNvPr id="213007"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13008"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7" name="Text Box 2"/>
          <p:cNvSpPr txBox="1">
            <a:spLocks noChangeArrowheads="1"/>
          </p:cNvSpPr>
          <p:nvPr/>
        </p:nvSpPr>
        <p:spPr bwMode="auto">
          <a:xfrm>
            <a:off x="152400" y="5627688"/>
            <a:ext cx="8251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Can find QRE algebraically:</a:t>
            </a:r>
          </a:p>
        </p:txBody>
      </p:sp>
      <p:sp>
        <p:nvSpPr>
          <p:cNvPr id="24"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199</a:t>
            </a:fld>
            <a:endParaRPr lang="en-US" altLang="nl-NL" sz="1600"/>
          </a:p>
        </p:txBody>
      </p:sp>
      <p:pic>
        <p:nvPicPr>
          <p:cNvPr id="25"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26746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6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68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468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468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4682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autoUpdateAnimBg="0"/>
      <p:bldP spid="546828" grpId="0" autoUpdateAnimBg="0"/>
      <p:bldP spid="546829" grpId="0" autoUpdateAnimBg="0"/>
      <p:bldP spid="546830" grpId="0" autoUpdateAnimBg="0"/>
      <p:bldP spid="546831" grpId="0" autoUpdateAnimBg="0"/>
      <p:bldP spid="64514" grpId="0" build="p" autoUpdateAnimBg="0"/>
      <p:bldP spid="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38137" y="166668"/>
            <a:ext cx="8880475"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Foundations of classical economics </a:t>
            </a:r>
            <a:b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(now challenged by behavioral economics), underlie all classical econ courses.</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 </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often still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taken for granted.</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Today </a:t>
            </a:r>
            <a:r>
              <a:rPr lang="en-US" altLang="nl-NL" dirty="0">
                <a:solidFill>
                  <a:srgbClr val="0000FF"/>
                </a:solidFill>
                <a:cs typeface="Times New Roman" panose="02020603050405020304" pitchFamily="18" charset="0"/>
                <a:sym typeface="Math3" panose="00000400000000000000" pitchFamily="2" charset="2"/>
              </a:rPr>
              <a:t>I</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Clr>
                <a:srgbClr val="0000FF"/>
              </a:buClr>
              <a:buFont typeface="Arial Unicode MS" panose="020B0604020202020204" pitchFamily="34" charset="-128"/>
              <a:buChar char="-"/>
            </a:pP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specify those foundations &amp;</a:t>
            </a:r>
          </a:p>
          <a:p>
            <a:pPr>
              <a:spcBef>
                <a:spcPct val="0"/>
              </a:spcBef>
              <a:buClr>
                <a:srgbClr val="0000FF"/>
              </a:buClr>
              <a:buFont typeface="Arial Unicode MS" panose="020B0604020202020204" pitchFamily="34" charset="-128"/>
              <a:buChar char="-"/>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show the problems that led to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the behavioral approach.</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Tx/>
              <a:buChar char="-"/>
            </a:pPr>
            <a:endPar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Tx/>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So you can understand why behavioral approach came about.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7" name="Text Box 3"/>
          <p:cNvSpPr txBox="1">
            <a:spLocks noChangeArrowheads="1"/>
          </p:cNvSpPr>
          <p:nvPr/>
        </p:nvSpPr>
        <p:spPr bwMode="auto">
          <a:xfrm>
            <a:off x="8929241" y="6591679"/>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a:t>
            </a:fld>
            <a:endParaRPr lang="en-US" altLang="nl-NL" sz="1600"/>
          </a:p>
        </p:txBody>
      </p:sp>
    </p:spTree>
    <p:extLst>
      <p:ext uri="{BB962C8B-B14F-4D97-AF65-F5344CB8AC3E}">
        <p14:creationId xmlns:p14="http://schemas.microsoft.com/office/powerpoint/2010/main" val="375285714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64170" y="271463"/>
            <a:ext cx="862831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Influential references: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Pareto (1906), Robbins (1932), Hicks &amp; Allen (1934).</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Most (all?) your courses were on homo economicus:</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first, many positive results.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(So now: foundations of classical economics.)</a:t>
            </a:r>
          </a:p>
        </p:txBody>
      </p:sp>
      <p:pic>
        <p:nvPicPr>
          <p:cNvPr id="4" name="Picture 4" descr="sp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423840"/>
            <a:ext cx="143986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erson looking at the camera&#10;&#10;Description automatically generated">
            <a:extLst>
              <a:ext uri="{FF2B5EF4-FFF2-40B4-BE49-F238E27FC236}">
                <a16:creationId xmlns:a16="http://schemas.microsoft.com/office/drawing/2014/main" id="{37447F25-25F3-4712-865E-611E483CA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1335607"/>
            <a:ext cx="844865" cy="1157289"/>
          </a:xfrm>
          <a:prstGeom prst="rect">
            <a:avLst/>
          </a:prstGeom>
        </p:spPr>
      </p:pic>
      <p:pic>
        <p:nvPicPr>
          <p:cNvPr id="10" name="Picture 4" descr="sp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20</a:t>
            </a:fld>
            <a:endParaRPr lang="en-US" altLang="nl-NL" sz="1600"/>
          </a:p>
        </p:txBody>
      </p:sp>
    </p:spTree>
    <p:extLst>
      <p:ext uri="{BB962C8B-B14F-4D97-AF65-F5344CB8AC3E}">
        <p14:creationId xmlns:p14="http://schemas.microsoft.com/office/powerpoint/2010/main" val="129086289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2">
                                            <p:txEl>
                                              <p:pRg st="0" end="0"/>
                                            </p:txEl>
                                          </p:spTgt>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656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656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65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uiExpand="1" build="p"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19088" y="2559050"/>
            <a:ext cx="825182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HH</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3 – 3q </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(principle </a:t>
            </a:r>
            <a:r>
              <a:rPr lang="nl-NL"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a:t>
            </a:r>
            <a:r>
              <a:rPr lang="en-GB" altLang="nl-NL" dirty="0">
                <a:latin typeface="Arial" panose="020B0604020202020204" pitchFamily="34" charset="0"/>
                <a:cs typeface="Times New Roman" panose="02020603050405020304" pitchFamily="18" charset="0"/>
                <a:sym typeface="Math3" panose="00000400000000000000" pitchFamily="2" charset="2"/>
              </a:rPr>
              <a:t>;</a:t>
            </a:r>
          </a:p>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3q + 2(1–q) = 2 + q </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(principle </a:t>
            </a:r>
            <a:r>
              <a:rPr lang="nl-NL"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a:t>
            </a:r>
            <a:r>
              <a:rPr lang="en-GB"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a:t>
            </a:r>
          </a:p>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 = EU(HH)</a:t>
            </a:r>
            <a:r>
              <a:rPr lang="en-GB" altLang="nl-NL" sz="6600" baseline="-1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sz="4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EU(HH)+EU(HL)</a:t>
            </a:r>
            <a:r>
              <a:rPr lang="en-GB" altLang="nl-NL" sz="4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(3–3q)</a:t>
            </a:r>
            <a:r>
              <a:rPr lang="en-GB" altLang="nl-NL" sz="3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(3–3q) + (2+q)</a:t>
            </a:r>
            <a:r>
              <a:rPr lang="en-GB" altLang="nl-NL" sz="3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(3–3q)/(5–2q) </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(principle 1)</a:t>
            </a:r>
            <a:r>
              <a:rPr lang="nl-NL" altLang="nl-NL" dirty="0">
                <a:latin typeface="Arial" panose="020B0604020202020204" pitchFamily="34" charset="0"/>
                <a:cs typeface="Times New Roman" panose="02020603050405020304" pitchFamily="18" charset="0"/>
                <a:sym typeface="Math3" panose="00000400000000000000" pitchFamily="2" charset="2"/>
              </a:rPr>
              <a:t>;</a:t>
            </a:r>
            <a:br>
              <a:rPr lang="en-GB" altLang="nl-NL" dirty="0">
                <a:latin typeface="Arial" panose="020B0604020202020204" pitchFamily="34" charset="0"/>
                <a:cs typeface="Times New Roman" panose="02020603050405020304" pitchFamily="18" charset="0"/>
                <a:sym typeface="Math3" panose="00000400000000000000" pitchFamily="2" charset="2"/>
              </a:rPr>
            </a:br>
            <a:endParaRPr lang="en-GB" altLang="nl-NL" dirty="0">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SH</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6p + 3(1–p) = 3 + 3p </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a:t>
            </a:r>
            <a:r>
              <a:rPr lang="nl-NL"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p</a:t>
            </a:r>
            <a:r>
              <a:rPr lang="en-GB" altLang="nl-NL" dirty="0" err="1">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rinciple</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4)</a:t>
            </a:r>
            <a:r>
              <a:rPr lang="en-GB" altLang="nl-NL" dirty="0">
                <a:latin typeface="Arial" panose="020B0604020202020204" pitchFamily="34" charset="0"/>
                <a:cs typeface="Times New Roman" panose="02020603050405020304" pitchFamily="18" charset="0"/>
                <a:sym typeface="Math3" panose="00000400000000000000" pitchFamily="2" charset="2"/>
              </a:rPr>
              <a:t>;</a:t>
            </a:r>
          </a:p>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3p + 4(1–p) = 4–p </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(principle 4)</a:t>
            </a:r>
            <a:r>
              <a:rPr lang="en-GB" altLang="nl-NL" dirty="0">
                <a:latin typeface="Arial" panose="020B0604020202020204" pitchFamily="34" charset="0"/>
                <a:cs typeface="Times New Roman" panose="02020603050405020304" pitchFamily="18" charset="0"/>
                <a:sym typeface="Math3" panose="00000400000000000000" pitchFamily="2" charset="2"/>
              </a:rPr>
              <a:t>;</a:t>
            </a:r>
          </a:p>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q = (3+3p)/</a:t>
            </a:r>
            <a:r>
              <a:rPr lang="en-GB" altLang="nl-NL" sz="3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(3+3p) + (4–p)</a:t>
            </a:r>
            <a:r>
              <a:rPr lang="en-GB" altLang="nl-NL" sz="3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(3+3p)/(7+2p) </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(principle 3)</a:t>
            </a:r>
            <a:r>
              <a:rPr lang="en-GB"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a:t>
            </a:r>
          </a:p>
        </p:txBody>
      </p:sp>
      <p:grpSp>
        <p:nvGrpSpPr>
          <p:cNvPr id="391198" name="Group 30"/>
          <p:cNvGrpSpPr>
            <a:grpSpLocks/>
          </p:cNvGrpSpPr>
          <p:nvPr/>
        </p:nvGrpSpPr>
        <p:grpSpPr bwMode="auto">
          <a:xfrm>
            <a:off x="171450" y="-19050"/>
            <a:ext cx="7562850" cy="2454275"/>
            <a:chOff x="108" y="-12"/>
            <a:chExt cx="4764" cy="1546"/>
          </a:xfrm>
        </p:grpSpPr>
        <p:grpSp>
          <p:nvGrpSpPr>
            <p:cNvPr id="215045" name="Group 33"/>
            <p:cNvGrpSpPr>
              <a:grpSpLocks/>
            </p:cNvGrpSpPr>
            <p:nvPr/>
          </p:nvGrpSpPr>
          <p:grpSpPr bwMode="auto">
            <a:xfrm>
              <a:off x="2322" y="961"/>
              <a:ext cx="402" cy="509"/>
              <a:chOff x="2322" y="1465"/>
              <a:chExt cx="402" cy="509"/>
            </a:xfrm>
          </p:grpSpPr>
          <p:sp>
            <p:nvSpPr>
              <p:cNvPr id="215066"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15067"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15046" name="Text Box 12"/>
            <p:cNvSpPr txBox="1">
              <a:spLocks noChangeArrowheads="1"/>
            </p:cNvSpPr>
            <p:nvPr/>
          </p:nvSpPr>
          <p:spPr bwMode="auto">
            <a:xfrm>
              <a:off x="1846" y="274"/>
              <a:ext cx="131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Seek-High</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15047" name="Text Box 13"/>
            <p:cNvSpPr txBox="1">
              <a:spLocks noChangeArrowheads="1"/>
            </p:cNvSpPr>
            <p:nvPr/>
          </p:nvSpPr>
          <p:spPr bwMode="auto">
            <a:xfrm>
              <a:off x="3298" y="266"/>
              <a:ext cx="12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Seek-Low</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15048" name="Text Box 14"/>
            <p:cNvSpPr txBox="1">
              <a:spLocks noChangeArrowheads="1"/>
            </p:cNvSpPr>
            <p:nvPr/>
          </p:nvSpPr>
          <p:spPr bwMode="auto">
            <a:xfrm>
              <a:off x="593" y="1101"/>
              <a:ext cx="119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Hide-Low</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15049" name="Text Box 15"/>
            <p:cNvSpPr txBox="1">
              <a:spLocks noChangeArrowheads="1"/>
            </p:cNvSpPr>
            <p:nvPr/>
          </p:nvSpPr>
          <p:spPr bwMode="auto">
            <a:xfrm>
              <a:off x="549" y="748"/>
              <a:ext cx="12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Hide-High</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15050" name="Group 16"/>
            <p:cNvGrpSpPr>
              <a:grpSpLocks/>
            </p:cNvGrpSpPr>
            <p:nvPr/>
          </p:nvGrpSpPr>
          <p:grpSpPr bwMode="auto">
            <a:xfrm>
              <a:off x="1788" y="636"/>
              <a:ext cx="3084" cy="898"/>
              <a:chOff x="1788" y="1140"/>
              <a:chExt cx="1836" cy="898"/>
            </a:xfrm>
          </p:grpSpPr>
          <p:sp>
            <p:nvSpPr>
              <p:cNvPr id="215064" name="Line 17"/>
              <p:cNvSpPr>
                <a:spLocks noChangeShapeType="1"/>
              </p:cNvSpPr>
              <p:nvPr/>
            </p:nvSpPr>
            <p:spPr bwMode="auto">
              <a:xfrm>
                <a:off x="1788" y="1140"/>
                <a:ext cx="1836"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ln>
                    <a:solidFill>
                      <a:srgbClr val="0000FF"/>
                    </a:solidFill>
                  </a:ln>
                </a:endParaRPr>
              </a:p>
            </p:txBody>
          </p:sp>
          <p:sp>
            <p:nvSpPr>
              <p:cNvPr id="215065" name="Line 18"/>
              <p:cNvSpPr>
                <a:spLocks noChangeShapeType="1"/>
              </p:cNvSpPr>
              <p:nvPr/>
            </p:nvSpPr>
            <p:spPr bwMode="auto">
              <a:xfrm>
                <a:off x="1790" y="1142"/>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ln>
                    <a:solidFill>
                      <a:srgbClr val="0000FF"/>
                    </a:solidFill>
                  </a:ln>
                </a:endParaRPr>
              </a:p>
            </p:txBody>
          </p:sp>
        </p:grpSp>
        <p:grpSp>
          <p:nvGrpSpPr>
            <p:cNvPr id="215051" name="Group 34"/>
            <p:cNvGrpSpPr>
              <a:grpSpLocks/>
            </p:cNvGrpSpPr>
            <p:nvPr/>
          </p:nvGrpSpPr>
          <p:grpSpPr bwMode="auto">
            <a:xfrm>
              <a:off x="3846" y="588"/>
              <a:ext cx="402" cy="521"/>
              <a:chOff x="3846" y="1092"/>
              <a:chExt cx="402" cy="521"/>
            </a:xfrm>
          </p:grpSpPr>
          <p:sp>
            <p:nvSpPr>
              <p:cNvPr id="215062"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a:t>
                </a:r>
              </a:p>
            </p:txBody>
          </p:sp>
          <p:sp>
            <p:nvSpPr>
              <p:cNvPr id="215063" name="Text Box 21"/>
              <p:cNvSpPr txBox="1">
                <a:spLocks noChangeArrowheads="1"/>
              </p:cNvSpPr>
              <p:nvPr/>
            </p:nvSpPr>
            <p:spPr bwMode="auto">
              <a:xfrm>
                <a:off x="3990" y="109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15052" name="Group 33"/>
            <p:cNvGrpSpPr>
              <a:grpSpLocks/>
            </p:cNvGrpSpPr>
            <p:nvPr/>
          </p:nvGrpSpPr>
          <p:grpSpPr bwMode="auto">
            <a:xfrm>
              <a:off x="2310" y="601"/>
              <a:ext cx="402" cy="509"/>
              <a:chOff x="2322" y="1465"/>
              <a:chExt cx="402" cy="509"/>
            </a:xfrm>
          </p:grpSpPr>
          <p:sp>
            <p:nvSpPr>
              <p:cNvPr id="215060"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6</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15061"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15053" name="Group 33"/>
            <p:cNvGrpSpPr>
              <a:grpSpLocks/>
            </p:cNvGrpSpPr>
            <p:nvPr/>
          </p:nvGrpSpPr>
          <p:grpSpPr bwMode="auto">
            <a:xfrm>
              <a:off x="3846" y="949"/>
              <a:ext cx="402" cy="509"/>
              <a:chOff x="2322" y="1465"/>
              <a:chExt cx="402" cy="509"/>
            </a:xfrm>
          </p:grpSpPr>
          <p:sp>
            <p:nvSpPr>
              <p:cNvPr id="215058"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15059"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15054" name="Text Box 2"/>
            <p:cNvSpPr txBox="1">
              <a:spLocks noChangeArrowheads="1"/>
            </p:cNvSpPr>
            <p:nvPr/>
          </p:nvSpPr>
          <p:spPr bwMode="auto">
            <a:xfrm>
              <a:off x="2436" y="-12"/>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q</a:t>
              </a:r>
            </a:p>
          </p:txBody>
        </p:sp>
        <p:sp>
          <p:nvSpPr>
            <p:cNvPr id="215055" name="Text Box 2"/>
            <p:cNvSpPr txBox="1">
              <a:spLocks noChangeArrowheads="1"/>
            </p:cNvSpPr>
            <p:nvPr/>
          </p:nvSpPr>
          <p:spPr bwMode="auto">
            <a:xfrm>
              <a:off x="3708" y="24"/>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1–q</a:t>
              </a:r>
            </a:p>
          </p:txBody>
        </p:sp>
        <p:sp>
          <p:nvSpPr>
            <p:cNvPr id="215056" name="Text Box 2"/>
            <p:cNvSpPr txBox="1">
              <a:spLocks noChangeArrowheads="1"/>
            </p:cNvSpPr>
            <p:nvPr/>
          </p:nvSpPr>
          <p:spPr bwMode="auto">
            <a:xfrm>
              <a:off x="312" y="720"/>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p</a:t>
              </a:r>
            </a:p>
          </p:txBody>
        </p:sp>
        <p:sp>
          <p:nvSpPr>
            <p:cNvPr id="215057" name="Text Box 2"/>
            <p:cNvSpPr txBox="1">
              <a:spLocks noChangeArrowheads="1"/>
            </p:cNvSpPr>
            <p:nvPr/>
          </p:nvSpPr>
          <p:spPr bwMode="auto">
            <a:xfrm>
              <a:off x="108" y="1104"/>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1–p</a:t>
              </a:r>
            </a:p>
          </p:txBody>
        </p:sp>
      </p:grpSp>
      <p:sp>
        <p:nvSpPr>
          <p:cNvPr id="27"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200</a:t>
            </a:fld>
            <a:endParaRPr lang="en-US" altLang="nl-NL" sz="1600"/>
          </a:p>
        </p:txBody>
      </p:sp>
      <p:pic>
        <p:nvPicPr>
          <p:cNvPr id="28"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8749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1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04800" y="504825"/>
            <a:ext cx="82518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THEOREM</a:t>
            </a:r>
            <a:r>
              <a:rPr lang="nl-NL"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Because QRE always exists, the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equations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above</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have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least</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one</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solution. It is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unique</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here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and</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is:</a:t>
            </a:r>
            <a:b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 = 0.36</a:t>
            </a:r>
            <a:endPar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GB" altLang="nl-NL" dirty="0">
                <a:solidFill>
                  <a:srgbClr val="000000"/>
                </a:solidFill>
                <a:latin typeface="Arial" panose="020B0604020202020204" pitchFamily="34" charset="0"/>
                <a:sym typeface="Math3" panose="00000400000000000000" pitchFamily="2" charset="2"/>
              </a:rPr>
              <a:t>q = 0.53.</a:t>
            </a:r>
            <a:br>
              <a:rPr lang="en-GB" altLang="nl-NL" dirty="0">
                <a:solidFill>
                  <a:srgbClr val="000000"/>
                </a:solidFill>
                <a:latin typeface="Arial" panose="020B0604020202020204" pitchFamily="34" charset="0"/>
                <a:sym typeface="Math3" panose="00000400000000000000" pitchFamily="2" charset="2"/>
              </a:rPr>
            </a:br>
            <a:endParaRPr lang="en-GB" altLang="nl-NL" dirty="0">
              <a:solidFill>
                <a:srgbClr val="000000"/>
              </a:solidFill>
              <a:latin typeface="Arial" panose="020B0604020202020204" pitchFamily="34" charset="0"/>
              <a:sym typeface="Math3" panose="00000400000000000000" pitchFamily="2" charset="2"/>
            </a:endParaRPr>
          </a:p>
          <a:p>
            <a:pPr>
              <a:spcBef>
                <a:spcPct val="0"/>
              </a:spcBef>
              <a:buFont typeface="Math3" panose="00000400000000000000" pitchFamily="2" charset="2"/>
              <a:buNone/>
            </a:pPr>
            <a:r>
              <a:rPr lang="nl-NL" altLang="nl-NL" dirty="0">
                <a:solidFill>
                  <a:srgbClr val="0000FF"/>
                </a:solidFill>
                <a:latin typeface="Arial" panose="020B0604020202020204" pitchFamily="34" charset="0"/>
                <a:sym typeface="Math3" panose="00000400000000000000" pitchFamily="2" charset="2"/>
              </a:rPr>
              <a:t>PROOF.</a:t>
            </a:r>
            <a:endParaRPr lang="en-GB" altLang="nl-NL" dirty="0">
              <a:solidFill>
                <a:srgbClr val="0000FF"/>
              </a:solidFill>
              <a:latin typeface="Arial" panose="020B0604020202020204" pitchFamily="34" charset="0"/>
              <a:sym typeface="Math3" panose="00000400000000000000" pitchFamily="2" charset="2"/>
            </a:endParaRPr>
          </a:p>
        </p:txBody>
      </p:sp>
      <p:sp>
        <p:nvSpPr>
          <p:cNvPr id="3" name="Text Box 3"/>
          <p:cNvSpPr txBox="1">
            <a:spLocks noChangeArrowheads="1"/>
          </p:cNvSpPr>
          <p:nvPr/>
        </p:nvSpPr>
        <p:spPr bwMode="auto">
          <a:xfrm>
            <a:off x="8727256"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201</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06273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04800" y="504825"/>
            <a:ext cx="8251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 = (3–3q)/(5–2q); q = (3+3p)/(7+2p).</a:t>
            </a:r>
          </a:p>
        </p:txBody>
      </p:sp>
      <p:sp>
        <p:nvSpPr>
          <p:cNvPr id="2" name="Text Box 2"/>
          <p:cNvSpPr txBox="1">
            <a:spLocks noChangeArrowheads="1"/>
          </p:cNvSpPr>
          <p:nvPr/>
        </p:nvSpPr>
        <p:spPr bwMode="auto">
          <a:xfrm>
            <a:off x="419100" y="1971675"/>
            <a:ext cx="955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 = </a:t>
            </a:r>
          </a:p>
        </p:txBody>
      </p:sp>
      <p:grpSp>
        <p:nvGrpSpPr>
          <p:cNvPr id="393283" name="Group 67"/>
          <p:cNvGrpSpPr>
            <a:grpSpLocks/>
          </p:cNvGrpSpPr>
          <p:nvPr/>
        </p:nvGrpSpPr>
        <p:grpSpPr bwMode="auto">
          <a:xfrm>
            <a:off x="1276350" y="1190625"/>
            <a:ext cx="2346325" cy="2198688"/>
            <a:chOff x="804" y="750"/>
            <a:chExt cx="1478" cy="1385"/>
          </a:xfrm>
        </p:grpSpPr>
        <p:grpSp>
          <p:nvGrpSpPr>
            <p:cNvPr id="219159" name="Group 35"/>
            <p:cNvGrpSpPr>
              <a:grpSpLocks/>
            </p:cNvGrpSpPr>
            <p:nvPr/>
          </p:nvGrpSpPr>
          <p:grpSpPr bwMode="auto">
            <a:xfrm>
              <a:off x="804" y="750"/>
              <a:ext cx="1478" cy="665"/>
              <a:chOff x="1176" y="1482"/>
              <a:chExt cx="1478" cy="665"/>
            </a:xfrm>
          </p:grpSpPr>
          <p:grpSp>
            <p:nvGrpSpPr>
              <p:cNvPr id="219168" name="Group 31"/>
              <p:cNvGrpSpPr>
                <a:grpSpLocks/>
              </p:cNvGrpSpPr>
              <p:nvPr/>
            </p:nvGrpSpPr>
            <p:grpSpPr bwMode="auto">
              <a:xfrm>
                <a:off x="1836" y="1482"/>
                <a:ext cx="818" cy="665"/>
                <a:chOff x="288" y="1482"/>
                <a:chExt cx="818" cy="665"/>
              </a:xfrm>
            </p:grpSpPr>
            <p:sp>
              <p:nvSpPr>
                <p:cNvPr id="219171" name="Text Box 2"/>
                <p:cNvSpPr txBox="1">
                  <a:spLocks noChangeArrowheads="1"/>
                </p:cNvSpPr>
                <p:nvPr/>
              </p:nvSpPr>
              <p:spPr bwMode="auto">
                <a:xfrm>
                  <a:off x="288" y="1482"/>
                  <a:ext cx="8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a:solidFill>
                        <a:srgbClr val="000000"/>
                      </a:solidFill>
                      <a:latin typeface="Arial" panose="020B0604020202020204" pitchFamily="34" charset="0"/>
                      <a:cs typeface="Times New Roman" panose="02020603050405020304" pitchFamily="18" charset="0"/>
                      <a:sym typeface="Math3" panose="00000400000000000000" pitchFamily="2" charset="2"/>
                    </a:rPr>
                    <a:t>3+3p</a:t>
                  </a:r>
                </a:p>
              </p:txBody>
            </p:sp>
            <p:sp>
              <p:nvSpPr>
                <p:cNvPr id="219172" name="Text Box 2"/>
                <p:cNvSpPr txBox="1">
                  <a:spLocks noChangeArrowheads="1"/>
                </p:cNvSpPr>
                <p:nvPr/>
              </p:nvSpPr>
              <p:spPr bwMode="auto">
                <a:xfrm>
                  <a:off x="288" y="1782"/>
                  <a:ext cx="7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a:solidFill>
                        <a:srgbClr val="000000"/>
                      </a:solidFill>
                      <a:latin typeface="Arial" panose="020B0604020202020204" pitchFamily="34" charset="0"/>
                      <a:cs typeface="Times New Roman" panose="02020603050405020304" pitchFamily="18" charset="0"/>
                      <a:sym typeface="Math3" panose="00000400000000000000" pitchFamily="2" charset="2"/>
                    </a:rPr>
                    <a:t>7+2p</a:t>
                  </a:r>
                </a:p>
              </p:txBody>
            </p:sp>
            <p:sp>
              <p:nvSpPr>
                <p:cNvPr id="219173" name="Line 30"/>
                <p:cNvSpPr>
                  <a:spLocks noChangeShapeType="1"/>
                </p:cNvSpPr>
                <p:nvPr/>
              </p:nvSpPr>
              <p:spPr bwMode="auto">
                <a:xfrm>
                  <a:off x="348" y="1824"/>
                  <a:ext cx="5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219169" name="Text Box 2"/>
              <p:cNvSpPr txBox="1">
                <a:spLocks noChangeArrowheads="1"/>
              </p:cNvSpPr>
              <p:nvPr/>
            </p:nvSpPr>
            <p:spPr bwMode="auto">
              <a:xfrm>
                <a:off x="1176" y="1638"/>
                <a:ext cx="92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3 – 3  </a:t>
                </a:r>
              </a:p>
            </p:txBody>
          </p:sp>
          <p:sp>
            <p:nvSpPr>
              <p:cNvPr id="219170" name="AutoShape 34"/>
              <p:cNvSpPr>
                <a:spLocks noChangeArrowheads="1"/>
              </p:cNvSpPr>
              <p:nvPr/>
            </p:nvSpPr>
            <p:spPr bwMode="auto">
              <a:xfrm>
                <a:off x="1848" y="1536"/>
                <a:ext cx="684" cy="576"/>
              </a:xfrm>
              <a:prstGeom prst="bracketPair">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grpSp>
        <p:grpSp>
          <p:nvGrpSpPr>
            <p:cNvPr id="219160" name="Group 36"/>
            <p:cNvGrpSpPr>
              <a:grpSpLocks/>
            </p:cNvGrpSpPr>
            <p:nvPr/>
          </p:nvGrpSpPr>
          <p:grpSpPr bwMode="auto">
            <a:xfrm>
              <a:off x="804" y="1470"/>
              <a:ext cx="1478" cy="665"/>
              <a:chOff x="1176" y="1482"/>
              <a:chExt cx="1478" cy="665"/>
            </a:xfrm>
          </p:grpSpPr>
          <p:grpSp>
            <p:nvGrpSpPr>
              <p:cNvPr id="219162" name="Group 37"/>
              <p:cNvGrpSpPr>
                <a:grpSpLocks/>
              </p:cNvGrpSpPr>
              <p:nvPr/>
            </p:nvGrpSpPr>
            <p:grpSpPr bwMode="auto">
              <a:xfrm>
                <a:off x="1836" y="1482"/>
                <a:ext cx="818" cy="665"/>
                <a:chOff x="288" y="1482"/>
                <a:chExt cx="818" cy="665"/>
              </a:xfrm>
            </p:grpSpPr>
            <p:sp>
              <p:nvSpPr>
                <p:cNvPr id="219165" name="Text Box 2"/>
                <p:cNvSpPr txBox="1">
                  <a:spLocks noChangeArrowheads="1"/>
                </p:cNvSpPr>
                <p:nvPr/>
              </p:nvSpPr>
              <p:spPr bwMode="auto">
                <a:xfrm>
                  <a:off x="288" y="1482"/>
                  <a:ext cx="8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a:solidFill>
                        <a:srgbClr val="000000"/>
                      </a:solidFill>
                      <a:latin typeface="Arial" panose="020B0604020202020204" pitchFamily="34" charset="0"/>
                      <a:cs typeface="Times New Roman" panose="02020603050405020304" pitchFamily="18" charset="0"/>
                      <a:sym typeface="Math3" panose="00000400000000000000" pitchFamily="2" charset="2"/>
                    </a:rPr>
                    <a:t>3+3p</a:t>
                  </a:r>
                </a:p>
              </p:txBody>
            </p:sp>
            <p:sp>
              <p:nvSpPr>
                <p:cNvPr id="219166" name="Text Box 2"/>
                <p:cNvSpPr txBox="1">
                  <a:spLocks noChangeArrowheads="1"/>
                </p:cNvSpPr>
                <p:nvPr/>
              </p:nvSpPr>
              <p:spPr bwMode="auto">
                <a:xfrm>
                  <a:off x="288" y="1782"/>
                  <a:ext cx="7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a:solidFill>
                        <a:srgbClr val="000000"/>
                      </a:solidFill>
                      <a:latin typeface="Arial" panose="020B0604020202020204" pitchFamily="34" charset="0"/>
                      <a:cs typeface="Times New Roman" panose="02020603050405020304" pitchFamily="18" charset="0"/>
                      <a:sym typeface="Math3" panose="00000400000000000000" pitchFamily="2" charset="2"/>
                    </a:rPr>
                    <a:t>7+2p</a:t>
                  </a:r>
                </a:p>
              </p:txBody>
            </p:sp>
            <p:sp>
              <p:nvSpPr>
                <p:cNvPr id="219167" name="Line 40"/>
                <p:cNvSpPr>
                  <a:spLocks noChangeShapeType="1"/>
                </p:cNvSpPr>
                <p:nvPr/>
              </p:nvSpPr>
              <p:spPr bwMode="auto">
                <a:xfrm>
                  <a:off x="348" y="1824"/>
                  <a:ext cx="5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219163" name="Text Box 2"/>
              <p:cNvSpPr txBox="1">
                <a:spLocks noChangeArrowheads="1"/>
              </p:cNvSpPr>
              <p:nvPr/>
            </p:nvSpPr>
            <p:spPr bwMode="auto">
              <a:xfrm>
                <a:off x="1176" y="1638"/>
                <a:ext cx="92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5 – 2  </a:t>
                </a:r>
              </a:p>
            </p:txBody>
          </p:sp>
          <p:sp>
            <p:nvSpPr>
              <p:cNvPr id="219164" name="AutoShape 42"/>
              <p:cNvSpPr>
                <a:spLocks noChangeArrowheads="1"/>
              </p:cNvSpPr>
              <p:nvPr/>
            </p:nvSpPr>
            <p:spPr bwMode="auto">
              <a:xfrm>
                <a:off x="1848" y="1536"/>
                <a:ext cx="684" cy="576"/>
              </a:xfrm>
              <a:prstGeom prst="bracketPair">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grpSp>
        <p:sp>
          <p:nvSpPr>
            <p:cNvPr id="219161" name="Line 43"/>
            <p:cNvSpPr>
              <a:spLocks noChangeShapeType="1"/>
            </p:cNvSpPr>
            <p:nvPr/>
          </p:nvSpPr>
          <p:spPr bwMode="auto">
            <a:xfrm>
              <a:off x="900" y="1428"/>
              <a:ext cx="1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9" name="Text Box 2"/>
          <p:cNvSpPr txBox="1">
            <a:spLocks noChangeArrowheads="1"/>
          </p:cNvSpPr>
          <p:nvPr/>
        </p:nvSpPr>
        <p:spPr bwMode="auto">
          <a:xfrm>
            <a:off x="3771900" y="1971675"/>
            <a:ext cx="612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a:solidFill>
                  <a:srgbClr val="000000"/>
                </a:solidFill>
                <a:latin typeface="Arial" panose="020B0604020202020204" pitchFamily="34" charset="0"/>
                <a:cs typeface="Times New Roman" panose="02020603050405020304" pitchFamily="18" charset="0"/>
                <a:sym typeface="Math3" panose="00000400000000000000" pitchFamily="2" charset="2"/>
              </a:rPr>
              <a:t>= </a:t>
            </a:r>
          </a:p>
        </p:txBody>
      </p:sp>
      <p:grpSp>
        <p:nvGrpSpPr>
          <p:cNvPr id="393284" name="Group 68"/>
          <p:cNvGrpSpPr>
            <a:grpSpLocks/>
          </p:cNvGrpSpPr>
          <p:nvPr/>
        </p:nvGrpSpPr>
        <p:grpSpPr bwMode="auto">
          <a:xfrm>
            <a:off x="4552950" y="1647824"/>
            <a:ext cx="3546475" cy="1136650"/>
            <a:chOff x="2868" y="1038"/>
            <a:chExt cx="2234" cy="716"/>
          </a:xfrm>
        </p:grpSpPr>
        <p:sp>
          <p:nvSpPr>
            <p:cNvPr id="219156" name="Text Box 2"/>
            <p:cNvSpPr txBox="1">
              <a:spLocks noChangeArrowheads="1"/>
            </p:cNvSpPr>
            <p:nvPr/>
          </p:nvSpPr>
          <p:spPr bwMode="auto">
            <a:xfrm>
              <a:off x="2868" y="1038"/>
              <a:ext cx="223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3(7+2p) – 3(3+3p)  </a:t>
              </a:r>
            </a:p>
          </p:txBody>
        </p:sp>
        <p:sp>
          <p:nvSpPr>
            <p:cNvPr id="219157" name="Line 52"/>
            <p:cNvSpPr>
              <a:spLocks noChangeShapeType="1"/>
            </p:cNvSpPr>
            <p:nvPr/>
          </p:nvSpPr>
          <p:spPr bwMode="auto">
            <a:xfrm>
              <a:off x="2928" y="1428"/>
              <a:ext cx="20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219158" name="Text Box 2"/>
            <p:cNvSpPr txBox="1">
              <a:spLocks noChangeArrowheads="1"/>
            </p:cNvSpPr>
            <p:nvPr/>
          </p:nvSpPr>
          <p:spPr bwMode="auto">
            <a:xfrm>
              <a:off x="2868" y="1386"/>
              <a:ext cx="223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5(7+2p) – 2(3+3p)  </a:t>
              </a:r>
            </a:p>
          </p:txBody>
        </p:sp>
      </p:grpSp>
      <p:grpSp>
        <p:nvGrpSpPr>
          <p:cNvPr id="393275" name="Group 59"/>
          <p:cNvGrpSpPr>
            <a:grpSpLocks/>
          </p:cNvGrpSpPr>
          <p:nvPr/>
        </p:nvGrpSpPr>
        <p:grpSpPr bwMode="auto">
          <a:xfrm>
            <a:off x="438150" y="3419473"/>
            <a:ext cx="3546475" cy="1136650"/>
            <a:chOff x="732" y="2334"/>
            <a:chExt cx="2234" cy="716"/>
          </a:xfrm>
        </p:grpSpPr>
        <p:sp>
          <p:nvSpPr>
            <p:cNvPr id="219153" name="Text Box 2"/>
            <p:cNvSpPr txBox="1">
              <a:spLocks noChangeArrowheads="1"/>
            </p:cNvSpPr>
            <p:nvPr/>
          </p:nvSpPr>
          <p:spPr bwMode="auto">
            <a:xfrm>
              <a:off x="732" y="2682"/>
              <a:ext cx="223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35+10p – 6 – 6p  </a:t>
              </a:r>
            </a:p>
          </p:txBody>
        </p:sp>
        <p:sp>
          <p:nvSpPr>
            <p:cNvPr id="219154" name="Text Box 2"/>
            <p:cNvSpPr txBox="1">
              <a:spLocks noChangeArrowheads="1"/>
            </p:cNvSpPr>
            <p:nvPr/>
          </p:nvSpPr>
          <p:spPr bwMode="auto">
            <a:xfrm>
              <a:off x="732" y="2334"/>
              <a:ext cx="223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21 + 6p – 9 – 9p  </a:t>
              </a:r>
            </a:p>
          </p:txBody>
        </p:sp>
        <p:sp>
          <p:nvSpPr>
            <p:cNvPr id="219155" name="Line 56"/>
            <p:cNvSpPr>
              <a:spLocks noChangeShapeType="1"/>
            </p:cNvSpPr>
            <p:nvPr/>
          </p:nvSpPr>
          <p:spPr bwMode="auto">
            <a:xfrm flipV="1">
              <a:off x="792" y="2700"/>
              <a:ext cx="1872" cy="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14" name="Text Box 2"/>
          <p:cNvSpPr txBox="1">
            <a:spLocks noChangeArrowheads="1"/>
          </p:cNvSpPr>
          <p:nvPr/>
        </p:nvSpPr>
        <p:spPr bwMode="auto">
          <a:xfrm>
            <a:off x="8077200" y="1971675"/>
            <a:ext cx="612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latin typeface="Arial" panose="020B0604020202020204" pitchFamily="34" charset="0"/>
                <a:cs typeface="Times New Roman" panose="02020603050405020304" pitchFamily="18" charset="0"/>
                <a:sym typeface="Math3" panose="00000400000000000000" pitchFamily="2" charset="2"/>
              </a:rPr>
              <a:t>=</a:t>
            </a:r>
            <a:r>
              <a:rPr lang="en-GB"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p>
        </p:txBody>
      </p:sp>
      <p:sp>
        <p:nvSpPr>
          <p:cNvPr id="15" name="Text Box 2"/>
          <p:cNvSpPr txBox="1">
            <a:spLocks noChangeArrowheads="1"/>
          </p:cNvSpPr>
          <p:nvPr/>
        </p:nvSpPr>
        <p:spPr bwMode="auto">
          <a:xfrm>
            <a:off x="3810000" y="3724275"/>
            <a:ext cx="612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latin typeface="Arial" panose="020B0604020202020204" pitchFamily="34" charset="0"/>
                <a:cs typeface="Times New Roman" panose="02020603050405020304" pitchFamily="18" charset="0"/>
                <a:sym typeface="Math3" panose="00000400000000000000" pitchFamily="2" charset="2"/>
              </a:rPr>
              <a:t>=</a:t>
            </a:r>
            <a:r>
              <a:rPr lang="en-GB"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p>
        </p:txBody>
      </p:sp>
      <p:sp>
        <p:nvSpPr>
          <p:cNvPr id="16" name="Text Box 2"/>
          <p:cNvSpPr txBox="1">
            <a:spLocks noChangeArrowheads="1"/>
          </p:cNvSpPr>
          <p:nvPr/>
        </p:nvSpPr>
        <p:spPr bwMode="auto">
          <a:xfrm>
            <a:off x="381000" y="4730750"/>
            <a:ext cx="82518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p(29+4p) = 12–3p; 4p</a:t>
            </a:r>
            <a:r>
              <a:rPr lang="en-GB" altLang="nl-NL"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2</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+29p = 12–3p;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4p</a:t>
            </a:r>
            <a:r>
              <a:rPr lang="en-GB" altLang="nl-NL"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2</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+ 32p = 12. Can use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abc</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formula: p = 0.36. (</a:t>
            </a:r>
            <a:r>
              <a:rPr lang="en-AU" altLang="nl-NL" dirty="0">
                <a:solidFill>
                  <a:srgbClr val="000000"/>
                </a:solidFill>
                <a:ea typeface="MS Mincho" panose="02020609040205080304" pitchFamily="49" charset="-128"/>
              </a:rPr>
              <a:t>I</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always use different derivation, as follows:)</a:t>
            </a:r>
          </a:p>
        </p:txBody>
      </p:sp>
      <p:grpSp>
        <p:nvGrpSpPr>
          <p:cNvPr id="393285" name="Group 69"/>
          <p:cNvGrpSpPr>
            <a:grpSpLocks/>
          </p:cNvGrpSpPr>
          <p:nvPr/>
        </p:nvGrpSpPr>
        <p:grpSpPr bwMode="auto">
          <a:xfrm>
            <a:off x="4533900" y="3419475"/>
            <a:ext cx="2346325" cy="1131888"/>
            <a:chOff x="2856" y="2154"/>
            <a:chExt cx="1478" cy="713"/>
          </a:xfrm>
        </p:grpSpPr>
        <p:sp>
          <p:nvSpPr>
            <p:cNvPr id="219149" name="Text Box 2"/>
            <p:cNvSpPr txBox="1">
              <a:spLocks noChangeArrowheads="1"/>
            </p:cNvSpPr>
            <p:nvPr/>
          </p:nvSpPr>
          <p:spPr bwMode="auto">
            <a:xfrm>
              <a:off x="2880" y="2502"/>
              <a:ext cx="96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a:solidFill>
                    <a:srgbClr val="000000"/>
                  </a:solidFill>
                  <a:latin typeface="Arial" panose="020B0604020202020204" pitchFamily="34" charset="0"/>
                  <a:cs typeface="Times New Roman" panose="02020603050405020304" pitchFamily="18" charset="0"/>
                  <a:sym typeface="Math3" panose="00000400000000000000" pitchFamily="2" charset="2"/>
                </a:rPr>
                <a:t>29 +4p</a:t>
              </a:r>
            </a:p>
          </p:txBody>
        </p:sp>
        <p:sp>
          <p:nvSpPr>
            <p:cNvPr id="219150" name="Text Box 2"/>
            <p:cNvSpPr txBox="1">
              <a:spLocks noChangeArrowheads="1"/>
            </p:cNvSpPr>
            <p:nvPr/>
          </p:nvSpPr>
          <p:spPr bwMode="auto">
            <a:xfrm>
              <a:off x="2856" y="2154"/>
              <a:ext cx="113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12 – 3p  </a:t>
              </a:r>
            </a:p>
          </p:txBody>
        </p:sp>
        <p:sp>
          <p:nvSpPr>
            <p:cNvPr id="219151" name="Line 64"/>
            <p:cNvSpPr>
              <a:spLocks noChangeShapeType="1"/>
            </p:cNvSpPr>
            <p:nvPr/>
          </p:nvSpPr>
          <p:spPr bwMode="auto">
            <a:xfrm flipV="1">
              <a:off x="2940" y="2532"/>
              <a:ext cx="876" cy="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219152" name="Text Box 2"/>
            <p:cNvSpPr txBox="1">
              <a:spLocks noChangeArrowheads="1"/>
            </p:cNvSpPr>
            <p:nvPr/>
          </p:nvSpPr>
          <p:spPr bwMode="auto">
            <a:xfrm>
              <a:off x="3948" y="2346"/>
              <a:ext cx="3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p:txBody>
        </p:sp>
      </p:grpSp>
      <p:sp>
        <p:nvSpPr>
          <p:cNvPr id="37"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202</a:t>
            </a:fld>
            <a:endParaRPr lang="en-US" altLang="nl-NL" sz="1600"/>
          </a:p>
        </p:txBody>
      </p:sp>
      <p:pic>
        <p:nvPicPr>
          <p:cNvPr id="38"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3704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32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328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32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9328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2" grpId="0" build="p" autoUpdateAnimBg="0"/>
      <p:bldP spid="9" grpId="0" build="p" autoUpdateAnimBg="0"/>
      <p:bldP spid="14" grpId="0" build="p" autoUpdateAnimBg="0"/>
      <p:bldP spid="15" grpId="0" build="p" autoUpdateAnimBg="0"/>
      <p:bldP spid="16" grpId="0" build="p"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52413" y="458788"/>
            <a:ext cx="6310312" cy="49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4p</a:t>
            </a:r>
            <a:r>
              <a:rPr lang="en-GB" altLang="nl-NL"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2</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+ 32p = 12; p</a:t>
            </a:r>
            <a:r>
              <a:rPr lang="en-GB" altLang="nl-NL"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2</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+ 8p = 3;</a:t>
            </a:r>
          </a:p>
          <a:p>
            <a:pPr>
              <a:lnSpc>
                <a:spcPct val="9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(p+4)</a:t>
            </a:r>
            <a:r>
              <a:rPr lang="en-GB" altLang="nl-NL"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2</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4</a:t>
            </a:r>
            <a:r>
              <a:rPr lang="en-GB" altLang="nl-NL"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2</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3; (p+4)</a:t>
            </a:r>
            <a:r>
              <a:rPr lang="en-GB" altLang="nl-NL"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2</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3 + 16; </a:t>
            </a:r>
          </a:p>
          <a:p>
            <a:pPr>
              <a:lnSpc>
                <a:spcPct val="9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p+4 = </a:t>
            </a:r>
            <a:r>
              <a:rPr lang="en-US" altLang="nl-NL" sz="2800" dirty="0">
                <a:solidFill>
                  <a:srgbClr val="000000"/>
                </a:solidFill>
                <a:latin typeface="Arial" panose="020B0604020202020204" pitchFamily="34" charset="0"/>
                <a:sym typeface="Symbol" panose="05050102010706020507" pitchFamily="18" charset="2"/>
              </a:rPr>
              <a:t></a:t>
            </a:r>
            <a:r>
              <a:rPr lang="nl-NL" altLang="nl-NL" sz="2800" dirty="0">
                <a:solidFill>
                  <a:srgbClr val="000000"/>
                </a:solidFill>
                <a:latin typeface="Arial" panose="020B0604020202020204" pitchFamily="34" charset="0"/>
                <a:sym typeface="Math3" panose="00000400000000000000" pitchFamily="2" charset="2"/>
              </a:rPr>
              <a:t>(</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3 + 16);</a:t>
            </a:r>
          </a:p>
          <a:p>
            <a:pPr>
              <a:lnSpc>
                <a:spcPct val="9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p+4 = </a:t>
            </a:r>
            <a:r>
              <a:rPr lang="en-US" altLang="nl-NL" sz="2800" dirty="0">
                <a:solidFill>
                  <a:srgbClr val="000000"/>
                </a:solidFill>
                <a:latin typeface="Arial" panose="020B0604020202020204" pitchFamily="34" charset="0"/>
                <a:sym typeface="Symbol" panose="05050102010706020507" pitchFamily="18" charset="2"/>
              </a:rPr>
              <a:t></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19;</a:t>
            </a:r>
          </a:p>
          <a:p>
            <a:pPr>
              <a:lnSpc>
                <a:spcPct val="9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 = </a:t>
            </a:r>
            <a:r>
              <a:rPr lang="en-US" altLang="nl-NL" sz="2800" dirty="0">
                <a:solidFill>
                  <a:srgbClr val="000000"/>
                </a:solidFill>
                <a:latin typeface="Arial" panose="020B0604020202020204" pitchFamily="34" charset="0"/>
                <a:sym typeface="Symbol" panose="05050102010706020507" pitchFamily="18" charset="2"/>
              </a:rPr>
              <a:t></a:t>
            </a:r>
            <a:r>
              <a:rPr lang="nl-NL" altLang="nl-NL" sz="2800" dirty="0">
                <a:solidFill>
                  <a:srgbClr val="000000"/>
                </a:solidFill>
                <a:latin typeface="Arial" panose="020B0604020202020204" pitchFamily="34" charset="0"/>
                <a:sym typeface="Math3" panose="00000400000000000000" pitchFamily="2" charset="2"/>
              </a:rPr>
              <a:t>19</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4 = 0.36;</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 = 0.36!</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Then </a:t>
            </a:r>
            <a:r>
              <a:rPr lang="en-GB" altLang="nl-NL" sz="2800" dirty="0">
                <a:solidFill>
                  <a:srgbClr val="000000"/>
                </a:solidFill>
                <a:latin typeface="Arial" panose="020B0604020202020204" pitchFamily="34" charset="0"/>
                <a:sym typeface="Math3" panose="00000400000000000000" pitchFamily="2" charset="2"/>
              </a:rPr>
              <a:t>q = (3+3p)/(7+2p) = 0.53.</a:t>
            </a:r>
            <a:br>
              <a:rPr lang="en-GB" altLang="nl-NL" sz="2800" dirty="0">
                <a:solidFill>
                  <a:srgbClr val="000000"/>
                </a:solidFill>
                <a:latin typeface="Arial" panose="020B0604020202020204" pitchFamily="34" charset="0"/>
                <a:sym typeface="Math3" panose="00000400000000000000" pitchFamily="2" charset="2"/>
              </a:rPr>
            </a:br>
            <a:endParaRPr lang="en-GB" altLang="nl-NL" sz="2800" dirty="0">
              <a:solidFill>
                <a:srgbClr val="000000"/>
              </a:solidFill>
              <a:latin typeface="Arial" panose="020B0604020202020204" pitchFamily="34" charset="0"/>
              <a:sym typeface="Math3" panose="00000400000000000000" pitchFamily="2" charset="2"/>
            </a:endParaRPr>
          </a:p>
          <a:p>
            <a:pPr>
              <a:lnSpc>
                <a:spcPct val="9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sym typeface="Math3" panose="00000400000000000000" pitchFamily="2" charset="2"/>
              </a:rPr>
              <a:t>This gives QRE.  </a:t>
            </a:r>
            <a:r>
              <a:rPr lang="en-AU" altLang="nl-NL" dirty="0">
                <a:solidFill>
                  <a:srgbClr val="0000FF"/>
                </a:solidFill>
                <a:sym typeface="Math3" panose="00000400000000000000" pitchFamily="2" charset="2"/>
              </a:rPr>
              <a:t></a:t>
            </a:r>
            <a:endParaRPr lang="en-GB" altLang="nl-NL" sz="2800" dirty="0">
              <a:solidFill>
                <a:srgbClr val="0000FF"/>
              </a:solidFill>
              <a:latin typeface="Arial" panose="020B0604020202020204" pitchFamily="34" charset="0"/>
              <a:sym typeface="Math3" panose="00000400000000000000" pitchFamily="2" charset="2"/>
            </a:endParaRP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203</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8348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14300" y="400050"/>
            <a:ext cx="86328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u="sng" dirty="0">
                <a:solidFill>
                  <a:srgbClr val="0000FF"/>
                </a:solidFill>
                <a:latin typeface="Arial" panose="020B0604020202020204" pitchFamily="34" charset="0"/>
                <a:sym typeface="Math3" panose="00000400000000000000" pitchFamily="2" charset="2"/>
              </a:rPr>
              <a:t>As a double-check, </a:t>
            </a:r>
            <a:r>
              <a:rPr lang="en-GB" altLang="nl-NL" dirty="0">
                <a:latin typeface="Arial" panose="020B0604020202020204" pitchFamily="34" charset="0"/>
                <a:sym typeface="Math3" panose="00000400000000000000" pitchFamily="2" charset="2"/>
              </a:rPr>
              <a:t>we next verify that the (circular) conditions for QRE are indeed satisfied. </a:t>
            </a:r>
          </a:p>
          <a:p>
            <a:pPr>
              <a:spcBef>
                <a:spcPct val="0"/>
              </a:spcBef>
              <a:buFont typeface="Math3" panose="00000400000000000000" pitchFamily="2" charset="2"/>
              <a:buNone/>
            </a:pPr>
            <a:r>
              <a:rPr lang="en-GB" altLang="nl-NL" dirty="0">
                <a:latin typeface="Arial" panose="020B0604020202020204" pitchFamily="34" charset="0"/>
                <a:sym typeface="Math3" panose="00000400000000000000" pitchFamily="2" charset="2"/>
              </a:rPr>
              <a:t>We calculate EUs of strategies using the choice probabilities (p = 0.36, q = 0.53) found, and then check that the choice probabilities agree with the EUs obtained.</a:t>
            </a: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204</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6039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00025" y="2538413"/>
            <a:ext cx="89439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 check QRE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for</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 = 0.36 &amp; q = 0.53:</a:t>
            </a:r>
          </a:p>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HH</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3 – 3q = 1.41;</a:t>
            </a:r>
          </a:p>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HL</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2 + q = 2.53;</a:t>
            </a:r>
          </a:p>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 = 1.41/(1.41 + 2.53) = 0.36; correct!</a:t>
            </a:r>
            <a:b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SH</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3 + 3p = 4.08;</a:t>
            </a:r>
          </a:p>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SL</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4–p = 3.64;</a:t>
            </a:r>
          </a:p>
          <a:p>
            <a:pPr>
              <a:lnSpc>
                <a:spcPct val="95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q = 4.08/(4.08+3.64) = 0.53; correct again!</a:t>
            </a:r>
          </a:p>
          <a:p>
            <a:pPr>
              <a:lnSpc>
                <a:spcPct val="95000"/>
              </a:lnSpc>
              <a:spcBef>
                <a:spcPct val="0"/>
              </a:spcBef>
              <a:buFont typeface="Math3" panose="00000400000000000000" pitchFamily="2" charset="2"/>
              <a:buNone/>
            </a:pPr>
            <a:r>
              <a:rPr lang="en-GB"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All utilities and probabilities are mutually consistent, as the circular QRE equations require</a:t>
            </a:r>
            <a:r>
              <a:rPr lang="nl-NL"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endParaRPr lang="en-GB"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112669" name="Group 29"/>
          <p:cNvGrpSpPr>
            <a:grpSpLocks/>
          </p:cNvGrpSpPr>
          <p:nvPr/>
        </p:nvGrpSpPr>
        <p:grpSpPr bwMode="auto">
          <a:xfrm>
            <a:off x="84138" y="-19050"/>
            <a:ext cx="8678862" cy="2454275"/>
            <a:chOff x="53" y="-12"/>
            <a:chExt cx="5467" cy="1546"/>
          </a:xfrm>
        </p:grpSpPr>
        <p:grpSp>
          <p:nvGrpSpPr>
            <p:cNvPr id="225286" name="Group 33"/>
            <p:cNvGrpSpPr>
              <a:grpSpLocks/>
            </p:cNvGrpSpPr>
            <p:nvPr/>
          </p:nvGrpSpPr>
          <p:grpSpPr bwMode="auto">
            <a:xfrm>
              <a:off x="2970" y="961"/>
              <a:ext cx="402" cy="509"/>
              <a:chOff x="2322" y="1465"/>
              <a:chExt cx="402" cy="509"/>
            </a:xfrm>
          </p:grpSpPr>
          <p:sp>
            <p:nvSpPr>
              <p:cNvPr id="225307"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25308"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25287" name="Text Box 12"/>
            <p:cNvSpPr txBox="1">
              <a:spLocks noChangeArrowheads="1"/>
            </p:cNvSpPr>
            <p:nvPr/>
          </p:nvSpPr>
          <p:spPr bwMode="auto">
            <a:xfrm>
              <a:off x="2494" y="274"/>
              <a:ext cx="131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Seek-High</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25288" name="Text Box 13"/>
            <p:cNvSpPr txBox="1">
              <a:spLocks noChangeArrowheads="1"/>
            </p:cNvSpPr>
            <p:nvPr/>
          </p:nvSpPr>
          <p:spPr bwMode="auto">
            <a:xfrm>
              <a:off x="3946" y="266"/>
              <a:ext cx="12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Seek-Low</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25289" name="Text Box 14"/>
            <p:cNvSpPr txBox="1">
              <a:spLocks noChangeArrowheads="1"/>
            </p:cNvSpPr>
            <p:nvPr/>
          </p:nvSpPr>
          <p:spPr bwMode="auto">
            <a:xfrm>
              <a:off x="1241" y="1101"/>
              <a:ext cx="119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Hide-Low</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25290" name="Text Box 15"/>
            <p:cNvSpPr txBox="1">
              <a:spLocks noChangeArrowheads="1"/>
            </p:cNvSpPr>
            <p:nvPr/>
          </p:nvSpPr>
          <p:spPr bwMode="auto">
            <a:xfrm>
              <a:off x="1197" y="748"/>
              <a:ext cx="12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Hide-High</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25291" name="Group 16"/>
            <p:cNvGrpSpPr>
              <a:grpSpLocks/>
            </p:cNvGrpSpPr>
            <p:nvPr/>
          </p:nvGrpSpPr>
          <p:grpSpPr bwMode="auto">
            <a:xfrm>
              <a:off x="2436" y="636"/>
              <a:ext cx="3084" cy="898"/>
              <a:chOff x="1788" y="1140"/>
              <a:chExt cx="1836" cy="898"/>
            </a:xfrm>
          </p:grpSpPr>
          <p:sp>
            <p:nvSpPr>
              <p:cNvPr id="225305" name="Line 17"/>
              <p:cNvSpPr>
                <a:spLocks noChangeShapeType="1"/>
              </p:cNvSpPr>
              <p:nvPr/>
            </p:nvSpPr>
            <p:spPr bwMode="auto">
              <a:xfrm>
                <a:off x="1788" y="1140"/>
                <a:ext cx="1836"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25306" name="Line 18"/>
              <p:cNvSpPr>
                <a:spLocks noChangeShapeType="1"/>
              </p:cNvSpPr>
              <p:nvPr/>
            </p:nvSpPr>
            <p:spPr bwMode="auto">
              <a:xfrm>
                <a:off x="1790" y="1142"/>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225292" name="Group 34"/>
            <p:cNvGrpSpPr>
              <a:grpSpLocks/>
            </p:cNvGrpSpPr>
            <p:nvPr/>
          </p:nvGrpSpPr>
          <p:grpSpPr bwMode="auto">
            <a:xfrm>
              <a:off x="4494" y="588"/>
              <a:ext cx="402" cy="521"/>
              <a:chOff x="3846" y="1092"/>
              <a:chExt cx="402" cy="521"/>
            </a:xfrm>
          </p:grpSpPr>
          <p:sp>
            <p:nvSpPr>
              <p:cNvPr id="225303"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a:t>
                </a:r>
              </a:p>
            </p:txBody>
          </p:sp>
          <p:sp>
            <p:nvSpPr>
              <p:cNvPr id="225304" name="Text Box 21"/>
              <p:cNvSpPr txBox="1">
                <a:spLocks noChangeArrowheads="1"/>
              </p:cNvSpPr>
              <p:nvPr/>
            </p:nvSpPr>
            <p:spPr bwMode="auto">
              <a:xfrm>
                <a:off x="3990" y="109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25293" name="Group 33"/>
            <p:cNvGrpSpPr>
              <a:grpSpLocks/>
            </p:cNvGrpSpPr>
            <p:nvPr/>
          </p:nvGrpSpPr>
          <p:grpSpPr bwMode="auto">
            <a:xfrm>
              <a:off x="2958" y="601"/>
              <a:ext cx="402" cy="509"/>
              <a:chOff x="2322" y="1465"/>
              <a:chExt cx="402" cy="509"/>
            </a:xfrm>
          </p:grpSpPr>
          <p:sp>
            <p:nvSpPr>
              <p:cNvPr id="225301"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6</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25302"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25294" name="Group 33"/>
            <p:cNvGrpSpPr>
              <a:grpSpLocks/>
            </p:cNvGrpSpPr>
            <p:nvPr/>
          </p:nvGrpSpPr>
          <p:grpSpPr bwMode="auto">
            <a:xfrm>
              <a:off x="4494" y="949"/>
              <a:ext cx="402" cy="509"/>
              <a:chOff x="2322" y="1465"/>
              <a:chExt cx="402" cy="509"/>
            </a:xfrm>
          </p:grpSpPr>
          <p:sp>
            <p:nvSpPr>
              <p:cNvPr id="225299"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25300"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25295" name="Text Box 2"/>
            <p:cNvSpPr txBox="1">
              <a:spLocks noChangeArrowheads="1"/>
            </p:cNvSpPr>
            <p:nvPr/>
          </p:nvSpPr>
          <p:spPr bwMode="auto">
            <a:xfrm>
              <a:off x="2616" y="-12"/>
              <a:ext cx="123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(q =) 0.53</a:t>
              </a:r>
            </a:p>
          </p:txBody>
        </p:sp>
        <p:sp>
          <p:nvSpPr>
            <p:cNvPr id="225296" name="Text Box 2"/>
            <p:cNvSpPr txBox="1">
              <a:spLocks noChangeArrowheads="1"/>
            </p:cNvSpPr>
            <p:nvPr/>
          </p:nvSpPr>
          <p:spPr bwMode="auto">
            <a:xfrm>
              <a:off x="4356" y="24"/>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0.47</a:t>
              </a:r>
            </a:p>
          </p:txBody>
        </p:sp>
        <p:sp>
          <p:nvSpPr>
            <p:cNvPr id="225297" name="Text Box 2"/>
            <p:cNvSpPr txBox="1">
              <a:spLocks noChangeArrowheads="1"/>
            </p:cNvSpPr>
            <p:nvPr/>
          </p:nvSpPr>
          <p:spPr bwMode="auto">
            <a:xfrm>
              <a:off x="53" y="753"/>
              <a:ext cx="133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(p =</a:t>
              </a:r>
              <a:r>
                <a:rPr lang="nl-NL"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0.36</a:t>
              </a:r>
            </a:p>
          </p:txBody>
        </p:sp>
        <p:sp>
          <p:nvSpPr>
            <p:cNvPr id="225298" name="Text Box 2"/>
            <p:cNvSpPr txBox="1">
              <a:spLocks noChangeArrowheads="1"/>
            </p:cNvSpPr>
            <p:nvPr/>
          </p:nvSpPr>
          <p:spPr bwMode="auto">
            <a:xfrm>
              <a:off x="648" y="1104"/>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0.64</a:t>
              </a:r>
            </a:p>
          </p:txBody>
        </p:sp>
      </p:grpSp>
      <p:sp>
        <p:nvSpPr>
          <p:cNvPr id="28"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205</a:t>
            </a:fld>
            <a:endParaRPr lang="en-US" altLang="nl-NL" sz="1600"/>
          </a:p>
        </p:txBody>
      </p:sp>
      <p:pic>
        <p:nvPicPr>
          <p:cNvPr id="29"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1100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04800" y="2638425"/>
            <a:ext cx="8839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Afterthought</a:t>
            </a:r>
            <a:r>
              <a:rPr lang="nl-NL"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s </a:t>
            </a:r>
            <a:r>
              <a:rPr lang="nl-NL" altLang="nl-NL" sz="2800" u="sng" dirty="0" err="1">
                <a:solidFill>
                  <a:srgbClr val="0000FF"/>
                </a:solidFill>
                <a:latin typeface="Arial" panose="020B0604020202020204" pitchFamily="34" charset="0"/>
                <a:cs typeface="Times New Roman" panose="02020603050405020304" pitchFamily="18" charset="0"/>
                <a:sym typeface="Math3" panose="00000400000000000000" pitchFamily="2" charset="2"/>
              </a:rPr>
              <a:t>about</a:t>
            </a:r>
            <a:r>
              <a:rPr lang="nl-NL"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 </a:t>
            </a:r>
            <a:r>
              <a:rPr lang="nl-NL" altLang="nl-NL" sz="2800" u="sng" dirty="0" err="1">
                <a:solidFill>
                  <a:srgbClr val="0000FF"/>
                </a:solidFill>
                <a:latin typeface="Arial" panose="020B0604020202020204" pitchFamily="34" charset="0"/>
                <a:cs typeface="Times New Roman" panose="02020603050405020304" pitchFamily="18" charset="0"/>
                <a:sym typeface="Math3" panose="00000400000000000000" pitchFamily="2" charset="2"/>
              </a:rPr>
              <a:t>hide-and-seek</a:t>
            </a:r>
            <a:r>
              <a:rPr lang="nl-NL"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 game </a:t>
            </a:r>
            <a:r>
              <a:rPr lang="nl-NL" altLang="nl-NL" sz="2800" u="sng" dirty="0" err="1">
                <a:solidFill>
                  <a:srgbClr val="0000FF"/>
                </a:solidFill>
                <a:latin typeface="Arial" panose="020B0604020202020204" pitchFamily="34" charset="0"/>
                <a:cs typeface="Times New Roman" panose="02020603050405020304" pitchFamily="18" charset="0"/>
                <a:sym typeface="Math3" panose="00000400000000000000" pitchFamily="2" charset="2"/>
              </a:rPr>
              <a:t>using</a:t>
            </a:r>
            <a:r>
              <a:rPr lang="nl-NL"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 </a:t>
            </a:r>
            <a:r>
              <a:rPr lang="nl-NL" altLang="nl-NL" sz="2800" u="sng" dirty="0" err="1">
                <a:solidFill>
                  <a:srgbClr val="0000FF"/>
                </a:solidFill>
                <a:latin typeface="Arial" panose="020B0604020202020204" pitchFamily="34" charset="0"/>
                <a:cs typeface="Times New Roman" panose="02020603050405020304" pitchFamily="18" charset="0"/>
                <a:sym typeface="Math3" panose="00000400000000000000" pitchFamily="2" charset="2"/>
              </a:rPr>
              <a:t>Luce’s</a:t>
            </a:r>
            <a:r>
              <a:rPr lang="nl-NL"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 </a:t>
            </a:r>
            <a:r>
              <a:rPr lang="nl-NL" altLang="nl-NL" sz="2800" u="sng" dirty="0" err="1">
                <a:solidFill>
                  <a:srgbClr val="0000FF"/>
                </a:solidFill>
                <a:latin typeface="Arial" panose="020B0604020202020204" pitchFamily="34" charset="0"/>
                <a:cs typeface="Times New Roman" panose="02020603050405020304" pitchFamily="18" charset="0"/>
                <a:sym typeface="Math3" panose="00000400000000000000" pitchFamily="2" charset="2"/>
              </a:rPr>
              <a:t>linear</a:t>
            </a:r>
            <a:r>
              <a:rPr lang="nl-NL"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 </a:t>
            </a:r>
            <a:r>
              <a:rPr lang="nl-NL" altLang="nl-NL" sz="2800" u="sng" dirty="0" err="1">
                <a:solidFill>
                  <a:srgbClr val="0000FF"/>
                </a:solidFill>
                <a:latin typeface="Arial" panose="020B0604020202020204" pitchFamily="34" charset="0"/>
                <a:cs typeface="Times New Roman" panose="02020603050405020304" pitchFamily="18" charset="0"/>
                <a:sym typeface="Math3" panose="00000400000000000000" pitchFamily="2" charset="2"/>
              </a:rPr>
              <a:t>choice</a:t>
            </a:r>
            <a:r>
              <a:rPr lang="nl-NL"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 model:</a:t>
            </a:r>
            <a:endParaRPr lang="en-GB"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QRE deviates from NE (p = q = ¼).</a:t>
            </a:r>
          </a:p>
          <a:p>
            <a:pPr>
              <a:spcBef>
                <a:spcPct val="0"/>
              </a:spcBef>
              <a:buFont typeface="Math3" panose="00000400000000000000" pitchFamily="2" charset="2"/>
              <a:buNone/>
            </a:pP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QRE’s</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 and q are higher. Empirically plausible (shift towards the 50-50 randomness of not understanding).</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Usually p and q are too high. Still q of QRE quite high. Luce’s linear choice model is good but not very good.</a:t>
            </a:r>
          </a:p>
        </p:txBody>
      </p:sp>
      <p:grpSp>
        <p:nvGrpSpPr>
          <p:cNvPr id="113693" name="Group 29"/>
          <p:cNvGrpSpPr>
            <a:grpSpLocks/>
          </p:cNvGrpSpPr>
          <p:nvPr/>
        </p:nvGrpSpPr>
        <p:grpSpPr bwMode="auto">
          <a:xfrm>
            <a:off x="84138" y="-19050"/>
            <a:ext cx="8678862" cy="2454275"/>
            <a:chOff x="53" y="-12"/>
            <a:chExt cx="5467" cy="1546"/>
          </a:xfrm>
        </p:grpSpPr>
        <p:grpSp>
          <p:nvGrpSpPr>
            <p:cNvPr id="227333" name="Group 33"/>
            <p:cNvGrpSpPr>
              <a:grpSpLocks/>
            </p:cNvGrpSpPr>
            <p:nvPr/>
          </p:nvGrpSpPr>
          <p:grpSpPr bwMode="auto">
            <a:xfrm>
              <a:off x="2970" y="961"/>
              <a:ext cx="402" cy="509"/>
              <a:chOff x="2322" y="1465"/>
              <a:chExt cx="402" cy="509"/>
            </a:xfrm>
          </p:grpSpPr>
          <p:sp>
            <p:nvSpPr>
              <p:cNvPr id="227354"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27355"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27334" name="Text Box 12"/>
            <p:cNvSpPr txBox="1">
              <a:spLocks noChangeArrowheads="1"/>
            </p:cNvSpPr>
            <p:nvPr/>
          </p:nvSpPr>
          <p:spPr bwMode="auto">
            <a:xfrm>
              <a:off x="2494" y="274"/>
              <a:ext cx="131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Seek-High</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27335" name="Text Box 13"/>
            <p:cNvSpPr txBox="1">
              <a:spLocks noChangeArrowheads="1"/>
            </p:cNvSpPr>
            <p:nvPr/>
          </p:nvSpPr>
          <p:spPr bwMode="auto">
            <a:xfrm>
              <a:off x="3946" y="266"/>
              <a:ext cx="12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Seek-Low</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27336" name="Text Box 14"/>
            <p:cNvSpPr txBox="1">
              <a:spLocks noChangeArrowheads="1"/>
            </p:cNvSpPr>
            <p:nvPr/>
          </p:nvSpPr>
          <p:spPr bwMode="auto">
            <a:xfrm>
              <a:off x="1241" y="1101"/>
              <a:ext cx="119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Hide-Low</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27337" name="Text Box 15"/>
            <p:cNvSpPr txBox="1">
              <a:spLocks noChangeArrowheads="1"/>
            </p:cNvSpPr>
            <p:nvPr/>
          </p:nvSpPr>
          <p:spPr bwMode="auto">
            <a:xfrm>
              <a:off x="1197" y="748"/>
              <a:ext cx="12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Hide-High</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27338" name="Group 16"/>
            <p:cNvGrpSpPr>
              <a:grpSpLocks/>
            </p:cNvGrpSpPr>
            <p:nvPr/>
          </p:nvGrpSpPr>
          <p:grpSpPr bwMode="auto">
            <a:xfrm>
              <a:off x="2436" y="636"/>
              <a:ext cx="3084" cy="898"/>
              <a:chOff x="1788" y="1140"/>
              <a:chExt cx="1836" cy="898"/>
            </a:xfrm>
          </p:grpSpPr>
          <p:sp>
            <p:nvSpPr>
              <p:cNvPr id="227352" name="Line 17"/>
              <p:cNvSpPr>
                <a:spLocks noChangeShapeType="1"/>
              </p:cNvSpPr>
              <p:nvPr/>
            </p:nvSpPr>
            <p:spPr bwMode="auto">
              <a:xfrm>
                <a:off x="1788" y="1140"/>
                <a:ext cx="1836"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27353" name="Line 18"/>
              <p:cNvSpPr>
                <a:spLocks noChangeShapeType="1"/>
              </p:cNvSpPr>
              <p:nvPr/>
            </p:nvSpPr>
            <p:spPr bwMode="auto">
              <a:xfrm>
                <a:off x="1790" y="1142"/>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227339" name="Group 34"/>
            <p:cNvGrpSpPr>
              <a:grpSpLocks/>
            </p:cNvGrpSpPr>
            <p:nvPr/>
          </p:nvGrpSpPr>
          <p:grpSpPr bwMode="auto">
            <a:xfrm>
              <a:off x="4494" y="588"/>
              <a:ext cx="402" cy="521"/>
              <a:chOff x="3846" y="1092"/>
              <a:chExt cx="402" cy="521"/>
            </a:xfrm>
          </p:grpSpPr>
          <p:sp>
            <p:nvSpPr>
              <p:cNvPr id="227350"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a:t>
                </a:r>
              </a:p>
            </p:txBody>
          </p:sp>
          <p:sp>
            <p:nvSpPr>
              <p:cNvPr id="227351" name="Text Box 21"/>
              <p:cNvSpPr txBox="1">
                <a:spLocks noChangeArrowheads="1"/>
              </p:cNvSpPr>
              <p:nvPr/>
            </p:nvSpPr>
            <p:spPr bwMode="auto">
              <a:xfrm>
                <a:off x="3990" y="109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27340" name="Group 33"/>
            <p:cNvGrpSpPr>
              <a:grpSpLocks/>
            </p:cNvGrpSpPr>
            <p:nvPr/>
          </p:nvGrpSpPr>
          <p:grpSpPr bwMode="auto">
            <a:xfrm>
              <a:off x="2958" y="601"/>
              <a:ext cx="402" cy="509"/>
              <a:chOff x="2322" y="1465"/>
              <a:chExt cx="402" cy="509"/>
            </a:xfrm>
          </p:grpSpPr>
          <p:sp>
            <p:nvSpPr>
              <p:cNvPr id="227348"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6</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27349"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27341" name="Group 33"/>
            <p:cNvGrpSpPr>
              <a:grpSpLocks/>
            </p:cNvGrpSpPr>
            <p:nvPr/>
          </p:nvGrpSpPr>
          <p:grpSpPr bwMode="auto">
            <a:xfrm>
              <a:off x="4494" y="949"/>
              <a:ext cx="402" cy="509"/>
              <a:chOff x="2322" y="1465"/>
              <a:chExt cx="402" cy="509"/>
            </a:xfrm>
          </p:grpSpPr>
          <p:sp>
            <p:nvSpPr>
              <p:cNvPr id="227346"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27347"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27342" name="Text Box 2"/>
            <p:cNvSpPr txBox="1">
              <a:spLocks noChangeArrowheads="1"/>
            </p:cNvSpPr>
            <p:nvPr/>
          </p:nvSpPr>
          <p:spPr bwMode="auto">
            <a:xfrm>
              <a:off x="2616" y="-12"/>
              <a:ext cx="123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(q =) 0.53</a:t>
              </a:r>
            </a:p>
          </p:txBody>
        </p:sp>
        <p:sp>
          <p:nvSpPr>
            <p:cNvPr id="227343" name="Text Box 2"/>
            <p:cNvSpPr txBox="1">
              <a:spLocks noChangeArrowheads="1"/>
            </p:cNvSpPr>
            <p:nvPr/>
          </p:nvSpPr>
          <p:spPr bwMode="auto">
            <a:xfrm>
              <a:off x="4356" y="24"/>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0.47</a:t>
              </a:r>
            </a:p>
          </p:txBody>
        </p:sp>
        <p:sp>
          <p:nvSpPr>
            <p:cNvPr id="227344" name="Text Box 2"/>
            <p:cNvSpPr txBox="1">
              <a:spLocks noChangeArrowheads="1"/>
            </p:cNvSpPr>
            <p:nvPr/>
          </p:nvSpPr>
          <p:spPr bwMode="auto">
            <a:xfrm>
              <a:off x="53" y="753"/>
              <a:ext cx="133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(p =</a:t>
              </a:r>
              <a:r>
                <a:rPr lang="nl-NL"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0.36</a:t>
              </a:r>
            </a:p>
          </p:txBody>
        </p:sp>
        <p:sp>
          <p:nvSpPr>
            <p:cNvPr id="227345" name="Text Box 2"/>
            <p:cNvSpPr txBox="1">
              <a:spLocks noChangeArrowheads="1"/>
            </p:cNvSpPr>
            <p:nvPr/>
          </p:nvSpPr>
          <p:spPr bwMode="auto">
            <a:xfrm>
              <a:off x="648" y="1104"/>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0.64</a:t>
              </a:r>
            </a:p>
          </p:txBody>
        </p:sp>
      </p:grpSp>
      <p:sp>
        <p:nvSpPr>
          <p:cNvPr id="27"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206</a:t>
            </a:fld>
            <a:endParaRPr lang="en-US" altLang="nl-NL" sz="1600"/>
          </a:p>
        </p:txBody>
      </p:sp>
      <p:pic>
        <p:nvPicPr>
          <p:cNvPr id="28"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4984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93675" y="333375"/>
            <a:ext cx="865187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u="sng" dirty="0">
                <a:solidFill>
                  <a:srgbClr val="0000FF"/>
                </a:solidFill>
                <a:latin typeface="Arial" panose="020B0604020202020204" pitchFamily="34" charset="0"/>
                <a:cs typeface="Times New Roman" panose="02020603050405020304" pitchFamily="18" charset="0"/>
                <a:sym typeface="Math3" panose="00000400000000000000" pitchFamily="2" charset="2"/>
              </a:rPr>
              <a:t>Hide and seek game continued. Now analyzed with the better logistic choice theory.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(Then adding 3 to all outcomes does not matter.)</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207</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47434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4775" y="2570163"/>
            <a:ext cx="8482013"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Now:</a:t>
            </a:r>
          </a:p>
          <a:p>
            <a:pPr>
              <a:lnSpc>
                <a:spcPct val="9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HH</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3 – 3q (as we saw before);</a:t>
            </a:r>
          </a:p>
          <a:p>
            <a:pPr>
              <a:lnSpc>
                <a:spcPct val="9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HL</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2+q (as we saw before);</a:t>
            </a:r>
          </a:p>
          <a:p>
            <a:pPr>
              <a:lnSpc>
                <a:spcPct val="9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 = </a:t>
            </a:r>
            <a:r>
              <a:rPr lang="en-GB"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exp</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000000"/>
                </a:solidFill>
                <a:latin typeface="Arial" panose="020B0604020202020204" pitchFamily="34" charset="0"/>
                <a:sym typeface="Symbol" panose="05050102010706020507" pitchFamily="18" charset="2"/>
              </a:rPr>
              <a:t></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(3–3q)</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sz="3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exp</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000000"/>
                </a:solidFill>
                <a:latin typeface="Arial" panose="020B0604020202020204" pitchFamily="34" charset="0"/>
                <a:sym typeface="Symbol" panose="05050102010706020507" pitchFamily="18" charset="2"/>
              </a:rPr>
              <a:t></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(3–3q)</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a:t>
            </a:r>
            <a:r>
              <a:rPr lang="en-GB"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exp</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000000"/>
                </a:solidFill>
                <a:latin typeface="Arial" panose="020B0604020202020204" pitchFamily="34" charset="0"/>
                <a:sym typeface="Symbol" panose="05050102010706020507" pitchFamily="18" charset="2"/>
              </a:rPr>
              <a:t></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(2+q)</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sz="36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SH</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3 + 3p (as we saw before);</a:t>
            </a:r>
          </a:p>
          <a:p>
            <a:pPr>
              <a:lnSpc>
                <a:spcPct val="9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EU(</a:t>
            </a:r>
            <a:r>
              <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SL</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 4–p (as we saw before);</a:t>
            </a:r>
          </a:p>
          <a:p>
            <a:pPr>
              <a:lnSpc>
                <a:spcPct val="9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sym typeface="Math3" panose="00000400000000000000" pitchFamily="2" charset="2"/>
              </a:rPr>
              <a:t>q = </a:t>
            </a:r>
            <a:r>
              <a:rPr lang="en-GB" altLang="nl-NL" sz="2800" dirty="0" err="1">
                <a:solidFill>
                  <a:srgbClr val="000000"/>
                </a:solidFill>
                <a:latin typeface="Arial" panose="020B0604020202020204" pitchFamily="34" charset="0"/>
                <a:sym typeface="Math3" panose="00000400000000000000" pitchFamily="2" charset="2"/>
              </a:rPr>
              <a:t>exp</a:t>
            </a:r>
            <a:r>
              <a:rPr lang="en-GB" altLang="nl-NL" dirty="0">
                <a:solidFill>
                  <a:srgbClr val="000000"/>
                </a:solidFill>
                <a:latin typeface="Arial" panose="020B0604020202020204" pitchFamily="34" charset="0"/>
                <a:sym typeface="Math3" panose="00000400000000000000" pitchFamily="2" charset="2"/>
              </a:rPr>
              <a:t>(</a:t>
            </a:r>
            <a:r>
              <a:rPr lang="en-US" altLang="nl-NL" sz="2800" dirty="0">
                <a:solidFill>
                  <a:srgbClr val="000000"/>
                </a:solidFill>
                <a:latin typeface="Arial" panose="020B0604020202020204" pitchFamily="34" charset="0"/>
                <a:sym typeface="Symbol" panose="05050102010706020507" pitchFamily="18" charset="2"/>
              </a:rPr>
              <a:t></a:t>
            </a:r>
            <a:r>
              <a:rPr lang="en-GB" altLang="nl-NL" sz="2800" dirty="0">
                <a:solidFill>
                  <a:srgbClr val="000000"/>
                </a:solidFill>
                <a:latin typeface="Arial" panose="020B0604020202020204" pitchFamily="34" charset="0"/>
                <a:sym typeface="Math3" panose="00000400000000000000" pitchFamily="2" charset="2"/>
              </a:rPr>
              <a:t>(3+3p)</a:t>
            </a:r>
            <a:r>
              <a:rPr lang="en-GB" altLang="nl-NL" dirty="0">
                <a:solidFill>
                  <a:srgbClr val="000000"/>
                </a:solidFill>
                <a:latin typeface="Arial" panose="020B0604020202020204" pitchFamily="34" charset="0"/>
                <a:sym typeface="Math3" panose="00000400000000000000" pitchFamily="2" charset="2"/>
              </a:rPr>
              <a:t>)</a:t>
            </a:r>
            <a:r>
              <a:rPr lang="en-GB" altLang="nl-NL" sz="4000" dirty="0">
                <a:solidFill>
                  <a:srgbClr val="000000"/>
                </a:solidFill>
                <a:latin typeface="Arial" panose="020B0604020202020204" pitchFamily="34" charset="0"/>
                <a:sym typeface="Math3" panose="00000400000000000000" pitchFamily="2" charset="2"/>
              </a:rPr>
              <a:t>/(</a:t>
            </a:r>
            <a:r>
              <a:rPr lang="en-GB" altLang="nl-NL" sz="2800" dirty="0" err="1">
                <a:solidFill>
                  <a:srgbClr val="000000"/>
                </a:solidFill>
                <a:latin typeface="Arial" panose="020B0604020202020204" pitchFamily="34" charset="0"/>
                <a:sym typeface="Math3" panose="00000400000000000000" pitchFamily="2" charset="2"/>
              </a:rPr>
              <a:t>exp</a:t>
            </a:r>
            <a:r>
              <a:rPr lang="en-GB" altLang="nl-NL" sz="3600" dirty="0">
                <a:solidFill>
                  <a:srgbClr val="000000"/>
                </a:solidFill>
                <a:latin typeface="Arial" panose="020B0604020202020204" pitchFamily="34" charset="0"/>
                <a:sym typeface="Math3" panose="00000400000000000000" pitchFamily="2" charset="2"/>
              </a:rPr>
              <a:t>(</a:t>
            </a:r>
            <a:r>
              <a:rPr lang="en-US" altLang="nl-NL" sz="2800" dirty="0">
                <a:solidFill>
                  <a:srgbClr val="000000"/>
                </a:solidFill>
                <a:latin typeface="Arial" panose="020B0604020202020204" pitchFamily="34" charset="0"/>
                <a:sym typeface="Symbol" panose="05050102010706020507" pitchFamily="18" charset="2"/>
              </a:rPr>
              <a:t></a:t>
            </a:r>
            <a:r>
              <a:rPr lang="en-GB" altLang="nl-NL" sz="2800" dirty="0">
                <a:solidFill>
                  <a:srgbClr val="000000"/>
                </a:solidFill>
                <a:latin typeface="Arial" panose="020B0604020202020204" pitchFamily="34" charset="0"/>
                <a:sym typeface="Math3" panose="00000400000000000000" pitchFamily="2" charset="2"/>
              </a:rPr>
              <a:t>(3+3p)</a:t>
            </a:r>
            <a:r>
              <a:rPr lang="en-GB" altLang="nl-NL" dirty="0">
                <a:solidFill>
                  <a:srgbClr val="000000"/>
                </a:solidFill>
                <a:latin typeface="Arial" panose="020B0604020202020204" pitchFamily="34" charset="0"/>
                <a:sym typeface="Math3" panose="00000400000000000000" pitchFamily="2" charset="2"/>
              </a:rPr>
              <a:t>)</a:t>
            </a:r>
            <a:r>
              <a:rPr lang="en-GB" altLang="nl-NL" sz="2800" dirty="0">
                <a:solidFill>
                  <a:srgbClr val="000000"/>
                </a:solidFill>
                <a:latin typeface="Arial" panose="020B0604020202020204" pitchFamily="34" charset="0"/>
                <a:sym typeface="Math3" panose="00000400000000000000" pitchFamily="2" charset="2"/>
              </a:rPr>
              <a:t> + </a:t>
            </a:r>
            <a:r>
              <a:rPr lang="en-GB" altLang="nl-NL" sz="2800" dirty="0" err="1">
                <a:solidFill>
                  <a:srgbClr val="000000"/>
                </a:solidFill>
                <a:latin typeface="Arial" panose="020B0604020202020204" pitchFamily="34" charset="0"/>
                <a:sym typeface="Math3" panose="00000400000000000000" pitchFamily="2" charset="2"/>
              </a:rPr>
              <a:t>exp</a:t>
            </a:r>
            <a:r>
              <a:rPr lang="en-GB" altLang="nl-NL" dirty="0">
                <a:solidFill>
                  <a:srgbClr val="000000"/>
                </a:solidFill>
                <a:latin typeface="Arial" panose="020B0604020202020204" pitchFamily="34" charset="0"/>
                <a:sym typeface="Math3" panose="00000400000000000000" pitchFamily="2" charset="2"/>
              </a:rPr>
              <a:t>(</a:t>
            </a:r>
            <a:r>
              <a:rPr lang="en-US" altLang="nl-NL" sz="2800" dirty="0">
                <a:solidFill>
                  <a:srgbClr val="000000"/>
                </a:solidFill>
                <a:latin typeface="Arial" panose="020B0604020202020204" pitchFamily="34" charset="0"/>
                <a:sym typeface="Symbol" panose="05050102010706020507" pitchFamily="18" charset="2"/>
              </a:rPr>
              <a:t></a:t>
            </a:r>
            <a:r>
              <a:rPr lang="en-GB" altLang="nl-NL" sz="2800" dirty="0">
                <a:solidFill>
                  <a:srgbClr val="000000"/>
                </a:solidFill>
                <a:latin typeface="Arial" panose="020B0604020202020204" pitchFamily="34" charset="0"/>
                <a:sym typeface="Math3" panose="00000400000000000000" pitchFamily="2" charset="2"/>
              </a:rPr>
              <a:t>(4–p)</a:t>
            </a:r>
            <a:r>
              <a:rPr lang="en-GB" altLang="nl-NL" dirty="0">
                <a:solidFill>
                  <a:srgbClr val="000000"/>
                </a:solidFill>
                <a:latin typeface="Arial" panose="020B0604020202020204" pitchFamily="34" charset="0"/>
                <a:sym typeface="Math3" panose="00000400000000000000" pitchFamily="2" charset="2"/>
              </a:rPr>
              <a:t>)</a:t>
            </a:r>
            <a:r>
              <a:rPr lang="en-GB" altLang="nl-NL" sz="3600" dirty="0">
                <a:solidFill>
                  <a:srgbClr val="000000"/>
                </a:solidFill>
                <a:latin typeface="Arial" panose="020B0604020202020204" pitchFamily="34" charset="0"/>
                <a:sym typeface="Math3" panose="00000400000000000000" pitchFamily="2" charset="2"/>
              </a:rPr>
              <a:t>)</a:t>
            </a:r>
            <a:r>
              <a:rPr lang="en-GB" altLang="nl-NL" sz="2400" dirty="0">
                <a:solidFill>
                  <a:srgbClr val="000000"/>
                </a:solidFill>
                <a:latin typeface="Arial" panose="020B0604020202020204" pitchFamily="34" charset="0"/>
                <a:sym typeface="Math3" panose="00000400000000000000" pitchFamily="2" charset="2"/>
              </a:rPr>
              <a:t>.</a:t>
            </a:r>
          </a:p>
          <a:p>
            <a:pPr>
              <a:lnSpc>
                <a:spcPct val="90000"/>
              </a:lnSpc>
              <a:spcBef>
                <a:spcPct val="0"/>
              </a:spcBef>
              <a:buFont typeface="Math3" panose="00000400000000000000" pitchFamily="2" charset="2"/>
              <a:buNone/>
            </a:pPr>
            <a:r>
              <a:rPr lang="en-AU" altLang="nl-NL" sz="2400" dirty="0">
                <a:solidFill>
                  <a:srgbClr val="000000"/>
                </a:solidFill>
                <a:ea typeface="MS Mincho" panose="02020609040205080304" pitchFamily="49" charset="-128"/>
              </a:rPr>
              <a:t>I</a:t>
            </a:r>
            <a:r>
              <a:rPr lang="en-GB" altLang="nl-NL" sz="2400" dirty="0">
                <a:solidFill>
                  <a:srgbClr val="000000"/>
                </a:solidFill>
                <a:latin typeface="Arial" panose="020B0604020202020204" pitchFamily="34" charset="0"/>
                <a:sym typeface="Math3" panose="00000400000000000000" pitchFamily="2" charset="2"/>
              </a:rPr>
              <a:t> did not try algebra. </a:t>
            </a:r>
            <a:r>
              <a:rPr lang="en-AU" altLang="nl-NL" sz="2400" dirty="0">
                <a:solidFill>
                  <a:srgbClr val="000000"/>
                </a:solidFill>
                <a:ea typeface="MS Mincho" panose="02020609040205080304" pitchFamily="49" charset="-128"/>
              </a:rPr>
              <a:t>I</a:t>
            </a:r>
            <a:r>
              <a:rPr lang="en-GB" altLang="nl-NL" sz="2400" dirty="0">
                <a:solidFill>
                  <a:srgbClr val="000000"/>
                </a:solidFill>
                <a:latin typeface="Arial" panose="020B0604020202020204" pitchFamily="34" charset="0"/>
                <a:sym typeface="Math3" panose="00000400000000000000" pitchFamily="2" charset="2"/>
              </a:rPr>
              <a:t> let the computer calculate numerically. </a:t>
            </a:r>
            <a:r>
              <a:rPr lang="nl-NL" altLang="nl-NL" sz="2400" dirty="0">
                <a:solidFill>
                  <a:srgbClr val="000000"/>
                </a:solidFill>
                <a:latin typeface="Arial" panose="020B0604020202020204" pitchFamily="34" charset="0"/>
                <a:sym typeface="Math3" panose="00000400000000000000" pitchFamily="2" charset="2"/>
              </a:rPr>
              <a:t>Gave the </a:t>
            </a:r>
            <a:r>
              <a:rPr lang="nl-NL" altLang="nl-NL" sz="2400" dirty="0" err="1">
                <a:solidFill>
                  <a:srgbClr val="000000"/>
                </a:solidFill>
                <a:latin typeface="Arial" panose="020B0604020202020204" pitchFamily="34" charset="0"/>
                <a:sym typeface="Math3" panose="00000400000000000000" pitchFamily="2" charset="2"/>
              </a:rPr>
              <a:t>following</a:t>
            </a:r>
            <a:r>
              <a:rPr lang="nl-NL" altLang="nl-NL" sz="2400" dirty="0">
                <a:solidFill>
                  <a:srgbClr val="000000"/>
                </a:solidFill>
                <a:latin typeface="Arial" panose="020B0604020202020204" pitchFamily="34" charset="0"/>
                <a:sym typeface="Math3" panose="00000400000000000000" pitchFamily="2" charset="2"/>
              </a:rPr>
              <a:t> </a:t>
            </a:r>
            <a:r>
              <a:rPr lang="nl-NL" altLang="nl-NL" sz="2400" dirty="0" err="1">
                <a:solidFill>
                  <a:srgbClr val="000000"/>
                </a:solidFill>
                <a:latin typeface="Arial" panose="020B0604020202020204" pitchFamily="34" charset="0"/>
                <a:sym typeface="Math3" panose="00000400000000000000" pitchFamily="2" charset="2"/>
              </a:rPr>
              <a:t>results</a:t>
            </a:r>
            <a:r>
              <a:rPr lang="nl-NL" altLang="nl-NL" sz="2400" dirty="0">
                <a:solidFill>
                  <a:srgbClr val="000000"/>
                </a:solidFill>
                <a:latin typeface="Arial" panose="020B0604020202020204" pitchFamily="34" charset="0"/>
                <a:sym typeface="Math3" panose="00000400000000000000" pitchFamily="2" charset="2"/>
              </a:rPr>
              <a:t>, </a:t>
            </a:r>
            <a:r>
              <a:rPr lang="nl-NL" altLang="nl-NL" sz="2400" dirty="0" err="1">
                <a:solidFill>
                  <a:srgbClr val="000000"/>
                </a:solidFill>
                <a:latin typeface="Arial" panose="020B0604020202020204" pitchFamily="34" charset="0"/>
                <a:sym typeface="Math3" panose="00000400000000000000" pitchFamily="2" charset="2"/>
              </a:rPr>
              <a:t>for</a:t>
            </a:r>
            <a:r>
              <a:rPr lang="nl-NL" altLang="nl-NL" sz="2400" dirty="0">
                <a:solidFill>
                  <a:srgbClr val="000000"/>
                </a:solidFill>
                <a:latin typeface="Arial" panose="020B0604020202020204" pitchFamily="34" charset="0"/>
                <a:sym typeface="Math3" panose="00000400000000000000" pitchFamily="2" charset="2"/>
              </a:rPr>
              <a:t> </a:t>
            </a:r>
            <a:r>
              <a:rPr lang="nl-NL" altLang="nl-NL" sz="2400" dirty="0" err="1">
                <a:solidFill>
                  <a:srgbClr val="000000"/>
                </a:solidFill>
                <a:latin typeface="Arial" panose="020B0604020202020204" pitchFamily="34" charset="0"/>
                <a:sym typeface="Math3" panose="00000400000000000000" pitchFamily="2" charset="2"/>
              </a:rPr>
              <a:t>various</a:t>
            </a:r>
            <a:r>
              <a:rPr lang="nl-NL" altLang="nl-NL" sz="2400" dirty="0">
                <a:solidFill>
                  <a:srgbClr val="000000"/>
                </a:solidFill>
                <a:latin typeface="Arial" panose="020B0604020202020204" pitchFamily="34" charset="0"/>
                <a:sym typeface="Math3" panose="00000400000000000000" pitchFamily="2" charset="2"/>
              </a:rPr>
              <a:t> </a:t>
            </a:r>
            <a:r>
              <a:rPr lang="en-US" altLang="nl-NL" sz="2800" dirty="0">
                <a:solidFill>
                  <a:srgbClr val="000000"/>
                </a:solidFill>
                <a:latin typeface="Arial" panose="020B0604020202020204" pitchFamily="34" charset="0"/>
                <a:sym typeface="Symbol" panose="05050102010706020507" pitchFamily="18" charset="2"/>
              </a:rPr>
              <a:t></a:t>
            </a:r>
            <a:r>
              <a:rPr lang="nl-NL" altLang="nl-NL" sz="2400" dirty="0">
                <a:solidFill>
                  <a:srgbClr val="000000"/>
                </a:solidFill>
                <a:latin typeface="Arial" panose="020B0604020202020204" pitchFamily="34" charset="0"/>
                <a:sym typeface="Math3" panose="00000400000000000000" pitchFamily="2" charset="2"/>
              </a:rPr>
              <a:t>.</a:t>
            </a:r>
            <a:endParaRPr lang="en-GB" altLang="nl-NL" sz="2400" dirty="0">
              <a:solidFill>
                <a:srgbClr val="000000"/>
              </a:solidFill>
              <a:latin typeface="Arial" panose="020B0604020202020204" pitchFamily="34" charset="0"/>
              <a:sym typeface="Math3" panose="00000400000000000000" pitchFamily="2" charset="2"/>
            </a:endParaRPr>
          </a:p>
        </p:txBody>
      </p:sp>
      <p:grpSp>
        <p:nvGrpSpPr>
          <p:cNvPr id="391198" name="Group 30"/>
          <p:cNvGrpSpPr>
            <a:grpSpLocks/>
          </p:cNvGrpSpPr>
          <p:nvPr/>
        </p:nvGrpSpPr>
        <p:grpSpPr bwMode="auto">
          <a:xfrm>
            <a:off x="747713" y="-96838"/>
            <a:ext cx="7562850" cy="2454276"/>
            <a:chOff x="108" y="-12"/>
            <a:chExt cx="4764" cy="1546"/>
          </a:xfrm>
        </p:grpSpPr>
        <p:grpSp>
          <p:nvGrpSpPr>
            <p:cNvPr id="231429" name="Group 33"/>
            <p:cNvGrpSpPr>
              <a:grpSpLocks/>
            </p:cNvGrpSpPr>
            <p:nvPr/>
          </p:nvGrpSpPr>
          <p:grpSpPr bwMode="auto">
            <a:xfrm>
              <a:off x="2322" y="961"/>
              <a:ext cx="402" cy="509"/>
              <a:chOff x="2322" y="1465"/>
              <a:chExt cx="402" cy="509"/>
            </a:xfrm>
          </p:grpSpPr>
          <p:sp>
            <p:nvSpPr>
              <p:cNvPr id="231450"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1451"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31430" name="Text Box 12"/>
            <p:cNvSpPr txBox="1">
              <a:spLocks noChangeArrowheads="1"/>
            </p:cNvSpPr>
            <p:nvPr/>
          </p:nvSpPr>
          <p:spPr bwMode="auto">
            <a:xfrm>
              <a:off x="1846" y="274"/>
              <a:ext cx="131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Seek-High</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1431" name="Text Box 13"/>
            <p:cNvSpPr txBox="1">
              <a:spLocks noChangeArrowheads="1"/>
            </p:cNvSpPr>
            <p:nvPr/>
          </p:nvSpPr>
          <p:spPr bwMode="auto">
            <a:xfrm>
              <a:off x="3298" y="266"/>
              <a:ext cx="12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Seek-Low</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1432" name="Text Box 14"/>
            <p:cNvSpPr txBox="1">
              <a:spLocks noChangeArrowheads="1"/>
            </p:cNvSpPr>
            <p:nvPr/>
          </p:nvSpPr>
          <p:spPr bwMode="auto">
            <a:xfrm>
              <a:off x="593" y="1101"/>
              <a:ext cx="119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Hide-Low</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31433" name="Text Box 15"/>
            <p:cNvSpPr txBox="1">
              <a:spLocks noChangeArrowheads="1"/>
            </p:cNvSpPr>
            <p:nvPr/>
          </p:nvSpPr>
          <p:spPr bwMode="auto">
            <a:xfrm>
              <a:off x="549" y="748"/>
              <a:ext cx="12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Hide-High</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31434" name="Group 16"/>
            <p:cNvGrpSpPr>
              <a:grpSpLocks/>
            </p:cNvGrpSpPr>
            <p:nvPr/>
          </p:nvGrpSpPr>
          <p:grpSpPr bwMode="auto">
            <a:xfrm>
              <a:off x="1788" y="636"/>
              <a:ext cx="3084" cy="898"/>
              <a:chOff x="1788" y="1140"/>
              <a:chExt cx="1836" cy="898"/>
            </a:xfrm>
          </p:grpSpPr>
          <p:sp>
            <p:nvSpPr>
              <p:cNvPr id="231448" name="Line 17"/>
              <p:cNvSpPr>
                <a:spLocks noChangeShapeType="1"/>
              </p:cNvSpPr>
              <p:nvPr/>
            </p:nvSpPr>
            <p:spPr bwMode="auto">
              <a:xfrm>
                <a:off x="1788" y="1140"/>
                <a:ext cx="1836"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31449" name="Line 18"/>
              <p:cNvSpPr>
                <a:spLocks noChangeShapeType="1"/>
              </p:cNvSpPr>
              <p:nvPr/>
            </p:nvSpPr>
            <p:spPr bwMode="auto">
              <a:xfrm>
                <a:off x="1790" y="1142"/>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231435" name="Group 34"/>
            <p:cNvGrpSpPr>
              <a:grpSpLocks/>
            </p:cNvGrpSpPr>
            <p:nvPr/>
          </p:nvGrpSpPr>
          <p:grpSpPr bwMode="auto">
            <a:xfrm>
              <a:off x="3846" y="588"/>
              <a:ext cx="402" cy="521"/>
              <a:chOff x="3846" y="1092"/>
              <a:chExt cx="402" cy="521"/>
            </a:xfrm>
          </p:grpSpPr>
          <p:sp>
            <p:nvSpPr>
              <p:cNvPr id="231446"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a:t>
                </a:r>
              </a:p>
            </p:txBody>
          </p:sp>
          <p:sp>
            <p:nvSpPr>
              <p:cNvPr id="231447" name="Text Box 21"/>
              <p:cNvSpPr txBox="1">
                <a:spLocks noChangeArrowheads="1"/>
              </p:cNvSpPr>
              <p:nvPr/>
            </p:nvSpPr>
            <p:spPr bwMode="auto">
              <a:xfrm>
                <a:off x="3990" y="109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31436" name="Group 33"/>
            <p:cNvGrpSpPr>
              <a:grpSpLocks/>
            </p:cNvGrpSpPr>
            <p:nvPr/>
          </p:nvGrpSpPr>
          <p:grpSpPr bwMode="auto">
            <a:xfrm>
              <a:off x="2310" y="601"/>
              <a:ext cx="402" cy="509"/>
              <a:chOff x="2322" y="1465"/>
              <a:chExt cx="402" cy="509"/>
            </a:xfrm>
          </p:grpSpPr>
          <p:sp>
            <p:nvSpPr>
              <p:cNvPr id="231444"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6</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1445"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31437" name="Group 33"/>
            <p:cNvGrpSpPr>
              <a:grpSpLocks/>
            </p:cNvGrpSpPr>
            <p:nvPr/>
          </p:nvGrpSpPr>
          <p:grpSpPr bwMode="auto">
            <a:xfrm>
              <a:off x="3846" y="949"/>
              <a:ext cx="402" cy="509"/>
              <a:chOff x="2322" y="1465"/>
              <a:chExt cx="402" cy="509"/>
            </a:xfrm>
          </p:grpSpPr>
          <p:sp>
            <p:nvSpPr>
              <p:cNvPr id="231442"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1443"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31438" name="Text Box 2"/>
            <p:cNvSpPr txBox="1">
              <a:spLocks noChangeArrowheads="1"/>
            </p:cNvSpPr>
            <p:nvPr/>
          </p:nvSpPr>
          <p:spPr bwMode="auto">
            <a:xfrm>
              <a:off x="2436" y="-12"/>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q</a:t>
              </a:r>
            </a:p>
          </p:txBody>
        </p:sp>
        <p:sp>
          <p:nvSpPr>
            <p:cNvPr id="231439" name="Text Box 2"/>
            <p:cNvSpPr txBox="1">
              <a:spLocks noChangeArrowheads="1"/>
            </p:cNvSpPr>
            <p:nvPr/>
          </p:nvSpPr>
          <p:spPr bwMode="auto">
            <a:xfrm>
              <a:off x="3708" y="24"/>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1–q</a:t>
              </a:r>
            </a:p>
          </p:txBody>
        </p:sp>
        <p:sp>
          <p:nvSpPr>
            <p:cNvPr id="231440" name="Text Box 2"/>
            <p:cNvSpPr txBox="1">
              <a:spLocks noChangeArrowheads="1"/>
            </p:cNvSpPr>
            <p:nvPr/>
          </p:nvSpPr>
          <p:spPr bwMode="auto">
            <a:xfrm>
              <a:off x="312" y="720"/>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p</a:t>
              </a:r>
            </a:p>
          </p:txBody>
        </p:sp>
        <p:sp>
          <p:nvSpPr>
            <p:cNvPr id="231441" name="Text Box 2"/>
            <p:cNvSpPr txBox="1">
              <a:spLocks noChangeArrowheads="1"/>
            </p:cNvSpPr>
            <p:nvPr/>
          </p:nvSpPr>
          <p:spPr bwMode="auto">
            <a:xfrm>
              <a:off x="108" y="1104"/>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1–p</a:t>
              </a:r>
            </a:p>
          </p:txBody>
        </p:sp>
      </p:grpSp>
      <p:sp>
        <p:nvSpPr>
          <p:cNvPr id="27"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208</a:t>
            </a:fld>
            <a:endParaRPr lang="en-US" altLang="nl-NL" sz="1600"/>
          </a:p>
        </p:txBody>
      </p:sp>
      <p:pic>
        <p:nvPicPr>
          <p:cNvPr id="28"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6194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1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76200" y="20637"/>
            <a:ext cx="8251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Increasing </a:t>
            </a:r>
            <a:r>
              <a:rPr lang="en-US" altLang="nl-NL" sz="2800" dirty="0">
                <a:solidFill>
                  <a:srgbClr val="000000"/>
                </a:solidFill>
                <a:latin typeface="Arial" panose="020B0604020202020204" pitchFamily="34" charset="0"/>
                <a:sym typeface="Symbol" panose="05050102010706020507" pitchFamily="18" charset="2"/>
              </a:rPr>
              <a:t></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they</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learn</a:t>
            </a:r>
            <a:r>
              <a:rPr lang="nl-NL" altLang="nl-NL" sz="2800" dirty="0">
                <a:solidFill>
                  <a:srgbClr val="000000"/>
                </a:solidFill>
                <a:latin typeface="Arial" panose="020B0604020202020204" pitchFamily="34" charset="0"/>
                <a:sym typeface="Math3" panose="00000400000000000000" pitchFamily="2" charset="2"/>
              </a:rPr>
              <a:t> more </a:t>
            </a:r>
            <a:r>
              <a:rPr lang="nl-NL" altLang="nl-NL" sz="2800" dirty="0" err="1">
                <a:solidFill>
                  <a:srgbClr val="000000"/>
                </a:solidFill>
                <a:latin typeface="Arial" panose="020B0604020202020204" pitchFamily="34" charset="0"/>
                <a:sym typeface="Math3" panose="00000400000000000000" pitchFamily="2" charset="2"/>
              </a:rPr>
              <a:t>and</a:t>
            </a:r>
            <a:r>
              <a:rPr lang="nl-NL" altLang="nl-NL" sz="2800" dirty="0">
                <a:solidFill>
                  <a:srgbClr val="000000"/>
                </a:solidFill>
                <a:latin typeface="Arial" panose="020B0604020202020204" pitchFamily="34" charset="0"/>
                <a:sym typeface="Math3" panose="00000400000000000000" pitchFamily="2" charset="2"/>
              </a:rPr>
              <a:t> more.</a:t>
            </a:r>
            <a:endParaRPr lang="en-GB" altLang="nl-NL" sz="2800" dirty="0">
              <a:solidFill>
                <a:srgbClr val="000000"/>
              </a:solidFill>
              <a:latin typeface="Arial" panose="020B0604020202020204" pitchFamily="34" charset="0"/>
              <a:sym typeface="Math3" panose="00000400000000000000" pitchFamily="2" charset="2"/>
            </a:endParaRPr>
          </a:p>
        </p:txBody>
      </p:sp>
      <p:graphicFrame>
        <p:nvGraphicFramePr>
          <p:cNvPr id="401494" name="Group 86"/>
          <p:cNvGraphicFramePr>
            <a:graphicFrameLocks noGrp="1"/>
          </p:cNvGraphicFramePr>
          <p:nvPr>
            <p:extLst>
              <p:ext uri="{D42A27DB-BD31-4B8C-83A1-F6EECF244321}">
                <p14:modId xmlns:p14="http://schemas.microsoft.com/office/powerpoint/2010/main" val="556938684"/>
              </p:ext>
            </p:extLst>
          </p:nvPr>
        </p:nvGraphicFramePr>
        <p:xfrm>
          <a:off x="190500" y="731838"/>
          <a:ext cx="3638550" cy="4845052"/>
        </p:xfrm>
        <a:graphic>
          <a:graphicData uri="http://schemas.openxmlformats.org/drawingml/2006/table">
            <a:tbl>
              <a:tblPr/>
              <a:tblGrid>
                <a:gridCol w="1352550">
                  <a:extLst>
                    <a:ext uri="{9D8B030D-6E8A-4147-A177-3AD203B41FA5}">
                      <a16:colId xmlns:a16="http://schemas.microsoft.com/office/drawing/2014/main" val="20000"/>
                    </a:ext>
                  </a:extLst>
                </a:gridCol>
                <a:gridCol w="12763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tblGrid>
              <a:tr h="6064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dirty="0">
                          <a:ln>
                            <a:noFill/>
                          </a:ln>
                          <a:solidFill>
                            <a:schemeClr val="tx1"/>
                          </a:solidFill>
                          <a:effectLst/>
                          <a:latin typeface="Times New Roman" pitchFamily="18" charset="0"/>
                          <a:sym typeface="Symbol" pitchFamily="18" charset="2"/>
                        </a:rPr>
                        <a:t></a:t>
                      </a:r>
                      <a:r>
                        <a:rPr kumimoji="0" lang="nl-NL" altLang="nl-NL" sz="2800" b="0" i="0" u="none" strike="noStrike" cap="none" normalizeH="0" baseline="0" dirty="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p</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q</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48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0.50</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0.50</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64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0.2</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0.44</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0.54</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48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0.5</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0.35</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0.55</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64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1</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0.26</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0.51</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48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2</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0.21</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0.42</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64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4</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0.21</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0.33</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48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6.1</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0.22</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2800" b="0" i="0" u="none" strike="noStrike" cap="none" normalizeH="0" baseline="0">
                          <a:ln>
                            <a:noFill/>
                          </a:ln>
                          <a:solidFill>
                            <a:schemeClr val="tx1"/>
                          </a:solidFill>
                          <a:effectLst/>
                          <a:latin typeface="Times New Roman" pitchFamily="18" charset="0"/>
                        </a:rPr>
                        <a:t>0.30</a:t>
                      </a:r>
                      <a:endParaRPr kumimoji="0" lang="nl-NL" altLang="nl-NL"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ext Box 2"/>
          <p:cNvSpPr txBox="1">
            <a:spLocks noChangeArrowheads="1"/>
          </p:cNvSpPr>
          <p:nvPr/>
        </p:nvSpPr>
        <p:spPr bwMode="auto">
          <a:xfrm>
            <a:off x="3829050" y="1306513"/>
            <a:ext cx="5521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Total randomness; </a:t>
            </a:r>
          </a:p>
          <a:p>
            <a:pPr>
              <a:spcBef>
                <a:spcPct val="0"/>
              </a:spcBef>
              <a:buFont typeface="Math3" panose="00000400000000000000" pitchFamily="2" charset="2"/>
              <a:buNone/>
            </a:pP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here p should go down, and q should go up.</a:t>
            </a:r>
            <a:endParaRPr lang="en-GB" altLang="nl-NL" sz="1800" dirty="0">
              <a:solidFill>
                <a:srgbClr val="000000"/>
              </a:solidFill>
              <a:latin typeface="Arial" panose="020B0604020202020204" pitchFamily="34" charset="0"/>
              <a:sym typeface="Math3" panose="00000400000000000000" pitchFamily="2" charset="2"/>
            </a:endParaRPr>
          </a:p>
        </p:txBody>
      </p:sp>
      <p:sp>
        <p:nvSpPr>
          <p:cNvPr id="3" name="Text Box 2"/>
          <p:cNvSpPr txBox="1">
            <a:spLocks noChangeArrowheads="1"/>
          </p:cNvSpPr>
          <p:nvPr/>
        </p:nvSpPr>
        <p:spPr bwMode="auto">
          <a:xfrm>
            <a:off x="3829050" y="1978025"/>
            <a:ext cx="5314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a:solidFill>
                  <a:srgbClr val="000000"/>
                </a:solidFill>
                <a:latin typeface="Arial" panose="020B0604020202020204" pitchFamily="34" charset="0"/>
                <a:cs typeface="Times New Roman" panose="02020603050405020304" pitchFamily="18" charset="0"/>
                <a:sym typeface="Math3" panose="00000400000000000000" pitchFamily="2" charset="2"/>
              </a:rPr>
              <a:t>Still p should go down, and q should go up.</a:t>
            </a:r>
          </a:p>
        </p:txBody>
      </p:sp>
      <p:sp>
        <p:nvSpPr>
          <p:cNvPr id="4" name="Text Box 2"/>
          <p:cNvSpPr txBox="1">
            <a:spLocks noChangeArrowheads="1"/>
          </p:cNvSpPr>
          <p:nvPr/>
        </p:nvSpPr>
        <p:spPr bwMode="auto">
          <a:xfrm>
            <a:off x="3848100" y="2573338"/>
            <a:ext cx="5295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a:solidFill>
                  <a:srgbClr val="000000"/>
                </a:solidFill>
                <a:latin typeface="Arial" panose="020B0604020202020204" pitchFamily="34" charset="0"/>
                <a:cs typeface="Times New Roman" panose="02020603050405020304" pitchFamily="18" charset="0"/>
                <a:sym typeface="Math3" panose="00000400000000000000" pitchFamily="2" charset="2"/>
              </a:rPr>
              <a:t>Still p should go down, and q should go up.</a:t>
            </a:r>
          </a:p>
        </p:txBody>
      </p:sp>
      <p:sp>
        <p:nvSpPr>
          <p:cNvPr id="5" name="Text Box 2"/>
          <p:cNvSpPr txBox="1">
            <a:spLocks noChangeArrowheads="1"/>
          </p:cNvSpPr>
          <p:nvPr/>
        </p:nvSpPr>
        <p:spPr bwMode="auto">
          <a:xfrm>
            <a:off x="3848100" y="3221038"/>
            <a:ext cx="5295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Still p should go down; q less clear.</a:t>
            </a:r>
          </a:p>
        </p:txBody>
      </p:sp>
      <p:sp>
        <p:nvSpPr>
          <p:cNvPr id="6" name="Text Box 2"/>
          <p:cNvSpPr txBox="1">
            <a:spLocks noChangeArrowheads="1"/>
          </p:cNvSpPr>
          <p:nvPr/>
        </p:nvSpPr>
        <p:spPr bwMode="auto">
          <a:xfrm>
            <a:off x="3848100" y="3811588"/>
            <a:ext cx="4641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Still p should go down; q now </a:t>
            </a:r>
            <a:r>
              <a:rPr lang="nl-NL" altLang="nl-NL" sz="2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also</a:t>
            </a:r>
            <a:r>
              <a:rPr lang="nl-NL"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sz="2400" dirty="0">
              <a:solidFill>
                <a:srgbClr val="000000"/>
              </a:solidFill>
              <a:latin typeface="Arial" panose="020B0604020202020204" pitchFamily="34" charset="0"/>
              <a:sym typeface="Math3" panose="00000400000000000000" pitchFamily="2" charset="2"/>
            </a:endParaRPr>
          </a:p>
        </p:txBody>
      </p:sp>
      <p:sp>
        <p:nvSpPr>
          <p:cNvPr id="7" name="Text Box 2"/>
          <p:cNvSpPr txBox="1">
            <a:spLocks noChangeArrowheads="1"/>
          </p:cNvSpPr>
          <p:nvPr/>
        </p:nvSpPr>
        <p:spPr bwMode="auto">
          <a:xfrm>
            <a:off x="3848100" y="4468813"/>
            <a:ext cx="5295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Still p should go down; q </a:t>
            </a:r>
            <a:r>
              <a:rPr lang="nl-NL" altLang="nl-NL" sz="2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also</a:t>
            </a:r>
            <a:r>
              <a:rPr lang="nl-NL"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8" name="Text Box 2"/>
          <p:cNvSpPr txBox="1">
            <a:spLocks noChangeArrowheads="1"/>
          </p:cNvSpPr>
          <p:nvPr/>
        </p:nvSpPr>
        <p:spPr bwMode="auto">
          <a:xfrm>
            <a:off x="3848100" y="5097463"/>
            <a:ext cx="5295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Still p should go down; q </a:t>
            </a:r>
            <a:r>
              <a:rPr lang="nl-NL" altLang="nl-NL" sz="2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also</a:t>
            </a:r>
            <a:r>
              <a:rPr lang="nl-NL"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sz="2400" dirty="0">
              <a:solidFill>
                <a:srgbClr val="000000"/>
              </a:solidFill>
              <a:latin typeface="Arial" panose="020B0604020202020204" pitchFamily="34" charset="0"/>
              <a:sym typeface="Math3" panose="00000400000000000000" pitchFamily="2" charset="2"/>
            </a:endParaRPr>
          </a:p>
        </p:txBody>
      </p:sp>
      <p:sp>
        <p:nvSpPr>
          <p:cNvPr id="9" name="Text Box 2"/>
          <p:cNvSpPr txBox="1">
            <a:spLocks noChangeArrowheads="1"/>
          </p:cNvSpPr>
          <p:nvPr/>
        </p:nvSpPr>
        <p:spPr bwMode="auto">
          <a:xfrm>
            <a:off x="3848100" y="5578475"/>
            <a:ext cx="5557838"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GB" altLang="nl-NL" sz="2400" dirty="0">
                <a:solidFill>
                  <a:srgbClr val="000000"/>
                </a:solidFill>
                <a:latin typeface="Arial" panose="020B0604020202020204" pitchFamily="34" charset="0"/>
                <a:sym typeface="Math3" panose="00000400000000000000" pitchFamily="2" charset="2"/>
              </a:rPr>
              <a:t>Close to </a:t>
            </a:r>
            <a:r>
              <a:rPr lang="nl-NL" altLang="nl-NL" sz="2400" dirty="0" err="1">
                <a:solidFill>
                  <a:srgbClr val="000000"/>
                </a:solidFill>
                <a:latin typeface="Arial" panose="020B0604020202020204" pitchFamily="34" charset="0"/>
                <a:sym typeface="Math3" panose="00000400000000000000" pitchFamily="2" charset="2"/>
              </a:rPr>
              <a:t>rational</a:t>
            </a:r>
            <a:r>
              <a:rPr lang="nl-NL" altLang="nl-NL" sz="2400" dirty="0">
                <a:solidFill>
                  <a:srgbClr val="000000"/>
                </a:solidFill>
                <a:latin typeface="Arial" panose="020B0604020202020204" pitchFamily="34" charset="0"/>
                <a:sym typeface="Math3" panose="00000400000000000000" pitchFamily="2" charset="2"/>
              </a:rPr>
              <a:t> </a:t>
            </a:r>
            <a:r>
              <a:rPr lang="en-GB" altLang="nl-NL" sz="2400" dirty="0">
                <a:solidFill>
                  <a:srgbClr val="000000"/>
                </a:solidFill>
                <a:latin typeface="Arial" panose="020B0604020202020204" pitchFamily="34" charset="0"/>
                <a:sym typeface="Math3" panose="00000400000000000000" pitchFamily="2" charset="2"/>
              </a:rPr>
              <a:t>NE. My computer couldn’t calculate higher exponentials.</a:t>
            </a:r>
          </a:p>
          <a:p>
            <a:pPr>
              <a:lnSpc>
                <a:spcPct val="80000"/>
              </a:lnSpc>
              <a:spcBef>
                <a:spcPct val="0"/>
              </a:spcBef>
              <a:buFont typeface="Math3" panose="00000400000000000000" pitchFamily="2" charset="2"/>
              <a:buNone/>
            </a:pPr>
            <a:r>
              <a:rPr lang="nl-NL" altLang="nl-NL" sz="2400" dirty="0" err="1">
                <a:solidFill>
                  <a:srgbClr val="000000"/>
                </a:solidFill>
                <a:latin typeface="Arial" panose="020B0604020202020204" pitchFamily="34" charset="0"/>
                <a:sym typeface="Math3" panose="00000400000000000000" pitchFamily="2" charset="2"/>
              </a:rPr>
              <a:t>Fascinating</a:t>
            </a:r>
            <a:r>
              <a:rPr lang="nl-NL" altLang="nl-NL" sz="2400" dirty="0">
                <a:solidFill>
                  <a:srgbClr val="000000"/>
                </a:solidFill>
                <a:latin typeface="Arial" panose="020B0604020202020204" pitchFamily="34" charset="0"/>
                <a:sym typeface="Math3" panose="00000400000000000000" pitchFamily="2" charset="2"/>
              </a:rPr>
              <a:t> </a:t>
            </a:r>
            <a:r>
              <a:rPr lang="nl-NL" altLang="nl-NL" sz="2400" dirty="0" err="1">
                <a:solidFill>
                  <a:srgbClr val="000000"/>
                </a:solidFill>
                <a:latin typeface="Arial" panose="020B0604020202020204" pitchFamily="34" charset="0"/>
                <a:sym typeface="Math3" panose="00000400000000000000" pitchFamily="2" charset="2"/>
              </a:rPr>
              <a:t>empirical</a:t>
            </a:r>
            <a:r>
              <a:rPr lang="nl-NL" altLang="nl-NL" sz="2400" dirty="0">
                <a:solidFill>
                  <a:srgbClr val="000000"/>
                </a:solidFill>
                <a:latin typeface="Arial" panose="020B0604020202020204" pitchFamily="34" charset="0"/>
                <a:sym typeface="Math3" panose="00000400000000000000" pitchFamily="2" charset="2"/>
              </a:rPr>
              <a:t> studies </a:t>
            </a:r>
            <a:r>
              <a:rPr lang="nl-NL" altLang="nl-NL" sz="2400" dirty="0" err="1">
                <a:solidFill>
                  <a:srgbClr val="000000"/>
                </a:solidFill>
                <a:latin typeface="Arial" panose="020B0604020202020204" pitchFamily="34" charset="0"/>
                <a:sym typeface="Math3" panose="00000400000000000000" pitchFamily="2" charset="2"/>
              </a:rPr>
              <a:t>into</a:t>
            </a:r>
            <a:r>
              <a:rPr lang="nl-NL" altLang="nl-NL" sz="2400" dirty="0">
                <a:solidFill>
                  <a:srgbClr val="000000"/>
                </a:solidFill>
                <a:latin typeface="Arial" panose="020B0604020202020204" pitchFamily="34" charset="0"/>
                <a:sym typeface="Math3" panose="00000400000000000000" pitchFamily="2" charset="2"/>
              </a:rPr>
              <a:t> human </a:t>
            </a:r>
            <a:r>
              <a:rPr lang="nl-NL" altLang="nl-NL" sz="2400" dirty="0" err="1">
                <a:solidFill>
                  <a:srgbClr val="000000"/>
                </a:solidFill>
                <a:latin typeface="Arial" panose="020B0604020202020204" pitchFamily="34" charset="0"/>
                <a:sym typeface="Math3" panose="00000400000000000000" pitchFamily="2" charset="2"/>
              </a:rPr>
              <a:t>learning</a:t>
            </a:r>
            <a:r>
              <a:rPr lang="nl-NL" altLang="nl-NL" sz="2400" dirty="0">
                <a:solidFill>
                  <a:srgbClr val="000000"/>
                </a:solidFill>
                <a:latin typeface="Arial" panose="020B0604020202020204" pitchFamily="34" charset="0"/>
                <a:sym typeface="Math3" panose="00000400000000000000" pitchFamily="2" charset="2"/>
              </a:rPr>
              <a:t> </a:t>
            </a:r>
            <a:r>
              <a:rPr lang="nl-NL" altLang="nl-NL" sz="2400" dirty="0" err="1">
                <a:solidFill>
                  <a:srgbClr val="000000"/>
                </a:solidFill>
                <a:latin typeface="Arial" panose="020B0604020202020204" pitchFamily="34" charset="0"/>
                <a:sym typeface="Math3" panose="00000400000000000000" pitchFamily="2" charset="2"/>
              </a:rPr>
              <a:t>can</a:t>
            </a:r>
            <a:r>
              <a:rPr lang="nl-NL" altLang="nl-NL" sz="2400" dirty="0">
                <a:solidFill>
                  <a:srgbClr val="000000"/>
                </a:solidFill>
                <a:latin typeface="Arial" panose="020B0604020202020204" pitchFamily="34" charset="0"/>
                <a:sym typeface="Math3" panose="00000400000000000000" pitchFamily="2" charset="2"/>
              </a:rPr>
              <a:t> </a:t>
            </a:r>
            <a:r>
              <a:rPr lang="nl-NL" altLang="nl-NL" sz="2400" dirty="0" err="1">
                <a:solidFill>
                  <a:srgbClr val="000000"/>
                </a:solidFill>
                <a:latin typeface="Arial" panose="020B0604020202020204" pitchFamily="34" charset="0"/>
                <a:sym typeface="Math3" panose="00000400000000000000" pitchFamily="2" charset="2"/>
              </a:rPr>
              <a:t>be</a:t>
            </a:r>
            <a:r>
              <a:rPr lang="nl-NL" altLang="nl-NL" sz="2400" dirty="0">
                <a:solidFill>
                  <a:srgbClr val="000000"/>
                </a:solidFill>
                <a:latin typeface="Arial" panose="020B0604020202020204" pitchFamily="34" charset="0"/>
                <a:sym typeface="Math3" panose="00000400000000000000" pitchFamily="2" charset="2"/>
              </a:rPr>
              <a:t> </a:t>
            </a:r>
            <a:r>
              <a:rPr lang="nl-NL" altLang="nl-NL" sz="2400" dirty="0" err="1">
                <a:solidFill>
                  <a:srgbClr val="000000"/>
                </a:solidFill>
                <a:latin typeface="Arial" panose="020B0604020202020204" pitchFamily="34" charset="0"/>
                <a:sym typeface="Math3" panose="00000400000000000000" pitchFamily="2" charset="2"/>
              </a:rPr>
              <a:t>done</a:t>
            </a:r>
            <a:r>
              <a:rPr lang="nl-NL" altLang="nl-NL" sz="2400" dirty="0">
                <a:solidFill>
                  <a:srgbClr val="000000"/>
                </a:solidFill>
                <a:latin typeface="Arial" panose="020B0604020202020204" pitchFamily="34" charset="0"/>
                <a:sym typeface="Math3" panose="00000400000000000000" pitchFamily="2" charset="2"/>
              </a:rPr>
              <a:t> </a:t>
            </a:r>
            <a:r>
              <a:rPr lang="nl-NL" altLang="nl-NL" sz="2400" dirty="0" err="1">
                <a:solidFill>
                  <a:srgbClr val="000000"/>
                </a:solidFill>
                <a:latin typeface="Arial" panose="020B0604020202020204" pitchFamily="34" charset="0"/>
                <a:sym typeface="Math3" panose="00000400000000000000" pitchFamily="2" charset="2"/>
              </a:rPr>
              <a:t>here</a:t>
            </a:r>
            <a:r>
              <a:rPr lang="nl-NL" altLang="nl-NL" sz="2400" dirty="0">
                <a:solidFill>
                  <a:srgbClr val="000000"/>
                </a:solidFill>
                <a:latin typeface="Arial" panose="020B0604020202020204" pitchFamily="34" charset="0"/>
                <a:sym typeface="Math3" panose="00000400000000000000" pitchFamily="2" charset="2"/>
              </a:rPr>
              <a:t>.</a:t>
            </a:r>
            <a:endParaRPr lang="en-GB" altLang="nl-NL" sz="2400" dirty="0">
              <a:solidFill>
                <a:srgbClr val="000000"/>
              </a:solidFill>
              <a:latin typeface="Arial" panose="020B0604020202020204" pitchFamily="34" charset="0"/>
              <a:sym typeface="Math3" panose="00000400000000000000" pitchFamily="2" charset="2"/>
            </a:endParaRPr>
          </a:p>
        </p:txBody>
      </p:sp>
      <p:sp>
        <p:nvSpPr>
          <p:cNvPr id="1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209</a:t>
            </a:fld>
            <a:endParaRPr lang="en-US" altLang="nl-NL" sz="1600"/>
          </a:p>
        </p:txBody>
      </p:sp>
      <p:pic>
        <p:nvPicPr>
          <p:cNvPr id="1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0129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14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2" grpId="0" build="p" autoUpdateAnimBg="0"/>
      <p:bldP spid="3" grpId="0" build="p" autoUpdateAnimBg="0"/>
      <p:bldP spid="4" grpId="0" build="p" autoUpdateAnimBg="0"/>
      <p:bldP spid="5" grpId="0" build="p" autoUpdateAnimBg="0"/>
      <p:bldP spid="6" grpId="0" build="p" autoUpdateAnimBg="0"/>
      <p:bldP spid="7" grpId="0" build="p" autoUpdateAnimBg="0"/>
      <p:bldP spid="8" grpId="0" build="p" autoUpdateAnimBg="0"/>
      <p:bldP spid="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07093" y="809411"/>
            <a:ext cx="897341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1. </a:t>
            </a:r>
            <a:r>
              <a:rPr lang="en-US"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(Ordinal) homo </a:t>
            </a:r>
            <a:r>
              <a:rPr lang="en-US" altLang="nl-NL" sz="40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1.1.</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Birth of ordinal homo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i="1"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choice to preference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preference to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1.4.</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risk: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1.5.</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uncertainty: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1.6.</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Intertemporal decisions: discounted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1.7.</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Welfare theory: utilitarianism</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1.8.</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Further results</a:t>
            </a:r>
          </a:p>
        </p:txBody>
      </p:sp>
      <p:sp>
        <p:nvSpPr>
          <p:cNvPr id="5" name="Line 8"/>
          <p:cNvSpPr>
            <a:spLocks noChangeShapeType="1"/>
          </p:cNvSpPr>
          <p:nvPr/>
        </p:nvSpPr>
        <p:spPr bwMode="auto">
          <a:xfrm>
            <a:off x="27162" y="1695400"/>
            <a:ext cx="377428" cy="38028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21</a:t>
            </a:fld>
            <a:endParaRPr lang="en-US" altLang="nl-NL" sz="1600"/>
          </a:p>
        </p:txBody>
      </p:sp>
    </p:spTree>
    <p:extLst>
      <p:ext uri="{BB962C8B-B14F-4D97-AF65-F5344CB8AC3E}">
        <p14:creationId xmlns:p14="http://schemas.microsoft.com/office/powerpoint/2010/main" val="130409850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autoUpdateAnimBg="0"/>
      <p:bldP spid="5"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52400" y="246063"/>
            <a:ext cx="865187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Now for empirical studies in</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to QRE</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Some studies found</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that QRE better fits than “level-k thinking” (not explained here).</a:t>
            </a: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 next consider </a:t>
            </a:r>
            <a:r>
              <a:rPr lang="en-US" altLang="nl-NL" u="sng" dirty="0">
                <a:solidFill>
                  <a:srgbClr val="0000FF"/>
                </a:solidFill>
                <a:latin typeface="Arial" panose="020B0604020202020204" pitchFamily="34" charset="0"/>
                <a:cs typeface="Times New Roman" panose="02020603050405020304" pitchFamily="18" charset="0"/>
                <a:sym typeface="Math3" panose="00000400000000000000" pitchFamily="2" charset="2"/>
              </a:rPr>
              <a:t>data from </a:t>
            </a:r>
            <a:br>
              <a:rPr lang="en-US" altLang="nl-NL" u="sng" dirty="0">
                <a:solidFill>
                  <a:srgbClr val="0000FF"/>
                </a:solidFill>
                <a:latin typeface="Arial" panose="020B0604020202020204" pitchFamily="34" charset="0"/>
                <a:cs typeface="Times New Roman" panose="02020603050405020304" pitchFamily="18" charset="0"/>
                <a:sym typeface="Math3" panose="00000400000000000000" pitchFamily="2" charset="2"/>
              </a:rPr>
            </a:br>
            <a:r>
              <a:rPr lang="en-US" altLang="nl-NL" u="sng" dirty="0">
                <a:solidFill>
                  <a:srgbClr val="0000FF"/>
                </a:solidFill>
                <a:latin typeface="Arial" panose="020B0604020202020204" pitchFamily="34" charset="0"/>
                <a:cs typeface="Times New Roman" panose="02020603050405020304" pitchFamily="18" charset="0"/>
                <a:sym typeface="Math3" panose="00000400000000000000" pitchFamily="2" charset="2"/>
              </a:rPr>
              <a:t>Ochs</a:t>
            </a:r>
            <a:r>
              <a:rPr lang="en-US" altLang="nl-NL" u="sng"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(1995 Games and Economic Behavior),</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reanalyzed by</a:t>
            </a:r>
          </a:p>
          <a:p>
            <a:pPr>
              <a:spcBef>
                <a:spcPct val="0"/>
              </a:spcBef>
              <a:buFont typeface="Math3" panose="00000400000000000000" pitchFamily="2" charset="2"/>
              <a:buNone/>
            </a:pP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McKelvey</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Palfrey (1995, Games and Economic Behavior)</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using QRE.</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Ochs carried out three (asymmetric) matching penny games.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210</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85070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050" y="285750"/>
            <a:ext cx="3375025" cy="2473325"/>
            <a:chOff x="-19050" y="285750"/>
            <a:chExt cx="3375025" cy="2473325"/>
          </a:xfrm>
        </p:grpSpPr>
        <p:grpSp>
          <p:nvGrpSpPr>
            <p:cNvPr id="237626" name="Group 33"/>
            <p:cNvGrpSpPr>
              <a:grpSpLocks/>
            </p:cNvGrpSpPr>
            <p:nvPr/>
          </p:nvGrpSpPr>
          <p:grpSpPr bwMode="auto">
            <a:xfrm>
              <a:off x="1343025" y="1849438"/>
              <a:ext cx="638175" cy="808038"/>
              <a:chOff x="2322" y="1465"/>
              <a:chExt cx="402" cy="509"/>
            </a:xfrm>
          </p:grpSpPr>
          <p:sp>
            <p:nvSpPr>
              <p:cNvPr id="237647"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48"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grpSp>
        <p:sp>
          <p:nvSpPr>
            <p:cNvPr id="237627" name="Text Box 12"/>
            <p:cNvSpPr txBox="1">
              <a:spLocks noChangeArrowheads="1"/>
            </p:cNvSpPr>
            <p:nvPr/>
          </p:nvSpPr>
          <p:spPr bwMode="auto">
            <a:xfrm>
              <a:off x="1387475" y="75882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p>
          </p:txBody>
        </p:sp>
        <p:sp>
          <p:nvSpPr>
            <p:cNvPr id="237628" name="Text Box 13"/>
            <p:cNvSpPr txBox="1">
              <a:spLocks noChangeArrowheads="1"/>
            </p:cNvSpPr>
            <p:nvPr/>
          </p:nvSpPr>
          <p:spPr bwMode="auto">
            <a:xfrm>
              <a:off x="2282825" y="746125"/>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R</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29" name="Text Box 14"/>
            <p:cNvSpPr txBox="1">
              <a:spLocks noChangeArrowheads="1"/>
            </p:cNvSpPr>
            <p:nvPr/>
          </p:nvSpPr>
          <p:spPr bwMode="auto">
            <a:xfrm>
              <a:off x="846138" y="2071688"/>
              <a:ext cx="455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endParaRPr lang="en-GB" altLang="nl-NL" dirty="0">
                <a:solidFill>
                  <a:srgbClr val="FF5050"/>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30" name="Text Box 15"/>
            <p:cNvSpPr txBox="1">
              <a:spLocks noChangeArrowheads="1"/>
            </p:cNvSpPr>
            <p:nvPr/>
          </p:nvSpPr>
          <p:spPr bwMode="auto">
            <a:xfrm>
              <a:off x="814388" y="15113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37631" name="Group 16"/>
            <p:cNvGrpSpPr>
              <a:grpSpLocks/>
            </p:cNvGrpSpPr>
            <p:nvPr/>
          </p:nvGrpSpPr>
          <p:grpSpPr bwMode="auto">
            <a:xfrm>
              <a:off x="1295400" y="1333500"/>
              <a:ext cx="1485900" cy="1425575"/>
              <a:chOff x="1788" y="1140"/>
              <a:chExt cx="1836" cy="898"/>
            </a:xfrm>
          </p:grpSpPr>
          <p:sp>
            <p:nvSpPr>
              <p:cNvPr id="237645" name="Line 17"/>
              <p:cNvSpPr>
                <a:spLocks noChangeShapeType="1"/>
              </p:cNvSpPr>
              <p:nvPr/>
            </p:nvSpPr>
            <p:spPr bwMode="auto">
              <a:xfrm>
                <a:off x="1788" y="1140"/>
                <a:ext cx="1836"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37646" name="Line 18"/>
              <p:cNvSpPr>
                <a:spLocks noChangeShapeType="1"/>
              </p:cNvSpPr>
              <p:nvPr/>
            </p:nvSpPr>
            <p:spPr bwMode="auto">
              <a:xfrm>
                <a:off x="1790" y="1142"/>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237632" name="Group 33"/>
            <p:cNvGrpSpPr>
              <a:grpSpLocks/>
            </p:cNvGrpSpPr>
            <p:nvPr/>
          </p:nvGrpSpPr>
          <p:grpSpPr bwMode="auto">
            <a:xfrm>
              <a:off x="1343025" y="1277938"/>
              <a:ext cx="638175" cy="808038"/>
              <a:chOff x="2322" y="1465"/>
              <a:chExt cx="402" cy="509"/>
            </a:xfrm>
          </p:grpSpPr>
          <p:sp>
            <p:nvSpPr>
              <p:cNvPr id="237643"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44"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37633" name="Group 33"/>
            <p:cNvGrpSpPr>
              <a:grpSpLocks/>
            </p:cNvGrpSpPr>
            <p:nvPr/>
          </p:nvGrpSpPr>
          <p:grpSpPr bwMode="auto">
            <a:xfrm>
              <a:off x="2200275" y="1830388"/>
              <a:ext cx="638175" cy="808038"/>
              <a:chOff x="2322" y="1465"/>
              <a:chExt cx="402" cy="509"/>
            </a:xfrm>
          </p:grpSpPr>
          <p:sp>
            <p:nvSpPr>
              <p:cNvPr id="237641"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42"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37634" name="Text Box 2"/>
            <p:cNvSpPr txBox="1">
              <a:spLocks noChangeArrowheads="1"/>
            </p:cNvSpPr>
            <p:nvPr/>
          </p:nvSpPr>
          <p:spPr bwMode="auto">
            <a:xfrm>
              <a:off x="1295400" y="285750"/>
              <a:ext cx="365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q</a:t>
              </a:r>
            </a:p>
          </p:txBody>
        </p:sp>
        <p:sp>
          <p:nvSpPr>
            <p:cNvPr id="237635" name="Text Box 2"/>
            <p:cNvSpPr txBox="1">
              <a:spLocks noChangeArrowheads="1"/>
            </p:cNvSpPr>
            <p:nvPr/>
          </p:nvSpPr>
          <p:spPr bwMode="auto">
            <a:xfrm>
              <a:off x="2038350" y="323850"/>
              <a:ext cx="1317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1–q</a:t>
              </a:r>
            </a:p>
          </p:txBody>
        </p:sp>
        <p:sp>
          <p:nvSpPr>
            <p:cNvPr id="237636" name="Text Box 2"/>
            <p:cNvSpPr txBox="1">
              <a:spLocks noChangeArrowheads="1"/>
            </p:cNvSpPr>
            <p:nvPr/>
          </p:nvSpPr>
          <p:spPr bwMode="auto">
            <a:xfrm>
              <a:off x="419100" y="1466850"/>
              <a:ext cx="555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p</a:t>
              </a:r>
            </a:p>
          </p:txBody>
        </p:sp>
        <p:sp>
          <p:nvSpPr>
            <p:cNvPr id="237637" name="Text Box 2"/>
            <p:cNvSpPr txBox="1">
              <a:spLocks noChangeArrowheads="1"/>
            </p:cNvSpPr>
            <p:nvPr/>
          </p:nvSpPr>
          <p:spPr bwMode="auto">
            <a:xfrm>
              <a:off x="-19050" y="2037120"/>
              <a:ext cx="1317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1–p</a:t>
              </a:r>
            </a:p>
          </p:txBody>
        </p:sp>
        <p:grpSp>
          <p:nvGrpSpPr>
            <p:cNvPr id="237638" name="Group 33"/>
            <p:cNvGrpSpPr>
              <a:grpSpLocks/>
            </p:cNvGrpSpPr>
            <p:nvPr/>
          </p:nvGrpSpPr>
          <p:grpSpPr bwMode="auto">
            <a:xfrm>
              <a:off x="2200275" y="1277938"/>
              <a:ext cx="638175" cy="808038"/>
              <a:chOff x="2322" y="1465"/>
              <a:chExt cx="402" cy="509"/>
            </a:xfrm>
          </p:grpSpPr>
          <p:sp>
            <p:nvSpPr>
              <p:cNvPr id="237639"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40"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grpSp>
      </p:grpSp>
      <p:grpSp>
        <p:nvGrpSpPr>
          <p:cNvPr id="408629" name="Group 53"/>
          <p:cNvGrpSpPr>
            <a:grpSpLocks/>
          </p:cNvGrpSpPr>
          <p:nvPr/>
        </p:nvGrpSpPr>
        <p:grpSpPr bwMode="auto">
          <a:xfrm>
            <a:off x="2895600" y="190500"/>
            <a:ext cx="3375025" cy="2473325"/>
            <a:chOff x="1920" y="-84"/>
            <a:chExt cx="2126" cy="1558"/>
          </a:xfrm>
        </p:grpSpPr>
        <p:grpSp>
          <p:nvGrpSpPr>
            <p:cNvPr id="237603" name="Group 33"/>
            <p:cNvGrpSpPr>
              <a:grpSpLocks/>
            </p:cNvGrpSpPr>
            <p:nvPr/>
          </p:nvGrpSpPr>
          <p:grpSpPr bwMode="auto">
            <a:xfrm>
              <a:off x="2778" y="901"/>
              <a:ext cx="402" cy="509"/>
              <a:chOff x="2322" y="1465"/>
              <a:chExt cx="402" cy="509"/>
            </a:xfrm>
          </p:grpSpPr>
          <p:sp>
            <p:nvSpPr>
              <p:cNvPr id="237624"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25"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grpSp>
        <p:sp>
          <p:nvSpPr>
            <p:cNvPr id="237604" name="Text Box 12"/>
            <p:cNvSpPr txBox="1">
              <a:spLocks noChangeArrowheads="1"/>
            </p:cNvSpPr>
            <p:nvPr/>
          </p:nvSpPr>
          <p:spPr bwMode="auto">
            <a:xfrm>
              <a:off x="2806" y="214"/>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p>
          </p:txBody>
        </p:sp>
        <p:sp>
          <p:nvSpPr>
            <p:cNvPr id="237605" name="Text Box 13"/>
            <p:cNvSpPr txBox="1">
              <a:spLocks noChangeArrowheads="1"/>
            </p:cNvSpPr>
            <p:nvPr/>
          </p:nvSpPr>
          <p:spPr bwMode="auto">
            <a:xfrm>
              <a:off x="3370" y="206"/>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R</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06" name="Text Box 14"/>
            <p:cNvSpPr txBox="1">
              <a:spLocks noChangeArrowheads="1"/>
            </p:cNvSpPr>
            <p:nvPr/>
          </p:nvSpPr>
          <p:spPr bwMode="auto">
            <a:xfrm>
              <a:off x="2465" y="1041"/>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07" name="Text Box 15"/>
            <p:cNvSpPr txBox="1">
              <a:spLocks noChangeArrowheads="1"/>
            </p:cNvSpPr>
            <p:nvPr/>
          </p:nvSpPr>
          <p:spPr bwMode="auto">
            <a:xfrm>
              <a:off x="2445" y="688"/>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5050"/>
                  </a:solidFill>
                  <a:latin typeface="Arial" panose="020B0604020202020204" pitchFamily="34" charset="0"/>
                  <a:cs typeface="Times New Roman" panose="02020603050405020304" pitchFamily="18" charset="0"/>
                  <a:sym typeface="Math3" panose="00000400000000000000" pitchFamily="2" charset="2"/>
                </a:rPr>
                <a:t>T</a:t>
              </a:r>
              <a:endParaRPr lang="en-GB" altLang="nl-NL" dirty="0">
                <a:solidFill>
                  <a:srgbClr val="FF505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37608" name="Group 16"/>
            <p:cNvGrpSpPr>
              <a:grpSpLocks/>
            </p:cNvGrpSpPr>
            <p:nvPr/>
          </p:nvGrpSpPr>
          <p:grpSpPr bwMode="auto">
            <a:xfrm>
              <a:off x="2748" y="576"/>
              <a:ext cx="936" cy="898"/>
              <a:chOff x="1788" y="1140"/>
              <a:chExt cx="1836" cy="898"/>
            </a:xfrm>
          </p:grpSpPr>
          <p:sp>
            <p:nvSpPr>
              <p:cNvPr id="237622" name="Line 17"/>
              <p:cNvSpPr>
                <a:spLocks noChangeShapeType="1"/>
              </p:cNvSpPr>
              <p:nvPr/>
            </p:nvSpPr>
            <p:spPr bwMode="auto">
              <a:xfrm>
                <a:off x="1788" y="1140"/>
                <a:ext cx="1836"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37623" name="Line 18"/>
              <p:cNvSpPr>
                <a:spLocks noChangeShapeType="1"/>
              </p:cNvSpPr>
              <p:nvPr/>
            </p:nvSpPr>
            <p:spPr bwMode="auto">
              <a:xfrm>
                <a:off x="1790" y="1142"/>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237609" name="Group 33"/>
            <p:cNvGrpSpPr>
              <a:grpSpLocks/>
            </p:cNvGrpSpPr>
            <p:nvPr/>
          </p:nvGrpSpPr>
          <p:grpSpPr bwMode="auto">
            <a:xfrm>
              <a:off x="2778" y="541"/>
              <a:ext cx="402" cy="509"/>
              <a:chOff x="2322" y="1465"/>
              <a:chExt cx="402" cy="509"/>
            </a:xfrm>
          </p:grpSpPr>
          <p:sp>
            <p:nvSpPr>
              <p:cNvPr id="237620"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21"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9</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37610" name="Group 33"/>
            <p:cNvGrpSpPr>
              <a:grpSpLocks/>
            </p:cNvGrpSpPr>
            <p:nvPr/>
          </p:nvGrpSpPr>
          <p:grpSpPr bwMode="auto">
            <a:xfrm>
              <a:off x="3318" y="889"/>
              <a:ext cx="402" cy="509"/>
              <a:chOff x="2322" y="1465"/>
              <a:chExt cx="402" cy="509"/>
            </a:xfrm>
          </p:grpSpPr>
          <p:sp>
            <p:nvSpPr>
              <p:cNvPr id="237618"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19"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37611" name="Text Box 2"/>
            <p:cNvSpPr txBox="1">
              <a:spLocks noChangeArrowheads="1"/>
            </p:cNvSpPr>
            <p:nvPr/>
          </p:nvSpPr>
          <p:spPr bwMode="auto">
            <a:xfrm>
              <a:off x="2748" y="-8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q</a:t>
              </a:r>
            </a:p>
          </p:txBody>
        </p:sp>
        <p:sp>
          <p:nvSpPr>
            <p:cNvPr id="237612" name="Text Box 2"/>
            <p:cNvSpPr txBox="1">
              <a:spLocks noChangeArrowheads="1"/>
            </p:cNvSpPr>
            <p:nvPr/>
          </p:nvSpPr>
          <p:spPr bwMode="auto">
            <a:xfrm>
              <a:off x="3216" y="-60"/>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1–q</a:t>
              </a:r>
            </a:p>
          </p:txBody>
        </p:sp>
        <p:sp>
          <p:nvSpPr>
            <p:cNvPr id="237613" name="Text Box 2"/>
            <p:cNvSpPr txBox="1">
              <a:spLocks noChangeArrowheads="1"/>
            </p:cNvSpPr>
            <p:nvPr/>
          </p:nvSpPr>
          <p:spPr bwMode="auto">
            <a:xfrm>
              <a:off x="2196" y="660"/>
              <a:ext cx="35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p</a:t>
              </a:r>
            </a:p>
          </p:txBody>
        </p:sp>
        <p:sp>
          <p:nvSpPr>
            <p:cNvPr id="237614" name="Text Box 2"/>
            <p:cNvSpPr txBox="1">
              <a:spLocks noChangeArrowheads="1"/>
            </p:cNvSpPr>
            <p:nvPr/>
          </p:nvSpPr>
          <p:spPr bwMode="auto">
            <a:xfrm>
              <a:off x="1920" y="1044"/>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1–p</a:t>
              </a:r>
            </a:p>
          </p:txBody>
        </p:sp>
        <p:grpSp>
          <p:nvGrpSpPr>
            <p:cNvPr id="237615" name="Group 33"/>
            <p:cNvGrpSpPr>
              <a:grpSpLocks/>
            </p:cNvGrpSpPr>
            <p:nvPr/>
          </p:nvGrpSpPr>
          <p:grpSpPr bwMode="auto">
            <a:xfrm>
              <a:off x="3318" y="541"/>
              <a:ext cx="402" cy="509"/>
              <a:chOff x="2322" y="1465"/>
              <a:chExt cx="402" cy="509"/>
            </a:xfrm>
          </p:grpSpPr>
          <p:sp>
            <p:nvSpPr>
              <p:cNvPr id="237616"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17"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grpSp>
      </p:grpSp>
      <p:grpSp>
        <p:nvGrpSpPr>
          <p:cNvPr id="408630" name="Group 54"/>
          <p:cNvGrpSpPr>
            <a:grpSpLocks/>
          </p:cNvGrpSpPr>
          <p:nvPr/>
        </p:nvGrpSpPr>
        <p:grpSpPr bwMode="auto">
          <a:xfrm>
            <a:off x="5768975" y="190500"/>
            <a:ext cx="3375025" cy="2473325"/>
            <a:chOff x="1920" y="-84"/>
            <a:chExt cx="2126" cy="1558"/>
          </a:xfrm>
        </p:grpSpPr>
        <p:grpSp>
          <p:nvGrpSpPr>
            <p:cNvPr id="237580" name="Group 33"/>
            <p:cNvGrpSpPr>
              <a:grpSpLocks/>
            </p:cNvGrpSpPr>
            <p:nvPr/>
          </p:nvGrpSpPr>
          <p:grpSpPr bwMode="auto">
            <a:xfrm>
              <a:off x="2778" y="901"/>
              <a:ext cx="402" cy="509"/>
              <a:chOff x="2322" y="1465"/>
              <a:chExt cx="402" cy="509"/>
            </a:xfrm>
          </p:grpSpPr>
          <p:sp>
            <p:nvSpPr>
              <p:cNvPr id="237601"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602"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grpSp>
        <p:sp>
          <p:nvSpPr>
            <p:cNvPr id="237581" name="Text Box 12"/>
            <p:cNvSpPr txBox="1">
              <a:spLocks noChangeArrowheads="1"/>
            </p:cNvSpPr>
            <p:nvPr/>
          </p:nvSpPr>
          <p:spPr bwMode="auto">
            <a:xfrm>
              <a:off x="2806" y="214"/>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p>
          </p:txBody>
        </p:sp>
        <p:sp>
          <p:nvSpPr>
            <p:cNvPr id="237582" name="Text Box 13"/>
            <p:cNvSpPr txBox="1">
              <a:spLocks noChangeArrowheads="1"/>
            </p:cNvSpPr>
            <p:nvPr/>
          </p:nvSpPr>
          <p:spPr bwMode="auto">
            <a:xfrm>
              <a:off x="3370" y="206"/>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R</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583" name="Text Box 14"/>
            <p:cNvSpPr txBox="1">
              <a:spLocks noChangeArrowheads="1"/>
            </p:cNvSpPr>
            <p:nvPr/>
          </p:nvSpPr>
          <p:spPr bwMode="auto">
            <a:xfrm>
              <a:off x="2465" y="1041"/>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endParaRPr lang="en-GB" altLang="nl-NL" dirty="0">
                <a:solidFill>
                  <a:srgbClr val="FF5050"/>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584" name="Text Box 15"/>
            <p:cNvSpPr txBox="1">
              <a:spLocks noChangeArrowheads="1"/>
            </p:cNvSpPr>
            <p:nvPr/>
          </p:nvSpPr>
          <p:spPr bwMode="auto">
            <a:xfrm>
              <a:off x="2445" y="688"/>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37585" name="Group 16"/>
            <p:cNvGrpSpPr>
              <a:grpSpLocks/>
            </p:cNvGrpSpPr>
            <p:nvPr/>
          </p:nvGrpSpPr>
          <p:grpSpPr bwMode="auto">
            <a:xfrm>
              <a:off x="2748" y="576"/>
              <a:ext cx="936" cy="898"/>
              <a:chOff x="1788" y="1140"/>
              <a:chExt cx="1836" cy="898"/>
            </a:xfrm>
          </p:grpSpPr>
          <p:sp>
            <p:nvSpPr>
              <p:cNvPr id="237599" name="Line 17"/>
              <p:cNvSpPr>
                <a:spLocks noChangeShapeType="1"/>
              </p:cNvSpPr>
              <p:nvPr/>
            </p:nvSpPr>
            <p:spPr bwMode="auto">
              <a:xfrm>
                <a:off x="1788" y="1140"/>
                <a:ext cx="1836"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37600" name="Line 18"/>
              <p:cNvSpPr>
                <a:spLocks noChangeShapeType="1"/>
              </p:cNvSpPr>
              <p:nvPr/>
            </p:nvSpPr>
            <p:spPr bwMode="auto">
              <a:xfrm>
                <a:off x="1790" y="1142"/>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237586" name="Group 33"/>
            <p:cNvGrpSpPr>
              <a:grpSpLocks/>
            </p:cNvGrpSpPr>
            <p:nvPr/>
          </p:nvGrpSpPr>
          <p:grpSpPr bwMode="auto">
            <a:xfrm>
              <a:off x="2778" y="541"/>
              <a:ext cx="402" cy="509"/>
              <a:chOff x="2322" y="1465"/>
              <a:chExt cx="402" cy="509"/>
            </a:xfrm>
          </p:grpSpPr>
          <p:sp>
            <p:nvSpPr>
              <p:cNvPr id="237597"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598"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5</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37587" name="Group 33"/>
            <p:cNvGrpSpPr>
              <a:grpSpLocks/>
            </p:cNvGrpSpPr>
            <p:nvPr/>
          </p:nvGrpSpPr>
          <p:grpSpPr bwMode="auto">
            <a:xfrm>
              <a:off x="3318" y="889"/>
              <a:ext cx="402" cy="509"/>
              <a:chOff x="2322" y="1465"/>
              <a:chExt cx="402" cy="509"/>
            </a:xfrm>
          </p:grpSpPr>
          <p:sp>
            <p:nvSpPr>
              <p:cNvPr id="237595"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596"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37588" name="Text Box 2"/>
            <p:cNvSpPr txBox="1">
              <a:spLocks noChangeArrowheads="1"/>
            </p:cNvSpPr>
            <p:nvPr/>
          </p:nvSpPr>
          <p:spPr bwMode="auto">
            <a:xfrm>
              <a:off x="2748" y="-8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q</a:t>
              </a:r>
            </a:p>
          </p:txBody>
        </p:sp>
        <p:sp>
          <p:nvSpPr>
            <p:cNvPr id="237589" name="Text Box 2"/>
            <p:cNvSpPr txBox="1">
              <a:spLocks noChangeArrowheads="1"/>
            </p:cNvSpPr>
            <p:nvPr/>
          </p:nvSpPr>
          <p:spPr bwMode="auto">
            <a:xfrm>
              <a:off x="3216" y="-60"/>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1–q</a:t>
              </a:r>
            </a:p>
          </p:txBody>
        </p:sp>
        <p:sp>
          <p:nvSpPr>
            <p:cNvPr id="237590" name="Text Box 2"/>
            <p:cNvSpPr txBox="1">
              <a:spLocks noChangeArrowheads="1"/>
            </p:cNvSpPr>
            <p:nvPr/>
          </p:nvSpPr>
          <p:spPr bwMode="auto">
            <a:xfrm>
              <a:off x="2196" y="660"/>
              <a:ext cx="35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p</a:t>
              </a:r>
            </a:p>
          </p:txBody>
        </p:sp>
        <p:sp>
          <p:nvSpPr>
            <p:cNvPr id="237591" name="Text Box 2"/>
            <p:cNvSpPr txBox="1">
              <a:spLocks noChangeArrowheads="1"/>
            </p:cNvSpPr>
            <p:nvPr/>
          </p:nvSpPr>
          <p:spPr bwMode="auto">
            <a:xfrm>
              <a:off x="1920" y="1044"/>
              <a:ext cx="8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1–p</a:t>
              </a:r>
            </a:p>
          </p:txBody>
        </p:sp>
        <p:grpSp>
          <p:nvGrpSpPr>
            <p:cNvPr id="237592" name="Group 33"/>
            <p:cNvGrpSpPr>
              <a:grpSpLocks/>
            </p:cNvGrpSpPr>
            <p:nvPr/>
          </p:nvGrpSpPr>
          <p:grpSpPr bwMode="auto">
            <a:xfrm>
              <a:off x="3318" y="541"/>
              <a:ext cx="402" cy="509"/>
              <a:chOff x="2322" y="1465"/>
              <a:chExt cx="402" cy="509"/>
            </a:xfrm>
          </p:grpSpPr>
          <p:sp>
            <p:nvSpPr>
              <p:cNvPr id="237593"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37594"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grpSp>
      </p:grpSp>
      <p:sp>
        <p:nvSpPr>
          <p:cNvPr id="64514" name="Text Box 2"/>
          <p:cNvSpPr txBox="1">
            <a:spLocks noChangeArrowheads="1"/>
          </p:cNvSpPr>
          <p:nvPr/>
        </p:nvSpPr>
        <p:spPr bwMode="auto">
          <a:xfrm>
            <a:off x="114300" y="2905125"/>
            <a:ext cx="2746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Game 1</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NE: </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 = 1/2;</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q = 1/2;</a:t>
            </a:r>
          </a:p>
        </p:txBody>
      </p:sp>
      <p:sp>
        <p:nvSpPr>
          <p:cNvPr id="408681" name="Line 105"/>
          <p:cNvSpPr>
            <a:spLocks noChangeShapeType="1"/>
          </p:cNvSpPr>
          <p:nvPr/>
        </p:nvSpPr>
        <p:spPr bwMode="auto">
          <a:xfrm>
            <a:off x="5848350" y="228600"/>
            <a:ext cx="0" cy="4405313"/>
          </a:xfrm>
          <a:prstGeom prst="line">
            <a:avLst/>
          </a:prstGeom>
          <a:noFill/>
          <a:ln w="952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8682" name="Line 106"/>
          <p:cNvSpPr>
            <a:spLocks noChangeShapeType="1"/>
          </p:cNvSpPr>
          <p:nvPr/>
        </p:nvSpPr>
        <p:spPr bwMode="auto">
          <a:xfrm>
            <a:off x="2876550" y="247650"/>
            <a:ext cx="0" cy="4421188"/>
          </a:xfrm>
          <a:prstGeom prst="line">
            <a:avLst/>
          </a:prstGeom>
          <a:noFill/>
          <a:ln w="952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18" name="Text Box 2"/>
          <p:cNvSpPr txBox="1">
            <a:spLocks noChangeArrowheads="1"/>
          </p:cNvSpPr>
          <p:nvPr/>
        </p:nvSpPr>
        <p:spPr bwMode="auto">
          <a:xfrm>
            <a:off x="130175" y="4981575"/>
            <a:ext cx="9013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Ochs let each subject play one of these games 52 times, to see how subjects learned. We split up into 4 periods, 1-16, 17-32, 33-48, 49-52.</a:t>
            </a:r>
          </a:p>
        </p:txBody>
      </p:sp>
      <p:sp>
        <p:nvSpPr>
          <p:cNvPr id="64519" name="Text Box 2"/>
          <p:cNvSpPr txBox="1">
            <a:spLocks noChangeArrowheads="1"/>
          </p:cNvSpPr>
          <p:nvPr/>
        </p:nvSpPr>
        <p:spPr bwMode="auto">
          <a:xfrm>
            <a:off x="3009900" y="2905125"/>
            <a:ext cx="2746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Game 2</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NE: </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 = 1/2;</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q = 1/10;</a:t>
            </a:r>
          </a:p>
        </p:txBody>
      </p:sp>
      <p:sp>
        <p:nvSpPr>
          <p:cNvPr id="64520" name="Text Box 2"/>
          <p:cNvSpPr txBox="1">
            <a:spLocks noChangeArrowheads="1"/>
          </p:cNvSpPr>
          <p:nvPr/>
        </p:nvSpPr>
        <p:spPr bwMode="auto">
          <a:xfrm>
            <a:off x="6038850" y="2886075"/>
            <a:ext cx="2746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800" u="sng" dirty="0">
                <a:solidFill>
                  <a:srgbClr val="0000FF"/>
                </a:solidFill>
                <a:latin typeface="Arial" panose="020B0604020202020204" pitchFamily="34" charset="0"/>
                <a:cs typeface="Times New Roman" panose="02020603050405020304" pitchFamily="18" charset="0"/>
                <a:sym typeface="Math3" panose="00000400000000000000" pitchFamily="2" charset="2"/>
              </a:rPr>
              <a:t>Game 3</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NE: </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 = 1/2;</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q = 1/6;</a:t>
            </a:r>
          </a:p>
        </p:txBody>
      </p:sp>
      <p:sp>
        <p:nvSpPr>
          <p:cNvPr id="80"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211</a:t>
            </a:fld>
            <a:endParaRPr lang="en-US" altLang="nl-NL" sz="1600"/>
          </a:p>
        </p:txBody>
      </p:sp>
      <p:pic>
        <p:nvPicPr>
          <p:cNvPr id="81"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6055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868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086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519">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4519">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4519">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4519">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868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4086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64520">
                                            <p:txEl>
                                              <p:pRg st="0" end="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64520">
                                            <p:txEl>
                                              <p:pRg st="1" end="1"/>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64520">
                                            <p:txEl>
                                              <p:pRg st="2" end="2"/>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64520">
                                            <p:txEl>
                                              <p:pRg st="3" end="3"/>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645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408681" grpId="0" animBg="1"/>
      <p:bldP spid="408682" grpId="0" animBg="1"/>
      <p:bldP spid="64518" grpId="0" build="p" autoUpdateAnimBg="0"/>
      <p:bldP spid="64519" grpId="0" build="p" autoUpdateAnimBg="0"/>
      <p:bldP spid="64520" grpId="0" build="p" autoUpdateAnimBg="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71450" y="377825"/>
            <a:ext cx="825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For game 1: everyone and all theories predict p = q = ½. This was found. Not discussed further.</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212</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18311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760" name="Group 40"/>
          <p:cNvGrpSpPr>
            <a:grpSpLocks/>
          </p:cNvGrpSpPr>
          <p:nvPr/>
        </p:nvGrpSpPr>
        <p:grpSpPr bwMode="auto">
          <a:xfrm>
            <a:off x="101600" y="1766888"/>
            <a:ext cx="8724900" cy="3757612"/>
            <a:chOff x="264" y="1137"/>
            <a:chExt cx="5496" cy="2367"/>
          </a:xfrm>
        </p:grpSpPr>
        <p:pic>
          <p:nvPicPr>
            <p:cNvPr id="2416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137"/>
              <a:ext cx="5496" cy="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1692" name="Group 7"/>
            <p:cNvGrpSpPr>
              <a:grpSpLocks/>
            </p:cNvGrpSpPr>
            <p:nvPr/>
          </p:nvGrpSpPr>
          <p:grpSpPr bwMode="auto">
            <a:xfrm>
              <a:off x="1716" y="1890"/>
              <a:ext cx="645" cy="237"/>
              <a:chOff x="1644" y="1125"/>
              <a:chExt cx="645" cy="237"/>
            </a:xfrm>
          </p:grpSpPr>
          <p:sp>
            <p:nvSpPr>
              <p:cNvPr id="241696" name="Text Box 2"/>
              <p:cNvSpPr txBox="1">
                <a:spLocks noChangeArrowheads="1"/>
              </p:cNvSpPr>
              <p:nvPr/>
            </p:nvSpPr>
            <p:spPr bwMode="auto">
              <a:xfrm>
                <a:off x="1644" y="1125"/>
                <a:ext cx="225"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1800">
                    <a:solidFill>
                      <a:schemeClr val="bg1"/>
                    </a:solidFill>
                    <a:latin typeface="Arial" panose="020B0604020202020204" pitchFamily="34" charset="0"/>
                    <a:cs typeface="Times New Roman" panose="02020603050405020304" pitchFamily="18" charset="0"/>
                    <a:sym typeface="Math3" panose="00000400000000000000" pitchFamily="2" charset="2"/>
                  </a:rPr>
                  <a:t>p</a:t>
                </a:r>
                <a:endParaRPr lang="en-GB" altLang="nl-NL" sz="1800">
                  <a:solidFill>
                    <a:schemeClr val="bg1"/>
                  </a:solidFill>
                  <a:latin typeface="Arial" panose="020B0604020202020204" pitchFamily="34" charset="0"/>
                  <a:cs typeface="Times New Roman" panose="02020603050405020304" pitchFamily="18" charset="0"/>
                  <a:sym typeface="Math3" panose="00000400000000000000" pitchFamily="2" charset="2"/>
                </a:endParaRPr>
              </a:p>
            </p:txBody>
          </p:sp>
          <p:sp>
            <p:nvSpPr>
              <p:cNvPr id="241697" name="Text Box 2"/>
              <p:cNvSpPr txBox="1">
                <a:spLocks noChangeArrowheads="1"/>
              </p:cNvSpPr>
              <p:nvPr/>
            </p:nvSpPr>
            <p:spPr bwMode="auto">
              <a:xfrm>
                <a:off x="2064" y="1131"/>
                <a:ext cx="225"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1800">
                    <a:solidFill>
                      <a:schemeClr val="bg1"/>
                    </a:solidFill>
                    <a:latin typeface="Arial" panose="020B0604020202020204" pitchFamily="34" charset="0"/>
                    <a:cs typeface="Times New Roman" panose="02020603050405020304" pitchFamily="18" charset="0"/>
                    <a:sym typeface="Math3" panose="00000400000000000000" pitchFamily="2" charset="2"/>
                  </a:rPr>
                  <a:t>q</a:t>
                </a:r>
                <a:endParaRPr lang="en-GB" altLang="nl-NL" sz="1800">
                  <a:solidFill>
                    <a:schemeClr val="bg1"/>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41693" name="Group 8"/>
            <p:cNvGrpSpPr>
              <a:grpSpLocks/>
            </p:cNvGrpSpPr>
            <p:nvPr/>
          </p:nvGrpSpPr>
          <p:grpSpPr bwMode="auto">
            <a:xfrm>
              <a:off x="2694" y="1887"/>
              <a:ext cx="645" cy="237"/>
              <a:chOff x="1644" y="1125"/>
              <a:chExt cx="645" cy="237"/>
            </a:xfrm>
          </p:grpSpPr>
          <p:sp>
            <p:nvSpPr>
              <p:cNvPr id="241694" name="Text Box 2"/>
              <p:cNvSpPr txBox="1">
                <a:spLocks noChangeArrowheads="1"/>
              </p:cNvSpPr>
              <p:nvPr/>
            </p:nvSpPr>
            <p:spPr bwMode="auto">
              <a:xfrm>
                <a:off x="1644" y="1125"/>
                <a:ext cx="225"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1800">
                    <a:solidFill>
                      <a:schemeClr val="bg1"/>
                    </a:solidFill>
                    <a:latin typeface="Arial" panose="020B0604020202020204" pitchFamily="34" charset="0"/>
                    <a:cs typeface="Times New Roman" panose="02020603050405020304" pitchFamily="18" charset="0"/>
                    <a:sym typeface="Math3" panose="00000400000000000000" pitchFamily="2" charset="2"/>
                  </a:rPr>
                  <a:t>p</a:t>
                </a:r>
                <a:endParaRPr lang="en-GB" altLang="nl-NL" sz="1800">
                  <a:solidFill>
                    <a:schemeClr val="bg1"/>
                  </a:solidFill>
                  <a:latin typeface="Arial" panose="020B0604020202020204" pitchFamily="34" charset="0"/>
                  <a:cs typeface="Times New Roman" panose="02020603050405020304" pitchFamily="18" charset="0"/>
                  <a:sym typeface="Math3" panose="00000400000000000000" pitchFamily="2" charset="2"/>
                </a:endParaRPr>
              </a:p>
            </p:txBody>
          </p:sp>
          <p:sp>
            <p:nvSpPr>
              <p:cNvPr id="241695" name="Text Box 2"/>
              <p:cNvSpPr txBox="1">
                <a:spLocks noChangeArrowheads="1"/>
              </p:cNvSpPr>
              <p:nvPr/>
            </p:nvSpPr>
            <p:spPr bwMode="auto">
              <a:xfrm>
                <a:off x="2064" y="1131"/>
                <a:ext cx="225"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1800">
                    <a:solidFill>
                      <a:schemeClr val="bg1"/>
                    </a:solidFill>
                    <a:latin typeface="Arial" panose="020B0604020202020204" pitchFamily="34" charset="0"/>
                    <a:cs typeface="Times New Roman" panose="02020603050405020304" pitchFamily="18" charset="0"/>
                    <a:sym typeface="Math3" panose="00000400000000000000" pitchFamily="2" charset="2"/>
                  </a:rPr>
                  <a:t>q</a:t>
                </a:r>
                <a:endParaRPr lang="en-GB" altLang="nl-NL" sz="1800">
                  <a:solidFill>
                    <a:schemeClr val="bg1"/>
                  </a:solidFill>
                  <a:latin typeface="Arial" panose="020B0604020202020204" pitchFamily="34" charset="0"/>
                  <a:cs typeface="Times New Roman" panose="02020603050405020304" pitchFamily="18" charset="0"/>
                  <a:sym typeface="Math3" panose="00000400000000000000" pitchFamily="2" charset="2"/>
                </a:endParaRPr>
              </a:p>
            </p:txBody>
          </p:sp>
        </p:grpSp>
      </p:grpSp>
      <p:sp>
        <p:nvSpPr>
          <p:cNvPr id="64514" name="Text Box 2"/>
          <p:cNvSpPr txBox="1">
            <a:spLocks noChangeArrowheads="1"/>
          </p:cNvSpPr>
          <p:nvPr/>
        </p:nvSpPr>
        <p:spPr bwMode="auto">
          <a:xfrm>
            <a:off x="311150" y="23813"/>
            <a:ext cx="825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Game 2 (NE: p=0.5, q = 0.1). </a:t>
            </a:r>
          </a:p>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The third column gives actually observed average p and q. </a:t>
            </a:r>
          </a:p>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Fifth column gives </a:t>
            </a:r>
            <a:r>
              <a:rPr lang="en-US" altLang="nl-NL" sz="2400" dirty="0">
                <a:solidFill>
                  <a:srgbClr val="000000"/>
                </a:solidFill>
                <a:latin typeface="Arial" panose="020B0604020202020204" pitchFamily="34" charset="0"/>
                <a:sym typeface="Symbol" panose="05050102010706020507" pitchFamily="18" charset="2"/>
              </a:rPr>
              <a:t> that best fits data. </a:t>
            </a:r>
            <a:endPar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Fourth column gives QRE’s p and q.</a:t>
            </a: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5" name="Text Box 2"/>
          <p:cNvSpPr txBox="1">
            <a:spLocks noChangeArrowheads="1"/>
          </p:cNvSpPr>
          <p:nvPr/>
        </p:nvSpPr>
        <p:spPr bwMode="auto">
          <a:xfrm>
            <a:off x="87313" y="5557753"/>
            <a:ext cx="889000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US" altLang="nl-NL" sz="2400" dirty="0">
                <a:solidFill>
                  <a:srgbClr val="0000FF"/>
                </a:solidFill>
                <a:latin typeface="Arial" panose="020B0604020202020204" pitchFamily="34" charset="0"/>
                <a:cs typeface="Times New Roman" panose="02020603050405020304" pitchFamily="18" charset="0"/>
                <a:sym typeface="Math3" panose="00000400000000000000" pitchFamily="2" charset="2"/>
              </a:rPr>
              <a:t>Discussion:</a:t>
            </a:r>
            <a:r>
              <a:rPr lang="en-US" altLang="nl-NL" sz="2400" dirty="0">
                <a:latin typeface="Arial" panose="020B0604020202020204" pitchFamily="34" charset="0"/>
                <a:cs typeface="Times New Roman" panose="02020603050405020304" pitchFamily="18" charset="0"/>
                <a:sym typeface="Math3" panose="00000400000000000000" pitchFamily="2" charset="2"/>
              </a:rPr>
              <a:t> </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QRE fits data well. p &gt; 0.5 (considering own payoff 9) is well-known empirical fact. </a:t>
            </a:r>
            <a:r>
              <a:rPr lang="en-US" altLang="nl-NL" sz="2800" dirty="0">
                <a:solidFill>
                  <a:srgbClr val="000000"/>
                </a:solidFill>
                <a:latin typeface="Arial" panose="020B0604020202020204" pitchFamily="34" charset="0"/>
                <a:sym typeface="Symbol" panose="05050102010706020507" pitchFamily="18" charset="2"/>
              </a:rPr>
              <a:t> </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indeed grows (roughly). p close to 0.5 at first because subjects then do not understand the whole game well. q converges to NE (p to come later).</a:t>
            </a: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55" name="Group 54"/>
          <p:cNvGrpSpPr/>
          <p:nvPr/>
        </p:nvGrpSpPr>
        <p:grpSpPr>
          <a:xfrm>
            <a:off x="6144195" y="2293516"/>
            <a:ext cx="2600325" cy="2841254"/>
            <a:chOff x="3434171" y="1772816"/>
            <a:chExt cx="2600325" cy="2841254"/>
          </a:xfrm>
        </p:grpSpPr>
        <p:sp>
          <p:nvSpPr>
            <p:cNvPr id="56" name="Rectangle 55"/>
            <p:cNvSpPr/>
            <p:nvPr/>
          </p:nvSpPr>
          <p:spPr>
            <a:xfrm>
              <a:off x="3479056" y="1772816"/>
              <a:ext cx="2396133" cy="2841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7" name="Group 104"/>
            <p:cNvGrpSpPr>
              <a:grpSpLocks/>
            </p:cNvGrpSpPr>
            <p:nvPr/>
          </p:nvGrpSpPr>
          <p:grpSpPr bwMode="auto">
            <a:xfrm>
              <a:off x="3434171" y="2147094"/>
              <a:ext cx="2600325" cy="2101850"/>
              <a:chOff x="4122" y="1633"/>
              <a:chExt cx="1638" cy="1324"/>
            </a:xfrm>
          </p:grpSpPr>
          <p:grpSp>
            <p:nvGrpSpPr>
              <p:cNvPr id="58" name="Group 33"/>
              <p:cNvGrpSpPr>
                <a:grpSpLocks/>
              </p:cNvGrpSpPr>
              <p:nvPr/>
            </p:nvGrpSpPr>
            <p:grpSpPr bwMode="auto">
              <a:xfrm>
                <a:off x="4674" y="2384"/>
                <a:ext cx="402" cy="509"/>
                <a:chOff x="2322" y="1465"/>
                <a:chExt cx="402" cy="509"/>
              </a:xfrm>
            </p:grpSpPr>
            <p:sp>
              <p:nvSpPr>
                <p:cNvPr id="75"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76"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grpSp>
          <p:grpSp>
            <p:nvGrpSpPr>
              <p:cNvPr id="59" name="Group 16"/>
              <p:cNvGrpSpPr>
                <a:grpSpLocks/>
              </p:cNvGrpSpPr>
              <p:nvPr/>
            </p:nvGrpSpPr>
            <p:grpSpPr bwMode="auto">
              <a:xfrm>
                <a:off x="4644" y="2059"/>
                <a:ext cx="936" cy="898"/>
                <a:chOff x="1788" y="1140"/>
                <a:chExt cx="1836" cy="898"/>
              </a:xfrm>
            </p:grpSpPr>
            <p:sp>
              <p:nvSpPr>
                <p:cNvPr id="73" name="Line 17"/>
                <p:cNvSpPr>
                  <a:spLocks noChangeShapeType="1"/>
                </p:cNvSpPr>
                <p:nvPr/>
              </p:nvSpPr>
              <p:spPr bwMode="auto">
                <a:xfrm>
                  <a:off x="1788" y="1140"/>
                  <a:ext cx="1836"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74" name="Line 18"/>
                <p:cNvSpPr>
                  <a:spLocks noChangeShapeType="1"/>
                </p:cNvSpPr>
                <p:nvPr/>
              </p:nvSpPr>
              <p:spPr bwMode="auto">
                <a:xfrm>
                  <a:off x="1790" y="1142"/>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60" name="Group 33"/>
              <p:cNvGrpSpPr>
                <a:grpSpLocks/>
              </p:cNvGrpSpPr>
              <p:nvPr/>
            </p:nvGrpSpPr>
            <p:grpSpPr bwMode="auto">
              <a:xfrm>
                <a:off x="4674" y="2024"/>
                <a:ext cx="402" cy="512"/>
                <a:chOff x="2322" y="1465"/>
                <a:chExt cx="402" cy="512"/>
              </a:xfrm>
            </p:grpSpPr>
            <p:sp>
              <p:nvSpPr>
                <p:cNvPr id="71"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72" name="Text Box 4"/>
                <p:cNvSpPr txBox="1">
                  <a:spLocks noChangeArrowheads="1"/>
                </p:cNvSpPr>
                <p:nvPr/>
              </p:nvSpPr>
              <p:spPr bwMode="auto">
                <a:xfrm>
                  <a:off x="2322" y="1609"/>
                  <a:ext cx="26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9</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61" name="Group 33"/>
              <p:cNvGrpSpPr>
                <a:grpSpLocks/>
              </p:cNvGrpSpPr>
              <p:nvPr/>
            </p:nvGrpSpPr>
            <p:grpSpPr bwMode="auto">
              <a:xfrm>
                <a:off x="5214" y="2372"/>
                <a:ext cx="402" cy="509"/>
                <a:chOff x="2322" y="1465"/>
                <a:chExt cx="402" cy="509"/>
              </a:xfrm>
            </p:grpSpPr>
            <p:sp>
              <p:nvSpPr>
                <p:cNvPr id="69"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70"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a:solidFill>
                        <a:srgbClr val="FF0000"/>
                      </a:solidFill>
                      <a:latin typeface="Arial" panose="020B0604020202020204" pitchFamily="34" charset="0"/>
                      <a:cs typeface="Times New Roman" panose="02020603050405020304" pitchFamily="18" charset="0"/>
                      <a:sym typeface="Math3" panose="00000400000000000000" pitchFamily="2" charset="2"/>
                    </a:rPr>
                    <a:t>1</a:t>
                  </a:r>
                  <a:endParaRPr lang="en-GB" altLang="nl-NL">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62" name="Text Box 2"/>
              <p:cNvSpPr txBox="1">
                <a:spLocks noChangeArrowheads="1"/>
              </p:cNvSpPr>
              <p:nvPr/>
            </p:nvSpPr>
            <p:spPr bwMode="auto">
              <a:xfrm>
                <a:off x="4644" y="1633"/>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q</a:t>
                </a:r>
              </a:p>
            </p:txBody>
          </p:sp>
          <p:sp>
            <p:nvSpPr>
              <p:cNvPr id="63" name="Text Box 2"/>
              <p:cNvSpPr txBox="1">
                <a:spLocks noChangeArrowheads="1"/>
              </p:cNvSpPr>
              <p:nvPr/>
            </p:nvSpPr>
            <p:spPr bwMode="auto">
              <a:xfrm>
                <a:off x="5112" y="1657"/>
                <a:ext cx="6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1–q</a:t>
                </a:r>
              </a:p>
            </p:txBody>
          </p:sp>
          <p:sp>
            <p:nvSpPr>
              <p:cNvPr id="64" name="Text Box 2"/>
              <p:cNvSpPr txBox="1">
                <a:spLocks noChangeArrowheads="1"/>
              </p:cNvSpPr>
              <p:nvPr/>
            </p:nvSpPr>
            <p:spPr bwMode="auto">
              <a:xfrm>
                <a:off x="4398" y="2143"/>
                <a:ext cx="35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p</a:t>
                </a:r>
              </a:p>
            </p:txBody>
          </p:sp>
          <p:sp>
            <p:nvSpPr>
              <p:cNvPr id="65" name="Text Box 2"/>
              <p:cNvSpPr txBox="1">
                <a:spLocks noChangeArrowheads="1"/>
              </p:cNvSpPr>
              <p:nvPr/>
            </p:nvSpPr>
            <p:spPr bwMode="auto">
              <a:xfrm>
                <a:off x="4122" y="2527"/>
                <a:ext cx="5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1–p</a:t>
                </a:r>
              </a:p>
            </p:txBody>
          </p:sp>
          <p:grpSp>
            <p:nvGrpSpPr>
              <p:cNvPr id="66" name="Group 33"/>
              <p:cNvGrpSpPr>
                <a:grpSpLocks/>
              </p:cNvGrpSpPr>
              <p:nvPr/>
            </p:nvGrpSpPr>
            <p:grpSpPr bwMode="auto">
              <a:xfrm>
                <a:off x="5214" y="2024"/>
                <a:ext cx="402" cy="509"/>
                <a:chOff x="2322" y="1465"/>
                <a:chExt cx="402" cy="509"/>
              </a:xfrm>
            </p:grpSpPr>
            <p:sp>
              <p:nvSpPr>
                <p:cNvPr id="67"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68"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grpSp>
        </p:grpSp>
      </p:grpSp>
      <p:sp>
        <p:nvSpPr>
          <p:cNvPr id="34"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213</a:t>
            </a:fld>
            <a:endParaRPr lang="en-US" altLang="nl-NL" sz="1600"/>
          </a:p>
        </p:txBody>
      </p:sp>
      <p:pic>
        <p:nvPicPr>
          <p:cNvPr id="35" name="Picture 2" descr="C:\Users\xx\Desktop\cur\cur Micro IV\game theory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958075"/>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7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P spid="15" grpId="0" build="p" autoUpdateAnimBg="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40170" y="130626"/>
            <a:ext cx="825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Game 3 (NE: p=0.5, q = 1/6). </a:t>
            </a:r>
          </a:p>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The third column gives actually observed average p and q. </a:t>
            </a:r>
          </a:p>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Fifth column gives </a:t>
            </a:r>
            <a:r>
              <a:rPr lang="en-US" altLang="nl-NL" sz="2400" dirty="0">
                <a:solidFill>
                  <a:srgbClr val="000000"/>
                </a:solidFill>
                <a:latin typeface="Arial" panose="020B0604020202020204" pitchFamily="34" charset="0"/>
                <a:sym typeface="Symbol" panose="05050102010706020507" pitchFamily="18" charset="2"/>
              </a:rPr>
              <a:t> that best fits data. </a:t>
            </a:r>
            <a:endPar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Fourth column gives QRE’s p and q.</a:t>
            </a: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5" name="Text Box 2"/>
          <p:cNvSpPr txBox="1">
            <a:spLocks noChangeArrowheads="1"/>
          </p:cNvSpPr>
          <p:nvPr/>
        </p:nvSpPr>
        <p:spPr bwMode="auto">
          <a:xfrm>
            <a:off x="84593" y="5659889"/>
            <a:ext cx="8890000"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As before, QRE fits data well. Considering own payoff 5 gives weaker effect than in Game 2 (where own payoff was 10). </a:t>
            </a:r>
            <a:r>
              <a:rPr lang="en-US" altLang="nl-NL" sz="2800" dirty="0">
                <a:solidFill>
                  <a:srgbClr val="000000"/>
                </a:solidFill>
                <a:latin typeface="Arial" panose="020B0604020202020204" pitchFamily="34" charset="0"/>
                <a:sym typeface="Symbol" panose="05050102010706020507" pitchFamily="18" charset="2"/>
              </a:rPr>
              <a:t> </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again grows (roughly), and again convergence to NE.</a:t>
            </a: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120921" name="Group 89"/>
          <p:cNvGrpSpPr>
            <a:grpSpLocks/>
          </p:cNvGrpSpPr>
          <p:nvPr/>
        </p:nvGrpSpPr>
        <p:grpSpPr bwMode="auto">
          <a:xfrm>
            <a:off x="-59868" y="1872114"/>
            <a:ext cx="8843963" cy="3641725"/>
            <a:chOff x="0" y="1097"/>
            <a:chExt cx="5571" cy="2294"/>
          </a:xfrm>
        </p:grpSpPr>
        <p:grpSp>
          <p:nvGrpSpPr>
            <p:cNvPr id="243739" name="Group 90"/>
            <p:cNvGrpSpPr>
              <a:grpSpLocks/>
            </p:cNvGrpSpPr>
            <p:nvPr/>
          </p:nvGrpSpPr>
          <p:grpSpPr bwMode="auto">
            <a:xfrm>
              <a:off x="0" y="1105"/>
              <a:ext cx="5463" cy="2282"/>
              <a:chOff x="0" y="1105"/>
              <a:chExt cx="5463" cy="2282"/>
            </a:xfrm>
          </p:grpSpPr>
          <p:grpSp>
            <p:nvGrpSpPr>
              <p:cNvPr id="243744" name="Group 40"/>
              <p:cNvGrpSpPr>
                <a:grpSpLocks/>
              </p:cNvGrpSpPr>
              <p:nvPr/>
            </p:nvGrpSpPr>
            <p:grpSpPr bwMode="auto">
              <a:xfrm>
                <a:off x="0" y="1105"/>
                <a:ext cx="5463" cy="2282"/>
                <a:chOff x="0" y="1105"/>
                <a:chExt cx="5463" cy="2282"/>
              </a:xfrm>
            </p:grpSpPr>
            <p:pic>
              <p:nvPicPr>
                <p:cNvPr id="243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
                  <a:ext cx="5463" cy="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3747" name="Group 5"/>
                <p:cNvGrpSpPr>
                  <a:grpSpLocks/>
                </p:cNvGrpSpPr>
                <p:nvPr/>
              </p:nvGrpSpPr>
              <p:grpSpPr bwMode="auto">
                <a:xfrm>
                  <a:off x="1500" y="1917"/>
                  <a:ext cx="645" cy="237"/>
                  <a:chOff x="1644" y="1125"/>
                  <a:chExt cx="645" cy="237"/>
                </a:xfrm>
              </p:grpSpPr>
              <p:sp>
                <p:nvSpPr>
                  <p:cNvPr id="243751" name="Text Box 2"/>
                  <p:cNvSpPr txBox="1">
                    <a:spLocks noChangeArrowheads="1"/>
                  </p:cNvSpPr>
                  <p:nvPr/>
                </p:nvSpPr>
                <p:spPr bwMode="auto">
                  <a:xfrm>
                    <a:off x="1644" y="1125"/>
                    <a:ext cx="225"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1800">
                        <a:solidFill>
                          <a:schemeClr val="bg1"/>
                        </a:solidFill>
                        <a:latin typeface="Arial" panose="020B0604020202020204" pitchFamily="34" charset="0"/>
                        <a:cs typeface="Times New Roman" panose="02020603050405020304" pitchFamily="18" charset="0"/>
                        <a:sym typeface="Math3" panose="00000400000000000000" pitchFamily="2" charset="2"/>
                      </a:rPr>
                      <a:t>p</a:t>
                    </a:r>
                    <a:endParaRPr lang="en-GB" altLang="nl-NL" sz="1800">
                      <a:solidFill>
                        <a:schemeClr val="bg1"/>
                      </a:solidFill>
                      <a:latin typeface="Arial" panose="020B0604020202020204" pitchFamily="34" charset="0"/>
                      <a:cs typeface="Times New Roman" panose="02020603050405020304" pitchFamily="18" charset="0"/>
                      <a:sym typeface="Math3" panose="00000400000000000000" pitchFamily="2" charset="2"/>
                    </a:endParaRPr>
                  </a:p>
                </p:txBody>
              </p:sp>
              <p:sp>
                <p:nvSpPr>
                  <p:cNvPr id="243752" name="Text Box 2"/>
                  <p:cNvSpPr txBox="1">
                    <a:spLocks noChangeArrowheads="1"/>
                  </p:cNvSpPr>
                  <p:nvPr/>
                </p:nvSpPr>
                <p:spPr bwMode="auto">
                  <a:xfrm>
                    <a:off x="2064" y="1131"/>
                    <a:ext cx="225"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1800">
                        <a:solidFill>
                          <a:schemeClr val="bg1"/>
                        </a:solidFill>
                        <a:latin typeface="Arial" panose="020B0604020202020204" pitchFamily="34" charset="0"/>
                        <a:cs typeface="Times New Roman" panose="02020603050405020304" pitchFamily="18" charset="0"/>
                        <a:sym typeface="Math3" panose="00000400000000000000" pitchFamily="2" charset="2"/>
                      </a:rPr>
                      <a:t>q</a:t>
                    </a:r>
                    <a:endParaRPr lang="en-GB" altLang="nl-NL" sz="1800">
                      <a:solidFill>
                        <a:schemeClr val="bg1"/>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43748" name="Group 8"/>
                <p:cNvGrpSpPr>
                  <a:grpSpLocks/>
                </p:cNvGrpSpPr>
                <p:nvPr/>
              </p:nvGrpSpPr>
              <p:grpSpPr bwMode="auto">
                <a:xfrm>
                  <a:off x="2526" y="1899"/>
                  <a:ext cx="645" cy="237"/>
                  <a:chOff x="1644" y="1125"/>
                  <a:chExt cx="645" cy="237"/>
                </a:xfrm>
              </p:grpSpPr>
              <p:sp>
                <p:nvSpPr>
                  <p:cNvPr id="243749" name="Text Box 2"/>
                  <p:cNvSpPr txBox="1">
                    <a:spLocks noChangeArrowheads="1"/>
                  </p:cNvSpPr>
                  <p:nvPr/>
                </p:nvSpPr>
                <p:spPr bwMode="auto">
                  <a:xfrm>
                    <a:off x="1644" y="1125"/>
                    <a:ext cx="225"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1800">
                        <a:solidFill>
                          <a:schemeClr val="bg1"/>
                        </a:solidFill>
                        <a:latin typeface="Arial" panose="020B0604020202020204" pitchFamily="34" charset="0"/>
                        <a:cs typeface="Times New Roman" panose="02020603050405020304" pitchFamily="18" charset="0"/>
                        <a:sym typeface="Math3" panose="00000400000000000000" pitchFamily="2" charset="2"/>
                      </a:rPr>
                      <a:t>p</a:t>
                    </a:r>
                    <a:endParaRPr lang="en-GB" altLang="nl-NL" sz="1800">
                      <a:solidFill>
                        <a:schemeClr val="bg1"/>
                      </a:solidFill>
                      <a:latin typeface="Arial" panose="020B0604020202020204" pitchFamily="34" charset="0"/>
                      <a:cs typeface="Times New Roman" panose="02020603050405020304" pitchFamily="18" charset="0"/>
                      <a:sym typeface="Math3" panose="00000400000000000000" pitchFamily="2" charset="2"/>
                    </a:endParaRPr>
                  </a:p>
                </p:txBody>
              </p:sp>
              <p:sp>
                <p:nvSpPr>
                  <p:cNvPr id="243750" name="Text Box 2"/>
                  <p:cNvSpPr txBox="1">
                    <a:spLocks noChangeArrowheads="1"/>
                  </p:cNvSpPr>
                  <p:nvPr/>
                </p:nvSpPr>
                <p:spPr bwMode="auto">
                  <a:xfrm>
                    <a:off x="2064" y="1131"/>
                    <a:ext cx="225"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1800">
                        <a:solidFill>
                          <a:schemeClr val="bg1"/>
                        </a:solidFill>
                        <a:latin typeface="Arial" panose="020B0604020202020204" pitchFamily="34" charset="0"/>
                        <a:cs typeface="Times New Roman" panose="02020603050405020304" pitchFamily="18" charset="0"/>
                        <a:sym typeface="Math3" panose="00000400000000000000" pitchFamily="2" charset="2"/>
                      </a:rPr>
                      <a:t>q</a:t>
                    </a:r>
                    <a:endParaRPr lang="en-GB" altLang="nl-NL" sz="1800">
                      <a:solidFill>
                        <a:schemeClr val="bg1"/>
                      </a:solidFill>
                      <a:latin typeface="Arial" panose="020B0604020202020204" pitchFamily="34" charset="0"/>
                      <a:cs typeface="Times New Roman" panose="02020603050405020304" pitchFamily="18" charset="0"/>
                      <a:sym typeface="Math3" panose="00000400000000000000" pitchFamily="2" charset="2"/>
                    </a:endParaRPr>
                  </a:p>
                </p:txBody>
              </p:sp>
            </p:grpSp>
          </p:grpSp>
          <p:sp>
            <p:nvSpPr>
              <p:cNvPr id="243745" name="Text Box 2"/>
              <p:cNvSpPr txBox="1">
                <a:spLocks noChangeArrowheads="1"/>
              </p:cNvSpPr>
              <p:nvPr/>
            </p:nvSpPr>
            <p:spPr bwMode="auto">
              <a:xfrm>
                <a:off x="2821" y="2690"/>
                <a:ext cx="417" cy="19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1400" b="1">
                    <a:solidFill>
                      <a:srgbClr val="080808"/>
                    </a:solidFill>
                    <a:latin typeface="Arial" panose="020B0604020202020204" pitchFamily="34" charset="0"/>
                    <a:cs typeface="Times New Roman" panose="02020603050405020304" pitchFamily="18" charset="0"/>
                    <a:sym typeface="Math3" panose="00000400000000000000" pitchFamily="2" charset="2"/>
                  </a:rPr>
                  <a:t>0.167</a:t>
                </a:r>
              </a:p>
            </p:txBody>
          </p:sp>
        </p:grpSp>
        <p:sp>
          <p:nvSpPr>
            <p:cNvPr id="243740" name="Text Box 2"/>
            <p:cNvSpPr txBox="1">
              <a:spLocks noChangeArrowheads="1"/>
            </p:cNvSpPr>
            <p:nvPr/>
          </p:nvSpPr>
          <p:spPr bwMode="auto">
            <a:xfrm>
              <a:off x="2821" y="2690"/>
              <a:ext cx="417" cy="19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1400" b="1">
                  <a:solidFill>
                    <a:srgbClr val="080808"/>
                  </a:solidFill>
                  <a:latin typeface="Arial" panose="020B0604020202020204" pitchFamily="34" charset="0"/>
                  <a:cs typeface="Times New Roman" panose="02020603050405020304" pitchFamily="18" charset="0"/>
                  <a:sym typeface="Math3" panose="00000400000000000000" pitchFamily="2" charset="2"/>
                </a:rPr>
                <a:t>0.167</a:t>
              </a:r>
            </a:p>
          </p:txBody>
        </p:sp>
        <p:sp>
          <p:nvSpPr>
            <p:cNvPr id="243741" name="Rectangle 11"/>
            <p:cNvSpPr>
              <a:spLocks noChangeArrowheads="1"/>
            </p:cNvSpPr>
            <p:nvPr/>
          </p:nvSpPr>
          <p:spPr bwMode="auto">
            <a:xfrm>
              <a:off x="3869" y="1607"/>
              <a:ext cx="192" cy="17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243742" name="Line 102"/>
            <p:cNvSpPr>
              <a:spLocks noChangeShapeType="1"/>
            </p:cNvSpPr>
            <p:nvPr/>
          </p:nvSpPr>
          <p:spPr bwMode="auto">
            <a:xfrm>
              <a:off x="293" y="1635"/>
              <a:ext cx="0" cy="1608"/>
            </a:xfrm>
            <a:prstGeom prst="line">
              <a:avLst/>
            </a:prstGeom>
            <a:noFill/>
            <a:ln w="28575">
              <a:solidFill>
                <a:srgbClr val="0808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3743" name="Rectangle 11"/>
            <p:cNvSpPr>
              <a:spLocks noChangeArrowheads="1"/>
            </p:cNvSpPr>
            <p:nvPr/>
          </p:nvSpPr>
          <p:spPr bwMode="auto">
            <a:xfrm>
              <a:off x="3998" y="1097"/>
              <a:ext cx="1573" cy="22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grpSp>
      <p:grpSp>
        <p:nvGrpSpPr>
          <p:cNvPr id="120936" name="Group 104"/>
          <p:cNvGrpSpPr>
            <a:grpSpLocks/>
          </p:cNvGrpSpPr>
          <p:nvPr/>
        </p:nvGrpSpPr>
        <p:grpSpPr bwMode="auto">
          <a:xfrm>
            <a:off x="6369507" y="2737301"/>
            <a:ext cx="2600325" cy="2101850"/>
            <a:chOff x="4122" y="1633"/>
            <a:chExt cx="1638" cy="1324"/>
          </a:xfrm>
        </p:grpSpPr>
        <p:grpSp>
          <p:nvGrpSpPr>
            <p:cNvPr id="243720" name="Group 33"/>
            <p:cNvGrpSpPr>
              <a:grpSpLocks/>
            </p:cNvGrpSpPr>
            <p:nvPr/>
          </p:nvGrpSpPr>
          <p:grpSpPr bwMode="auto">
            <a:xfrm>
              <a:off x="4674" y="2384"/>
              <a:ext cx="402" cy="509"/>
              <a:chOff x="2322" y="1465"/>
              <a:chExt cx="402" cy="509"/>
            </a:xfrm>
          </p:grpSpPr>
          <p:sp>
            <p:nvSpPr>
              <p:cNvPr id="243737"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43738"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grpSp>
        <p:grpSp>
          <p:nvGrpSpPr>
            <p:cNvPr id="243721" name="Group 16"/>
            <p:cNvGrpSpPr>
              <a:grpSpLocks/>
            </p:cNvGrpSpPr>
            <p:nvPr/>
          </p:nvGrpSpPr>
          <p:grpSpPr bwMode="auto">
            <a:xfrm>
              <a:off x="4644" y="2059"/>
              <a:ext cx="936" cy="898"/>
              <a:chOff x="1788" y="1140"/>
              <a:chExt cx="1836" cy="898"/>
            </a:xfrm>
          </p:grpSpPr>
          <p:sp>
            <p:nvSpPr>
              <p:cNvPr id="243735" name="Line 17"/>
              <p:cNvSpPr>
                <a:spLocks noChangeShapeType="1"/>
              </p:cNvSpPr>
              <p:nvPr/>
            </p:nvSpPr>
            <p:spPr bwMode="auto">
              <a:xfrm>
                <a:off x="1788" y="1140"/>
                <a:ext cx="1836"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43736" name="Line 18"/>
              <p:cNvSpPr>
                <a:spLocks noChangeShapeType="1"/>
              </p:cNvSpPr>
              <p:nvPr/>
            </p:nvSpPr>
            <p:spPr bwMode="auto">
              <a:xfrm>
                <a:off x="1790" y="1142"/>
                <a:ext cx="0" cy="896"/>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243722" name="Group 33"/>
            <p:cNvGrpSpPr>
              <a:grpSpLocks/>
            </p:cNvGrpSpPr>
            <p:nvPr/>
          </p:nvGrpSpPr>
          <p:grpSpPr bwMode="auto">
            <a:xfrm>
              <a:off x="4674" y="2024"/>
              <a:ext cx="402" cy="509"/>
              <a:chOff x="2322" y="1465"/>
              <a:chExt cx="402" cy="509"/>
            </a:xfrm>
          </p:grpSpPr>
          <p:sp>
            <p:nvSpPr>
              <p:cNvPr id="243733"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43734"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5</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243723" name="Group 33"/>
            <p:cNvGrpSpPr>
              <a:grpSpLocks/>
            </p:cNvGrpSpPr>
            <p:nvPr/>
          </p:nvGrpSpPr>
          <p:grpSpPr bwMode="auto">
            <a:xfrm>
              <a:off x="5214" y="2372"/>
              <a:ext cx="402" cy="509"/>
              <a:chOff x="2322" y="1465"/>
              <a:chExt cx="402" cy="509"/>
            </a:xfrm>
          </p:grpSpPr>
          <p:sp>
            <p:nvSpPr>
              <p:cNvPr id="243731"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43732"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a:solidFill>
                      <a:srgbClr val="FF0000"/>
                    </a:solidFill>
                    <a:latin typeface="Arial" panose="020B0604020202020204" pitchFamily="34" charset="0"/>
                    <a:cs typeface="Times New Roman" panose="02020603050405020304" pitchFamily="18" charset="0"/>
                    <a:sym typeface="Math3" panose="00000400000000000000" pitchFamily="2" charset="2"/>
                  </a:rPr>
                  <a:t>1</a:t>
                </a:r>
                <a:endParaRPr lang="en-GB" altLang="nl-NL">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43724" name="Text Box 2"/>
            <p:cNvSpPr txBox="1">
              <a:spLocks noChangeArrowheads="1"/>
            </p:cNvSpPr>
            <p:nvPr/>
          </p:nvSpPr>
          <p:spPr bwMode="auto">
            <a:xfrm>
              <a:off x="4644" y="1633"/>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q</a:t>
              </a:r>
            </a:p>
          </p:txBody>
        </p:sp>
        <p:sp>
          <p:nvSpPr>
            <p:cNvPr id="243725" name="Text Box 2"/>
            <p:cNvSpPr txBox="1">
              <a:spLocks noChangeArrowheads="1"/>
            </p:cNvSpPr>
            <p:nvPr/>
          </p:nvSpPr>
          <p:spPr bwMode="auto">
            <a:xfrm>
              <a:off x="5112" y="1657"/>
              <a:ext cx="6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1–q</a:t>
              </a:r>
            </a:p>
          </p:txBody>
        </p:sp>
        <p:sp>
          <p:nvSpPr>
            <p:cNvPr id="243726" name="Text Box 2"/>
            <p:cNvSpPr txBox="1">
              <a:spLocks noChangeArrowheads="1"/>
            </p:cNvSpPr>
            <p:nvPr/>
          </p:nvSpPr>
          <p:spPr bwMode="auto">
            <a:xfrm>
              <a:off x="4398" y="2143"/>
              <a:ext cx="35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p</a:t>
              </a:r>
            </a:p>
          </p:txBody>
        </p:sp>
        <p:sp>
          <p:nvSpPr>
            <p:cNvPr id="243727" name="Text Box 2"/>
            <p:cNvSpPr txBox="1">
              <a:spLocks noChangeArrowheads="1"/>
            </p:cNvSpPr>
            <p:nvPr/>
          </p:nvSpPr>
          <p:spPr bwMode="auto">
            <a:xfrm>
              <a:off x="4122" y="2527"/>
              <a:ext cx="5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1–p</a:t>
              </a:r>
            </a:p>
          </p:txBody>
        </p:sp>
        <p:grpSp>
          <p:nvGrpSpPr>
            <p:cNvPr id="243728" name="Group 33"/>
            <p:cNvGrpSpPr>
              <a:grpSpLocks/>
            </p:cNvGrpSpPr>
            <p:nvPr/>
          </p:nvGrpSpPr>
          <p:grpSpPr bwMode="auto">
            <a:xfrm>
              <a:off x="5214" y="2024"/>
              <a:ext cx="402" cy="509"/>
              <a:chOff x="2322" y="1465"/>
              <a:chExt cx="402" cy="509"/>
            </a:xfrm>
          </p:grpSpPr>
          <p:sp>
            <p:nvSpPr>
              <p:cNvPr id="243729" name="Text Box 5"/>
              <p:cNvSpPr txBox="1">
                <a:spLocks noChangeArrowheads="1"/>
              </p:cNvSpPr>
              <p:nvPr/>
            </p:nvSpPr>
            <p:spPr bwMode="auto">
              <a:xfrm>
                <a:off x="2466" y="146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243730"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grpSp>
      </p:grpSp>
      <p:sp>
        <p:nvSpPr>
          <p:cNvPr id="40" name="Text Box 3"/>
          <p:cNvSpPr txBox="1">
            <a:spLocks noChangeArrowheads="1"/>
          </p:cNvSpPr>
          <p:nvPr/>
        </p:nvSpPr>
        <p:spPr bwMode="auto">
          <a:xfrm>
            <a:off x="8730430" y="6610201"/>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214</a:t>
            </a:fld>
            <a:endParaRPr lang="en-US" altLang="nl-NL" sz="1600"/>
          </a:p>
        </p:txBody>
      </p:sp>
      <p:pic>
        <p:nvPicPr>
          <p:cNvPr id="41" name="Picture 2" descr="C:\Users\xx\Desktop\cur\cur Micro IV\game theory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0520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9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9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15" grpId="0" build="p"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0660" y="314331"/>
            <a:ext cx="82518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Conclusion:</a:t>
            </a:r>
            <a:r>
              <a:rPr lang="en-GB"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QRE closer to homo sapiens than NE. Neo-additive too. Psychological improvements. But more difficult maths …</a:t>
            </a:r>
          </a:p>
          <a:p>
            <a:pPr>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These findings confirm the value of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game theory.</a:t>
            </a:r>
          </a:p>
        </p:txBody>
      </p:sp>
      <p:sp>
        <p:nvSpPr>
          <p:cNvPr id="4"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215</a:t>
            </a:fld>
            <a:endParaRPr lang="en-US" altLang="nl-NL" sz="1600"/>
          </a:p>
        </p:txBody>
      </p:sp>
      <p:pic>
        <p:nvPicPr>
          <p:cNvPr id="5"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61470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04347" y="274600"/>
            <a:ext cx="8810625"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8.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applications in game theory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8.1.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Game theory with neo-additive players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8.2.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Not choosing best, but choosing better: quantal</a:t>
            </a:r>
            <a:br>
              <a:rPr lang="en-GB" altLang="nl-NL" dirty="0">
                <a:cs typeface="Times New Roman" panose="02020603050405020304" pitchFamily="18" charset="0"/>
                <a:sym typeface="Math3" panose="00000400000000000000" pitchFamily="2" charset="2"/>
              </a:rPr>
            </a:br>
            <a:r>
              <a:rPr lang="en-GB" altLang="nl-NL" dirty="0">
                <a:cs typeface="Times New Roman" panose="02020603050405020304" pitchFamily="18" charset="0"/>
                <a:sym typeface="Math3" panose="00000400000000000000" pitchFamily="2" charset="2"/>
              </a:rPr>
              <a:t>       response </a:t>
            </a:r>
            <a:r>
              <a:rPr lang="en-GB" altLang="nl-NL" dirty="0" err="1">
                <a:cs typeface="Times New Roman" panose="02020603050405020304" pitchFamily="18" charset="0"/>
                <a:sym typeface="Math3" panose="00000400000000000000" pitchFamily="2" charset="2"/>
              </a:rPr>
              <a:t>equilibriu</a:t>
            </a:r>
            <a:r>
              <a:rPr lang="nl-NL" altLang="nl-NL" dirty="0">
                <a:cs typeface="Times New Roman" panose="02020603050405020304" pitchFamily="18" charset="0"/>
                <a:sym typeface="Math3" panose="00000400000000000000" pitchFamily="2" charset="2"/>
              </a:rPr>
              <a:t>m (a more </a:t>
            </a:r>
            <a:r>
              <a:rPr lang="nl-NL" altLang="nl-NL" dirty="0" err="1">
                <a:cs typeface="Times New Roman" panose="02020603050405020304" pitchFamily="18" charset="0"/>
                <a:sym typeface="Math3" panose="00000400000000000000" pitchFamily="2" charset="2"/>
              </a:rPr>
              <a:t>psychological</a:t>
            </a:r>
            <a:r>
              <a:rPr lang="nl-NL" altLang="nl-NL" dirty="0">
                <a:cs typeface="Times New Roman" panose="02020603050405020304" pitchFamily="18" charset="0"/>
                <a:sym typeface="Math3" panose="00000400000000000000" pitchFamily="2" charset="2"/>
              </a:rPr>
              <a:t> </a:t>
            </a:r>
            <a:br>
              <a:rPr lang="nl-NL" altLang="nl-NL" dirty="0">
                <a:cs typeface="Times New Roman" panose="02020603050405020304" pitchFamily="18" charset="0"/>
                <a:sym typeface="Math3" panose="00000400000000000000" pitchFamily="2" charset="2"/>
              </a:rPr>
            </a:br>
            <a:r>
              <a:rPr lang="nl-NL" altLang="nl-NL" dirty="0">
                <a:cs typeface="Times New Roman" panose="02020603050405020304" pitchFamily="18" charset="0"/>
                <a:sym typeface="Math3" panose="00000400000000000000" pitchFamily="2" charset="2"/>
              </a:rPr>
              <a:t>       approach </a:t>
            </a:r>
            <a:r>
              <a:rPr lang="nl-NL" altLang="nl-NL" dirty="0" err="1">
                <a:cs typeface="Times New Roman" panose="02020603050405020304" pitchFamily="18" charset="0"/>
                <a:sym typeface="Math3" panose="00000400000000000000" pitchFamily="2" charset="2"/>
              </a:rPr>
              <a:t>to</a:t>
            </a:r>
            <a:r>
              <a:rPr lang="nl-NL" altLang="nl-NL" dirty="0">
                <a:cs typeface="Times New Roman" panose="02020603050405020304" pitchFamily="18" charset="0"/>
                <a:sym typeface="Math3" panose="00000400000000000000" pitchFamily="2" charset="2"/>
              </a:rPr>
              <a:t> game </a:t>
            </a:r>
            <a:r>
              <a:rPr lang="nl-NL" altLang="nl-NL" dirty="0" err="1">
                <a:cs typeface="Times New Roman" panose="02020603050405020304" pitchFamily="18" charset="0"/>
                <a:sym typeface="Math3" panose="00000400000000000000" pitchFamily="2" charset="2"/>
              </a:rPr>
              <a:t>theory</a:t>
            </a:r>
            <a:r>
              <a:rPr lang="nl-NL" altLang="nl-NL" dirty="0">
                <a:cs typeface="Times New Roman" panose="02020603050405020304" pitchFamily="18" charset="0"/>
                <a:sym typeface="Math3" panose="00000400000000000000" pitchFamily="2" charset="2"/>
              </a:rPr>
              <a:t>)</a:t>
            </a:r>
          </a:p>
          <a:p>
            <a:pPr marL="0" indent="0">
              <a:buClr>
                <a:schemeClr val="tx2">
                  <a:lumMod val="75000"/>
                </a:schemeClr>
              </a:buClr>
            </a:pPr>
            <a:r>
              <a:rPr lang="nl-NL" altLang="nl-NL" dirty="0">
                <a:solidFill>
                  <a:srgbClr val="0000FF"/>
                </a:solidFill>
                <a:cs typeface="Times New Roman" panose="02020603050405020304" pitchFamily="18" charset="0"/>
                <a:sym typeface="Math3" panose="00000400000000000000" pitchFamily="2" charset="2"/>
              </a:rPr>
              <a:t>8.3.</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Fairness</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emotions</a:t>
            </a:r>
            <a:r>
              <a:rPr lang="nl-NL" altLang="nl-NL" dirty="0">
                <a:cs typeface="Times New Roman" panose="02020603050405020304" pitchFamily="18" charset="0"/>
                <a:sym typeface="Math3" panose="00000400000000000000" pitchFamily="2" charset="2"/>
              </a:rPr>
              <a:t> in game </a:t>
            </a:r>
            <a:r>
              <a:rPr lang="nl-NL" altLang="nl-NL" dirty="0" err="1">
                <a:cs typeface="Times New Roman" panose="02020603050405020304" pitchFamily="18" charset="0"/>
                <a:sym typeface="Math3" panose="00000400000000000000" pitchFamily="2" charset="2"/>
              </a:rPr>
              <a:t>theory</a:t>
            </a:r>
            <a:r>
              <a:rPr lang="nl-NL" altLang="nl-NL" dirty="0">
                <a:cs typeface="Times New Roman" panose="02020603050405020304" pitchFamily="18" charset="0"/>
                <a:sym typeface="Math3" panose="00000400000000000000" pitchFamily="2" charset="2"/>
              </a:rPr>
              <a:t> (</a:t>
            </a:r>
            <a:r>
              <a:rPr lang="nl-NL" altLang="nl-NL" dirty="0" err="1">
                <a:cs typeface="Times New Roman" panose="02020603050405020304" pitchFamily="18" charset="0"/>
                <a:sym typeface="Math3" panose="00000400000000000000" pitchFamily="2" charset="2"/>
              </a:rPr>
              <a:t>Fehr</a:t>
            </a:r>
            <a:r>
              <a:rPr lang="nl-NL" altLang="nl-NL" dirty="0">
                <a:cs typeface="Times New Roman" panose="02020603050405020304" pitchFamily="18" charset="0"/>
                <a:sym typeface="Math3" panose="00000400000000000000" pitchFamily="2" charset="2"/>
              </a:rPr>
              <a:t>-Schmidt</a:t>
            </a:r>
            <a:br>
              <a:rPr lang="nl-NL" altLang="nl-NL" dirty="0">
                <a:cs typeface="Times New Roman" panose="02020603050405020304" pitchFamily="18" charset="0"/>
                <a:sym typeface="Math3" panose="00000400000000000000" pitchFamily="2" charset="2"/>
              </a:rPr>
            </a:br>
            <a:r>
              <a:rPr lang="nl-NL" altLang="nl-NL" dirty="0">
                <a:cs typeface="Times New Roman" panose="02020603050405020304" pitchFamily="18" charset="0"/>
                <a:sym typeface="Math3" panose="00000400000000000000" pitchFamily="2" charset="2"/>
              </a:rPr>
              <a:t>       model)</a:t>
            </a:r>
            <a:endParaRPr lang="en-US" altLang="nl-NL" dirty="0">
              <a:sym typeface="Math3" panose="00000400000000000000" pitchFamily="2" charset="2"/>
            </a:endParaRPr>
          </a:p>
        </p:txBody>
      </p:sp>
      <p:sp>
        <p:nvSpPr>
          <p:cNvPr id="6" name="Line 8"/>
          <p:cNvSpPr>
            <a:spLocks noChangeShapeType="1"/>
          </p:cNvSpPr>
          <p:nvPr/>
        </p:nvSpPr>
        <p:spPr bwMode="auto">
          <a:xfrm>
            <a:off x="6468" y="3030405"/>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2" descr="C:\Users\xx\Desktop\cur\cur Micro IV\game theory3.jpg"/>
          <p:cNvPicPr>
            <a:picLocks noChangeAspect="1" noChangeArrowheads="1"/>
          </p:cNvPicPr>
          <p:nvPr/>
        </p:nvPicPr>
        <p:blipFill rotWithShape="1">
          <a:blip r:embed="rId3">
            <a:extLst>
              <a:ext uri="{28A0092B-C50C-407E-A947-70E740481C1C}">
                <a14:useLocalDpi xmlns:a14="http://schemas.microsoft.com/office/drawing/2010/main" val="0"/>
              </a:ext>
            </a:extLst>
          </a:blip>
          <a:srcRect l="24667" t="23214" r="24333" b="25000"/>
          <a:stretch/>
        </p:blipFill>
        <p:spPr bwMode="auto">
          <a:xfrm>
            <a:off x="7956376" y="828075"/>
            <a:ext cx="1055302" cy="60007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216</a:t>
            </a:fld>
            <a:endParaRPr lang="en-US" altLang="nl-NL" sz="1600"/>
          </a:p>
        </p:txBody>
      </p:sp>
      <p:pic>
        <p:nvPicPr>
          <p:cNvPr id="8" name="Picture 2" descr="C:\Users\xx\Desktop\cur\cur Micro IV\game theory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86441"/>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07744" y="103188"/>
            <a:ext cx="825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Fehr-Schmidt (1999) analysis of ultimatum game. </a:t>
            </a:r>
            <a:endParaRPr lang="en-GB" altLang="nl-NL" dirty="0">
              <a:solidFill>
                <a:srgbClr val="0066FF"/>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endParaRPr lang="en-GB" altLang="nl-NL" dirty="0">
              <a:solidFill>
                <a:srgbClr val="EAEAEA"/>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 name="Group 5"/>
          <p:cNvGrpSpPr>
            <a:grpSpLocks/>
          </p:cNvGrpSpPr>
          <p:nvPr/>
        </p:nvGrpSpPr>
        <p:grpSpPr bwMode="auto">
          <a:xfrm>
            <a:off x="647481" y="673100"/>
            <a:ext cx="5083175" cy="2408238"/>
            <a:chOff x="529" y="524"/>
            <a:chExt cx="3202" cy="1517"/>
          </a:xfrm>
        </p:grpSpPr>
        <p:sp>
          <p:nvSpPr>
            <p:cNvPr id="333831" name="Text Box 2"/>
            <p:cNvSpPr txBox="1">
              <a:spLocks noChangeArrowheads="1"/>
            </p:cNvSpPr>
            <p:nvPr/>
          </p:nvSpPr>
          <p:spPr bwMode="auto">
            <a:xfrm>
              <a:off x="529" y="1705"/>
              <a:ext cx="94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FF0000"/>
                  </a:solidFill>
                  <a:latin typeface="Arial" panose="020B0604020202020204" pitchFamily="34" charset="0"/>
                  <a:sym typeface="Math3" panose="00000400000000000000" pitchFamily="2" charset="2"/>
                </a:rPr>
                <a:t>0</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FF0000"/>
                  </a:solidFill>
                  <a:latin typeface="Arial" panose="020B0604020202020204" pitchFamily="34" charset="0"/>
                  <a:sym typeface="Symbol" panose="05050102010706020507" pitchFamily="18" charset="2"/>
                </a:rPr>
                <a:t></a:t>
              </a:r>
              <a:r>
                <a:rPr lang="nl-NL" altLang="nl-NL" sz="2800" dirty="0">
                  <a:solidFill>
                    <a:srgbClr val="FF0000"/>
                  </a:solidFill>
                  <a:latin typeface="Arial" panose="020B0604020202020204" pitchFamily="34" charset="0"/>
                  <a:sym typeface="Math3" panose="00000400000000000000" pitchFamily="2" charset="2"/>
                </a:rPr>
                <a:t> X </a:t>
              </a:r>
              <a:r>
                <a:rPr lang="nl-NL" altLang="nl-NL" sz="2800" dirty="0">
                  <a:solidFill>
                    <a:srgbClr val="FF0000"/>
                  </a:solidFill>
                  <a:latin typeface="Arial" panose="020B0604020202020204" pitchFamily="34" charset="0"/>
                  <a:sym typeface="Symbol" panose="05050102010706020507" pitchFamily="18" charset="2"/>
                </a:rPr>
                <a:t></a:t>
              </a:r>
              <a:endParaRPr lang="en-GB" altLang="nl-NL" sz="2800" dirty="0">
                <a:solidFill>
                  <a:srgbClr val="FF0000"/>
                </a:solidFill>
                <a:latin typeface="Arial" panose="020B0604020202020204" pitchFamily="34" charset="0"/>
                <a:sym typeface="Math3" panose="00000400000000000000" pitchFamily="2" charset="2"/>
              </a:endParaRPr>
            </a:p>
          </p:txBody>
        </p:sp>
        <p:grpSp>
          <p:nvGrpSpPr>
            <p:cNvPr id="333832" name="Group 7"/>
            <p:cNvGrpSpPr>
              <a:grpSpLocks/>
            </p:cNvGrpSpPr>
            <p:nvPr/>
          </p:nvGrpSpPr>
          <p:grpSpPr bwMode="auto">
            <a:xfrm>
              <a:off x="1156" y="691"/>
              <a:ext cx="1264" cy="880"/>
              <a:chOff x="1156" y="691"/>
              <a:chExt cx="1264" cy="880"/>
            </a:xfrm>
          </p:grpSpPr>
          <p:sp>
            <p:nvSpPr>
              <p:cNvPr id="333843" name="Text Box 2"/>
              <p:cNvSpPr txBox="1">
                <a:spLocks noChangeArrowheads="1"/>
              </p:cNvSpPr>
              <p:nvPr/>
            </p:nvSpPr>
            <p:spPr bwMode="auto">
              <a:xfrm>
                <a:off x="1355" y="1167"/>
                <a:ext cx="106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 typeface="Math3" panose="00000400000000000000" pitchFamily="2" charset="2"/>
                  <a:buNone/>
                </a:pPr>
                <a:r>
                  <a:rPr lang="en-GB" altLang="nl-NL" sz="2400" dirty="0" err="1">
                    <a:solidFill>
                      <a:srgbClr val="A1E457"/>
                    </a:solidFill>
                    <a:latin typeface="Arial" panose="020B0604020202020204" pitchFamily="34" charset="0"/>
                    <a:cs typeface="Times New Roman" panose="02020603050405020304" pitchFamily="18" charset="0"/>
                    <a:sym typeface="Math3" panose="00000400000000000000" pitchFamily="2" charset="2"/>
                  </a:rPr>
                  <a:t>respon</a:t>
                </a: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a:t>
                </a:r>
                <a:b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b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der</a:t>
                </a:r>
              </a:p>
            </p:txBody>
          </p:sp>
          <p:grpSp>
            <p:nvGrpSpPr>
              <p:cNvPr id="333844" name="Group 9"/>
              <p:cNvGrpSpPr>
                <a:grpSpLocks/>
              </p:cNvGrpSpPr>
              <p:nvPr/>
            </p:nvGrpSpPr>
            <p:grpSpPr bwMode="auto">
              <a:xfrm>
                <a:off x="1156" y="691"/>
                <a:ext cx="643" cy="417"/>
                <a:chOff x="1156" y="691"/>
                <a:chExt cx="643" cy="417"/>
              </a:xfrm>
            </p:grpSpPr>
            <p:sp>
              <p:nvSpPr>
                <p:cNvPr id="333845" name="Text Box 2"/>
                <p:cNvSpPr txBox="1">
                  <a:spLocks noChangeArrowheads="1"/>
                </p:cNvSpPr>
                <p:nvPr/>
              </p:nvSpPr>
              <p:spPr bwMode="auto">
                <a:xfrm>
                  <a:off x="1371" y="691"/>
                  <a:ext cx="4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333846" name="Group 6"/>
                <p:cNvGrpSpPr>
                  <a:grpSpLocks noChangeAspect="1"/>
                </p:cNvGrpSpPr>
                <p:nvPr/>
              </p:nvGrpSpPr>
              <p:grpSpPr bwMode="auto">
                <a:xfrm>
                  <a:off x="1263" y="981"/>
                  <a:ext cx="536" cy="81"/>
                  <a:chOff x="2820" y="9994"/>
                  <a:chExt cx="6645" cy="1004"/>
                </a:xfrm>
              </p:grpSpPr>
              <p:sp>
                <p:nvSpPr>
                  <p:cNvPr id="333848" name="Freeform 7"/>
                  <p:cNvSpPr>
                    <a:spLocks noChangeAspect="1"/>
                  </p:cNvSpPr>
                  <p:nvPr/>
                </p:nvSpPr>
                <p:spPr bwMode="auto">
                  <a:xfrm>
                    <a:off x="2820" y="999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3849" name="Freeform 8"/>
                  <p:cNvSpPr>
                    <a:spLocks noChangeAspect="1"/>
                  </p:cNvSpPr>
                  <p:nvPr/>
                </p:nvSpPr>
                <p:spPr bwMode="auto">
                  <a:xfrm flipV="1">
                    <a:off x="6120" y="1002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33847" name="Oval 9"/>
                <p:cNvSpPr>
                  <a:spLocks noChangeArrowheads="1"/>
                </p:cNvSpPr>
                <p:nvPr/>
              </p:nvSpPr>
              <p:spPr bwMode="auto">
                <a:xfrm>
                  <a:off x="1156" y="944"/>
                  <a:ext cx="164" cy="16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grpSp>
        </p:grpSp>
        <p:sp>
          <p:nvSpPr>
            <p:cNvPr id="333833" name="Text Box 2"/>
            <p:cNvSpPr txBox="1">
              <a:spLocks noChangeArrowheads="1"/>
            </p:cNvSpPr>
            <p:nvPr/>
          </p:nvSpPr>
          <p:spPr bwMode="auto">
            <a:xfrm>
              <a:off x="575" y="1111"/>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sender</a:t>
              </a:r>
            </a:p>
          </p:txBody>
        </p:sp>
        <p:sp>
          <p:nvSpPr>
            <p:cNvPr id="333834" name="Text Box 14"/>
            <p:cNvSpPr txBox="1">
              <a:spLocks noChangeArrowheads="1"/>
            </p:cNvSpPr>
            <p:nvPr/>
          </p:nvSpPr>
          <p:spPr bwMode="auto">
            <a:xfrm>
              <a:off x="2665" y="524"/>
              <a:ext cx="106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100–X</a:t>
              </a:r>
              <a:r>
                <a:rPr lang="en-US" altLang="nl-NL" dirty="0">
                  <a:latin typeface="Arial" panose="020B0604020202020204" pitchFamily="34" charset="0"/>
                  <a:cs typeface="Times New Roman" panose="02020603050405020304" pitchFamily="18" charset="0"/>
                  <a:sym typeface="Math3" panose="00000400000000000000" pitchFamily="2" charset="2"/>
                </a:rPr>
                <a:t>,</a:t>
              </a:r>
              <a:r>
                <a:rPr lang="en-US" altLang="nl-NL" baseline="45000" dirty="0">
                  <a:solidFill>
                    <a:srgbClr val="A1E457"/>
                  </a:solidFill>
                  <a:latin typeface="Arial" panose="020B0604020202020204" pitchFamily="34" charset="0"/>
                  <a:cs typeface="Times New Roman" panose="02020603050405020304" pitchFamily="18" charset="0"/>
                  <a:sym typeface="Math3" panose="00000400000000000000" pitchFamily="2" charset="2"/>
                </a:rPr>
                <a:t>X</a:t>
              </a:r>
              <a:r>
                <a:rPr lang="en-US" altLang="nl-NL" sz="2400" dirty="0">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p>
          </p:txBody>
        </p:sp>
        <p:sp>
          <p:nvSpPr>
            <p:cNvPr id="333835" name="Text Box 17"/>
            <p:cNvSpPr txBox="1">
              <a:spLocks noChangeArrowheads="1"/>
            </p:cNvSpPr>
            <p:nvPr/>
          </p:nvSpPr>
          <p:spPr bwMode="auto">
            <a:xfrm>
              <a:off x="2662" y="1097"/>
              <a:ext cx="5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r>
                <a:rPr lang="en-US" altLang="nl-NL" dirty="0">
                  <a:latin typeface="Arial" panose="020B0604020202020204" pitchFamily="34" charset="0"/>
                  <a:cs typeface="Times New Roman" panose="02020603050405020304" pitchFamily="18" charset="0"/>
                  <a:sym typeface="Math3" panose="00000400000000000000" pitchFamily="2" charset="2"/>
                </a:rPr>
                <a:t>,</a:t>
              </a:r>
              <a:r>
                <a:rPr lang="en-US" altLang="nl-NL" baseline="45000"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r>
                <a:rPr lang="en-US" altLang="nl-NL" sz="2400" dirty="0">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p>
          </p:txBody>
        </p:sp>
        <p:grpSp>
          <p:nvGrpSpPr>
            <p:cNvPr id="333836" name="Group 18"/>
            <p:cNvGrpSpPr>
              <a:grpSpLocks/>
            </p:cNvGrpSpPr>
            <p:nvPr/>
          </p:nvGrpSpPr>
          <p:grpSpPr bwMode="auto">
            <a:xfrm>
              <a:off x="1792" y="569"/>
              <a:ext cx="1089" cy="939"/>
              <a:chOff x="1792" y="569"/>
              <a:chExt cx="1089" cy="939"/>
            </a:xfrm>
          </p:grpSpPr>
          <p:sp>
            <p:nvSpPr>
              <p:cNvPr id="333838" name="Text Box 2"/>
              <p:cNvSpPr txBox="1">
                <a:spLocks noChangeArrowheads="1"/>
              </p:cNvSpPr>
              <p:nvPr/>
            </p:nvSpPr>
            <p:spPr bwMode="auto">
              <a:xfrm rot="-1064883">
                <a:off x="1970" y="569"/>
                <a:ext cx="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accept</a:t>
                </a:r>
                <a:endPar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333839" name="Oval 11"/>
              <p:cNvSpPr>
                <a:spLocks noChangeArrowheads="1"/>
              </p:cNvSpPr>
              <p:nvPr/>
            </p:nvSpPr>
            <p:spPr bwMode="auto">
              <a:xfrm>
                <a:off x="1792" y="944"/>
                <a:ext cx="164" cy="164"/>
              </a:xfrm>
              <a:prstGeom prst="ellipse">
                <a:avLst/>
              </a:prstGeom>
              <a:solidFill>
                <a:srgbClr val="A1E45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333840" name="Line 12"/>
              <p:cNvSpPr>
                <a:spLocks noChangeShapeType="1"/>
              </p:cNvSpPr>
              <p:nvPr/>
            </p:nvSpPr>
            <p:spPr bwMode="auto">
              <a:xfrm flipV="1">
                <a:off x="1894" y="755"/>
                <a:ext cx="776" cy="243"/>
              </a:xfrm>
              <a:prstGeom prst="line">
                <a:avLst/>
              </a:prstGeom>
              <a:noFill/>
              <a:ln w="19050">
                <a:solidFill>
                  <a:srgbClr val="A1E457"/>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3841" name="Text Box 2"/>
              <p:cNvSpPr txBox="1">
                <a:spLocks noChangeArrowheads="1"/>
              </p:cNvSpPr>
              <p:nvPr/>
            </p:nvSpPr>
            <p:spPr bwMode="auto">
              <a:xfrm rot="884810">
                <a:off x="2081" y="1220"/>
                <a:ext cx="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reject</a:t>
                </a:r>
                <a:endPar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333842" name="Line 22"/>
              <p:cNvSpPr>
                <a:spLocks noChangeShapeType="1"/>
              </p:cNvSpPr>
              <p:nvPr/>
            </p:nvSpPr>
            <p:spPr bwMode="auto">
              <a:xfrm>
                <a:off x="1882" y="1067"/>
                <a:ext cx="776" cy="243"/>
              </a:xfrm>
              <a:prstGeom prst="line">
                <a:avLst/>
              </a:prstGeom>
              <a:noFill/>
              <a:ln w="19050">
                <a:solidFill>
                  <a:srgbClr val="A1E457"/>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333837" name="Text Box 2"/>
            <p:cNvSpPr txBox="1">
              <a:spLocks noChangeArrowheads="1"/>
            </p:cNvSpPr>
            <p:nvPr/>
          </p:nvSpPr>
          <p:spPr bwMode="auto">
            <a:xfrm>
              <a:off x="1285" y="1714"/>
              <a:ext cx="59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FF0000"/>
                  </a:solidFill>
                  <a:latin typeface="Arial" panose="020B0604020202020204" pitchFamily="34" charset="0"/>
                  <a:sym typeface="Math3" panose="00000400000000000000" pitchFamily="2" charset="2"/>
                </a:rPr>
                <a:t>100</a:t>
              </a:r>
              <a:endParaRPr lang="en-GB" altLang="nl-NL" sz="2800" dirty="0">
                <a:solidFill>
                  <a:srgbClr val="FF0000"/>
                </a:solidFill>
                <a:latin typeface="Arial" panose="020B0604020202020204" pitchFamily="34" charset="0"/>
                <a:sym typeface="Math3" panose="00000400000000000000" pitchFamily="2" charset="2"/>
              </a:endParaRPr>
            </a:p>
          </p:txBody>
        </p:sp>
      </p:grpSp>
      <p:sp>
        <p:nvSpPr>
          <p:cNvPr id="10" name="Text Box 2"/>
          <p:cNvSpPr txBox="1">
            <a:spLocks noChangeArrowheads="1"/>
          </p:cNvSpPr>
          <p:nvPr/>
        </p:nvSpPr>
        <p:spPr bwMode="auto">
          <a:xfrm>
            <a:off x="179620" y="3187700"/>
            <a:ext cx="825182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Clearly X</a:t>
            </a:r>
            <a:r>
              <a:rPr lang="en-US" altLang="nl-NL" sz="1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a:solidFill>
                  <a:srgbClr val="000000"/>
                </a:solidFill>
                <a:latin typeface="Arial" panose="020B0604020202020204" pitchFamily="34" charset="0"/>
                <a:sym typeface="Symbol" panose="05050102010706020507" pitchFamily="18" charset="2"/>
              </a:rPr>
              <a:t></a:t>
            </a:r>
            <a:r>
              <a:rPr lang="nl-NL" altLang="nl-NL" sz="1400" dirty="0">
                <a:solidFill>
                  <a:srgbClr val="000000"/>
                </a:solidFill>
                <a:latin typeface="Arial" panose="020B0604020202020204" pitchFamily="34" charset="0"/>
                <a:sym typeface="Symbol" panose="05050102010706020507" pitchFamily="18" charset="2"/>
              </a:rPr>
              <a:t> </a:t>
            </a:r>
            <a:r>
              <a:rPr lang="nl-NL" altLang="nl-NL" sz="2800" dirty="0">
                <a:solidFill>
                  <a:srgbClr val="000000"/>
                </a:solidFill>
                <a:latin typeface="Arial" panose="020B0604020202020204" pitchFamily="34" charset="0"/>
                <a:sym typeface="Math3" panose="00000400000000000000" pitchFamily="2" charset="2"/>
              </a:rPr>
              <a:t>50. </a:t>
            </a:r>
            <a:r>
              <a:rPr lang="nl-NL" altLang="nl-NL" sz="2800" dirty="0">
                <a:solidFill>
                  <a:srgbClr val="0000FF"/>
                </a:solidFill>
                <a:latin typeface="Arial" panose="020B0604020202020204" pitchFamily="34" charset="0"/>
                <a:sym typeface="Math3" panose="00000400000000000000" pitchFamily="2" charset="2"/>
              </a:rPr>
              <a:t>Analysis </a:t>
            </a:r>
            <a:r>
              <a:rPr lang="nl-NL" altLang="nl-NL" sz="2800" dirty="0" err="1">
                <a:solidFill>
                  <a:srgbClr val="0000FF"/>
                </a:solidFill>
                <a:latin typeface="Arial" panose="020B0604020202020204" pitchFamily="34" charset="0"/>
                <a:sym typeface="Math3" panose="00000400000000000000" pitchFamily="2" charset="2"/>
              </a:rPr>
              <a:t>for</a:t>
            </a:r>
            <a:r>
              <a:rPr lang="nl-NL" altLang="nl-NL" sz="2800" dirty="0">
                <a:solidFill>
                  <a:srgbClr val="0066FF"/>
                </a:solidFill>
                <a:latin typeface="Arial" panose="020B0604020202020204" pitchFamily="34" charset="0"/>
                <a:sym typeface="Math3" panose="00000400000000000000" pitchFamily="2" charset="2"/>
              </a:rPr>
              <a:t> </a:t>
            </a:r>
            <a:r>
              <a:rPr lang="nl-NL" altLang="nl-NL" sz="2800" dirty="0" err="1">
                <a:solidFill>
                  <a:srgbClr val="A1E457"/>
                </a:solidFill>
                <a:latin typeface="Arial" panose="020B0604020202020204" pitchFamily="34" charset="0"/>
                <a:sym typeface="Math3" panose="00000400000000000000" pitchFamily="2" charset="2"/>
              </a:rPr>
              <a:t>responder</a:t>
            </a:r>
            <a:r>
              <a:rPr lang="nl-NL" altLang="nl-NL" sz="2800" dirty="0">
                <a:solidFill>
                  <a:srgbClr val="A1E457"/>
                </a:solidFill>
                <a:latin typeface="Arial" panose="020B0604020202020204" pitchFamily="34" charset="0"/>
                <a:sym typeface="Math3" panose="00000400000000000000" pitchFamily="2" charset="2"/>
              </a:rPr>
              <a:t>:</a:t>
            </a:r>
          </a:p>
          <a:p>
            <a:pPr>
              <a:spcBef>
                <a:spcPct val="0"/>
              </a:spcBef>
              <a:buFont typeface="Math3" panose="00000400000000000000" pitchFamily="2" charset="2"/>
              <a:buNone/>
            </a:pPr>
            <a:r>
              <a:rPr lang="nl-NL" altLang="nl-NL" sz="2800" dirty="0">
                <a:solidFill>
                  <a:srgbClr val="A1E457"/>
                </a:solidFill>
                <a:latin typeface="Arial" panose="020B0604020202020204" pitchFamily="34" charset="0"/>
                <a:sym typeface="Math3" panose="00000400000000000000" pitchFamily="2" charset="2"/>
              </a:rPr>
              <a:t>accept</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if</a:t>
            </a:r>
            <a:r>
              <a:rPr lang="nl-NL" altLang="nl-NL" sz="2800" dirty="0">
                <a:solidFill>
                  <a:srgbClr val="000000"/>
                </a:solidFill>
                <a:latin typeface="Arial" panose="020B0604020202020204" pitchFamily="34" charset="0"/>
                <a:sym typeface="Math3" panose="00000400000000000000" pitchFamily="2" charset="2"/>
              </a:rPr>
              <a:t> X – </a:t>
            </a:r>
            <a:r>
              <a:rPr lang="nl-NL" altLang="nl-NL" sz="2800" dirty="0" err="1">
                <a:solidFill>
                  <a:srgbClr val="000000"/>
                </a:solidFill>
                <a:latin typeface="Arial" panose="020B0604020202020204" pitchFamily="34" charset="0"/>
                <a:sym typeface="Math3" panose="00000400000000000000" pitchFamily="2" charset="2"/>
              </a:rPr>
              <a:t>b</a:t>
            </a:r>
            <a:r>
              <a:rPr lang="nl-NL" altLang="nl-NL" sz="2800" baseline="-25000" dirty="0" err="1">
                <a:solidFill>
                  <a:srgbClr val="000000"/>
                </a:solidFill>
                <a:latin typeface="Arial" panose="020B0604020202020204" pitchFamily="34" charset="0"/>
                <a:sym typeface="Math3" panose="00000400000000000000" pitchFamily="2" charset="2"/>
              </a:rPr>
              <a:t>r</a:t>
            </a:r>
            <a:r>
              <a:rPr lang="nl-NL" altLang="nl-NL" sz="4400" baseline="-10000" dirty="0">
                <a:solidFill>
                  <a:srgbClr val="000000"/>
                </a:solidFill>
                <a:latin typeface="Arial" panose="020B0604020202020204" pitchFamily="34" charset="0"/>
                <a:sym typeface="Math3" panose="00000400000000000000" pitchFamily="2" charset="2"/>
              </a:rPr>
              <a:t>*</a:t>
            </a:r>
            <a:r>
              <a:rPr lang="nl-NL" altLang="nl-NL" dirty="0">
                <a:solidFill>
                  <a:srgbClr val="000000"/>
                </a:solidFill>
                <a:latin typeface="Arial" panose="020B0604020202020204" pitchFamily="34" charset="0"/>
                <a:sym typeface="Math3" panose="00000400000000000000" pitchFamily="2" charset="2"/>
              </a:rPr>
              <a:t>(</a:t>
            </a:r>
            <a:r>
              <a:rPr lang="nl-NL" altLang="nl-NL" sz="2800" dirty="0">
                <a:solidFill>
                  <a:srgbClr val="000000"/>
                </a:solidFill>
                <a:latin typeface="Arial" panose="020B0604020202020204" pitchFamily="34" charset="0"/>
                <a:sym typeface="Math3" panose="00000400000000000000" pitchFamily="2" charset="2"/>
              </a:rPr>
              <a:t>(100 – X) – X</a:t>
            </a:r>
            <a:r>
              <a:rPr lang="nl-NL" altLang="nl-NL" dirty="0">
                <a:solidFill>
                  <a:srgbClr val="000000"/>
                </a:solidFill>
                <a:latin typeface="Arial" panose="020B0604020202020204" pitchFamily="34" charset="0"/>
                <a:sym typeface="Math3" panose="00000400000000000000" pitchFamily="2" charset="2"/>
              </a:rPr>
              <a:t>)</a:t>
            </a:r>
            <a:r>
              <a:rPr lang="nl-NL" altLang="nl-NL" sz="2800" dirty="0">
                <a:solidFill>
                  <a:srgbClr val="000000"/>
                </a:solidFill>
                <a:latin typeface="Arial" panose="020B0604020202020204" pitchFamily="34" charset="0"/>
                <a:sym typeface="Math3" panose="00000400000000000000" pitchFamily="2" charset="2"/>
              </a:rPr>
              <a:t> </a:t>
            </a:r>
            <a:r>
              <a:rPr lang="nl-NL" altLang="nl-NL" dirty="0">
                <a:solidFill>
                  <a:srgbClr val="000000"/>
                </a:solidFill>
                <a:latin typeface="Arial" panose="020B0604020202020204" pitchFamily="34" charset="0"/>
                <a:sym typeface="Symbol" panose="05050102010706020507" pitchFamily="18" charset="2"/>
              </a:rPr>
              <a:t></a:t>
            </a:r>
            <a:r>
              <a:rPr lang="nl-NL" altLang="nl-NL" sz="2800" dirty="0">
                <a:solidFill>
                  <a:srgbClr val="000000"/>
                </a:solidFill>
                <a:latin typeface="Arial" panose="020B0604020202020204" pitchFamily="34" charset="0"/>
                <a:sym typeface="Math3" panose="00000400000000000000" pitchFamily="2" charset="2"/>
              </a:rPr>
              <a:t> 0.</a:t>
            </a:r>
          </a:p>
          <a:p>
            <a:pPr>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Math3" panose="00000400000000000000" pitchFamily="2" charset="2"/>
              </a:rPr>
              <a:t>X(1+2b</a:t>
            </a:r>
            <a:r>
              <a:rPr lang="nl-NL" altLang="nl-NL" sz="2800" baseline="-25000" dirty="0">
                <a:solidFill>
                  <a:srgbClr val="000000"/>
                </a:solidFill>
                <a:latin typeface="Arial" panose="020B0604020202020204" pitchFamily="34" charset="0"/>
                <a:sym typeface="Math3" panose="00000400000000000000" pitchFamily="2" charset="2"/>
              </a:rPr>
              <a:t>r</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Symbol" panose="05050102010706020507" pitchFamily="18" charset="2"/>
              </a:rPr>
              <a:t></a:t>
            </a:r>
            <a:r>
              <a:rPr lang="nl-NL" altLang="nl-NL" sz="2800" dirty="0">
                <a:solidFill>
                  <a:srgbClr val="000000"/>
                </a:solidFill>
                <a:latin typeface="Arial" panose="020B0604020202020204" pitchFamily="34" charset="0"/>
                <a:sym typeface="Math3" panose="00000400000000000000" pitchFamily="2" charset="2"/>
              </a:rPr>
              <a:t> b</a:t>
            </a:r>
            <a:r>
              <a:rPr lang="nl-NL" altLang="nl-NL" sz="2800" baseline="-25000" dirty="0">
                <a:solidFill>
                  <a:srgbClr val="000000"/>
                </a:solidFill>
                <a:latin typeface="Arial" panose="020B0604020202020204" pitchFamily="34" charset="0"/>
                <a:sym typeface="Math3" panose="00000400000000000000" pitchFamily="2" charset="2"/>
              </a:rPr>
              <a:t>r</a:t>
            </a:r>
            <a:r>
              <a:rPr lang="nl-NL" altLang="nl-NL" sz="2800" dirty="0">
                <a:solidFill>
                  <a:srgbClr val="000000"/>
                </a:solidFill>
                <a:latin typeface="Arial" panose="020B0604020202020204" pitchFamily="34" charset="0"/>
                <a:sym typeface="Math3" panose="00000400000000000000" pitchFamily="2" charset="2"/>
              </a:rPr>
              <a:t>100.</a:t>
            </a:r>
          </a:p>
          <a:p>
            <a:pPr>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Math3" panose="00000400000000000000" pitchFamily="2" charset="2"/>
              </a:rPr>
              <a:t>X </a:t>
            </a:r>
            <a:r>
              <a:rPr lang="nl-NL" altLang="nl-NL" sz="2800" dirty="0">
                <a:solidFill>
                  <a:srgbClr val="000000"/>
                </a:solidFill>
                <a:latin typeface="Arial" panose="020B0604020202020204" pitchFamily="34" charset="0"/>
                <a:sym typeface="Symbol" panose="05050102010706020507" pitchFamily="18" charset="2"/>
              </a:rPr>
              <a:t></a:t>
            </a:r>
            <a:r>
              <a:rPr lang="nl-NL" altLang="nl-NL" sz="2800" dirty="0">
                <a:solidFill>
                  <a:srgbClr val="000000"/>
                </a:solidFill>
                <a:latin typeface="Arial" panose="020B0604020202020204" pitchFamily="34" charset="0"/>
                <a:sym typeface="Math3" panose="00000400000000000000" pitchFamily="2" charset="2"/>
              </a:rPr>
              <a:t> b</a:t>
            </a:r>
            <a:r>
              <a:rPr lang="nl-NL" altLang="nl-NL" sz="2800" baseline="-25000" dirty="0">
                <a:solidFill>
                  <a:srgbClr val="000000"/>
                </a:solidFill>
                <a:latin typeface="Arial" panose="020B0604020202020204" pitchFamily="34" charset="0"/>
                <a:sym typeface="Math3" panose="00000400000000000000" pitchFamily="2" charset="2"/>
              </a:rPr>
              <a:t>r</a:t>
            </a:r>
            <a:r>
              <a:rPr lang="nl-NL" altLang="nl-NL" sz="2800" dirty="0">
                <a:solidFill>
                  <a:srgbClr val="000000"/>
                </a:solidFill>
                <a:latin typeface="Arial" panose="020B0604020202020204" pitchFamily="34" charset="0"/>
                <a:sym typeface="Math3" panose="00000400000000000000" pitchFamily="2" charset="2"/>
              </a:rPr>
              <a:t>100/(1+2b</a:t>
            </a:r>
            <a:r>
              <a:rPr lang="nl-NL" altLang="nl-NL" sz="2800" baseline="-25000" dirty="0">
                <a:solidFill>
                  <a:srgbClr val="000000"/>
                </a:solidFill>
                <a:latin typeface="Arial" panose="020B0604020202020204" pitchFamily="34" charset="0"/>
                <a:sym typeface="Math3" panose="00000400000000000000" pitchFamily="2" charset="2"/>
              </a:rPr>
              <a:t>r</a:t>
            </a:r>
            <a:r>
              <a:rPr lang="nl-NL" altLang="nl-NL" sz="2800" dirty="0">
                <a:solidFill>
                  <a:srgbClr val="000000"/>
                </a:solidFill>
                <a:latin typeface="Arial" panose="020B0604020202020204" pitchFamily="34" charset="0"/>
                <a:sym typeface="Math3" panose="00000400000000000000" pitchFamily="2" charset="2"/>
              </a:rPr>
              <a:t>).</a:t>
            </a:r>
          </a:p>
          <a:p>
            <a:pPr>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Math3" panose="00000400000000000000" pitchFamily="2" charset="2"/>
              </a:rPr>
              <a:t>X</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50 is </a:t>
            </a:r>
            <a:r>
              <a:rPr lang="nl-NL" altLang="nl-NL" sz="2800" dirty="0" err="1">
                <a:solidFill>
                  <a:srgbClr val="000000"/>
                </a:solidFill>
                <a:latin typeface="Arial" panose="020B0604020202020204" pitchFamily="34" charset="0"/>
                <a:sym typeface="Math3" panose="00000400000000000000" pitchFamily="2" charset="2"/>
              </a:rPr>
              <a:t>always</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accepted</a:t>
            </a:r>
            <a:r>
              <a:rPr lang="nl-NL" altLang="nl-NL" sz="2800" dirty="0">
                <a:solidFill>
                  <a:srgbClr val="000000"/>
                </a:solidFill>
                <a:latin typeface="Arial" panose="020B0604020202020204" pitchFamily="34" charset="0"/>
                <a:sym typeface="Math3" panose="00000400000000000000" pitchFamily="2" charset="2"/>
              </a:rPr>
              <a:t>.</a:t>
            </a:r>
          </a:p>
          <a:p>
            <a:pPr>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Math3" panose="00000400000000000000" pitchFamily="2" charset="2"/>
              </a:rPr>
              <a:t>For b</a:t>
            </a:r>
            <a:r>
              <a:rPr lang="nl-NL" altLang="nl-NL" sz="2800" baseline="-25000" dirty="0">
                <a:solidFill>
                  <a:srgbClr val="000000"/>
                </a:solidFill>
                <a:latin typeface="Arial" panose="020B0604020202020204" pitchFamily="34" charset="0"/>
                <a:sym typeface="Math3" panose="00000400000000000000" pitchFamily="2" charset="2"/>
              </a:rPr>
              <a:t>r</a:t>
            </a:r>
            <a:r>
              <a:rPr lang="nl-NL" altLang="nl-NL" sz="2800" dirty="0">
                <a:solidFill>
                  <a:srgbClr val="000000"/>
                </a:solidFill>
                <a:latin typeface="Arial" panose="020B0604020202020204" pitchFamily="34" charset="0"/>
                <a:sym typeface="Math3" panose="00000400000000000000" pitchFamily="2" charset="2"/>
              </a:rPr>
              <a:t>=1, X</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&gt;</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33 is accepted.</a:t>
            </a:r>
          </a:p>
          <a:p>
            <a:pPr>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Math3" panose="00000400000000000000" pitchFamily="2" charset="2"/>
              </a:rPr>
              <a:t>X</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10 is accepted iff b</a:t>
            </a:r>
            <a:r>
              <a:rPr lang="nl-NL" altLang="nl-NL" sz="2800" baseline="-25000" dirty="0">
                <a:solidFill>
                  <a:srgbClr val="000000"/>
                </a:solidFill>
                <a:latin typeface="Arial" panose="020B0604020202020204" pitchFamily="34" charset="0"/>
                <a:sym typeface="Math3" panose="00000400000000000000" pitchFamily="2" charset="2"/>
              </a:rPr>
              <a:t>r</a:t>
            </a:r>
            <a:r>
              <a:rPr lang="nl-NL" altLang="nl-NL" sz="16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Symbol" panose="05050102010706020507" pitchFamily="18" charset="2"/>
              </a:rPr>
              <a:t></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1/8.</a:t>
            </a:r>
            <a:endParaRPr lang="en-GB" altLang="nl-NL" sz="2800" dirty="0">
              <a:solidFill>
                <a:srgbClr val="000000"/>
              </a:solidFill>
              <a:latin typeface="Arial" panose="020B0604020202020204" pitchFamily="34" charset="0"/>
              <a:sym typeface="Math3" panose="00000400000000000000" pitchFamily="2" charset="2"/>
            </a:endParaRPr>
          </a:p>
        </p:txBody>
      </p:sp>
      <p:sp>
        <p:nvSpPr>
          <p:cNvPr id="31"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217</a:t>
            </a:fld>
            <a:endParaRPr lang="en-US" altLang="nl-NL" sz="1600"/>
          </a:p>
        </p:txBody>
      </p:sp>
      <p:pic>
        <p:nvPicPr>
          <p:cNvPr id="32"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2"/>
          <p:cNvSpPr txBox="1">
            <a:spLocks noChangeArrowheads="1"/>
          </p:cNvSpPr>
          <p:nvPr/>
        </p:nvSpPr>
        <p:spPr bwMode="auto">
          <a:xfrm>
            <a:off x="179096" y="5877688"/>
            <a:ext cx="8251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Math3" panose="00000400000000000000" pitchFamily="2" charset="2"/>
              </a:rPr>
              <a:t>                                               Data: this almost never happens.</a:t>
            </a:r>
            <a:endParaRPr lang="en-GB" altLang="nl-NL" sz="2800" dirty="0">
              <a:solidFill>
                <a:srgbClr val="000000"/>
              </a:solidFill>
              <a:latin typeface="Arial" panose="020B0604020202020204" pitchFamily="34" charset="0"/>
              <a:sym typeface="Math3" panose="00000400000000000000" pitchFamily="2" charset="2"/>
            </a:endParaRPr>
          </a:p>
        </p:txBody>
      </p:sp>
    </p:spTree>
    <p:extLst>
      <p:ext uri="{BB962C8B-B14F-4D97-AF65-F5344CB8AC3E}">
        <p14:creationId xmlns:p14="http://schemas.microsoft.com/office/powerpoint/2010/main" val="310995418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10" grpId="0" build="p" autoUpdateAnimBg="0"/>
      <p:bldP spid="33" grpId="0" build="p" autoUpdateAnimBg="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135174" y="132897"/>
            <a:ext cx="8251825" cy="3021013"/>
            <a:chOff x="396" y="102"/>
            <a:chExt cx="5198" cy="1903"/>
          </a:xfrm>
        </p:grpSpPr>
        <p:sp>
          <p:nvSpPr>
            <p:cNvPr id="335878" name="Text Box 2"/>
            <p:cNvSpPr txBox="1">
              <a:spLocks noChangeArrowheads="1"/>
            </p:cNvSpPr>
            <p:nvPr/>
          </p:nvSpPr>
          <p:spPr bwMode="auto">
            <a:xfrm>
              <a:off x="396" y="102"/>
              <a:ext cx="5198"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Fehr-Schmidt (1999) analysis of ultimatum game</a:t>
              </a:r>
              <a:r>
                <a:rPr lang="nl-NL"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 continued.</a:t>
              </a: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endParaRPr lang="en-GB" altLang="nl-NL" dirty="0">
                <a:solidFill>
                  <a:srgbClr val="EAEAEA"/>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335879" name="Group 5"/>
            <p:cNvGrpSpPr>
              <a:grpSpLocks/>
            </p:cNvGrpSpPr>
            <p:nvPr/>
          </p:nvGrpSpPr>
          <p:grpSpPr bwMode="auto">
            <a:xfrm>
              <a:off x="673" y="488"/>
              <a:ext cx="3202" cy="1517"/>
              <a:chOff x="529" y="524"/>
              <a:chExt cx="3202" cy="1517"/>
            </a:xfrm>
          </p:grpSpPr>
          <p:sp>
            <p:nvSpPr>
              <p:cNvPr id="335880" name="Text Box 2"/>
              <p:cNvSpPr txBox="1">
                <a:spLocks noChangeArrowheads="1"/>
              </p:cNvSpPr>
              <p:nvPr/>
            </p:nvSpPr>
            <p:spPr bwMode="auto">
              <a:xfrm>
                <a:off x="529" y="1705"/>
                <a:ext cx="94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FF0000"/>
                    </a:solidFill>
                    <a:latin typeface="Arial" panose="020B0604020202020204" pitchFamily="34" charset="0"/>
                    <a:sym typeface="Math3" panose="00000400000000000000" pitchFamily="2" charset="2"/>
                  </a:rPr>
                  <a:t>0</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FF0000"/>
                    </a:solidFill>
                    <a:latin typeface="Arial" panose="020B0604020202020204" pitchFamily="34" charset="0"/>
                    <a:sym typeface="Symbol" panose="05050102010706020507" pitchFamily="18" charset="2"/>
                  </a:rPr>
                  <a:t></a:t>
                </a:r>
                <a:r>
                  <a:rPr lang="nl-NL" altLang="nl-NL" sz="2800" dirty="0">
                    <a:solidFill>
                      <a:srgbClr val="FF0000"/>
                    </a:solidFill>
                    <a:latin typeface="Arial" panose="020B0604020202020204" pitchFamily="34" charset="0"/>
                    <a:sym typeface="Math3" panose="00000400000000000000" pitchFamily="2" charset="2"/>
                  </a:rPr>
                  <a:t> X </a:t>
                </a:r>
                <a:r>
                  <a:rPr lang="nl-NL" altLang="nl-NL" sz="2800" dirty="0">
                    <a:solidFill>
                      <a:srgbClr val="FF0000"/>
                    </a:solidFill>
                    <a:latin typeface="Arial" panose="020B0604020202020204" pitchFamily="34" charset="0"/>
                    <a:sym typeface="Symbol" panose="05050102010706020507" pitchFamily="18" charset="2"/>
                  </a:rPr>
                  <a:t></a:t>
                </a:r>
                <a:endParaRPr lang="en-GB" altLang="nl-NL" sz="2800" dirty="0">
                  <a:solidFill>
                    <a:srgbClr val="FF0000"/>
                  </a:solidFill>
                  <a:latin typeface="Arial" panose="020B0604020202020204" pitchFamily="34" charset="0"/>
                  <a:sym typeface="Math3" panose="00000400000000000000" pitchFamily="2" charset="2"/>
                </a:endParaRPr>
              </a:p>
            </p:txBody>
          </p:sp>
          <p:grpSp>
            <p:nvGrpSpPr>
              <p:cNvPr id="335881" name="Group 7"/>
              <p:cNvGrpSpPr>
                <a:grpSpLocks/>
              </p:cNvGrpSpPr>
              <p:nvPr/>
            </p:nvGrpSpPr>
            <p:grpSpPr bwMode="auto">
              <a:xfrm>
                <a:off x="1156" y="691"/>
                <a:ext cx="1264" cy="880"/>
                <a:chOff x="1156" y="691"/>
                <a:chExt cx="1264" cy="880"/>
              </a:xfrm>
            </p:grpSpPr>
            <p:sp>
              <p:nvSpPr>
                <p:cNvPr id="335892" name="Text Box 2"/>
                <p:cNvSpPr txBox="1">
                  <a:spLocks noChangeArrowheads="1"/>
                </p:cNvSpPr>
                <p:nvPr/>
              </p:nvSpPr>
              <p:spPr bwMode="auto">
                <a:xfrm>
                  <a:off x="1355" y="1167"/>
                  <a:ext cx="106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 typeface="Math3" panose="00000400000000000000" pitchFamily="2" charset="2"/>
                    <a:buNone/>
                  </a:pPr>
                  <a:r>
                    <a:rPr lang="en-GB" altLang="nl-NL" sz="2400" dirty="0" err="1">
                      <a:solidFill>
                        <a:srgbClr val="A1E457"/>
                      </a:solidFill>
                      <a:latin typeface="Arial" panose="020B0604020202020204" pitchFamily="34" charset="0"/>
                      <a:cs typeface="Times New Roman" panose="02020603050405020304" pitchFamily="18" charset="0"/>
                      <a:sym typeface="Math3" panose="00000400000000000000" pitchFamily="2" charset="2"/>
                    </a:rPr>
                    <a:t>respon</a:t>
                  </a: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a:t>
                  </a:r>
                  <a:b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b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der</a:t>
                  </a:r>
                </a:p>
              </p:txBody>
            </p:sp>
            <p:grpSp>
              <p:nvGrpSpPr>
                <p:cNvPr id="335893" name="Group 9"/>
                <p:cNvGrpSpPr>
                  <a:grpSpLocks/>
                </p:cNvGrpSpPr>
                <p:nvPr/>
              </p:nvGrpSpPr>
              <p:grpSpPr bwMode="auto">
                <a:xfrm>
                  <a:off x="1156" y="691"/>
                  <a:ext cx="643" cy="417"/>
                  <a:chOff x="1156" y="691"/>
                  <a:chExt cx="643" cy="417"/>
                </a:xfrm>
              </p:grpSpPr>
              <p:sp>
                <p:nvSpPr>
                  <p:cNvPr id="335894" name="Text Box 2"/>
                  <p:cNvSpPr txBox="1">
                    <a:spLocks noChangeArrowheads="1"/>
                  </p:cNvSpPr>
                  <p:nvPr/>
                </p:nvSpPr>
                <p:spPr bwMode="auto">
                  <a:xfrm>
                    <a:off x="1371" y="691"/>
                    <a:ext cx="4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335895" name="Group 6"/>
                  <p:cNvGrpSpPr>
                    <a:grpSpLocks noChangeAspect="1"/>
                  </p:cNvGrpSpPr>
                  <p:nvPr/>
                </p:nvGrpSpPr>
                <p:grpSpPr bwMode="auto">
                  <a:xfrm>
                    <a:off x="1263" y="981"/>
                    <a:ext cx="536" cy="81"/>
                    <a:chOff x="2820" y="9994"/>
                    <a:chExt cx="6645" cy="1004"/>
                  </a:xfrm>
                </p:grpSpPr>
                <p:sp>
                  <p:nvSpPr>
                    <p:cNvPr id="335897" name="Freeform 7"/>
                    <p:cNvSpPr>
                      <a:spLocks noChangeAspect="1"/>
                    </p:cNvSpPr>
                    <p:nvPr/>
                  </p:nvSpPr>
                  <p:spPr bwMode="auto">
                    <a:xfrm>
                      <a:off x="2820" y="999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5898" name="Freeform 8"/>
                    <p:cNvSpPr>
                      <a:spLocks noChangeAspect="1"/>
                    </p:cNvSpPr>
                    <p:nvPr/>
                  </p:nvSpPr>
                  <p:spPr bwMode="auto">
                    <a:xfrm flipV="1">
                      <a:off x="6120" y="1002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35896" name="Oval 9"/>
                  <p:cNvSpPr>
                    <a:spLocks noChangeArrowheads="1"/>
                  </p:cNvSpPr>
                  <p:nvPr/>
                </p:nvSpPr>
                <p:spPr bwMode="auto">
                  <a:xfrm>
                    <a:off x="1156" y="944"/>
                    <a:ext cx="164" cy="16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grpSp>
          </p:grpSp>
          <p:sp>
            <p:nvSpPr>
              <p:cNvPr id="335882" name="Text Box 2"/>
              <p:cNvSpPr txBox="1">
                <a:spLocks noChangeArrowheads="1"/>
              </p:cNvSpPr>
              <p:nvPr/>
            </p:nvSpPr>
            <p:spPr bwMode="auto">
              <a:xfrm>
                <a:off x="620" y="1111"/>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sender</a:t>
                </a:r>
              </a:p>
            </p:txBody>
          </p:sp>
          <p:sp>
            <p:nvSpPr>
              <p:cNvPr id="335883" name="Text Box 14"/>
              <p:cNvSpPr txBox="1">
                <a:spLocks noChangeArrowheads="1"/>
              </p:cNvSpPr>
              <p:nvPr/>
            </p:nvSpPr>
            <p:spPr bwMode="auto">
              <a:xfrm>
                <a:off x="2665" y="524"/>
                <a:ext cx="106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100–X</a:t>
                </a:r>
                <a:r>
                  <a:rPr lang="en-US" altLang="nl-NL" dirty="0">
                    <a:latin typeface="Arial" panose="020B0604020202020204" pitchFamily="34" charset="0"/>
                    <a:cs typeface="Times New Roman" panose="02020603050405020304" pitchFamily="18" charset="0"/>
                    <a:sym typeface="Math3" panose="00000400000000000000" pitchFamily="2" charset="2"/>
                  </a:rPr>
                  <a:t>,</a:t>
                </a:r>
                <a:r>
                  <a:rPr lang="en-US" altLang="nl-NL" baseline="45000" dirty="0">
                    <a:solidFill>
                      <a:srgbClr val="A1E457"/>
                    </a:solidFill>
                    <a:latin typeface="Arial" panose="020B0604020202020204" pitchFamily="34" charset="0"/>
                    <a:cs typeface="Times New Roman" panose="02020603050405020304" pitchFamily="18" charset="0"/>
                    <a:sym typeface="Math3" panose="00000400000000000000" pitchFamily="2" charset="2"/>
                  </a:rPr>
                  <a:t>X</a:t>
                </a:r>
                <a:r>
                  <a:rPr lang="en-US" altLang="nl-NL" sz="2400" dirty="0">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p>
            </p:txBody>
          </p:sp>
          <p:sp>
            <p:nvSpPr>
              <p:cNvPr id="335884" name="Text Box 17"/>
              <p:cNvSpPr txBox="1">
                <a:spLocks noChangeArrowheads="1"/>
              </p:cNvSpPr>
              <p:nvPr/>
            </p:nvSpPr>
            <p:spPr bwMode="auto">
              <a:xfrm>
                <a:off x="2662" y="1097"/>
                <a:ext cx="5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r>
                  <a:rPr lang="en-US" altLang="nl-NL" dirty="0">
                    <a:latin typeface="Arial" panose="020B0604020202020204" pitchFamily="34" charset="0"/>
                    <a:cs typeface="Times New Roman" panose="02020603050405020304" pitchFamily="18" charset="0"/>
                    <a:sym typeface="Math3" panose="00000400000000000000" pitchFamily="2" charset="2"/>
                  </a:rPr>
                  <a:t>,</a:t>
                </a:r>
                <a:r>
                  <a:rPr lang="en-US" altLang="nl-NL" baseline="45000"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r>
                  <a:rPr lang="en-US" altLang="nl-NL" sz="2400" dirty="0">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p>
            </p:txBody>
          </p:sp>
          <p:grpSp>
            <p:nvGrpSpPr>
              <p:cNvPr id="335885" name="Group 18"/>
              <p:cNvGrpSpPr>
                <a:grpSpLocks/>
              </p:cNvGrpSpPr>
              <p:nvPr/>
            </p:nvGrpSpPr>
            <p:grpSpPr bwMode="auto">
              <a:xfrm>
                <a:off x="1792" y="569"/>
                <a:ext cx="1089" cy="939"/>
                <a:chOff x="1792" y="569"/>
                <a:chExt cx="1089" cy="939"/>
              </a:xfrm>
            </p:grpSpPr>
            <p:sp>
              <p:nvSpPr>
                <p:cNvPr id="335887" name="Text Box 2"/>
                <p:cNvSpPr txBox="1">
                  <a:spLocks noChangeArrowheads="1"/>
                </p:cNvSpPr>
                <p:nvPr/>
              </p:nvSpPr>
              <p:spPr bwMode="auto">
                <a:xfrm rot="-1064883">
                  <a:off x="1970" y="569"/>
                  <a:ext cx="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accept</a:t>
                  </a:r>
                  <a:endPar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335888" name="Oval 11"/>
                <p:cNvSpPr>
                  <a:spLocks noChangeArrowheads="1"/>
                </p:cNvSpPr>
                <p:nvPr/>
              </p:nvSpPr>
              <p:spPr bwMode="auto">
                <a:xfrm>
                  <a:off x="1792" y="944"/>
                  <a:ext cx="164" cy="164"/>
                </a:xfrm>
                <a:prstGeom prst="ellipse">
                  <a:avLst/>
                </a:prstGeom>
                <a:solidFill>
                  <a:srgbClr val="A1E45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335889" name="Line 12"/>
                <p:cNvSpPr>
                  <a:spLocks noChangeShapeType="1"/>
                </p:cNvSpPr>
                <p:nvPr/>
              </p:nvSpPr>
              <p:spPr bwMode="auto">
                <a:xfrm flipV="1">
                  <a:off x="1894" y="755"/>
                  <a:ext cx="776" cy="243"/>
                </a:xfrm>
                <a:prstGeom prst="line">
                  <a:avLst/>
                </a:prstGeom>
                <a:noFill/>
                <a:ln w="19050">
                  <a:solidFill>
                    <a:srgbClr val="A1E457"/>
                  </a:solidFill>
                  <a:round/>
                  <a:headEnd/>
                  <a:tailEnd/>
                </a:ln>
                <a:extLst>
                  <a:ext uri="{909E8E84-426E-40DD-AFC4-6F175D3DCCD1}">
                    <a14:hiddenFill xmlns:a14="http://schemas.microsoft.com/office/drawing/2010/main">
                      <a:noFill/>
                    </a14:hiddenFill>
                  </a:ext>
                </a:extLst>
              </p:spPr>
              <p:txBody>
                <a:bodyPr wrap="none" anchor="ctr"/>
                <a:lstStyle/>
                <a:p>
                  <a:endParaRPr lang="en-GB">
                    <a:ln>
                      <a:solidFill>
                        <a:srgbClr val="A1E457"/>
                      </a:solidFill>
                    </a:ln>
                  </a:endParaRPr>
                </a:p>
              </p:txBody>
            </p:sp>
            <p:sp>
              <p:nvSpPr>
                <p:cNvPr id="335890" name="Text Box 2"/>
                <p:cNvSpPr txBox="1">
                  <a:spLocks noChangeArrowheads="1"/>
                </p:cNvSpPr>
                <p:nvPr/>
              </p:nvSpPr>
              <p:spPr bwMode="auto">
                <a:xfrm rot="884810">
                  <a:off x="2081" y="1220"/>
                  <a:ext cx="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reject</a:t>
                  </a:r>
                  <a:endPar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335891" name="Line 22"/>
                <p:cNvSpPr>
                  <a:spLocks noChangeShapeType="1"/>
                </p:cNvSpPr>
                <p:nvPr/>
              </p:nvSpPr>
              <p:spPr bwMode="auto">
                <a:xfrm>
                  <a:off x="1882" y="1067"/>
                  <a:ext cx="776" cy="243"/>
                </a:xfrm>
                <a:prstGeom prst="line">
                  <a:avLst/>
                </a:prstGeom>
                <a:noFill/>
                <a:ln w="19050">
                  <a:solidFill>
                    <a:srgbClr val="A1E457"/>
                  </a:solidFill>
                  <a:round/>
                  <a:headEnd/>
                  <a:tailEnd/>
                </a:ln>
                <a:extLst>
                  <a:ext uri="{909E8E84-426E-40DD-AFC4-6F175D3DCCD1}">
                    <a14:hiddenFill xmlns:a14="http://schemas.microsoft.com/office/drawing/2010/main">
                      <a:noFill/>
                    </a14:hiddenFill>
                  </a:ext>
                </a:extLst>
              </p:spPr>
              <p:txBody>
                <a:bodyPr wrap="none" anchor="ctr"/>
                <a:lstStyle/>
                <a:p>
                  <a:endParaRPr lang="en-GB">
                    <a:ln>
                      <a:solidFill>
                        <a:srgbClr val="A1E457"/>
                      </a:solidFill>
                    </a:ln>
                  </a:endParaRPr>
                </a:p>
              </p:txBody>
            </p:sp>
          </p:grpSp>
          <p:sp>
            <p:nvSpPr>
              <p:cNvPr id="335886" name="Text Box 2"/>
              <p:cNvSpPr txBox="1">
                <a:spLocks noChangeArrowheads="1"/>
              </p:cNvSpPr>
              <p:nvPr/>
            </p:nvSpPr>
            <p:spPr bwMode="auto">
              <a:xfrm>
                <a:off x="1285" y="1714"/>
                <a:ext cx="59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FF0000"/>
                    </a:solidFill>
                    <a:latin typeface="Arial" panose="020B0604020202020204" pitchFamily="34" charset="0"/>
                    <a:sym typeface="Math3" panose="00000400000000000000" pitchFamily="2" charset="2"/>
                  </a:rPr>
                  <a:t>100</a:t>
                </a:r>
                <a:endParaRPr lang="en-GB" altLang="nl-NL" sz="2800" dirty="0">
                  <a:solidFill>
                    <a:srgbClr val="FF0000"/>
                  </a:solidFill>
                  <a:latin typeface="Arial" panose="020B0604020202020204" pitchFamily="34" charset="0"/>
                  <a:sym typeface="Math3" panose="00000400000000000000" pitchFamily="2" charset="2"/>
                </a:endParaRPr>
              </a:p>
            </p:txBody>
          </p:sp>
        </p:grpSp>
      </p:grpSp>
      <p:sp>
        <p:nvSpPr>
          <p:cNvPr id="10" name="Text Box 2"/>
          <p:cNvSpPr txBox="1">
            <a:spLocks noChangeArrowheads="1"/>
          </p:cNvSpPr>
          <p:nvPr/>
        </p:nvSpPr>
        <p:spPr bwMode="auto">
          <a:xfrm>
            <a:off x="54748" y="3321050"/>
            <a:ext cx="9089252" cy="348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Assume X</a:t>
            </a:r>
            <a:r>
              <a:rPr lang="en-US" altLang="nl-NL" sz="14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a:solidFill>
                  <a:srgbClr val="000000"/>
                </a:solidFill>
                <a:latin typeface="Arial" panose="020B0604020202020204" pitchFamily="34" charset="0"/>
                <a:sym typeface="Symbol" panose="05050102010706020507" pitchFamily="18" charset="2"/>
              </a:rPr>
              <a:t></a:t>
            </a:r>
            <a:r>
              <a:rPr lang="nl-NL" altLang="nl-NL" sz="1400" dirty="0">
                <a:solidFill>
                  <a:srgbClr val="000000"/>
                </a:solidFill>
                <a:latin typeface="Arial" panose="020B0604020202020204" pitchFamily="34" charset="0"/>
                <a:sym typeface="Symbol" panose="05050102010706020507" pitchFamily="18" charset="2"/>
              </a:rPr>
              <a:t> </a:t>
            </a:r>
            <a:r>
              <a:rPr lang="nl-NL" altLang="nl-NL" sz="2800" dirty="0">
                <a:solidFill>
                  <a:srgbClr val="000000"/>
                </a:solidFill>
                <a:latin typeface="Arial" panose="020B0604020202020204" pitchFamily="34" charset="0"/>
                <a:sym typeface="Math3" panose="00000400000000000000" pitchFamily="2" charset="2"/>
              </a:rPr>
              <a:t>50. </a:t>
            </a:r>
            <a:r>
              <a:rPr lang="nl-NL" altLang="nl-NL" sz="2800" dirty="0">
                <a:solidFill>
                  <a:srgbClr val="0000FF"/>
                </a:solidFill>
                <a:latin typeface="Arial" panose="020B0604020202020204" pitchFamily="34" charset="0"/>
                <a:sym typeface="Math3" panose="00000400000000000000" pitchFamily="2" charset="2"/>
              </a:rPr>
              <a:t>Analysis </a:t>
            </a:r>
            <a:r>
              <a:rPr lang="nl-NL" altLang="nl-NL" sz="2800" dirty="0" err="1">
                <a:solidFill>
                  <a:srgbClr val="0000FF"/>
                </a:solidFill>
                <a:latin typeface="Arial" panose="020B0604020202020204" pitchFamily="34" charset="0"/>
                <a:sym typeface="Math3" panose="00000400000000000000" pitchFamily="2" charset="2"/>
              </a:rPr>
              <a:t>for</a:t>
            </a:r>
            <a:r>
              <a:rPr lang="nl-NL" altLang="nl-NL" sz="2800" dirty="0">
                <a:solidFill>
                  <a:srgbClr val="0066FF"/>
                </a:solidFill>
                <a:latin typeface="Arial" panose="020B0604020202020204" pitchFamily="34" charset="0"/>
                <a:sym typeface="Math3" panose="00000400000000000000" pitchFamily="2" charset="2"/>
              </a:rPr>
              <a:t> </a:t>
            </a:r>
            <a:r>
              <a:rPr lang="nl-NL" altLang="nl-NL" sz="2800" dirty="0" err="1">
                <a:solidFill>
                  <a:srgbClr val="FF0000"/>
                </a:solidFill>
                <a:latin typeface="Arial" panose="020B0604020202020204" pitchFamily="34" charset="0"/>
                <a:sym typeface="Math3" panose="00000400000000000000" pitchFamily="2" charset="2"/>
              </a:rPr>
              <a:t>sender</a:t>
            </a:r>
            <a:r>
              <a:rPr lang="nl-NL" altLang="nl-NL" sz="2800" dirty="0">
                <a:solidFill>
                  <a:srgbClr val="FF0000"/>
                </a:solidFill>
                <a:latin typeface="Arial" panose="020B0604020202020204" pitchFamily="34" charset="0"/>
                <a:sym typeface="Math3" panose="00000400000000000000" pitchFamily="2" charset="2"/>
              </a:rPr>
              <a:t>: </a:t>
            </a:r>
          </a:p>
          <a:p>
            <a:pPr>
              <a:lnSpc>
                <a:spcPct val="95000"/>
              </a:lnSpc>
              <a:spcBef>
                <a:spcPct val="0"/>
              </a:spcBef>
              <a:buFont typeface="Math3" panose="00000400000000000000" pitchFamily="2" charset="2"/>
              <a:buNone/>
            </a:pPr>
            <a:r>
              <a:rPr lang="nl-NL" altLang="nl-NL" sz="2800" dirty="0">
                <a:solidFill>
                  <a:srgbClr val="A1E457"/>
                </a:solidFill>
                <a:latin typeface="Arial" panose="020B0604020202020204" pitchFamily="34" charset="0"/>
                <a:sym typeface="Math3" panose="00000400000000000000" pitchFamily="2" charset="2"/>
              </a:rPr>
              <a:t>if accept,</a:t>
            </a:r>
            <a:r>
              <a:rPr lang="nl-NL" altLang="nl-NL" sz="2800" dirty="0">
                <a:solidFill>
                  <a:srgbClr val="0066FF"/>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then welfare is 100</a:t>
            </a:r>
            <a:r>
              <a:rPr lang="nl-NL" altLang="nl-NL" sz="16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a:t>
            </a:r>
            <a:r>
              <a:rPr lang="nl-NL" altLang="nl-NL" sz="16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X – a</a:t>
            </a:r>
            <a:r>
              <a:rPr lang="nl-NL" altLang="nl-NL" sz="2800" baseline="-25000" dirty="0">
                <a:solidFill>
                  <a:srgbClr val="000000"/>
                </a:solidFill>
                <a:latin typeface="Arial" panose="020B0604020202020204" pitchFamily="34" charset="0"/>
                <a:sym typeface="Math3" panose="00000400000000000000" pitchFamily="2" charset="2"/>
              </a:rPr>
              <a:t>p</a:t>
            </a:r>
            <a:r>
              <a:rPr lang="nl-NL" altLang="nl-NL" dirty="0">
                <a:solidFill>
                  <a:srgbClr val="000000"/>
                </a:solidFill>
                <a:latin typeface="Arial" panose="020B0604020202020204" pitchFamily="34" charset="0"/>
                <a:sym typeface="Math3" panose="00000400000000000000" pitchFamily="2" charset="2"/>
              </a:rPr>
              <a:t>(</a:t>
            </a:r>
            <a:r>
              <a:rPr lang="nl-NL" altLang="nl-NL" sz="2800" dirty="0">
                <a:solidFill>
                  <a:srgbClr val="000000"/>
                </a:solidFill>
                <a:latin typeface="Arial" panose="020B0604020202020204" pitchFamily="34" charset="0"/>
                <a:sym typeface="Math3" panose="00000400000000000000" pitchFamily="2" charset="2"/>
              </a:rPr>
              <a:t>100–X)</a:t>
            </a:r>
            <a:r>
              <a:rPr lang="nl-NL" altLang="nl-NL" sz="10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X</a:t>
            </a:r>
            <a:r>
              <a:rPr lang="nl-NL" altLang="nl-NL" dirty="0">
                <a:solidFill>
                  <a:srgbClr val="000000"/>
                </a:solidFill>
                <a:latin typeface="Arial" panose="020B0604020202020204" pitchFamily="34" charset="0"/>
                <a:sym typeface="Math3" panose="00000400000000000000" pitchFamily="2" charset="2"/>
              </a:rPr>
              <a:t>)</a:t>
            </a:r>
            <a:r>
              <a:rPr lang="nl-NL" altLang="nl-NL" sz="2800" dirty="0">
                <a:solidFill>
                  <a:srgbClr val="000000"/>
                </a:solidFill>
                <a:latin typeface="Arial" panose="020B0604020202020204" pitchFamily="34" charset="0"/>
                <a:sym typeface="Math3" panose="00000400000000000000" pitchFamily="2" charset="2"/>
              </a:rPr>
              <a:t> = </a:t>
            </a:r>
            <a:br>
              <a:rPr lang="nl-NL" altLang="nl-NL" sz="2800" dirty="0">
                <a:solidFill>
                  <a:srgbClr val="000000"/>
                </a:solidFill>
                <a:latin typeface="Arial" panose="020B0604020202020204" pitchFamily="34" charset="0"/>
                <a:sym typeface="Math3" panose="00000400000000000000" pitchFamily="2" charset="2"/>
              </a:rPr>
            </a:br>
            <a:r>
              <a:rPr lang="nl-NL" altLang="nl-NL" sz="2800" dirty="0">
                <a:solidFill>
                  <a:srgbClr val="000000"/>
                </a:solidFill>
                <a:latin typeface="Arial" panose="020B0604020202020204" pitchFamily="34" charset="0"/>
                <a:sym typeface="Math3" panose="00000400000000000000" pitchFamily="2" charset="2"/>
              </a:rPr>
              <a:t>X(2a</a:t>
            </a:r>
            <a:r>
              <a:rPr lang="nl-NL" altLang="nl-NL" sz="2800" baseline="-25000" dirty="0">
                <a:solidFill>
                  <a:srgbClr val="000000"/>
                </a:solidFill>
                <a:latin typeface="Arial" panose="020B0604020202020204" pitchFamily="34" charset="0"/>
                <a:sym typeface="Math3" panose="00000400000000000000" pitchFamily="2" charset="2"/>
              </a:rPr>
              <a:t>p</a:t>
            </a:r>
            <a:r>
              <a:rPr lang="nl-NL" altLang="nl-NL" sz="2800" dirty="0">
                <a:solidFill>
                  <a:srgbClr val="000000"/>
                </a:solidFill>
                <a:latin typeface="Arial" panose="020B0604020202020204" pitchFamily="34" charset="0"/>
                <a:sym typeface="Math3" panose="00000400000000000000" pitchFamily="2" charset="2"/>
              </a:rPr>
              <a:t>–1) + 100(1–a</a:t>
            </a:r>
            <a:r>
              <a:rPr lang="nl-NL" altLang="nl-NL" sz="2800" baseline="-25000" dirty="0">
                <a:solidFill>
                  <a:srgbClr val="000000"/>
                </a:solidFill>
                <a:latin typeface="Arial" panose="020B0604020202020204" pitchFamily="34" charset="0"/>
                <a:sym typeface="Math3" panose="00000400000000000000" pitchFamily="2" charset="2"/>
              </a:rPr>
              <a:t>p</a:t>
            </a:r>
            <a:r>
              <a:rPr lang="nl-NL" altLang="nl-NL" sz="2800" dirty="0">
                <a:solidFill>
                  <a:srgbClr val="000000"/>
                </a:solidFill>
                <a:latin typeface="Arial" panose="020B0604020202020204" pitchFamily="34" charset="0"/>
                <a:sym typeface="Math3" panose="00000400000000000000" pitchFamily="2" charset="2"/>
              </a:rPr>
              <a:t>).</a:t>
            </a:r>
          </a:p>
          <a:p>
            <a:pPr>
              <a:lnSpc>
                <a:spcPct val="95000"/>
              </a:lnSpc>
              <a:spcBef>
                <a:spcPct val="0"/>
              </a:spcBef>
              <a:buFont typeface="Math3" panose="00000400000000000000" pitchFamily="2" charset="2"/>
              <a:buNone/>
            </a:pPr>
            <a:r>
              <a:rPr lang="nl-NL" altLang="nl-NL" sz="2800" dirty="0">
                <a:solidFill>
                  <a:srgbClr val="0000FF"/>
                </a:solidFill>
                <a:latin typeface="Arial" panose="020B0604020202020204" pitchFamily="34" charset="0"/>
                <a:sym typeface="Math3" panose="00000400000000000000" pitchFamily="2" charset="2"/>
              </a:rPr>
              <a:t>If a</a:t>
            </a:r>
            <a:r>
              <a:rPr lang="nl-NL" altLang="nl-NL" sz="2800" baseline="-25000" dirty="0">
                <a:solidFill>
                  <a:srgbClr val="0000FF"/>
                </a:solidFill>
                <a:latin typeface="Arial" panose="020B0604020202020204" pitchFamily="34" charset="0"/>
                <a:sym typeface="Math3" panose="00000400000000000000" pitchFamily="2" charset="2"/>
              </a:rPr>
              <a:t>p</a:t>
            </a:r>
            <a:r>
              <a:rPr lang="nl-NL" altLang="nl-NL" sz="1400" dirty="0">
                <a:solidFill>
                  <a:srgbClr val="0000FF"/>
                </a:solidFill>
                <a:latin typeface="Arial" panose="020B0604020202020204" pitchFamily="34" charset="0"/>
                <a:sym typeface="Math3" panose="00000400000000000000" pitchFamily="2" charset="2"/>
              </a:rPr>
              <a:t> </a:t>
            </a:r>
            <a:r>
              <a:rPr lang="nl-NL" altLang="nl-NL" sz="2800" dirty="0">
                <a:solidFill>
                  <a:srgbClr val="0000FF"/>
                </a:solidFill>
                <a:latin typeface="Arial" panose="020B0604020202020204" pitchFamily="34" charset="0"/>
                <a:sym typeface="Math3" panose="00000400000000000000" pitchFamily="2" charset="2"/>
              </a:rPr>
              <a:t>&gt;</a:t>
            </a:r>
            <a:r>
              <a:rPr lang="nl-NL" altLang="nl-NL" sz="1400" dirty="0">
                <a:solidFill>
                  <a:srgbClr val="0000FF"/>
                </a:solidFill>
                <a:latin typeface="Arial" panose="020B0604020202020204" pitchFamily="34" charset="0"/>
                <a:sym typeface="Math3" panose="00000400000000000000" pitchFamily="2" charset="2"/>
              </a:rPr>
              <a:t> </a:t>
            </a:r>
            <a:r>
              <a:rPr lang="nl-NL" altLang="nl-NL" sz="2800" dirty="0">
                <a:solidFill>
                  <a:srgbClr val="0000FF"/>
                </a:solidFill>
                <a:latin typeface="Arial" panose="020B0604020202020204" pitchFamily="34" charset="0"/>
                <a:sym typeface="Math3" panose="00000400000000000000" pitchFamily="2" charset="2"/>
              </a:rPr>
              <a:t>0.5,</a:t>
            </a:r>
            <a:r>
              <a:rPr lang="nl-NL" altLang="nl-NL" sz="2800" dirty="0">
                <a:solidFill>
                  <a:srgbClr val="0066FF"/>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then increasing in X, so the maximal X</a:t>
            </a:r>
            <a:r>
              <a:rPr lang="nl-NL" altLang="nl-NL" sz="11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a:t>
            </a:r>
            <a:r>
              <a:rPr lang="nl-NL" altLang="nl-NL" sz="11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50 is optimal (it is surely accepted).</a:t>
            </a:r>
          </a:p>
          <a:p>
            <a:pPr>
              <a:lnSpc>
                <a:spcPct val="95000"/>
              </a:lnSpc>
              <a:spcBef>
                <a:spcPct val="0"/>
              </a:spcBef>
              <a:buFont typeface="Math3" panose="00000400000000000000" pitchFamily="2" charset="2"/>
              <a:buNone/>
            </a:pPr>
            <a:r>
              <a:rPr lang="nl-NL" altLang="nl-NL" sz="2800" dirty="0" err="1">
                <a:solidFill>
                  <a:srgbClr val="0000FF"/>
                </a:solidFill>
                <a:latin typeface="Arial" panose="020B0604020202020204" pitchFamily="34" charset="0"/>
                <a:sym typeface="Math3" panose="00000400000000000000" pitchFamily="2" charset="2"/>
              </a:rPr>
              <a:t>If</a:t>
            </a:r>
            <a:r>
              <a:rPr lang="nl-NL" altLang="nl-NL" sz="2800" dirty="0">
                <a:solidFill>
                  <a:srgbClr val="0000FF"/>
                </a:solidFill>
                <a:latin typeface="Arial" panose="020B0604020202020204" pitchFamily="34" charset="0"/>
                <a:sym typeface="Math3" panose="00000400000000000000" pitchFamily="2" charset="2"/>
              </a:rPr>
              <a:t> </a:t>
            </a:r>
            <a:r>
              <a:rPr lang="nl-NL" altLang="nl-NL" sz="2800" dirty="0" err="1">
                <a:solidFill>
                  <a:srgbClr val="0000FF"/>
                </a:solidFill>
                <a:latin typeface="Arial" panose="020B0604020202020204" pitchFamily="34" charset="0"/>
                <a:sym typeface="Math3" panose="00000400000000000000" pitchFamily="2" charset="2"/>
              </a:rPr>
              <a:t>a</a:t>
            </a:r>
            <a:r>
              <a:rPr lang="nl-NL" altLang="nl-NL" sz="2800" baseline="-25000" dirty="0" err="1">
                <a:solidFill>
                  <a:srgbClr val="0000FF"/>
                </a:solidFill>
                <a:latin typeface="Arial" panose="020B0604020202020204" pitchFamily="34" charset="0"/>
                <a:sym typeface="Math3" panose="00000400000000000000" pitchFamily="2" charset="2"/>
              </a:rPr>
              <a:t>p</a:t>
            </a:r>
            <a:r>
              <a:rPr lang="nl-NL" altLang="nl-NL" sz="1200" dirty="0">
                <a:solidFill>
                  <a:srgbClr val="0000FF"/>
                </a:solidFill>
                <a:latin typeface="Arial" panose="020B0604020202020204" pitchFamily="34" charset="0"/>
                <a:sym typeface="Math3" panose="00000400000000000000" pitchFamily="2" charset="2"/>
              </a:rPr>
              <a:t> </a:t>
            </a:r>
            <a:r>
              <a:rPr lang="nl-NL" altLang="nl-NL" sz="2800" dirty="0">
                <a:solidFill>
                  <a:srgbClr val="0000FF"/>
                </a:solidFill>
                <a:latin typeface="Arial" panose="020B0604020202020204" pitchFamily="34" charset="0"/>
                <a:sym typeface="Math3" panose="00000400000000000000" pitchFamily="2" charset="2"/>
              </a:rPr>
              <a:t>&lt;</a:t>
            </a:r>
            <a:r>
              <a:rPr lang="nl-NL" altLang="nl-NL" sz="1200" dirty="0">
                <a:solidFill>
                  <a:srgbClr val="0000FF"/>
                </a:solidFill>
                <a:latin typeface="Arial" panose="020B0604020202020204" pitchFamily="34" charset="0"/>
                <a:sym typeface="Math3" panose="00000400000000000000" pitchFamily="2" charset="2"/>
              </a:rPr>
              <a:t> </a:t>
            </a:r>
            <a:r>
              <a:rPr lang="nl-NL" altLang="nl-NL" sz="2800" dirty="0">
                <a:solidFill>
                  <a:srgbClr val="0000FF"/>
                </a:solidFill>
                <a:latin typeface="Arial" panose="020B0604020202020204" pitchFamily="34" charset="0"/>
                <a:sym typeface="Math3" panose="00000400000000000000" pitchFamily="2" charset="2"/>
              </a:rPr>
              <a:t>0.5,</a:t>
            </a:r>
            <a:r>
              <a:rPr lang="nl-NL" altLang="nl-NL" sz="2800" dirty="0">
                <a:solidFill>
                  <a:srgbClr val="0066FF"/>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then</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decreasing</a:t>
            </a:r>
            <a:r>
              <a:rPr lang="nl-NL" altLang="nl-NL" sz="2800" dirty="0">
                <a:solidFill>
                  <a:srgbClr val="000000"/>
                </a:solidFill>
                <a:latin typeface="Arial" panose="020B0604020202020204" pitchFamily="34" charset="0"/>
                <a:sym typeface="Math3" panose="00000400000000000000" pitchFamily="2" charset="2"/>
              </a:rPr>
              <a:t> in X. </a:t>
            </a:r>
            <a:r>
              <a:rPr lang="nl-NL" altLang="nl-NL" sz="2800" dirty="0" err="1">
                <a:solidFill>
                  <a:srgbClr val="000000"/>
                </a:solidFill>
                <a:latin typeface="Arial" panose="020B0604020202020204" pitchFamily="34" charset="0"/>
                <a:sym typeface="Math3" panose="00000400000000000000" pitchFamily="2" charset="2"/>
              </a:rPr>
              <a:t>So</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would</a:t>
            </a:r>
            <a:r>
              <a:rPr lang="nl-NL" altLang="nl-NL" sz="2800" dirty="0">
                <a:solidFill>
                  <a:srgbClr val="000000"/>
                </a:solidFill>
                <a:latin typeface="Arial" panose="020B0604020202020204" pitchFamily="34" charset="0"/>
                <a:sym typeface="Math3" panose="00000400000000000000" pitchFamily="2" charset="2"/>
              </a:rPr>
              <a:t> do X</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0 </a:t>
            </a:r>
            <a:r>
              <a:rPr lang="nl-NL" altLang="nl-NL" sz="2800" dirty="0" err="1">
                <a:solidFill>
                  <a:srgbClr val="000000"/>
                </a:solidFill>
                <a:latin typeface="Arial" panose="020B0604020202020204" pitchFamily="34" charset="0"/>
                <a:sym typeface="Math3" panose="00000400000000000000" pitchFamily="2" charset="2"/>
              </a:rPr>
              <a:t>if</a:t>
            </a:r>
            <a:r>
              <a:rPr lang="nl-NL" altLang="nl-NL" sz="2800" dirty="0">
                <a:solidFill>
                  <a:srgbClr val="000000"/>
                </a:solidFill>
                <a:latin typeface="Arial" panose="020B0604020202020204" pitchFamily="34" charset="0"/>
                <a:sym typeface="Math3" panose="00000400000000000000" pitchFamily="2" charset="2"/>
              </a:rPr>
              <a:t> X </a:t>
            </a:r>
            <a:r>
              <a:rPr lang="nl-NL" altLang="nl-NL" sz="2800" dirty="0" err="1">
                <a:solidFill>
                  <a:srgbClr val="000000"/>
                </a:solidFill>
                <a:latin typeface="Arial" panose="020B0604020202020204" pitchFamily="34" charset="0"/>
                <a:sym typeface="Math3" panose="00000400000000000000" pitchFamily="2" charset="2"/>
              </a:rPr>
              <a:t>were</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surely</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accepted</a:t>
            </a:r>
            <a:r>
              <a:rPr lang="nl-NL" altLang="nl-NL" sz="2800" dirty="0">
                <a:solidFill>
                  <a:srgbClr val="000000"/>
                </a:solidFill>
                <a:latin typeface="Arial" panose="020B0604020202020204" pitchFamily="34" charset="0"/>
                <a:sym typeface="Math3" panose="00000400000000000000" pitchFamily="2" charset="2"/>
              </a:rPr>
              <a:t>. In reality, X must be bigger to have good chance of </a:t>
            </a:r>
            <a:r>
              <a:rPr lang="nl-NL" altLang="nl-NL" sz="2800" dirty="0" err="1">
                <a:solidFill>
                  <a:srgbClr val="000000"/>
                </a:solidFill>
                <a:latin typeface="Arial" panose="020B0604020202020204" pitchFamily="34" charset="0"/>
                <a:sym typeface="Math3" panose="00000400000000000000" pitchFamily="2" charset="2"/>
              </a:rPr>
              <a:t>acceptance</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So</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some</a:t>
            </a:r>
            <a:r>
              <a:rPr lang="nl-NL" altLang="nl-NL" sz="2800" dirty="0">
                <a:solidFill>
                  <a:srgbClr val="000000"/>
                </a:solidFill>
                <a:latin typeface="Arial" panose="020B0604020202020204" pitchFamily="34" charset="0"/>
                <a:sym typeface="Math3" panose="00000400000000000000" pitchFamily="2" charset="2"/>
              </a:rPr>
              <a:t> 0</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&lt;</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X</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&lt;</a:t>
            </a:r>
            <a:r>
              <a:rPr lang="nl-NL" altLang="nl-NL" sz="1200" dirty="0">
                <a:solidFill>
                  <a:srgbClr val="000000"/>
                </a:solidFill>
                <a:latin typeface="Arial" panose="020B0604020202020204" pitchFamily="34" charset="0"/>
                <a:sym typeface="Math3" panose="00000400000000000000" pitchFamily="2" charset="2"/>
              </a:rPr>
              <a:t> </a:t>
            </a:r>
            <a:r>
              <a:rPr lang="nl-NL" altLang="nl-NL" sz="2800" dirty="0">
                <a:solidFill>
                  <a:srgbClr val="000000"/>
                </a:solidFill>
                <a:latin typeface="Arial" panose="020B0604020202020204" pitchFamily="34" charset="0"/>
                <a:sym typeface="Math3" panose="00000400000000000000" pitchFamily="2" charset="2"/>
              </a:rPr>
              <a:t>50 ...</a:t>
            </a:r>
            <a:endParaRPr lang="en-GB" altLang="nl-NL" sz="2800" dirty="0">
              <a:solidFill>
                <a:srgbClr val="000000"/>
              </a:solidFill>
              <a:latin typeface="Arial" panose="020B0604020202020204" pitchFamily="34" charset="0"/>
              <a:sym typeface="Math3" panose="00000400000000000000" pitchFamily="2" charset="2"/>
            </a:endParaRPr>
          </a:p>
        </p:txBody>
      </p:sp>
      <p:sp>
        <p:nvSpPr>
          <p:cNvPr id="28" name="Text Box 3"/>
          <p:cNvSpPr txBox="1">
            <a:spLocks noChangeArrowheads="1"/>
          </p:cNvSpPr>
          <p:nvPr/>
        </p:nvSpPr>
        <p:spPr bwMode="auto">
          <a:xfrm>
            <a:off x="8730430" y="6605438"/>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218</a:t>
            </a:fld>
            <a:endParaRPr lang="en-US" altLang="nl-NL" sz="1600"/>
          </a:p>
        </p:txBody>
      </p:sp>
      <p:pic>
        <p:nvPicPr>
          <p:cNvPr id="30"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51281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80975" y="3348038"/>
            <a:ext cx="896302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What will happen for homo sapiens? </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Modal sending: </a:t>
            </a:r>
            <a:r>
              <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X=50.</a:t>
            </a:r>
          </a:p>
          <a:p>
            <a:pPr>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Modal </a:t>
            </a:r>
            <a:r>
              <a:rPr lang="en-GB"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respons</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Y=X.</a:t>
            </a:r>
          </a:p>
          <a:p>
            <a:pPr>
              <a:spcBef>
                <a:spcPct val="0"/>
              </a:spcBef>
              <a:buFont typeface="Math3" panose="00000400000000000000" pitchFamily="2" charset="2"/>
              <a:buNone/>
            </a:pPr>
            <a:r>
              <a:rPr lang="en-US" altLang="nl-NL" sz="2800">
                <a:solidFill>
                  <a:srgbClr val="000000"/>
                </a:solidFill>
                <a:latin typeface="Arial" panose="020B0604020202020204" pitchFamily="34" charset="0"/>
                <a:cs typeface="Times New Roman" panose="02020603050405020304" pitchFamily="18" charset="0"/>
                <a:sym typeface="Math3" panose="00000400000000000000" pitchFamily="2" charset="2"/>
              </a:rPr>
              <a:t>Modal outcome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is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100</a:t>
            </a:r>
            <a:r>
              <a:rPr lang="en-US" altLang="nl-NL" sz="2800" dirty="0">
                <a:latin typeface="Arial" panose="020B0604020202020204" pitchFamily="34" charset="0"/>
                <a:cs typeface="Times New Roman" panose="02020603050405020304" pitchFamily="18" charset="0"/>
                <a:sym typeface="Math3" panose="00000400000000000000" pitchFamily="2" charset="2"/>
              </a:rPr>
              <a:t>,</a:t>
            </a:r>
            <a:r>
              <a:rPr lang="en-US" altLang="nl-NL" sz="4000" baseline="30000" dirty="0">
                <a:solidFill>
                  <a:srgbClr val="A1E457"/>
                </a:solidFill>
                <a:latin typeface="Arial" panose="020B0604020202020204" pitchFamily="34" charset="0"/>
                <a:cs typeface="Times New Roman" panose="02020603050405020304" pitchFamily="18" charset="0"/>
                <a:sym typeface="Math3" panose="00000400000000000000" pitchFamily="2" charset="2"/>
              </a:rPr>
              <a:t>100</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Fehr-Schmidt cannot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explain</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responder</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Other motives (reciprocity) play a role.</a:t>
            </a:r>
          </a:p>
          <a:p>
            <a:pPr>
              <a:spcBef>
                <a:spcPct val="0"/>
              </a:spcBef>
              <a:buFont typeface="Math3" panose="00000400000000000000" pitchFamily="2" charset="2"/>
              <a:buNone/>
            </a:pPr>
            <a:r>
              <a:rPr lang="nl-NL"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(Given Y</a:t>
            </a:r>
            <a:r>
              <a:rPr lang="nl-NL" altLang="nl-NL" sz="10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nl-NL" altLang="nl-NL" sz="105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X, FS does perfectly well explain X</a:t>
            </a:r>
            <a:r>
              <a:rPr lang="nl-NL" altLang="nl-NL" sz="9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nl-NL" altLang="nl-NL" sz="105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50.)</a:t>
            </a: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 name="Group 18"/>
          <p:cNvGrpSpPr>
            <a:grpSpLocks/>
          </p:cNvGrpSpPr>
          <p:nvPr/>
        </p:nvGrpSpPr>
        <p:grpSpPr bwMode="auto">
          <a:xfrm>
            <a:off x="164436" y="106363"/>
            <a:ext cx="8251825" cy="3217862"/>
            <a:chOff x="396" y="67"/>
            <a:chExt cx="5198" cy="2027"/>
          </a:xfrm>
        </p:grpSpPr>
        <p:sp>
          <p:nvSpPr>
            <p:cNvPr id="337926" name="Text Box 2"/>
            <p:cNvSpPr txBox="1">
              <a:spLocks noChangeArrowheads="1"/>
            </p:cNvSpPr>
            <p:nvPr/>
          </p:nvSpPr>
          <p:spPr bwMode="auto">
            <a:xfrm>
              <a:off x="1675" y="902"/>
              <a:ext cx="106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 typeface="Math3" panose="00000400000000000000" pitchFamily="2" charset="2"/>
                <a:buNone/>
              </a:pPr>
              <a:r>
                <a:rPr lang="en-GB" altLang="nl-NL" sz="2400" dirty="0" err="1">
                  <a:solidFill>
                    <a:srgbClr val="A1E457"/>
                  </a:solidFill>
                  <a:latin typeface="Arial" panose="020B0604020202020204" pitchFamily="34" charset="0"/>
                  <a:cs typeface="Times New Roman" panose="02020603050405020304" pitchFamily="18" charset="0"/>
                  <a:sym typeface="Math3" panose="00000400000000000000" pitchFamily="2" charset="2"/>
                </a:rPr>
                <a:t>respon</a:t>
              </a: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a:t>
              </a:r>
              <a:b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b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der</a:t>
              </a:r>
            </a:p>
          </p:txBody>
        </p:sp>
        <p:sp>
          <p:nvSpPr>
            <p:cNvPr id="337927" name="Text Box 2"/>
            <p:cNvSpPr txBox="1">
              <a:spLocks noChangeArrowheads="1"/>
            </p:cNvSpPr>
            <p:nvPr/>
          </p:nvSpPr>
          <p:spPr bwMode="auto">
            <a:xfrm>
              <a:off x="1398" y="481"/>
              <a:ext cx="4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337928" name="Group 5"/>
            <p:cNvGrpSpPr>
              <a:grpSpLocks noChangeAspect="1"/>
            </p:cNvGrpSpPr>
            <p:nvPr/>
          </p:nvGrpSpPr>
          <p:grpSpPr bwMode="auto">
            <a:xfrm>
              <a:off x="1290" y="771"/>
              <a:ext cx="536" cy="81"/>
              <a:chOff x="2820" y="9994"/>
              <a:chExt cx="6645" cy="1004"/>
            </a:xfrm>
          </p:grpSpPr>
          <p:sp>
            <p:nvSpPr>
              <p:cNvPr id="337937" name="Freeform 6"/>
              <p:cNvSpPr>
                <a:spLocks noChangeAspect="1"/>
              </p:cNvSpPr>
              <p:nvPr/>
            </p:nvSpPr>
            <p:spPr bwMode="auto">
              <a:xfrm>
                <a:off x="2820" y="999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7938" name="Freeform 7"/>
              <p:cNvSpPr>
                <a:spLocks noChangeAspect="1"/>
              </p:cNvSpPr>
              <p:nvPr/>
            </p:nvSpPr>
            <p:spPr bwMode="auto">
              <a:xfrm flipV="1">
                <a:off x="6120" y="1002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37929" name="Oval 8"/>
            <p:cNvSpPr>
              <a:spLocks noChangeArrowheads="1"/>
            </p:cNvSpPr>
            <p:nvPr/>
          </p:nvSpPr>
          <p:spPr bwMode="auto">
            <a:xfrm>
              <a:off x="1183" y="734"/>
              <a:ext cx="164" cy="16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337930" name="Text Box 2"/>
            <p:cNvSpPr txBox="1">
              <a:spLocks noChangeArrowheads="1"/>
            </p:cNvSpPr>
            <p:nvPr/>
          </p:nvSpPr>
          <p:spPr bwMode="auto">
            <a:xfrm>
              <a:off x="747" y="906"/>
              <a:ext cx="7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sender</a:t>
              </a:r>
            </a:p>
          </p:txBody>
        </p:sp>
        <p:sp>
          <p:nvSpPr>
            <p:cNvPr id="337931" name="Oval 10"/>
            <p:cNvSpPr>
              <a:spLocks noChangeArrowheads="1"/>
            </p:cNvSpPr>
            <p:nvPr/>
          </p:nvSpPr>
          <p:spPr bwMode="auto">
            <a:xfrm>
              <a:off x="1819" y="734"/>
              <a:ext cx="164" cy="164"/>
            </a:xfrm>
            <a:prstGeom prst="ellipse">
              <a:avLst/>
            </a:prstGeom>
            <a:solidFill>
              <a:srgbClr val="A1E45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337932" name="Text Box 12"/>
            <p:cNvSpPr txBox="1">
              <a:spLocks noChangeArrowheads="1"/>
            </p:cNvSpPr>
            <p:nvPr/>
          </p:nvSpPr>
          <p:spPr bwMode="auto">
            <a:xfrm>
              <a:off x="2546" y="588"/>
              <a:ext cx="157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100–X+Y</a:t>
              </a:r>
              <a:r>
                <a:rPr lang="en-US" altLang="nl-NL" dirty="0">
                  <a:latin typeface="Arial" panose="020B0604020202020204" pitchFamily="34" charset="0"/>
                  <a:cs typeface="Times New Roman" panose="02020603050405020304" pitchFamily="18" charset="0"/>
                  <a:sym typeface="Math3" panose="00000400000000000000" pitchFamily="2" charset="2"/>
                </a:rPr>
                <a:t>,</a:t>
              </a:r>
              <a:r>
                <a:rPr lang="en-US" altLang="nl-NL" baseline="45000" dirty="0">
                  <a:solidFill>
                    <a:srgbClr val="A1E457"/>
                  </a:solidFill>
                  <a:latin typeface="Arial" panose="020B0604020202020204" pitchFamily="34" charset="0"/>
                  <a:cs typeface="Times New Roman" panose="02020603050405020304" pitchFamily="18" charset="0"/>
                  <a:sym typeface="Math3" panose="00000400000000000000" pitchFamily="2" charset="2"/>
                </a:rPr>
                <a:t>3X-Y</a:t>
              </a:r>
              <a:r>
                <a:rPr lang="en-US" altLang="nl-NL" sz="2400" dirty="0">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p>
          </p:txBody>
        </p:sp>
        <p:sp>
          <p:nvSpPr>
            <p:cNvPr id="337933" name="Text Box 2"/>
            <p:cNvSpPr txBox="1">
              <a:spLocks noChangeArrowheads="1"/>
            </p:cNvSpPr>
            <p:nvPr/>
          </p:nvSpPr>
          <p:spPr bwMode="auto">
            <a:xfrm>
              <a:off x="550" y="1498"/>
              <a:ext cx="218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FF0000"/>
                  </a:solidFill>
                  <a:latin typeface="Arial" panose="020B0604020202020204" pitchFamily="34" charset="0"/>
                  <a:sym typeface="Math3" panose="00000400000000000000" pitchFamily="2" charset="2"/>
                </a:rPr>
                <a:t>0</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FF0000"/>
                  </a:solidFill>
                  <a:latin typeface="Arial" panose="020B0604020202020204" pitchFamily="34" charset="0"/>
                  <a:sym typeface="Symbol" panose="05050102010706020507" pitchFamily="18" charset="2"/>
                </a:rPr>
                <a:t></a:t>
              </a:r>
              <a:r>
                <a:rPr lang="nl-NL" altLang="nl-NL" sz="2800" dirty="0">
                  <a:solidFill>
                    <a:srgbClr val="FF0000"/>
                  </a:solidFill>
                  <a:latin typeface="Arial" panose="020B0604020202020204" pitchFamily="34" charset="0"/>
                  <a:sym typeface="Math3" panose="00000400000000000000" pitchFamily="2" charset="2"/>
                </a:rPr>
                <a:t> X </a:t>
              </a:r>
              <a:r>
                <a:rPr lang="nl-NL" altLang="nl-NL" sz="2800" dirty="0">
                  <a:solidFill>
                    <a:srgbClr val="FF0000"/>
                  </a:solidFill>
                  <a:latin typeface="Arial" panose="020B0604020202020204" pitchFamily="34" charset="0"/>
                  <a:sym typeface="Symbol" panose="05050102010706020507" pitchFamily="18" charset="2"/>
                </a:rPr>
                <a:t></a:t>
              </a:r>
              <a:r>
                <a:rPr lang="nl-NL" altLang="nl-NL" sz="2800" dirty="0">
                  <a:solidFill>
                    <a:srgbClr val="FF0000"/>
                  </a:solidFill>
                  <a:latin typeface="Arial" panose="020B0604020202020204" pitchFamily="34" charset="0"/>
                  <a:sym typeface="Math3" panose="00000400000000000000" pitchFamily="2" charset="2"/>
                </a:rPr>
                <a:t> 100</a:t>
              </a:r>
            </a:p>
            <a:p>
              <a:pPr>
                <a:spcBef>
                  <a:spcPct val="0"/>
                </a:spcBef>
                <a:buFontTx/>
                <a:buNone/>
              </a:pPr>
              <a:r>
                <a:rPr lang="nl-NL" altLang="nl-NL" sz="2800" dirty="0">
                  <a:solidFill>
                    <a:srgbClr val="A1E457"/>
                  </a:solidFill>
                  <a:latin typeface="Arial" panose="020B0604020202020204" pitchFamily="34" charset="0"/>
                  <a:sym typeface="Math3" panose="00000400000000000000" pitchFamily="2" charset="2"/>
                </a:rPr>
                <a:t>0</a:t>
              </a:r>
              <a:r>
                <a:rPr lang="en-US"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A1E457"/>
                  </a:solidFill>
                  <a:latin typeface="Arial" panose="020B0604020202020204" pitchFamily="34" charset="0"/>
                  <a:sym typeface="Symbol" panose="05050102010706020507" pitchFamily="18" charset="2"/>
                </a:rPr>
                <a:t></a:t>
              </a:r>
              <a:r>
                <a:rPr lang="nl-NL" altLang="nl-NL" sz="2800" dirty="0">
                  <a:solidFill>
                    <a:srgbClr val="A1E457"/>
                  </a:solidFill>
                  <a:latin typeface="Arial" panose="020B0604020202020204" pitchFamily="34" charset="0"/>
                  <a:sym typeface="Math3" panose="00000400000000000000" pitchFamily="2" charset="2"/>
                </a:rPr>
                <a:t> Y </a:t>
              </a:r>
              <a:r>
                <a:rPr lang="nl-NL" altLang="nl-NL" sz="2800" dirty="0">
                  <a:solidFill>
                    <a:srgbClr val="A1E457"/>
                  </a:solidFill>
                  <a:latin typeface="Arial" panose="020B0604020202020204" pitchFamily="34" charset="0"/>
                  <a:sym typeface="Symbol" panose="05050102010706020507" pitchFamily="18" charset="2"/>
                </a:rPr>
                <a:t></a:t>
              </a:r>
              <a:r>
                <a:rPr lang="nl-NL" altLang="nl-NL" sz="2800" dirty="0">
                  <a:solidFill>
                    <a:srgbClr val="A1E457"/>
                  </a:solidFill>
                  <a:latin typeface="Arial" panose="020B0604020202020204" pitchFamily="34" charset="0"/>
                  <a:sym typeface="Math3" panose="00000400000000000000" pitchFamily="2" charset="2"/>
                </a:rPr>
                <a:t> 3X</a:t>
              </a:r>
              <a:endParaRPr lang="en-GB" altLang="nl-NL" sz="2800" dirty="0">
                <a:solidFill>
                  <a:srgbClr val="A1E457"/>
                </a:solidFill>
                <a:latin typeface="Arial" panose="020B0604020202020204" pitchFamily="34" charset="0"/>
                <a:sym typeface="Math3" panose="00000400000000000000" pitchFamily="2" charset="2"/>
              </a:endParaRPr>
            </a:p>
          </p:txBody>
        </p:sp>
        <p:sp>
          <p:nvSpPr>
            <p:cNvPr id="337934" name="Text Box 2"/>
            <p:cNvSpPr txBox="1">
              <a:spLocks noChangeArrowheads="1"/>
            </p:cNvSpPr>
            <p:nvPr/>
          </p:nvSpPr>
          <p:spPr bwMode="auto">
            <a:xfrm>
              <a:off x="396" y="67"/>
              <a:ext cx="519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0000FF"/>
                  </a:solidFill>
                  <a:latin typeface="Arial" panose="020B0604020202020204" pitchFamily="34" charset="0"/>
                  <a:sym typeface="Math3" panose="00000400000000000000" pitchFamily="2" charset="2"/>
                </a:rPr>
                <a:t>Trust game (no </a:t>
              </a:r>
              <a:r>
                <a:rPr lang="nl-NL" altLang="nl-NL" sz="2800" dirty="0" err="1">
                  <a:solidFill>
                    <a:srgbClr val="0000FF"/>
                  </a:solidFill>
                  <a:latin typeface="Arial" panose="020B0604020202020204" pitchFamily="34" charset="0"/>
                  <a:sym typeface="Math3" panose="00000400000000000000" pitchFamily="2" charset="2"/>
                </a:rPr>
                <a:t>Fehr</a:t>
              </a:r>
              <a:r>
                <a:rPr lang="nl-NL" altLang="nl-NL" sz="2800" dirty="0">
                  <a:solidFill>
                    <a:srgbClr val="0000FF"/>
                  </a:solidFill>
                  <a:latin typeface="Arial" panose="020B0604020202020204" pitchFamily="34" charset="0"/>
                  <a:sym typeface="Math3" panose="00000400000000000000" pitchFamily="2" charset="2"/>
                </a:rPr>
                <a:t>-Schmidt </a:t>
              </a:r>
              <a:r>
                <a:rPr lang="nl-NL" altLang="nl-NL" sz="2800" dirty="0" err="1">
                  <a:solidFill>
                    <a:srgbClr val="0000FF"/>
                  </a:solidFill>
                  <a:latin typeface="Arial" panose="020B0604020202020204" pitchFamily="34" charset="0"/>
                  <a:sym typeface="Math3" panose="00000400000000000000" pitchFamily="2" charset="2"/>
                </a:rPr>
                <a:t>here</a:t>
              </a:r>
              <a:r>
                <a:rPr lang="nl-NL" altLang="nl-NL" sz="2800" dirty="0">
                  <a:solidFill>
                    <a:srgbClr val="0000FF"/>
                  </a:solidFill>
                  <a:latin typeface="Arial" panose="020B0604020202020204" pitchFamily="34" charset="0"/>
                  <a:sym typeface="Math3" panose="00000400000000000000" pitchFamily="2" charset="2"/>
                </a:rPr>
                <a:t>)</a:t>
              </a:r>
              <a:endPar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4" name="Group 5"/>
            <p:cNvGrpSpPr>
              <a:grpSpLocks noChangeAspect="1"/>
            </p:cNvGrpSpPr>
            <p:nvPr/>
          </p:nvGrpSpPr>
          <p:grpSpPr bwMode="auto">
            <a:xfrm>
              <a:off x="1999" y="767"/>
              <a:ext cx="536" cy="81"/>
              <a:chOff x="2820" y="9994"/>
              <a:chExt cx="6645" cy="1004"/>
            </a:xfrm>
            <a:solidFill>
              <a:srgbClr val="FFFF99"/>
            </a:solidFill>
          </p:grpSpPr>
          <p:sp>
            <p:nvSpPr>
              <p:cNvPr id="21" name="Freeform 6"/>
              <p:cNvSpPr>
                <a:spLocks noChangeAspect="1"/>
              </p:cNvSpPr>
              <p:nvPr/>
            </p:nvSpPr>
            <p:spPr bwMode="auto">
              <a:xfrm>
                <a:off x="2820" y="999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grpFill/>
              <a:ln w="28575" cmpd="sng">
                <a:solidFill>
                  <a:srgbClr val="A1E457"/>
                </a:solidFill>
                <a:round/>
                <a:headEnd/>
                <a:tailEnd/>
              </a:ln>
            </p:spPr>
            <p:txBody>
              <a:bodyPr/>
              <a:lstStyle/>
              <a:p>
                <a:pPr>
                  <a:defRPr/>
                </a:pPr>
                <a:endParaRPr lang="en-US">
                  <a:latin typeface="Arial" charset="0"/>
                </a:endParaRPr>
              </a:p>
            </p:txBody>
          </p:sp>
          <p:sp>
            <p:nvSpPr>
              <p:cNvPr id="22" name="Freeform 7"/>
              <p:cNvSpPr>
                <a:spLocks noChangeAspect="1"/>
              </p:cNvSpPr>
              <p:nvPr/>
            </p:nvSpPr>
            <p:spPr bwMode="auto">
              <a:xfrm flipV="1">
                <a:off x="6120" y="1002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grpFill/>
              <a:ln w="28575" cmpd="sng">
                <a:solidFill>
                  <a:srgbClr val="A1E457"/>
                </a:solidFill>
                <a:round/>
                <a:headEnd/>
                <a:tailEnd/>
              </a:ln>
            </p:spPr>
            <p:txBody>
              <a:bodyPr/>
              <a:lstStyle/>
              <a:p>
                <a:pPr>
                  <a:defRPr/>
                </a:pPr>
                <a:endParaRPr lang="en-US">
                  <a:latin typeface="Arial" charset="0"/>
                </a:endParaRPr>
              </a:p>
            </p:txBody>
          </p:sp>
        </p:grpSp>
        <p:sp>
          <p:nvSpPr>
            <p:cNvPr id="337936" name="Text Box 2"/>
            <p:cNvSpPr txBox="1">
              <a:spLocks noChangeArrowheads="1"/>
            </p:cNvSpPr>
            <p:nvPr/>
          </p:nvSpPr>
          <p:spPr bwMode="auto">
            <a:xfrm>
              <a:off x="2116" y="486"/>
              <a:ext cx="4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Y</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0"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219</a:t>
            </a:fld>
            <a:endParaRPr lang="en-US" altLang="nl-NL" sz="1600"/>
          </a:p>
        </p:txBody>
      </p:sp>
      <p:pic>
        <p:nvPicPr>
          <p:cNvPr id="23"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11461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4754" name="Text Box 2"/>
              <p:cNvSpPr txBox="1">
                <a:spLocks noChangeArrowheads="1"/>
              </p:cNvSpPr>
              <p:nvPr/>
            </p:nvSpPr>
            <p:spPr bwMode="auto">
              <a:xfrm>
                <a:off x="282089" y="118083"/>
                <a:ext cx="8251825" cy="6641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From (multi-)choice to binary choice (= preference): revealed preference theory</a:t>
                </a:r>
                <a:b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Assume you choose a from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a,b,c,d</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Reveals preferences a</a:t>
                </a:r>
                <a14:m>
                  <m:oMath xmlns:m="http://schemas.openxmlformats.org/officeDocument/2006/math">
                    <m:r>
                      <a:rPr lang="en-US" altLang="nl-NL"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Math3" panose="00000400000000000000" pitchFamily="2" charset="2"/>
                  </a:rPr>
                  <a:t>b, a</a:t>
                </a:r>
                <a14:m>
                  <m:oMath xmlns:m="http://schemas.openxmlformats.org/officeDocument/2006/math">
                    <m:r>
                      <a:rPr lang="en-US" altLang="nl-NL"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Math3" panose="00000400000000000000" pitchFamily="2" charset="2"/>
                  </a:rPr>
                  <a:t>c, a</a:t>
                </a:r>
                <a14:m>
                  <m:oMath xmlns:m="http://schemas.openxmlformats.org/officeDocument/2006/math">
                    <m:r>
                      <a:rPr lang="en-US" altLang="nl-NL"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Math3" panose="00000400000000000000" pitchFamily="2" charset="2"/>
                  </a:rPr>
                  <a:t>d.</a:t>
                </a:r>
              </a:p>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Math3" panose="00000400000000000000" pitchFamily="2" charset="2"/>
                  </a:rPr>
                  <a:t>Conversely, if we know these preferences, then we know that you will choose a from {</a:t>
                </a:r>
                <a:r>
                  <a:rPr lang="en-US" altLang="nl-NL" dirty="0" err="1">
                    <a:solidFill>
                      <a:srgbClr val="000000"/>
                    </a:solidFill>
                    <a:latin typeface="Arial" panose="020B0604020202020204" pitchFamily="34" charset="0"/>
                    <a:sym typeface="Math3" panose="00000400000000000000" pitchFamily="2" charset="2"/>
                  </a:rPr>
                  <a:t>a,b,c,d</a:t>
                </a:r>
                <a:r>
                  <a:rPr lang="en-US" altLang="nl-NL" dirty="0">
                    <a:solidFill>
                      <a:srgbClr val="000000"/>
                    </a:solidFill>
                    <a:latin typeface="Arial" panose="020B0604020202020204" pitchFamily="34" charset="0"/>
                    <a:sym typeface="Math3" panose="00000400000000000000" pitchFamily="2" charset="2"/>
                  </a:rPr>
                  <a:t>}.</a:t>
                </a:r>
              </a:p>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Math3" panose="00000400000000000000" pitchFamily="2" charset="2"/>
                  </a:rPr>
                  <a:t>Revealed preference theory studies when and how choices are related to binary preferences and vice versa. </a:t>
                </a:r>
              </a:p>
              <a:p>
                <a:pPr>
                  <a:lnSpc>
                    <a:spcPct val="95000"/>
                  </a:lnSpc>
                  <a:spcBef>
                    <a:spcPct val="0"/>
                  </a:spcBef>
                  <a:buFont typeface="Math3" panose="00000400000000000000" pitchFamily="2" charset="2"/>
                  <a:buNone/>
                </a:pPr>
                <a:r>
                  <a:rPr lang="en-US" altLang="nl-NL" dirty="0">
                    <a:solidFill>
                      <a:srgbClr val="0000FF"/>
                    </a:solidFill>
                    <a:latin typeface="Arial" panose="020B0604020202020204" pitchFamily="34" charset="0"/>
                    <a:sym typeface="Math3" panose="00000400000000000000" pitchFamily="2" charset="2"/>
                  </a:rPr>
                  <a:t>Famous idea: </a:t>
                </a:r>
                <a:r>
                  <a:rPr lang="en-US" altLang="nl-NL" dirty="0">
                    <a:solidFill>
                      <a:srgbClr val="000000"/>
                    </a:solidFill>
                    <a:latin typeface="Arial" panose="020B0604020202020204" pitchFamily="34" charset="0"/>
                    <a:sym typeface="Math3" panose="00000400000000000000" pitchFamily="2" charset="2"/>
                  </a:rPr>
                  <a:t>Samuelson’s weak axiom of revealed preference (WARP).</a:t>
                </a:r>
              </a:p>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Explained next: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74754" name="Text Box 2"/>
              <p:cNvSpPr txBox="1">
                <a:spLocks noRot="1" noChangeAspect="1" noMove="1" noResize="1" noEditPoints="1" noAdjustHandles="1" noChangeArrowheads="1" noChangeShapeType="1" noTextEdit="1"/>
              </p:cNvSpPr>
              <p:nvPr/>
            </p:nvSpPr>
            <p:spPr bwMode="auto">
              <a:xfrm>
                <a:off x="282089" y="118083"/>
                <a:ext cx="8251825" cy="6641818"/>
              </a:xfrm>
              <a:prstGeom prst="rect">
                <a:avLst/>
              </a:prstGeom>
              <a:blipFill rotWithShape="1">
                <a:blip r:embed="rId3"/>
                <a:stretch>
                  <a:fillRect l="-1846" t="-1560" b="-20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pic>
        <p:nvPicPr>
          <p:cNvPr id="7" name="Picture 6" descr="A person wearing glasses posing for the camera&#10;&#10;Description automatically generated">
            <a:extLst>
              <a:ext uri="{FF2B5EF4-FFF2-40B4-BE49-F238E27FC236}">
                <a16:creationId xmlns:a16="http://schemas.microsoft.com/office/drawing/2014/main" id="{5C84984E-A979-4783-AFDD-5A2B7B9F328A}"/>
              </a:ext>
            </a:extLst>
          </p:cNvPr>
          <p:cNvPicPr>
            <a:picLocks noChangeAspect="1"/>
          </p:cNvPicPr>
          <p:nvPr/>
        </p:nvPicPr>
        <p:blipFill rotWithShape="1">
          <a:blip r:embed="rId4">
            <a:extLst>
              <a:ext uri="{28A0092B-C50C-407E-A947-70E740481C1C}">
                <a14:useLocalDpi xmlns:a14="http://schemas.microsoft.com/office/drawing/2010/main" val="0"/>
              </a:ext>
            </a:extLst>
          </a:blip>
          <a:srcRect b="13749"/>
          <a:stretch/>
        </p:blipFill>
        <p:spPr>
          <a:xfrm>
            <a:off x="5940152" y="5733256"/>
            <a:ext cx="792088" cy="1026645"/>
          </a:xfrm>
          <a:prstGeom prst="rect">
            <a:avLst/>
          </a:prstGeom>
        </p:spPr>
      </p:pic>
      <p:pic>
        <p:nvPicPr>
          <p:cNvPr id="9" name="Picture 4" descr="sp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22</a:t>
            </a:fld>
            <a:endParaRPr lang="en-US" altLang="nl-NL" sz="1600"/>
          </a:p>
        </p:txBody>
      </p:sp>
    </p:spTree>
    <p:extLst>
      <p:ext uri="{BB962C8B-B14F-4D97-AF65-F5344CB8AC3E}">
        <p14:creationId xmlns:p14="http://schemas.microsoft.com/office/powerpoint/2010/main" val="116153334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4">
                                            <p:txEl>
                                              <p:pRg st="4" end="4"/>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47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uiExpand="1" build="p" autoUpdateAnimBg="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57163" y="174625"/>
            <a:ext cx="8963025" cy="664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There is much beyond the ordinal economic model in game situations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Applications</a:t>
            </a:r>
            <a:r>
              <a:rPr lang="en-GB"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p>
          <a:p>
            <a:pPr>
              <a:lnSpc>
                <a:spcPct val="95000"/>
              </a:lnSpc>
              <a:spcBef>
                <a:spcPct val="0"/>
              </a:spcBef>
              <a:buNone/>
            </a:pPr>
            <a:r>
              <a:rPr lang="en-US" dirty="0">
                <a:solidFill>
                  <a:srgbClr val="0000FF"/>
                </a:solidFill>
                <a:sym typeface="Symbol" panose="05050102010706020507" pitchFamily="18" charset="2"/>
              </a:rPr>
              <a:t></a:t>
            </a:r>
            <a:r>
              <a:rPr lang="en-US" dirty="0">
                <a:sym typeface="Symbol" panose="05050102010706020507" pitchFamily="18" charset="2"/>
              </a:rPr>
              <a:t> N</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ame</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your price. In some restaurants you can</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GB"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pay what you want. People typically pay fairly. </a:t>
            </a:r>
          </a:p>
          <a:p>
            <a:pPr>
              <a:lnSpc>
                <a:spcPct val="95000"/>
              </a:lnSpc>
              <a:spcBef>
                <a:spcPct val="0"/>
              </a:spcBef>
              <a:buFont typeface="Math3" panose="00000400000000000000" pitchFamily="2" charset="2"/>
              <a:buNone/>
            </a:pPr>
            <a:r>
              <a:rPr lang="en-US" dirty="0">
                <a:solidFill>
                  <a:srgbClr val="0000FF"/>
                </a:solidFill>
                <a:sym typeface="Symbol" panose="05050102010706020507" pitchFamily="18"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 the US, can tip waiters as you like. People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tip fairly.</a:t>
            </a:r>
          </a:p>
          <a:p>
            <a:pPr>
              <a:lnSpc>
                <a:spcPct val="95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Many other examples.</a:t>
            </a:r>
          </a:p>
          <a:p>
            <a:pPr>
              <a:lnSpc>
                <a:spcPct val="95000"/>
              </a:lnSpc>
              <a:spcBef>
                <a:spcPct val="0"/>
              </a:spcBef>
              <a:buFont typeface="Math3" panose="00000400000000000000" pitchFamily="2" charset="2"/>
              <a:buNone/>
            </a:pP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People care for fairness, equality, can be altruistic, and so on ...</a:t>
            </a:r>
          </a:p>
          <a:p>
            <a:pPr>
              <a:lnSpc>
                <a:spcPct val="95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 need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economics for homo sapiens ...</a:t>
            </a: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220</a:t>
            </a:fld>
            <a:endParaRPr lang="en-US" altLang="nl-NL" sz="1600"/>
          </a:p>
        </p:txBody>
      </p:sp>
      <p:pic>
        <p:nvPicPr>
          <p:cNvPr id="4" name="Picture 2" descr="C:\Users\xx\Desktop\cur\cur Micro IV\game theory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67" t="23214" r="24333" b="25000"/>
          <a:stretch/>
        </p:blipFill>
        <p:spPr bwMode="auto">
          <a:xfrm>
            <a:off x="8846767" y="6484207"/>
            <a:ext cx="282184" cy="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32531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Chapter 9</a:t>
            </a:r>
          </a:p>
          <a:p>
            <a:pPr algn="ctr">
              <a:spcBef>
                <a:spcPct val="0"/>
              </a:spcBef>
              <a:buFont typeface="Math3" panose="00000400000000000000" pitchFamily="2" charset="2"/>
              <a:buNone/>
            </a:pPr>
            <a:endPar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a:p>
            <a:pPr algn="ctr">
              <a:spcBef>
                <a:spcPct val="0"/>
              </a:spcBef>
              <a:buNone/>
            </a:pPr>
            <a:r>
              <a:rPr lang="en-GB" altLang="nl-NL" sz="66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rPr>
              <a:t> applications in risky choice</a:t>
            </a:r>
          </a:p>
        </p:txBody>
      </p:sp>
      <p:pic>
        <p:nvPicPr>
          <p:cNvPr id="4" name="Picture 3" descr="C:\Users\xx\Desktop\cur\cur Micro IV\Risky choice.png"/>
          <p:cNvPicPr>
            <a:picLocks noChangeAspect="1" noChangeArrowheads="1"/>
          </p:cNvPicPr>
          <p:nvPr/>
        </p:nvPicPr>
        <p:blipFill rotWithShape="1">
          <a:blip r:embed="rId3">
            <a:extLst>
              <a:ext uri="{28A0092B-C50C-407E-A947-70E740481C1C}">
                <a14:useLocalDpi xmlns:a14="http://schemas.microsoft.com/office/drawing/2010/main" val="0"/>
              </a:ext>
            </a:extLst>
          </a:blip>
          <a:srcRect l="6446" r="18989"/>
          <a:stretch/>
        </p:blipFill>
        <p:spPr bwMode="auto">
          <a:xfrm>
            <a:off x="7544328" y="204391"/>
            <a:ext cx="1181316" cy="971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221</a:t>
            </a:fld>
            <a:endParaRPr lang="en-US" altLang="nl-NL" sz="1600"/>
          </a:p>
        </p:txBody>
      </p:sp>
      <p:pic>
        <p:nvPicPr>
          <p:cNvPr id="6" name="Picture 5" descr="C:\Users\xx\Desktop\cur\cur Micro IV\Risky choic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46" r="18989"/>
          <a:stretch/>
        </p:blipFill>
        <p:spPr bwMode="auto">
          <a:xfrm>
            <a:off x="8826283" y="6453319"/>
            <a:ext cx="288896" cy="21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2882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33375" y="332656"/>
            <a:ext cx="88106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4800" dirty="0">
                <a:solidFill>
                  <a:srgbClr val="0000FF"/>
                </a:solidFill>
                <a:cs typeface="Times New Roman" panose="02020603050405020304" pitchFamily="18" charset="0"/>
                <a:sym typeface="Math3" panose="00000400000000000000" pitchFamily="2" charset="2"/>
              </a:rPr>
              <a:t>Outline of Ch. 9</a:t>
            </a:r>
          </a:p>
          <a:p>
            <a:pPr marL="0" indent="0">
              <a:buClr>
                <a:schemeClr val="tx2">
                  <a:lumMod val="75000"/>
                </a:schemeClr>
              </a:buClr>
            </a:pPr>
            <a:br>
              <a:rPr lang="en-GB" altLang="nl-NL" dirty="0">
                <a:solidFill>
                  <a:srgbClr val="0000FF"/>
                </a:solidFill>
                <a:cs typeface="Times New Roman" panose="02020603050405020304" pitchFamily="18" charset="0"/>
                <a:sym typeface="Math3" panose="00000400000000000000" pitchFamily="2" charset="2"/>
              </a:rPr>
            </a:br>
            <a:r>
              <a:rPr lang="en-GB" altLang="nl-NL" dirty="0">
                <a:solidFill>
                  <a:srgbClr val="0000FF"/>
                </a:solidFill>
                <a:cs typeface="Times New Roman" panose="02020603050405020304" pitchFamily="18" charset="0"/>
                <a:sym typeface="Math3" panose="00000400000000000000" pitchFamily="2" charset="2"/>
              </a:rPr>
              <a:t>9.1.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Applying prospect theory to health: improving</a:t>
            </a:r>
            <a:br>
              <a:rPr lang="en-GB" altLang="nl-NL" dirty="0">
                <a:cs typeface="Times New Roman" panose="02020603050405020304" pitchFamily="18" charset="0"/>
                <a:sym typeface="Math3" panose="00000400000000000000" pitchFamily="2" charset="2"/>
              </a:rPr>
            </a:br>
            <a:r>
              <a:rPr lang="en-GB" altLang="nl-NL" dirty="0">
                <a:cs typeface="Times New Roman" panose="02020603050405020304" pitchFamily="18" charset="0"/>
                <a:sym typeface="Math3" panose="00000400000000000000" pitchFamily="2" charset="2"/>
              </a:rPr>
              <a:t>       quality of life measurements</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9.2.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Applying prospect theory to insurance</a:t>
            </a:r>
          </a:p>
        </p:txBody>
      </p:sp>
      <p:sp>
        <p:nvSpPr>
          <p:cNvPr id="6" name="Line 8"/>
          <p:cNvSpPr>
            <a:spLocks noChangeShapeType="1"/>
          </p:cNvSpPr>
          <p:nvPr/>
        </p:nvSpPr>
        <p:spPr bwMode="auto">
          <a:xfrm>
            <a:off x="26787" y="1491504"/>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6" descr="C:\Users\xx\Desktop\cur\cur Micro IV\Risky choice.png"/>
          <p:cNvPicPr>
            <a:picLocks noChangeAspect="1" noChangeArrowheads="1"/>
          </p:cNvPicPr>
          <p:nvPr/>
        </p:nvPicPr>
        <p:blipFill rotWithShape="1">
          <a:blip r:embed="rId3">
            <a:extLst>
              <a:ext uri="{28A0092B-C50C-407E-A947-70E740481C1C}">
                <a14:useLocalDpi xmlns:a14="http://schemas.microsoft.com/office/drawing/2010/main" val="0"/>
              </a:ext>
            </a:extLst>
          </a:blip>
          <a:srcRect l="6446" r="18989"/>
          <a:stretch/>
        </p:blipFill>
        <p:spPr bwMode="auto">
          <a:xfrm>
            <a:off x="7308304" y="233489"/>
            <a:ext cx="1181316" cy="971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222</a:t>
            </a:fld>
            <a:endParaRPr lang="en-US" altLang="nl-NL" sz="1600"/>
          </a:p>
        </p:txBody>
      </p:sp>
      <p:pic>
        <p:nvPicPr>
          <p:cNvPr id="8" name="Picture 7" descr="C:\Users\xx\Desktop\cur\cur Micro IV\Risky choic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46" r="18989"/>
          <a:stretch/>
        </p:blipFill>
        <p:spPr bwMode="auto">
          <a:xfrm>
            <a:off x="8826283" y="6453319"/>
            <a:ext cx="288896" cy="21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564000"/>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48" name="Text Box 20"/>
          <p:cNvSpPr txBox="1">
            <a:spLocks noChangeArrowheads="1"/>
          </p:cNvSpPr>
          <p:nvPr/>
        </p:nvSpPr>
        <p:spPr bwMode="auto">
          <a:xfrm>
            <a:off x="289837" y="5294992"/>
            <a:ext cx="8773201"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Tx/>
              <a:buNone/>
            </a:pPr>
            <a:r>
              <a:rPr lang="en-US" altLang="nl-NL" sz="2800" dirty="0">
                <a:solidFill>
                  <a:srgbClr val="0000FF"/>
                </a:solidFill>
                <a:latin typeface="Arial" panose="020B0604020202020204" pitchFamily="34" charset="0"/>
              </a:rPr>
              <a:t>Common conclusion:</a:t>
            </a:r>
            <a:r>
              <a:rPr lang="en-US" altLang="nl-NL" sz="2800" dirty="0">
                <a:solidFill>
                  <a:srgbClr val="0066FF"/>
                </a:solidFill>
                <a:latin typeface="Arial" panose="020B0604020202020204" pitchFamily="34" charset="0"/>
              </a:rPr>
              <a:t> </a:t>
            </a:r>
            <a:r>
              <a:rPr lang="en-US" altLang="nl-NL" sz="2800" dirty="0">
                <a:solidFill>
                  <a:srgbClr val="000000"/>
                </a:solidFill>
                <a:latin typeface="Arial" panose="020B0604020202020204" pitchFamily="34" charset="0"/>
              </a:rPr>
              <a:t>U(blind) = p.</a:t>
            </a:r>
          </a:p>
          <a:p>
            <a:pPr>
              <a:lnSpc>
                <a:spcPct val="85000"/>
              </a:lnSpc>
              <a:spcBef>
                <a:spcPct val="0"/>
              </a:spcBef>
              <a:buFontTx/>
              <a:buNone/>
            </a:pPr>
            <a:r>
              <a:rPr lang="en-US" altLang="nl-NL" sz="2800" dirty="0">
                <a:solidFill>
                  <a:srgbClr val="000000"/>
                </a:solidFill>
                <a:latin typeface="Arial" panose="020B0604020202020204" pitchFamily="34" charset="0"/>
              </a:rPr>
              <a:t>Is common measurement method in health. </a:t>
            </a:r>
          </a:p>
          <a:p>
            <a:pPr>
              <a:lnSpc>
                <a:spcPct val="85000"/>
              </a:lnSpc>
              <a:spcBef>
                <a:spcPct val="0"/>
              </a:spcBef>
              <a:buFontTx/>
              <a:buNone/>
            </a:pPr>
            <a:r>
              <a:rPr lang="en-US" altLang="nl-NL" sz="2800" dirty="0">
                <a:solidFill>
                  <a:srgbClr val="CC9900"/>
                </a:solidFill>
                <a:latin typeface="Arial" panose="020B0604020202020204" pitchFamily="34" charset="0"/>
              </a:rPr>
              <a:t>Based on expected utility; i.e., on homo </a:t>
            </a:r>
            <a:r>
              <a:rPr lang="en-US" altLang="nl-NL" sz="2800" dirty="0" err="1">
                <a:solidFill>
                  <a:srgbClr val="CC9900"/>
                </a:solidFill>
                <a:latin typeface="Arial" panose="020B0604020202020204" pitchFamily="34" charset="0"/>
              </a:rPr>
              <a:t>economicus</a:t>
            </a:r>
            <a:r>
              <a:rPr lang="en-US" altLang="nl-NL" sz="2800" dirty="0">
                <a:solidFill>
                  <a:srgbClr val="CC9900"/>
                </a:solidFill>
                <a:latin typeface="Arial" panose="020B0604020202020204" pitchFamily="34" charset="0"/>
              </a:rPr>
              <a:t>!?</a:t>
            </a:r>
          </a:p>
        </p:txBody>
      </p:sp>
      <p:sp>
        <p:nvSpPr>
          <p:cNvPr id="99337" name="AutoShape 16"/>
          <p:cNvSpPr>
            <a:spLocks/>
          </p:cNvSpPr>
          <p:nvPr/>
        </p:nvSpPr>
        <p:spPr bwMode="auto">
          <a:xfrm rot="-5400000">
            <a:off x="5857199" y="1896155"/>
            <a:ext cx="327025" cy="3276600"/>
          </a:xfrm>
          <a:prstGeom prst="leftBrace">
            <a:avLst>
              <a:gd name="adj1" fmla="val 83495"/>
              <a:gd name="adj2" fmla="val 50000"/>
            </a:avLst>
          </a:pr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99338" name="Text Box 17"/>
          <p:cNvSpPr txBox="1">
            <a:spLocks noChangeArrowheads="1"/>
          </p:cNvSpPr>
          <p:nvPr/>
        </p:nvSpPr>
        <p:spPr bwMode="auto">
          <a:xfrm>
            <a:off x="4534812" y="3737655"/>
            <a:ext cx="33321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a:solidFill>
                  <a:srgbClr val="000000"/>
                </a:solidFill>
                <a:latin typeface="Arial" panose="020B0604020202020204" pitchFamily="34" charset="0"/>
              </a:rPr>
              <a:t>expected utility = </a:t>
            </a:r>
            <a:endParaRPr lang="en-GB" altLang="nl-NL">
              <a:solidFill>
                <a:srgbClr val="000000"/>
              </a:solidFill>
              <a:latin typeface="Arial" panose="020B0604020202020204" pitchFamily="34" charset="0"/>
            </a:endParaRPr>
          </a:p>
        </p:txBody>
      </p:sp>
      <p:grpSp>
        <p:nvGrpSpPr>
          <p:cNvPr id="2" name="Group 24"/>
          <p:cNvGrpSpPr>
            <a:grpSpLocks/>
          </p:cNvGrpSpPr>
          <p:nvPr/>
        </p:nvGrpSpPr>
        <p:grpSpPr bwMode="auto">
          <a:xfrm>
            <a:off x="1166526" y="3399518"/>
            <a:ext cx="3335783" cy="1443931"/>
            <a:chOff x="1413264" y="3355975"/>
            <a:chExt cx="3335783" cy="1444805"/>
          </a:xfrm>
        </p:grpSpPr>
        <p:sp>
          <p:nvSpPr>
            <p:cNvPr id="251929" name="AutoShape 18"/>
            <p:cNvSpPr>
              <a:spLocks/>
            </p:cNvSpPr>
            <p:nvPr/>
          </p:nvSpPr>
          <p:spPr bwMode="auto">
            <a:xfrm rot="16200000">
              <a:off x="2219879" y="2657186"/>
              <a:ext cx="327025" cy="1724604"/>
            </a:xfrm>
            <a:prstGeom prst="leftBrace">
              <a:avLst>
                <a:gd name="adj1" fmla="val 83495"/>
                <a:gd name="adj2" fmla="val 50000"/>
              </a:avLst>
            </a:pr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251930" name="Text Box 19"/>
            <p:cNvSpPr txBox="1">
              <a:spLocks noChangeArrowheads="1"/>
            </p:cNvSpPr>
            <p:nvPr/>
          </p:nvSpPr>
          <p:spPr bwMode="auto">
            <a:xfrm>
              <a:off x="1413264" y="3722910"/>
              <a:ext cx="3335783" cy="107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dirty="0">
                  <a:solidFill>
                    <a:srgbClr val="000000"/>
                  </a:solidFill>
                  <a:latin typeface="Arial" panose="020B0604020202020204" pitchFamily="34" charset="0"/>
                </a:rPr>
                <a:t>Under EU:</a:t>
              </a:r>
            </a:p>
            <a:p>
              <a:pPr>
                <a:spcBef>
                  <a:spcPct val="0"/>
                </a:spcBef>
                <a:buFontTx/>
                <a:buNone/>
              </a:pPr>
              <a:r>
                <a:rPr lang="en-US" altLang="nl-NL" dirty="0">
                  <a:solidFill>
                    <a:srgbClr val="000000"/>
                  </a:solidFill>
                  <a:latin typeface="Arial" panose="020B0604020202020204" pitchFamily="34" charset="0"/>
                </a:rPr>
                <a:t>U(Blind) = p</a:t>
              </a:r>
              <a:endParaRPr lang="en-GB" altLang="nl-NL" dirty="0">
                <a:solidFill>
                  <a:srgbClr val="000000"/>
                </a:solidFill>
                <a:latin typeface="Arial" panose="020B0604020202020204" pitchFamily="34" charset="0"/>
              </a:endParaRPr>
            </a:p>
          </p:txBody>
        </p:sp>
      </p:grpSp>
      <p:sp>
        <p:nvSpPr>
          <p:cNvPr id="99341" name="Text Box 21"/>
          <p:cNvSpPr txBox="1">
            <a:spLocks noChangeArrowheads="1"/>
          </p:cNvSpPr>
          <p:nvPr/>
        </p:nvSpPr>
        <p:spPr bwMode="auto">
          <a:xfrm>
            <a:off x="115212" y="168955"/>
            <a:ext cx="81915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Standard gamble question</a:t>
            </a:r>
            <a:r>
              <a:rPr lang="en-US" altLang="nl-NL" dirty="0">
                <a:solidFill>
                  <a:srgbClr val="0066FF"/>
                </a:solidFill>
                <a:latin typeface="Arial" panose="020B0604020202020204" pitchFamily="34" charset="0"/>
              </a:rPr>
              <a:t> </a:t>
            </a:r>
            <a:r>
              <a:rPr lang="en-US" altLang="nl-NL" dirty="0">
                <a:solidFill>
                  <a:srgbClr val="000000"/>
                </a:solidFill>
                <a:latin typeface="Arial" panose="020B0604020202020204" pitchFamily="34" charset="0"/>
              </a:rPr>
              <a:t>to measure (quality of life =) utility of being blind.</a:t>
            </a:r>
          </a:p>
          <a:p>
            <a:pPr>
              <a:lnSpc>
                <a:spcPct val="90000"/>
              </a:lnSpc>
              <a:spcBef>
                <a:spcPct val="0"/>
              </a:spcBef>
              <a:buFontTx/>
              <a:buNone/>
            </a:pPr>
            <a:r>
              <a:rPr lang="en-US" altLang="nl-NL" dirty="0">
                <a:solidFill>
                  <a:srgbClr val="000000"/>
                </a:solidFill>
                <a:latin typeface="Arial" panose="020B0604020202020204" pitchFamily="34" charset="0"/>
              </a:rPr>
              <a:t>Uses conventional scaling in health:</a:t>
            </a:r>
          </a:p>
          <a:p>
            <a:pPr>
              <a:lnSpc>
                <a:spcPct val="90000"/>
              </a:lnSpc>
              <a:spcBef>
                <a:spcPct val="0"/>
              </a:spcBef>
              <a:buFontTx/>
              <a:buNone/>
            </a:pPr>
            <a:r>
              <a:rPr lang="en-US" altLang="nl-NL" dirty="0">
                <a:solidFill>
                  <a:srgbClr val="000000"/>
                </a:solidFill>
                <a:latin typeface="Arial" panose="020B0604020202020204" pitchFamily="34" charset="0"/>
              </a:rPr>
              <a:t>U(perfect health) = 1; U(</a:t>
            </a:r>
            <a:r>
              <a:rPr lang="nl-NL" altLang="nl-NL" dirty="0">
                <a:solidFill>
                  <a:srgbClr val="000000"/>
                </a:solidFill>
                <a:latin typeface="Arial" panose="020B0604020202020204" pitchFamily="34" charset="0"/>
                <a:sym typeface="Wingdings" panose="05000000000000000000" pitchFamily="2" charset="2"/>
              </a:rPr>
              <a:t></a:t>
            </a:r>
            <a:r>
              <a:rPr lang="en-US" altLang="nl-NL" dirty="0">
                <a:solidFill>
                  <a:srgbClr val="000000"/>
                </a:solidFill>
                <a:latin typeface="Arial" panose="020B0604020202020204" pitchFamily="34" charset="0"/>
              </a:rPr>
              <a:t>) = 0. Assume:</a:t>
            </a:r>
            <a:endParaRPr lang="en-GB" altLang="nl-NL" dirty="0">
              <a:solidFill>
                <a:srgbClr val="000000"/>
              </a:solidFill>
              <a:latin typeface="Arial" panose="020B0604020202020204" pitchFamily="34" charset="0"/>
            </a:endParaRPr>
          </a:p>
        </p:txBody>
      </p:sp>
      <p:sp>
        <p:nvSpPr>
          <p:cNvPr id="99342" name="Text Box 22"/>
          <p:cNvSpPr txBox="1">
            <a:spLocks noChangeArrowheads="1"/>
          </p:cNvSpPr>
          <p:nvPr/>
        </p:nvSpPr>
        <p:spPr bwMode="auto">
          <a:xfrm>
            <a:off x="4325262" y="4186917"/>
            <a:ext cx="3281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dirty="0">
                <a:solidFill>
                  <a:srgbClr val="000000"/>
                </a:solidFill>
                <a:latin typeface="Arial" panose="020B0604020202020204" pitchFamily="34" charset="0"/>
              </a:rPr>
              <a:t> p </a:t>
            </a:r>
            <a:r>
              <a:rPr lang="en-AU"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GB" altLang="nl-NL" dirty="0">
                <a:solidFill>
                  <a:srgbClr val="000000"/>
                </a:solidFill>
                <a:latin typeface="Arial" panose="020B0604020202020204" pitchFamily="34" charset="0"/>
              </a:rPr>
              <a:t> </a:t>
            </a:r>
            <a:r>
              <a:rPr lang="en-US" altLang="nl-NL" dirty="0">
                <a:solidFill>
                  <a:srgbClr val="000000"/>
                </a:solidFill>
                <a:latin typeface="Arial" panose="020B0604020202020204" pitchFamily="34" charset="0"/>
              </a:rPr>
              <a:t>1 + (1–p) </a:t>
            </a:r>
            <a:r>
              <a:rPr lang="en-AU"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GB" altLang="nl-NL" dirty="0">
                <a:solidFill>
                  <a:srgbClr val="000000"/>
                </a:solidFill>
                <a:latin typeface="Arial" panose="020B0604020202020204" pitchFamily="34" charset="0"/>
              </a:rPr>
              <a:t> </a:t>
            </a:r>
            <a:r>
              <a:rPr lang="en-US" altLang="nl-NL" dirty="0">
                <a:solidFill>
                  <a:srgbClr val="000000"/>
                </a:solidFill>
                <a:latin typeface="Arial" panose="020B0604020202020204" pitchFamily="34" charset="0"/>
              </a:rPr>
              <a:t>0</a:t>
            </a:r>
            <a:endParaRPr lang="en-GB" altLang="nl-NL" dirty="0">
              <a:solidFill>
                <a:srgbClr val="000000"/>
              </a:solidFill>
              <a:latin typeface="Arial" panose="020B0604020202020204" pitchFamily="34" charset="0"/>
            </a:endParaRPr>
          </a:p>
        </p:txBody>
      </p:sp>
      <p:sp>
        <p:nvSpPr>
          <p:cNvPr id="99343" name="Text Box 23"/>
          <p:cNvSpPr txBox="1">
            <a:spLocks noChangeArrowheads="1"/>
          </p:cNvSpPr>
          <p:nvPr/>
        </p:nvSpPr>
        <p:spPr bwMode="auto">
          <a:xfrm>
            <a:off x="5463500" y="4690155"/>
            <a:ext cx="880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dirty="0">
                <a:solidFill>
                  <a:srgbClr val="000000"/>
                </a:solidFill>
                <a:latin typeface="Arial" panose="020B0604020202020204" pitchFamily="34" charset="0"/>
              </a:rPr>
              <a:t>=  p</a:t>
            </a:r>
            <a:endParaRPr lang="en-GB" altLang="nl-NL" dirty="0">
              <a:solidFill>
                <a:srgbClr val="000000"/>
              </a:solidFill>
              <a:latin typeface="Arial" panose="020B0604020202020204" pitchFamily="34" charset="0"/>
            </a:endParaRPr>
          </a:p>
        </p:txBody>
      </p:sp>
      <p:grpSp>
        <p:nvGrpSpPr>
          <p:cNvPr id="3" name="Group 26"/>
          <p:cNvGrpSpPr>
            <a:grpSpLocks/>
          </p:cNvGrpSpPr>
          <p:nvPr/>
        </p:nvGrpSpPr>
        <p:grpSpPr bwMode="auto">
          <a:xfrm>
            <a:off x="1605053" y="1900917"/>
            <a:ext cx="6460248" cy="1452563"/>
            <a:chOff x="1874127" y="1857375"/>
            <a:chExt cx="6460249" cy="1452563"/>
          </a:xfrm>
        </p:grpSpPr>
        <p:sp>
          <p:nvSpPr>
            <p:cNvPr id="251915" name="Oval 4"/>
            <p:cNvSpPr>
              <a:spLocks noChangeArrowheads="1"/>
            </p:cNvSpPr>
            <p:nvPr/>
          </p:nvSpPr>
          <p:spPr bwMode="auto">
            <a:xfrm>
              <a:off x="3486150" y="1892300"/>
              <a:ext cx="304800" cy="304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251916" name="Text Box 6"/>
            <p:cNvSpPr txBox="1">
              <a:spLocks noChangeArrowheads="1"/>
            </p:cNvSpPr>
            <p:nvPr/>
          </p:nvSpPr>
          <p:spPr bwMode="auto">
            <a:xfrm>
              <a:off x="4813301" y="2790825"/>
              <a:ext cx="776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a:solidFill>
                    <a:srgbClr val="000000"/>
                  </a:solidFill>
                  <a:latin typeface="Arial" panose="020B0604020202020204" pitchFamily="34" charset="0"/>
                </a:rPr>
                <a:t>1</a:t>
              </a:r>
              <a:r>
                <a:rPr lang="en-AU" altLang="nl-NL" sz="2800">
                  <a:solidFill>
                    <a:srgbClr val="000000"/>
                  </a:solidFill>
                  <a:latin typeface="Symbol" panose="05050102010706020507" pitchFamily="18" charset="2"/>
                  <a:cs typeface="Times New Roman" panose="02020603050405020304" pitchFamily="18" charset="0"/>
                </a:rPr>
                <a:t>-</a:t>
              </a:r>
              <a:r>
                <a:rPr lang="en-US" altLang="nl-NL" sz="2800">
                  <a:solidFill>
                    <a:srgbClr val="000000"/>
                  </a:solidFill>
                  <a:latin typeface="Arial" panose="020B0604020202020204" pitchFamily="34" charset="0"/>
                </a:rPr>
                <a:t>p</a:t>
              </a:r>
              <a:endParaRPr lang="en-GB" altLang="nl-NL" sz="2800">
                <a:solidFill>
                  <a:srgbClr val="000000"/>
                </a:solidFill>
                <a:latin typeface="Arial" panose="020B0604020202020204" pitchFamily="34" charset="0"/>
              </a:endParaRPr>
            </a:p>
          </p:txBody>
        </p:sp>
        <p:grpSp>
          <p:nvGrpSpPr>
            <p:cNvPr id="251917" name="Group 7"/>
            <p:cNvGrpSpPr>
              <a:grpSpLocks/>
            </p:cNvGrpSpPr>
            <p:nvPr/>
          </p:nvGrpSpPr>
          <p:grpSpPr bwMode="auto">
            <a:xfrm>
              <a:off x="4400550" y="2039938"/>
              <a:ext cx="3933826" cy="1143000"/>
              <a:chOff x="2928" y="1867"/>
              <a:chExt cx="2478" cy="720"/>
            </a:xfrm>
          </p:grpSpPr>
          <p:grpSp>
            <p:nvGrpSpPr>
              <p:cNvPr id="251923" name="Group 8"/>
              <p:cNvGrpSpPr>
                <a:grpSpLocks/>
              </p:cNvGrpSpPr>
              <p:nvPr/>
            </p:nvGrpSpPr>
            <p:grpSpPr bwMode="auto">
              <a:xfrm>
                <a:off x="3072" y="2064"/>
                <a:ext cx="624" cy="326"/>
                <a:chOff x="3024" y="2000"/>
                <a:chExt cx="720" cy="508"/>
              </a:xfrm>
            </p:grpSpPr>
            <p:sp>
              <p:nvSpPr>
                <p:cNvPr id="251927" name="Freeform 9"/>
                <p:cNvSpPr>
                  <a:spLocks/>
                </p:cNvSpPr>
                <p:nvPr/>
              </p:nvSpPr>
              <p:spPr bwMode="auto">
                <a:xfrm>
                  <a:off x="3024" y="2000"/>
                  <a:ext cx="720" cy="254"/>
                </a:xfrm>
                <a:custGeom>
                  <a:avLst/>
                  <a:gdLst>
                    <a:gd name="T0" fmla="*/ 0 w 720"/>
                    <a:gd name="T1" fmla="*/ 2 h 336"/>
                    <a:gd name="T2" fmla="*/ 144 w 720"/>
                    <a:gd name="T3" fmla="*/ 0 h 336"/>
                    <a:gd name="T4" fmla="*/ 720 w 720"/>
                    <a:gd name="T5" fmla="*/ 0 h 336"/>
                    <a:gd name="T6" fmla="*/ 0 60000 65536"/>
                    <a:gd name="T7" fmla="*/ 0 60000 65536"/>
                    <a:gd name="T8" fmla="*/ 0 60000 65536"/>
                    <a:gd name="T9" fmla="*/ 0 w 720"/>
                    <a:gd name="T10" fmla="*/ 0 h 336"/>
                    <a:gd name="T11" fmla="*/ 720 w 720"/>
                    <a:gd name="T12" fmla="*/ 336 h 336"/>
                  </a:gdLst>
                  <a:ahLst/>
                  <a:cxnLst>
                    <a:cxn ang="T6">
                      <a:pos x="T0" y="T1"/>
                    </a:cxn>
                    <a:cxn ang="T7">
                      <a:pos x="T2" y="T3"/>
                    </a:cxn>
                    <a:cxn ang="T8">
                      <a:pos x="T4" y="T5"/>
                    </a:cxn>
                  </a:cxnLst>
                  <a:rect l="T9" t="T10" r="T11" b="T12"/>
                  <a:pathLst>
                    <a:path w="720" h="336">
                      <a:moveTo>
                        <a:pt x="0" y="336"/>
                      </a:moveTo>
                      <a:lnTo>
                        <a:pt x="144" y="0"/>
                      </a:lnTo>
                      <a:lnTo>
                        <a:pt x="720"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251928" name="Freeform 10"/>
                <p:cNvSpPr>
                  <a:spLocks/>
                </p:cNvSpPr>
                <p:nvPr/>
              </p:nvSpPr>
              <p:spPr bwMode="auto">
                <a:xfrm flipV="1">
                  <a:off x="3024" y="2254"/>
                  <a:ext cx="720" cy="254"/>
                </a:xfrm>
                <a:custGeom>
                  <a:avLst/>
                  <a:gdLst>
                    <a:gd name="T0" fmla="*/ 0 w 720"/>
                    <a:gd name="T1" fmla="*/ 2 h 336"/>
                    <a:gd name="T2" fmla="*/ 144 w 720"/>
                    <a:gd name="T3" fmla="*/ 0 h 336"/>
                    <a:gd name="T4" fmla="*/ 720 w 720"/>
                    <a:gd name="T5" fmla="*/ 0 h 336"/>
                    <a:gd name="T6" fmla="*/ 0 60000 65536"/>
                    <a:gd name="T7" fmla="*/ 0 60000 65536"/>
                    <a:gd name="T8" fmla="*/ 0 60000 65536"/>
                    <a:gd name="T9" fmla="*/ 0 w 720"/>
                    <a:gd name="T10" fmla="*/ 0 h 336"/>
                    <a:gd name="T11" fmla="*/ 720 w 720"/>
                    <a:gd name="T12" fmla="*/ 336 h 336"/>
                  </a:gdLst>
                  <a:ahLst/>
                  <a:cxnLst>
                    <a:cxn ang="T6">
                      <a:pos x="T0" y="T1"/>
                    </a:cxn>
                    <a:cxn ang="T7">
                      <a:pos x="T2" y="T3"/>
                    </a:cxn>
                    <a:cxn ang="T8">
                      <a:pos x="T4" y="T5"/>
                    </a:cxn>
                  </a:cxnLst>
                  <a:rect l="T9" t="T10" r="T11" b="T12"/>
                  <a:pathLst>
                    <a:path w="720" h="336">
                      <a:moveTo>
                        <a:pt x="0" y="336"/>
                      </a:moveTo>
                      <a:lnTo>
                        <a:pt x="144" y="0"/>
                      </a:lnTo>
                      <a:lnTo>
                        <a:pt x="720"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sp>
            <p:nvSpPr>
              <p:cNvPr id="251924" name="Oval 11"/>
              <p:cNvSpPr>
                <a:spLocks noChangeArrowheads="1"/>
              </p:cNvSpPr>
              <p:nvPr/>
            </p:nvSpPr>
            <p:spPr bwMode="auto">
              <a:xfrm>
                <a:off x="2928" y="2158"/>
                <a:ext cx="192" cy="19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251925" name="Text Box 12"/>
              <p:cNvSpPr txBox="1">
                <a:spLocks noChangeArrowheads="1"/>
              </p:cNvSpPr>
              <p:nvPr/>
            </p:nvSpPr>
            <p:spPr bwMode="auto">
              <a:xfrm>
                <a:off x="3728" y="2222"/>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l-NL" altLang="nl-NL">
                    <a:solidFill>
                      <a:srgbClr val="000000"/>
                    </a:solidFill>
                    <a:latin typeface="Arial" panose="020B0604020202020204" pitchFamily="34" charset="0"/>
                    <a:sym typeface="Wingdings" panose="05000000000000000000" pitchFamily="2" charset="2"/>
                  </a:rPr>
                  <a:t></a:t>
                </a:r>
                <a:r>
                  <a:rPr lang="en-GB" altLang="nl-NL">
                    <a:solidFill>
                      <a:srgbClr val="000000"/>
                    </a:solidFill>
                    <a:latin typeface="Arial" panose="020B0604020202020204" pitchFamily="34" charset="0"/>
                  </a:rPr>
                  <a:t> </a:t>
                </a:r>
              </a:p>
            </p:txBody>
          </p:sp>
          <p:sp>
            <p:nvSpPr>
              <p:cNvPr id="251926" name="Text Box 13"/>
              <p:cNvSpPr txBox="1">
                <a:spLocks noChangeArrowheads="1"/>
              </p:cNvSpPr>
              <p:nvPr/>
            </p:nvSpPr>
            <p:spPr bwMode="auto">
              <a:xfrm>
                <a:off x="3670" y="1867"/>
                <a:ext cx="17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dirty="0">
                    <a:solidFill>
                      <a:srgbClr val="000000"/>
                    </a:solidFill>
                    <a:latin typeface="Arial" panose="020B0604020202020204" pitchFamily="34" charset="0"/>
                  </a:rPr>
                  <a:t>Perfect Health</a:t>
                </a:r>
                <a:endParaRPr lang="en-GB" altLang="nl-NL" dirty="0">
                  <a:solidFill>
                    <a:srgbClr val="000000"/>
                  </a:solidFill>
                  <a:latin typeface="Arial" panose="020B0604020202020204" pitchFamily="34" charset="0"/>
                </a:endParaRPr>
              </a:p>
            </p:txBody>
          </p:sp>
        </p:grpSp>
        <p:sp>
          <p:nvSpPr>
            <p:cNvPr id="251918" name="Text Box 14"/>
            <p:cNvSpPr txBox="1">
              <a:spLocks noChangeArrowheads="1"/>
            </p:cNvSpPr>
            <p:nvPr/>
          </p:nvSpPr>
          <p:spPr bwMode="auto">
            <a:xfrm>
              <a:off x="1874127" y="2341563"/>
              <a:ext cx="1096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dirty="0">
                  <a:solidFill>
                    <a:srgbClr val="000000"/>
                  </a:solidFill>
                  <a:latin typeface="Arial" panose="020B0604020202020204" pitchFamily="34" charset="0"/>
                </a:rPr>
                <a:t>Blind</a:t>
              </a:r>
              <a:endParaRPr lang="en-GB" altLang="nl-NL" dirty="0">
                <a:solidFill>
                  <a:srgbClr val="000000"/>
                </a:solidFill>
                <a:latin typeface="Arial" panose="020B0604020202020204" pitchFamily="34" charset="0"/>
              </a:endParaRPr>
            </a:p>
          </p:txBody>
        </p:sp>
        <p:sp>
          <p:nvSpPr>
            <p:cNvPr id="251919" name="Text Box 15"/>
            <p:cNvSpPr txBox="1">
              <a:spLocks noChangeArrowheads="1"/>
            </p:cNvSpPr>
            <p:nvPr/>
          </p:nvSpPr>
          <p:spPr bwMode="auto">
            <a:xfrm>
              <a:off x="3430648" y="2290763"/>
              <a:ext cx="5245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000" dirty="0">
                  <a:solidFill>
                    <a:srgbClr val="000000"/>
                  </a:solidFill>
                  <a:latin typeface="Arial" panose="020B0604020202020204" pitchFamily="34" charset="0"/>
                </a:rPr>
                <a:t> </a:t>
              </a:r>
              <a:r>
                <a:rPr lang="en-US" altLang="nl-NL" sz="3600" dirty="0">
                  <a:solidFill>
                    <a:srgbClr val="000000"/>
                  </a:solidFill>
                  <a:latin typeface="Arial" panose="020B0604020202020204" pitchFamily="34" charset="0"/>
                </a:rPr>
                <a:t>~</a:t>
              </a:r>
              <a:endParaRPr lang="en-GB" altLang="nl-NL" sz="3600" dirty="0">
                <a:solidFill>
                  <a:srgbClr val="000000"/>
                </a:solidFill>
                <a:latin typeface="Arial" panose="020B0604020202020204" pitchFamily="34" charset="0"/>
              </a:endParaRPr>
            </a:p>
          </p:txBody>
        </p:sp>
        <p:sp>
          <p:nvSpPr>
            <p:cNvPr id="251921" name="Text Box 5"/>
            <p:cNvSpPr txBox="1">
              <a:spLocks noChangeArrowheads="1"/>
            </p:cNvSpPr>
            <p:nvPr/>
          </p:nvSpPr>
          <p:spPr bwMode="auto">
            <a:xfrm>
              <a:off x="5003800" y="1857375"/>
              <a:ext cx="38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a:solidFill>
                    <a:srgbClr val="000000"/>
                  </a:solidFill>
                  <a:latin typeface="Arial" panose="020B0604020202020204" pitchFamily="34" charset="0"/>
                </a:rPr>
                <a:t>p</a:t>
              </a:r>
              <a:endParaRPr lang="en-GB" altLang="nl-NL" sz="2800">
                <a:solidFill>
                  <a:srgbClr val="000000"/>
                </a:solidFill>
                <a:latin typeface="Arial" panose="020B0604020202020204" pitchFamily="34" charset="0"/>
              </a:endParaRPr>
            </a:p>
          </p:txBody>
        </p:sp>
      </p:grpSp>
      <p:pic>
        <p:nvPicPr>
          <p:cNvPr id="28" name="Picture 27" descr="A close up of a toy&#10;&#10;Description automatically generated">
            <a:extLst>
              <a:ext uri="{FF2B5EF4-FFF2-40B4-BE49-F238E27FC236}">
                <a16:creationId xmlns:a16="http://schemas.microsoft.com/office/drawing/2014/main" id="{AED13EEC-E583-4E7E-BEAC-14EF6E348D88}"/>
              </a:ext>
            </a:extLst>
          </p:cNvPr>
          <p:cNvPicPr>
            <a:picLocks noChangeAspect="1"/>
          </p:cNvPicPr>
          <p:nvPr/>
        </p:nvPicPr>
        <p:blipFill rotWithShape="1">
          <a:blip r:embed="rId3">
            <a:extLst>
              <a:ext uri="{28A0092B-C50C-407E-A947-70E740481C1C}">
                <a14:useLocalDpi xmlns:a14="http://schemas.microsoft.com/office/drawing/2010/main" val="0"/>
              </a:ext>
            </a:extLst>
          </a:blip>
          <a:srcRect l="29243" t="7622" r="40006" b="62396"/>
          <a:stretch/>
        </p:blipFill>
        <p:spPr>
          <a:xfrm>
            <a:off x="1094973" y="2483407"/>
            <a:ext cx="444843" cy="433722"/>
          </a:xfrm>
          <a:prstGeom prst="rect">
            <a:avLst/>
          </a:prstGeom>
        </p:spPr>
      </p:pic>
      <p:pic>
        <p:nvPicPr>
          <p:cNvPr id="29" name="Picture 28" descr="A picture containing game&#10;&#10;Description automatically generated">
            <a:extLst>
              <a:ext uri="{FF2B5EF4-FFF2-40B4-BE49-F238E27FC236}">
                <a16:creationId xmlns:a16="http://schemas.microsoft.com/office/drawing/2014/main" id="{BEBF7632-2876-498D-971E-0B9234829BE5}"/>
              </a:ext>
            </a:extLst>
          </p:cNvPr>
          <p:cNvPicPr>
            <a:picLocks noChangeAspect="1"/>
          </p:cNvPicPr>
          <p:nvPr/>
        </p:nvPicPr>
        <p:blipFill rotWithShape="1">
          <a:blip r:embed="rId4">
            <a:extLst>
              <a:ext uri="{28A0092B-C50C-407E-A947-70E740481C1C}">
                <a14:useLocalDpi xmlns:a14="http://schemas.microsoft.com/office/drawing/2010/main" val="0"/>
              </a:ext>
            </a:extLst>
          </a:blip>
          <a:srcRect l="65591" t="26609" r="7933" b="26861"/>
          <a:stretch/>
        </p:blipFill>
        <p:spPr>
          <a:xfrm>
            <a:off x="8223082" y="2200819"/>
            <a:ext cx="497056" cy="508101"/>
          </a:xfrm>
          <a:prstGeom prst="rect">
            <a:avLst/>
          </a:prstGeom>
        </p:spPr>
      </p:pic>
      <p:sp>
        <p:nvSpPr>
          <p:cNvPr id="30"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223</a:t>
            </a:fld>
            <a:endParaRPr lang="en-US" altLang="nl-NL" sz="1600"/>
          </a:p>
        </p:txBody>
      </p:sp>
      <p:pic>
        <p:nvPicPr>
          <p:cNvPr id="31" name="Picture 30" descr="C:\Users\xx\Desktop\cur\cur Micro IV\Risky choic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46" r="18989"/>
          <a:stretch/>
        </p:blipFill>
        <p:spPr bwMode="auto">
          <a:xfrm>
            <a:off x="8826283" y="6453319"/>
            <a:ext cx="288896" cy="217244"/>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24"/>
          <p:cNvSpPr txBox="1">
            <a:spLocks noChangeArrowheads="1"/>
          </p:cNvSpPr>
          <p:nvPr/>
        </p:nvSpPr>
        <p:spPr bwMode="auto">
          <a:xfrm>
            <a:off x="4931208" y="1946624"/>
            <a:ext cx="38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dirty="0">
                <a:solidFill>
                  <a:srgbClr val="000000"/>
                </a:solidFill>
                <a:latin typeface="Arial" panose="020B0604020202020204" pitchFamily="34" charset="0"/>
              </a:rPr>
              <a:t>?</a:t>
            </a:r>
            <a:endParaRPr lang="en-GB" altLang="nl-NL" sz="2800" dirty="0">
              <a:solidFill>
                <a:srgbClr val="000000"/>
              </a:solidFill>
              <a:latin typeface="Arial" panose="020B0604020202020204" pitchFamily="34" charset="0"/>
            </a:endParaRPr>
          </a:p>
        </p:txBody>
      </p:sp>
      <p:sp>
        <p:nvSpPr>
          <p:cNvPr id="4" name="Rectangle 3"/>
          <p:cNvSpPr/>
          <p:nvPr/>
        </p:nvSpPr>
        <p:spPr>
          <a:xfrm>
            <a:off x="5035837" y="1970668"/>
            <a:ext cx="192087" cy="38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05760083"/>
      </p:ext>
    </p:extLst>
  </p:cSld>
  <p:clrMapOvr>
    <a:masterClrMapping/>
  </p:clrMapOvr>
  <p:transition advTm="736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nodeType="withGroup">
                            <p:stCondLst>
                              <p:cond delay="0"/>
                            </p:stCondLst>
                            <p:childTnLst>
                              <p:par>
                                <p:cTn id="20" presetID="1" presetClass="entr" presetSubtype="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93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93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93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93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24948">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24948">
                                            <p:txEl>
                                              <p:pRg st="1" end="1"/>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249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8" grpId="0" build="p" autoUpdateAnimBg="0"/>
      <p:bldP spid="99337" grpId="0" animBg="1"/>
      <p:bldP spid="99338" grpId="0"/>
      <p:bldP spid="99341" grpId="0" build="p"/>
      <p:bldP spid="99342" grpId="0"/>
      <p:bldP spid="99343" grpId="0"/>
      <p:bldP spid="47" grpId="0"/>
      <p:bldP spid="4"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48" name="Text Box 20"/>
          <p:cNvSpPr txBox="1">
            <a:spLocks noChangeArrowheads="1"/>
          </p:cNvSpPr>
          <p:nvPr/>
        </p:nvSpPr>
        <p:spPr bwMode="auto">
          <a:xfrm>
            <a:off x="116116" y="2616200"/>
            <a:ext cx="2482850"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Tx/>
              <a:buNone/>
            </a:pPr>
            <a:r>
              <a:rPr lang="en-US" altLang="nl-NL" u="sng" dirty="0">
                <a:solidFill>
                  <a:srgbClr val="0000FF"/>
                </a:solidFill>
                <a:latin typeface="Arial" panose="020B0604020202020204" pitchFamily="34" charset="0"/>
              </a:rPr>
              <a:t>THEOREM</a:t>
            </a:r>
            <a:r>
              <a:rPr lang="en-US" altLang="nl-NL" dirty="0">
                <a:solidFill>
                  <a:srgbClr val="0000FF"/>
                </a:solidFill>
                <a:latin typeface="Arial" panose="020B0604020202020204" pitchFamily="34" charset="0"/>
              </a:rPr>
              <a:t>:</a:t>
            </a:r>
          </a:p>
        </p:txBody>
      </p:sp>
      <p:sp>
        <p:nvSpPr>
          <p:cNvPr id="100355" name="Text Box 21"/>
          <p:cNvSpPr txBox="1">
            <a:spLocks noChangeArrowheads="1"/>
          </p:cNvSpPr>
          <p:nvPr/>
        </p:nvSpPr>
        <p:spPr bwMode="auto">
          <a:xfrm>
            <a:off x="202296" y="183469"/>
            <a:ext cx="663370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Analysis using prospect theory</a:t>
            </a:r>
            <a:endParaRPr lang="en-GB" altLang="nl-NL" dirty="0">
              <a:solidFill>
                <a:srgbClr val="0000FF"/>
              </a:solidFill>
              <a:latin typeface="Arial" panose="020B0604020202020204" pitchFamily="34" charset="0"/>
            </a:endParaRPr>
          </a:p>
        </p:txBody>
      </p:sp>
      <p:grpSp>
        <p:nvGrpSpPr>
          <p:cNvPr id="2" name="Group 23"/>
          <p:cNvGrpSpPr>
            <a:grpSpLocks/>
          </p:cNvGrpSpPr>
          <p:nvPr/>
        </p:nvGrpSpPr>
        <p:grpSpPr bwMode="auto">
          <a:xfrm>
            <a:off x="1585625" y="909638"/>
            <a:ext cx="6758504" cy="1452562"/>
            <a:chOff x="1991796" y="1857375"/>
            <a:chExt cx="6758505" cy="1452563"/>
          </a:xfrm>
        </p:grpSpPr>
        <p:sp>
          <p:nvSpPr>
            <p:cNvPr id="253970" name="Oval 4"/>
            <p:cNvSpPr>
              <a:spLocks noChangeArrowheads="1"/>
            </p:cNvSpPr>
            <p:nvPr/>
          </p:nvSpPr>
          <p:spPr bwMode="auto">
            <a:xfrm>
              <a:off x="3486150" y="1892300"/>
              <a:ext cx="304800" cy="304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253971" name="Text Box 5"/>
            <p:cNvSpPr txBox="1">
              <a:spLocks noChangeArrowheads="1"/>
            </p:cNvSpPr>
            <p:nvPr/>
          </p:nvSpPr>
          <p:spPr bwMode="auto">
            <a:xfrm>
              <a:off x="5003801" y="1857375"/>
              <a:ext cx="382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a:solidFill>
                    <a:srgbClr val="000000"/>
                  </a:solidFill>
                  <a:latin typeface="Arial" panose="020B0604020202020204" pitchFamily="34" charset="0"/>
                </a:rPr>
                <a:t>p</a:t>
              </a:r>
              <a:endParaRPr lang="en-GB" altLang="nl-NL" sz="2800">
                <a:solidFill>
                  <a:srgbClr val="000000"/>
                </a:solidFill>
                <a:latin typeface="Arial" panose="020B0604020202020204" pitchFamily="34" charset="0"/>
              </a:endParaRPr>
            </a:p>
          </p:txBody>
        </p:sp>
        <p:sp>
          <p:nvSpPr>
            <p:cNvPr id="253972" name="Text Box 6"/>
            <p:cNvSpPr txBox="1">
              <a:spLocks noChangeArrowheads="1"/>
            </p:cNvSpPr>
            <p:nvPr/>
          </p:nvSpPr>
          <p:spPr bwMode="auto">
            <a:xfrm>
              <a:off x="4813301" y="2790825"/>
              <a:ext cx="776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a:solidFill>
                    <a:srgbClr val="000000"/>
                  </a:solidFill>
                  <a:latin typeface="Arial" panose="020B0604020202020204" pitchFamily="34" charset="0"/>
                </a:rPr>
                <a:t>1</a:t>
              </a:r>
              <a:r>
                <a:rPr lang="en-AU" altLang="nl-NL" sz="2800">
                  <a:solidFill>
                    <a:srgbClr val="000000"/>
                  </a:solidFill>
                  <a:latin typeface="Symbol" panose="05050102010706020507" pitchFamily="18" charset="2"/>
                  <a:cs typeface="Times New Roman" panose="02020603050405020304" pitchFamily="18" charset="0"/>
                </a:rPr>
                <a:t>-</a:t>
              </a:r>
              <a:r>
                <a:rPr lang="en-US" altLang="nl-NL" sz="2800">
                  <a:solidFill>
                    <a:srgbClr val="000000"/>
                  </a:solidFill>
                  <a:latin typeface="Arial" panose="020B0604020202020204" pitchFamily="34" charset="0"/>
                </a:rPr>
                <a:t>p</a:t>
              </a:r>
              <a:endParaRPr lang="en-GB" altLang="nl-NL" sz="2800">
                <a:solidFill>
                  <a:srgbClr val="000000"/>
                </a:solidFill>
                <a:latin typeface="Arial" panose="020B0604020202020204" pitchFamily="34" charset="0"/>
              </a:endParaRPr>
            </a:p>
          </p:txBody>
        </p:sp>
        <p:grpSp>
          <p:nvGrpSpPr>
            <p:cNvPr id="253973" name="Group 7"/>
            <p:cNvGrpSpPr>
              <a:grpSpLocks/>
            </p:cNvGrpSpPr>
            <p:nvPr/>
          </p:nvGrpSpPr>
          <p:grpSpPr bwMode="auto">
            <a:xfrm>
              <a:off x="4400551" y="2039938"/>
              <a:ext cx="4349750" cy="1143000"/>
              <a:chOff x="2928" y="1867"/>
              <a:chExt cx="2740" cy="720"/>
            </a:xfrm>
          </p:grpSpPr>
          <p:grpSp>
            <p:nvGrpSpPr>
              <p:cNvPr id="253977" name="Group 8"/>
              <p:cNvGrpSpPr>
                <a:grpSpLocks/>
              </p:cNvGrpSpPr>
              <p:nvPr/>
            </p:nvGrpSpPr>
            <p:grpSpPr bwMode="auto">
              <a:xfrm>
                <a:off x="3072" y="2064"/>
                <a:ext cx="624" cy="326"/>
                <a:chOff x="3024" y="2000"/>
                <a:chExt cx="720" cy="508"/>
              </a:xfrm>
            </p:grpSpPr>
            <p:sp>
              <p:nvSpPr>
                <p:cNvPr id="253981" name="Freeform 9"/>
                <p:cNvSpPr>
                  <a:spLocks/>
                </p:cNvSpPr>
                <p:nvPr/>
              </p:nvSpPr>
              <p:spPr bwMode="auto">
                <a:xfrm>
                  <a:off x="3024" y="2000"/>
                  <a:ext cx="720" cy="254"/>
                </a:xfrm>
                <a:custGeom>
                  <a:avLst/>
                  <a:gdLst>
                    <a:gd name="T0" fmla="*/ 0 w 720"/>
                    <a:gd name="T1" fmla="*/ 2 h 336"/>
                    <a:gd name="T2" fmla="*/ 144 w 720"/>
                    <a:gd name="T3" fmla="*/ 0 h 336"/>
                    <a:gd name="T4" fmla="*/ 720 w 720"/>
                    <a:gd name="T5" fmla="*/ 0 h 336"/>
                    <a:gd name="T6" fmla="*/ 0 60000 65536"/>
                    <a:gd name="T7" fmla="*/ 0 60000 65536"/>
                    <a:gd name="T8" fmla="*/ 0 60000 65536"/>
                    <a:gd name="T9" fmla="*/ 0 w 720"/>
                    <a:gd name="T10" fmla="*/ 0 h 336"/>
                    <a:gd name="T11" fmla="*/ 720 w 720"/>
                    <a:gd name="T12" fmla="*/ 336 h 336"/>
                  </a:gdLst>
                  <a:ahLst/>
                  <a:cxnLst>
                    <a:cxn ang="T6">
                      <a:pos x="T0" y="T1"/>
                    </a:cxn>
                    <a:cxn ang="T7">
                      <a:pos x="T2" y="T3"/>
                    </a:cxn>
                    <a:cxn ang="T8">
                      <a:pos x="T4" y="T5"/>
                    </a:cxn>
                  </a:cxnLst>
                  <a:rect l="T9" t="T10" r="T11" b="T12"/>
                  <a:pathLst>
                    <a:path w="720" h="336">
                      <a:moveTo>
                        <a:pt x="0" y="336"/>
                      </a:moveTo>
                      <a:lnTo>
                        <a:pt x="144" y="0"/>
                      </a:lnTo>
                      <a:lnTo>
                        <a:pt x="720"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253982" name="Freeform 10"/>
                <p:cNvSpPr>
                  <a:spLocks/>
                </p:cNvSpPr>
                <p:nvPr/>
              </p:nvSpPr>
              <p:spPr bwMode="auto">
                <a:xfrm flipV="1">
                  <a:off x="3024" y="2254"/>
                  <a:ext cx="720" cy="254"/>
                </a:xfrm>
                <a:custGeom>
                  <a:avLst/>
                  <a:gdLst>
                    <a:gd name="T0" fmla="*/ 0 w 720"/>
                    <a:gd name="T1" fmla="*/ 2 h 336"/>
                    <a:gd name="T2" fmla="*/ 144 w 720"/>
                    <a:gd name="T3" fmla="*/ 0 h 336"/>
                    <a:gd name="T4" fmla="*/ 720 w 720"/>
                    <a:gd name="T5" fmla="*/ 0 h 336"/>
                    <a:gd name="T6" fmla="*/ 0 60000 65536"/>
                    <a:gd name="T7" fmla="*/ 0 60000 65536"/>
                    <a:gd name="T8" fmla="*/ 0 60000 65536"/>
                    <a:gd name="T9" fmla="*/ 0 w 720"/>
                    <a:gd name="T10" fmla="*/ 0 h 336"/>
                    <a:gd name="T11" fmla="*/ 720 w 720"/>
                    <a:gd name="T12" fmla="*/ 336 h 336"/>
                  </a:gdLst>
                  <a:ahLst/>
                  <a:cxnLst>
                    <a:cxn ang="T6">
                      <a:pos x="T0" y="T1"/>
                    </a:cxn>
                    <a:cxn ang="T7">
                      <a:pos x="T2" y="T3"/>
                    </a:cxn>
                    <a:cxn ang="T8">
                      <a:pos x="T4" y="T5"/>
                    </a:cxn>
                  </a:cxnLst>
                  <a:rect l="T9" t="T10" r="T11" b="T12"/>
                  <a:pathLst>
                    <a:path w="720" h="336">
                      <a:moveTo>
                        <a:pt x="0" y="336"/>
                      </a:moveTo>
                      <a:lnTo>
                        <a:pt x="144" y="0"/>
                      </a:lnTo>
                      <a:lnTo>
                        <a:pt x="720"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sp>
            <p:nvSpPr>
              <p:cNvPr id="253978" name="Oval 11"/>
              <p:cNvSpPr>
                <a:spLocks noChangeArrowheads="1"/>
              </p:cNvSpPr>
              <p:nvPr/>
            </p:nvSpPr>
            <p:spPr bwMode="auto">
              <a:xfrm>
                <a:off x="2928" y="2158"/>
                <a:ext cx="192" cy="19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253979" name="Text Box 12"/>
              <p:cNvSpPr txBox="1">
                <a:spLocks noChangeArrowheads="1"/>
              </p:cNvSpPr>
              <p:nvPr/>
            </p:nvSpPr>
            <p:spPr bwMode="auto">
              <a:xfrm>
                <a:off x="3728" y="2222"/>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l-NL" altLang="nl-NL">
                    <a:solidFill>
                      <a:srgbClr val="000000"/>
                    </a:solidFill>
                    <a:latin typeface="Arial" panose="020B0604020202020204" pitchFamily="34" charset="0"/>
                    <a:sym typeface="Wingdings" panose="05000000000000000000" pitchFamily="2" charset="2"/>
                  </a:rPr>
                  <a:t></a:t>
                </a:r>
                <a:r>
                  <a:rPr lang="en-GB" altLang="nl-NL">
                    <a:solidFill>
                      <a:srgbClr val="000000"/>
                    </a:solidFill>
                    <a:latin typeface="Arial" panose="020B0604020202020204" pitchFamily="34" charset="0"/>
                  </a:rPr>
                  <a:t> </a:t>
                </a:r>
              </a:p>
            </p:txBody>
          </p:sp>
          <p:sp>
            <p:nvSpPr>
              <p:cNvPr id="253980" name="Text Box 13"/>
              <p:cNvSpPr txBox="1">
                <a:spLocks noChangeArrowheads="1"/>
              </p:cNvSpPr>
              <p:nvPr/>
            </p:nvSpPr>
            <p:spPr bwMode="auto">
              <a:xfrm>
                <a:off x="3670" y="1867"/>
                <a:ext cx="19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dirty="0" err="1">
                    <a:solidFill>
                      <a:srgbClr val="000000"/>
                    </a:solidFill>
                    <a:latin typeface="Arial" panose="020B0604020202020204" pitchFamily="34" charset="0"/>
                  </a:rPr>
                  <a:t>Perf</a:t>
                </a:r>
                <a:r>
                  <a:rPr lang="en-US" altLang="nl-NL" dirty="0">
                    <a:solidFill>
                      <a:srgbClr val="000000"/>
                    </a:solidFill>
                    <a:latin typeface="Arial" panose="020B0604020202020204" pitchFamily="34" charset="0"/>
                  </a:rPr>
                  <a:t>. Health </a:t>
                </a:r>
                <a:r>
                  <a:rPr lang="en-US" altLang="nl-NL" sz="2800" dirty="0">
                    <a:solidFill>
                      <a:srgbClr val="000000"/>
                    </a:solidFill>
                    <a:latin typeface="Arial" panose="020B0604020202020204" pitchFamily="34" charset="0"/>
                  </a:rPr>
                  <a:t>(PH)</a:t>
                </a:r>
                <a:endParaRPr lang="en-GB" altLang="nl-NL" dirty="0">
                  <a:solidFill>
                    <a:srgbClr val="000000"/>
                  </a:solidFill>
                  <a:latin typeface="Arial" panose="020B0604020202020204" pitchFamily="34" charset="0"/>
                </a:endParaRPr>
              </a:p>
            </p:txBody>
          </p:sp>
        </p:grpSp>
        <p:sp>
          <p:nvSpPr>
            <p:cNvPr id="253974" name="Text Box 14"/>
            <p:cNvSpPr txBox="1">
              <a:spLocks noChangeArrowheads="1"/>
            </p:cNvSpPr>
            <p:nvPr/>
          </p:nvSpPr>
          <p:spPr bwMode="auto">
            <a:xfrm>
              <a:off x="1991796" y="2426233"/>
              <a:ext cx="1096775"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Tx/>
                <a:buNone/>
              </a:pPr>
              <a:r>
                <a:rPr lang="en-US" altLang="nl-NL" dirty="0">
                  <a:solidFill>
                    <a:srgbClr val="000000"/>
                  </a:solidFill>
                  <a:latin typeface="Arial" panose="020B0604020202020204" pitchFamily="34" charset="0"/>
                </a:rPr>
                <a:t>Blind</a:t>
              </a:r>
              <a:endParaRPr lang="en-GB" altLang="nl-NL" dirty="0">
                <a:solidFill>
                  <a:srgbClr val="000000"/>
                </a:solidFill>
                <a:latin typeface="Arial" panose="020B0604020202020204" pitchFamily="34" charset="0"/>
              </a:endParaRPr>
            </a:p>
          </p:txBody>
        </p:sp>
        <p:sp>
          <p:nvSpPr>
            <p:cNvPr id="253975" name="Text Box 15"/>
            <p:cNvSpPr txBox="1">
              <a:spLocks noChangeArrowheads="1"/>
            </p:cNvSpPr>
            <p:nvPr/>
          </p:nvSpPr>
          <p:spPr bwMode="auto">
            <a:xfrm>
              <a:off x="3565553" y="2290763"/>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3600">
                  <a:solidFill>
                    <a:srgbClr val="000000"/>
                  </a:solidFill>
                  <a:latin typeface="Arial" panose="020B0604020202020204" pitchFamily="34" charset="0"/>
                </a:rPr>
                <a:t>~</a:t>
              </a:r>
              <a:endParaRPr lang="en-GB" altLang="nl-NL" sz="3600">
                <a:solidFill>
                  <a:srgbClr val="000000"/>
                </a:solidFill>
                <a:latin typeface="Arial" panose="020B0604020202020204" pitchFamily="34" charset="0"/>
              </a:endParaRPr>
            </a:p>
          </p:txBody>
        </p:sp>
        <p:sp>
          <p:nvSpPr>
            <p:cNvPr id="253976" name="Text Box 24"/>
            <p:cNvSpPr txBox="1">
              <a:spLocks noChangeArrowheads="1"/>
            </p:cNvSpPr>
            <p:nvPr/>
          </p:nvSpPr>
          <p:spPr bwMode="auto">
            <a:xfrm>
              <a:off x="5213351" y="1857375"/>
              <a:ext cx="382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a:solidFill>
                    <a:srgbClr val="000000"/>
                  </a:solidFill>
                  <a:latin typeface="Arial" panose="020B0604020202020204" pitchFamily="34" charset="0"/>
                </a:rPr>
                <a:t>?</a:t>
              </a:r>
              <a:endParaRPr lang="en-GB" altLang="nl-NL" sz="2800">
                <a:solidFill>
                  <a:srgbClr val="000000"/>
                </a:solidFill>
                <a:latin typeface="Arial" panose="020B0604020202020204" pitchFamily="34" charset="0"/>
              </a:endParaRPr>
            </a:p>
          </p:txBody>
        </p:sp>
      </p:grpSp>
      <p:grpSp>
        <p:nvGrpSpPr>
          <p:cNvPr id="125983" name="Group 31"/>
          <p:cNvGrpSpPr>
            <a:grpSpLocks/>
          </p:cNvGrpSpPr>
          <p:nvPr/>
        </p:nvGrpSpPr>
        <p:grpSpPr bwMode="auto">
          <a:xfrm>
            <a:off x="66908" y="2955924"/>
            <a:ext cx="8435980" cy="1152525"/>
            <a:chOff x="97" y="1592"/>
            <a:chExt cx="5314" cy="726"/>
          </a:xfrm>
        </p:grpSpPr>
        <p:sp>
          <p:nvSpPr>
            <p:cNvPr id="253961" name="Text Box 5"/>
            <p:cNvSpPr txBox="1">
              <a:spLocks noChangeArrowheads="1"/>
            </p:cNvSpPr>
            <p:nvPr/>
          </p:nvSpPr>
          <p:spPr bwMode="auto">
            <a:xfrm>
              <a:off x="97" y="1792"/>
              <a:ext cx="324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dirty="0">
                  <a:solidFill>
                    <a:srgbClr val="0000FF"/>
                  </a:solidFill>
                  <a:latin typeface="Arial" panose="020B0604020202020204" pitchFamily="34" charset="0"/>
                </a:rPr>
                <a:t>P</a:t>
              </a:r>
              <a:r>
                <a:rPr lang="nl-NL" altLang="nl-NL" dirty="0" err="1">
                  <a:solidFill>
                    <a:srgbClr val="0000FF"/>
                  </a:solidFill>
                  <a:latin typeface="Arial" panose="020B0604020202020204" pitchFamily="34" charset="0"/>
                </a:rPr>
                <a:t>rospect</a:t>
              </a:r>
              <a:r>
                <a:rPr lang="nl-NL" altLang="nl-NL" dirty="0">
                  <a:solidFill>
                    <a:srgbClr val="0000FF"/>
                  </a:solidFill>
                  <a:latin typeface="Arial" panose="020B0604020202020204" pitchFamily="34" charset="0"/>
                </a:rPr>
                <a:t> </a:t>
              </a:r>
              <a:r>
                <a:rPr lang="nl-NL" altLang="nl-NL" dirty="0" err="1">
                  <a:solidFill>
                    <a:srgbClr val="0000FF"/>
                  </a:solidFill>
                  <a:latin typeface="Arial" panose="020B0604020202020204" pitchFamily="34" charset="0"/>
                </a:rPr>
                <a:t>theory</a:t>
              </a:r>
              <a:r>
                <a:rPr lang="en-US" altLang="nl-NL" dirty="0">
                  <a:solidFill>
                    <a:srgbClr val="0000FF"/>
                  </a:solidFill>
                  <a:latin typeface="Arial" panose="020B0604020202020204" pitchFamily="34" charset="0"/>
                </a:rPr>
                <a:t>:</a:t>
              </a:r>
              <a:r>
                <a:rPr lang="en-US" altLang="nl-NL" dirty="0">
                  <a:latin typeface="Arial" panose="020B0604020202020204" pitchFamily="34" charset="0"/>
                </a:rPr>
                <a:t> </a:t>
              </a:r>
              <a:r>
                <a:rPr lang="en-US" altLang="nl-NL" dirty="0">
                  <a:solidFill>
                    <a:srgbClr val="000000"/>
                  </a:solidFill>
                  <a:latin typeface="Arial" panose="020B0604020202020204" pitchFamily="34" charset="0"/>
                </a:rPr>
                <a:t>U(blind)  =</a:t>
              </a:r>
              <a:endParaRPr lang="en-GB" altLang="nl-NL" dirty="0">
                <a:solidFill>
                  <a:srgbClr val="000000"/>
                </a:solidFill>
                <a:latin typeface="Arial" panose="020B0604020202020204" pitchFamily="34" charset="0"/>
              </a:endParaRPr>
            </a:p>
          </p:txBody>
        </p:sp>
        <p:grpSp>
          <p:nvGrpSpPr>
            <p:cNvPr id="253962" name="Group 30"/>
            <p:cNvGrpSpPr>
              <a:grpSpLocks/>
            </p:cNvGrpSpPr>
            <p:nvPr/>
          </p:nvGrpSpPr>
          <p:grpSpPr bwMode="auto">
            <a:xfrm>
              <a:off x="3350" y="1592"/>
              <a:ext cx="2061" cy="726"/>
              <a:chOff x="3350" y="1592"/>
              <a:chExt cx="2061" cy="726"/>
            </a:xfrm>
          </p:grpSpPr>
          <p:sp>
            <p:nvSpPr>
              <p:cNvPr id="253963" name="Text Box 6"/>
              <p:cNvSpPr txBox="1">
                <a:spLocks noChangeArrowheads="1"/>
              </p:cNvSpPr>
              <p:nvPr/>
            </p:nvSpPr>
            <p:spPr bwMode="auto">
              <a:xfrm>
                <a:off x="4272" y="1592"/>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a:latin typeface="Arial" panose="020B0604020202020204" pitchFamily="34" charset="0"/>
                  </a:rPr>
                  <a:t>p</a:t>
                </a:r>
                <a:endParaRPr lang="en-GB" altLang="nl-NL">
                  <a:latin typeface="Arial" panose="020B0604020202020204" pitchFamily="34" charset="0"/>
                </a:endParaRPr>
              </a:p>
            </p:txBody>
          </p:sp>
          <p:sp>
            <p:nvSpPr>
              <p:cNvPr id="253964" name="Text Box 7"/>
              <p:cNvSpPr txBox="1">
                <a:spLocks noChangeArrowheads="1"/>
              </p:cNvSpPr>
              <p:nvPr/>
            </p:nvSpPr>
            <p:spPr bwMode="auto">
              <a:xfrm>
                <a:off x="3674" y="1950"/>
                <a:ext cx="173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dirty="0">
                    <a:solidFill>
                      <a:srgbClr val="000000"/>
                    </a:solidFill>
                    <a:latin typeface="Arial" panose="020B0604020202020204" pitchFamily="34" charset="0"/>
                  </a:rPr>
                  <a:t>p   +     (1</a:t>
                </a:r>
                <a:r>
                  <a:rPr lang="en-GB" altLang="nl-NL" dirty="0">
                    <a:solidFill>
                      <a:srgbClr val="000000"/>
                    </a:solidFill>
                    <a:latin typeface="Symbol" panose="05050102010706020507" pitchFamily="18" charset="2"/>
                    <a:cs typeface="Times New Roman" panose="02020603050405020304" pitchFamily="18" charset="0"/>
                  </a:rPr>
                  <a:t>-</a:t>
                </a:r>
                <a:r>
                  <a:rPr lang="en-GB" altLang="nl-NL" dirty="0">
                    <a:solidFill>
                      <a:srgbClr val="000000"/>
                    </a:solidFill>
                    <a:latin typeface="Arial" panose="020B0604020202020204" pitchFamily="34" charset="0"/>
                  </a:rPr>
                  <a:t> </a:t>
                </a:r>
                <a:r>
                  <a:rPr lang="en-US" altLang="nl-NL" dirty="0">
                    <a:solidFill>
                      <a:srgbClr val="000000"/>
                    </a:solidFill>
                    <a:latin typeface="Arial" panose="020B0604020202020204" pitchFamily="34" charset="0"/>
                  </a:rPr>
                  <a:t>p</a:t>
                </a:r>
                <a:r>
                  <a:rPr lang="en-US" altLang="nl-NL" dirty="0">
                    <a:latin typeface="Arial" panose="020B0604020202020204" pitchFamily="34" charset="0"/>
                  </a:rPr>
                  <a:t>)</a:t>
                </a:r>
                <a:endParaRPr lang="en-GB" altLang="nl-NL" dirty="0">
                  <a:latin typeface="Arial" panose="020B0604020202020204" pitchFamily="34" charset="0"/>
                </a:endParaRPr>
              </a:p>
            </p:txBody>
          </p:sp>
          <p:sp>
            <p:nvSpPr>
              <p:cNvPr id="253965" name="Line 8"/>
              <p:cNvSpPr>
                <a:spLocks noChangeShapeType="1"/>
              </p:cNvSpPr>
              <p:nvPr/>
            </p:nvSpPr>
            <p:spPr bwMode="auto">
              <a:xfrm>
                <a:off x="3350" y="1975"/>
                <a:ext cx="19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3966" name="Text Box 9"/>
              <p:cNvSpPr txBox="1">
                <a:spLocks noChangeArrowheads="1"/>
              </p:cNvSpPr>
              <p:nvPr/>
            </p:nvSpPr>
            <p:spPr bwMode="auto">
              <a:xfrm>
                <a:off x="4018" y="1603"/>
                <a:ext cx="86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dirty="0">
                    <a:solidFill>
                      <a:srgbClr val="000000"/>
                    </a:solidFill>
                    <a:latin typeface="Arial" panose="020B0604020202020204" pitchFamily="34" charset="0"/>
                  </a:rPr>
                  <a:t>w</a:t>
                </a:r>
                <a:r>
                  <a:rPr lang="en-US" altLang="nl-NL" sz="2400" dirty="0">
                    <a:solidFill>
                      <a:srgbClr val="000000"/>
                    </a:solidFill>
                    <a:latin typeface="Arial" panose="020B0604020202020204" pitchFamily="34" charset="0"/>
                  </a:rPr>
                  <a:t>(   )</a:t>
                </a:r>
                <a:endParaRPr lang="en-GB" altLang="nl-NL" baseline="30000" dirty="0">
                  <a:solidFill>
                    <a:srgbClr val="000000"/>
                  </a:solidFill>
                  <a:latin typeface="Arial" panose="020B0604020202020204" pitchFamily="34" charset="0"/>
                </a:endParaRPr>
              </a:p>
            </p:txBody>
          </p:sp>
          <p:sp>
            <p:nvSpPr>
              <p:cNvPr id="253967" name="Text Box 10"/>
              <p:cNvSpPr txBox="1">
                <a:spLocks noChangeArrowheads="1"/>
              </p:cNvSpPr>
              <p:nvPr/>
            </p:nvSpPr>
            <p:spPr bwMode="auto">
              <a:xfrm>
                <a:off x="3420" y="1948"/>
                <a:ext cx="86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dirty="0">
                    <a:solidFill>
                      <a:srgbClr val="000000"/>
                    </a:solidFill>
                    <a:latin typeface="Arial" panose="020B0604020202020204" pitchFamily="34" charset="0"/>
                  </a:rPr>
                  <a:t>w</a:t>
                </a:r>
                <a:r>
                  <a:rPr lang="en-US" altLang="nl-NL" sz="2400" dirty="0">
                    <a:solidFill>
                      <a:srgbClr val="000000"/>
                    </a:solidFill>
                    <a:latin typeface="Arial" panose="020B0604020202020204" pitchFamily="34" charset="0"/>
                  </a:rPr>
                  <a:t>(   )</a:t>
                </a:r>
                <a:endParaRPr lang="en-GB" altLang="nl-NL" baseline="30000" dirty="0">
                  <a:solidFill>
                    <a:srgbClr val="000000"/>
                  </a:solidFill>
                  <a:latin typeface="Arial" panose="020B0604020202020204" pitchFamily="34" charset="0"/>
                </a:endParaRPr>
              </a:p>
            </p:txBody>
          </p:sp>
          <p:sp>
            <p:nvSpPr>
              <p:cNvPr id="253968" name="Text Box 11"/>
              <p:cNvSpPr txBox="1">
                <a:spLocks noChangeArrowheads="1"/>
              </p:cNvSpPr>
              <p:nvPr/>
            </p:nvSpPr>
            <p:spPr bwMode="auto">
              <a:xfrm>
                <a:off x="4361" y="1948"/>
                <a:ext cx="45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a:latin typeface="Arial" panose="020B0604020202020204" pitchFamily="34" charset="0"/>
                  </a:rPr>
                  <a:t>w</a:t>
                </a:r>
                <a:endParaRPr lang="en-GB" altLang="nl-NL" sz="2400">
                  <a:latin typeface="Arial" panose="020B0604020202020204" pitchFamily="34" charset="0"/>
                </a:endParaRPr>
              </a:p>
            </p:txBody>
          </p:sp>
          <p:sp>
            <p:nvSpPr>
              <p:cNvPr id="253969" name="Text Box 12"/>
              <p:cNvSpPr txBox="1">
                <a:spLocks noChangeArrowheads="1"/>
              </p:cNvSpPr>
              <p:nvPr/>
            </p:nvSpPr>
            <p:spPr bwMode="auto">
              <a:xfrm>
                <a:off x="4205" y="1952"/>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nl-NL">
                    <a:latin typeface="Arial" panose="020B0604020202020204" pitchFamily="34" charset="0"/>
                    <a:cs typeface="Times New Roman" panose="02020603050405020304" pitchFamily="18" charset="0"/>
                    <a:sym typeface="Symbol" panose="05050102010706020507" pitchFamily="18" charset="2"/>
                  </a:rPr>
                  <a:t></a:t>
                </a:r>
              </a:p>
            </p:txBody>
          </p:sp>
        </p:grpSp>
      </p:grpSp>
      <p:sp>
        <p:nvSpPr>
          <p:cNvPr id="118799" name="Text Box 15"/>
          <p:cNvSpPr txBox="1">
            <a:spLocks noChangeArrowheads="1"/>
          </p:cNvSpPr>
          <p:nvPr/>
        </p:nvSpPr>
        <p:spPr bwMode="auto">
          <a:xfrm>
            <a:off x="206604" y="4060825"/>
            <a:ext cx="846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AU" altLang="nl-NL" dirty="0">
                <a:solidFill>
                  <a:srgbClr val="0000FF"/>
                </a:solidFill>
                <a:sym typeface="Math3" panose="00000400000000000000" pitchFamily="2" charset="2"/>
              </a:rPr>
              <a:t></a:t>
            </a:r>
            <a:endParaRPr lang="en-US" altLang="nl-NL" dirty="0">
              <a:solidFill>
                <a:srgbClr val="0000FF"/>
              </a:solidFill>
              <a:latin typeface="Arial" panose="020B0604020202020204" pitchFamily="34" charset="0"/>
              <a:cs typeface="Times New Roman" panose="02020603050405020304" pitchFamily="18" charset="0"/>
            </a:endParaRPr>
          </a:p>
        </p:txBody>
      </p:sp>
      <p:sp>
        <p:nvSpPr>
          <p:cNvPr id="3" name="Text Box 15"/>
          <p:cNvSpPr txBox="1">
            <a:spLocks noChangeArrowheads="1"/>
          </p:cNvSpPr>
          <p:nvPr/>
        </p:nvSpPr>
        <p:spPr bwMode="auto">
          <a:xfrm>
            <a:off x="216129" y="4684713"/>
            <a:ext cx="86979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Tx/>
              <a:buNone/>
            </a:pPr>
            <a:r>
              <a:rPr lang="en-US" altLang="nl-NL" sz="2800" dirty="0">
                <a:solidFill>
                  <a:srgbClr val="000000"/>
                </a:solidFill>
                <a:latin typeface="Arial" panose="020B0604020202020204" pitchFamily="34" charset="0"/>
              </a:rPr>
              <a:t>w: probability weighting &amp; </a:t>
            </a:r>
            <a:r>
              <a:rPr lang="en-GB"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 </a:t>
            </a:r>
            <a:r>
              <a:rPr lang="nl-NL" altLang="nl-NL" sz="2800" dirty="0" err="1">
                <a:solidFill>
                  <a:srgbClr val="000000"/>
                </a:solidFill>
                <a:latin typeface="Arial" panose="020B0604020202020204" pitchFamily="34" charset="0"/>
                <a:cs typeface="Times New Roman" panose="02020603050405020304" pitchFamily="18" charset="0"/>
                <a:sym typeface="Symbol" panose="05050102010706020507" pitchFamily="18" charset="2"/>
              </a:rPr>
              <a:t>loss</a:t>
            </a:r>
            <a:r>
              <a:rPr lang="nl-NL"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 </a:t>
            </a:r>
            <a:r>
              <a:rPr lang="nl-NL" altLang="nl-NL" sz="2800" dirty="0" err="1">
                <a:solidFill>
                  <a:srgbClr val="000000"/>
                </a:solidFill>
                <a:latin typeface="Arial" panose="020B0604020202020204" pitchFamily="34" charset="0"/>
                <a:cs typeface="Times New Roman" panose="02020603050405020304" pitchFamily="18" charset="0"/>
                <a:sym typeface="Symbol" panose="05050102010706020507" pitchFamily="18" charset="2"/>
              </a:rPr>
              <a:t>aversion</a:t>
            </a:r>
            <a:r>
              <a:rPr lang="nl-NL"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 as in </a:t>
            </a:r>
            <a:r>
              <a:rPr lang="nl-NL" altLang="nl-NL" sz="2800" dirty="0" err="1">
                <a:solidFill>
                  <a:srgbClr val="000000"/>
                </a:solidFill>
                <a:latin typeface="Arial" panose="020B0604020202020204" pitchFamily="34" charset="0"/>
                <a:cs typeface="Times New Roman" panose="02020603050405020304" pitchFamily="18" charset="0"/>
                <a:sym typeface="Symbol" panose="05050102010706020507" pitchFamily="18" charset="2"/>
              </a:rPr>
              <a:t>Kahneman</a:t>
            </a:r>
            <a:r>
              <a:rPr lang="nl-NL"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 &amp; </a:t>
            </a:r>
            <a:r>
              <a:rPr lang="nl-NL" altLang="nl-NL" sz="2800" dirty="0" err="1">
                <a:solidFill>
                  <a:srgbClr val="000000"/>
                </a:solidFill>
                <a:latin typeface="Arial" panose="020B0604020202020204" pitchFamily="34" charset="0"/>
                <a:cs typeface="Times New Roman" panose="02020603050405020304" pitchFamily="18" charset="0"/>
                <a:sym typeface="Symbol" panose="05050102010706020507" pitchFamily="18" charset="2"/>
              </a:rPr>
              <a:t>Tversky</a:t>
            </a:r>
            <a:r>
              <a:rPr lang="nl-NL"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 (1979).</a:t>
            </a:r>
          </a:p>
          <a:p>
            <a:pPr>
              <a:lnSpc>
                <a:spcPct val="95000"/>
              </a:lnSpc>
              <a:spcBef>
                <a:spcPct val="0"/>
              </a:spcBef>
              <a:buFontTx/>
              <a:buNone/>
            </a:pPr>
            <a:r>
              <a:rPr lang="en-US" altLang="nl-NL" sz="2800" dirty="0">
                <a:solidFill>
                  <a:srgbClr val="0000FF"/>
                </a:solidFill>
                <a:latin typeface="Arial" panose="020B0604020202020204" pitchFamily="34" charset="0"/>
              </a:rPr>
              <a:t>Proof: </a:t>
            </a:r>
            <a:r>
              <a:rPr lang="en-US" altLang="nl-NL" sz="2800" dirty="0">
                <a:solidFill>
                  <a:srgbClr val="000000"/>
                </a:solidFill>
                <a:latin typeface="Arial" panose="020B0604020202020204" pitchFamily="34" charset="0"/>
              </a:rPr>
              <a:t>see</a:t>
            </a:r>
            <a:r>
              <a:rPr lang="nl-NL" altLang="nl-NL" sz="2800" dirty="0">
                <a:solidFill>
                  <a:srgbClr val="000000"/>
                </a:solidFill>
                <a:latin typeface="Arial" panose="020B0604020202020204" pitchFamily="34" charset="0"/>
              </a:rPr>
              <a:t> </a:t>
            </a:r>
            <a:r>
              <a:rPr lang="en-US" altLang="nl-NL" sz="2800" dirty="0" err="1">
                <a:solidFill>
                  <a:srgbClr val="000000"/>
                </a:solidFill>
                <a:latin typeface="Arial" panose="020B0604020202020204" pitchFamily="34" charset="0"/>
              </a:rPr>
              <a:t>Bl</a:t>
            </a:r>
            <a:r>
              <a:rPr lang="en-AU" altLang="nl-NL" sz="2800" dirty="0" err="1">
                <a:solidFill>
                  <a:srgbClr val="000000"/>
                </a:solidFill>
                <a:latin typeface="Arial" panose="020B0604020202020204" pitchFamily="34" charset="0"/>
                <a:cs typeface="Times New Roman" panose="02020603050405020304" pitchFamily="18" charset="0"/>
              </a:rPr>
              <a:t>eichrodt</a:t>
            </a:r>
            <a:r>
              <a:rPr lang="en-AU" altLang="nl-NL" sz="2800" dirty="0">
                <a:solidFill>
                  <a:srgbClr val="000000"/>
                </a:solidFill>
                <a:latin typeface="Arial" panose="020B0604020202020204" pitchFamily="34" charset="0"/>
                <a:cs typeface="Times New Roman" panose="02020603050405020304" pitchFamily="18" charset="0"/>
              </a:rPr>
              <a:t>, Pinto, &amp; </a:t>
            </a:r>
            <a:r>
              <a:rPr lang="en-AU" altLang="nl-NL" sz="2800" dirty="0" err="1">
                <a:solidFill>
                  <a:srgbClr val="000000"/>
                </a:solidFill>
                <a:latin typeface="Arial" panose="020B0604020202020204" pitchFamily="34" charset="0"/>
                <a:cs typeface="Times New Roman" panose="02020603050405020304" pitchFamily="18" charset="0"/>
              </a:rPr>
              <a:t>Wakker</a:t>
            </a:r>
            <a:r>
              <a:rPr lang="en-AU" altLang="nl-NL" sz="2800" dirty="0">
                <a:solidFill>
                  <a:srgbClr val="000000"/>
                </a:solidFill>
                <a:latin typeface="Arial" panose="020B0604020202020204" pitchFamily="34" charset="0"/>
                <a:cs typeface="Times New Roman" panose="02020603050405020304" pitchFamily="18" charset="0"/>
              </a:rPr>
              <a:t> (2001).</a:t>
            </a:r>
          </a:p>
          <a:p>
            <a:pPr>
              <a:lnSpc>
                <a:spcPct val="95000"/>
              </a:lnSpc>
              <a:spcBef>
                <a:spcPct val="0"/>
              </a:spcBef>
              <a:buFontTx/>
              <a:buNone/>
            </a:pPr>
            <a:r>
              <a:rPr lang="nl-NL" altLang="nl-NL" sz="2800" dirty="0">
                <a:solidFill>
                  <a:srgbClr val="000000"/>
                </a:solidFill>
                <a:latin typeface="Arial" panose="020B0604020202020204" pitchFamily="34" charset="0"/>
                <a:cs typeface="Times New Roman" panose="02020603050405020304" pitchFamily="18" charset="0"/>
              </a:rPr>
              <a:t>They used common empirical findings about w and </a:t>
            </a:r>
            <a:r>
              <a:rPr lang="en-GB" altLang="nl-NL" sz="28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nl-NL" altLang="nl-NL" sz="2800" dirty="0">
                <a:solidFill>
                  <a:srgbClr val="000000"/>
                </a:solidFill>
                <a:latin typeface="Arial" panose="020B0604020202020204" pitchFamily="34" charset="0"/>
                <a:cs typeface="Times New Roman" panose="02020603050405020304" pitchFamily="18" charset="0"/>
              </a:rPr>
              <a:t> </a:t>
            </a:r>
            <a:r>
              <a:rPr lang="nl-NL" altLang="nl-NL" sz="2800" dirty="0" err="1">
                <a:solidFill>
                  <a:srgbClr val="000000"/>
                </a:solidFill>
                <a:latin typeface="Arial" panose="020B0604020202020204" pitchFamily="34" charset="0"/>
                <a:cs typeface="Times New Roman" panose="02020603050405020304" pitchFamily="18" charset="0"/>
              </a:rPr>
              <a:t>to</a:t>
            </a:r>
            <a:r>
              <a:rPr lang="nl-NL" altLang="nl-NL" sz="2800" dirty="0">
                <a:solidFill>
                  <a:srgbClr val="000000"/>
                </a:solidFill>
                <a:latin typeface="Arial" panose="020B0604020202020204" pitchFamily="34" charset="0"/>
                <a:cs typeface="Times New Roman" panose="02020603050405020304" pitchFamily="18" charset="0"/>
              </a:rPr>
              <a:t> </a:t>
            </a:r>
            <a:r>
              <a:rPr lang="nl-NL" altLang="nl-NL" sz="2800" dirty="0" err="1">
                <a:solidFill>
                  <a:srgbClr val="000000"/>
                </a:solidFill>
                <a:latin typeface="Arial" panose="020B0604020202020204" pitchFamily="34" charset="0"/>
                <a:cs typeface="Times New Roman" panose="02020603050405020304" pitchFamily="18" charset="0"/>
              </a:rPr>
              <a:t>obtain</a:t>
            </a:r>
            <a:r>
              <a:rPr lang="nl-NL" altLang="nl-NL" sz="2800" dirty="0">
                <a:solidFill>
                  <a:srgbClr val="000000"/>
                </a:solidFill>
                <a:latin typeface="Arial" panose="020B0604020202020204" pitchFamily="34" charset="0"/>
                <a:cs typeface="Times New Roman" panose="02020603050405020304" pitchFamily="18" charset="0"/>
              </a:rPr>
              <a:t> </a:t>
            </a:r>
            <a:r>
              <a:rPr lang="nl-NL" altLang="nl-NL" sz="2800" dirty="0" err="1">
                <a:solidFill>
                  <a:srgbClr val="000000"/>
                </a:solidFill>
                <a:latin typeface="Arial" panose="020B0604020202020204" pitchFamily="34" charset="0"/>
                <a:cs typeface="Times New Roman" panose="02020603050405020304" pitchFamily="18" charset="0"/>
              </a:rPr>
              <a:t>the</a:t>
            </a:r>
            <a:r>
              <a:rPr lang="nl-NL" altLang="nl-NL" sz="2800" dirty="0">
                <a:solidFill>
                  <a:srgbClr val="000000"/>
                </a:solidFill>
                <a:latin typeface="Arial" panose="020B0604020202020204" pitchFamily="34" charset="0"/>
                <a:cs typeface="Times New Roman" panose="02020603050405020304" pitchFamily="18" charset="0"/>
              </a:rPr>
              <a:t> </a:t>
            </a:r>
            <a:r>
              <a:rPr lang="nl-NL" altLang="nl-NL" sz="2800" dirty="0" err="1">
                <a:solidFill>
                  <a:srgbClr val="000000"/>
                </a:solidFill>
                <a:latin typeface="Arial" panose="020B0604020202020204" pitchFamily="34" charset="0"/>
                <a:cs typeface="Times New Roman" panose="02020603050405020304" pitchFamily="18" charset="0"/>
              </a:rPr>
              <a:t>following</a:t>
            </a:r>
            <a:r>
              <a:rPr lang="nl-NL" altLang="nl-NL" sz="2800" dirty="0">
                <a:solidFill>
                  <a:srgbClr val="000000"/>
                </a:solidFill>
                <a:latin typeface="Arial" panose="020B0604020202020204" pitchFamily="34" charset="0"/>
                <a:cs typeface="Times New Roman" panose="02020603050405020304" pitchFamily="18" charset="0"/>
              </a:rPr>
              <a:t> </a:t>
            </a:r>
            <a:r>
              <a:rPr lang="nl-NL" altLang="nl-NL" sz="2800" dirty="0" err="1">
                <a:solidFill>
                  <a:srgbClr val="000000"/>
                </a:solidFill>
                <a:latin typeface="Arial" panose="020B0604020202020204" pitchFamily="34" charset="0"/>
                <a:cs typeface="Times New Roman" panose="02020603050405020304" pitchFamily="18" charset="0"/>
              </a:rPr>
              <a:t>graph</a:t>
            </a:r>
            <a:r>
              <a:rPr lang="nl-NL" altLang="nl-NL" sz="2800" dirty="0">
                <a:solidFill>
                  <a:srgbClr val="000000"/>
                </a:solidFill>
                <a:latin typeface="Arial" panose="020B0604020202020204" pitchFamily="34" charset="0"/>
                <a:cs typeface="Times New Roman" panose="02020603050405020304" pitchFamily="18" charset="0"/>
              </a:rPr>
              <a:t>:</a:t>
            </a:r>
            <a:endParaRPr lang="en-US" altLang="nl-NL" sz="2800" dirty="0">
              <a:solidFill>
                <a:srgbClr val="000000"/>
              </a:solidFill>
              <a:latin typeface="Arial" panose="020B0604020202020204" pitchFamily="34" charset="0"/>
              <a:cs typeface="Times New Roman" panose="02020603050405020304" pitchFamily="18" charset="0"/>
            </a:endParaRPr>
          </a:p>
        </p:txBody>
      </p:sp>
      <p:sp>
        <p:nvSpPr>
          <p:cNvPr id="30"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224</a:t>
            </a:fld>
            <a:endParaRPr lang="en-US" altLang="nl-NL" sz="1600"/>
          </a:p>
        </p:txBody>
      </p:sp>
      <p:pic>
        <p:nvPicPr>
          <p:cNvPr id="31" name="Picture 30" descr="C:\Users\xx\Desktop\cur\cur Micro IV\Risky choic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46" r="18989"/>
          <a:stretch/>
        </p:blipFill>
        <p:spPr bwMode="auto">
          <a:xfrm>
            <a:off x="8826283" y="6453319"/>
            <a:ext cx="288896" cy="21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903187"/>
      </p:ext>
    </p:extLst>
  </p:cSld>
  <p:clrMapOvr>
    <a:masterClrMapping/>
  </p:clrMapOvr>
  <p:transition advTm="736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494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9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87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8" grpId="0" build="p" autoUpdateAnimBg="0"/>
      <p:bldP spid="100355" grpId="0"/>
      <p:bldP spid="118799" grpId="0" autoUpdateAnimBg="0"/>
      <p:bldP spid="3" grpId="0" build="p" autoUpdateAnimBg="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4"/>
          <p:cNvGrpSpPr>
            <a:grpSpLocks/>
          </p:cNvGrpSpPr>
          <p:nvPr/>
        </p:nvGrpSpPr>
        <p:grpSpPr bwMode="auto">
          <a:xfrm>
            <a:off x="901023" y="258534"/>
            <a:ext cx="4149725" cy="3460750"/>
            <a:chOff x="1046163" y="571500"/>
            <a:chExt cx="4149725" cy="3460750"/>
          </a:xfrm>
        </p:grpSpPr>
        <p:grpSp>
          <p:nvGrpSpPr>
            <p:cNvPr id="256008" name="Group 447"/>
            <p:cNvGrpSpPr>
              <a:grpSpLocks/>
            </p:cNvGrpSpPr>
            <p:nvPr/>
          </p:nvGrpSpPr>
          <p:grpSpPr bwMode="auto">
            <a:xfrm>
              <a:off x="1622425" y="638175"/>
              <a:ext cx="3433763" cy="2832100"/>
              <a:chOff x="1166" y="1088"/>
              <a:chExt cx="2163" cy="1784"/>
            </a:xfrm>
          </p:grpSpPr>
          <p:grpSp>
            <p:nvGrpSpPr>
              <p:cNvPr id="256028" name="Group 446"/>
              <p:cNvGrpSpPr>
                <a:grpSpLocks/>
              </p:cNvGrpSpPr>
              <p:nvPr/>
            </p:nvGrpSpPr>
            <p:grpSpPr bwMode="auto">
              <a:xfrm>
                <a:off x="1167" y="1104"/>
                <a:ext cx="2162" cy="1764"/>
                <a:chOff x="1167" y="1104"/>
                <a:chExt cx="2162" cy="1764"/>
              </a:xfrm>
            </p:grpSpPr>
            <p:grpSp>
              <p:nvGrpSpPr>
                <p:cNvPr id="256040" name="Group 445"/>
                <p:cNvGrpSpPr>
                  <a:grpSpLocks/>
                </p:cNvGrpSpPr>
                <p:nvPr/>
              </p:nvGrpSpPr>
              <p:grpSpPr bwMode="auto">
                <a:xfrm>
                  <a:off x="1167" y="2755"/>
                  <a:ext cx="109" cy="113"/>
                  <a:chOff x="1167" y="2755"/>
                  <a:chExt cx="109" cy="113"/>
                </a:xfrm>
              </p:grpSpPr>
              <p:sp>
                <p:nvSpPr>
                  <p:cNvPr id="256141" name="Line 323"/>
                  <p:cNvSpPr>
                    <a:spLocks noChangeShapeType="1"/>
                  </p:cNvSpPr>
                  <p:nvPr/>
                </p:nvSpPr>
                <p:spPr bwMode="auto">
                  <a:xfrm flipV="1">
                    <a:off x="1173" y="2840"/>
                    <a:ext cx="22" cy="1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42" name="Line 121"/>
                  <p:cNvSpPr>
                    <a:spLocks noChangeShapeType="1"/>
                  </p:cNvSpPr>
                  <p:nvPr/>
                </p:nvSpPr>
                <p:spPr bwMode="auto">
                  <a:xfrm flipV="1">
                    <a:off x="1167" y="2824"/>
                    <a:ext cx="21" cy="44"/>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43" name="Line 122"/>
                  <p:cNvSpPr>
                    <a:spLocks noChangeShapeType="1"/>
                  </p:cNvSpPr>
                  <p:nvPr/>
                </p:nvSpPr>
                <p:spPr bwMode="auto">
                  <a:xfrm flipV="1">
                    <a:off x="1188" y="2802"/>
                    <a:ext cx="23" cy="22"/>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44" name="Line 123"/>
                  <p:cNvSpPr>
                    <a:spLocks noChangeShapeType="1"/>
                  </p:cNvSpPr>
                  <p:nvPr/>
                </p:nvSpPr>
                <p:spPr bwMode="auto">
                  <a:xfrm flipV="1">
                    <a:off x="1211" y="2784"/>
                    <a:ext cx="20" cy="1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45" name="Line 124"/>
                  <p:cNvSpPr>
                    <a:spLocks noChangeShapeType="1"/>
                  </p:cNvSpPr>
                  <p:nvPr/>
                </p:nvSpPr>
                <p:spPr bwMode="auto">
                  <a:xfrm flipV="1">
                    <a:off x="1231" y="2769"/>
                    <a:ext cx="23" cy="15"/>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46" name="Line 125"/>
                  <p:cNvSpPr>
                    <a:spLocks noChangeShapeType="1"/>
                  </p:cNvSpPr>
                  <p:nvPr/>
                </p:nvSpPr>
                <p:spPr bwMode="auto">
                  <a:xfrm flipV="1">
                    <a:off x="1254" y="2755"/>
                    <a:ext cx="22" cy="14"/>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56041" name="Group 444"/>
                <p:cNvGrpSpPr>
                  <a:grpSpLocks/>
                </p:cNvGrpSpPr>
                <p:nvPr/>
              </p:nvGrpSpPr>
              <p:grpSpPr bwMode="auto">
                <a:xfrm>
                  <a:off x="1276" y="1104"/>
                  <a:ext cx="2053" cy="1651"/>
                  <a:chOff x="1276" y="1104"/>
                  <a:chExt cx="2053" cy="1651"/>
                </a:xfrm>
              </p:grpSpPr>
              <p:sp>
                <p:nvSpPr>
                  <p:cNvPr id="256042" name="Line 163"/>
                  <p:cNvSpPr>
                    <a:spLocks noChangeShapeType="1"/>
                  </p:cNvSpPr>
                  <p:nvPr/>
                </p:nvSpPr>
                <p:spPr bwMode="auto">
                  <a:xfrm flipV="1">
                    <a:off x="2044" y="2432"/>
                    <a:ext cx="22"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43" name="Line 164"/>
                  <p:cNvSpPr>
                    <a:spLocks noChangeShapeType="1"/>
                  </p:cNvSpPr>
                  <p:nvPr/>
                </p:nvSpPr>
                <p:spPr bwMode="auto">
                  <a:xfrm flipV="1">
                    <a:off x="2066" y="2423"/>
                    <a:ext cx="21"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44" name="Line 165"/>
                  <p:cNvSpPr>
                    <a:spLocks noChangeShapeType="1"/>
                  </p:cNvSpPr>
                  <p:nvPr/>
                </p:nvSpPr>
                <p:spPr bwMode="auto">
                  <a:xfrm flipV="1">
                    <a:off x="2087" y="2414"/>
                    <a:ext cx="23"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45" name="Line 166"/>
                  <p:cNvSpPr>
                    <a:spLocks noChangeShapeType="1"/>
                  </p:cNvSpPr>
                  <p:nvPr/>
                </p:nvSpPr>
                <p:spPr bwMode="auto">
                  <a:xfrm flipV="1">
                    <a:off x="2110" y="2404"/>
                    <a:ext cx="20" cy="10"/>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46" name="Line 167"/>
                  <p:cNvSpPr>
                    <a:spLocks noChangeShapeType="1"/>
                  </p:cNvSpPr>
                  <p:nvPr/>
                </p:nvSpPr>
                <p:spPr bwMode="auto">
                  <a:xfrm flipV="1">
                    <a:off x="2130" y="2396"/>
                    <a:ext cx="23"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47" name="Line 168"/>
                  <p:cNvSpPr>
                    <a:spLocks noChangeShapeType="1"/>
                  </p:cNvSpPr>
                  <p:nvPr/>
                </p:nvSpPr>
                <p:spPr bwMode="auto">
                  <a:xfrm flipV="1">
                    <a:off x="2153" y="2387"/>
                    <a:ext cx="22"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48" name="Line 169"/>
                  <p:cNvSpPr>
                    <a:spLocks noChangeShapeType="1"/>
                  </p:cNvSpPr>
                  <p:nvPr/>
                </p:nvSpPr>
                <p:spPr bwMode="auto">
                  <a:xfrm flipV="1">
                    <a:off x="2175" y="2378"/>
                    <a:ext cx="21"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49" name="Line 170"/>
                  <p:cNvSpPr>
                    <a:spLocks noChangeShapeType="1"/>
                  </p:cNvSpPr>
                  <p:nvPr/>
                </p:nvSpPr>
                <p:spPr bwMode="auto">
                  <a:xfrm flipV="1">
                    <a:off x="2196" y="2368"/>
                    <a:ext cx="22" cy="10"/>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50" name="Line 171"/>
                  <p:cNvSpPr>
                    <a:spLocks noChangeShapeType="1"/>
                  </p:cNvSpPr>
                  <p:nvPr/>
                </p:nvSpPr>
                <p:spPr bwMode="auto">
                  <a:xfrm flipV="1">
                    <a:off x="2218" y="2359"/>
                    <a:ext cx="22"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51" name="Line 172"/>
                  <p:cNvSpPr>
                    <a:spLocks noChangeShapeType="1"/>
                  </p:cNvSpPr>
                  <p:nvPr/>
                </p:nvSpPr>
                <p:spPr bwMode="auto">
                  <a:xfrm flipV="1">
                    <a:off x="2240" y="2350"/>
                    <a:ext cx="21"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52" name="Line 173"/>
                  <p:cNvSpPr>
                    <a:spLocks noChangeShapeType="1"/>
                  </p:cNvSpPr>
                  <p:nvPr/>
                </p:nvSpPr>
                <p:spPr bwMode="auto">
                  <a:xfrm flipV="1">
                    <a:off x="2261" y="2339"/>
                    <a:ext cx="22" cy="1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53" name="Line 174"/>
                  <p:cNvSpPr>
                    <a:spLocks noChangeShapeType="1"/>
                  </p:cNvSpPr>
                  <p:nvPr/>
                </p:nvSpPr>
                <p:spPr bwMode="auto">
                  <a:xfrm flipV="1">
                    <a:off x="2283" y="2330"/>
                    <a:ext cx="21"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54" name="Line 175"/>
                  <p:cNvSpPr>
                    <a:spLocks noChangeShapeType="1"/>
                  </p:cNvSpPr>
                  <p:nvPr/>
                </p:nvSpPr>
                <p:spPr bwMode="auto">
                  <a:xfrm flipV="1">
                    <a:off x="2304" y="2320"/>
                    <a:ext cx="23" cy="10"/>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55" name="Line 176"/>
                  <p:cNvSpPr>
                    <a:spLocks noChangeShapeType="1"/>
                  </p:cNvSpPr>
                  <p:nvPr/>
                </p:nvSpPr>
                <p:spPr bwMode="auto">
                  <a:xfrm flipV="1">
                    <a:off x="2327" y="2310"/>
                    <a:ext cx="22" cy="10"/>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56" name="Line 177"/>
                  <p:cNvSpPr>
                    <a:spLocks noChangeShapeType="1"/>
                  </p:cNvSpPr>
                  <p:nvPr/>
                </p:nvSpPr>
                <p:spPr bwMode="auto">
                  <a:xfrm flipV="1">
                    <a:off x="2349" y="2299"/>
                    <a:ext cx="21" cy="1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57" name="Line 178"/>
                  <p:cNvSpPr>
                    <a:spLocks noChangeShapeType="1"/>
                  </p:cNvSpPr>
                  <p:nvPr/>
                </p:nvSpPr>
                <p:spPr bwMode="auto">
                  <a:xfrm flipV="1">
                    <a:off x="2370" y="2289"/>
                    <a:ext cx="22" cy="10"/>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58" name="Line 179"/>
                  <p:cNvSpPr>
                    <a:spLocks noChangeShapeType="1"/>
                  </p:cNvSpPr>
                  <p:nvPr/>
                </p:nvSpPr>
                <p:spPr bwMode="auto">
                  <a:xfrm flipV="1">
                    <a:off x="2392" y="2278"/>
                    <a:ext cx="21" cy="1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59" name="Line 180"/>
                  <p:cNvSpPr>
                    <a:spLocks noChangeShapeType="1"/>
                  </p:cNvSpPr>
                  <p:nvPr/>
                </p:nvSpPr>
                <p:spPr bwMode="auto">
                  <a:xfrm flipV="1">
                    <a:off x="2413" y="2267"/>
                    <a:ext cx="22" cy="1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60" name="Line 181"/>
                  <p:cNvSpPr>
                    <a:spLocks noChangeShapeType="1"/>
                  </p:cNvSpPr>
                  <p:nvPr/>
                </p:nvSpPr>
                <p:spPr bwMode="auto">
                  <a:xfrm flipV="1">
                    <a:off x="2435" y="2256"/>
                    <a:ext cx="23" cy="1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61" name="Line 182"/>
                  <p:cNvSpPr>
                    <a:spLocks noChangeShapeType="1"/>
                  </p:cNvSpPr>
                  <p:nvPr/>
                </p:nvSpPr>
                <p:spPr bwMode="auto">
                  <a:xfrm flipV="1">
                    <a:off x="2458" y="2244"/>
                    <a:ext cx="21" cy="12"/>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62" name="Line 183"/>
                  <p:cNvSpPr>
                    <a:spLocks noChangeShapeType="1"/>
                  </p:cNvSpPr>
                  <p:nvPr/>
                </p:nvSpPr>
                <p:spPr bwMode="auto">
                  <a:xfrm flipV="1">
                    <a:off x="2479" y="2233"/>
                    <a:ext cx="22" cy="1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63" name="Line 184"/>
                  <p:cNvSpPr>
                    <a:spLocks noChangeShapeType="1"/>
                  </p:cNvSpPr>
                  <p:nvPr/>
                </p:nvSpPr>
                <p:spPr bwMode="auto">
                  <a:xfrm flipV="1">
                    <a:off x="2501" y="2222"/>
                    <a:ext cx="22" cy="1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64" name="Line 185"/>
                  <p:cNvSpPr>
                    <a:spLocks noChangeShapeType="1"/>
                  </p:cNvSpPr>
                  <p:nvPr/>
                </p:nvSpPr>
                <p:spPr bwMode="auto">
                  <a:xfrm flipV="1">
                    <a:off x="2523" y="2209"/>
                    <a:ext cx="21" cy="13"/>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65" name="Line 186"/>
                  <p:cNvSpPr>
                    <a:spLocks noChangeShapeType="1"/>
                  </p:cNvSpPr>
                  <p:nvPr/>
                </p:nvSpPr>
                <p:spPr bwMode="auto">
                  <a:xfrm flipV="1">
                    <a:off x="2544" y="2198"/>
                    <a:ext cx="23" cy="1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66" name="Line 187"/>
                  <p:cNvSpPr>
                    <a:spLocks noChangeShapeType="1"/>
                  </p:cNvSpPr>
                  <p:nvPr/>
                </p:nvSpPr>
                <p:spPr bwMode="auto">
                  <a:xfrm flipV="1">
                    <a:off x="2567" y="2185"/>
                    <a:ext cx="20" cy="13"/>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67" name="Line 188"/>
                  <p:cNvSpPr>
                    <a:spLocks noChangeShapeType="1"/>
                  </p:cNvSpPr>
                  <p:nvPr/>
                </p:nvSpPr>
                <p:spPr bwMode="auto">
                  <a:xfrm flipV="1">
                    <a:off x="2587" y="2171"/>
                    <a:ext cx="22" cy="14"/>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68" name="Line 189"/>
                  <p:cNvSpPr>
                    <a:spLocks noChangeShapeType="1"/>
                  </p:cNvSpPr>
                  <p:nvPr/>
                </p:nvSpPr>
                <p:spPr bwMode="auto">
                  <a:xfrm flipV="1">
                    <a:off x="2609" y="2159"/>
                    <a:ext cx="23" cy="12"/>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69" name="Line 190"/>
                  <p:cNvSpPr>
                    <a:spLocks noChangeShapeType="1"/>
                  </p:cNvSpPr>
                  <p:nvPr/>
                </p:nvSpPr>
                <p:spPr bwMode="auto">
                  <a:xfrm flipV="1">
                    <a:off x="2632" y="2145"/>
                    <a:ext cx="21" cy="14"/>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0" name="Line 191"/>
                  <p:cNvSpPr>
                    <a:spLocks noChangeShapeType="1"/>
                  </p:cNvSpPr>
                  <p:nvPr/>
                </p:nvSpPr>
                <p:spPr bwMode="auto">
                  <a:xfrm flipV="1">
                    <a:off x="2653" y="2131"/>
                    <a:ext cx="22" cy="14"/>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1" name="Line 192"/>
                  <p:cNvSpPr>
                    <a:spLocks noChangeShapeType="1"/>
                  </p:cNvSpPr>
                  <p:nvPr/>
                </p:nvSpPr>
                <p:spPr bwMode="auto">
                  <a:xfrm flipV="1">
                    <a:off x="2675" y="2118"/>
                    <a:ext cx="22" cy="13"/>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2" name="Line 193"/>
                  <p:cNvSpPr>
                    <a:spLocks noChangeShapeType="1"/>
                  </p:cNvSpPr>
                  <p:nvPr/>
                </p:nvSpPr>
                <p:spPr bwMode="auto">
                  <a:xfrm flipV="1">
                    <a:off x="2697" y="2103"/>
                    <a:ext cx="21" cy="15"/>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3" name="Line 194"/>
                  <p:cNvSpPr>
                    <a:spLocks noChangeShapeType="1"/>
                  </p:cNvSpPr>
                  <p:nvPr/>
                </p:nvSpPr>
                <p:spPr bwMode="auto">
                  <a:xfrm flipV="1">
                    <a:off x="2718" y="2088"/>
                    <a:ext cx="23" cy="15"/>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4" name="Line 195"/>
                  <p:cNvSpPr>
                    <a:spLocks noChangeShapeType="1"/>
                  </p:cNvSpPr>
                  <p:nvPr/>
                </p:nvSpPr>
                <p:spPr bwMode="auto">
                  <a:xfrm flipV="1">
                    <a:off x="2741" y="2072"/>
                    <a:ext cx="20" cy="16"/>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5" name="Line 196"/>
                  <p:cNvSpPr>
                    <a:spLocks noChangeShapeType="1"/>
                  </p:cNvSpPr>
                  <p:nvPr/>
                </p:nvSpPr>
                <p:spPr bwMode="auto">
                  <a:xfrm flipV="1">
                    <a:off x="2761" y="2056"/>
                    <a:ext cx="23" cy="16"/>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6" name="Line 197"/>
                  <p:cNvSpPr>
                    <a:spLocks noChangeShapeType="1"/>
                  </p:cNvSpPr>
                  <p:nvPr/>
                </p:nvSpPr>
                <p:spPr bwMode="auto">
                  <a:xfrm flipV="1">
                    <a:off x="2784" y="2040"/>
                    <a:ext cx="22" cy="16"/>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7" name="Line 198"/>
                  <p:cNvSpPr>
                    <a:spLocks noChangeShapeType="1"/>
                  </p:cNvSpPr>
                  <p:nvPr/>
                </p:nvSpPr>
                <p:spPr bwMode="auto">
                  <a:xfrm flipV="1">
                    <a:off x="2806" y="2023"/>
                    <a:ext cx="21" cy="17"/>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8" name="Line 199"/>
                  <p:cNvSpPr>
                    <a:spLocks noChangeShapeType="1"/>
                  </p:cNvSpPr>
                  <p:nvPr/>
                </p:nvSpPr>
                <p:spPr bwMode="auto">
                  <a:xfrm flipV="1">
                    <a:off x="2827" y="2004"/>
                    <a:ext cx="22" cy="1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9" name="Line 200"/>
                  <p:cNvSpPr>
                    <a:spLocks noChangeShapeType="1"/>
                  </p:cNvSpPr>
                  <p:nvPr/>
                </p:nvSpPr>
                <p:spPr bwMode="auto">
                  <a:xfrm flipV="1">
                    <a:off x="2849" y="1987"/>
                    <a:ext cx="21" cy="17"/>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80" name="Line 201"/>
                  <p:cNvSpPr>
                    <a:spLocks noChangeShapeType="1"/>
                  </p:cNvSpPr>
                  <p:nvPr/>
                </p:nvSpPr>
                <p:spPr bwMode="auto">
                  <a:xfrm flipV="1">
                    <a:off x="2870" y="1968"/>
                    <a:ext cx="23" cy="1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81" name="Line 202"/>
                  <p:cNvSpPr>
                    <a:spLocks noChangeShapeType="1"/>
                  </p:cNvSpPr>
                  <p:nvPr/>
                </p:nvSpPr>
                <p:spPr bwMode="auto">
                  <a:xfrm flipV="1">
                    <a:off x="2893" y="1949"/>
                    <a:ext cx="22" cy="1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82" name="Line 203"/>
                  <p:cNvSpPr>
                    <a:spLocks noChangeShapeType="1"/>
                  </p:cNvSpPr>
                  <p:nvPr/>
                </p:nvSpPr>
                <p:spPr bwMode="auto">
                  <a:xfrm flipV="1">
                    <a:off x="2915" y="1928"/>
                    <a:ext cx="20" cy="2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83" name="Line 204"/>
                  <p:cNvSpPr>
                    <a:spLocks noChangeShapeType="1"/>
                  </p:cNvSpPr>
                  <p:nvPr/>
                </p:nvSpPr>
                <p:spPr bwMode="auto">
                  <a:xfrm flipV="1">
                    <a:off x="2935" y="1906"/>
                    <a:ext cx="23" cy="22"/>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84" name="Line 205"/>
                  <p:cNvSpPr>
                    <a:spLocks noChangeShapeType="1"/>
                  </p:cNvSpPr>
                  <p:nvPr/>
                </p:nvSpPr>
                <p:spPr bwMode="auto">
                  <a:xfrm flipV="1">
                    <a:off x="2958" y="1885"/>
                    <a:ext cx="23" cy="2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85" name="Line 206"/>
                  <p:cNvSpPr>
                    <a:spLocks noChangeShapeType="1"/>
                  </p:cNvSpPr>
                  <p:nvPr/>
                </p:nvSpPr>
                <p:spPr bwMode="auto">
                  <a:xfrm flipV="1">
                    <a:off x="2981" y="1861"/>
                    <a:ext cx="20" cy="24"/>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86" name="Line 207"/>
                  <p:cNvSpPr>
                    <a:spLocks noChangeShapeType="1"/>
                  </p:cNvSpPr>
                  <p:nvPr/>
                </p:nvSpPr>
                <p:spPr bwMode="auto">
                  <a:xfrm flipV="1">
                    <a:off x="3001" y="1837"/>
                    <a:ext cx="22" cy="24"/>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87" name="Line 208"/>
                  <p:cNvSpPr>
                    <a:spLocks noChangeShapeType="1"/>
                  </p:cNvSpPr>
                  <p:nvPr/>
                </p:nvSpPr>
                <p:spPr bwMode="auto">
                  <a:xfrm flipV="1">
                    <a:off x="3023" y="1810"/>
                    <a:ext cx="21" cy="27"/>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88" name="Line 209"/>
                  <p:cNvSpPr>
                    <a:spLocks noChangeShapeType="1"/>
                  </p:cNvSpPr>
                  <p:nvPr/>
                </p:nvSpPr>
                <p:spPr bwMode="auto">
                  <a:xfrm flipV="1">
                    <a:off x="3044" y="1783"/>
                    <a:ext cx="23" cy="27"/>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89" name="Line 210"/>
                  <p:cNvSpPr>
                    <a:spLocks noChangeShapeType="1"/>
                  </p:cNvSpPr>
                  <p:nvPr/>
                </p:nvSpPr>
                <p:spPr bwMode="auto">
                  <a:xfrm flipV="1">
                    <a:off x="3067" y="1754"/>
                    <a:ext cx="22" cy="2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90" name="Line 211"/>
                  <p:cNvSpPr>
                    <a:spLocks noChangeShapeType="1"/>
                  </p:cNvSpPr>
                  <p:nvPr/>
                </p:nvSpPr>
                <p:spPr bwMode="auto">
                  <a:xfrm flipV="1">
                    <a:off x="3089" y="1723"/>
                    <a:ext cx="21" cy="3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91" name="Line 212"/>
                  <p:cNvSpPr>
                    <a:spLocks noChangeShapeType="1"/>
                  </p:cNvSpPr>
                  <p:nvPr/>
                </p:nvSpPr>
                <p:spPr bwMode="auto">
                  <a:xfrm flipV="1">
                    <a:off x="3110" y="1690"/>
                    <a:ext cx="22" cy="33"/>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92" name="Line 213"/>
                  <p:cNvSpPr>
                    <a:spLocks noChangeShapeType="1"/>
                  </p:cNvSpPr>
                  <p:nvPr/>
                </p:nvSpPr>
                <p:spPr bwMode="auto">
                  <a:xfrm flipV="1">
                    <a:off x="3132" y="1655"/>
                    <a:ext cx="23" cy="35"/>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93" name="Line 214"/>
                  <p:cNvSpPr>
                    <a:spLocks noChangeShapeType="1"/>
                  </p:cNvSpPr>
                  <p:nvPr/>
                </p:nvSpPr>
                <p:spPr bwMode="auto">
                  <a:xfrm flipV="1">
                    <a:off x="3155" y="1617"/>
                    <a:ext cx="20" cy="3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94" name="Line 215"/>
                  <p:cNvSpPr>
                    <a:spLocks noChangeShapeType="1"/>
                  </p:cNvSpPr>
                  <p:nvPr/>
                </p:nvSpPr>
                <p:spPr bwMode="auto">
                  <a:xfrm flipV="1">
                    <a:off x="3175" y="1575"/>
                    <a:ext cx="23" cy="42"/>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95" name="Line 216"/>
                  <p:cNvSpPr>
                    <a:spLocks noChangeShapeType="1"/>
                  </p:cNvSpPr>
                  <p:nvPr/>
                </p:nvSpPr>
                <p:spPr bwMode="auto">
                  <a:xfrm flipV="1">
                    <a:off x="3198" y="1529"/>
                    <a:ext cx="21" cy="46"/>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96" name="Line 217"/>
                  <p:cNvSpPr>
                    <a:spLocks noChangeShapeType="1"/>
                  </p:cNvSpPr>
                  <p:nvPr/>
                </p:nvSpPr>
                <p:spPr bwMode="auto">
                  <a:xfrm flipV="1">
                    <a:off x="3219" y="1478"/>
                    <a:ext cx="22" cy="5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97" name="Line 218"/>
                  <p:cNvSpPr>
                    <a:spLocks noChangeShapeType="1"/>
                  </p:cNvSpPr>
                  <p:nvPr/>
                </p:nvSpPr>
                <p:spPr bwMode="auto">
                  <a:xfrm flipV="1">
                    <a:off x="3241" y="1419"/>
                    <a:ext cx="22" cy="5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98" name="Line 219"/>
                  <p:cNvSpPr>
                    <a:spLocks noChangeShapeType="1"/>
                  </p:cNvSpPr>
                  <p:nvPr/>
                </p:nvSpPr>
                <p:spPr bwMode="auto">
                  <a:xfrm flipV="1">
                    <a:off x="3263" y="1350"/>
                    <a:ext cx="21" cy="6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99" name="Line 220"/>
                  <p:cNvSpPr>
                    <a:spLocks noChangeShapeType="1"/>
                  </p:cNvSpPr>
                  <p:nvPr/>
                </p:nvSpPr>
                <p:spPr bwMode="auto">
                  <a:xfrm flipV="1">
                    <a:off x="3284" y="1262"/>
                    <a:ext cx="23" cy="8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00" name="Line 221"/>
                  <p:cNvSpPr>
                    <a:spLocks noChangeShapeType="1"/>
                  </p:cNvSpPr>
                  <p:nvPr/>
                </p:nvSpPr>
                <p:spPr bwMode="auto">
                  <a:xfrm flipV="1">
                    <a:off x="3307" y="1104"/>
                    <a:ext cx="22" cy="15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01" name="Line 329"/>
                  <p:cNvSpPr>
                    <a:spLocks noChangeShapeType="1"/>
                  </p:cNvSpPr>
                  <p:nvPr/>
                </p:nvSpPr>
                <p:spPr bwMode="auto">
                  <a:xfrm flipV="1">
                    <a:off x="1304" y="2733"/>
                    <a:ext cx="21" cy="1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02" name="Line 330"/>
                  <p:cNvSpPr>
                    <a:spLocks noChangeShapeType="1"/>
                  </p:cNvSpPr>
                  <p:nvPr/>
                </p:nvSpPr>
                <p:spPr bwMode="auto">
                  <a:xfrm flipV="1">
                    <a:off x="1325" y="2716"/>
                    <a:ext cx="22" cy="17"/>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03" name="Line 331"/>
                  <p:cNvSpPr>
                    <a:spLocks noChangeShapeType="1"/>
                  </p:cNvSpPr>
                  <p:nvPr/>
                </p:nvSpPr>
                <p:spPr bwMode="auto">
                  <a:xfrm flipV="1">
                    <a:off x="1347" y="2698"/>
                    <a:ext cx="23" cy="1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04" name="Line 332"/>
                  <p:cNvSpPr>
                    <a:spLocks noChangeShapeType="1"/>
                  </p:cNvSpPr>
                  <p:nvPr/>
                </p:nvSpPr>
                <p:spPr bwMode="auto">
                  <a:xfrm flipV="1">
                    <a:off x="1370" y="2681"/>
                    <a:ext cx="20" cy="17"/>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05" name="Line 126"/>
                  <p:cNvSpPr>
                    <a:spLocks noChangeShapeType="1"/>
                  </p:cNvSpPr>
                  <p:nvPr/>
                </p:nvSpPr>
                <p:spPr bwMode="auto">
                  <a:xfrm flipV="1">
                    <a:off x="1276" y="2742"/>
                    <a:ext cx="21" cy="13"/>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06" name="Line 127"/>
                  <p:cNvSpPr>
                    <a:spLocks noChangeShapeType="1"/>
                  </p:cNvSpPr>
                  <p:nvPr/>
                </p:nvSpPr>
                <p:spPr bwMode="auto">
                  <a:xfrm flipV="1">
                    <a:off x="1297" y="2730"/>
                    <a:ext cx="22" cy="12"/>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07" name="Line 128"/>
                  <p:cNvSpPr>
                    <a:spLocks noChangeShapeType="1"/>
                  </p:cNvSpPr>
                  <p:nvPr/>
                </p:nvSpPr>
                <p:spPr bwMode="auto">
                  <a:xfrm flipV="1">
                    <a:off x="1319" y="2719"/>
                    <a:ext cx="21" cy="1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08" name="Line 129"/>
                  <p:cNvSpPr>
                    <a:spLocks noChangeShapeType="1"/>
                  </p:cNvSpPr>
                  <p:nvPr/>
                </p:nvSpPr>
                <p:spPr bwMode="auto">
                  <a:xfrm flipV="1">
                    <a:off x="1340" y="2708"/>
                    <a:ext cx="23" cy="1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09" name="Line 130"/>
                  <p:cNvSpPr>
                    <a:spLocks noChangeShapeType="1"/>
                  </p:cNvSpPr>
                  <p:nvPr/>
                </p:nvSpPr>
                <p:spPr bwMode="auto">
                  <a:xfrm flipV="1">
                    <a:off x="1363" y="2698"/>
                    <a:ext cx="22" cy="10"/>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10" name="Line 131"/>
                  <p:cNvSpPr>
                    <a:spLocks noChangeShapeType="1"/>
                  </p:cNvSpPr>
                  <p:nvPr/>
                </p:nvSpPr>
                <p:spPr bwMode="auto">
                  <a:xfrm flipV="1">
                    <a:off x="1385" y="2688"/>
                    <a:ext cx="20" cy="10"/>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11" name="Line 132"/>
                  <p:cNvSpPr>
                    <a:spLocks noChangeShapeType="1"/>
                  </p:cNvSpPr>
                  <p:nvPr/>
                </p:nvSpPr>
                <p:spPr bwMode="auto">
                  <a:xfrm flipV="1">
                    <a:off x="1405" y="2679"/>
                    <a:ext cx="23"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12" name="Line 133"/>
                  <p:cNvSpPr>
                    <a:spLocks noChangeShapeType="1"/>
                  </p:cNvSpPr>
                  <p:nvPr/>
                </p:nvSpPr>
                <p:spPr bwMode="auto">
                  <a:xfrm flipV="1">
                    <a:off x="1428" y="2668"/>
                    <a:ext cx="22" cy="11"/>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13" name="Line 134"/>
                  <p:cNvSpPr>
                    <a:spLocks noChangeShapeType="1"/>
                  </p:cNvSpPr>
                  <p:nvPr/>
                </p:nvSpPr>
                <p:spPr bwMode="auto">
                  <a:xfrm flipV="1">
                    <a:off x="1450" y="2659"/>
                    <a:ext cx="21"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14" name="Line 135"/>
                  <p:cNvSpPr>
                    <a:spLocks noChangeShapeType="1"/>
                  </p:cNvSpPr>
                  <p:nvPr/>
                </p:nvSpPr>
                <p:spPr bwMode="auto">
                  <a:xfrm flipV="1">
                    <a:off x="1471" y="2650"/>
                    <a:ext cx="22"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15" name="Line 136"/>
                  <p:cNvSpPr>
                    <a:spLocks noChangeShapeType="1"/>
                  </p:cNvSpPr>
                  <p:nvPr/>
                </p:nvSpPr>
                <p:spPr bwMode="auto">
                  <a:xfrm flipV="1">
                    <a:off x="1493" y="2642"/>
                    <a:ext cx="21"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16" name="Line 137"/>
                  <p:cNvSpPr>
                    <a:spLocks noChangeShapeType="1"/>
                  </p:cNvSpPr>
                  <p:nvPr/>
                </p:nvSpPr>
                <p:spPr bwMode="auto">
                  <a:xfrm flipV="1">
                    <a:off x="1514" y="2633"/>
                    <a:ext cx="22"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17" name="Line 138"/>
                  <p:cNvSpPr>
                    <a:spLocks noChangeShapeType="1"/>
                  </p:cNvSpPr>
                  <p:nvPr/>
                </p:nvSpPr>
                <p:spPr bwMode="auto">
                  <a:xfrm flipV="1">
                    <a:off x="1536" y="2624"/>
                    <a:ext cx="23"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18" name="Line 139"/>
                  <p:cNvSpPr>
                    <a:spLocks noChangeShapeType="1"/>
                  </p:cNvSpPr>
                  <p:nvPr/>
                </p:nvSpPr>
                <p:spPr bwMode="auto">
                  <a:xfrm flipV="1">
                    <a:off x="1559" y="2616"/>
                    <a:ext cx="21"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19" name="Line 140"/>
                  <p:cNvSpPr>
                    <a:spLocks noChangeShapeType="1"/>
                  </p:cNvSpPr>
                  <p:nvPr/>
                </p:nvSpPr>
                <p:spPr bwMode="auto">
                  <a:xfrm flipV="1">
                    <a:off x="1580" y="2607"/>
                    <a:ext cx="22"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20" name="Line 141"/>
                  <p:cNvSpPr>
                    <a:spLocks noChangeShapeType="1"/>
                  </p:cNvSpPr>
                  <p:nvPr/>
                </p:nvSpPr>
                <p:spPr bwMode="auto">
                  <a:xfrm flipV="1">
                    <a:off x="1602" y="2599"/>
                    <a:ext cx="22"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21" name="Line 142"/>
                  <p:cNvSpPr>
                    <a:spLocks noChangeShapeType="1"/>
                  </p:cNvSpPr>
                  <p:nvPr/>
                </p:nvSpPr>
                <p:spPr bwMode="auto">
                  <a:xfrm flipV="1">
                    <a:off x="1624" y="2591"/>
                    <a:ext cx="21"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22" name="Line 143"/>
                  <p:cNvSpPr>
                    <a:spLocks noChangeShapeType="1"/>
                  </p:cNvSpPr>
                  <p:nvPr/>
                </p:nvSpPr>
                <p:spPr bwMode="auto">
                  <a:xfrm flipV="1">
                    <a:off x="1645" y="2583"/>
                    <a:ext cx="23"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23" name="Line 144"/>
                  <p:cNvSpPr>
                    <a:spLocks noChangeShapeType="1"/>
                  </p:cNvSpPr>
                  <p:nvPr/>
                </p:nvSpPr>
                <p:spPr bwMode="auto">
                  <a:xfrm flipV="1">
                    <a:off x="1668" y="2574"/>
                    <a:ext cx="20"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24" name="Line 145"/>
                  <p:cNvSpPr>
                    <a:spLocks noChangeShapeType="1"/>
                  </p:cNvSpPr>
                  <p:nvPr/>
                </p:nvSpPr>
                <p:spPr bwMode="auto">
                  <a:xfrm flipV="1">
                    <a:off x="1688" y="2566"/>
                    <a:ext cx="23"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25" name="Line 146"/>
                  <p:cNvSpPr>
                    <a:spLocks noChangeShapeType="1"/>
                  </p:cNvSpPr>
                  <p:nvPr/>
                </p:nvSpPr>
                <p:spPr bwMode="auto">
                  <a:xfrm flipV="1">
                    <a:off x="1711" y="2558"/>
                    <a:ext cx="22"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26" name="Line 147"/>
                  <p:cNvSpPr>
                    <a:spLocks noChangeShapeType="1"/>
                  </p:cNvSpPr>
                  <p:nvPr/>
                </p:nvSpPr>
                <p:spPr bwMode="auto">
                  <a:xfrm flipV="1">
                    <a:off x="1733" y="2550"/>
                    <a:ext cx="21"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27" name="Line 148"/>
                  <p:cNvSpPr>
                    <a:spLocks noChangeShapeType="1"/>
                  </p:cNvSpPr>
                  <p:nvPr/>
                </p:nvSpPr>
                <p:spPr bwMode="auto">
                  <a:xfrm flipV="1">
                    <a:off x="1754" y="2542"/>
                    <a:ext cx="22"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28" name="Line 149"/>
                  <p:cNvSpPr>
                    <a:spLocks noChangeShapeType="1"/>
                  </p:cNvSpPr>
                  <p:nvPr/>
                </p:nvSpPr>
                <p:spPr bwMode="auto">
                  <a:xfrm flipV="1">
                    <a:off x="1776" y="2534"/>
                    <a:ext cx="21"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29" name="Line 150"/>
                  <p:cNvSpPr>
                    <a:spLocks noChangeShapeType="1"/>
                  </p:cNvSpPr>
                  <p:nvPr/>
                </p:nvSpPr>
                <p:spPr bwMode="auto">
                  <a:xfrm flipV="1">
                    <a:off x="1797" y="2526"/>
                    <a:ext cx="22"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30" name="Line 151"/>
                  <p:cNvSpPr>
                    <a:spLocks noChangeShapeType="1"/>
                  </p:cNvSpPr>
                  <p:nvPr/>
                </p:nvSpPr>
                <p:spPr bwMode="auto">
                  <a:xfrm flipV="1">
                    <a:off x="1819" y="2516"/>
                    <a:ext cx="23" cy="10"/>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31" name="Line 152"/>
                  <p:cNvSpPr>
                    <a:spLocks noChangeShapeType="1"/>
                  </p:cNvSpPr>
                  <p:nvPr/>
                </p:nvSpPr>
                <p:spPr bwMode="auto">
                  <a:xfrm flipV="1">
                    <a:off x="1842" y="2508"/>
                    <a:ext cx="20"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32" name="Line 153"/>
                  <p:cNvSpPr>
                    <a:spLocks noChangeShapeType="1"/>
                  </p:cNvSpPr>
                  <p:nvPr/>
                </p:nvSpPr>
                <p:spPr bwMode="auto">
                  <a:xfrm flipV="1">
                    <a:off x="1862" y="2500"/>
                    <a:ext cx="23"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33" name="Line 154"/>
                  <p:cNvSpPr>
                    <a:spLocks noChangeShapeType="1"/>
                  </p:cNvSpPr>
                  <p:nvPr/>
                </p:nvSpPr>
                <p:spPr bwMode="auto">
                  <a:xfrm flipV="1">
                    <a:off x="1885" y="2492"/>
                    <a:ext cx="22"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34" name="Line 155"/>
                  <p:cNvSpPr>
                    <a:spLocks noChangeShapeType="1"/>
                  </p:cNvSpPr>
                  <p:nvPr/>
                </p:nvSpPr>
                <p:spPr bwMode="auto">
                  <a:xfrm flipV="1">
                    <a:off x="1907" y="2484"/>
                    <a:ext cx="21"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35" name="Line 156"/>
                  <p:cNvSpPr>
                    <a:spLocks noChangeShapeType="1"/>
                  </p:cNvSpPr>
                  <p:nvPr/>
                </p:nvSpPr>
                <p:spPr bwMode="auto">
                  <a:xfrm flipV="1">
                    <a:off x="1928" y="2475"/>
                    <a:ext cx="22"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36" name="Line 157"/>
                  <p:cNvSpPr>
                    <a:spLocks noChangeShapeType="1"/>
                  </p:cNvSpPr>
                  <p:nvPr/>
                </p:nvSpPr>
                <p:spPr bwMode="auto">
                  <a:xfrm flipV="1">
                    <a:off x="1950" y="2467"/>
                    <a:ext cx="21"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37" name="Line 158"/>
                  <p:cNvSpPr>
                    <a:spLocks noChangeShapeType="1"/>
                  </p:cNvSpPr>
                  <p:nvPr/>
                </p:nvSpPr>
                <p:spPr bwMode="auto">
                  <a:xfrm flipV="1">
                    <a:off x="1971" y="2459"/>
                    <a:ext cx="23"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38" name="Line 159"/>
                  <p:cNvSpPr>
                    <a:spLocks noChangeShapeType="1"/>
                  </p:cNvSpPr>
                  <p:nvPr/>
                </p:nvSpPr>
                <p:spPr bwMode="auto">
                  <a:xfrm flipV="1">
                    <a:off x="1994" y="2450"/>
                    <a:ext cx="22"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39" name="Line 160"/>
                  <p:cNvSpPr>
                    <a:spLocks noChangeShapeType="1"/>
                  </p:cNvSpPr>
                  <p:nvPr/>
                </p:nvSpPr>
                <p:spPr bwMode="auto">
                  <a:xfrm flipV="1">
                    <a:off x="2016" y="2442"/>
                    <a:ext cx="21" cy="8"/>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40" name="Line 161"/>
                  <p:cNvSpPr>
                    <a:spLocks noChangeShapeType="1"/>
                  </p:cNvSpPr>
                  <p:nvPr/>
                </p:nvSpPr>
                <p:spPr bwMode="auto">
                  <a:xfrm flipV="1">
                    <a:off x="2037" y="2433"/>
                    <a:ext cx="22" cy="9"/>
                  </a:xfrm>
                  <a:prstGeom prst="line">
                    <a:avLst/>
                  </a:prstGeom>
                  <a:noFill/>
                  <a:ln w="825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256029" name="Line 430"/>
              <p:cNvSpPr>
                <a:spLocks noChangeShapeType="1"/>
              </p:cNvSpPr>
              <p:nvPr/>
            </p:nvSpPr>
            <p:spPr bwMode="auto">
              <a:xfrm>
                <a:off x="1175" y="1456"/>
                <a:ext cx="37" cy="0"/>
              </a:xfrm>
              <a:prstGeom prst="line">
                <a:avLst/>
              </a:prstGeom>
              <a:noFill/>
              <a:ln w="825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30" name="Line 431"/>
              <p:cNvSpPr>
                <a:spLocks noChangeShapeType="1"/>
              </p:cNvSpPr>
              <p:nvPr/>
            </p:nvSpPr>
            <p:spPr bwMode="auto">
              <a:xfrm>
                <a:off x="1167" y="1812"/>
                <a:ext cx="38" cy="1"/>
              </a:xfrm>
              <a:prstGeom prst="line">
                <a:avLst/>
              </a:prstGeom>
              <a:noFill/>
              <a:ln w="825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31" name="Line 432"/>
              <p:cNvSpPr>
                <a:spLocks noChangeShapeType="1"/>
              </p:cNvSpPr>
              <p:nvPr/>
            </p:nvSpPr>
            <p:spPr bwMode="auto">
              <a:xfrm>
                <a:off x="1166" y="2154"/>
                <a:ext cx="38" cy="0"/>
              </a:xfrm>
              <a:prstGeom prst="line">
                <a:avLst/>
              </a:prstGeom>
              <a:noFill/>
              <a:ln w="825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32" name="Line 433"/>
              <p:cNvSpPr>
                <a:spLocks noChangeShapeType="1"/>
              </p:cNvSpPr>
              <p:nvPr/>
            </p:nvSpPr>
            <p:spPr bwMode="auto">
              <a:xfrm>
                <a:off x="1166" y="2516"/>
                <a:ext cx="38" cy="1"/>
              </a:xfrm>
              <a:prstGeom prst="line">
                <a:avLst/>
              </a:prstGeom>
              <a:noFill/>
              <a:ln w="825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33" name="Line 434"/>
              <p:cNvSpPr>
                <a:spLocks noChangeShapeType="1"/>
              </p:cNvSpPr>
              <p:nvPr/>
            </p:nvSpPr>
            <p:spPr bwMode="auto">
              <a:xfrm flipV="1">
                <a:off x="1585" y="2818"/>
                <a:ext cx="0" cy="48"/>
              </a:xfrm>
              <a:prstGeom prst="line">
                <a:avLst/>
              </a:prstGeom>
              <a:noFill/>
              <a:ln w="825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34" name="Line 435"/>
              <p:cNvSpPr>
                <a:spLocks noChangeShapeType="1"/>
              </p:cNvSpPr>
              <p:nvPr/>
            </p:nvSpPr>
            <p:spPr bwMode="auto">
              <a:xfrm flipV="1">
                <a:off x="2014" y="2818"/>
                <a:ext cx="1" cy="48"/>
              </a:xfrm>
              <a:prstGeom prst="line">
                <a:avLst/>
              </a:prstGeom>
              <a:noFill/>
              <a:ln w="825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35" name="Line 436"/>
              <p:cNvSpPr>
                <a:spLocks noChangeShapeType="1"/>
              </p:cNvSpPr>
              <p:nvPr/>
            </p:nvSpPr>
            <p:spPr bwMode="auto">
              <a:xfrm flipV="1">
                <a:off x="2447" y="2818"/>
                <a:ext cx="1" cy="48"/>
              </a:xfrm>
              <a:prstGeom prst="line">
                <a:avLst/>
              </a:prstGeom>
              <a:noFill/>
              <a:ln w="825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36" name="Line 437"/>
              <p:cNvSpPr>
                <a:spLocks noChangeShapeType="1"/>
              </p:cNvSpPr>
              <p:nvPr/>
            </p:nvSpPr>
            <p:spPr bwMode="auto">
              <a:xfrm flipV="1">
                <a:off x="2880" y="2817"/>
                <a:ext cx="1" cy="48"/>
              </a:xfrm>
              <a:prstGeom prst="line">
                <a:avLst/>
              </a:prstGeom>
              <a:noFill/>
              <a:ln w="825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56037" name="Group 443"/>
              <p:cNvGrpSpPr>
                <a:grpSpLocks/>
              </p:cNvGrpSpPr>
              <p:nvPr/>
            </p:nvGrpSpPr>
            <p:grpSpPr bwMode="auto">
              <a:xfrm>
                <a:off x="1168" y="1088"/>
                <a:ext cx="2160" cy="1784"/>
                <a:chOff x="1168" y="1096"/>
                <a:chExt cx="2160" cy="1784"/>
              </a:xfrm>
            </p:grpSpPr>
            <p:sp>
              <p:nvSpPr>
                <p:cNvPr id="256038" name="Line 441"/>
                <p:cNvSpPr>
                  <a:spLocks noChangeShapeType="1"/>
                </p:cNvSpPr>
                <p:nvPr/>
              </p:nvSpPr>
              <p:spPr bwMode="auto">
                <a:xfrm flipV="1">
                  <a:off x="1176" y="1104"/>
                  <a:ext cx="2144" cy="17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39" name="Rectangle 442"/>
                <p:cNvSpPr>
                  <a:spLocks noChangeArrowheads="1"/>
                </p:cNvSpPr>
                <p:nvPr/>
              </p:nvSpPr>
              <p:spPr bwMode="auto">
                <a:xfrm>
                  <a:off x="1168" y="1096"/>
                  <a:ext cx="2160" cy="178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grpSp>
        </p:grpSp>
        <p:sp>
          <p:nvSpPr>
            <p:cNvPr id="256009" name="Rectangle 9"/>
            <p:cNvSpPr>
              <a:spLocks noChangeArrowheads="1"/>
            </p:cNvSpPr>
            <p:nvPr/>
          </p:nvSpPr>
          <p:spPr bwMode="auto">
            <a:xfrm>
              <a:off x="1500188" y="3371850"/>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0</a:t>
              </a:r>
              <a:r>
                <a:rPr lang="en-US" altLang="nl-NL" sz="1100">
                  <a:solidFill>
                    <a:srgbClr val="000000"/>
                  </a:solidFill>
                  <a:latin typeface="Arial" panose="020B0604020202020204" pitchFamily="34" charset="0"/>
                </a:rPr>
                <a:t> </a:t>
              </a:r>
              <a:endParaRPr lang="en-US" altLang="nl-NL" sz="1200">
                <a:latin typeface="Arial" panose="020B0604020202020204" pitchFamily="34" charset="0"/>
              </a:endParaRPr>
            </a:p>
          </p:txBody>
        </p:sp>
        <p:sp>
          <p:nvSpPr>
            <p:cNvPr id="256010" name="Rectangle 10"/>
            <p:cNvSpPr>
              <a:spLocks noChangeArrowheads="1"/>
            </p:cNvSpPr>
            <p:nvPr/>
          </p:nvSpPr>
          <p:spPr bwMode="auto">
            <a:xfrm>
              <a:off x="1379538" y="2822575"/>
              <a:ext cx="231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0.2</a:t>
              </a:r>
              <a:r>
                <a:rPr lang="en-US" altLang="nl-NL" sz="1100">
                  <a:solidFill>
                    <a:srgbClr val="000000"/>
                  </a:solidFill>
                  <a:latin typeface="Arial" panose="020B0604020202020204" pitchFamily="34" charset="0"/>
                </a:rPr>
                <a:t> </a:t>
              </a:r>
              <a:endParaRPr lang="en-US" altLang="nl-NL" sz="1200">
                <a:latin typeface="Arial" panose="020B0604020202020204" pitchFamily="34" charset="0"/>
              </a:endParaRPr>
            </a:p>
          </p:txBody>
        </p:sp>
        <p:sp>
          <p:nvSpPr>
            <p:cNvPr id="256011" name="Rectangle 11"/>
            <p:cNvSpPr>
              <a:spLocks noChangeArrowheads="1"/>
            </p:cNvSpPr>
            <p:nvPr/>
          </p:nvSpPr>
          <p:spPr bwMode="auto">
            <a:xfrm>
              <a:off x="1379538" y="2260600"/>
              <a:ext cx="231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0.4</a:t>
              </a:r>
              <a:r>
                <a:rPr lang="en-US" altLang="nl-NL" sz="1100">
                  <a:solidFill>
                    <a:srgbClr val="000000"/>
                  </a:solidFill>
                  <a:latin typeface="Arial" panose="020B0604020202020204" pitchFamily="34" charset="0"/>
                </a:rPr>
                <a:t> </a:t>
              </a:r>
              <a:endParaRPr lang="en-US" altLang="nl-NL" sz="1200">
                <a:latin typeface="Arial" panose="020B0604020202020204" pitchFamily="34" charset="0"/>
              </a:endParaRPr>
            </a:p>
          </p:txBody>
        </p:sp>
        <p:sp>
          <p:nvSpPr>
            <p:cNvPr id="256012" name="Rectangle 12"/>
            <p:cNvSpPr>
              <a:spLocks noChangeArrowheads="1"/>
            </p:cNvSpPr>
            <p:nvPr/>
          </p:nvSpPr>
          <p:spPr bwMode="auto">
            <a:xfrm>
              <a:off x="1379538" y="1695450"/>
              <a:ext cx="231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0.6</a:t>
              </a:r>
              <a:r>
                <a:rPr lang="en-US" altLang="nl-NL" sz="1100">
                  <a:solidFill>
                    <a:srgbClr val="000000"/>
                  </a:solidFill>
                  <a:latin typeface="Arial" panose="020B0604020202020204" pitchFamily="34" charset="0"/>
                </a:rPr>
                <a:t> </a:t>
              </a:r>
              <a:endParaRPr lang="en-US" altLang="nl-NL" sz="1200">
                <a:latin typeface="Arial" panose="020B0604020202020204" pitchFamily="34" charset="0"/>
              </a:endParaRPr>
            </a:p>
          </p:txBody>
        </p:sp>
        <p:sp>
          <p:nvSpPr>
            <p:cNvPr id="256013" name="Rectangle 13"/>
            <p:cNvSpPr>
              <a:spLocks noChangeArrowheads="1"/>
            </p:cNvSpPr>
            <p:nvPr/>
          </p:nvSpPr>
          <p:spPr bwMode="auto">
            <a:xfrm>
              <a:off x="1379538" y="1133475"/>
              <a:ext cx="231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0.8 </a:t>
              </a:r>
              <a:endParaRPr lang="en-US" altLang="nl-NL" sz="1200">
                <a:solidFill>
                  <a:schemeClr val="accent2"/>
                </a:solidFill>
                <a:latin typeface="Arial" panose="020B0604020202020204" pitchFamily="34" charset="0"/>
              </a:endParaRPr>
            </a:p>
          </p:txBody>
        </p:sp>
        <p:sp>
          <p:nvSpPr>
            <p:cNvPr id="256014" name="Rectangle 14"/>
            <p:cNvSpPr>
              <a:spLocks noChangeArrowheads="1"/>
            </p:cNvSpPr>
            <p:nvPr/>
          </p:nvSpPr>
          <p:spPr bwMode="auto">
            <a:xfrm>
              <a:off x="1538288" y="571500"/>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1</a:t>
              </a:r>
              <a:r>
                <a:rPr lang="en-US" altLang="nl-NL" sz="1100">
                  <a:solidFill>
                    <a:srgbClr val="000000"/>
                  </a:solidFill>
                  <a:latin typeface="Arial" panose="020B0604020202020204" pitchFamily="34" charset="0"/>
                </a:rPr>
                <a:t> </a:t>
              </a:r>
              <a:endParaRPr lang="en-US" altLang="nl-NL" sz="1200">
                <a:latin typeface="Arial" panose="020B0604020202020204" pitchFamily="34" charset="0"/>
              </a:endParaRPr>
            </a:p>
          </p:txBody>
        </p:sp>
        <p:sp>
          <p:nvSpPr>
            <p:cNvPr id="256015" name="Rectangle 15"/>
            <p:cNvSpPr>
              <a:spLocks noChangeArrowheads="1"/>
            </p:cNvSpPr>
            <p:nvPr/>
          </p:nvSpPr>
          <p:spPr bwMode="auto">
            <a:xfrm>
              <a:off x="1604963" y="3535363"/>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0</a:t>
              </a:r>
              <a:r>
                <a:rPr lang="en-US" altLang="nl-NL" sz="1100">
                  <a:solidFill>
                    <a:srgbClr val="000000"/>
                  </a:solidFill>
                  <a:latin typeface="Arial" panose="020B0604020202020204" pitchFamily="34" charset="0"/>
                </a:rPr>
                <a:t> </a:t>
              </a:r>
              <a:endParaRPr lang="en-US" altLang="nl-NL" sz="1200">
                <a:latin typeface="Arial" panose="020B0604020202020204" pitchFamily="34" charset="0"/>
              </a:endParaRPr>
            </a:p>
          </p:txBody>
        </p:sp>
        <p:sp>
          <p:nvSpPr>
            <p:cNvPr id="256016" name="Rectangle 16"/>
            <p:cNvSpPr>
              <a:spLocks noChangeArrowheads="1"/>
            </p:cNvSpPr>
            <p:nvPr/>
          </p:nvSpPr>
          <p:spPr bwMode="auto">
            <a:xfrm>
              <a:off x="2201863" y="3548063"/>
              <a:ext cx="231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0.2</a:t>
              </a:r>
              <a:r>
                <a:rPr lang="en-US" altLang="nl-NL" sz="1100">
                  <a:solidFill>
                    <a:srgbClr val="000000"/>
                  </a:solidFill>
                  <a:latin typeface="Arial" panose="020B0604020202020204" pitchFamily="34" charset="0"/>
                </a:rPr>
                <a:t> </a:t>
              </a:r>
              <a:endParaRPr lang="en-US" altLang="nl-NL" sz="1200">
                <a:latin typeface="Arial" panose="020B0604020202020204" pitchFamily="34" charset="0"/>
              </a:endParaRPr>
            </a:p>
          </p:txBody>
        </p:sp>
        <p:sp>
          <p:nvSpPr>
            <p:cNvPr id="256017" name="Rectangle 17"/>
            <p:cNvSpPr>
              <a:spLocks noChangeArrowheads="1"/>
            </p:cNvSpPr>
            <p:nvPr/>
          </p:nvSpPr>
          <p:spPr bwMode="auto">
            <a:xfrm>
              <a:off x="2895601" y="3548063"/>
              <a:ext cx="231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0.4</a:t>
              </a:r>
              <a:r>
                <a:rPr lang="en-US" altLang="nl-NL" sz="1100">
                  <a:solidFill>
                    <a:srgbClr val="000000"/>
                  </a:solidFill>
                  <a:latin typeface="Arial" panose="020B0604020202020204" pitchFamily="34" charset="0"/>
                </a:rPr>
                <a:t> </a:t>
              </a:r>
              <a:endParaRPr lang="en-US" altLang="nl-NL" sz="1200">
                <a:latin typeface="Arial" panose="020B0604020202020204" pitchFamily="34" charset="0"/>
              </a:endParaRPr>
            </a:p>
          </p:txBody>
        </p:sp>
        <p:sp>
          <p:nvSpPr>
            <p:cNvPr id="256018" name="Rectangle 18"/>
            <p:cNvSpPr>
              <a:spLocks noChangeArrowheads="1"/>
            </p:cNvSpPr>
            <p:nvPr/>
          </p:nvSpPr>
          <p:spPr bwMode="auto">
            <a:xfrm>
              <a:off x="3584576" y="3548063"/>
              <a:ext cx="231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0.6</a:t>
              </a:r>
              <a:r>
                <a:rPr lang="en-US" altLang="nl-NL" sz="1100">
                  <a:solidFill>
                    <a:srgbClr val="000000"/>
                  </a:solidFill>
                  <a:latin typeface="Arial" panose="020B0604020202020204" pitchFamily="34" charset="0"/>
                </a:rPr>
                <a:t> </a:t>
              </a:r>
              <a:endParaRPr lang="en-US" altLang="nl-NL" sz="1200">
                <a:latin typeface="Arial" panose="020B0604020202020204" pitchFamily="34" charset="0"/>
              </a:endParaRPr>
            </a:p>
          </p:txBody>
        </p:sp>
        <p:sp>
          <p:nvSpPr>
            <p:cNvPr id="256019" name="Rectangle 19"/>
            <p:cNvSpPr>
              <a:spLocks noChangeArrowheads="1"/>
            </p:cNvSpPr>
            <p:nvPr/>
          </p:nvSpPr>
          <p:spPr bwMode="auto">
            <a:xfrm>
              <a:off x="4278313" y="3548063"/>
              <a:ext cx="231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0.8</a:t>
              </a:r>
              <a:r>
                <a:rPr lang="en-US" altLang="nl-NL" sz="1100">
                  <a:solidFill>
                    <a:srgbClr val="000000"/>
                  </a:solidFill>
                  <a:latin typeface="Arial" panose="020B0604020202020204" pitchFamily="34" charset="0"/>
                </a:rPr>
                <a:t> </a:t>
              </a:r>
              <a:endParaRPr lang="en-US" altLang="nl-NL" sz="1200">
                <a:latin typeface="Arial" panose="020B0604020202020204" pitchFamily="34" charset="0"/>
              </a:endParaRPr>
            </a:p>
          </p:txBody>
        </p:sp>
        <p:sp>
          <p:nvSpPr>
            <p:cNvPr id="256020" name="Rectangle 20"/>
            <p:cNvSpPr>
              <a:spLocks noChangeArrowheads="1"/>
            </p:cNvSpPr>
            <p:nvPr/>
          </p:nvSpPr>
          <p:spPr bwMode="auto">
            <a:xfrm>
              <a:off x="5033963" y="3548063"/>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100">
                  <a:solidFill>
                    <a:schemeClr val="accent2"/>
                  </a:solidFill>
                  <a:latin typeface="Arial" panose="020B0604020202020204" pitchFamily="34" charset="0"/>
                </a:rPr>
                <a:t>1</a:t>
              </a:r>
              <a:r>
                <a:rPr lang="en-US" altLang="nl-NL" sz="1100">
                  <a:solidFill>
                    <a:srgbClr val="000000"/>
                  </a:solidFill>
                  <a:latin typeface="Arial" panose="020B0604020202020204" pitchFamily="34" charset="0"/>
                </a:rPr>
                <a:t> </a:t>
              </a:r>
              <a:endParaRPr lang="en-US" altLang="nl-NL" sz="1200">
                <a:latin typeface="Arial" panose="020B0604020202020204" pitchFamily="34" charset="0"/>
              </a:endParaRPr>
            </a:p>
          </p:txBody>
        </p:sp>
        <p:sp>
          <p:nvSpPr>
            <p:cNvPr id="256021" name="Rectangle 424"/>
            <p:cNvSpPr>
              <a:spLocks noChangeArrowheads="1"/>
            </p:cNvSpPr>
            <p:nvPr/>
          </p:nvSpPr>
          <p:spPr bwMode="auto">
            <a:xfrm>
              <a:off x="1046163" y="576263"/>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200">
                  <a:solidFill>
                    <a:schemeClr val="accent2"/>
                  </a:solidFill>
                  <a:latin typeface="Arial" panose="020B0604020202020204" pitchFamily="34" charset="0"/>
                </a:rPr>
                <a:t>U</a:t>
              </a:r>
            </a:p>
          </p:txBody>
        </p:sp>
        <p:sp>
          <p:nvSpPr>
            <p:cNvPr id="256022" name="Rectangle 425"/>
            <p:cNvSpPr>
              <a:spLocks noChangeArrowheads="1"/>
            </p:cNvSpPr>
            <p:nvPr/>
          </p:nvSpPr>
          <p:spPr bwMode="auto">
            <a:xfrm>
              <a:off x="5097463" y="381952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400">
                  <a:solidFill>
                    <a:schemeClr val="accent2"/>
                  </a:solidFill>
                  <a:latin typeface="Arial" panose="020B0604020202020204" pitchFamily="34" charset="0"/>
                </a:rPr>
                <a:t>p</a:t>
              </a:r>
              <a:endParaRPr lang="en-US" altLang="nl-NL" sz="1200">
                <a:solidFill>
                  <a:schemeClr val="accent2"/>
                </a:solidFill>
                <a:latin typeface="Arial" panose="020B0604020202020204" pitchFamily="34" charset="0"/>
              </a:endParaRPr>
            </a:p>
          </p:txBody>
        </p:sp>
        <p:sp>
          <p:nvSpPr>
            <p:cNvPr id="256023" name="Line 426"/>
            <p:cNvSpPr>
              <a:spLocks noChangeShapeType="1"/>
            </p:cNvSpPr>
            <p:nvPr/>
          </p:nvSpPr>
          <p:spPr bwMode="auto">
            <a:xfrm>
              <a:off x="4633913" y="3949700"/>
              <a:ext cx="185737" cy="0"/>
            </a:xfrm>
            <a:prstGeom prst="line">
              <a:avLst/>
            </a:prstGeom>
            <a:noFill/>
            <a:ln w="825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24" name="Freeform 427"/>
            <p:cNvSpPr>
              <a:spLocks/>
            </p:cNvSpPr>
            <p:nvPr/>
          </p:nvSpPr>
          <p:spPr bwMode="auto">
            <a:xfrm>
              <a:off x="4806950" y="3887788"/>
              <a:ext cx="187325" cy="122237"/>
            </a:xfrm>
            <a:custGeom>
              <a:avLst/>
              <a:gdLst>
                <a:gd name="T0" fmla="*/ 0 w 294"/>
                <a:gd name="T1" fmla="*/ 2147483646 h 194"/>
                <a:gd name="T2" fmla="*/ 0 w 294"/>
                <a:gd name="T3" fmla="*/ 2147483646 h 194"/>
                <a:gd name="T4" fmla="*/ 2147483646 w 294"/>
                <a:gd name="T5" fmla="*/ 2147483646 h 194"/>
                <a:gd name="T6" fmla="*/ 0 w 294"/>
                <a:gd name="T7" fmla="*/ 0 h 194"/>
                <a:gd name="T8" fmla="*/ 0 w 294"/>
                <a:gd name="T9" fmla="*/ 2147483646 h 194"/>
                <a:gd name="T10" fmla="*/ 0 60000 65536"/>
                <a:gd name="T11" fmla="*/ 0 60000 65536"/>
                <a:gd name="T12" fmla="*/ 0 60000 65536"/>
                <a:gd name="T13" fmla="*/ 0 60000 65536"/>
                <a:gd name="T14" fmla="*/ 0 60000 65536"/>
                <a:gd name="T15" fmla="*/ 0 w 294"/>
                <a:gd name="T16" fmla="*/ 0 h 194"/>
                <a:gd name="T17" fmla="*/ 294 w 294"/>
                <a:gd name="T18" fmla="*/ 194 h 194"/>
              </a:gdLst>
              <a:ahLst/>
              <a:cxnLst>
                <a:cxn ang="T10">
                  <a:pos x="T0" y="T1"/>
                </a:cxn>
                <a:cxn ang="T11">
                  <a:pos x="T2" y="T3"/>
                </a:cxn>
                <a:cxn ang="T12">
                  <a:pos x="T4" y="T5"/>
                </a:cxn>
                <a:cxn ang="T13">
                  <a:pos x="T6" y="T7"/>
                </a:cxn>
                <a:cxn ang="T14">
                  <a:pos x="T8" y="T9"/>
                </a:cxn>
              </a:cxnLst>
              <a:rect l="T15" t="T16" r="T17" b="T18"/>
              <a:pathLst>
                <a:path w="294" h="194">
                  <a:moveTo>
                    <a:pt x="0" y="97"/>
                  </a:moveTo>
                  <a:lnTo>
                    <a:pt x="0" y="194"/>
                  </a:lnTo>
                  <a:lnTo>
                    <a:pt x="294" y="97"/>
                  </a:lnTo>
                  <a:lnTo>
                    <a:pt x="0" y="0"/>
                  </a:lnTo>
                  <a:lnTo>
                    <a:pt x="0" y="97"/>
                  </a:lnTo>
                  <a:close/>
                </a:path>
              </a:pathLst>
            </a:custGeom>
            <a:solidFill>
              <a:schemeClr val="accent2"/>
            </a:solidFill>
            <a:ln w="8255">
              <a:solidFill>
                <a:schemeClr val="accent2"/>
              </a:solidFill>
              <a:prstDash val="solid"/>
              <a:round/>
              <a:headEnd/>
              <a:tailEnd/>
            </a:ln>
          </p:spPr>
          <p:txBody>
            <a:bodyPr/>
            <a:lstStyle/>
            <a:p>
              <a:endParaRPr lang="en-GB"/>
            </a:p>
          </p:txBody>
        </p:sp>
        <p:grpSp>
          <p:nvGrpSpPr>
            <p:cNvPr id="256025" name="Group 448"/>
            <p:cNvGrpSpPr>
              <a:grpSpLocks/>
            </p:cNvGrpSpPr>
            <p:nvPr/>
          </p:nvGrpSpPr>
          <p:grpSpPr bwMode="auto">
            <a:xfrm>
              <a:off x="1225550" y="611188"/>
              <a:ext cx="125413" cy="368300"/>
              <a:chOff x="780" y="1119"/>
              <a:chExt cx="79" cy="232"/>
            </a:xfrm>
          </p:grpSpPr>
          <p:sp>
            <p:nvSpPr>
              <p:cNvPr id="256026" name="Line 428"/>
              <p:cNvSpPr>
                <a:spLocks noChangeShapeType="1"/>
              </p:cNvSpPr>
              <p:nvPr/>
            </p:nvSpPr>
            <p:spPr bwMode="auto">
              <a:xfrm flipV="1">
                <a:off x="820" y="1198"/>
                <a:ext cx="0" cy="153"/>
              </a:xfrm>
              <a:prstGeom prst="line">
                <a:avLst/>
              </a:prstGeom>
              <a:noFill/>
              <a:ln w="825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27" name="Freeform 429"/>
              <p:cNvSpPr>
                <a:spLocks/>
              </p:cNvSpPr>
              <p:nvPr/>
            </p:nvSpPr>
            <p:spPr bwMode="auto">
              <a:xfrm>
                <a:off x="780" y="1119"/>
                <a:ext cx="79" cy="79"/>
              </a:xfrm>
              <a:custGeom>
                <a:avLst/>
                <a:gdLst>
                  <a:gd name="T0" fmla="*/ 0 w 198"/>
                  <a:gd name="T1" fmla="*/ 0 h 197"/>
                  <a:gd name="T2" fmla="*/ 0 w 198"/>
                  <a:gd name="T3" fmla="*/ 0 h 197"/>
                  <a:gd name="T4" fmla="*/ 0 w 198"/>
                  <a:gd name="T5" fmla="*/ 0 h 197"/>
                  <a:gd name="T6" fmla="*/ 0 w 198"/>
                  <a:gd name="T7" fmla="*/ 0 h 197"/>
                  <a:gd name="T8" fmla="*/ 0 w 198"/>
                  <a:gd name="T9" fmla="*/ 0 h 197"/>
                  <a:gd name="T10" fmla="*/ 0 60000 65536"/>
                  <a:gd name="T11" fmla="*/ 0 60000 65536"/>
                  <a:gd name="T12" fmla="*/ 0 60000 65536"/>
                  <a:gd name="T13" fmla="*/ 0 60000 65536"/>
                  <a:gd name="T14" fmla="*/ 0 60000 65536"/>
                  <a:gd name="T15" fmla="*/ 0 w 198"/>
                  <a:gd name="T16" fmla="*/ 0 h 197"/>
                  <a:gd name="T17" fmla="*/ 198 w 198"/>
                  <a:gd name="T18" fmla="*/ 197 h 197"/>
                </a:gdLst>
                <a:ahLst/>
                <a:cxnLst>
                  <a:cxn ang="T10">
                    <a:pos x="T0" y="T1"/>
                  </a:cxn>
                  <a:cxn ang="T11">
                    <a:pos x="T2" y="T3"/>
                  </a:cxn>
                  <a:cxn ang="T12">
                    <a:pos x="T4" y="T5"/>
                  </a:cxn>
                  <a:cxn ang="T13">
                    <a:pos x="T6" y="T7"/>
                  </a:cxn>
                  <a:cxn ang="T14">
                    <a:pos x="T8" y="T9"/>
                  </a:cxn>
                </a:cxnLst>
                <a:rect l="T15" t="T16" r="T17" b="T18"/>
                <a:pathLst>
                  <a:path w="198" h="197">
                    <a:moveTo>
                      <a:pt x="99" y="197"/>
                    </a:moveTo>
                    <a:lnTo>
                      <a:pt x="198" y="197"/>
                    </a:lnTo>
                    <a:lnTo>
                      <a:pt x="99" y="0"/>
                    </a:lnTo>
                    <a:lnTo>
                      <a:pt x="0" y="197"/>
                    </a:lnTo>
                    <a:lnTo>
                      <a:pt x="99" y="197"/>
                    </a:lnTo>
                    <a:close/>
                  </a:path>
                </a:pathLst>
              </a:custGeom>
              <a:solidFill>
                <a:schemeClr val="accent2"/>
              </a:solidFill>
              <a:ln w="8255">
                <a:solidFill>
                  <a:schemeClr val="accent2"/>
                </a:solidFill>
                <a:prstDash val="solid"/>
                <a:round/>
                <a:headEnd/>
                <a:tailEnd/>
              </a:ln>
            </p:spPr>
            <p:txBody>
              <a:bodyPr/>
              <a:lstStyle/>
              <a:p>
                <a:endParaRPr lang="en-GB"/>
              </a:p>
            </p:txBody>
          </p:sp>
        </p:grpSp>
      </p:grpSp>
      <p:sp>
        <p:nvSpPr>
          <p:cNvPr id="102420" name="Rectangle 438"/>
          <p:cNvSpPr>
            <a:spLocks noChangeArrowheads="1"/>
          </p:cNvSpPr>
          <p:nvPr/>
        </p:nvSpPr>
        <p:spPr bwMode="auto">
          <a:xfrm>
            <a:off x="1201060" y="3842157"/>
            <a:ext cx="4429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1800" b="1" dirty="0">
                <a:solidFill>
                  <a:srgbClr val="000000"/>
                </a:solidFill>
                <a:latin typeface="Arial" panose="020B0604020202020204" pitchFamily="34" charset="0"/>
              </a:rPr>
              <a:t>Standard Gamble Utility Curve corrected for prospect theory</a:t>
            </a:r>
            <a:endParaRPr lang="en-US" altLang="nl-NL" sz="2400" dirty="0">
              <a:solidFill>
                <a:srgbClr val="000000"/>
              </a:solidFill>
              <a:latin typeface="Arial" panose="020B0604020202020204" pitchFamily="34" charset="0"/>
            </a:endParaRPr>
          </a:p>
        </p:txBody>
      </p:sp>
      <p:sp>
        <p:nvSpPr>
          <p:cNvPr id="143" name="Text Box 2"/>
          <p:cNvSpPr txBox="1">
            <a:spLocks noChangeArrowheads="1"/>
          </p:cNvSpPr>
          <p:nvPr/>
        </p:nvSpPr>
        <p:spPr bwMode="auto">
          <a:xfrm>
            <a:off x="105685" y="4562406"/>
            <a:ext cx="85010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Those authors showed that inconsistencies in utility measurements, complicating classical methods, disappear under prospect theory. </a:t>
            </a:r>
          </a:p>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Prospect theory </a:t>
            </a:r>
            <a:r>
              <a:rPr lang="en-US" altLang="nl-NL" sz="24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restor</a:t>
            </a:r>
            <a:r>
              <a:rPr lang="nl-NL"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es consistent </a:t>
            </a:r>
            <a:r>
              <a:rPr lang="nl-NL" altLang="nl-NL" sz="24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utility</a:t>
            </a:r>
            <a:r>
              <a:rPr lang="nl-NL"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nl-NL"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Improves quality of life analyses/policy recommendations.</a:t>
            </a: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44" name="Text Box 2"/>
          <p:cNvSpPr txBox="1">
            <a:spLocks noChangeArrowheads="1"/>
          </p:cNvSpPr>
          <p:nvPr/>
        </p:nvSpPr>
        <p:spPr bwMode="auto">
          <a:xfrm>
            <a:off x="5482548" y="1387247"/>
            <a:ext cx="3182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p is probability chosen in standard gamble question</a:t>
            </a:r>
          </a:p>
        </p:txBody>
      </p:sp>
      <p:sp>
        <p:nvSpPr>
          <p:cNvPr id="147"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225</a:t>
            </a:fld>
            <a:endParaRPr lang="en-US" altLang="nl-NL" sz="1600"/>
          </a:p>
        </p:txBody>
      </p:sp>
      <p:pic>
        <p:nvPicPr>
          <p:cNvPr id="149" name="Picture 148" descr="C:\Users\xx\Desktop\cur\cur Micro IV\Risky choic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46" r="18989"/>
          <a:stretch/>
        </p:blipFill>
        <p:spPr bwMode="auto">
          <a:xfrm>
            <a:off x="8826283" y="6453319"/>
            <a:ext cx="288896" cy="21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525074"/>
      </p:ext>
    </p:extLst>
  </p:cSld>
  <p:clrMapOvr>
    <a:masterClrMapping/>
  </p:clrMapOvr>
  <p:transition advTm="498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0" grpId="0"/>
      <p:bldP spid="143" grpId="0" build="p" autoUpdateAnimBg="0"/>
      <p:bldP spid="144" grpId="0" build="p"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33375" y="332656"/>
            <a:ext cx="881062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9.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applications in risky choice</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9.1.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Applying prospect theory to health: improving</a:t>
            </a:r>
            <a:br>
              <a:rPr lang="en-GB" altLang="nl-NL" dirty="0">
                <a:cs typeface="Times New Roman" panose="02020603050405020304" pitchFamily="18" charset="0"/>
                <a:sym typeface="Math3" panose="00000400000000000000" pitchFamily="2" charset="2"/>
              </a:rPr>
            </a:br>
            <a:r>
              <a:rPr lang="en-GB" altLang="nl-NL" dirty="0">
                <a:cs typeface="Times New Roman" panose="02020603050405020304" pitchFamily="18" charset="0"/>
                <a:sym typeface="Math3" panose="00000400000000000000" pitchFamily="2" charset="2"/>
              </a:rPr>
              <a:t>       quality of life measurements</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9.2.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Applying prospect theory to insurance</a:t>
            </a:r>
          </a:p>
        </p:txBody>
      </p:sp>
      <p:sp>
        <p:nvSpPr>
          <p:cNvPr id="6" name="Line 8"/>
          <p:cNvSpPr>
            <a:spLocks noChangeShapeType="1"/>
          </p:cNvSpPr>
          <p:nvPr/>
        </p:nvSpPr>
        <p:spPr bwMode="auto">
          <a:xfrm>
            <a:off x="26787" y="2217688"/>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6" descr="C:\Users\xx\Desktop\cur\cur Micro IV\Risky choic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46" r="18989"/>
          <a:stretch/>
        </p:blipFill>
        <p:spPr bwMode="auto">
          <a:xfrm>
            <a:off x="8191338" y="737545"/>
            <a:ext cx="864096" cy="71065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226</a:t>
            </a:fld>
            <a:endParaRPr lang="en-US" altLang="nl-NL" sz="1600"/>
          </a:p>
        </p:txBody>
      </p:sp>
      <p:pic>
        <p:nvPicPr>
          <p:cNvPr id="8" name="Picture 7" descr="C:\Users\xx\Desktop\cur\cur Micro IV\Risky choic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46" r="18989"/>
          <a:stretch/>
        </p:blipFill>
        <p:spPr bwMode="auto">
          <a:xfrm>
            <a:off x="8826283" y="6453319"/>
            <a:ext cx="288896" cy="21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55017"/>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33352" y="142875"/>
            <a:ext cx="8880475" cy="673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Many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many</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other applications, and different insights, under prospect theory. One more: </a:t>
            </a:r>
          </a:p>
          <a:p>
            <a:pPr>
              <a:lnSpc>
                <a:spcPct val="85000"/>
              </a:lnSpc>
              <a:spcBef>
                <a:spcPct val="0"/>
              </a:spcBef>
              <a:buFont typeface="Math3" panose="00000400000000000000" pitchFamily="2" charset="2"/>
              <a:buNone/>
            </a:pP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Insurance: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first example of risk aversion taught in basic micro classes. Used to illustrate concave utility. Right!?</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Well, under EU that is … Now behavioral.</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Insurance is about losses.</a:t>
            </a:r>
          </a:p>
          <a:p>
            <a:pPr>
              <a:lnSpc>
                <a:spcPct val="85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Prospect theory: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utility for losses is more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convex</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than concave! Yes!</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Is entire opposite of what “they” taught you.</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So, how about insurance then?</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Prospect theory: nothing to do with utility. </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Is due to probability weighting: overweighting of small probabilities.</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 primary example of concave utility that the ordinal economists taught you, was completely off.</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For insurance, prospect theory turns everything upside down!</a:t>
            </a:r>
          </a:p>
        </p:txBody>
      </p:sp>
      <p:pic>
        <p:nvPicPr>
          <p:cNvPr id="4" name="Picture 3" descr="A picture containing umbrella&#10;&#10;Description automatically generated">
            <a:extLst>
              <a:ext uri="{FF2B5EF4-FFF2-40B4-BE49-F238E27FC236}">
                <a16:creationId xmlns:a16="http://schemas.microsoft.com/office/drawing/2014/main" id="{6A2DCAC6-A8F8-4BB0-A9E5-3842328B56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61" r="11534"/>
          <a:stretch/>
        </p:blipFill>
        <p:spPr>
          <a:xfrm>
            <a:off x="673406" y="914862"/>
            <a:ext cx="579548" cy="470424"/>
          </a:xfrm>
          <a:prstGeom prst="rect">
            <a:avLst/>
          </a:prstGeom>
        </p:spPr>
      </p:pic>
      <p:pic>
        <p:nvPicPr>
          <p:cNvPr id="6" name="Picture 5" descr="A small bird on a branch&#10;&#10;Description automatically generated">
            <a:extLst>
              <a:ext uri="{FF2B5EF4-FFF2-40B4-BE49-F238E27FC236}">
                <a16:creationId xmlns:a16="http://schemas.microsoft.com/office/drawing/2014/main" id="{7E796592-8790-4D2A-97C9-FBDF6EF0F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6381328"/>
            <a:ext cx="432048" cy="432048"/>
          </a:xfrm>
          <a:prstGeom prst="rect">
            <a:avLst/>
          </a:prstGeom>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227</a:t>
            </a:fld>
            <a:endParaRPr lang="en-US" altLang="nl-NL" sz="1600"/>
          </a:p>
        </p:txBody>
      </p:sp>
      <p:pic>
        <p:nvPicPr>
          <p:cNvPr id="7" name="Picture 6" descr="C:\Users\xx\Desktop\cur\cur Micro IV\Risky choic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46" r="18989"/>
          <a:stretch/>
        </p:blipFill>
        <p:spPr bwMode="auto">
          <a:xfrm>
            <a:off x="8826283" y="6453319"/>
            <a:ext cx="288896" cy="21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5841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64514">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64514">
                                            <p:txEl>
                                              <p:pRg st="9" end="9"/>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64514">
                                            <p:txEl>
                                              <p:pRg st="10" end="10"/>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64514">
                                            <p:txEl>
                                              <p:pRg st="11" end="11"/>
                                            </p:txEl>
                                          </p:spTgt>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Chapter 10</a:t>
            </a:r>
          </a:p>
          <a:p>
            <a:pPr algn="ctr">
              <a:spcBef>
                <a:spcPct val="0"/>
              </a:spcBef>
              <a:buFont typeface="Math3" panose="00000400000000000000" pitchFamily="2" charset="2"/>
              <a:buNone/>
            </a:pPr>
            <a:endPar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a:p>
            <a:pPr algn="ctr">
              <a:spcBef>
                <a:spcPct val="0"/>
              </a:spcBef>
              <a:buNone/>
            </a:pPr>
            <a:r>
              <a:rPr lang="en-GB" altLang="nl-NL" sz="54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5400" dirty="0">
                <a:solidFill>
                  <a:srgbClr val="CC9900"/>
                </a:solidFill>
                <a:latin typeface="Arial" panose="020B0604020202020204" pitchFamily="34" charset="0"/>
                <a:cs typeface="Times New Roman" panose="02020603050405020304" pitchFamily="18" charset="0"/>
                <a:sym typeface="Math3" panose="00000400000000000000" pitchFamily="2" charset="2"/>
              </a:rPr>
              <a:t> applications in intertemporal choice and self-control</a:t>
            </a:r>
          </a:p>
        </p:txBody>
      </p:sp>
      <p:pic>
        <p:nvPicPr>
          <p:cNvPr id="4" name="Picture 3"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095258" y="332656"/>
            <a:ext cx="437182" cy="854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228</a:t>
            </a:fld>
            <a:endParaRPr lang="en-US" altLang="nl-NL" sz="1600"/>
          </a:p>
        </p:txBody>
      </p:sp>
      <p:pic>
        <p:nvPicPr>
          <p:cNvPr id="7" name="Picture 6"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3117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97879" y="303628"/>
            <a:ext cx="88106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4800" dirty="0">
                <a:solidFill>
                  <a:srgbClr val="0000FF"/>
                </a:solidFill>
                <a:cs typeface="Times New Roman" panose="02020603050405020304" pitchFamily="18" charset="0"/>
                <a:sym typeface="Math3" panose="00000400000000000000" pitchFamily="2" charset="2"/>
              </a:rPr>
              <a:t>Outline of Ch. 10</a:t>
            </a:r>
          </a:p>
          <a:p>
            <a:pPr marL="0" indent="0">
              <a:buClr>
                <a:schemeClr val="tx2">
                  <a:lumMod val="75000"/>
                </a:schemeClr>
              </a:buClr>
            </a:pPr>
            <a:br>
              <a:rPr lang="en-GB" altLang="nl-NL" dirty="0">
                <a:solidFill>
                  <a:srgbClr val="0000FF"/>
                </a:solidFill>
                <a:cs typeface="Times New Roman" panose="02020603050405020304" pitchFamily="18" charset="0"/>
                <a:sym typeface="Math3" panose="00000400000000000000" pitchFamily="2" charset="2"/>
              </a:rPr>
            </a:br>
            <a:r>
              <a:rPr lang="en-GB" altLang="nl-NL" dirty="0">
                <a:solidFill>
                  <a:srgbClr val="0000FF"/>
                </a:solidFill>
                <a:cs typeface="Times New Roman" panose="02020603050405020304" pitchFamily="18" charset="0"/>
                <a:sym typeface="Math3" panose="00000400000000000000" pitchFamily="2" charset="2"/>
              </a:rPr>
              <a:t>10.1.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Naive and sophisticated </a:t>
            </a:r>
            <a:r>
              <a:rPr lang="en-GB" altLang="nl-NL" dirty="0" err="1">
                <a:cs typeface="Times New Roman" panose="02020603050405020304" pitchFamily="18" charset="0"/>
                <a:sym typeface="Math3" panose="00000400000000000000" pitchFamily="2" charset="2"/>
              </a:rPr>
              <a:t>nonstationarity</a:t>
            </a:r>
            <a:endParaRPr lang="en-GB" altLang="nl-NL" dirty="0">
              <a:cs typeface="Times New Roman" panose="02020603050405020304" pitchFamily="18" charset="0"/>
              <a:sym typeface="Math3" panose="00000400000000000000" pitchFamily="2" charset="2"/>
            </a:endParaRP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10.2.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Elaborated example: procrastination</a:t>
            </a:r>
            <a:endParaRPr lang="en-US" altLang="nl-NL" dirty="0">
              <a:sym typeface="Math3" panose="00000400000000000000" pitchFamily="2" charset="2"/>
            </a:endParaRPr>
          </a:p>
        </p:txBody>
      </p:sp>
      <p:sp>
        <p:nvSpPr>
          <p:cNvPr id="6" name="Line 8"/>
          <p:cNvSpPr>
            <a:spLocks noChangeShapeType="1"/>
          </p:cNvSpPr>
          <p:nvPr/>
        </p:nvSpPr>
        <p:spPr bwMode="auto">
          <a:xfrm>
            <a:off x="22944" y="1499126"/>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8" name="Picture 7"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167266" y="332656"/>
            <a:ext cx="437182" cy="85422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229</a:t>
            </a:fld>
            <a:endParaRPr lang="en-US" altLang="nl-NL" sz="1600"/>
          </a:p>
        </p:txBody>
      </p:sp>
      <p:pic>
        <p:nvPicPr>
          <p:cNvPr id="9" name="Picture 8"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953052"/>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4754" name="Text Box 2"/>
              <p:cNvSpPr txBox="1">
                <a:spLocks noChangeArrowheads="1"/>
              </p:cNvSpPr>
              <p:nvPr/>
            </p:nvSpPr>
            <p:spPr bwMode="auto">
              <a:xfrm>
                <a:off x="251520" y="103637"/>
                <a:ext cx="8712968" cy="67002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US" altLang="nl-NL" sz="3600" b="0" dirty="0">
                    <a:solidFill>
                      <a:srgbClr val="0000FF"/>
                    </a:solidFill>
                    <a:latin typeface="Arial" panose="020B0604020202020204" pitchFamily="34" charset="0"/>
                    <a:cs typeface="Times New Roman" panose="02020603050405020304" pitchFamily="18" charset="0"/>
                    <a:sym typeface="Math3" panose="00000400000000000000" pitchFamily="2" charset="2"/>
                  </a:rPr>
                  <a:t>Notation:</a:t>
                </a:r>
                <a:br>
                  <a:rPr lang="en-US" altLang="nl-NL" b="0" i="1" dirty="0">
                    <a:solidFill>
                      <a:srgbClr val="000000"/>
                    </a:solidFill>
                    <a:latin typeface="Cambria Math" panose="02040503050406030204" pitchFamily="18" charset="0"/>
                    <a:cs typeface="Times New Roman" panose="02020603050405020304" pitchFamily="18" charset="0"/>
                    <a:sym typeface="Math3" panose="00000400000000000000" pitchFamily="2" charset="2"/>
                  </a:rPr>
                </a:b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𝑋</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set of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prospects</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(e.g., commodity bundles)</a:t>
                </a:r>
              </a:p>
              <a:p>
                <a:pPr>
                  <a:lnSpc>
                    <a:spcPct val="95000"/>
                  </a:lnSpc>
                  <a:spcBef>
                    <a:spcPct val="0"/>
                  </a:spcBef>
                  <a:buFont typeface="Math3" panose="00000400000000000000" pitchFamily="2" charset="2"/>
                  <a:buNone/>
                </a:pP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𝐶</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choice function</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to every nonempty finite subset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𝐴</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of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𝑋</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it assigns a nonempty subset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𝐶</m:t>
                    </m:r>
                    <m:d>
                      <m:dPr>
                        <m:ctrlP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𝐴</m:t>
                        </m:r>
                      </m:e>
                    </m:d>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𝐴</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(the “best” prospects in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𝐴</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i.e., which the decision maker is willing to choose) </a:t>
                </a:r>
              </a:p>
              <a:p>
                <a:pPr>
                  <a:lnSpc>
                    <a:spcPct val="95000"/>
                  </a:lnSpc>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WARP:</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there are no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𝑥</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𝑦</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𝑋</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finite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𝐴</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𝐵</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𝑋</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such that both:</a:t>
                </a:r>
              </a:p>
              <a:p>
                <a:pPr>
                  <a:lnSpc>
                    <a:spcPct val="95000"/>
                  </a:lnSpc>
                  <a:spcBef>
                    <a:spcPct val="0"/>
                  </a:spcBef>
                  <a:buFont typeface="Math3" panose="00000400000000000000" pitchFamily="2" charset="2"/>
                  <a:buNone/>
                </a:pP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𝑥</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𝐶</m:t>
                    </m:r>
                    <m:d>
                      <m:dPr>
                        <m:ctrlP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𝐴</m:t>
                        </m:r>
                      </m:e>
                    </m:d>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 </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𝑦</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𝐴</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(i.e,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𝑥</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revealed weakly preferred to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𝑦</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endParaRPr lang="en-US" altLang="nl-NL" sz="36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and</a:t>
                </a:r>
              </a:p>
              <a:p>
                <a:pPr>
                  <a:lnSpc>
                    <a:spcPct val="95000"/>
                  </a:lnSpc>
                  <a:spcBef>
                    <a:spcPct val="0"/>
                  </a:spcBef>
                  <a:buFont typeface="Math3" panose="00000400000000000000" pitchFamily="2" charset="2"/>
                  <a:buNone/>
                </a:pP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𝑦</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𝐶</m:t>
                    </m:r>
                    <m:d>
                      <m:dPr>
                        <m:ctrlP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𝐵</m:t>
                        </m:r>
                      </m:e>
                    </m:d>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 </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𝑥</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𝐵</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m:rPr>
                        <m:sty m:val="p"/>
                      </m:rP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C</m:t>
                    </m:r>
                    <m:d>
                      <m:dPr>
                        <m:ctrlP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𝐵</m:t>
                        </m:r>
                      </m:e>
                    </m:d>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(i.e.,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𝑦</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revealed strictly preferred to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𝑥</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74754" name="Text Box 2"/>
              <p:cNvSpPr txBox="1">
                <a:spLocks noRot="1" noChangeAspect="1" noMove="1" noResize="1" noEditPoints="1" noAdjustHandles="1" noChangeArrowheads="1" noChangeShapeType="1" noTextEdit="1"/>
              </p:cNvSpPr>
              <p:nvPr/>
            </p:nvSpPr>
            <p:spPr bwMode="auto">
              <a:xfrm>
                <a:off x="251520" y="103637"/>
                <a:ext cx="8712968" cy="6700296"/>
              </a:xfrm>
              <a:prstGeom prst="rect">
                <a:avLst/>
              </a:prstGeom>
              <a:blipFill rotWithShape="1">
                <a:blip r:embed="rId3"/>
                <a:stretch>
                  <a:fillRect l="-2098" t="-1820" r="-629" b="-20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pic>
        <p:nvPicPr>
          <p:cNvPr id="7" name="Picture 4" descr="sp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23</a:t>
            </a:fld>
            <a:endParaRPr lang="en-US" altLang="nl-NL" sz="1600"/>
          </a:p>
        </p:txBody>
      </p:sp>
    </p:spTree>
    <p:extLst>
      <p:ext uri="{BB962C8B-B14F-4D97-AF65-F5344CB8AC3E}">
        <p14:creationId xmlns:p14="http://schemas.microsoft.com/office/powerpoint/2010/main" val="250137020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75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475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475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47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120650" y="220663"/>
            <a:ext cx="87915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US" altLang="nl-NL" sz="2400" dirty="0">
                <a:solidFill>
                  <a:srgbClr val="0000FF"/>
                </a:solidFill>
                <a:latin typeface="Arial" panose="020B0604020202020204" pitchFamily="34" charset="0"/>
                <a:cs typeface="Times New Roman" panose="02020603050405020304" pitchFamily="18" charset="0"/>
                <a:sym typeface="Math3" panose="00000400000000000000" pitchFamily="2" charset="2"/>
              </a:rPr>
              <a:t>Example</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 [arbitrage out of </a:t>
            </a:r>
            <a:r>
              <a:rPr lang="en-US" altLang="nl-NL" sz="24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nonstationarity</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52932" name="Text Box 4"/>
          <p:cNvSpPr txBox="1">
            <a:spLocks noChangeArrowheads="1"/>
          </p:cNvSpPr>
          <p:nvPr/>
        </p:nvSpPr>
        <p:spPr bwMode="auto">
          <a:xfrm>
            <a:off x="44450" y="2227263"/>
            <a:ext cx="9097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000" dirty="0">
                <a:solidFill>
                  <a:srgbClr val="0000FF"/>
                </a:solidFill>
                <a:latin typeface="Arial" panose="020B0604020202020204" pitchFamily="34" charset="0"/>
                <a:cs typeface="Times New Roman" panose="02020603050405020304" pitchFamily="18" charset="0"/>
                <a:sym typeface="Math3" panose="00000400000000000000" pitchFamily="2" charset="2"/>
              </a:rPr>
              <a:t>You violate stationary:</a:t>
            </a:r>
            <a:r>
              <a:rPr lang="en-GB" altLang="nl-NL" sz="1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pref. changes</a:t>
            </a:r>
            <a:r>
              <a:rPr lang="en-GB"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if</a:t>
            </a:r>
            <a:r>
              <a:rPr lang="en-GB"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moving</a:t>
            </a:r>
            <a:r>
              <a:rPr lang="en-GB"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 consumptions </a:t>
            </a:r>
            <a:r>
              <a:rPr lang="en-GB"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forward by 4 years:</a:t>
            </a:r>
          </a:p>
        </p:txBody>
      </p:sp>
      <p:grpSp>
        <p:nvGrpSpPr>
          <p:cNvPr id="2" name="Group 5"/>
          <p:cNvGrpSpPr>
            <a:grpSpLocks/>
          </p:cNvGrpSpPr>
          <p:nvPr/>
        </p:nvGrpSpPr>
        <p:grpSpPr bwMode="auto">
          <a:xfrm>
            <a:off x="11113" y="2592388"/>
            <a:ext cx="8574087" cy="1130300"/>
            <a:chOff x="7" y="1633"/>
            <a:chExt cx="5401" cy="712"/>
          </a:xfrm>
        </p:grpSpPr>
        <p:grpSp>
          <p:nvGrpSpPr>
            <p:cNvPr id="276524" name="Group 6"/>
            <p:cNvGrpSpPr>
              <a:grpSpLocks/>
            </p:cNvGrpSpPr>
            <p:nvPr/>
          </p:nvGrpSpPr>
          <p:grpSpPr bwMode="auto">
            <a:xfrm>
              <a:off x="7" y="1633"/>
              <a:ext cx="1366" cy="448"/>
              <a:chOff x="2886" y="657"/>
              <a:chExt cx="1366" cy="448"/>
            </a:xfrm>
          </p:grpSpPr>
          <p:sp>
            <p:nvSpPr>
              <p:cNvPr id="276532" name="Text Box 7"/>
              <p:cNvSpPr txBox="1">
                <a:spLocks noChangeArrowheads="1"/>
              </p:cNvSpPr>
              <p:nvPr/>
            </p:nvSpPr>
            <p:spPr bwMode="auto">
              <a:xfrm>
                <a:off x="2886" y="817"/>
                <a:ext cx="9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rPr>
                  <a:t>0 months</a:t>
                </a:r>
              </a:p>
            </p:txBody>
          </p:sp>
          <p:sp>
            <p:nvSpPr>
              <p:cNvPr id="276533" name="Text Box 8"/>
              <p:cNvSpPr txBox="1">
                <a:spLocks noChangeArrowheads="1"/>
              </p:cNvSpPr>
              <p:nvPr/>
            </p:nvSpPr>
            <p:spPr bwMode="auto">
              <a:xfrm>
                <a:off x="3078" y="657"/>
                <a:ext cx="11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cs typeface="Times New Roman" panose="02020603050405020304" pitchFamily="18" charset="0"/>
                  </a:rPr>
                  <a:t>€</a:t>
                </a:r>
                <a:r>
                  <a:rPr lang="en-US" altLang="nl-NL" sz="2400" dirty="0">
                    <a:solidFill>
                      <a:srgbClr val="000000"/>
                    </a:solidFill>
                    <a:latin typeface="Arial" panose="020B0604020202020204" pitchFamily="34" charset="0"/>
                  </a:rPr>
                  <a:t>100 (small)</a:t>
                </a:r>
              </a:p>
            </p:txBody>
          </p:sp>
          <p:sp>
            <p:nvSpPr>
              <p:cNvPr id="276534" name="Line 9"/>
              <p:cNvSpPr>
                <a:spLocks noChangeShapeType="1"/>
              </p:cNvSpPr>
              <p:nvPr/>
            </p:nvSpPr>
            <p:spPr bwMode="auto">
              <a:xfrm>
                <a:off x="3320" y="864"/>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76525" name="Group 10"/>
            <p:cNvGrpSpPr>
              <a:grpSpLocks/>
            </p:cNvGrpSpPr>
            <p:nvPr/>
          </p:nvGrpSpPr>
          <p:grpSpPr bwMode="auto">
            <a:xfrm>
              <a:off x="1935" y="1897"/>
              <a:ext cx="1345" cy="448"/>
              <a:chOff x="2886" y="657"/>
              <a:chExt cx="1345" cy="448"/>
            </a:xfrm>
          </p:grpSpPr>
          <p:sp>
            <p:nvSpPr>
              <p:cNvPr id="276529" name="Text Box 11"/>
              <p:cNvSpPr txBox="1">
                <a:spLocks noChangeArrowheads="1"/>
              </p:cNvSpPr>
              <p:nvPr/>
            </p:nvSpPr>
            <p:spPr bwMode="auto">
              <a:xfrm>
                <a:off x="2886" y="817"/>
                <a:ext cx="9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rPr>
                  <a:t>4 months</a:t>
                </a:r>
              </a:p>
            </p:txBody>
          </p:sp>
          <p:sp>
            <p:nvSpPr>
              <p:cNvPr id="276530" name="Text Box 12"/>
              <p:cNvSpPr txBox="1">
                <a:spLocks noChangeArrowheads="1"/>
              </p:cNvSpPr>
              <p:nvPr/>
            </p:nvSpPr>
            <p:spPr bwMode="auto">
              <a:xfrm>
                <a:off x="3078" y="657"/>
                <a:ext cx="11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cs typeface="Times New Roman" panose="02020603050405020304" pitchFamily="18" charset="0"/>
                  </a:rPr>
                  <a:t>€</a:t>
                </a:r>
                <a:r>
                  <a:rPr lang="en-US" altLang="nl-NL" sz="2400" dirty="0">
                    <a:solidFill>
                      <a:srgbClr val="000000"/>
                    </a:solidFill>
                    <a:latin typeface="Arial" panose="020B0604020202020204" pitchFamily="34" charset="0"/>
                  </a:rPr>
                  <a:t>105 (large)</a:t>
                </a:r>
              </a:p>
            </p:txBody>
          </p:sp>
          <p:sp>
            <p:nvSpPr>
              <p:cNvPr id="276531" name="Line 13"/>
              <p:cNvSpPr>
                <a:spLocks noChangeShapeType="1"/>
              </p:cNvSpPr>
              <p:nvPr/>
            </p:nvSpPr>
            <p:spPr bwMode="auto">
              <a:xfrm>
                <a:off x="3320" y="864"/>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76526" name="Line 14"/>
            <p:cNvSpPr>
              <a:spLocks noChangeShapeType="1"/>
            </p:cNvSpPr>
            <p:nvPr/>
          </p:nvSpPr>
          <p:spPr bwMode="auto">
            <a:xfrm>
              <a:off x="448" y="2128"/>
              <a:ext cx="4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6527" name="Line 15"/>
            <p:cNvSpPr>
              <a:spLocks noChangeShapeType="1"/>
            </p:cNvSpPr>
            <p:nvPr/>
          </p:nvSpPr>
          <p:spPr bwMode="auto">
            <a:xfrm>
              <a:off x="440" y="1864"/>
              <a:ext cx="4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mc:AlternateContent xmlns:mc="http://schemas.openxmlformats.org/markup-compatibility/2006" xmlns:a14="http://schemas.microsoft.com/office/drawing/2010/main">
          <mc:Choice Requires="a14">
            <p:sp>
              <p:nvSpPr>
                <p:cNvPr id="276528" name="Text Box 16"/>
                <p:cNvSpPr txBox="1">
                  <a:spLocks noChangeArrowheads="1"/>
                </p:cNvSpPr>
                <p:nvPr/>
              </p:nvSpPr>
              <p:spPr bwMode="auto">
                <a:xfrm>
                  <a:off x="356" y="1895"/>
                  <a:ext cx="342" cy="2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nl-NL" altLang="nl-NL" sz="2400" b="0" i="1" smtClean="0">
                            <a:solidFill>
                              <a:srgbClr val="CC9900"/>
                            </a:solidFill>
                            <a:latin typeface="Cambria Math"/>
                            <a:cs typeface="Times New Roman" panose="02020603050405020304" pitchFamily="18" charset="0"/>
                            <a:sym typeface="Math3" panose="00000400000000000000" pitchFamily="2" charset="2"/>
                          </a:rPr>
                          <m:t>≻</m:t>
                        </m:r>
                      </m:oMath>
                    </m:oMathPara>
                  </a14:m>
                  <a:endParaRPr lang="en-GB" altLang="nl-NL" sz="2400"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276528" name="Text Box 16"/>
                <p:cNvSpPr txBox="1">
                  <a:spLocks noRot="1" noChangeAspect="1" noMove="1" noResize="1" noEditPoints="1" noAdjustHandles="1" noChangeArrowheads="1" noChangeShapeType="1" noTextEdit="1"/>
                </p:cNvSpPr>
                <p:nvPr/>
              </p:nvSpPr>
              <p:spPr bwMode="auto">
                <a:xfrm>
                  <a:off x="356" y="1895"/>
                  <a:ext cx="342" cy="291"/>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p:grpSp>
        <p:nvGrpSpPr>
          <p:cNvPr id="5" name="Group 28"/>
          <p:cNvGrpSpPr>
            <a:grpSpLocks/>
          </p:cNvGrpSpPr>
          <p:nvPr/>
        </p:nvGrpSpPr>
        <p:grpSpPr bwMode="auto">
          <a:xfrm>
            <a:off x="698500" y="1106488"/>
            <a:ext cx="7874000" cy="711200"/>
            <a:chOff x="440" y="697"/>
            <a:chExt cx="4960" cy="448"/>
          </a:xfrm>
        </p:grpSpPr>
        <p:sp>
          <p:nvSpPr>
            <p:cNvPr id="276519" name="Line 29"/>
            <p:cNvSpPr>
              <a:spLocks noChangeShapeType="1"/>
            </p:cNvSpPr>
            <p:nvPr/>
          </p:nvSpPr>
          <p:spPr bwMode="auto">
            <a:xfrm>
              <a:off x="440" y="920"/>
              <a:ext cx="4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276520" name="Group 30"/>
            <p:cNvGrpSpPr>
              <a:grpSpLocks/>
            </p:cNvGrpSpPr>
            <p:nvPr/>
          </p:nvGrpSpPr>
          <p:grpSpPr bwMode="auto">
            <a:xfrm>
              <a:off x="2438" y="697"/>
              <a:ext cx="1366" cy="448"/>
              <a:chOff x="2886" y="657"/>
              <a:chExt cx="1366" cy="448"/>
            </a:xfrm>
          </p:grpSpPr>
          <p:sp>
            <p:nvSpPr>
              <p:cNvPr id="276521" name="Text Box 31"/>
              <p:cNvSpPr txBox="1">
                <a:spLocks noChangeArrowheads="1"/>
              </p:cNvSpPr>
              <p:nvPr/>
            </p:nvSpPr>
            <p:spPr bwMode="auto">
              <a:xfrm>
                <a:off x="2886" y="817"/>
                <a:ext cx="7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rPr>
                  <a:t>4 years</a:t>
                </a:r>
              </a:p>
            </p:txBody>
          </p:sp>
          <p:sp>
            <p:nvSpPr>
              <p:cNvPr id="276522" name="Text Box 32"/>
              <p:cNvSpPr txBox="1">
                <a:spLocks noChangeArrowheads="1"/>
              </p:cNvSpPr>
              <p:nvPr/>
            </p:nvSpPr>
            <p:spPr bwMode="auto">
              <a:xfrm>
                <a:off x="3078" y="657"/>
                <a:ext cx="11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cs typeface="Times New Roman" panose="02020603050405020304" pitchFamily="18" charset="0"/>
                  </a:rPr>
                  <a:t>€</a:t>
                </a:r>
                <a:r>
                  <a:rPr lang="en-US" altLang="nl-NL" sz="2400" dirty="0">
                    <a:solidFill>
                      <a:srgbClr val="000000"/>
                    </a:solidFill>
                    <a:latin typeface="Arial" panose="020B0604020202020204" pitchFamily="34" charset="0"/>
                  </a:rPr>
                  <a:t>100 (small)</a:t>
                </a:r>
              </a:p>
            </p:txBody>
          </p:sp>
          <p:sp>
            <p:nvSpPr>
              <p:cNvPr id="276523" name="Line 33"/>
              <p:cNvSpPr>
                <a:spLocks noChangeShapeType="1"/>
              </p:cNvSpPr>
              <p:nvPr/>
            </p:nvSpPr>
            <p:spPr bwMode="auto">
              <a:xfrm>
                <a:off x="3320" y="864"/>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252962" name="Text Box 34"/>
          <p:cNvSpPr txBox="1">
            <a:spLocks noChangeArrowheads="1"/>
          </p:cNvSpPr>
          <p:nvPr/>
        </p:nvSpPr>
        <p:spPr bwMode="auto">
          <a:xfrm>
            <a:off x="109538" y="754063"/>
            <a:ext cx="4020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You pay </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€0.10 to exchange.</a:t>
            </a: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AlternateContent xmlns:mc="http://schemas.openxmlformats.org/markup-compatibility/2006" xmlns:a14="http://schemas.microsoft.com/office/drawing/2010/main">
        <mc:Choice Requires="a14">
          <p:sp>
            <p:nvSpPr>
              <p:cNvPr id="252963" name="Text Box 35"/>
              <p:cNvSpPr txBox="1">
                <a:spLocks noChangeArrowheads="1"/>
              </p:cNvSpPr>
              <p:nvPr/>
            </p:nvSpPr>
            <p:spPr bwMode="auto">
              <a:xfrm>
                <a:off x="541377" y="1443626"/>
                <a:ext cx="553998" cy="519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nl-NL" altLang="nl-NL" sz="2400" b="0" i="1" smtClean="0">
                          <a:solidFill>
                            <a:srgbClr val="CC9900"/>
                          </a:solidFill>
                          <a:latin typeface="Cambria Math"/>
                          <a:cs typeface="Times New Roman" panose="02020603050405020304" pitchFamily="18" charset="0"/>
                          <a:sym typeface="Math3" panose="00000400000000000000" pitchFamily="2" charset="2"/>
                        </a:rPr>
                        <m:t>≺</m:t>
                      </m:r>
                    </m:oMath>
                  </m:oMathPara>
                </a14:m>
                <a:endParaRPr lang="en-GB"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252963" name="Text Box 35"/>
              <p:cNvSpPr txBox="1">
                <a:spLocks noRot="1" noChangeAspect="1" noMove="1" noResize="1" noEditPoints="1" noAdjustHandles="1" noChangeArrowheads="1" noChangeShapeType="1" noTextEdit="1"/>
              </p:cNvSpPr>
              <p:nvPr/>
            </p:nvSpPr>
            <p:spPr bwMode="auto">
              <a:xfrm>
                <a:off x="541377" y="1443626"/>
                <a:ext cx="553998" cy="519112"/>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p:nvGrpSpPr>
          <p:cNvPr id="7" name="Group 36"/>
          <p:cNvGrpSpPr>
            <a:grpSpLocks/>
          </p:cNvGrpSpPr>
          <p:nvPr/>
        </p:nvGrpSpPr>
        <p:grpSpPr bwMode="auto">
          <a:xfrm>
            <a:off x="84138" y="4271963"/>
            <a:ext cx="3306762" cy="960437"/>
            <a:chOff x="53" y="2691"/>
            <a:chExt cx="2083" cy="605"/>
          </a:xfrm>
        </p:grpSpPr>
        <p:sp>
          <p:nvSpPr>
            <p:cNvPr id="276517" name="Text Box 37"/>
            <p:cNvSpPr txBox="1">
              <a:spLocks noChangeArrowheads="1"/>
            </p:cNvSpPr>
            <p:nvPr/>
          </p:nvSpPr>
          <p:spPr bwMode="auto">
            <a:xfrm>
              <a:off x="53" y="2691"/>
              <a:ext cx="2083"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 typeface="Math3" panose="00000400000000000000" pitchFamily="2" charset="2"/>
                <a:buNone/>
              </a:pP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Here (t=0) </a:t>
              </a:r>
              <a:r>
                <a:rPr lang="en-GB" altLang="nl-NL" sz="2400" dirty="0">
                  <a:solidFill>
                    <a:srgbClr val="FF0000"/>
                  </a:solidFill>
                  <a:cs typeface="Times New Roman" panose="02020603050405020304" pitchFamily="18" charset="0"/>
                  <a:sym typeface="Math3" panose="00000400000000000000" pitchFamily="2" charset="2"/>
                </a:rPr>
                <a:t>I</a:t>
              </a: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 offer to exchange small for large, charging </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€0.10</a:t>
              </a:r>
              <a:r>
                <a:rPr lang="en-GB" altLang="nl-NL" sz="2400" dirty="0">
                  <a:solidFill>
                    <a:srgbClr val="FF5050"/>
                  </a:solidFill>
                  <a:latin typeface="Arial" panose="020B0604020202020204" pitchFamily="34" charset="0"/>
                  <a:cs typeface="Times New Roman" panose="02020603050405020304" pitchFamily="18" charset="0"/>
                  <a:sym typeface="Math3" panose="00000400000000000000" pitchFamily="2" charset="2"/>
                </a:rPr>
                <a:t>.</a:t>
              </a:r>
            </a:p>
          </p:txBody>
        </p:sp>
        <p:sp>
          <p:nvSpPr>
            <p:cNvPr id="276518" name="Freeform 38"/>
            <p:cNvSpPr>
              <a:spLocks/>
            </p:cNvSpPr>
            <p:nvPr/>
          </p:nvSpPr>
          <p:spPr bwMode="auto">
            <a:xfrm>
              <a:off x="64" y="2784"/>
              <a:ext cx="344" cy="512"/>
            </a:xfrm>
            <a:custGeom>
              <a:avLst/>
              <a:gdLst>
                <a:gd name="T0" fmla="*/ 64 w 344"/>
                <a:gd name="T1" fmla="*/ 32 h 512"/>
                <a:gd name="T2" fmla="*/ 16 w 344"/>
                <a:gd name="T3" fmla="*/ 0 h 512"/>
                <a:gd name="T4" fmla="*/ 0 w 344"/>
                <a:gd name="T5" fmla="*/ 144 h 512"/>
                <a:gd name="T6" fmla="*/ 48 w 344"/>
                <a:gd name="T7" fmla="*/ 504 h 512"/>
                <a:gd name="T8" fmla="*/ 344 w 344"/>
                <a:gd name="T9" fmla="*/ 512 h 512"/>
                <a:gd name="T10" fmla="*/ 0 60000 65536"/>
                <a:gd name="T11" fmla="*/ 0 60000 65536"/>
                <a:gd name="T12" fmla="*/ 0 60000 65536"/>
                <a:gd name="T13" fmla="*/ 0 60000 65536"/>
                <a:gd name="T14" fmla="*/ 0 60000 65536"/>
                <a:gd name="T15" fmla="*/ 0 w 344"/>
                <a:gd name="T16" fmla="*/ 0 h 512"/>
                <a:gd name="T17" fmla="*/ 344 w 344"/>
                <a:gd name="T18" fmla="*/ 512 h 512"/>
              </a:gdLst>
              <a:ahLst/>
              <a:cxnLst>
                <a:cxn ang="T10">
                  <a:pos x="T0" y="T1"/>
                </a:cxn>
                <a:cxn ang="T11">
                  <a:pos x="T2" y="T3"/>
                </a:cxn>
                <a:cxn ang="T12">
                  <a:pos x="T4" y="T5"/>
                </a:cxn>
                <a:cxn ang="T13">
                  <a:pos x="T6" y="T7"/>
                </a:cxn>
                <a:cxn ang="T14">
                  <a:pos x="T8" y="T9"/>
                </a:cxn>
              </a:cxnLst>
              <a:rect l="T15" t="T16" r="T17" b="T18"/>
              <a:pathLst>
                <a:path w="344" h="512">
                  <a:moveTo>
                    <a:pt x="64" y="32"/>
                  </a:moveTo>
                  <a:lnTo>
                    <a:pt x="16" y="0"/>
                  </a:lnTo>
                  <a:lnTo>
                    <a:pt x="0" y="144"/>
                  </a:lnTo>
                  <a:lnTo>
                    <a:pt x="48" y="504"/>
                  </a:lnTo>
                  <a:lnTo>
                    <a:pt x="344" y="512"/>
                  </a:lnTo>
                </a:path>
              </a:pathLst>
            </a:custGeom>
            <a:noFill/>
            <a:ln w="9525" cap="flat" cmpd="sng">
              <a:solidFill>
                <a:srgbClr val="0000FF"/>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8" name="Group 39"/>
          <p:cNvGrpSpPr>
            <a:grpSpLocks/>
          </p:cNvGrpSpPr>
          <p:nvPr/>
        </p:nvGrpSpPr>
        <p:grpSpPr bwMode="auto">
          <a:xfrm>
            <a:off x="4635508" y="4048127"/>
            <a:ext cx="4392617" cy="892175"/>
            <a:chOff x="2920" y="2550"/>
            <a:chExt cx="2767" cy="562"/>
          </a:xfrm>
        </p:grpSpPr>
        <p:sp>
          <p:nvSpPr>
            <p:cNvPr id="276515" name="Line 40"/>
            <p:cNvSpPr>
              <a:spLocks noChangeShapeType="1"/>
            </p:cNvSpPr>
            <p:nvPr/>
          </p:nvSpPr>
          <p:spPr bwMode="auto">
            <a:xfrm flipH="1">
              <a:off x="2920" y="2691"/>
              <a:ext cx="550" cy="421"/>
            </a:xfrm>
            <a:prstGeom prst="line">
              <a:avLst/>
            </a:prstGeom>
            <a:noFill/>
            <a:ln w="9525">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6516" name="Text Box 41"/>
            <p:cNvSpPr txBox="1">
              <a:spLocks noChangeArrowheads="1"/>
            </p:cNvSpPr>
            <p:nvPr/>
          </p:nvSpPr>
          <p:spPr bwMode="auto">
            <a:xfrm>
              <a:off x="3413" y="2550"/>
              <a:ext cx="2274"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 typeface="Math3" panose="00000400000000000000" pitchFamily="2" charset="2"/>
                <a:buNone/>
              </a:pP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Here </a:t>
              </a:r>
              <a:r>
                <a:rPr lang="en-GB" altLang="nl-NL" sz="2400" dirty="0">
                  <a:solidFill>
                    <a:srgbClr val="FF0000"/>
                  </a:solidFill>
                  <a:cs typeface="Times New Roman" panose="02020603050405020304" pitchFamily="18" charset="0"/>
                  <a:sym typeface="Math3" panose="00000400000000000000" pitchFamily="2" charset="2"/>
                </a:rPr>
                <a:t>I</a:t>
              </a: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 offer to change back large for small.</a:t>
              </a:r>
            </a:p>
          </p:txBody>
        </p:sp>
      </p:grpSp>
      <p:sp>
        <p:nvSpPr>
          <p:cNvPr id="252970" name="Text Box 42"/>
          <p:cNvSpPr txBox="1">
            <a:spLocks noChangeArrowheads="1"/>
          </p:cNvSpPr>
          <p:nvPr/>
        </p:nvSpPr>
        <p:spPr bwMode="auto">
          <a:xfrm>
            <a:off x="46037" y="3713163"/>
            <a:ext cx="56780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Arbitrage! </a:t>
            </a:r>
            <a:r>
              <a:rPr lang="en-GB" altLang="nl-NL" sz="2500" dirty="0">
                <a:solidFill>
                  <a:srgbClr val="FF0000"/>
                </a:solidFill>
                <a:cs typeface="Times New Roman" panose="02020603050405020304" pitchFamily="18" charset="0"/>
                <a:sym typeface="Math3" panose="00000400000000000000" pitchFamily="2" charset="2"/>
              </a:rPr>
              <a:t>I</a:t>
            </a: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 can pump </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€0.10 out of you:</a:t>
            </a:r>
            <a:endPar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9" name="Group 43"/>
          <p:cNvGrpSpPr>
            <a:grpSpLocks/>
          </p:cNvGrpSpPr>
          <p:nvPr/>
        </p:nvGrpSpPr>
        <p:grpSpPr bwMode="auto">
          <a:xfrm>
            <a:off x="7061200" y="1084263"/>
            <a:ext cx="2171700" cy="457200"/>
            <a:chOff x="4448" y="683"/>
            <a:chExt cx="1368" cy="288"/>
          </a:xfrm>
        </p:grpSpPr>
        <p:sp>
          <p:nvSpPr>
            <p:cNvPr id="276513" name="Text Box 44"/>
            <p:cNvSpPr txBox="1">
              <a:spLocks noChangeArrowheads="1"/>
            </p:cNvSpPr>
            <p:nvPr/>
          </p:nvSpPr>
          <p:spPr bwMode="auto">
            <a:xfrm>
              <a:off x="4869" y="683"/>
              <a:ext cx="9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400" dirty="0">
                  <a:solidFill>
                    <a:srgbClr val="CC9900"/>
                  </a:solidFill>
                  <a:latin typeface="Arial" panose="020B0604020202020204" pitchFamily="34" charset="0"/>
                  <a:cs typeface="Times New Roman" panose="02020603050405020304" pitchFamily="18" charset="0"/>
                  <a:sym typeface="Math3" panose="00000400000000000000" pitchFamily="2" charset="2"/>
                </a:rPr>
                <a:t>time axis</a:t>
              </a:r>
            </a:p>
          </p:txBody>
        </p:sp>
        <p:sp>
          <p:nvSpPr>
            <p:cNvPr id="276514" name="Line 45"/>
            <p:cNvSpPr>
              <a:spLocks noChangeShapeType="1"/>
            </p:cNvSpPr>
            <p:nvPr/>
          </p:nvSpPr>
          <p:spPr bwMode="auto">
            <a:xfrm flipV="1">
              <a:off x="4448" y="848"/>
              <a:ext cx="456" cy="72"/>
            </a:xfrm>
            <a:prstGeom prst="line">
              <a:avLst/>
            </a:prstGeom>
            <a:noFill/>
            <a:ln w="9525">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
        <p:nvSpPr>
          <p:cNvPr id="252974" name="Text Box 46"/>
          <p:cNvSpPr txBox="1">
            <a:spLocks noChangeArrowheads="1"/>
          </p:cNvSpPr>
          <p:nvPr/>
        </p:nvSpPr>
        <p:spPr bwMode="auto">
          <a:xfrm>
            <a:off x="-17463" y="6278563"/>
            <a:ext cx="9326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 typeface="Math3" panose="00000400000000000000" pitchFamily="2" charset="2"/>
              <a:buNone/>
            </a:pPr>
            <a:r>
              <a:rPr lang="en-GB" altLang="nl-NL" sz="2400" dirty="0">
                <a:solidFill>
                  <a:srgbClr val="0000FF"/>
                </a:solidFill>
                <a:latin typeface="Arial" panose="020B0604020202020204" pitchFamily="34" charset="0"/>
                <a:cs typeface="Times New Roman" panose="02020603050405020304" pitchFamily="18" charset="0"/>
                <a:sym typeface="Math3" panose="00000400000000000000" pitchFamily="2" charset="2"/>
              </a:rPr>
              <a:t>Arbitrage:</a:t>
            </a:r>
            <a:r>
              <a:rPr lang="en-GB" altLang="nl-NL" sz="24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I gain </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€0.10. You are in original situation less €0.10.</a:t>
            </a: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52975" name="Rectangle 47"/>
          <p:cNvSpPr>
            <a:spLocks noChangeArrowheads="1"/>
          </p:cNvSpPr>
          <p:nvPr/>
        </p:nvSpPr>
        <p:spPr bwMode="auto">
          <a:xfrm>
            <a:off x="50800" y="3784600"/>
            <a:ext cx="8990013" cy="2298700"/>
          </a:xfrm>
          <a:prstGeom prst="rect">
            <a:avLst/>
          </a:prstGeom>
          <a:noFill/>
          <a:ln w="9525" cap="rnd">
            <a:solidFill>
              <a:srgbClr val="0066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grpSp>
        <p:nvGrpSpPr>
          <p:cNvPr id="10" name="Group 55"/>
          <p:cNvGrpSpPr>
            <a:grpSpLocks/>
          </p:cNvGrpSpPr>
          <p:nvPr/>
        </p:nvGrpSpPr>
        <p:grpSpPr bwMode="auto">
          <a:xfrm>
            <a:off x="711200" y="1538288"/>
            <a:ext cx="8366125" cy="711200"/>
            <a:chOff x="711200" y="1538288"/>
            <a:chExt cx="8366194" cy="710904"/>
          </a:xfrm>
        </p:grpSpPr>
        <p:sp>
          <p:nvSpPr>
            <p:cNvPr id="276509" name="Line 50"/>
            <p:cNvSpPr>
              <a:spLocks noChangeShapeType="1"/>
            </p:cNvSpPr>
            <p:nvPr/>
          </p:nvSpPr>
          <p:spPr bwMode="auto">
            <a:xfrm>
              <a:off x="711200" y="1905001"/>
              <a:ext cx="787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6510" name="Text Box 52"/>
            <p:cNvSpPr txBox="1">
              <a:spLocks noChangeArrowheads="1"/>
            </p:cNvSpPr>
            <p:nvPr/>
          </p:nvSpPr>
          <p:spPr bwMode="auto">
            <a:xfrm>
              <a:off x="6292896" y="1792182"/>
              <a:ext cx="2784498" cy="45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rPr>
                <a:t>4 years + 4 months</a:t>
              </a:r>
            </a:p>
          </p:txBody>
        </p:sp>
        <p:sp>
          <p:nvSpPr>
            <p:cNvPr id="276511" name="Text Box 53"/>
            <p:cNvSpPr txBox="1">
              <a:spLocks noChangeArrowheads="1"/>
            </p:cNvSpPr>
            <p:nvPr/>
          </p:nvSpPr>
          <p:spPr bwMode="auto">
            <a:xfrm>
              <a:off x="7235825" y="1538288"/>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cs typeface="Times New Roman" panose="02020603050405020304" pitchFamily="18" charset="0"/>
                </a:rPr>
                <a:t>€</a:t>
              </a:r>
              <a:r>
                <a:rPr lang="en-US" altLang="nl-NL" sz="2400" dirty="0">
                  <a:solidFill>
                    <a:srgbClr val="000000"/>
                  </a:solidFill>
                  <a:latin typeface="Arial" panose="020B0604020202020204" pitchFamily="34" charset="0"/>
                </a:rPr>
                <a:t>105 (large)</a:t>
              </a:r>
            </a:p>
          </p:txBody>
        </p:sp>
        <p:sp>
          <p:nvSpPr>
            <p:cNvPr id="276512" name="Line 54"/>
            <p:cNvSpPr>
              <a:spLocks noChangeShapeType="1"/>
            </p:cNvSpPr>
            <p:nvPr/>
          </p:nvSpPr>
          <p:spPr bwMode="auto">
            <a:xfrm>
              <a:off x="7620000" y="1866901"/>
              <a:ext cx="1588" cy="63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52983" name="Text Box 55"/>
          <p:cNvSpPr txBox="1">
            <a:spLocks noChangeArrowheads="1"/>
          </p:cNvSpPr>
          <p:nvPr/>
        </p:nvSpPr>
        <p:spPr bwMode="auto">
          <a:xfrm>
            <a:off x="3271871" y="570151"/>
            <a:ext cx="596103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Compare, at t=0, to a late large payment.</a:t>
            </a: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11" name="Group 61"/>
          <p:cNvGrpSpPr>
            <a:grpSpLocks/>
          </p:cNvGrpSpPr>
          <p:nvPr/>
        </p:nvGrpSpPr>
        <p:grpSpPr bwMode="auto">
          <a:xfrm>
            <a:off x="660400" y="4891087"/>
            <a:ext cx="8392035" cy="1172938"/>
            <a:chOff x="660359" y="4891088"/>
            <a:chExt cx="8392104" cy="1172640"/>
          </a:xfrm>
        </p:grpSpPr>
        <p:grpSp>
          <p:nvGrpSpPr>
            <p:cNvPr id="276499" name="Group 18"/>
            <p:cNvGrpSpPr>
              <a:grpSpLocks/>
            </p:cNvGrpSpPr>
            <p:nvPr/>
          </p:nvGrpSpPr>
          <p:grpSpPr bwMode="auto">
            <a:xfrm>
              <a:off x="3870325" y="4891088"/>
              <a:ext cx="2168525" cy="711200"/>
              <a:chOff x="2886" y="657"/>
              <a:chExt cx="1366" cy="448"/>
            </a:xfrm>
          </p:grpSpPr>
          <p:sp>
            <p:nvSpPr>
              <p:cNvPr id="276506" name="Text Box 19"/>
              <p:cNvSpPr txBox="1">
                <a:spLocks noChangeArrowheads="1"/>
              </p:cNvSpPr>
              <p:nvPr/>
            </p:nvSpPr>
            <p:spPr bwMode="auto">
              <a:xfrm>
                <a:off x="2886" y="817"/>
                <a:ext cx="7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rPr>
                  <a:t>4 years</a:t>
                </a:r>
              </a:p>
            </p:txBody>
          </p:sp>
          <p:sp>
            <p:nvSpPr>
              <p:cNvPr id="276507" name="Text Box 20"/>
              <p:cNvSpPr txBox="1">
                <a:spLocks noChangeArrowheads="1"/>
              </p:cNvSpPr>
              <p:nvPr/>
            </p:nvSpPr>
            <p:spPr bwMode="auto">
              <a:xfrm>
                <a:off x="3078" y="657"/>
                <a:ext cx="11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cs typeface="Times New Roman" panose="02020603050405020304" pitchFamily="18" charset="0"/>
                  </a:rPr>
                  <a:t>€</a:t>
                </a:r>
                <a:r>
                  <a:rPr lang="en-US" altLang="nl-NL" sz="2400" dirty="0">
                    <a:solidFill>
                      <a:srgbClr val="000000"/>
                    </a:solidFill>
                    <a:latin typeface="Arial" panose="020B0604020202020204" pitchFamily="34" charset="0"/>
                  </a:rPr>
                  <a:t>100 (small)</a:t>
                </a:r>
              </a:p>
            </p:txBody>
          </p:sp>
          <p:sp>
            <p:nvSpPr>
              <p:cNvPr id="276508" name="Line 21"/>
              <p:cNvSpPr>
                <a:spLocks noChangeShapeType="1"/>
              </p:cNvSpPr>
              <p:nvPr/>
            </p:nvSpPr>
            <p:spPr bwMode="auto">
              <a:xfrm>
                <a:off x="3320" y="864"/>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76500" name="Line 22"/>
            <p:cNvSpPr>
              <a:spLocks noChangeShapeType="1"/>
            </p:cNvSpPr>
            <p:nvPr/>
          </p:nvSpPr>
          <p:spPr bwMode="auto">
            <a:xfrm>
              <a:off x="698500" y="5257801"/>
              <a:ext cx="787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276501" name="Group 56"/>
            <p:cNvGrpSpPr>
              <a:grpSpLocks/>
            </p:cNvGrpSpPr>
            <p:nvPr/>
          </p:nvGrpSpPr>
          <p:grpSpPr bwMode="auto">
            <a:xfrm>
              <a:off x="660359" y="5348287"/>
              <a:ext cx="8392104" cy="715441"/>
              <a:chOff x="711200" y="1538288"/>
              <a:chExt cx="8392104" cy="715441"/>
            </a:xfrm>
          </p:grpSpPr>
          <p:sp>
            <p:nvSpPr>
              <p:cNvPr id="276502" name="Line 50"/>
              <p:cNvSpPr>
                <a:spLocks noChangeShapeType="1"/>
              </p:cNvSpPr>
              <p:nvPr/>
            </p:nvSpPr>
            <p:spPr bwMode="auto">
              <a:xfrm>
                <a:off x="711200" y="1905001"/>
                <a:ext cx="787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6503" name="Text Box 52"/>
              <p:cNvSpPr txBox="1">
                <a:spLocks noChangeArrowheads="1"/>
              </p:cNvSpPr>
              <p:nvPr/>
            </p:nvSpPr>
            <p:spPr bwMode="auto">
              <a:xfrm>
                <a:off x="6292896" y="1792182"/>
                <a:ext cx="2810408" cy="46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rPr>
                  <a:t>4 years + 4 months</a:t>
                </a:r>
              </a:p>
            </p:txBody>
          </p:sp>
          <p:sp>
            <p:nvSpPr>
              <p:cNvPr id="276504" name="Text Box 53"/>
              <p:cNvSpPr txBox="1">
                <a:spLocks noChangeArrowheads="1"/>
              </p:cNvSpPr>
              <p:nvPr/>
            </p:nvSpPr>
            <p:spPr bwMode="auto">
              <a:xfrm>
                <a:off x="7235825" y="1538288"/>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cs typeface="Times New Roman" panose="02020603050405020304" pitchFamily="18" charset="0"/>
                  </a:rPr>
                  <a:t>€</a:t>
                </a:r>
                <a:r>
                  <a:rPr lang="en-US" altLang="nl-NL" sz="2400" dirty="0">
                    <a:solidFill>
                      <a:srgbClr val="000000"/>
                    </a:solidFill>
                    <a:latin typeface="Arial" panose="020B0604020202020204" pitchFamily="34" charset="0"/>
                  </a:rPr>
                  <a:t>105 (large)</a:t>
                </a:r>
              </a:p>
            </p:txBody>
          </p:sp>
          <p:sp>
            <p:nvSpPr>
              <p:cNvPr id="276505" name="Line 54"/>
              <p:cNvSpPr>
                <a:spLocks noChangeShapeType="1"/>
              </p:cNvSpPr>
              <p:nvPr/>
            </p:nvSpPr>
            <p:spPr bwMode="auto">
              <a:xfrm>
                <a:off x="7620000" y="1866901"/>
                <a:ext cx="1588" cy="63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pic>
        <p:nvPicPr>
          <p:cNvPr id="58" name="Picture 57" descr="A picture containing table&#10;&#10;Description automatically generated">
            <a:extLst>
              <a:ext uri="{FF2B5EF4-FFF2-40B4-BE49-F238E27FC236}">
                <a16:creationId xmlns:a16="http://schemas.microsoft.com/office/drawing/2014/main" id="{13476D56-0B48-4DAA-B12D-B7D29B125C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678" r="18007"/>
          <a:stretch/>
        </p:blipFill>
        <p:spPr>
          <a:xfrm>
            <a:off x="8244408" y="19518"/>
            <a:ext cx="504056" cy="597385"/>
          </a:xfrm>
          <a:prstGeom prst="rect">
            <a:avLst/>
          </a:prstGeom>
        </p:spPr>
      </p:pic>
      <p:pic>
        <p:nvPicPr>
          <p:cNvPr id="57" name="Picture 56" descr="C:\Users\xx\Desktop\cur\cur Micro IV\xx.png"/>
          <p:cNvPicPr>
            <a:picLocks noChangeAspect="1" noChangeArrowheads="1"/>
          </p:cNvPicPr>
          <p:nvPr/>
        </p:nvPicPr>
        <p:blipFill rotWithShape="1">
          <a:blip r:embed="rId6">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2"/>
          <p:cNvSpPr txBox="1">
            <a:spLocks noChangeArrowheads="1"/>
          </p:cNvSpPr>
          <p:nvPr/>
        </p:nvSpPr>
        <p:spPr bwMode="auto">
          <a:xfrm>
            <a:off x="179913" y="227091"/>
            <a:ext cx="879157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US" altLang="nl-NL" sz="2400" dirty="0">
                <a:solidFill>
                  <a:srgbClr val="0000FF"/>
                </a:solidFill>
                <a:latin typeface="Arial" panose="020B0604020202020204" pitchFamily="34" charset="0"/>
                <a:cs typeface="Times New Roman" panose="02020603050405020304" pitchFamily="18" charset="0"/>
                <a:sym typeface="Math3" panose="00000400000000000000" pitchFamily="2" charset="2"/>
              </a:rPr>
              <a:t>                                                                  </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 Imagine you own a </a:t>
            </a:r>
            <a:r>
              <a:rPr lang="en-US" altLang="nl-NL" sz="2800" dirty="0">
                <a:solidFill>
                  <a:srgbClr val="000000"/>
                </a:solidFill>
                <a:latin typeface="Arial" panose="020B0604020202020204" pitchFamily="34" charset="0"/>
                <a:sym typeface="Math3" panose="00000400000000000000" pitchFamily="2" charset="2"/>
              </a:rPr>
              <a:t>“</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soon small” payment.</a:t>
            </a: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0" name="Text Box 3">
            <a:extLst>
              <a:ext uri="{FF2B5EF4-FFF2-40B4-BE49-F238E27FC236}">
                <a16:creationId xmlns:a16="http://schemas.microsoft.com/office/drawing/2014/main" id="{1D275074-E792-444E-BC41-243C4A029EA0}"/>
              </a:ext>
            </a:extLst>
          </p:cNvPr>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230</a:t>
            </a:fld>
            <a:endParaRPr lang="en-US" altLang="nl-NL" sz="1600"/>
          </a:p>
        </p:txBody>
      </p:sp>
    </p:spTree>
    <p:extLst>
      <p:ext uri="{BB962C8B-B14F-4D97-AF65-F5344CB8AC3E}">
        <p14:creationId xmlns:p14="http://schemas.microsoft.com/office/powerpoint/2010/main" val="50513424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29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29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296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5296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5293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5297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5297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499"/>
                                          </p:stCondLst>
                                        </p:cTn>
                                        <p:tgtEl>
                                          <p:spTgt spid="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52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autoUpdateAnimBg="0"/>
      <p:bldP spid="252932" grpId="0" autoUpdateAnimBg="0"/>
      <p:bldP spid="252962" grpId="0" autoUpdateAnimBg="0"/>
      <p:bldP spid="252963" grpId="0" autoUpdateAnimBg="0"/>
      <p:bldP spid="252970" grpId="0" autoUpdateAnimBg="0"/>
      <p:bldP spid="252974" grpId="0" autoUpdateAnimBg="0"/>
      <p:bldP spid="252975" grpId="0" animBg="1"/>
      <p:bldP spid="252983" grpId="0"/>
      <p:bldP spid="59" grpId="0" build="p" autoUpdateAnimBg="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79512" y="368716"/>
            <a:ext cx="896448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In general, two ways to live with </a:t>
            </a:r>
            <a:r>
              <a:rPr lang="en-US" altLang="nl-NL" sz="28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nonstationarity</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1. </a:t>
            </a:r>
            <a:r>
              <a:rPr lang="en-GB"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Naïve:</a:t>
            </a:r>
            <a:r>
              <a:rPr lang="en-GB" altLang="nl-NL" sz="2800" dirty="0">
                <a:solidFill>
                  <a:srgbClr val="FF9900"/>
                </a:solidFill>
                <a:latin typeface="Arial" panose="020B0604020202020204" pitchFamily="34" charset="0"/>
                <a:cs typeface="Times New Roman" panose="02020603050405020304" pitchFamily="18" charset="0"/>
                <a:sym typeface="Math3" panose="00000400000000000000" pitchFamily="2" charset="2"/>
              </a:rPr>
              <a:t>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plans now on future actions according to present preferences. Does not realize that future self will deviate.</a:t>
            </a:r>
            <a:b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2.</a:t>
            </a:r>
            <a:r>
              <a:rPr lang="en-GB"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GB"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Sophisticated:</a:t>
            </a:r>
            <a:r>
              <a:rPr lang="en-GB" altLang="nl-NL" sz="2800" dirty="0">
                <a:solidFill>
                  <a:srgbClr val="FF9900"/>
                </a:solidFill>
                <a:latin typeface="Arial" panose="020B0604020202020204" pitchFamily="34" charset="0"/>
                <a:cs typeface="Times New Roman" panose="02020603050405020304" pitchFamily="18" charset="0"/>
                <a:sym typeface="Math3" panose="00000400000000000000" pitchFamily="2" charset="2"/>
              </a:rPr>
              <a:t> </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plans now on future actions, but reckons with future selves doing what they want. Given that makes the best of a bad situation.</a:t>
            </a:r>
            <a:b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Imagine,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in previous example, you are informed beforehand that </a:t>
            </a:r>
            <a:r>
              <a:rPr lang="en-US" altLang="nl-NL" dirty="0">
                <a:solidFill>
                  <a:srgbClr val="000000"/>
                </a:solidFill>
                <a:cs typeface="Times New Roman" panose="02020603050405020304" pitchFamily="18" charset="0"/>
                <a:sym typeface="Math3" panose="00000400000000000000" pitchFamily="2" charset="2"/>
              </a:rPr>
              <a:t>I</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plan to offer exchange in 4 years. If sophisticated, you will not fall victim; only if naive.</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231</a:t>
            </a:fld>
            <a:endParaRPr lang="en-US" altLang="nl-NL" sz="1600"/>
          </a:p>
        </p:txBody>
      </p:sp>
      <p:pic>
        <p:nvPicPr>
          <p:cNvPr id="4" name="Picture 3"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xx\Desktop\cur\Micro IV\x1.jpg"/>
          <p:cNvPicPr>
            <a:picLocks noChangeAspect="1" noChangeArrowheads="1"/>
          </p:cNvPicPr>
          <p:nvPr/>
        </p:nvPicPr>
        <p:blipFill rotWithShape="1">
          <a:blip r:embed="rId4">
            <a:extLst>
              <a:ext uri="{28A0092B-C50C-407E-A947-70E740481C1C}">
                <a14:useLocalDpi xmlns:a14="http://schemas.microsoft.com/office/drawing/2010/main" val="0"/>
              </a:ext>
            </a:extLst>
          </a:blip>
          <a:srcRect l="44649" t="14583" r="27675" b="36905"/>
          <a:stretch/>
        </p:blipFill>
        <p:spPr bwMode="auto">
          <a:xfrm>
            <a:off x="8281894" y="808110"/>
            <a:ext cx="527832" cy="5198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xx\Desktop\cur\Micro IV\x3.jpg"/>
          <p:cNvPicPr>
            <a:picLocks noChangeAspect="1" noChangeArrowheads="1"/>
          </p:cNvPicPr>
          <p:nvPr/>
        </p:nvPicPr>
        <p:blipFill rotWithShape="1">
          <a:blip r:embed="rId5">
            <a:extLst>
              <a:ext uri="{28A0092B-C50C-407E-A947-70E740481C1C}">
                <a14:useLocalDpi xmlns:a14="http://schemas.microsoft.com/office/drawing/2010/main" val="0"/>
              </a:ext>
            </a:extLst>
          </a:blip>
          <a:srcRect l="6989" t="1296" r="8066" b="30186"/>
          <a:stretch/>
        </p:blipFill>
        <p:spPr bwMode="auto">
          <a:xfrm>
            <a:off x="8179643" y="3356992"/>
            <a:ext cx="712837" cy="83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30458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par>
                          <p:cTn id="11" fill="hold" nodeType="with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88007" y="387354"/>
            <a:ext cx="889793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Getting-up in morning example:</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best to get up on time with alarm within reach.</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Naïve will not realize that tomorrow she will turn off alarm and oversleep.</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Sophisticated knows, and puts alarm out of reach.</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Neither gets best, but sophisticated is better off.</a:t>
            </a:r>
          </a:p>
        </p:txBody>
      </p:sp>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232</a:t>
            </a:fld>
            <a:endParaRPr lang="en-US" altLang="nl-NL" sz="1600"/>
          </a:p>
        </p:txBody>
      </p:sp>
      <p:pic>
        <p:nvPicPr>
          <p:cNvPr id="6" name="Picture 5"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xx\Desktop\cur\Micro IV\x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727"/>
          <a:stretch/>
        </p:blipFill>
        <p:spPr bwMode="auto">
          <a:xfrm>
            <a:off x="4932040" y="1848334"/>
            <a:ext cx="717008" cy="617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xx\Desktop\cur\Micro IV\x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451" b="15625"/>
          <a:stretch/>
        </p:blipFill>
        <p:spPr bwMode="auto">
          <a:xfrm>
            <a:off x="1691680" y="2879820"/>
            <a:ext cx="792095" cy="55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6927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par>
                          <p:cTn id="15" fill="hold" nodeType="with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60805" y="318142"/>
            <a:ext cx="881062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10.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applications in</a:t>
            </a:r>
            <a:br>
              <a:rPr lang="en-GB" altLang="nl-NL" sz="3200" dirty="0">
                <a:solidFill>
                  <a:srgbClr val="0000FF"/>
                </a:solidFill>
                <a:cs typeface="Times New Roman" panose="02020603050405020304" pitchFamily="18" charset="0"/>
                <a:sym typeface="Math3" panose="00000400000000000000" pitchFamily="2" charset="2"/>
              </a:rPr>
            </a:br>
            <a:r>
              <a:rPr lang="en-GB" altLang="nl-NL" sz="3200" dirty="0">
                <a:solidFill>
                  <a:srgbClr val="0000FF"/>
                </a:solidFill>
                <a:cs typeface="Times New Roman" panose="02020603050405020304" pitchFamily="18" charset="0"/>
                <a:sym typeface="Math3" panose="00000400000000000000" pitchFamily="2" charset="2"/>
              </a:rPr>
              <a:t>                 intertemporal choice and self-</a:t>
            </a:r>
            <a:br>
              <a:rPr lang="en-GB" altLang="nl-NL" sz="3200" dirty="0">
                <a:solidFill>
                  <a:srgbClr val="0000FF"/>
                </a:solidFill>
                <a:cs typeface="Times New Roman" panose="02020603050405020304" pitchFamily="18" charset="0"/>
                <a:sym typeface="Math3" panose="00000400000000000000" pitchFamily="2" charset="2"/>
              </a:rPr>
            </a:br>
            <a:r>
              <a:rPr lang="en-GB" altLang="nl-NL" sz="3200" dirty="0">
                <a:solidFill>
                  <a:srgbClr val="0000FF"/>
                </a:solidFill>
                <a:cs typeface="Times New Roman" panose="02020603050405020304" pitchFamily="18" charset="0"/>
                <a:sym typeface="Math3" panose="00000400000000000000" pitchFamily="2" charset="2"/>
              </a:rPr>
              <a:t>                 control</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10.1.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Naive and sophisticated </a:t>
            </a:r>
            <a:r>
              <a:rPr lang="en-GB" altLang="nl-NL" dirty="0" err="1">
                <a:cs typeface="Times New Roman" panose="02020603050405020304" pitchFamily="18" charset="0"/>
                <a:sym typeface="Math3" panose="00000400000000000000" pitchFamily="2" charset="2"/>
              </a:rPr>
              <a:t>nonstationarity</a:t>
            </a:r>
            <a:endParaRPr lang="en-GB" altLang="nl-NL" dirty="0">
              <a:cs typeface="Times New Roman" panose="02020603050405020304" pitchFamily="18" charset="0"/>
              <a:sym typeface="Math3" panose="00000400000000000000" pitchFamily="2" charset="2"/>
            </a:endParaRP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10.2.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Elaborated example: procrastination</a:t>
            </a:r>
            <a:endParaRPr lang="en-US" altLang="nl-NL" dirty="0">
              <a:sym typeface="Math3" panose="00000400000000000000" pitchFamily="2" charset="2"/>
            </a:endParaRPr>
          </a:p>
        </p:txBody>
      </p:sp>
      <p:sp>
        <p:nvSpPr>
          <p:cNvPr id="6" name="Line 8"/>
          <p:cNvSpPr>
            <a:spLocks noChangeShapeType="1"/>
          </p:cNvSpPr>
          <p:nvPr/>
        </p:nvSpPr>
        <p:spPr bwMode="auto">
          <a:xfrm>
            <a:off x="-22560" y="2289696"/>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6"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590261" y="522769"/>
            <a:ext cx="437182" cy="854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233</a:t>
            </a:fld>
            <a:endParaRPr lang="en-US" altLang="nl-NL" sz="1600"/>
          </a:p>
        </p:txBody>
      </p:sp>
      <p:pic>
        <p:nvPicPr>
          <p:cNvPr id="8" name="Picture 7"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904382"/>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46063" y="619125"/>
            <a:ext cx="8634412" cy="25545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Another illustration of irrationalities:</a:t>
            </a:r>
          </a:p>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procrastination</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dirty="0" err="1">
                <a:solidFill>
                  <a:srgbClr val="000000"/>
                </a:solidFill>
                <a:latin typeface="Arial" panose="020B0604020202020204" pitchFamily="34" charset="0"/>
              </a:rPr>
              <a:t>O’Donoghue</a:t>
            </a:r>
            <a:r>
              <a:rPr lang="en-US" altLang="nl-NL" dirty="0">
                <a:solidFill>
                  <a:srgbClr val="000000"/>
                </a:solidFill>
                <a:latin typeface="Arial" panose="020B0604020202020204" pitchFamily="34" charset="0"/>
              </a:rPr>
              <a:t> &amp;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Rabin, many papers).</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Analyzed using quasi-hyperbolic discounting:</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AlternateContent xmlns:mc="http://schemas.openxmlformats.org/markup-compatibility/2006" xmlns:a14="http://schemas.microsoft.com/office/drawing/2010/main">
        <mc:Choice Requires="a14">
          <p:sp>
            <p:nvSpPr>
              <p:cNvPr id="2" name="Rectangle 1"/>
              <p:cNvSpPr/>
              <p:nvPr/>
            </p:nvSpPr>
            <p:spPr>
              <a:xfrm>
                <a:off x="318622" y="3501008"/>
                <a:ext cx="7488832" cy="2899255"/>
              </a:xfrm>
              <a:prstGeom prst="rect">
                <a:avLst/>
              </a:prstGeom>
            </p:spPr>
            <p:txBody>
              <a:bodyPr wrap="square">
                <a:spAutoFit/>
              </a:bodyPr>
              <a:lstStyle/>
              <a:p>
                <a:pPr>
                  <a:lnSpc>
                    <a:spcPct val="95000"/>
                  </a:lnSpc>
                  <a:spcBef>
                    <a:spcPct val="0"/>
                  </a:spcBef>
                  <a:buFont typeface="Math3" panose="00000400000000000000" pitchFamily="2" charset="2"/>
                  <a:buNone/>
                </a:pPr>
                <a14:m>
                  <m:oMath xmlns:m="http://schemas.openxmlformats.org/officeDocument/2006/math">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𝐷</m:t>
                    </m:r>
                    <m:d>
                      <m:dPr>
                        <m:ctrlP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e>
                    </m:d>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 (= </m:t>
                    </m:r>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3200" i="1" baseline="3000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t>
                </a:r>
                <a14:m>
                  <m:oMath xmlns:m="http://schemas.openxmlformats.org/officeDocument/2006/math">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320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oMath>
                </a14:m>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5000"/>
                  </a:lnSpc>
                  <a:spcBef>
                    <a:spcPct val="0"/>
                  </a:spcBef>
                  <a:buNone/>
                </a:pPr>
                <a14:m>
                  <m:oMath xmlns:m="http://schemas.openxmlformats.org/officeDocument/2006/math">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𝐷</m:t>
                    </m:r>
                    <m:d>
                      <m:dPr>
                        <m:ctrlP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ctrlPr>
                      </m:dPr>
                      <m:e>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e>
                    </m:d>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 </m:t>
                    </m:r>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𝛽𝛿</m:t>
                    </m:r>
                    <m:r>
                      <a:rPr lang="en-US" altLang="nl-NL" sz="3200" i="1" baseline="3000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oMath>
                </a14:m>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t>
                </a:r>
                <a14:m>
                  <m:oMath xmlns:m="http://schemas.openxmlformats.org/officeDocument/2006/math">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𝑡</m:t>
                    </m:r>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&gt;</m:t>
                    </m:r>
                    <m:r>
                      <a:rPr lang="en-US" altLang="nl-NL" sz="320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oMath>
                </a14:m>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95000"/>
                  </a:lnSpc>
                  <a:spcBef>
                    <a:spcPct val="0"/>
                  </a:spcBef>
                  <a:buFont typeface="Math3" panose="00000400000000000000" pitchFamily="2" charset="2"/>
                  <a:buNone/>
                </a:pPr>
                <a14:m>
                  <m:oMath xmlns:m="http://schemas.openxmlformats.org/officeDocument/2006/math">
                    <m:r>
                      <a:rPr lang="en-US" altLang="nl-NL" sz="32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32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𝛽</m:t>
                    </m:r>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oMath>
                </a14:m>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and </a:t>
                </a:r>
                <a14:m>
                  <m:oMath xmlns:m="http://schemas.openxmlformats.org/officeDocument/2006/math">
                    <m:r>
                      <a:rPr lang="en-US" altLang="nl-NL" sz="32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0</m:t>
                    </m:r>
                    <m:r>
                      <a:rPr lang="en-US" altLang="nl-NL" sz="32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𝛿</m:t>
                    </m:r>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≤1</m:t>
                    </m:r>
                    <m:r>
                      <a:rPr lang="en-US" altLang="nl-NL" sz="320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b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So, everything except the present gets punished by an extra weight </a:t>
                </a:r>
                <a14:m>
                  <m:oMath xmlns:m="http://schemas.openxmlformats.org/officeDocument/2006/math">
                    <m:r>
                      <a:rPr lang="en-US" altLang="nl-NL"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𝛽</m:t>
                    </m:r>
                  </m:oMath>
                </a14:m>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nl-NL" sz="3200" dirty="0">
                  <a:latin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18622" y="3501008"/>
                <a:ext cx="7488832" cy="2899255"/>
              </a:xfrm>
              <a:prstGeom prst="rect">
                <a:avLst/>
              </a:prstGeom>
              <a:blipFill rotWithShape="1">
                <a:blip r:embed="rId3"/>
                <a:stretch>
                  <a:fillRect l="-2034" t="-3571" b="-5882"/>
                </a:stretch>
              </a:blipFill>
            </p:spPr>
            <p:txBody>
              <a:bodyPr/>
              <a:lstStyle/>
              <a:p>
                <a:r>
                  <a:rPr lang="nl-NL">
                    <a:noFill/>
                  </a:rPr>
                  <a:t> </a:t>
                </a:r>
              </a:p>
            </p:txBody>
          </p:sp>
        </mc:Fallback>
      </mc:AlternateContent>
      <p:grpSp>
        <p:nvGrpSpPr>
          <p:cNvPr id="3" name="Group 2"/>
          <p:cNvGrpSpPr/>
          <p:nvPr/>
        </p:nvGrpSpPr>
        <p:grpSpPr>
          <a:xfrm>
            <a:off x="1331640" y="2060848"/>
            <a:ext cx="2751902" cy="649636"/>
            <a:chOff x="1331640" y="2060848"/>
            <a:chExt cx="2751902" cy="649636"/>
          </a:xfrm>
        </p:grpSpPr>
        <p:pic>
          <p:nvPicPr>
            <p:cNvPr id="5" name="Picture 4">
              <a:extLst>
                <a:ext uri="{FF2B5EF4-FFF2-40B4-BE49-F238E27FC236}">
                  <a16:creationId xmlns:a16="http://schemas.microsoft.com/office/drawing/2014/main" id="{C4D65F89-29D8-4934-8783-42247F8D46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587" r="8134" b="15764"/>
            <a:stretch/>
          </p:blipFill>
          <p:spPr>
            <a:xfrm>
              <a:off x="3563888" y="2060848"/>
              <a:ext cx="519654" cy="649636"/>
            </a:xfrm>
            <a:prstGeom prst="rect">
              <a:avLst/>
            </a:prstGeom>
          </p:spPr>
        </p:pic>
        <p:pic>
          <p:nvPicPr>
            <p:cNvPr id="6" name="Picture 5">
              <a:extLst>
                <a:ext uri="{FF2B5EF4-FFF2-40B4-BE49-F238E27FC236}">
                  <a16:creationId xmlns:a16="http://schemas.microsoft.com/office/drawing/2014/main" id="{5DBABC2D-BFC3-47CF-82C2-CF8DC0C52B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456" r="28065" b="48356"/>
            <a:stretch/>
          </p:blipFill>
          <p:spPr>
            <a:xfrm>
              <a:off x="1331640" y="2060848"/>
              <a:ext cx="456792" cy="649636"/>
            </a:xfrm>
            <a:prstGeom prst="rect">
              <a:avLst/>
            </a:prstGeom>
          </p:spPr>
        </p:pic>
      </p:grpSp>
      <p:sp>
        <p:nvSpPr>
          <p:cNvPr id="7"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234</a:t>
            </a:fld>
            <a:endParaRPr lang="en-US" altLang="nl-NL" sz="1600"/>
          </a:p>
        </p:txBody>
      </p:sp>
      <p:pic>
        <p:nvPicPr>
          <p:cNvPr id="8" name="Picture 7" descr="C:\Users\xx\Desktop\cur\cur Micro IV\xx.png"/>
          <p:cNvPicPr>
            <a:picLocks noChangeAspect="1" noChangeArrowheads="1"/>
          </p:cNvPicPr>
          <p:nvPr/>
        </p:nvPicPr>
        <p:blipFill rotWithShape="1">
          <a:blip r:embed="rId6">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xx\Desktop\cur\Micro IV\x4.jpg"/>
          <p:cNvPicPr>
            <a:picLocks noChangeAspect="1" noChangeArrowheads="1"/>
          </p:cNvPicPr>
          <p:nvPr/>
        </p:nvPicPr>
        <p:blipFill rotWithShape="1">
          <a:blip r:embed="rId7">
            <a:extLst>
              <a:ext uri="{28A0092B-C50C-407E-A947-70E740481C1C}">
                <a14:useLocalDpi xmlns:a14="http://schemas.microsoft.com/office/drawing/2010/main" val="0"/>
              </a:ext>
            </a:extLst>
          </a:blip>
          <a:srcRect l="17636" t="3142" r="-727" b="25410"/>
          <a:stretch/>
        </p:blipFill>
        <p:spPr bwMode="auto">
          <a:xfrm>
            <a:off x="7706047" y="1107513"/>
            <a:ext cx="1114425" cy="63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90045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P spid="2"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65345" y="1294039"/>
            <a:ext cx="8283575" cy="4114800"/>
          </a:xfrm>
        </p:spPr>
        <p:txBody>
          <a:bodyPr>
            <a:normAutofit/>
          </a:bodyPr>
          <a:lstStyle/>
          <a:p>
            <a:pPr eaLnBrk="1" hangingPunct="1">
              <a:buClr>
                <a:srgbClr val="0000FF"/>
              </a:buClr>
            </a:pPr>
            <a:r>
              <a:rPr lang="en-US" altLang="nl-NL" dirty="0">
                <a:solidFill>
                  <a:srgbClr val="000000"/>
                </a:solidFill>
                <a:latin typeface="Arial" panose="020B0604020202020204" pitchFamily="34" charset="0"/>
              </a:rPr>
              <a:t>Report to be written within 4 weeks.</a:t>
            </a:r>
          </a:p>
          <a:p>
            <a:pPr eaLnBrk="1" hangingPunct="1">
              <a:buClr>
                <a:srgbClr val="0000FF"/>
              </a:buClr>
            </a:pPr>
            <a:endParaRPr lang="en-US" altLang="nl-NL" dirty="0">
              <a:solidFill>
                <a:srgbClr val="000000"/>
              </a:solidFill>
              <a:latin typeface="Arial" panose="020B0604020202020204" pitchFamily="34" charset="0"/>
            </a:endParaRPr>
          </a:p>
          <a:p>
            <a:pPr eaLnBrk="1" hangingPunct="1">
              <a:buClr>
                <a:srgbClr val="0000FF"/>
              </a:buClr>
            </a:pPr>
            <a:r>
              <a:rPr lang="en-US" altLang="nl-NL" dirty="0">
                <a:solidFill>
                  <a:srgbClr val="000000"/>
                </a:solidFill>
                <a:latin typeface="Arial" panose="020B0604020202020204" pitchFamily="34" charset="0"/>
              </a:rPr>
              <a:t>Assume </a:t>
            </a:r>
            <a:r>
              <a:rPr lang="nl-NL" altLang="nl-NL" dirty="0">
                <a:solidFill>
                  <a:srgbClr val="000000"/>
                </a:solidFill>
                <a:sym typeface="Symbol" panose="05050102010706020507" pitchFamily="18" charset="2"/>
              </a:rPr>
              <a:t></a:t>
            </a:r>
            <a:r>
              <a:rPr lang="en-US" altLang="nl-NL" dirty="0">
                <a:solidFill>
                  <a:srgbClr val="000000"/>
                </a:solidFill>
                <a:latin typeface="Arial" panose="020B0604020202020204" pitchFamily="34" charset="0"/>
                <a:cs typeface="Arial" panose="020B0604020202020204" pitchFamily="34" charset="0"/>
              </a:rPr>
              <a:t>=1 (no regular discounting/impatience). Only </a:t>
            </a:r>
            <a:r>
              <a:rPr lang="nl-NL" altLang="nl-NL" dirty="0">
                <a:solidFill>
                  <a:srgbClr val="000000"/>
                </a:solidFill>
                <a:latin typeface="Arial" panose="020B0604020202020204" pitchFamily="34" charset="0"/>
                <a:sym typeface="Symbol" panose="05050102010706020507" pitchFamily="18" charset="2"/>
              </a:rPr>
              <a:t>, the </a:t>
            </a:r>
            <a:r>
              <a:rPr lang="nl-NL" altLang="nl-NL" dirty="0" err="1">
                <a:solidFill>
                  <a:srgbClr val="000000"/>
                </a:solidFill>
                <a:latin typeface="Arial" panose="020B0604020202020204" pitchFamily="34" charset="0"/>
                <a:sym typeface="Symbol" panose="05050102010706020507" pitchFamily="18" charset="2"/>
              </a:rPr>
              <a:t>overweighting</a:t>
            </a:r>
            <a:r>
              <a:rPr lang="nl-NL" altLang="nl-NL" dirty="0">
                <a:solidFill>
                  <a:srgbClr val="000000"/>
                </a:solidFill>
                <a:latin typeface="Arial" panose="020B0604020202020204" pitchFamily="34" charset="0"/>
                <a:sym typeface="Symbol" panose="05050102010706020507" pitchFamily="18" charset="2"/>
              </a:rPr>
              <a:t> of the present, </a:t>
            </a:r>
            <a:r>
              <a:rPr lang="nl-NL" altLang="nl-NL" dirty="0" err="1">
                <a:solidFill>
                  <a:srgbClr val="000000"/>
                </a:solidFill>
                <a:latin typeface="Arial" panose="020B0604020202020204" pitchFamily="34" charset="0"/>
                <a:sym typeface="Symbol" panose="05050102010706020507" pitchFamily="18" charset="2"/>
              </a:rPr>
              <a:t>matters</a:t>
            </a:r>
            <a:r>
              <a:rPr lang="nl-NL" altLang="nl-NL" dirty="0">
                <a:solidFill>
                  <a:srgbClr val="000000"/>
                </a:solidFill>
                <a:latin typeface="Arial" panose="020B0604020202020204" pitchFamily="34" charset="0"/>
                <a:sym typeface="Symbol" panose="05050102010706020507" pitchFamily="18" charset="2"/>
              </a:rPr>
              <a:t>.</a:t>
            </a:r>
            <a:endParaRPr lang="en-US" altLang="nl-NL" dirty="0">
              <a:solidFill>
                <a:srgbClr val="000000"/>
              </a:solidFill>
              <a:latin typeface="Arial" panose="020B0604020202020204" pitchFamily="34" charset="0"/>
              <a:cs typeface="Arial" panose="020B0604020202020204" pitchFamily="34" charset="0"/>
            </a:endParaRPr>
          </a:p>
          <a:p>
            <a:pPr eaLnBrk="1" hangingPunct="1">
              <a:buClr>
                <a:srgbClr val="0000FF"/>
              </a:buClr>
            </a:pPr>
            <a:endParaRPr lang="en-US" altLang="nl-NL" dirty="0">
              <a:solidFill>
                <a:srgbClr val="000000"/>
              </a:solidFill>
              <a:latin typeface="Arial" panose="020B0604020202020204" pitchFamily="34" charset="0"/>
              <a:cs typeface="Arial" panose="020B0604020202020204" pitchFamily="34" charset="0"/>
            </a:endParaRPr>
          </a:p>
          <a:p>
            <a:pPr eaLnBrk="1" hangingPunct="1">
              <a:buClr>
                <a:srgbClr val="0000FF"/>
              </a:buClr>
            </a:pPr>
            <a:r>
              <a:rPr lang="en-US" altLang="nl-NL" dirty="0"/>
              <a:t>There will be i</a:t>
            </a:r>
            <a:r>
              <a:rPr lang="en-US" altLang="nl-NL" dirty="0">
                <a:solidFill>
                  <a:srgbClr val="000000"/>
                </a:solidFill>
                <a:latin typeface="Arial" panose="020B0604020202020204" pitchFamily="34" charset="0"/>
                <a:cs typeface="Arial" panose="020B0604020202020204" pitchFamily="34" charset="0"/>
              </a:rPr>
              <a:t>mmediate costs but delayed rewards.</a:t>
            </a:r>
            <a:r>
              <a:rPr lang="en-US" altLang="nl-NL" dirty="0">
                <a:solidFill>
                  <a:srgbClr val="000000"/>
                </a:solidFill>
                <a:latin typeface="Arial" panose="020B0604020202020204" pitchFamily="34" charset="0"/>
              </a:rPr>
              <a:t> </a:t>
            </a:r>
          </a:p>
        </p:txBody>
      </p:sp>
      <p:sp>
        <p:nvSpPr>
          <p:cNvPr id="64514" name="Text Box 2"/>
          <p:cNvSpPr txBox="1">
            <a:spLocks noChangeArrowheads="1"/>
          </p:cNvSpPr>
          <p:nvPr/>
        </p:nvSpPr>
        <p:spPr bwMode="auto">
          <a:xfrm>
            <a:off x="276458" y="428852"/>
            <a:ext cx="599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Example of report to be written</a:t>
            </a:r>
          </a:p>
        </p:txBody>
      </p:sp>
      <p:sp>
        <p:nvSpPr>
          <p:cNvPr id="4" name="Text Box 3"/>
          <p:cNvSpPr txBox="1">
            <a:spLocks noChangeArrowheads="1"/>
          </p:cNvSpPr>
          <p:nvPr/>
        </p:nvSpPr>
        <p:spPr bwMode="auto">
          <a:xfrm>
            <a:off x="8725667"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235</a:t>
            </a:fld>
            <a:endParaRPr lang="en-US" altLang="nl-NL" sz="1600"/>
          </a:p>
        </p:txBody>
      </p:sp>
      <p:pic>
        <p:nvPicPr>
          <p:cNvPr id="5" name="Picture 4"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959054" y="855452"/>
            <a:ext cx="1466850" cy="821436"/>
            <a:chOff x="1743075" y="1104900"/>
            <a:chExt cx="2857500" cy="1600200"/>
          </a:xfrm>
        </p:grpSpPr>
        <p:pic>
          <p:nvPicPr>
            <p:cNvPr id="7" name="Picture 2" descr="C:\Users\xx\Desktop\cur\Micro IV\x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11049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171826" y="1828800"/>
              <a:ext cx="247650" cy="257175"/>
            </a:xfrm>
            <a:prstGeom prst="rect">
              <a:avLst/>
            </a:prstGeom>
            <a:solidFill>
              <a:srgbClr val="E1E1E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9" name="Picture 8" descr="C:\Users\xx\Desktop\cur\Micro IV\x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08" t="17759" r="7455" b="7924"/>
          <a:stretch/>
        </p:blipFill>
        <p:spPr bwMode="auto">
          <a:xfrm>
            <a:off x="7316353" y="4725144"/>
            <a:ext cx="929039" cy="52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39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childTnLst>
                          </p:cTn>
                        </p:par>
                        <p:par>
                          <p:cTn id="11" fill="hold" nodeType="withGroup">
                            <p:stCondLst>
                              <p:cond delay="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P spid="64514" grpId="0" build="p" autoUpdateAnimBg="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60576" y="288925"/>
            <a:ext cx="8229600" cy="3644131"/>
          </a:xfrm>
        </p:spPr>
        <p:txBody>
          <a:bodyPr>
            <a:normAutofit/>
          </a:bodyPr>
          <a:lstStyle/>
          <a:p>
            <a:pPr eaLnBrk="1" hangingPunct="1">
              <a:lnSpc>
                <a:spcPct val="95000"/>
              </a:lnSpc>
              <a:buClr>
                <a:schemeClr val="tx2">
                  <a:lumMod val="75000"/>
                </a:schemeClr>
              </a:buClr>
              <a:buFontTx/>
              <a:buNone/>
            </a:pPr>
            <a:r>
              <a:rPr lang="en-US" altLang="nl-NL" sz="3200" dirty="0">
                <a:solidFill>
                  <a:srgbClr val="000000"/>
                </a:solidFill>
                <a:latin typeface="Arial" panose="020B0604020202020204" pitchFamily="34" charset="0"/>
              </a:rPr>
              <a:t>You usually go to the cinema on Saturday.</a:t>
            </a:r>
          </a:p>
          <a:p>
            <a:pPr eaLnBrk="1" hangingPunct="1">
              <a:lnSpc>
                <a:spcPct val="95000"/>
              </a:lnSpc>
              <a:buClr>
                <a:schemeClr val="tx2">
                  <a:lumMod val="75000"/>
                </a:schemeClr>
              </a:buClr>
              <a:buFontTx/>
              <a:buNone/>
            </a:pPr>
            <a:r>
              <a:rPr lang="en-US" altLang="nl-NL" sz="3200" dirty="0">
                <a:solidFill>
                  <a:srgbClr val="0000FF"/>
                </a:solidFill>
                <a:latin typeface="Arial" panose="020B0604020202020204" pitchFamily="34" charset="0"/>
              </a:rPr>
              <a:t>Schedule:</a:t>
            </a:r>
            <a:r>
              <a:rPr lang="en-US" altLang="nl-NL" sz="3200" dirty="0">
                <a:solidFill>
                  <a:srgbClr val="000000"/>
                </a:solidFill>
                <a:latin typeface="Arial" panose="020B0604020202020204" pitchFamily="34" charset="0"/>
              </a:rPr>
              <a:t> </a:t>
            </a:r>
          </a:p>
          <a:p>
            <a:pPr eaLnBrk="1" hangingPunct="1">
              <a:lnSpc>
                <a:spcPct val="95000"/>
              </a:lnSpc>
              <a:buClr>
                <a:schemeClr val="tx2">
                  <a:lumMod val="75000"/>
                </a:schemeClr>
              </a:buClr>
              <a:buFontTx/>
              <a:buNone/>
            </a:pPr>
            <a:r>
              <a:rPr lang="en-US" altLang="nl-NL" sz="3200" dirty="0">
                <a:solidFill>
                  <a:srgbClr val="0000FF"/>
                </a:solidFill>
                <a:latin typeface="Arial" panose="020B0604020202020204" pitchFamily="34" charset="0"/>
              </a:rPr>
              <a:t>-</a:t>
            </a:r>
            <a:r>
              <a:rPr lang="en-US" altLang="nl-NL" sz="3200" dirty="0">
                <a:solidFill>
                  <a:srgbClr val="000000"/>
                </a:solidFill>
                <a:latin typeface="Arial" panose="020B0604020202020204" pitchFamily="34" charset="0"/>
              </a:rPr>
              <a:t> mediocre movie this week</a:t>
            </a:r>
          </a:p>
          <a:p>
            <a:pPr>
              <a:lnSpc>
                <a:spcPct val="95000"/>
              </a:lnSpc>
              <a:buClr>
                <a:schemeClr val="tx2">
                  <a:lumMod val="75000"/>
                </a:schemeClr>
              </a:buClr>
              <a:buNone/>
            </a:pPr>
            <a:r>
              <a:rPr lang="en-US" altLang="nl-NL" sz="3200" dirty="0">
                <a:solidFill>
                  <a:srgbClr val="0000FF"/>
                </a:solidFill>
              </a:rPr>
              <a:t>-</a:t>
            </a:r>
            <a:r>
              <a:rPr lang="en-US" altLang="nl-NL" sz="3200" dirty="0"/>
              <a:t> good </a:t>
            </a:r>
            <a:r>
              <a:rPr lang="en-US" altLang="nl-NL" sz="3200" dirty="0">
                <a:solidFill>
                  <a:srgbClr val="000000"/>
                </a:solidFill>
                <a:latin typeface="Arial" panose="020B0604020202020204" pitchFamily="34" charset="0"/>
              </a:rPr>
              <a:t>movie next week</a:t>
            </a:r>
          </a:p>
          <a:p>
            <a:pPr>
              <a:lnSpc>
                <a:spcPct val="95000"/>
              </a:lnSpc>
              <a:buClr>
                <a:schemeClr val="tx2">
                  <a:lumMod val="75000"/>
                </a:schemeClr>
              </a:buClr>
              <a:buNone/>
            </a:pPr>
            <a:r>
              <a:rPr lang="en-US" altLang="nl-NL" sz="3200" dirty="0">
                <a:solidFill>
                  <a:srgbClr val="0000FF"/>
                </a:solidFill>
              </a:rPr>
              <a:t>-</a:t>
            </a:r>
            <a:r>
              <a:rPr lang="en-US" altLang="nl-NL" sz="3200" dirty="0"/>
              <a:t> great </a:t>
            </a:r>
            <a:r>
              <a:rPr lang="en-US" altLang="nl-NL" sz="3200" dirty="0">
                <a:solidFill>
                  <a:srgbClr val="000000"/>
                </a:solidFill>
                <a:latin typeface="Arial" panose="020B0604020202020204" pitchFamily="34" charset="0"/>
              </a:rPr>
              <a:t>movie in 2 weeks</a:t>
            </a:r>
          </a:p>
          <a:p>
            <a:pPr>
              <a:lnSpc>
                <a:spcPct val="95000"/>
              </a:lnSpc>
              <a:buClr>
                <a:schemeClr val="tx2">
                  <a:lumMod val="75000"/>
                </a:schemeClr>
              </a:buClr>
              <a:buNone/>
            </a:pPr>
            <a:r>
              <a:rPr lang="en-US" altLang="nl-NL" sz="3200" dirty="0">
                <a:solidFill>
                  <a:srgbClr val="0000FF"/>
                </a:solidFill>
              </a:rPr>
              <a:t>-</a:t>
            </a:r>
            <a:r>
              <a:rPr lang="en-US" altLang="nl-NL" sz="3200" dirty="0"/>
              <a:t> best </a:t>
            </a:r>
            <a:r>
              <a:rPr lang="en-US" altLang="nl-NL" sz="3200" dirty="0">
                <a:solidFill>
                  <a:srgbClr val="000000"/>
                </a:solidFill>
                <a:latin typeface="Arial" panose="020B0604020202020204" pitchFamily="34" charset="0"/>
              </a:rPr>
              <a:t>movie in 3 weeks</a:t>
            </a: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236</a:t>
            </a:fld>
            <a:endParaRPr lang="en-US" altLang="nl-NL" sz="1600"/>
          </a:p>
        </p:txBody>
      </p:sp>
      <p:pic>
        <p:nvPicPr>
          <p:cNvPr id="4" name="Picture 3"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xx\Desktop\cur\Micro IV\Movie Queen's gambit.jpg"/>
          <p:cNvPicPr>
            <a:picLocks noChangeAspect="1" noChangeArrowheads="1"/>
          </p:cNvPicPr>
          <p:nvPr/>
        </p:nvPicPr>
        <p:blipFill rotWithShape="1">
          <a:blip r:embed="rId4">
            <a:extLst>
              <a:ext uri="{28A0092B-C50C-407E-A947-70E740481C1C}">
                <a14:useLocalDpi xmlns:a14="http://schemas.microsoft.com/office/drawing/2010/main" val="0"/>
              </a:ext>
            </a:extLst>
          </a:blip>
          <a:srcRect l="18302" t="6842" r="23962" b="5790"/>
          <a:stretch/>
        </p:blipFill>
        <p:spPr bwMode="auto">
          <a:xfrm>
            <a:off x="5940152" y="818491"/>
            <a:ext cx="829698" cy="900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xx\Desktop\cur\Micro IV\Movie sixth sen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2937" y="1717951"/>
            <a:ext cx="1114425" cy="6240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xx\Desktop\cur\Micro IV\Movie High plane Drifter.jpg"/>
          <p:cNvPicPr>
            <a:picLocks noChangeAspect="1" noChangeArrowheads="1"/>
          </p:cNvPicPr>
          <p:nvPr/>
        </p:nvPicPr>
        <p:blipFill rotWithShape="1">
          <a:blip r:embed="rId6">
            <a:extLst>
              <a:ext uri="{28A0092B-C50C-407E-A947-70E740481C1C}">
                <a14:useLocalDpi xmlns:a14="http://schemas.microsoft.com/office/drawing/2010/main" val="0"/>
              </a:ext>
            </a:extLst>
          </a:blip>
          <a:srcRect l="15339" r="14940" b="37562"/>
          <a:stretch/>
        </p:blipFill>
        <p:spPr bwMode="auto">
          <a:xfrm>
            <a:off x="7214560" y="2276872"/>
            <a:ext cx="974601" cy="6989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xx\Desktop\cur\Micro IV\Movie Dr. Zhivag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259" r="12116" b="14535"/>
          <a:stretch/>
        </p:blipFill>
        <p:spPr bwMode="auto">
          <a:xfrm>
            <a:off x="8011988" y="2956503"/>
            <a:ext cx="833250" cy="6004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7111" y="3997470"/>
            <a:ext cx="7488832" cy="1963614"/>
          </a:xfrm>
          <a:prstGeom prst="rect">
            <a:avLst/>
          </a:prstGeom>
        </p:spPr>
        <p:txBody>
          <a:bodyPr wrap="square">
            <a:spAutoFit/>
          </a:bodyPr>
          <a:lstStyle/>
          <a:p>
            <a:pPr>
              <a:lnSpc>
                <a:spcPct val="95000"/>
              </a:lnSpc>
              <a:buClr>
                <a:schemeClr val="tx2">
                  <a:lumMod val="75000"/>
                </a:schemeClr>
              </a:buClr>
              <a:buNone/>
            </a:pPr>
            <a:r>
              <a:rPr lang="en-US" altLang="nl-NL" sz="3200" dirty="0">
                <a:solidFill>
                  <a:srgbClr val="000000"/>
                </a:solidFill>
                <a:latin typeface="Arial" panose="020B0604020202020204" pitchFamily="34" charset="0"/>
              </a:rPr>
              <a:t>You must write a report within 4 weeks. Must skip one movie for it.</a:t>
            </a:r>
            <a:br>
              <a:rPr lang="en-US" altLang="nl-NL" sz="3200" dirty="0">
                <a:solidFill>
                  <a:srgbClr val="000000"/>
                </a:solidFill>
                <a:latin typeface="Arial" panose="020B0604020202020204" pitchFamily="34" charset="0"/>
              </a:rPr>
            </a:br>
            <a:endParaRPr lang="en-US" altLang="nl-NL" sz="3200" dirty="0">
              <a:solidFill>
                <a:srgbClr val="000000"/>
              </a:solidFill>
              <a:latin typeface="Arial" panose="020B0604020202020204" pitchFamily="34" charset="0"/>
            </a:endParaRPr>
          </a:p>
          <a:p>
            <a:pPr>
              <a:lnSpc>
                <a:spcPct val="95000"/>
              </a:lnSpc>
              <a:buClr>
                <a:schemeClr val="tx2">
                  <a:lumMod val="75000"/>
                </a:schemeClr>
              </a:buClr>
              <a:buNone/>
            </a:pPr>
            <a:r>
              <a:rPr lang="en-US" altLang="nl-NL" sz="3200" dirty="0">
                <a:solidFill>
                  <a:srgbClr val="000000"/>
                </a:solidFill>
                <a:latin typeface="Arial" panose="020B0604020202020204" pitchFamily="34" charset="0"/>
              </a:rPr>
              <a:t>Which movie to be skipped?</a:t>
            </a:r>
            <a:endParaRPr lang="nl-NL" sz="3200" dirty="0">
              <a:latin typeface="Arial" panose="020B0604020202020204" pitchFamily="34" charset="0"/>
            </a:endParaRPr>
          </a:p>
        </p:txBody>
      </p:sp>
    </p:spTree>
    <p:extLst>
      <p:ext uri="{BB962C8B-B14F-4D97-AF65-F5344CB8AC3E}">
        <p14:creationId xmlns:p14="http://schemas.microsoft.com/office/powerpoint/2010/main" val="826203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7">
                                            <p:txEl>
                                              <p:pRg st="4" end="4"/>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147">
                                            <p:txEl>
                                              <p:pRg st="5" end="5"/>
                                            </p:txEl>
                                          </p:spTgt>
                                        </p:tgtEl>
                                        <p:attrNameLst>
                                          <p:attrName>style.visibility</p:attrName>
                                        </p:attrNameLst>
                                      </p:cBhvr>
                                      <p:to>
                                        <p:strVal val="visible"/>
                                      </p:to>
                                    </p:set>
                                  </p:childTnLst>
                                </p:cTn>
                              </p:par>
                            </p:childTnLst>
                          </p:cTn>
                        </p:par>
                        <p:par>
                          <p:cTn id="36" fill="hold" nodeType="withGroup">
                            <p:stCondLst>
                              <p:cond delay="0"/>
                            </p:stCondLst>
                            <p:childTnLst>
                              <p:par>
                                <p:cTn id="37" presetID="1"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9" grpId="0"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424316" y="357651"/>
            <a:ext cx="7354887" cy="820737"/>
          </a:xfrm>
        </p:spPr>
        <p:txBody>
          <a:bodyPr/>
          <a:lstStyle/>
          <a:p>
            <a:pPr eaLnBrk="1" hangingPunct="1">
              <a:buFontTx/>
              <a:buNone/>
            </a:pPr>
            <a:r>
              <a:rPr lang="en-US" altLang="nl-NL" dirty="0">
                <a:solidFill>
                  <a:srgbClr val="0000FF"/>
                </a:solidFill>
                <a:latin typeface="Arial" panose="020B0604020202020204" pitchFamily="34" charset="0"/>
              </a:rPr>
              <a:t>Value of going to the movie:</a:t>
            </a:r>
          </a:p>
          <a:p>
            <a:pPr eaLnBrk="1" hangingPunct="1">
              <a:buFontTx/>
              <a:buNone/>
            </a:pPr>
            <a:endParaRPr lang="en-US" altLang="nl-NL" dirty="0">
              <a:solidFill>
                <a:srgbClr val="0000FF"/>
              </a:solidFill>
              <a:latin typeface="Arial" panose="020B0604020202020204" pitchFamily="34" charset="0"/>
            </a:endParaRPr>
          </a:p>
        </p:txBody>
      </p:sp>
      <p:graphicFrame>
        <p:nvGraphicFramePr>
          <p:cNvPr id="7198" name="Group 30"/>
          <p:cNvGraphicFramePr>
            <a:graphicFrameLocks noGrp="1"/>
          </p:cNvGraphicFramePr>
          <p:nvPr>
            <p:ph sz="half" idx="2"/>
            <p:extLst>
              <p:ext uri="{D42A27DB-BD31-4B8C-83A1-F6EECF244321}">
                <p14:modId xmlns:p14="http://schemas.microsoft.com/office/powerpoint/2010/main" val="1126746322"/>
              </p:ext>
            </p:extLst>
          </p:nvPr>
        </p:nvGraphicFramePr>
        <p:xfrm>
          <a:off x="516186" y="1437151"/>
          <a:ext cx="5768975" cy="1571630"/>
        </p:xfrm>
        <a:graphic>
          <a:graphicData uri="http://schemas.openxmlformats.org/drawingml/2006/table">
            <a:tbl>
              <a:tblPr/>
              <a:tblGrid>
                <a:gridCol w="1443038">
                  <a:extLst>
                    <a:ext uri="{9D8B030D-6E8A-4147-A177-3AD203B41FA5}">
                      <a16:colId xmlns:a16="http://schemas.microsoft.com/office/drawing/2014/main" val="20000"/>
                    </a:ext>
                  </a:extLst>
                </a:gridCol>
                <a:gridCol w="1441450">
                  <a:extLst>
                    <a:ext uri="{9D8B030D-6E8A-4147-A177-3AD203B41FA5}">
                      <a16:colId xmlns:a16="http://schemas.microsoft.com/office/drawing/2014/main" val="20001"/>
                    </a:ext>
                  </a:extLst>
                </a:gridCol>
                <a:gridCol w="1443037">
                  <a:extLst>
                    <a:ext uri="{9D8B030D-6E8A-4147-A177-3AD203B41FA5}">
                      <a16:colId xmlns:a16="http://schemas.microsoft.com/office/drawing/2014/main" val="20002"/>
                    </a:ext>
                  </a:extLst>
                </a:gridCol>
                <a:gridCol w="1441450">
                  <a:extLst>
                    <a:ext uri="{9D8B030D-6E8A-4147-A177-3AD203B41FA5}">
                      <a16:colId xmlns:a16="http://schemas.microsoft.com/office/drawing/2014/main" val="20003"/>
                    </a:ext>
                  </a:extLst>
                </a:gridCol>
              </a:tblGrid>
              <a:tr h="94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This week</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Next week</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In 2 weeks</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In 3 weeks</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6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3</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8</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13</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99" name="Text Box 31"/>
          <p:cNvSpPr txBox="1">
            <a:spLocks noChangeArrowheads="1"/>
          </p:cNvSpPr>
          <p:nvPr/>
        </p:nvSpPr>
        <p:spPr bwMode="auto">
          <a:xfrm>
            <a:off x="513096" y="3830981"/>
            <a:ext cx="85169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dirty="0">
                <a:solidFill>
                  <a:srgbClr val="000000"/>
                </a:solidFill>
                <a:latin typeface="Arial" panose="020B0604020202020204" pitchFamily="34" charset="0"/>
              </a:rPr>
              <a:t>Report </a:t>
            </a:r>
            <a:r>
              <a:rPr lang="en-US" altLang="nl-NL" dirty="0">
                <a:solidFill>
                  <a:srgbClr val="0000FF"/>
                </a:solidFill>
                <a:latin typeface="Arial" panose="020B0604020202020204" pitchFamily="34" charset="0"/>
              </a:rPr>
              <a:t>must</a:t>
            </a:r>
            <a:r>
              <a:rPr lang="en-US" altLang="nl-NL" dirty="0">
                <a:solidFill>
                  <a:srgbClr val="000000"/>
                </a:solidFill>
                <a:latin typeface="Arial" panose="020B0604020202020204" pitchFamily="34" charset="0"/>
              </a:rPr>
              <a:t> be written. </a:t>
            </a:r>
          </a:p>
          <a:p>
            <a:pPr>
              <a:spcBef>
                <a:spcPct val="0"/>
              </a:spcBef>
              <a:buFontTx/>
              <a:buNone/>
            </a:pPr>
            <a:r>
              <a:rPr lang="en-US" altLang="nl-NL" dirty="0">
                <a:solidFill>
                  <a:srgbClr val="000000"/>
                </a:solidFill>
                <a:latin typeface="Arial" panose="020B0604020202020204" pitchFamily="34" charset="0"/>
              </a:rPr>
              <a:t>(Value comes after 4 weeks. </a:t>
            </a:r>
            <a:br>
              <a:rPr lang="en-US" altLang="nl-NL" dirty="0">
                <a:solidFill>
                  <a:srgbClr val="000000"/>
                </a:solidFill>
                <a:latin typeface="Arial" panose="020B0604020202020204" pitchFamily="34" charset="0"/>
              </a:rPr>
            </a:br>
            <a:r>
              <a:rPr lang="en-US" altLang="nl-NL" dirty="0">
                <a:solidFill>
                  <a:srgbClr val="000000"/>
                </a:solidFill>
                <a:latin typeface="Arial" panose="020B0604020202020204" pitchFamily="34" charset="0"/>
              </a:rPr>
              <a:t>C</a:t>
            </a:r>
            <a:r>
              <a:rPr lang="nl-NL" altLang="nl-NL" dirty="0">
                <a:solidFill>
                  <a:srgbClr val="000000"/>
                </a:solidFill>
                <a:latin typeface="Arial" panose="020B0604020202020204" pitchFamily="34" charset="0"/>
              </a:rPr>
              <a:t>an be ignored in the analysis.)</a:t>
            </a:r>
            <a:endParaRPr lang="en-US" altLang="nl-NL" dirty="0">
              <a:solidFill>
                <a:srgbClr val="000000"/>
              </a:solidFill>
              <a:latin typeface="Arial" panose="020B0604020202020204" pitchFamily="34" charset="0"/>
            </a:endParaRPr>
          </a:p>
        </p:txBody>
      </p:sp>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237</a:t>
            </a:fld>
            <a:endParaRPr lang="en-US" altLang="nl-NL" sz="1600"/>
          </a:p>
        </p:txBody>
      </p:sp>
      <p:pic>
        <p:nvPicPr>
          <p:cNvPr id="6" name="Picture 5"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xx\Desktop\cur\Micro IV\x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08" t="17759" r="7455" b="7924"/>
          <a:stretch/>
        </p:blipFill>
        <p:spPr bwMode="auto">
          <a:xfrm>
            <a:off x="7316353" y="4725144"/>
            <a:ext cx="929039" cy="52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81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9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99" grpId="0"/>
    </p:bld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239" name="Group 23"/>
          <p:cNvGraphicFramePr>
            <a:graphicFrameLocks noGrp="1"/>
          </p:cNvGraphicFramePr>
          <p:nvPr>
            <p:ph sz="half" idx="2"/>
            <p:extLst>
              <p:ext uri="{D42A27DB-BD31-4B8C-83A1-F6EECF244321}">
                <p14:modId xmlns:p14="http://schemas.microsoft.com/office/powerpoint/2010/main" val="2502301700"/>
              </p:ext>
            </p:extLst>
          </p:nvPr>
        </p:nvGraphicFramePr>
        <p:xfrm>
          <a:off x="2769288" y="1412875"/>
          <a:ext cx="5768975" cy="1352558"/>
        </p:xfrm>
        <a:graphic>
          <a:graphicData uri="http://schemas.openxmlformats.org/drawingml/2006/table">
            <a:tbl>
              <a:tblPr/>
              <a:tblGrid>
                <a:gridCol w="1443037">
                  <a:extLst>
                    <a:ext uri="{9D8B030D-6E8A-4147-A177-3AD203B41FA5}">
                      <a16:colId xmlns:a16="http://schemas.microsoft.com/office/drawing/2014/main" val="20000"/>
                    </a:ext>
                  </a:extLst>
                </a:gridCol>
                <a:gridCol w="1441450">
                  <a:extLst>
                    <a:ext uri="{9D8B030D-6E8A-4147-A177-3AD203B41FA5}">
                      <a16:colId xmlns:a16="http://schemas.microsoft.com/office/drawing/2014/main" val="20001"/>
                    </a:ext>
                  </a:extLst>
                </a:gridCol>
                <a:gridCol w="1443038">
                  <a:extLst>
                    <a:ext uri="{9D8B030D-6E8A-4147-A177-3AD203B41FA5}">
                      <a16:colId xmlns:a16="http://schemas.microsoft.com/office/drawing/2014/main" val="20002"/>
                    </a:ext>
                  </a:extLst>
                </a:gridCol>
                <a:gridCol w="1441450">
                  <a:extLst>
                    <a:ext uri="{9D8B030D-6E8A-4147-A177-3AD203B41FA5}">
                      <a16:colId xmlns:a16="http://schemas.microsoft.com/office/drawing/2014/main" val="20003"/>
                    </a:ext>
                  </a:extLst>
                </a:gridCol>
              </a:tblGrid>
              <a:tr h="8228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rPr>
                        <a:t>This week</a:t>
                      </a:r>
                    </a:p>
                  </a:txBody>
                  <a:tcPr marT="45674" marB="456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rPr>
                        <a:t>Next week</a:t>
                      </a:r>
                    </a:p>
                  </a:txBody>
                  <a:tcPr marT="45674" marB="45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rPr>
                        <a:t>In 2 weeks</a:t>
                      </a:r>
                    </a:p>
                  </a:txBody>
                  <a:tcPr marT="45674" marB="45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rPr>
                        <a:t>In 3 weeks</a:t>
                      </a:r>
                    </a:p>
                  </a:txBody>
                  <a:tcPr marT="45674" marB="456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96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rPr>
                        <a:t>3</a:t>
                      </a:r>
                    </a:p>
                  </a:txBody>
                  <a:tcPr marT="45674" marB="456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rPr>
                        <a:t>5</a:t>
                      </a:r>
                    </a:p>
                  </a:txBody>
                  <a:tcPr marT="45674" marB="45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rPr>
                        <a:t>8</a:t>
                      </a:r>
                    </a:p>
                  </a:txBody>
                  <a:tcPr marT="45674" marB="45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rPr>
                        <a:t>13</a:t>
                      </a:r>
                    </a:p>
                  </a:txBody>
                  <a:tcPr marT="45674" marB="456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236" name="Text Box 20"/>
          <p:cNvSpPr txBox="1">
            <a:spLocks noChangeArrowheads="1"/>
          </p:cNvSpPr>
          <p:nvPr/>
        </p:nvSpPr>
        <p:spPr bwMode="auto">
          <a:xfrm>
            <a:off x="176900" y="163513"/>
            <a:ext cx="83994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u="sng" dirty="0">
                <a:solidFill>
                  <a:srgbClr val="0000FF"/>
                </a:solidFill>
                <a:latin typeface="Arial" panose="020B0604020202020204" pitchFamily="34" charset="0"/>
              </a:rPr>
              <a:t>Decisions of stationary person (so, </a:t>
            </a:r>
            <a:r>
              <a:rPr lang="el-GR" altLang="nl-NL" u="sng" dirty="0">
                <a:solidFill>
                  <a:srgbClr val="0000FF"/>
                </a:solidFill>
                <a:latin typeface="Arial" panose="020B0604020202020204" pitchFamily="34" charset="0"/>
                <a:cs typeface="Arial" panose="020B0604020202020204" pitchFamily="34" charset="0"/>
              </a:rPr>
              <a:t>β</a:t>
            </a:r>
            <a:r>
              <a:rPr lang="en-US" altLang="nl-NL" u="sng" dirty="0">
                <a:solidFill>
                  <a:srgbClr val="0000FF"/>
                </a:solidFill>
                <a:latin typeface="Arial" panose="020B0604020202020204" pitchFamily="34" charset="0"/>
                <a:cs typeface="Arial" panose="020B0604020202020204" pitchFamily="34" charset="0"/>
              </a:rPr>
              <a:t> </a:t>
            </a:r>
            <a:r>
              <a:rPr lang="en-US" altLang="nl-NL" u="sng">
                <a:solidFill>
                  <a:srgbClr val="0000FF"/>
                </a:solidFill>
                <a:latin typeface="Arial" panose="020B0604020202020204" pitchFamily="34" charset="0"/>
                <a:cs typeface="Arial" panose="020B0604020202020204" pitchFamily="34" charset="0"/>
              </a:rPr>
              <a:t>= 1) at </a:t>
            </a:r>
            <a:r>
              <a:rPr lang="en-US" altLang="nl-NL" u="sng" dirty="0">
                <a:solidFill>
                  <a:srgbClr val="0000FF"/>
                </a:solidFill>
                <a:latin typeface="Arial" panose="020B0604020202020204" pitchFamily="34" charset="0"/>
                <a:cs typeface="Arial" panose="020B0604020202020204" pitchFamily="34" charset="0"/>
              </a:rPr>
              <a:t>various times:</a:t>
            </a:r>
            <a:r>
              <a:rPr lang="en-US" altLang="nl-NL" sz="2400" u="sng" dirty="0">
                <a:latin typeface="Arial" panose="020B0604020202020204" pitchFamily="34" charset="0"/>
                <a:cs typeface="Arial" panose="020B0604020202020204" pitchFamily="34" charset="0"/>
              </a:rPr>
              <a:t> (trivial …)</a:t>
            </a:r>
            <a:endParaRPr lang="el-GR" altLang="nl-NL" u="sng" dirty="0">
              <a:latin typeface="Arial" panose="020B0604020202020204" pitchFamily="34" charset="0"/>
              <a:cs typeface="Arial" panose="020B0604020202020204" pitchFamily="34" charset="0"/>
            </a:endParaRPr>
          </a:p>
        </p:txBody>
      </p:sp>
      <p:sp>
        <p:nvSpPr>
          <p:cNvPr id="9240" name="Text Box 24"/>
          <p:cNvSpPr txBox="1">
            <a:spLocks noChangeArrowheads="1"/>
          </p:cNvSpPr>
          <p:nvPr/>
        </p:nvSpPr>
        <p:spPr bwMode="auto">
          <a:xfrm>
            <a:off x="248338" y="3141663"/>
            <a:ext cx="752321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dirty="0">
                <a:latin typeface="Arial" panose="020B0604020202020204" pitchFamily="34" charset="0"/>
              </a:rPr>
              <a:t>	</a:t>
            </a:r>
            <a:r>
              <a:rPr lang="en-US" altLang="nl-NL" sz="2800" dirty="0">
                <a:solidFill>
                  <a:srgbClr val="000000"/>
                </a:solidFill>
                <a:latin typeface="Arial" panose="020B0604020202020204" pitchFamily="34" charset="0"/>
              </a:rPr>
              <a:t>Decision today: 			this week</a:t>
            </a:r>
            <a:r>
              <a:rPr lang="nl-NL" altLang="nl-NL" sz="2800" dirty="0">
                <a:solidFill>
                  <a:srgbClr val="000000"/>
                </a:solidFill>
                <a:latin typeface="Arial" panose="020B0604020202020204" pitchFamily="34" charset="0"/>
              </a:rPr>
              <a:t>!</a:t>
            </a:r>
            <a:endParaRPr lang="en-US" altLang="nl-NL" sz="2800" dirty="0">
              <a:solidFill>
                <a:srgbClr val="000000"/>
              </a:solidFill>
              <a:latin typeface="Arial" panose="020B0604020202020204" pitchFamily="34" charset="0"/>
            </a:endParaRPr>
          </a:p>
          <a:p>
            <a:pPr>
              <a:spcBef>
                <a:spcPct val="0"/>
              </a:spcBef>
              <a:buFontTx/>
              <a:buNone/>
            </a:pPr>
            <a:r>
              <a:rPr lang="en-US" altLang="nl-NL" sz="2800" dirty="0">
                <a:solidFill>
                  <a:srgbClr val="0000FF"/>
                </a:solidFill>
                <a:latin typeface="Arial" panose="020B0604020202020204" pitchFamily="34" charset="0"/>
              </a:rPr>
              <a:t>If not done this week:</a:t>
            </a:r>
          </a:p>
          <a:p>
            <a:pPr>
              <a:spcBef>
                <a:spcPct val="0"/>
              </a:spcBef>
              <a:buFontTx/>
              <a:buNone/>
            </a:pPr>
            <a:r>
              <a:rPr lang="en-US" altLang="nl-NL" sz="2800" dirty="0">
                <a:latin typeface="Arial" panose="020B0604020202020204" pitchFamily="34" charset="0"/>
              </a:rPr>
              <a:t>	</a:t>
            </a:r>
            <a:r>
              <a:rPr lang="en-US" altLang="nl-NL" sz="2800" dirty="0">
                <a:solidFill>
                  <a:srgbClr val="000000"/>
                </a:solidFill>
                <a:latin typeface="Arial" panose="020B0604020202020204" pitchFamily="34" charset="0"/>
              </a:rPr>
              <a:t>Decision next week: 		next week</a:t>
            </a:r>
            <a:r>
              <a:rPr lang="nl-NL" altLang="nl-NL" sz="2800" dirty="0">
                <a:solidFill>
                  <a:srgbClr val="000000"/>
                </a:solidFill>
                <a:latin typeface="Arial" panose="020B0604020202020204" pitchFamily="34" charset="0"/>
              </a:rPr>
              <a:t>!</a:t>
            </a:r>
            <a:endParaRPr lang="en-US" altLang="nl-NL" sz="2800" dirty="0">
              <a:solidFill>
                <a:srgbClr val="000000"/>
              </a:solidFill>
              <a:latin typeface="Arial" panose="020B0604020202020204" pitchFamily="34" charset="0"/>
            </a:endParaRPr>
          </a:p>
          <a:p>
            <a:pPr>
              <a:spcBef>
                <a:spcPct val="0"/>
              </a:spcBef>
              <a:buFontTx/>
              <a:buNone/>
            </a:pPr>
            <a:r>
              <a:rPr lang="en-US" altLang="nl-NL" sz="2800" dirty="0">
                <a:solidFill>
                  <a:srgbClr val="0000FF"/>
                </a:solidFill>
                <a:latin typeface="Arial" panose="020B0604020202020204" pitchFamily="34" charset="0"/>
              </a:rPr>
              <a:t>If not done next week:</a:t>
            </a:r>
          </a:p>
          <a:p>
            <a:pPr>
              <a:spcBef>
                <a:spcPct val="0"/>
              </a:spcBef>
              <a:buFontTx/>
              <a:buNone/>
            </a:pPr>
            <a:r>
              <a:rPr lang="en-US" altLang="nl-NL" sz="2800" dirty="0">
                <a:latin typeface="Arial" panose="020B0604020202020204" pitchFamily="34" charset="0"/>
              </a:rPr>
              <a:t>	</a:t>
            </a:r>
            <a:r>
              <a:rPr lang="en-US" altLang="nl-NL" sz="2800" dirty="0">
                <a:solidFill>
                  <a:srgbClr val="000000"/>
                </a:solidFill>
                <a:latin typeface="Arial" panose="020B0604020202020204" pitchFamily="34" charset="0"/>
              </a:rPr>
              <a:t>Decision in 2 weeks: 		in 2 weeks</a:t>
            </a:r>
            <a:r>
              <a:rPr lang="nl-NL" altLang="nl-NL" sz="2800" dirty="0">
                <a:solidFill>
                  <a:srgbClr val="000000"/>
                </a:solidFill>
                <a:latin typeface="Arial" panose="020B0604020202020204" pitchFamily="34" charset="0"/>
              </a:rPr>
              <a:t>!</a:t>
            </a:r>
            <a:endParaRPr lang="en-US" altLang="nl-NL" sz="2800" dirty="0">
              <a:solidFill>
                <a:srgbClr val="000000"/>
              </a:solidFill>
              <a:latin typeface="Arial" panose="020B0604020202020204" pitchFamily="34" charset="0"/>
            </a:endParaRPr>
          </a:p>
          <a:p>
            <a:pPr>
              <a:spcBef>
                <a:spcPct val="0"/>
              </a:spcBef>
              <a:buFontTx/>
              <a:buNone/>
            </a:pPr>
            <a:r>
              <a:rPr lang="en-US" altLang="nl-NL" sz="2800" dirty="0">
                <a:solidFill>
                  <a:srgbClr val="0000FF"/>
                </a:solidFill>
                <a:latin typeface="Arial" panose="020B0604020202020204" pitchFamily="34" charset="0"/>
              </a:rPr>
              <a:t>If not done in 2 weeks:</a:t>
            </a:r>
          </a:p>
          <a:p>
            <a:pPr>
              <a:spcBef>
                <a:spcPct val="0"/>
              </a:spcBef>
              <a:buFontTx/>
              <a:buNone/>
            </a:pPr>
            <a:r>
              <a:rPr lang="en-US" altLang="nl-NL" sz="2800" dirty="0">
                <a:latin typeface="Arial" panose="020B0604020202020204" pitchFamily="34" charset="0"/>
              </a:rPr>
              <a:t>	</a:t>
            </a:r>
            <a:r>
              <a:rPr lang="en-US" altLang="nl-NL" sz="2800" dirty="0">
                <a:solidFill>
                  <a:srgbClr val="000000"/>
                </a:solidFill>
                <a:latin typeface="Arial" panose="020B0604020202020204" pitchFamily="34" charset="0"/>
              </a:rPr>
              <a:t>Decision in 3 weeks: 		in 3 weeks</a:t>
            </a:r>
            <a:r>
              <a:rPr lang="nl-NL" altLang="nl-NL" sz="2800" dirty="0">
                <a:solidFill>
                  <a:srgbClr val="000000"/>
                </a:solidFill>
                <a:latin typeface="Arial" panose="020B0604020202020204" pitchFamily="34" charset="0"/>
              </a:rPr>
              <a:t>!</a:t>
            </a:r>
            <a:endParaRPr lang="en-US" altLang="nl-NL" sz="2800" dirty="0">
              <a:solidFill>
                <a:srgbClr val="000000"/>
              </a:solidFill>
              <a:latin typeface="Arial" panose="020B0604020202020204" pitchFamily="34" charset="0"/>
            </a:endParaRPr>
          </a:p>
        </p:txBody>
      </p:sp>
      <p:sp>
        <p:nvSpPr>
          <p:cNvPr id="6"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238</a:t>
            </a:fld>
            <a:endParaRPr lang="en-US" altLang="nl-NL" sz="1600"/>
          </a:p>
        </p:txBody>
      </p:sp>
      <p:pic>
        <p:nvPicPr>
          <p:cNvPr id="8" name="Picture 7"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15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2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4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4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4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40">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40">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240">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2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autoUpdateAnimBg="0"/>
      <p:bldP spid="9240" grpId="0" build="p" autoUpdateAnimBg="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7" name="Oval 203"/>
          <p:cNvSpPr>
            <a:spLocks noChangeArrowheads="1"/>
          </p:cNvSpPr>
          <p:nvPr/>
        </p:nvSpPr>
        <p:spPr bwMode="auto">
          <a:xfrm>
            <a:off x="7451725" y="4437063"/>
            <a:ext cx="1223963" cy="647700"/>
          </a:xfrm>
          <a:prstGeom prst="ellipse">
            <a:avLst/>
          </a:prstGeom>
          <a:solidFill>
            <a:srgbClr val="CC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1466" name="Oval 202"/>
          <p:cNvSpPr>
            <a:spLocks noChangeArrowheads="1"/>
          </p:cNvSpPr>
          <p:nvPr/>
        </p:nvSpPr>
        <p:spPr bwMode="auto">
          <a:xfrm>
            <a:off x="6300788" y="3933825"/>
            <a:ext cx="1223962" cy="647700"/>
          </a:xfrm>
          <a:prstGeom prst="ellipse">
            <a:avLst/>
          </a:prstGeom>
          <a:solidFill>
            <a:srgbClr val="CC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1465" name="Oval 201"/>
          <p:cNvSpPr>
            <a:spLocks noChangeArrowheads="1"/>
          </p:cNvSpPr>
          <p:nvPr/>
        </p:nvSpPr>
        <p:spPr bwMode="auto">
          <a:xfrm>
            <a:off x="5219700" y="3429000"/>
            <a:ext cx="1223963" cy="647700"/>
          </a:xfrm>
          <a:prstGeom prst="ellipse">
            <a:avLst/>
          </a:prstGeom>
          <a:solidFill>
            <a:srgbClr val="CC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1387" name="Rectangle 123"/>
          <p:cNvSpPr>
            <a:spLocks noChangeArrowheads="1"/>
          </p:cNvSpPr>
          <p:nvPr/>
        </p:nvSpPr>
        <p:spPr bwMode="auto">
          <a:xfrm>
            <a:off x="468313" y="4545013"/>
            <a:ext cx="3816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nl-NL" sz="2400" dirty="0">
                <a:solidFill>
                  <a:srgbClr val="000000"/>
                </a:solidFill>
                <a:latin typeface="Arial" panose="020B0604020202020204" pitchFamily="34" charset="0"/>
              </a:rPr>
              <a:t>perspective in 2 weeks</a:t>
            </a:r>
          </a:p>
        </p:txBody>
      </p:sp>
      <p:sp>
        <p:nvSpPr>
          <p:cNvPr id="11385" name="Rectangle 121"/>
          <p:cNvSpPr>
            <a:spLocks noChangeArrowheads="1"/>
          </p:cNvSpPr>
          <p:nvPr/>
        </p:nvSpPr>
        <p:spPr bwMode="auto">
          <a:xfrm>
            <a:off x="468313" y="4014788"/>
            <a:ext cx="3816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nl-NL" sz="2400" dirty="0">
                <a:solidFill>
                  <a:srgbClr val="000000"/>
                </a:solidFill>
                <a:latin typeface="Arial" panose="020B0604020202020204" pitchFamily="34" charset="0"/>
              </a:rPr>
              <a:t>perspective of next week</a:t>
            </a:r>
          </a:p>
        </p:txBody>
      </p:sp>
      <p:sp>
        <p:nvSpPr>
          <p:cNvPr id="11383" name="Rectangle 119"/>
          <p:cNvSpPr>
            <a:spLocks noChangeArrowheads="1"/>
          </p:cNvSpPr>
          <p:nvPr/>
        </p:nvSpPr>
        <p:spPr bwMode="auto">
          <a:xfrm>
            <a:off x="468313" y="3484563"/>
            <a:ext cx="3816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nl-NL" sz="2400" dirty="0">
                <a:solidFill>
                  <a:srgbClr val="000000"/>
                </a:solidFill>
                <a:latin typeface="Arial" panose="020B0604020202020204" pitchFamily="34" charset="0"/>
              </a:rPr>
              <a:t>perspective of this week</a:t>
            </a:r>
          </a:p>
        </p:txBody>
      </p:sp>
      <p:sp>
        <p:nvSpPr>
          <p:cNvPr id="292872" name="Rectangle 117"/>
          <p:cNvSpPr>
            <a:spLocks noChangeArrowheads="1"/>
          </p:cNvSpPr>
          <p:nvPr/>
        </p:nvSpPr>
        <p:spPr bwMode="auto">
          <a:xfrm>
            <a:off x="468313" y="2954338"/>
            <a:ext cx="3816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nl-NL" sz="2400" dirty="0">
                <a:solidFill>
                  <a:srgbClr val="0000FF"/>
                </a:solidFill>
                <a:latin typeface="Arial" panose="020B0604020202020204" pitchFamily="34" charset="0"/>
              </a:rPr>
              <a:t>Undiscounted costs</a:t>
            </a:r>
          </a:p>
        </p:txBody>
      </p:sp>
      <p:sp>
        <p:nvSpPr>
          <p:cNvPr id="292873" name="Rectangle 115"/>
          <p:cNvSpPr>
            <a:spLocks noChangeArrowheads="1"/>
          </p:cNvSpPr>
          <p:nvPr/>
        </p:nvSpPr>
        <p:spPr bwMode="auto">
          <a:xfrm>
            <a:off x="468313" y="2133600"/>
            <a:ext cx="381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nl-NL" altLang="nl-NL" sz="2400">
              <a:latin typeface="Arial" panose="020B0604020202020204" pitchFamily="34" charset="0"/>
            </a:endParaRPr>
          </a:p>
        </p:txBody>
      </p:sp>
      <p:sp>
        <p:nvSpPr>
          <p:cNvPr id="11367" name="Rectangle 103"/>
          <p:cNvSpPr>
            <a:spLocks noChangeArrowheads="1"/>
          </p:cNvSpPr>
          <p:nvPr/>
        </p:nvSpPr>
        <p:spPr bwMode="auto">
          <a:xfrm>
            <a:off x="7451725" y="4545013"/>
            <a:ext cx="12239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6.5</a:t>
            </a:r>
          </a:p>
        </p:txBody>
      </p:sp>
      <p:sp>
        <p:nvSpPr>
          <p:cNvPr id="11365" name="Rectangle 101"/>
          <p:cNvSpPr>
            <a:spLocks noChangeArrowheads="1"/>
          </p:cNvSpPr>
          <p:nvPr/>
        </p:nvSpPr>
        <p:spPr bwMode="auto">
          <a:xfrm>
            <a:off x="6372225" y="4545013"/>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8</a:t>
            </a:r>
          </a:p>
        </p:txBody>
      </p:sp>
      <p:sp>
        <p:nvSpPr>
          <p:cNvPr id="292876" name="Rectangle 99"/>
          <p:cNvSpPr>
            <a:spLocks noChangeArrowheads="1"/>
          </p:cNvSpPr>
          <p:nvPr/>
        </p:nvSpPr>
        <p:spPr bwMode="auto">
          <a:xfrm>
            <a:off x="5364163" y="4545013"/>
            <a:ext cx="10080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nl-NL" altLang="nl-NL" sz="2400">
              <a:latin typeface="Arial" panose="020B0604020202020204" pitchFamily="34" charset="0"/>
            </a:endParaRPr>
          </a:p>
        </p:txBody>
      </p:sp>
      <p:sp>
        <p:nvSpPr>
          <p:cNvPr id="292877" name="Rectangle 97"/>
          <p:cNvSpPr>
            <a:spLocks noChangeArrowheads="1"/>
          </p:cNvSpPr>
          <p:nvPr/>
        </p:nvSpPr>
        <p:spPr bwMode="auto">
          <a:xfrm>
            <a:off x="4284663" y="4545013"/>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nl-NL" altLang="nl-NL" sz="2400">
              <a:latin typeface="Arial" panose="020B0604020202020204" pitchFamily="34" charset="0"/>
            </a:endParaRPr>
          </a:p>
        </p:txBody>
      </p:sp>
      <p:sp>
        <p:nvSpPr>
          <p:cNvPr id="11358" name="Rectangle 94"/>
          <p:cNvSpPr>
            <a:spLocks noChangeArrowheads="1"/>
          </p:cNvSpPr>
          <p:nvPr/>
        </p:nvSpPr>
        <p:spPr bwMode="auto">
          <a:xfrm>
            <a:off x="7451725" y="4014788"/>
            <a:ext cx="12239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6.5</a:t>
            </a:r>
          </a:p>
        </p:txBody>
      </p:sp>
      <p:sp>
        <p:nvSpPr>
          <p:cNvPr id="11356" name="Rectangle 92"/>
          <p:cNvSpPr>
            <a:spLocks noChangeArrowheads="1"/>
          </p:cNvSpPr>
          <p:nvPr/>
        </p:nvSpPr>
        <p:spPr bwMode="auto">
          <a:xfrm>
            <a:off x="6372225" y="4014788"/>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4</a:t>
            </a:r>
          </a:p>
        </p:txBody>
      </p:sp>
      <p:sp>
        <p:nvSpPr>
          <p:cNvPr id="11354" name="Rectangle 90"/>
          <p:cNvSpPr>
            <a:spLocks noChangeArrowheads="1"/>
          </p:cNvSpPr>
          <p:nvPr/>
        </p:nvSpPr>
        <p:spPr bwMode="auto">
          <a:xfrm>
            <a:off x="5364163" y="4014788"/>
            <a:ext cx="10080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5</a:t>
            </a:r>
          </a:p>
        </p:txBody>
      </p:sp>
      <p:sp>
        <p:nvSpPr>
          <p:cNvPr id="292881" name="Rectangle 88"/>
          <p:cNvSpPr>
            <a:spLocks noChangeArrowheads="1"/>
          </p:cNvSpPr>
          <p:nvPr/>
        </p:nvSpPr>
        <p:spPr bwMode="auto">
          <a:xfrm>
            <a:off x="4284663" y="4014788"/>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nl-NL" altLang="nl-NL" sz="2400">
              <a:latin typeface="Arial" panose="020B0604020202020204" pitchFamily="34" charset="0"/>
            </a:endParaRPr>
          </a:p>
        </p:txBody>
      </p:sp>
      <p:sp>
        <p:nvSpPr>
          <p:cNvPr id="11349" name="Rectangle 85"/>
          <p:cNvSpPr>
            <a:spLocks noChangeArrowheads="1"/>
          </p:cNvSpPr>
          <p:nvPr/>
        </p:nvSpPr>
        <p:spPr bwMode="auto">
          <a:xfrm>
            <a:off x="7451725" y="3484563"/>
            <a:ext cx="12239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6.5</a:t>
            </a:r>
          </a:p>
        </p:txBody>
      </p:sp>
      <p:sp>
        <p:nvSpPr>
          <p:cNvPr id="11347" name="Rectangle 83"/>
          <p:cNvSpPr>
            <a:spLocks noChangeArrowheads="1"/>
          </p:cNvSpPr>
          <p:nvPr/>
        </p:nvSpPr>
        <p:spPr bwMode="auto">
          <a:xfrm>
            <a:off x="6372225" y="3484563"/>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4</a:t>
            </a:r>
          </a:p>
        </p:txBody>
      </p:sp>
      <p:sp>
        <p:nvSpPr>
          <p:cNvPr id="11345" name="Rectangle 81"/>
          <p:cNvSpPr>
            <a:spLocks noChangeArrowheads="1"/>
          </p:cNvSpPr>
          <p:nvPr/>
        </p:nvSpPr>
        <p:spPr bwMode="auto">
          <a:xfrm>
            <a:off x="5364163" y="3484563"/>
            <a:ext cx="10080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2.5</a:t>
            </a:r>
          </a:p>
        </p:txBody>
      </p:sp>
      <p:sp>
        <p:nvSpPr>
          <p:cNvPr id="11343" name="Rectangle 79"/>
          <p:cNvSpPr>
            <a:spLocks noChangeArrowheads="1"/>
          </p:cNvSpPr>
          <p:nvPr/>
        </p:nvSpPr>
        <p:spPr bwMode="auto">
          <a:xfrm>
            <a:off x="4284663" y="3484563"/>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3</a:t>
            </a:r>
          </a:p>
        </p:txBody>
      </p:sp>
      <p:sp>
        <p:nvSpPr>
          <p:cNvPr id="292886" name="Rectangle 76"/>
          <p:cNvSpPr>
            <a:spLocks noChangeArrowheads="1"/>
          </p:cNvSpPr>
          <p:nvPr/>
        </p:nvSpPr>
        <p:spPr bwMode="auto">
          <a:xfrm>
            <a:off x="7451725" y="2954338"/>
            <a:ext cx="12239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FF"/>
                </a:solidFill>
                <a:latin typeface="Arial" panose="020B0604020202020204" pitchFamily="34" charset="0"/>
              </a:rPr>
              <a:t>13</a:t>
            </a:r>
          </a:p>
        </p:txBody>
      </p:sp>
      <p:sp>
        <p:nvSpPr>
          <p:cNvPr id="292887" name="Rectangle 74"/>
          <p:cNvSpPr>
            <a:spLocks noChangeArrowheads="1"/>
          </p:cNvSpPr>
          <p:nvPr/>
        </p:nvSpPr>
        <p:spPr bwMode="auto">
          <a:xfrm>
            <a:off x="6372225" y="2954338"/>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FF"/>
                </a:solidFill>
                <a:latin typeface="Arial" panose="020B0604020202020204" pitchFamily="34" charset="0"/>
              </a:rPr>
              <a:t>8</a:t>
            </a:r>
          </a:p>
        </p:txBody>
      </p:sp>
      <p:sp>
        <p:nvSpPr>
          <p:cNvPr id="292888" name="Rectangle 72"/>
          <p:cNvSpPr>
            <a:spLocks noChangeArrowheads="1"/>
          </p:cNvSpPr>
          <p:nvPr/>
        </p:nvSpPr>
        <p:spPr bwMode="auto">
          <a:xfrm>
            <a:off x="5364163" y="2954338"/>
            <a:ext cx="10080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FF"/>
                </a:solidFill>
                <a:latin typeface="Arial" panose="020B0604020202020204" pitchFamily="34" charset="0"/>
              </a:rPr>
              <a:t>5</a:t>
            </a:r>
          </a:p>
        </p:txBody>
      </p:sp>
      <p:sp>
        <p:nvSpPr>
          <p:cNvPr id="292889" name="Rectangle 70"/>
          <p:cNvSpPr>
            <a:spLocks noChangeArrowheads="1"/>
          </p:cNvSpPr>
          <p:nvPr/>
        </p:nvSpPr>
        <p:spPr bwMode="auto">
          <a:xfrm>
            <a:off x="4284663" y="2954338"/>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FF"/>
                </a:solidFill>
                <a:latin typeface="Arial" panose="020B0604020202020204" pitchFamily="34" charset="0"/>
              </a:rPr>
              <a:t>3</a:t>
            </a:r>
          </a:p>
        </p:txBody>
      </p:sp>
      <p:sp>
        <p:nvSpPr>
          <p:cNvPr id="292890" name="Rectangle 7"/>
          <p:cNvSpPr>
            <a:spLocks noChangeArrowheads="1"/>
          </p:cNvSpPr>
          <p:nvPr/>
        </p:nvSpPr>
        <p:spPr bwMode="auto">
          <a:xfrm>
            <a:off x="7451725" y="2133600"/>
            <a:ext cx="122396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In 3 weeks</a:t>
            </a:r>
          </a:p>
        </p:txBody>
      </p:sp>
      <p:sp>
        <p:nvSpPr>
          <p:cNvPr id="292891" name="Rectangle 8"/>
          <p:cNvSpPr>
            <a:spLocks noChangeArrowheads="1"/>
          </p:cNvSpPr>
          <p:nvPr/>
        </p:nvSpPr>
        <p:spPr bwMode="auto">
          <a:xfrm>
            <a:off x="6372225" y="2133600"/>
            <a:ext cx="10795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In 2 weeks</a:t>
            </a:r>
          </a:p>
        </p:txBody>
      </p:sp>
      <p:sp>
        <p:nvSpPr>
          <p:cNvPr id="292892" name="Rectangle 9"/>
          <p:cNvSpPr>
            <a:spLocks noChangeArrowheads="1"/>
          </p:cNvSpPr>
          <p:nvPr/>
        </p:nvSpPr>
        <p:spPr bwMode="auto">
          <a:xfrm>
            <a:off x="5364163" y="2133600"/>
            <a:ext cx="10080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Next week</a:t>
            </a:r>
          </a:p>
        </p:txBody>
      </p:sp>
      <p:sp>
        <p:nvSpPr>
          <p:cNvPr id="292893" name="Rectangle 10"/>
          <p:cNvSpPr>
            <a:spLocks noChangeArrowheads="1"/>
          </p:cNvSpPr>
          <p:nvPr/>
        </p:nvSpPr>
        <p:spPr bwMode="auto">
          <a:xfrm>
            <a:off x="4284663" y="2133600"/>
            <a:ext cx="10795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This week</a:t>
            </a:r>
          </a:p>
        </p:txBody>
      </p:sp>
      <p:sp>
        <p:nvSpPr>
          <p:cNvPr id="292894" name="Line 11"/>
          <p:cNvSpPr>
            <a:spLocks noChangeShapeType="1"/>
          </p:cNvSpPr>
          <p:nvPr/>
        </p:nvSpPr>
        <p:spPr bwMode="auto">
          <a:xfrm>
            <a:off x="468313" y="2133600"/>
            <a:ext cx="82073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895" name="Line 13"/>
          <p:cNvSpPr>
            <a:spLocks noChangeShapeType="1"/>
          </p:cNvSpPr>
          <p:nvPr/>
        </p:nvSpPr>
        <p:spPr bwMode="auto">
          <a:xfrm>
            <a:off x="468313" y="5075238"/>
            <a:ext cx="82073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896" name="Line 15"/>
          <p:cNvSpPr>
            <a:spLocks noChangeShapeType="1"/>
          </p:cNvSpPr>
          <p:nvPr/>
        </p:nvSpPr>
        <p:spPr bwMode="auto">
          <a:xfrm>
            <a:off x="5364163" y="2133600"/>
            <a:ext cx="0" cy="2941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897" name="Line 16"/>
          <p:cNvSpPr>
            <a:spLocks noChangeShapeType="1"/>
          </p:cNvSpPr>
          <p:nvPr/>
        </p:nvSpPr>
        <p:spPr bwMode="auto">
          <a:xfrm>
            <a:off x="6372225" y="2133600"/>
            <a:ext cx="0" cy="2941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898" name="Line 17"/>
          <p:cNvSpPr>
            <a:spLocks noChangeShapeType="1"/>
          </p:cNvSpPr>
          <p:nvPr/>
        </p:nvSpPr>
        <p:spPr bwMode="auto">
          <a:xfrm>
            <a:off x="7451725" y="2133600"/>
            <a:ext cx="0" cy="2941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899" name="Line 71"/>
          <p:cNvSpPr>
            <a:spLocks noChangeShapeType="1"/>
          </p:cNvSpPr>
          <p:nvPr/>
        </p:nvSpPr>
        <p:spPr bwMode="auto">
          <a:xfrm>
            <a:off x="468313" y="3484563"/>
            <a:ext cx="82073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900" name="Line 80"/>
          <p:cNvSpPr>
            <a:spLocks noChangeShapeType="1"/>
          </p:cNvSpPr>
          <p:nvPr/>
        </p:nvSpPr>
        <p:spPr bwMode="auto">
          <a:xfrm>
            <a:off x="468313" y="4014788"/>
            <a:ext cx="8207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901" name="Line 89"/>
          <p:cNvSpPr>
            <a:spLocks noChangeShapeType="1"/>
          </p:cNvSpPr>
          <p:nvPr/>
        </p:nvSpPr>
        <p:spPr bwMode="auto">
          <a:xfrm>
            <a:off x="468313" y="4545013"/>
            <a:ext cx="8207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902" name="Line 116"/>
          <p:cNvSpPr>
            <a:spLocks noChangeShapeType="1"/>
          </p:cNvSpPr>
          <p:nvPr/>
        </p:nvSpPr>
        <p:spPr bwMode="auto">
          <a:xfrm>
            <a:off x="4284663" y="2133600"/>
            <a:ext cx="0" cy="2941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903" name="Line 154"/>
          <p:cNvSpPr>
            <a:spLocks noChangeShapeType="1"/>
          </p:cNvSpPr>
          <p:nvPr/>
        </p:nvSpPr>
        <p:spPr bwMode="auto">
          <a:xfrm>
            <a:off x="468313" y="3484563"/>
            <a:ext cx="0"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904" name="Line 14"/>
          <p:cNvSpPr>
            <a:spLocks noChangeShapeType="1"/>
          </p:cNvSpPr>
          <p:nvPr/>
        </p:nvSpPr>
        <p:spPr bwMode="auto">
          <a:xfrm>
            <a:off x="468313" y="2133600"/>
            <a:ext cx="0" cy="13509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905" name="Line 155"/>
          <p:cNvSpPr>
            <a:spLocks noChangeShapeType="1"/>
          </p:cNvSpPr>
          <p:nvPr/>
        </p:nvSpPr>
        <p:spPr bwMode="auto">
          <a:xfrm>
            <a:off x="468313" y="4014788"/>
            <a:ext cx="0" cy="10604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906" name="Line 167"/>
          <p:cNvSpPr>
            <a:spLocks noChangeShapeType="1"/>
          </p:cNvSpPr>
          <p:nvPr/>
        </p:nvSpPr>
        <p:spPr bwMode="auto">
          <a:xfrm>
            <a:off x="8675688" y="3484563"/>
            <a:ext cx="0"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907" name="Line 18"/>
          <p:cNvSpPr>
            <a:spLocks noChangeShapeType="1"/>
          </p:cNvSpPr>
          <p:nvPr/>
        </p:nvSpPr>
        <p:spPr bwMode="auto">
          <a:xfrm>
            <a:off x="8675688" y="2133600"/>
            <a:ext cx="0" cy="13509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908" name="Line 168"/>
          <p:cNvSpPr>
            <a:spLocks noChangeShapeType="1"/>
          </p:cNvSpPr>
          <p:nvPr/>
        </p:nvSpPr>
        <p:spPr bwMode="auto">
          <a:xfrm>
            <a:off x="8675688" y="4014788"/>
            <a:ext cx="0" cy="10604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909" name="Line 12"/>
          <p:cNvSpPr>
            <a:spLocks noChangeShapeType="1"/>
          </p:cNvSpPr>
          <p:nvPr/>
        </p:nvSpPr>
        <p:spPr bwMode="auto">
          <a:xfrm>
            <a:off x="468313" y="2954338"/>
            <a:ext cx="82073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910" name="Text Box 19"/>
          <p:cNvSpPr txBox="1">
            <a:spLocks noChangeArrowheads="1"/>
          </p:cNvSpPr>
          <p:nvPr/>
        </p:nvSpPr>
        <p:spPr bwMode="auto">
          <a:xfrm>
            <a:off x="400289" y="620713"/>
            <a:ext cx="7061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u="sng" dirty="0">
                <a:solidFill>
                  <a:srgbClr val="0000FF"/>
                </a:solidFill>
                <a:latin typeface="Arial" panose="020B0604020202020204" pitchFamily="34" charset="0"/>
              </a:rPr>
              <a:t>Decisions of naïve person with </a:t>
            </a:r>
            <a:r>
              <a:rPr lang="el-GR" altLang="nl-NL" u="sng" dirty="0">
                <a:solidFill>
                  <a:srgbClr val="0000FF"/>
                </a:solidFill>
                <a:latin typeface="Arial" panose="020B0604020202020204" pitchFamily="34" charset="0"/>
                <a:cs typeface="Arial" panose="020B0604020202020204" pitchFamily="34" charset="0"/>
              </a:rPr>
              <a:t>β</a:t>
            </a:r>
            <a:r>
              <a:rPr lang="en-US" altLang="nl-NL" u="sng" dirty="0">
                <a:solidFill>
                  <a:srgbClr val="0000FF"/>
                </a:solidFill>
                <a:latin typeface="Arial" panose="020B0604020202020204" pitchFamily="34" charset="0"/>
                <a:cs typeface="Arial" panose="020B0604020202020204" pitchFamily="34" charset="0"/>
              </a:rPr>
              <a:t> = 1/2</a:t>
            </a:r>
            <a:endParaRPr lang="el-GR" altLang="nl-NL" u="sng" dirty="0">
              <a:solidFill>
                <a:srgbClr val="0000FF"/>
              </a:solidFill>
              <a:latin typeface="Arial" panose="020B0604020202020204" pitchFamily="34" charset="0"/>
              <a:cs typeface="Arial" panose="020B0604020202020204" pitchFamily="34" charset="0"/>
            </a:endParaRPr>
          </a:p>
        </p:txBody>
      </p:sp>
      <p:sp>
        <p:nvSpPr>
          <p:cNvPr id="11469" name="Text Box 205"/>
          <p:cNvSpPr txBox="1">
            <a:spLocks noChangeArrowheads="1"/>
          </p:cNvSpPr>
          <p:nvPr/>
        </p:nvSpPr>
        <p:spPr bwMode="auto">
          <a:xfrm>
            <a:off x="3851275" y="5661025"/>
            <a:ext cx="4681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dirty="0">
                <a:solidFill>
                  <a:srgbClr val="000000"/>
                </a:solidFill>
                <a:latin typeface="Arial" panose="020B0604020202020204" pitchFamily="34" charset="0"/>
              </a:rPr>
              <a:t>Does it last moment, in 3 weeks.</a:t>
            </a:r>
          </a:p>
        </p:txBody>
      </p:sp>
      <p:sp>
        <p:nvSpPr>
          <p:cNvPr id="11470" name="AutoShape 206"/>
          <p:cNvSpPr>
            <a:spLocks noChangeArrowheads="1"/>
          </p:cNvSpPr>
          <p:nvPr/>
        </p:nvSpPr>
        <p:spPr bwMode="auto">
          <a:xfrm>
            <a:off x="2411413" y="5661025"/>
            <a:ext cx="1223962" cy="431800"/>
          </a:xfrm>
          <a:prstGeom prst="rightArrow">
            <a:avLst>
              <a:gd name="adj1" fmla="val 50000"/>
              <a:gd name="adj2" fmla="val 70864"/>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50"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239</a:t>
            </a:fld>
            <a:endParaRPr lang="en-US" altLang="nl-NL" sz="1600"/>
          </a:p>
        </p:txBody>
      </p:sp>
      <p:pic>
        <p:nvPicPr>
          <p:cNvPr id="52" name="Picture 51"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C:\Users\xx\Desktop\cur\Micro IV\x1.jpg"/>
          <p:cNvPicPr>
            <a:picLocks noChangeAspect="1" noChangeArrowheads="1"/>
          </p:cNvPicPr>
          <p:nvPr/>
        </p:nvPicPr>
        <p:blipFill rotWithShape="1">
          <a:blip r:embed="rId4">
            <a:extLst>
              <a:ext uri="{28A0092B-C50C-407E-A947-70E740481C1C}">
                <a14:useLocalDpi xmlns:a14="http://schemas.microsoft.com/office/drawing/2010/main" val="0"/>
              </a:ext>
            </a:extLst>
          </a:blip>
          <a:srcRect l="44649" t="14583" r="27675" b="36905"/>
          <a:stretch/>
        </p:blipFill>
        <p:spPr bwMode="auto">
          <a:xfrm>
            <a:off x="3107174" y="207380"/>
            <a:ext cx="527832" cy="51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77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8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35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35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35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46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38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36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36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46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47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7" grpId="0" animBg="1"/>
      <p:bldP spid="11466" grpId="0" animBg="1"/>
      <p:bldP spid="11465" grpId="0" animBg="1"/>
      <p:bldP spid="11387" grpId="0"/>
      <p:bldP spid="11385" grpId="0"/>
      <p:bldP spid="11383" grpId="0"/>
      <p:bldP spid="11367" grpId="0"/>
      <p:bldP spid="11365" grpId="0"/>
      <p:bldP spid="11358" grpId="0"/>
      <p:bldP spid="11356" grpId="0"/>
      <p:bldP spid="11354" grpId="0"/>
      <p:bldP spid="11349" grpId="0"/>
      <p:bldP spid="11347" grpId="0"/>
      <p:bldP spid="11345" grpId="0"/>
      <p:bldP spid="11343" grpId="0"/>
      <p:bldP spid="11469" grpId="0"/>
      <p:bldP spid="114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4754" name="Text Box 2"/>
              <p:cNvSpPr txBox="1">
                <a:spLocks noChangeArrowheads="1"/>
              </p:cNvSpPr>
              <p:nvPr/>
            </p:nvSpPr>
            <p:spPr bwMode="auto">
              <a:xfrm>
                <a:off x="251520" y="270553"/>
                <a:ext cx="8712968" cy="58681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For a binary (“preference”) relation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on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𝑋</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5000"/>
                  </a:lnSpc>
                  <a:spcBef>
                    <a:spcPct val="0"/>
                  </a:spcBef>
                  <a:buFont typeface="Math3" panose="00000400000000000000" pitchFamily="2" charset="2"/>
                  <a:buNone/>
                </a:pP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𝐶</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maximizes</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if </a:t>
                </a:r>
              </a:p>
              <a:p>
                <a:pPr>
                  <a:lnSpc>
                    <a:spcPct val="95000"/>
                  </a:lnSpc>
                  <a:spcBef>
                    <a:spcPct val="0"/>
                  </a:spcBef>
                  <a:buFont typeface="Math3" panose="00000400000000000000" pitchFamily="2" charset="2"/>
                  <a:buNone/>
                </a:pP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𝐶</m:t>
                    </m:r>
                    <m:d>
                      <m:dPr>
                        <m:ctrlP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dPr>
                      <m:e>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𝐴</m:t>
                        </m:r>
                      </m:e>
                    </m:d>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𝑥</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𝐴</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𝑥</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𝑦</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for all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𝑦</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𝐴</m:t>
                    </m:r>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US"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Theorem</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Samuelson). </a:t>
                </a:r>
              </a:p>
              <a:p>
                <a:pPr>
                  <a:lnSpc>
                    <a:spcPct val="95000"/>
                  </a:lnSpc>
                  <a:spcBef>
                    <a:spcPct val="0"/>
                  </a:spcBef>
                  <a:buFont typeface="Math3" panose="00000400000000000000" pitchFamily="2" charset="2"/>
                  <a:buNone/>
                </a:pP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𝐶</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maximizes a weak order  </a:t>
                </a:r>
                <a14:m>
                  <m:oMath xmlns:m="http://schemas.openxmlformats.org/officeDocument/2006/math">
                    <m:r>
                      <a:rPr lang="en-US"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14:m>
                  <m:oMath xmlns:m="http://schemas.openxmlformats.org/officeDocument/2006/math">
                    <m:r>
                      <a:rPr lang="en-US" altLang="nl-NL" sz="4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r>
                  <a:rPr lang="en-US" altLang="nl-NL" b="0" i="1"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5000"/>
                  </a:lnSpc>
                  <a:spcBef>
                    <a:spcPct val="0"/>
                  </a:spcBef>
                  <a:buFont typeface="Math3" panose="00000400000000000000" pitchFamily="2" charset="2"/>
                  <a:buNone/>
                </a:pPr>
                <a14:m>
                  <m:oMath xmlns:m="http://schemas.openxmlformats.org/officeDocument/2006/math">
                    <m:r>
                      <a:rPr lang="en-US" altLang="nl-NL" b="0" i="1" dirty="0"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𝐶</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satisfies WARP.</a:t>
                </a:r>
              </a:p>
              <a:p>
                <a:pPr>
                  <a:lnSpc>
                    <a:spcPct val="95000"/>
                  </a:lnSpc>
                  <a:spcBef>
                    <a:spcPct val="0"/>
                  </a:spcBef>
                  <a:buFont typeface="Math3" panose="00000400000000000000" pitchFamily="2" charset="2"/>
                  <a:buNone/>
                </a:pPr>
                <a:r>
                  <a:rPr lang="nl-NL" dirty="0"/>
                  <a:t>□</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Weak order</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transitive and complete.</a:t>
                </a:r>
              </a:p>
            </p:txBody>
          </p:sp>
        </mc:Choice>
        <mc:Fallback xmlns="">
          <p:sp>
            <p:nvSpPr>
              <p:cNvPr id="74754" name="Text Box 2"/>
              <p:cNvSpPr txBox="1">
                <a:spLocks noRot="1" noChangeAspect="1" noMove="1" noResize="1" noEditPoints="1" noAdjustHandles="1" noChangeArrowheads="1" noChangeShapeType="1" noTextEdit="1"/>
              </p:cNvSpPr>
              <p:nvPr/>
            </p:nvSpPr>
            <p:spPr bwMode="auto">
              <a:xfrm>
                <a:off x="251520" y="270553"/>
                <a:ext cx="8712968" cy="5868145"/>
              </a:xfrm>
              <a:prstGeom prst="rect">
                <a:avLst/>
              </a:prstGeom>
              <a:blipFill>
                <a:blip r:embed="rId3"/>
                <a:stretch>
                  <a:fillRect l="-2098" t="-1765" b="-23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pic>
        <p:nvPicPr>
          <p:cNvPr id="5" name="Picture 4" descr="sp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24</a:t>
            </a:fld>
            <a:endParaRPr lang="en-US" altLang="nl-NL" sz="1600"/>
          </a:p>
        </p:txBody>
      </p:sp>
    </p:spTree>
    <p:extLst>
      <p:ext uri="{BB962C8B-B14F-4D97-AF65-F5344CB8AC3E}">
        <p14:creationId xmlns:p14="http://schemas.microsoft.com/office/powerpoint/2010/main" val="962579681"/>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75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475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475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Oval 49"/>
          <p:cNvSpPr>
            <a:spLocks noChangeArrowheads="1"/>
          </p:cNvSpPr>
          <p:nvPr/>
        </p:nvSpPr>
        <p:spPr bwMode="auto">
          <a:xfrm>
            <a:off x="5219700" y="3429000"/>
            <a:ext cx="1223963" cy="647700"/>
          </a:xfrm>
          <a:prstGeom prst="ellipse">
            <a:avLst/>
          </a:prstGeom>
          <a:solidFill>
            <a:srgbClr val="99CCFF">
              <a:alpha val="63921"/>
            </a:srgbClr>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4386" name="Oval 50"/>
          <p:cNvSpPr>
            <a:spLocks noChangeArrowheads="1"/>
          </p:cNvSpPr>
          <p:nvPr/>
        </p:nvSpPr>
        <p:spPr bwMode="auto">
          <a:xfrm>
            <a:off x="5219700" y="3933825"/>
            <a:ext cx="1223963" cy="647700"/>
          </a:xfrm>
          <a:prstGeom prst="ellipse">
            <a:avLst/>
          </a:prstGeom>
          <a:solidFill>
            <a:srgbClr val="99CCFF">
              <a:alpha val="63921"/>
            </a:srgbClr>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4383" name="Oval 47"/>
          <p:cNvSpPr>
            <a:spLocks noChangeArrowheads="1"/>
          </p:cNvSpPr>
          <p:nvPr/>
        </p:nvSpPr>
        <p:spPr bwMode="auto">
          <a:xfrm>
            <a:off x="7451725" y="4508500"/>
            <a:ext cx="1223963" cy="647700"/>
          </a:xfrm>
          <a:prstGeom prst="ellipse">
            <a:avLst/>
          </a:prstGeom>
          <a:solidFill>
            <a:srgbClr val="99CCFF">
              <a:alpha val="63921"/>
            </a:srgbClr>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4339" name="Rectangle 3"/>
          <p:cNvSpPr>
            <a:spLocks noChangeArrowheads="1"/>
          </p:cNvSpPr>
          <p:nvPr/>
        </p:nvSpPr>
        <p:spPr bwMode="auto">
          <a:xfrm>
            <a:off x="468313" y="4545013"/>
            <a:ext cx="3816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nl-NL" sz="2400" dirty="0">
                <a:solidFill>
                  <a:srgbClr val="000000"/>
                </a:solidFill>
                <a:latin typeface="Arial" panose="020B0604020202020204" pitchFamily="34" charset="0"/>
              </a:rPr>
              <a:t>perspective in 2 weeks</a:t>
            </a:r>
          </a:p>
        </p:txBody>
      </p:sp>
      <p:sp>
        <p:nvSpPr>
          <p:cNvPr id="14340" name="Rectangle 4"/>
          <p:cNvSpPr>
            <a:spLocks noChangeArrowheads="1"/>
          </p:cNvSpPr>
          <p:nvPr/>
        </p:nvSpPr>
        <p:spPr bwMode="auto">
          <a:xfrm>
            <a:off x="468313" y="4014788"/>
            <a:ext cx="3816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nl-NL" sz="2400" dirty="0">
                <a:solidFill>
                  <a:srgbClr val="000000"/>
                </a:solidFill>
                <a:latin typeface="Arial" panose="020B0604020202020204" pitchFamily="34" charset="0"/>
              </a:rPr>
              <a:t>perspective of next week</a:t>
            </a:r>
          </a:p>
        </p:txBody>
      </p:sp>
      <p:sp>
        <p:nvSpPr>
          <p:cNvPr id="14341" name="Rectangle 5"/>
          <p:cNvSpPr>
            <a:spLocks noChangeArrowheads="1"/>
          </p:cNvSpPr>
          <p:nvPr/>
        </p:nvSpPr>
        <p:spPr bwMode="auto">
          <a:xfrm>
            <a:off x="468313" y="3484563"/>
            <a:ext cx="3816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nl-NL" sz="2400" dirty="0">
                <a:solidFill>
                  <a:srgbClr val="000000"/>
                </a:solidFill>
                <a:latin typeface="Arial" panose="020B0604020202020204" pitchFamily="34" charset="0"/>
              </a:rPr>
              <a:t>perspective of this week</a:t>
            </a:r>
          </a:p>
        </p:txBody>
      </p:sp>
      <p:sp>
        <p:nvSpPr>
          <p:cNvPr id="294920" name="Rectangle 6"/>
          <p:cNvSpPr>
            <a:spLocks noChangeArrowheads="1"/>
          </p:cNvSpPr>
          <p:nvPr/>
        </p:nvSpPr>
        <p:spPr bwMode="auto">
          <a:xfrm>
            <a:off x="468313" y="2954338"/>
            <a:ext cx="3816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nl-NL" sz="2400" dirty="0">
                <a:solidFill>
                  <a:srgbClr val="0000FF"/>
                </a:solidFill>
                <a:latin typeface="Arial" panose="020B0604020202020204" pitchFamily="34" charset="0"/>
              </a:rPr>
              <a:t>Costs</a:t>
            </a:r>
          </a:p>
        </p:txBody>
      </p:sp>
      <p:sp>
        <p:nvSpPr>
          <p:cNvPr id="294921" name="Rectangle 7"/>
          <p:cNvSpPr>
            <a:spLocks noChangeArrowheads="1"/>
          </p:cNvSpPr>
          <p:nvPr/>
        </p:nvSpPr>
        <p:spPr bwMode="auto">
          <a:xfrm>
            <a:off x="468313" y="2133600"/>
            <a:ext cx="381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nl-NL" altLang="nl-NL" sz="2400">
              <a:latin typeface="Arial" panose="020B0604020202020204" pitchFamily="34" charset="0"/>
            </a:endParaRPr>
          </a:p>
        </p:txBody>
      </p:sp>
      <p:sp>
        <p:nvSpPr>
          <p:cNvPr id="14344" name="Rectangle 8"/>
          <p:cNvSpPr>
            <a:spLocks noChangeArrowheads="1"/>
          </p:cNvSpPr>
          <p:nvPr/>
        </p:nvSpPr>
        <p:spPr bwMode="auto">
          <a:xfrm>
            <a:off x="7451725" y="4545013"/>
            <a:ext cx="12239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6.5</a:t>
            </a:r>
          </a:p>
        </p:txBody>
      </p:sp>
      <p:sp>
        <p:nvSpPr>
          <p:cNvPr id="14345" name="Rectangle 9"/>
          <p:cNvSpPr>
            <a:spLocks noChangeArrowheads="1"/>
          </p:cNvSpPr>
          <p:nvPr/>
        </p:nvSpPr>
        <p:spPr bwMode="auto">
          <a:xfrm>
            <a:off x="6372225" y="4545013"/>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8</a:t>
            </a:r>
          </a:p>
        </p:txBody>
      </p:sp>
      <p:sp>
        <p:nvSpPr>
          <p:cNvPr id="294924" name="Rectangle 10"/>
          <p:cNvSpPr>
            <a:spLocks noChangeArrowheads="1"/>
          </p:cNvSpPr>
          <p:nvPr/>
        </p:nvSpPr>
        <p:spPr bwMode="auto">
          <a:xfrm>
            <a:off x="5364163" y="4545013"/>
            <a:ext cx="10080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nl-NL" altLang="nl-NL" sz="2400">
              <a:latin typeface="Arial" panose="020B0604020202020204" pitchFamily="34" charset="0"/>
            </a:endParaRPr>
          </a:p>
        </p:txBody>
      </p:sp>
      <p:sp>
        <p:nvSpPr>
          <p:cNvPr id="294925" name="Rectangle 11"/>
          <p:cNvSpPr>
            <a:spLocks noChangeArrowheads="1"/>
          </p:cNvSpPr>
          <p:nvPr/>
        </p:nvSpPr>
        <p:spPr bwMode="auto">
          <a:xfrm>
            <a:off x="4284663" y="4545013"/>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nl-NL" altLang="nl-NL" sz="2400">
              <a:latin typeface="Arial" panose="020B0604020202020204" pitchFamily="34" charset="0"/>
            </a:endParaRPr>
          </a:p>
        </p:txBody>
      </p:sp>
      <p:sp>
        <p:nvSpPr>
          <p:cNvPr id="14348" name="Rectangle 12"/>
          <p:cNvSpPr>
            <a:spLocks noChangeArrowheads="1"/>
          </p:cNvSpPr>
          <p:nvPr/>
        </p:nvSpPr>
        <p:spPr bwMode="auto">
          <a:xfrm>
            <a:off x="7451725" y="4014788"/>
            <a:ext cx="12239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6.5</a:t>
            </a:r>
          </a:p>
        </p:txBody>
      </p:sp>
      <p:sp>
        <p:nvSpPr>
          <p:cNvPr id="294927" name="Rectangle 13"/>
          <p:cNvSpPr>
            <a:spLocks noChangeArrowheads="1"/>
          </p:cNvSpPr>
          <p:nvPr/>
        </p:nvSpPr>
        <p:spPr bwMode="auto">
          <a:xfrm>
            <a:off x="6372225" y="4014788"/>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nl-NL" altLang="nl-NL" sz="2400">
              <a:latin typeface="Arial" panose="020B0604020202020204" pitchFamily="34" charset="0"/>
            </a:endParaRPr>
          </a:p>
        </p:txBody>
      </p:sp>
      <p:sp>
        <p:nvSpPr>
          <p:cNvPr id="14350" name="Rectangle 14"/>
          <p:cNvSpPr>
            <a:spLocks noChangeArrowheads="1"/>
          </p:cNvSpPr>
          <p:nvPr/>
        </p:nvSpPr>
        <p:spPr bwMode="auto">
          <a:xfrm>
            <a:off x="5364163" y="4014788"/>
            <a:ext cx="10080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5</a:t>
            </a:r>
          </a:p>
        </p:txBody>
      </p:sp>
      <p:sp>
        <p:nvSpPr>
          <p:cNvPr id="294929" name="Rectangle 15"/>
          <p:cNvSpPr>
            <a:spLocks noChangeArrowheads="1"/>
          </p:cNvSpPr>
          <p:nvPr/>
        </p:nvSpPr>
        <p:spPr bwMode="auto">
          <a:xfrm>
            <a:off x="4284663" y="4014788"/>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nl-NL" altLang="nl-NL" sz="2400">
              <a:latin typeface="Arial" panose="020B0604020202020204" pitchFamily="34" charset="0"/>
            </a:endParaRPr>
          </a:p>
        </p:txBody>
      </p:sp>
      <p:sp>
        <p:nvSpPr>
          <p:cNvPr id="294930" name="Rectangle 16"/>
          <p:cNvSpPr>
            <a:spLocks noChangeArrowheads="1"/>
          </p:cNvSpPr>
          <p:nvPr/>
        </p:nvSpPr>
        <p:spPr bwMode="auto">
          <a:xfrm>
            <a:off x="7451725" y="3484563"/>
            <a:ext cx="12239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nl-NL" altLang="nl-NL" sz="2400">
              <a:latin typeface="Arial" panose="020B0604020202020204" pitchFamily="34" charset="0"/>
            </a:endParaRPr>
          </a:p>
        </p:txBody>
      </p:sp>
      <p:sp>
        <p:nvSpPr>
          <p:cNvPr id="294931" name="Rectangle 17"/>
          <p:cNvSpPr>
            <a:spLocks noChangeArrowheads="1"/>
          </p:cNvSpPr>
          <p:nvPr/>
        </p:nvSpPr>
        <p:spPr bwMode="auto">
          <a:xfrm>
            <a:off x="6372225" y="3484563"/>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nl-NL" altLang="nl-NL" sz="2400">
              <a:latin typeface="Arial" panose="020B0604020202020204" pitchFamily="34" charset="0"/>
            </a:endParaRPr>
          </a:p>
        </p:txBody>
      </p:sp>
      <p:sp>
        <p:nvSpPr>
          <p:cNvPr id="14354" name="Rectangle 18"/>
          <p:cNvSpPr>
            <a:spLocks noChangeArrowheads="1"/>
          </p:cNvSpPr>
          <p:nvPr/>
        </p:nvSpPr>
        <p:spPr bwMode="auto">
          <a:xfrm>
            <a:off x="5364163" y="3484563"/>
            <a:ext cx="10080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2.5</a:t>
            </a:r>
          </a:p>
        </p:txBody>
      </p:sp>
      <p:sp>
        <p:nvSpPr>
          <p:cNvPr id="14355" name="Rectangle 19"/>
          <p:cNvSpPr>
            <a:spLocks noChangeArrowheads="1"/>
          </p:cNvSpPr>
          <p:nvPr/>
        </p:nvSpPr>
        <p:spPr bwMode="auto">
          <a:xfrm>
            <a:off x="4284663" y="3484563"/>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3</a:t>
            </a:r>
          </a:p>
        </p:txBody>
      </p:sp>
      <p:sp>
        <p:nvSpPr>
          <p:cNvPr id="294934" name="Rectangle 20"/>
          <p:cNvSpPr>
            <a:spLocks noChangeArrowheads="1"/>
          </p:cNvSpPr>
          <p:nvPr/>
        </p:nvSpPr>
        <p:spPr bwMode="auto">
          <a:xfrm>
            <a:off x="7451725" y="2954338"/>
            <a:ext cx="12239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FF"/>
                </a:solidFill>
                <a:latin typeface="Arial" panose="020B0604020202020204" pitchFamily="34" charset="0"/>
              </a:rPr>
              <a:t>13</a:t>
            </a:r>
          </a:p>
        </p:txBody>
      </p:sp>
      <p:sp>
        <p:nvSpPr>
          <p:cNvPr id="294935" name="Rectangle 21"/>
          <p:cNvSpPr>
            <a:spLocks noChangeArrowheads="1"/>
          </p:cNvSpPr>
          <p:nvPr/>
        </p:nvSpPr>
        <p:spPr bwMode="auto">
          <a:xfrm>
            <a:off x="6372225" y="2954338"/>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FF"/>
                </a:solidFill>
                <a:latin typeface="Arial" panose="020B0604020202020204" pitchFamily="34" charset="0"/>
              </a:rPr>
              <a:t>8</a:t>
            </a:r>
          </a:p>
        </p:txBody>
      </p:sp>
      <p:sp>
        <p:nvSpPr>
          <p:cNvPr id="294936" name="Rectangle 22"/>
          <p:cNvSpPr>
            <a:spLocks noChangeArrowheads="1"/>
          </p:cNvSpPr>
          <p:nvPr/>
        </p:nvSpPr>
        <p:spPr bwMode="auto">
          <a:xfrm>
            <a:off x="5364163" y="2954338"/>
            <a:ext cx="10080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FF"/>
                </a:solidFill>
                <a:latin typeface="Arial" panose="020B0604020202020204" pitchFamily="34" charset="0"/>
              </a:rPr>
              <a:t>5</a:t>
            </a:r>
          </a:p>
        </p:txBody>
      </p:sp>
      <p:sp>
        <p:nvSpPr>
          <p:cNvPr id="294937" name="Rectangle 23"/>
          <p:cNvSpPr>
            <a:spLocks noChangeArrowheads="1"/>
          </p:cNvSpPr>
          <p:nvPr/>
        </p:nvSpPr>
        <p:spPr bwMode="auto">
          <a:xfrm>
            <a:off x="4284663" y="2954338"/>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FF"/>
                </a:solidFill>
                <a:latin typeface="Arial" panose="020B0604020202020204" pitchFamily="34" charset="0"/>
              </a:rPr>
              <a:t>3</a:t>
            </a:r>
          </a:p>
        </p:txBody>
      </p:sp>
      <p:sp>
        <p:nvSpPr>
          <p:cNvPr id="294938" name="Rectangle 24"/>
          <p:cNvSpPr>
            <a:spLocks noChangeArrowheads="1"/>
          </p:cNvSpPr>
          <p:nvPr/>
        </p:nvSpPr>
        <p:spPr bwMode="auto">
          <a:xfrm>
            <a:off x="7451725" y="2133600"/>
            <a:ext cx="122396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In 3 weeks</a:t>
            </a:r>
          </a:p>
        </p:txBody>
      </p:sp>
      <p:sp>
        <p:nvSpPr>
          <p:cNvPr id="294939" name="Rectangle 25"/>
          <p:cNvSpPr>
            <a:spLocks noChangeArrowheads="1"/>
          </p:cNvSpPr>
          <p:nvPr/>
        </p:nvSpPr>
        <p:spPr bwMode="auto">
          <a:xfrm>
            <a:off x="6372225" y="2133600"/>
            <a:ext cx="10795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In 2 weeks</a:t>
            </a:r>
          </a:p>
        </p:txBody>
      </p:sp>
      <p:sp>
        <p:nvSpPr>
          <p:cNvPr id="294940" name="Rectangle 26"/>
          <p:cNvSpPr>
            <a:spLocks noChangeArrowheads="1"/>
          </p:cNvSpPr>
          <p:nvPr/>
        </p:nvSpPr>
        <p:spPr bwMode="auto">
          <a:xfrm>
            <a:off x="5364163" y="2133600"/>
            <a:ext cx="10080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Next week</a:t>
            </a:r>
          </a:p>
        </p:txBody>
      </p:sp>
      <p:sp>
        <p:nvSpPr>
          <p:cNvPr id="294941" name="Rectangle 27"/>
          <p:cNvSpPr>
            <a:spLocks noChangeArrowheads="1"/>
          </p:cNvSpPr>
          <p:nvPr/>
        </p:nvSpPr>
        <p:spPr bwMode="auto">
          <a:xfrm>
            <a:off x="4284663" y="2133600"/>
            <a:ext cx="10795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nl-NL" sz="2400" dirty="0">
                <a:solidFill>
                  <a:srgbClr val="000000"/>
                </a:solidFill>
                <a:latin typeface="Arial" panose="020B0604020202020204" pitchFamily="34" charset="0"/>
              </a:rPr>
              <a:t>This week</a:t>
            </a:r>
          </a:p>
        </p:txBody>
      </p:sp>
      <p:sp>
        <p:nvSpPr>
          <p:cNvPr id="294942" name="Line 28"/>
          <p:cNvSpPr>
            <a:spLocks noChangeShapeType="1"/>
          </p:cNvSpPr>
          <p:nvPr/>
        </p:nvSpPr>
        <p:spPr bwMode="auto">
          <a:xfrm>
            <a:off x="468313" y="2133600"/>
            <a:ext cx="82073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43" name="Line 29"/>
          <p:cNvSpPr>
            <a:spLocks noChangeShapeType="1"/>
          </p:cNvSpPr>
          <p:nvPr/>
        </p:nvSpPr>
        <p:spPr bwMode="auto">
          <a:xfrm>
            <a:off x="468313" y="5075238"/>
            <a:ext cx="82073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44" name="Line 30"/>
          <p:cNvSpPr>
            <a:spLocks noChangeShapeType="1"/>
          </p:cNvSpPr>
          <p:nvPr/>
        </p:nvSpPr>
        <p:spPr bwMode="auto">
          <a:xfrm>
            <a:off x="5364163" y="2133600"/>
            <a:ext cx="0" cy="2941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45" name="Line 31"/>
          <p:cNvSpPr>
            <a:spLocks noChangeShapeType="1"/>
          </p:cNvSpPr>
          <p:nvPr/>
        </p:nvSpPr>
        <p:spPr bwMode="auto">
          <a:xfrm>
            <a:off x="6372225" y="2133600"/>
            <a:ext cx="0" cy="2941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46" name="Line 32"/>
          <p:cNvSpPr>
            <a:spLocks noChangeShapeType="1"/>
          </p:cNvSpPr>
          <p:nvPr/>
        </p:nvSpPr>
        <p:spPr bwMode="auto">
          <a:xfrm>
            <a:off x="7451725" y="2133600"/>
            <a:ext cx="0" cy="2941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47" name="Line 33"/>
          <p:cNvSpPr>
            <a:spLocks noChangeShapeType="1"/>
          </p:cNvSpPr>
          <p:nvPr/>
        </p:nvSpPr>
        <p:spPr bwMode="auto">
          <a:xfrm>
            <a:off x="468313" y="3484563"/>
            <a:ext cx="82073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48" name="Line 34"/>
          <p:cNvSpPr>
            <a:spLocks noChangeShapeType="1"/>
          </p:cNvSpPr>
          <p:nvPr/>
        </p:nvSpPr>
        <p:spPr bwMode="auto">
          <a:xfrm>
            <a:off x="468313" y="4014788"/>
            <a:ext cx="8207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49" name="Line 35"/>
          <p:cNvSpPr>
            <a:spLocks noChangeShapeType="1"/>
          </p:cNvSpPr>
          <p:nvPr/>
        </p:nvSpPr>
        <p:spPr bwMode="auto">
          <a:xfrm>
            <a:off x="468313" y="4545013"/>
            <a:ext cx="8207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50" name="Line 36"/>
          <p:cNvSpPr>
            <a:spLocks noChangeShapeType="1"/>
          </p:cNvSpPr>
          <p:nvPr/>
        </p:nvSpPr>
        <p:spPr bwMode="auto">
          <a:xfrm>
            <a:off x="4284663" y="2133600"/>
            <a:ext cx="0" cy="2941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51" name="Line 37"/>
          <p:cNvSpPr>
            <a:spLocks noChangeShapeType="1"/>
          </p:cNvSpPr>
          <p:nvPr/>
        </p:nvSpPr>
        <p:spPr bwMode="auto">
          <a:xfrm>
            <a:off x="468313" y="3484563"/>
            <a:ext cx="0"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52" name="Line 38"/>
          <p:cNvSpPr>
            <a:spLocks noChangeShapeType="1"/>
          </p:cNvSpPr>
          <p:nvPr/>
        </p:nvSpPr>
        <p:spPr bwMode="auto">
          <a:xfrm>
            <a:off x="468313" y="2133600"/>
            <a:ext cx="0" cy="13509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53" name="Line 39"/>
          <p:cNvSpPr>
            <a:spLocks noChangeShapeType="1"/>
          </p:cNvSpPr>
          <p:nvPr/>
        </p:nvSpPr>
        <p:spPr bwMode="auto">
          <a:xfrm>
            <a:off x="468313" y="4014788"/>
            <a:ext cx="0" cy="10604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54" name="Line 40"/>
          <p:cNvSpPr>
            <a:spLocks noChangeShapeType="1"/>
          </p:cNvSpPr>
          <p:nvPr/>
        </p:nvSpPr>
        <p:spPr bwMode="auto">
          <a:xfrm>
            <a:off x="8675688" y="3484563"/>
            <a:ext cx="0"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55" name="Line 41"/>
          <p:cNvSpPr>
            <a:spLocks noChangeShapeType="1"/>
          </p:cNvSpPr>
          <p:nvPr/>
        </p:nvSpPr>
        <p:spPr bwMode="auto">
          <a:xfrm>
            <a:off x="8675688" y="2133600"/>
            <a:ext cx="0" cy="13509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56" name="Line 42"/>
          <p:cNvSpPr>
            <a:spLocks noChangeShapeType="1"/>
          </p:cNvSpPr>
          <p:nvPr/>
        </p:nvSpPr>
        <p:spPr bwMode="auto">
          <a:xfrm>
            <a:off x="8675688" y="4014788"/>
            <a:ext cx="0" cy="10604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57" name="Line 43"/>
          <p:cNvSpPr>
            <a:spLocks noChangeShapeType="1"/>
          </p:cNvSpPr>
          <p:nvPr/>
        </p:nvSpPr>
        <p:spPr bwMode="auto">
          <a:xfrm>
            <a:off x="468313" y="2954338"/>
            <a:ext cx="82073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4958" name="Text Box 44"/>
          <p:cNvSpPr txBox="1">
            <a:spLocks noChangeArrowheads="1"/>
          </p:cNvSpPr>
          <p:nvPr/>
        </p:nvSpPr>
        <p:spPr bwMode="auto">
          <a:xfrm>
            <a:off x="419100" y="620713"/>
            <a:ext cx="84375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u="sng" dirty="0">
                <a:solidFill>
                  <a:srgbClr val="0000FF"/>
                </a:solidFill>
                <a:latin typeface="Arial" panose="020B0604020202020204" pitchFamily="34" charset="0"/>
              </a:rPr>
              <a:t>Decisions of sophisticated person with </a:t>
            </a:r>
            <a:r>
              <a:rPr lang="el-GR" altLang="nl-NL" u="sng" dirty="0">
                <a:solidFill>
                  <a:srgbClr val="0000FF"/>
                </a:solidFill>
                <a:latin typeface="Arial" panose="020B0604020202020204" pitchFamily="34" charset="0"/>
                <a:cs typeface="Arial" panose="020B0604020202020204" pitchFamily="34" charset="0"/>
              </a:rPr>
              <a:t>β</a:t>
            </a:r>
            <a:r>
              <a:rPr lang="en-US" altLang="nl-NL" u="sng" dirty="0">
                <a:solidFill>
                  <a:srgbClr val="0000FF"/>
                </a:solidFill>
                <a:latin typeface="Arial" panose="020B0604020202020204" pitchFamily="34" charset="0"/>
                <a:cs typeface="Arial" panose="020B0604020202020204" pitchFamily="34" charset="0"/>
              </a:rPr>
              <a:t> = 1/2</a:t>
            </a:r>
            <a:endParaRPr lang="el-GR" altLang="nl-NL" u="sng" dirty="0">
              <a:solidFill>
                <a:srgbClr val="0000FF"/>
              </a:solidFill>
              <a:latin typeface="Arial" panose="020B0604020202020204" pitchFamily="34" charset="0"/>
              <a:cs typeface="Arial" panose="020B0604020202020204" pitchFamily="34" charset="0"/>
            </a:endParaRPr>
          </a:p>
        </p:txBody>
      </p:sp>
      <p:sp>
        <p:nvSpPr>
          <p:cNvPr id="14391" name="AutoShape 55"/>
          <p:cNvSpPr>
            <a:spLocks noChangeArrowheads="1"/>
          </p:cNvSpPr>
          <p:nvPr/>
        </p:nvSpPr>
        <p:spPr bwMode="auto">
          <a:xfrm>
            <a:off x="4427538" y="5661025"/>
            <a:ext cx="1223962" cy="431800"/>
          </a:xfrm>
          <a:prstGeom prst="rightArrow">
            <a:avLst>
              <a:gd name="adj1" fmla="val 50000"/>
              <a:gd name="adj2" fmla="val 70864"/>
            </a:avLst>
          </a:prstGeom>
          <a:solidFill>
            <a:srgbClr val="99CCFF">
              <a:alpha val="85881"/>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4392" name="Text Box 56"/>
          <p:cNvSpPr txBox="1">
            <a:spLocks noChangeArrowheads="1"/>
          </p:cNvSpPr>
          <p:nvPr/>
        </p:nvSpPr>
        <p:spPr bwMode="auto">
          <a:xfrm>
            <a:off x="5940425" y="5661025"/>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400" dirty="0">
                <a:solidFill>
                  <a:srgbClr val="000000"/>
                </a:solidFill>
                <a:latin typeface="Arial" panose="020B0604020202020204" pitchFamily="34" charset="0"/>
              </a:rPr>
              <a:t>Does it next week.</a:t>
            </a:r>
          </a:p>
        </p:txBody>
      </p:sp>
      <p:sp>
        <p:nvSpPr>
          <p:cNvPr id="50"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240</a:t>
            </a:fld>
            <a:endParaRPr lang="en-US" altLang="nl-NL" sz="1600"/>
          </a:p>
        </p:txBody>
      </p:sp>
      <p:pic>
        <p:nvPicPr>
          <p:cNvPr id="51" name="Picture 50"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xx\Desktop\cur\Micro IV\x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89" t="1296" r="8066" b="30186"/>
          <a:stretch/>
        </p:blipFill>
        <p:spPr bwMode="auto">
          <a:xfrm>
            <a:off x="4111350" y="53502"/>
            <a:ext cx="641945" cy="7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432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8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4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35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35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38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39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5" grpId="0" animBg="1"/>
      <p:bldP spid="14386" grpId="0" animBg="1"/>
      <p:bldP spid="14383" grpId="0" animBg="1"/>
      <p:bldP spid="14339" grpId="0"/>
      <p:bldP spid="14340" grpId="0"/>
      <p:bldP spid="14341" grpId="0"/>
      <p:bldP spid="14344" grpId="0"/>
      <p:bldP spid="14345" grpId="0"/>
      <p:bldP spid="14348" grpId="0"/>
      <p:bldP spid="14350" grpId="0"/>
      <p:bldP spid="14354" grpId="0"/>
      <p:bldP spid="14355" grpId="0"/>
      <p:bldP spid="14391" grpId="0" animBg="1"/>
      <p:bldP spid="14392"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64450" y="441115"/>
            <a:ext cx="8229600" cy="4525962"/>
          </a:xfrm>
        </p:spPr>
        <p:txBody>
          <a:bodyPr/>
          <a:lstStyle/>
          <a:p>
            <a:pPr eaLnBrk="1" hangingPunct="1">
              <a:buFontTx/>
              <a:buNone/>
            </a:pPr>
            <a:r>
              <a:rPr lang="en-US" altLang="nl-NL" dirty="0">
                <a:solidFill>
                  <a:srgbClr val="0000FF"/>
                </a:solidFill>
                <a:latin typeface="Arial" panose="020B0604020202020204" pitchFamily="34" charset="0"/>
              </a:rPr>
              <a:t>Conclusion:</a:t>
            </a:r>
          </a:p>
          <a:p>
            <a:pPr eaLnBrk="1" hangingPunct="1">
              <a:buFontTx/>
              <a:buNone/>
            </a:pPr>
            <a:endParaRPr lang="en-US" altLang="nl-NL" dirty="0">
              <a:latin typeface="Arial" panose="020B0604020202020204" pitchFamily="34" charset="0"/>
            </a:endParaRPr>
          </a:p>
          <a:p>
            <a:pPr eaLnBrk="1" hangingPunct="1">
              <a:buClr>
                <a:srgbClr val="0000FF"/>
              </a:buClr>
            </a:pPr>
            <a:r>
              <a:rPr lang="en-US" altLang="nl-NL" dirty="0">
                <a:solidFill>
                  <a:srgbClr val="000000"/>
                </a:solidFill>
                <a:latin typeface="Arial" panose="020B0604020202020204" pitchFamily="34" charset="0"/>
              </a:rPr>
              <a:t>Stationary person does it this week (is best)</a:t>
            </a:r>
          </a:p>
          <a:p>
            <a:pPr eaLnBrk="1" hangingPunct="1">
              <a:buClr>
                <a:srgbClr val="0000FF"/>
              </a:buClr>
            </a:pPr>
            <a:endParaRPr lang="en-US" altLang="nl-NL" dirty="0">
              <a:solidFill>
                <a:srgbClr val="000000"/>
              </a:solidFill>
              <a:latin typeface="Arial" panose="020B0604020202020204" pitchFamily="34" charset="0"/>
            </a:endParaRPr>
          </a:p>
          <a:p>
            <a:pPr eaLnBrk="1" hangingPunct="1">
              <a:buClr>
                <a:srgbClr val="0000FF"/>
              </a:buClr>
            </a:pPr>
            <a:r>
              <a:rPr lang="en-US" altLang="nl-NL" dirty="0">
                <a:solidFill>
                  <a:srgbClr val="000000"/>
                </a:solidFill>
                <a:latin typeface="Arial" panose="020B0604020202020204" pitchFamily="34" charset="0"/>
              </a:rPr>
              <a:t>Sophisticated person does it next week</a:t>
            </a:r>
          </a:p>
          <a:p>
            <a:pPr eaLnBrk="1" hangingPunct="1">
              <a:buClr>
                <a:srgbClr val="0000FF"/>
              </a:buClr>
            </a:pPr>
            <a:endParaRPr lang="en-US" altLang="nl-NL" dirty="0">
              <a:solidFill>
                <a:srgbClr val="000000"/>
              </a:solidFill>
              <a:latin typeface="Arial" panose="020B0604020202020204" pitchFamily="34" charset="0"/>
            </a:endParaRPr>
          </a:p>
          <a:p>
            <a:pPr eaLnBrk="1" hangingPunct="1">
              <a:buClr>
                <a:srgbClr val="0000FF"/>
              </a:buClr>
            </a:pPr>
            <a:r>
              <a:rPr lang="en-US" altLang="nl-NL" dirty="0">
                <a:solidFill>
                  <a:srgbClr val="000000"/>
                </a:solidFill>
                <a:latin typeface="Arial" panose="020B0604020202020204" pitchFamily="34" charset="0"/>
              </a:rPr>
              <a:t>Naive person does it in 3 weeks (is worst)</a:t>
            </a: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241</a:t>
            </a:fld>
            <a:endParaRPr lang="en-US" altLang="nl-NL" sz="1600"/>
          </a:p>
        </p:txBody>
      </p:sp>
      <p:pic>
        <p:nvPicPr>
          <p:cNvPr id="4" name="Picture 3"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77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06394" y="368545"/>
            <a:ext cx="8229600" cy="1895475"/>
          </a:xfrm>
        </p:spPr>
        <p:txBody>
          <a:bodyPr/>
          <a:lstStyle/>
          <a:p>
            <a:pPr marL="0" indent="0" eaLnBrk="1" hangingPunct="1">
              <a:buFontTx/>
              <a:buNone/>
            </a:pPr>
            <a:r>
              <a:rPr lang="en-US" altLang="nl-NL" dirty="0">
                <a:solidFill>
                  <a:srgbClr val="000000"/>
                </a:solidFill>
                <a:latin typeface="Arial" panose="020B0604020202020204" pitchFamily="34" charset="0"/>
              </a:rPr>
              <a:t>Time inconsistencies lead to many problems of self-control and so on. Much literature and trade based on this.</a:t>
            </a: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242</a:t>
            </a:fld>
            <a:endParaRPr lang="en-US" altLang="nl-NL" sz="1600"/>
          </a:p>
        </p:txBody>
      </p:sp>
      <p:pic>
        <p:nvPicPr>
          <p:cNvPr id="4" name="Picture 3" descr="C:\Users\xx\Desktop\cur\cur Micro IV\xx.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023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38" y="289833"/>
            <a:ext cx="767556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7"/>
          <p:cNvSpPr txBox="1">
            <a:spLocks noChangeArrowheads="1"/>
          </p:cNvSpPr>
          <p:nvPr/>
        </p:nvSpPr>
        <p:spPr bwMode="auto">
          <a:xfrm>
            <a:off x="392800" y="6193746"/>
            <a:ext cx="3951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dirty="0">
                <a:solidFill>
                  <a:srgbClr val="0000FF"/>
                </a:solidFill>
                <a:latin typeface="Arial" panose="020B0604020202020204" pitchFamily="34" charset="0"/>
                <a:hlinkClick r:id="rId4" tooltip="blocked::http://www.clocky.net/"/>
              </a:rPr>
              <a:t>http://www.clocky.net/ </a:t>
            </a:r>
            <a:endParaRPr lang="en-US" altLang="nl-NL" sz="2800" dirty="0">
              <a:solidFill>
                <a:srgbClr val="0000FF"/>
              </a:solidFill>
              <a:latin typeface="Arial" panose="020B0604020202020204" pitchFamily="34" charset="0"/>
            </a:endParaRPr>
          </a:p>
        </p:txBody>
      </p:sp>
      <p:sp>
        <p:nvSpPr>
          <p:cNvPr id="4"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243</a:t>
            </a:fld>
            <a:endParaRPr lang="en-US" altLang="nl-NL" sz="1600"/>
          </a:p>
        </p:txBody>
      </p:sp>
      <p:pic>
        <p:nvPicPr>
          <p:cNvPr id="5" name="Picture 4" descr="C:\Users\xx\Desktop\cur\cur Micro IV\xx.png"/>
          <p:cNvPicPr>
            <a:picLocks noChangeAspect="1" noChangeArrowheads="1"/>
          </p:cNvPicPr>
          <p:nvPr/>
        </p:nvPicPr>
        <p:blipFill rotWithShape="1">
          <a:blip r:embed="rId5">
            <a:extLst>
              <a:ext uri="{28A0092B-C50C-407E-A947-70E740481C1C}">
                <a14:useLocalDpi xmlns:a14="http://schemas.microsoft.com/office/drawing/2010/main" val="0"/>
              </a:ext>
            </a:extLst>
          </a:blip>
          <a:srcRect l="29763" t="21333" r="35118" b="37000"/>
          <a:stretch/>
        </p:blipFill>
        <p:spPr bwMode="auto">
          <a:xfrm>
            <a:off x="8845238" y="6425246"/>
            <a:ext cx="250294" cy="24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260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Chapter 11</a:t>
            </a:r>
          </a:p>
          <a:p>
            <a:pPr algn="ctr">
              <a:spcBef>
                <a:spcPct val="0"/>
              </a:spcBef>
              <a:buFont typeface="Math3" panose="00000400000000000000" pitchFamily="2" charset="2"/>
              <a:buNone/>
            </a:pPr>
            <a:endPar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a:p>
            <a:pPr algn="ctr">
              <a:spcBef>
                <a:spcPct val="0"/>
              </a:spcBef>
              <a:buNone/>
            </a:pPr>
            <a:r>
              <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rPr>
              <a:t>Preference reversals and framing</a:t>
            </a:r>
          </a:p>
        </p:txBody>
      </p:sp>
      <p:pic>
        <p:nvPicPr>
          <p:cNvPr id="4" name="Picture 3"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0467" y="476672"/>
            <a:ext cx="862013" cy="8620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244</a:t>
            </a:fld>
            <a:endParaRPr lang="en-US" altLang="nl-NL" sz="1600"/>
          </a:p>
        </p:txBody>
      </p:sp>
      <p:pic>
        <p:nvPicPr>
          <p:cNvPr id="7" name="Picture 6"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01726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18861" y="318142"/>
            <a:ext cx="88106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4800" dirty="0">
                <a:solidFill>
                  <a:srgbClr val="0000FF"/>
                </a:solidFill>
                <a:cs typeface="Times New Roman" panose="02020603050405020304" pitchFamily="18" charset="0"/>
                <a:sym typeface="Math3" panose="00000400000000000000" pitchFamily="2" charset="2"/>
              </a:rPr>
              <a:t>Outline of Ch. 11</a:t>
            </a:r>
          </a:p>
          <a:p>
            <a:pPr marL="0" indent="0">
              <a:buClr>
                <a:schemeClr val="tx2">
                  <a:lumMod val="75000"/>
                </a:schemeClr>
              </a:buClr>
            </a:pPr>
            <a:br>
              <a:rPr lang="en-GB" altLang="nl-NL" dirty="0">
                <a:solidFill>
                  <a:srgbClr val="0000FF"/>
                </a:solidFill>
                <a:cs typeface="Times New Roman" panose="02020603050405020304" pitchFamily="18" charset="0"/>
                <a:sym typeface="Math3" panose="00000400000000000000" pitchFamily="2" charset="2"/>
              </a:rPr>
            </a:br>
            <a:r>
              <a:rPr lang="en-GB" altLang="nl-NL" dirty="0">
                <a:solidFill>
                  <a:srgbClr val="0000FF"/>
                </a:solidFill>
                <a:cs typeface="Times New Roman" panose="02020603050405020304" pitchFamily="18" charset="0"/>
                <a:sym typeface="Math3" panose="00000400000000000000" pitchFamily="2" charset="2"/>
              </a:rPr>
              <a:t>11.1.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The </a:t>
            </a:r>
            <a:r>
              <a:rPr lang="en-GB" altLang="nl-NL" dirty="0" err="1">
                <a:cs typeface="Times New Roman" panose="02020603050405020304" pitchFamily="18" charset="0"/>
                <a:sym typeface="Math3" panose="00000400000000000000" pitchFamily="2" charset="2"/>
              </a:rPr>
              <a:t>evaluability</a:t>
            </a:r>
            <a:r>
              <a:rPr lang="en-GB" altLang="nl-NL" dirty="0">
                <a:cs typeface="Times New Roman" panose="02020603050405020304" pitchFamily="18" charset="0"/>
                <a:sym typeface="Math3" panose="00000400000000000000" pitchFamily="2" charset="2"/>
              </a:rPr>
              <a:t> hypothesis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Context effects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11.3.</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Endowment effects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11.4.</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Epilogue of Ch. 11: applications of preceding </a:t>
            </a:r>
            <a:br>
              <a:rPr lang="en-US" altLang="nl-NL" dirty="0">
                <a:cs typeface="Times New Roman" panose="02020603050405020304" pitchFamily="18" charset="0"/>
                <a:sym typeface="Math3" panose="00000400000000000000" pitchFamily="2" charset="2"/>
              </a:rPr>
            </a:br>
            <a:r>
              <a:rPr lang="en-US" altLang="nl-NL" dirty="0">
                <a:cs typeface="Times New Roman" panose="02020603050405020304" pitchFamily="18" charset="0"/>
                <a:sym typeface="Math3" panose="00000400000000000000" pitchFamily="2" charset="2"/>
              </a:rPr>
              <a:t>         versions of preference reversals</a:t>
            </a:r>
            <a:endParaRPr lang="en-US" altLang="nl-NL" dirty="0">
              <a:sym typeface="Math3" panose="00000400000000000000" pitchFamily="2" charset="2"/>
            </a:endParaRPr>
          </a:p>
        </p:txBody>
      </p:sp>
      <p:sp>
        <p:nvSpPr>
          <p:cNvPr id="6" name="Line 8"/>
          <p:cNvSpPr>
            <a:spLocks noChangeShapeType="1"/>
          </p:cNvSpPr>
          <p:nvPr/>
        </p:nvSpPr>
        <p:spPr bwMode="auto">
          <a:xfrm>
            <a:off x="20982" y="1569616"/>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6"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0467" y="406747"/>
            <a:ext cx="862013" cy="8620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245</a:t>
            </a:fld>
            <a:endParaRPr lang="en-US" altLang="nl-NL" sz="1600"/>
          </a:p>
        </p:txBody>
      </p:sp>
      <p:pic>
        <p:nvPicPr>
          <p:cNvPr id="8" name="Picture 7"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424661"/>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61032" y="404664"/>
            <a:ext cx="8796337"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Preference reversals initiated many follow-ups, challenging the basic axioms of revealed preference.</a:t>
            </a:r>
          </a:p>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Not very quantitative </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models.</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Hsee</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(1993; </a:t>
            </a:r>
            <a:r>
              <a:rPr lang="en-US" altLang="nl-NL" dirty="0" err="1">
                <a:solidFill>
                  <a:srgbClr val="0000FF"/>
                </a:solidFill>
                <a:latin typeface="Arial" panose="020B0604020202020204" pitchFamily="34" charset="0"/>
                <a:cs typeface="Times New Roman" panose="02020603050405020304" pitchFamily="18" charset="0"/>
                <a:sym typeface="Math3" panose="00000400000000000000" pitchFamily="2" charset="2"/>
              </a:rPr>
              <a:t>evaluability</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 hypothesis</a:t>
            </a:r>
            <a:r>
              <a:rPr lang="en-US"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a:t>
            </a:r>
            <a:endPar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25667"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246</a:t>
            </a:fld>
            <a:endParaRPr lang="en-US" altLang="nl-NL" sz="1600"/>
          </a:p>
        </p:txBody>
      </p:sp>
      <p:pic>
        <p:nvPicPr>
          <p:cNvPr id="4" name="Picture 3"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59316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12167" y="548680"/>
            <a:ext cx="8796337"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sym typeface="Math3" panose="00000400000000000000" pitchFamily="2" charset="2"/>
              </a:rPr>
              <a:t>You want a music dictionary, planning to spend between €10 and €50. You are in a used-book store. </a:t>
            </a:r>
          </a:p>
          <a:p>
            <a:pPr>
              <a:lnSpc>
                <a:spcPct val="85000"/>
              </a:lnSpc>
              <a:spcBef>
                <a:spcPct val="0"/>
              </a:spcBef>
              <a:buFontTx/>
              <a:buNone/>
            </a:pPr>
            <a:endParaRPr lang="en-US" altLang="nl-NL" sz="2800" dirty="0">
              <a:solidFill>
                <a:srgbClr val="000000"/>
              </a:solidFill>
              <a:latin typeface="Arial" panose="020B0604020202020204" pitchFamily="34" charset="0"/>
              <a:sym typeface="Math3" panose="00000400000000000000" pitchFamily="2" charset="2"/>
            </a:endParaRPr>
          </a:p>
          <a:p>
            <a:pPr>
              <a:lnSpc>
                <a:spcPct val="85000"/>
              </a:lnSpc>
              <a:spcBef>
                <a:spcPct val="0"/>
              </a:spcBef>
              <a:buFontTx/>
              <a:buNone/>
            </a:pPr>
            <a:r>
              <a:rPr lang="en-US" altLang="nl-NL" sz="2800" dirty="0" err="1">
                <a:solidFill>
                  <a:srgbClr val="0000FF"/>
                </a:solidFill>
                <a:latin typeface="Arial" panose="020B0604020202020204" pitchFamily="34" charset="0"/>
                <a:sym typeface="Math3" panose="00000400000000000000" pitchFamily="2" charset="2"/>
              </a:rPr>
              <a:t>Torn’s</a:t>
            </a:r>
            <a:r>
              <a:rPr lang="en-US" altLang="nl-NL" sz="2800" dirty="0">
                <a:solidFill>
                  <a:srgbClr val="0000FF"/>
                </a:solidFill>
                <a:latin typeface="Arial" panose="020B0604020202020204" pitchFamily="34" charset="0"/>
                <a:sym typeface="Math3" panose="00000400000000000000" pitchFamily="2" charset="2"/>
              </a:rPr>
              <a:t> EVALUATION: </a:t>
            </a:r>
          </a:p>
          <a:p>
            <a:pPr>
              <a:lnSpc>
                <a:spcPct val="85000"/>
              </a:lnSpc>
              <a:spcBef>
                <a:spcPct val="0"/>
              </a:spcBef>
              <a:buFontTx/>
              <a:buNone/>
            </a:pPr>
            <a:r>
              <a:rPr lang="en-US" altLang="nl-NL" sz="2800" dirty="0">
                <a:solidFill>
                  <a:srgbClr val="000000"/>
                </a:solidFill>
                <a:latin typeface="Arial" panose="020B0604020202020204" pitchFamily="34" charset="0"/>
                <a:sym typeface="Math3" panose="00000400000000000000" pitchFamily="2" charset="2"/>
              </a:rPr>
              <a:t>they have one, with 20,000 entries, a torn cover, and as new otherwise.</a:t>
            </a:r>
            <a:endParaRPr lang="en-AU" altLang="nl-NL" sz="2800" dirty="0">
              <a:solidFill>
                <a:srgbClr val="000000"/>
              </a:solidFill>
              <a:latin typeface="Arial" panose="020B0604020202020204" pitchFamily="34" charset="0"/>
              <a:sym typeface="Math3" panose="00000400000000000000" pitchFamily="2" charset="2"/>
            </a:endParaRPr>
          </a:p>
          <a:p>
            <a:pPr>
              <a:lnSpc>
                <a:spcPct val="85000"/>
              </a:lnSpc>
              <a:spcBef>
                <a:spcPct val="0"/>
              </a:spcBef>
              <a:buFontTx/>
              <a:buNone/>
            </a:pPr>
            <a:r>
              <a:rPr lang="en-AU" altLang="nl-NL" sz="2800" dirty="0">
                <a:solidFill>
                  <a:srgbClr val="000000"/>
                </a:solidFill>
                <a:latin typeface="Arial" panose="020B0604020202020204" pitchFamily="34" charset="0"/>
                <a:sym typeface="Math3" panose="00000400000000000000" pitchFamily="2" charset="2"/>
              </a:rPr>
              <a:t>What is the maximum price you want to pay?</a:t>
            </a:r>
            <a:r>
              <a:rPr lang="nl-NL" altLang="nl-NL" sz="2800" dirty="0">
                <a:solidFill>
                  <a:srgbClr val="000000"/>
                </a:solidFill>
                <a:latin typeface="Arial" panose="020B0604020202020204" pitchFamily="34" charset="0"/>
                <a:sym typeface="Math3" panose="00000400000000000000" pitchFamily="2" charset="2"/>
              </a:rPr>
              <a:t> </a:t>
            </a:r>
          </a:p>
          <a:p>
            <a:pPr>
              <a:lnSpc>
                <a:spcPct val="85000"/>
              </a:lnSpc>
              <a:spcBef>
                <a:spcPct val="0"/>
              </a:spcBef>
              <a:buFontTx/>
              <a:buNone/>
            </a:pPr>
            <a:endParaRPr lang="nl-NL" altLang="nl-NL" sz="2800" dirty="0">
              <a:solidFill>
                <a:srgbClr val="000000"/>
              </a:solidFill>
              <a:latin typeface="Arial" panose="020B0604020202020204" pitchFamily="34" charset="0"/>
              <a:sym typeface="Math3" panose="00000400000000000000" pitchFamily="2" charset="2"/>
            </a:endParaRPr>
          </a:p>
          <a:p>
            <a:pPr>
              <a:lnSpc>
                <a:spcPct val="85000"/>
              </a:lnSpc>
              <a:spcBef>
                <a:spcPct val="0"/>
              </a:spcBef>
              <a:buFontTx/>
              <a:buNone/>
            </a:pPr>
            <a:r>
              <a:rPr lang="en-US" altLang="nl-NL" sz="2800" dirty="0" err="1">
                <a:solidFill>
                  <a:srgbClr val="0000FF"/>
                </a:solidFill>
                <a:latin typeface="Arial" panose="020B0604020202020204" pitchFamily="34" charset="0"/>
                <a:sym typeface="Math3" panose="00000400000000000000" pitchFamily="2" charset="2"/>
              </a:rPr>
              <a:t>Sparse’s</a:t>
            </a:r>
            <a:r>
              <a:rPr lang="en-US" altLang="nl-NL" sz="2800" dirty="0">
                <a:solidFill>
                  <a:srgbClr val="0000FF"/>
                </a:solidFill>
                <a:latin typeface="Arial" panose="020B0604020202020204" pitchFamily="34" charset="0"/>
                <a:sym typeface="Math3" panose="00000400000000000000" pitchFamily="2" charset="2"/>
              </a:rPr>
              <a:t> EVALUATION: </a:t>
            </a:r>
          </a:p>
          <a:p>
            <a:pPr>
              <a:lnSpc>
                <a:spcPct val="85000"/>
              </a:lnSpc>
              <a:spcBef>
                <a:spcPct val="0"/>
              </a:spcBef>
              <a:buFontTx/>
              <a:buNone/>
            </a:pPr>
            <a:r>
              <a:rPr lang="en-US" altLang="nl-NL" sz="2800" dirty="0">
                <a:solidFill>
                  <a:srgbClr val="000000"/>
                </a:solidFill>
                <a:latin typeface="Arial" panose="020B0604020202020204" pitchFamily="34" charset="0"/>
                <a:sym typeface="Math3" panose="00000400000000000000" pitchFamily="2" charset="2"/>
              </a:rPr>
              <a:t>they have one, with 10,000 entries (sparse) and as new otherwise.</a:t>
            </a:r>
            <a:endParaRPr lang="en-AU" altLang="nl-NL" sz="2800" dirty="0">
              <a:solidFill>
                <a:srgbClr val="000000"/>
              </a:solidFill>
              <a:latin typeface="Arial" panose="020B0604020202020204" pitchFamily="34" charset="0"/>
              <a:sym typeface="Math3" panose="00000400000000000000" pitchFamily="2" charset="2"/>
            </a:endParaRPr>
          </a:p>
          <a:p>
            <a:pPr>
              <a:lnSpc>
                <a:spcPct val="85000"/>
              </a:lnSpc>
              <a:spcBef>
                <a:spcPct val="0"/>
              </a:spcBef>
              <a:buFontTx/>
              <a:buNone/>
            </a:pPr>
            <a:r>
              <a:rPr lang="en-AU" altLang="nl-NL" sz="2800" dirty="0">
                <a:solidFill>
                  <a:srgbClr val="000000"/>
                </a:solidFill>
                <a:latin typeface="Arial" panose="020B0604020202020204" pitchFamily="34" charset="0"/>
                <a:sym typeface="Math3" panose="00000400000000000000" pitchFamily="2" charset="2"/>
              </a:rPr>
              <a:t>What is the maximum price you want to pay?</a:t>
            </a:r>
            <a:br>
              <a:rPr lang="en-AU" altLang="nl-NL" sz="2800" dirty="0">
                <a:solidFill>
                  <a:srgbClr val="000000"/>
                </a:solidFill>
                <a:latin typeface="Arial" panose="020B0604020202020204" pitchFamily="34" charset="0"/>
                <a:sym typeface="Math3" panose="00000400000000000000" pitchFamily="2" charset="2"/>
              </a:rPr>
            </a:br>
            <a:r>
              <a:rPr lang="nl-NL" altLang="nl-NL" sz="2800" dirty="0">
                <a:solidFill>
                  <a:srgbClr val="000000"/>
                </a:solidFill>
                <a:latin typeface="Arial" panose="020B0604020202020204" pitchFamily="34" charset="0"/>
                <a:sym typeface="Math3" panose="00000400000000000000" pitchFamily="2" charset="2"/>
              </a:rPr>
              <a:t> </a:t>
            </a:r>
            <a:br>
              <a:rPr lang="nl-NL" altLang="nl-NL" sz="2800" dirty="0">
                <a:solidFill>
                  <a:srgbClr val="000000"/>
                </a:solidFill>
                <a:latin typeface="Arial" panose="020B0604020202020204" pitchFamily="34" charset="0"/>
                <a:sym typeface="Math3" panose="00000400000000000000" pitchFamily="2" charset="2"/>
              </a:rPr>
            </a:br>
            <a:endParaRPr lang="nl-NL" altLang="nl-NL" sz="2800" dirty="0">
              <a:solidFill>
                <a:srgbClr val="000000"/>
              </a:solidFill>
              <a:latin typeface="Arial" panose="020B0604020202020204" pitchFamily="34" charset="0"/>
              <a:sym typeface="Math3" panose="00000400000000000000" pitchFamily="2" charset="2"/>
            </a:endParaRPr>
          </a:p>
          <a:p>
            <a:pPr>
              <a:lnSpc>
                <a:spcPct val="85000"/>
              </a:lnSpc>
              <a:spcBef>
                <a:spcPct val="0"/>
              </a:spcBef>
              <a:buFontTx/>
              <a:buNone/>
            </a:pPr>
            <a:r>
              <a:rPr lang="en-US" altLang="nl-NL" sz="2800" dirty="0">
                <a:solidFill>
                  <a:srgbClr val="0000FF"/>
                </a:solidFill>
                <a:latin typeface="Arial" panose="020B0604020202020204" pitchFamily="34" charset="0"/>
                <a:sym typeface="Math3" panose="00000400000000000000" pitchFamily="2" charset="2"/>
              </a:rPr>
              <a:t>CHOICE:</a:t>
            </a:r>
            <a:r>
              <a:rPr lang="en-US" altLang="nl-NL" sz="2800" dirty="0">
                <a:solidFill>
                  <a:srgbClr val="000000"/>
                </a:solidFill>
                <a:latin typeface="Arial" panose="020B0604020202020204" pitchFamily="34" charset="0"/>
                <a:sym typeface="Math3" panose="00000400000000000000" pitchFamily="2" charset="2"/>
              </a:rPr>
              <a:t> choose between those two dictionaries.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5" name="Picture 4" descr="A picture containing drawing&#10;&#10;Description automatically generated">
            <a:extLst>
              <a:ext uri="{FF2B5EF4-FFF2-40B4-BE49-F238E27FC236}">
                <a16:creationId xmlns:a16="http://schemas.microsoft.com/office/drawing/2014/main" id="{EF8C154B-23F5-45C9-94EE-04B531300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154" y="4221088"/>
            <a:ext cx="538408" cy="800465"/>
          </a:xfrm>
          <a:prstGeom prst="rect">
            <a:avLst/>
          </a:prstGeom>
        </p:spPr>
      </p:pic>
      <p:sp>
        <p:nvSpPr>
          <p:cNvPr id="4"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247</a:t>
            </a:fld>
            <a:endParaRPr lang="en-US" altLang="nl-NL" sz="1600"/>
          </a:p>
        </p:txBody>
      </p:sp>
      <p:pic>
        <p:nvPicPr>
          <p:cNvPr id="6" name="Picture 5" descr="C:\Users\xx\Desktop\cur\cur Micro IV\pref.re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xx\Desktop\cur\Micro IV\Torn cover.jpg"/>
          <p:cNvPicPr>
            <a:picLocks noChangeAspect="1" noChangeArrowheads="1"/>
          </p:cNvPicPr>
          <p:nvPr/>
        </p:nvPicPr>
        <p:blipFill rotWithShape="1">
          <a:blip r:embed="rId5">
            <a:extLst>
              <a:ext uri="{28A0092B-C50C-407E-A947-70E740481C1C}">
                <a14:useLocalDpi xmlns:a14="http://schemas.microsoft.com/office/drawing/2010/main" val="0"/>
              </a:ext>
            </a:extLst>
          </a:blip>
          <a:srcRect l="4909" t="18852" r="34727" b="16120"/>
          <a:stretch/>
        </p:blipFill>
        <p:spPr bwMode="auto">
          <a:xfrm>
            <a:off x="7884368" y="2492896"/>
            <a:ext cx="701026" cy="50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8636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3" end="3"/>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514">
                                            <p:txEl>
                                              <p:pRg st="7" end="7"/>
                                            </p:txEl>
                                          </p:spTgt>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4514">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645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40837" y="263525"/>
            <a:ext cx="8796337"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dirty="0" err="1">
                <a:solidFill>
                  <a:srgbClr val="0000FF"/>
                </a:solidFill>
                <a:latin typeface="Arial" panose="020B0604020202020204" pitchFamily="34" charset="0"/>
                <a:cs typeface="Times New Roman" panose="02020603050405020304" pitchFamily="18" charset="0"/>
                <a:sym typeface="Math3" panose="00000400000000000000" pitchFamily="2" charset="2"/>
              </a:rPr>
              <a:t>Hsee</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 found: </a:t>
            </a: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Sparse best in evaluations.</a:t>
            </a: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Torn best in choice.</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Again, preference reversal.</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Explanation: </a:t>
            </a:r>
            <a:r>
              <a:rPr lang="en-US" altLang="nl-NL" u="sng" dirty="0">
                <a:solidFill>
                  <a:srgbClr val="CC9900"/>
                </a:solidFill>
                <a:latin typeface="Arial" panose="020B0604020202020204" pitchFamily="34" charset="0"/>
                <a:cs typeface="Times New Roman" panose="02020603050405020304" pitchFamily="18" charset="0"/>
                <a:sym typeface="Math3" panose="00000400000000000000" pitchFamily="2" charset="2"/>
              </a:rPr>
              <a:t>evaluability hypothesis. </a:t>
            </a:r>
            <a:endPar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 evaluation, people don’t know how to assess nr. of entries, ignore it, and overweigh cover.</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 choice, people can compare nr. of entries.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248</a:t>
            </a:fld>
            <a:endParaRPr lang="en-US" altLang="nl-NL" sz="1600"/>
          </a:p>
        </p:txBody>
      </p:sp>
      <p:pic>
        <p:nvPicPr>
          <p:cNvPr id="6" name="Picture 5"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83649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6323" y="278039"/>
            <a:ext cx="87963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Other example of evaluability hypothesis:</a:t>
            </a: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 grocery stores, we can easily evaluate prices, but not quality. So we choose cheapest.</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Consequence: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more and more we get cheap low-quality food.</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Yet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other example of evaluability hypothesis:</a:t>
            </a: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When comparing two cakes, we prefer the sweeter one, not aware of loss of other tastes.</a:t>
            </a:r>
          </a:p>
          <a:p>
            <a:pPr>
              <a:lnSpc>
                <a:spcPct val="90000"/>
              </a:lnSpc>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Consequence:</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cakes in Holland are too sweet.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7" name="Picture 6" descr="A picture containing drawing, food, sandwich&#10;&#10;Description automatically generated">
            <a:extLst>
              <a:ext uri="{FF2B5EF4-FFF2-40B4-BE49-F238E27FC236}">
                <a16:creationId xmlns:a16="http://schemas.microsoft.com/office/drawing/2014/main" id="{5227319A-4C08-40A6-B62F-CF43AA70B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725144"/>
            <a:ext cx="1144802" cy="665854"/>
          </a:xfrm>
          <a:prstGeom prst="rect">
            <a:avLst/>
          </a:prstGeom>
        </p:spPr>
      </p:pic>
      <p:sp>
        <p:nvSpPr>
          <p:cNvPr id="8"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249</a:t>
            </a:fld>
            <a:endParaRPr lang="en-US" altLang="nl-NL" sz="1600"/>
          </a:p>
        </p:txBody>
      </p:sp>
      <p:pic>
        <p:nvPicPr>
          <p:cNvPr id="9" name="Picture 8" descr="C:\Users\xx\Desktop\cur\cur Micro IV\pref.re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75945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07093" y="809411"/>
            <a:ext cx="897341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1. </a:t>
            </a:r>
            <a:r>
              <a:rPr lang="en-US"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(Ordinal) homo </a:t>
            </a:r>
            <a:r>
              <a:rPr lang="en-US" altLang="nl-NL" sz="40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1.1.</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Birth of ordinal homo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i="1"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choice to preference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preference to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1.4.</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risk: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1.5.</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uncertainty: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1.6.</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Intertemporal decisions: discounted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1.7.</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Welfare theory: utilitarianism</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1.8.</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Further results</a:t>
            </a:r>
          </a:p>
        </p:txBody>
      </p:sp>
      <p:sp>
        <p:nvSpPr>
          <p:cNvPr id="5" name="Line 8"/>
          <p:cNvSpPr>
            <a:spLocks noChangeShapeType="1"/>
          </p:cNvSpPr>
          <p:nvPr/>
        </p:nvSpPr>
        <p:spPr bwMode="auto">
          <a:xfrm>
            <a:off x="27162" y="2175209"/>
            <a:ext cx="377428" cy="38028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25</a:t>
            </a:fld>
            <a:endParaRPr lang="en-US" altLang="nl-NL" sz="1600"/>
          </a:p>
        </p:txBody>
      </p:sp>
    </p:spTree>
    <p:extLst>
      <p:ext uri="{BB962C8B-B14F-4D97-AF65-F5344CB8AC3E}">
        <p14:creationId xmlns:p14="http://schemas.microsoft.com/office/powerpoint/2010/main" val="163668672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autoUpdateAnimBg="0"/>
      <p:bldP spid="5"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04347" y="318142"/>
            <a:ext cx="88106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11. Preference reversals and framing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11.1.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The </a:t>
            </a:r>
            <a:r>
              <a:rPr lang="en-GB" altLang="nl-NL" dirty="0" err="1">
                <a:cs typeface="Times New Roman" panose="02020603050405020304" pitchFamily="18" charset="0"/>
                <a:sym typeface="Math3" panose="00000400000000000000" pitchFamily="2" charset="2"/>
              </a:rPr>
              <a:t>evaluability</a:t>
            </a:r>
            <a:r>
              <a:rPr lang="en-GB" altLang="nl-NL" dirty="0">
                <a:cs typeface="Times New Roman" panose="02020603050405020304" pitchFamily="18" charset="0"/>
                <a:sym typeface="Math3" panose="00000400000000000000" pitchFamily="2" charset="2"/>
              </a:rPr>
              <a:t> hypothesis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Context effects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11.3.</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Endowment effects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11.4.</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Epilogue of Ch. 11: applications of preceding </a:t>
            </a:r>
            <a:br>
              <a:rPr lang="en-US" altLang="nl-NL" dirty="0">
                <a:cs typeface="Times New Roman" panose="02020603050405020304" pitchFamily="18" charset="0"/>
                <a:sym typeface="Math3" panose="00000400000000000000" pitchFamily="2" charset="2"/>
              </a:rPr>
            </a:br>
            <a:r>
              <a:rPr lang="en-US" altLang="nl-NL" dirty="0">
                <a:cs typeface="Times New Roman" panose="02020603050405020304" pitchFamily="18" charset="0"/>
                <a:sym typeface="Math3" panose="00000400000000000000" pitchFamily="2" charset="2"/>
              </a:rPr>
              <a:t>         versions of preference reversals</a:t>
            </a:r>
            <a:endParaRPr lang="en-US" altLang="nl-NL" dirty="0">
              <a:sym typeface="Math3" panose="00000400000000000000" pitchFamily="2" charset="2"/>
            </a:endParaRPr>
          </a:p>
        </p:txBody>
      </p:sp>
      <p:sp>
        <p:nvSpPr>
          <p:cNvPr id="6" name="Line 8"/>
          <p:cNvSpPr>
            <a:spLocks noChangeShapeType="1"/>
          </p:cNvSpPr>
          <p:nvPr/>
        </p:nvSpPr>
        <p:spPr bwMode="auto">
          <a:xfrm>
            <a:off x="6468" y="1321152"/>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6"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0467" y="908720"/>
            <a:ext cx="862013" cy="8620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250</a:t>
            </a:fld>
            <a:endParaRPr lang="en-US" altLang="nl-NL" sz="1600"/>
          </a:p>
        </p:txBody>
      </p:sp>
      <p:pic>
        <p:nvPicPr>
          <p:cNvPr id="8" name="Picture 7"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865374"/>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 grpId="0" animBg="1"/>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58073" y="474316"/>
            <a:ext cx="858926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Simonson &amp;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Tversky</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(1992,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context effect). </a:t>
            </a:r>
            <a:endPar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251</a:t>
            </a:fld>
            <a:endParaRPr lang="en-US" altLang="nl-NL" sz="1600"/>
          </a:p>
        </p:txBody>
      </p:sp>
      <p:pic>
        <p:nvPicPr>
          <p:cNvPr id="4" name="Picture 3"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02850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42875" y="103235"/>
            <a:ext cx="9144000"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n=106 subjects chose between (choice percentages added)</a:t>
            </a:r>
            <a:endPar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elegant pen (36%) vs. $6 (64%).</a:t>
            </a:r>
            <a:br>
              <a:rPr lang="en-US" altLang="nl-NL" dirty="0">
                <a:latin typeface="Arial" panose="020B0604020202020204" pitchFamily="34" charset="0"/>
                <a:cs typeface="Times New Roman" panose="02020603050405020304" pitchFamily="18" charset="0"/>
                <a:sym typeface="Math3" panose="00000400000000000000" pitchFamily="2" charset="2"/>
              </a:rPr>
            </a:br>
            <a:endParaRPr lang="en-US" altLang="nl-NL" dirty="0">
              <a:latin typeface="Arial" panose="020B0604020202020204" pitchFamily="34" charset="0"/>
              <a:cs typeface="Times New Roman" panose="02020603050405020304" pitchFamily="18" charset="0"/>
              <a:sym typeface="Math3" panose="00000400000000000000" pitchFamily="2" charset="2"/>
            </a:endParaRPr>
          </a:p>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n=115 subjects got same choice, but with a less elegant, regular, pen added as 3</a:t>
            </a:r>
            <a:r>
              <a:rPr lang="en-US" altLang="nl-NL"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rd</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prospect.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7" name="Picture 4" descr="sp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3235372"/>
            <a:ext cx="9747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p:cNvSpPr txBox="1">
            <a:spLocks noChangeArrowheads="1"/>
          </p:cNvSpPr>
          <p:nvPr/>
        </p:nvSpPr>
        <p:spPr bwMode="auto">
          <a:xfrm>
            <a:off x="80963" y="349096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(homo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WARP):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both percentages will decrease some in 2</a:t>
            </a:r>
            <a:r>
              <a:rPr lang="en-US" altLang="nl-NL" baseline="30000" dirty="0">
                <a:solidFill>
                  <a:srgbClr val="000000"/>
                </a:solidFill>
                <a:latin typeface="Arial" panose="020B0604020202020204" pitchFamily="34" charset="0"/>
                <a:cs typeface="Times New Roman" panose="02020603050405020304" pitchFamily="18" charset="0"/>
                <a:sym typeface="Math3" panose="00000400000000000000" pitchFamily="2" charset="2"/>
              </a:rPr>
              <a:t>nd</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case, by people moving to the regular pen.</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2"/>
          <p:cNvSpPr txBox="1">
            <a:spLocks noChangeArrowheads="1"/>
          </p:cNvSpPr>
          <p:nvPr/>
        </p:nvSpPr>
        <p:spPr bwMode="auto">
          <a:xfrm>
            <a:off x="3470275" y="5856335"/>
            <a:ext cx="2482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elegant pen:</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4" name="Text Box 2"/>
          <p:cNvSpPr txBox="1">
            <a:spLocks noChangeArrowheads="1"/>
          </p:cNvSpPr>
          <p:nvPr/>
        </p:nvSpPr>
        <p:spPr bwMode="auto">
          <a:xfrm>
            <a:off x="7116763" y="5803947"/>
            <a:ext cx="2320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$6: (52%).</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5" name="Text Box 2"/>
          <p:cNvSpPr txBox="1">
            <a:spLocks noChangeArrowheads="1"/>
          </p:cNvSpPr>
          <p:nvPr/>
        </p:nvSpPr>
        <p:spPr bwMode="auto">
          <a:xfrm>
            <a:off x="5849938" y="5869035"/>
            <a:ext cx="1377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46%!;</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Text Box 2"/>
          <p:cNvSpPr txBox="1">
            <a:spLocks noChangeArrowheads="1"/>
          </p:cNvSpPr>
          <p:nvPr/>
        </p:nvSpPr>
        <p:spPr bwMode="auto">
          <a:xfrm>
            <a:off x="2501900" y="860472"/>
            <a:ext cx="1247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36%</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8" name="Group 12"/>
          <p:cNvGrpSpPr>
            <a:grpSpLocks/>
          </p:cNvGrpSpPr>
          <p:nvPr/>
        </p:nvGrpSpPr>
        <p:grpSpPr bwMode="auto">
          <a:xfrm>
            <a:off x="215900" y="5087985"/>
            <a:ext cx="2543175" cy="922912"/>
            <a:chOff x="215900" y="5205413"/>
            <a:chExt cx="2543175" cy="922912"/>
          </a:xfrm>
        </p:grpSpPr>
        <p:pic>
          <p:nvPicPr>
            <p:cNvPr id="315405" name="Picture 5" descr="Homer_Simpson_2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5205413"/>
              <a:ext cx="5746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406" name="Text Box 2"/>
            <p:cNvSpPr txBox="1">
              <a:spLocks noChangeArrowheads="1"/>
            </p:cNvSpPr>
            <p:nvPr/>
          </p:nvSpPr>
          <p:spPr bwMode="auto">
            <a:xfrm>
              <a:off x="684213" y="5543550"/>
              <a:ext cx="2074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However:</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10" name="Text Box 2"/>
          <p:cNvSpPr txBox="1">
            <a:spLocks noChangeArrowheads="1"/>
          </p:cNvSpPr>
          <p:nvPr/>
        </p:nvSpPr>
        <p:spPr bwMode="auto">
          <a:xfrm>
            <a:off x="157163" y="5862685"/>
            <a:ext cx="3468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Regular pen: 2%; </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4"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252</a:t>
            </a:fld>
            <a:endParaRPr lang="en-US" altLang="nl-NL" sz="1600"/>
          </a:p>
        </p:txBody>
      </p:sp>
      <p:pic>
        <p:nvPicPr>
          <p:cNvPr id="18" name="Picture 17" descr="C:\Users\xx\Desktop\cur\cur Micro IV\pref.rev.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xx\Desktop\cur\Micro IV\Pen1.jpg"/>
          <p:cNvPicPr>
            <a:picLocks noChangeAspect="1" noChangeArrowheads="1"/>
          </p:cNvPicPr>
          <p:nvPr/>
        </p:nvPicPr>
        <p:blipFill rotWithShape="1">
          <a:blip r:embed="rId6">
            <a:extLst>
              <a:ext uri="{28A0092B-C50C-407E-A947-70E740481C1C}">
                <a14:useLocalDpi xmlns:a14="http://schemas.microsoft.com/office/drawing/2010/main" val="0"/>
              </a:ext>
            </a:extLst>
          </a:blip>
          <a:srcRect t="39796" b="43368"/>
          <a:stretch/>
        </p:blipFill>
        <p:spPr bwMode="auto">
          <a:xfrm>
            <a:off x="513003" y="1357349"/>
            <a:ext cx="1776291" cy="2990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xx\Desktop\cur\Micro IV\Pen2.jpg"/>
          <p:cNvPicPr>
            <a:picLocks noChangeAspect="1" noChangeArrowheads="1"/>
          </p:cNvPicPr>
          <p:nvPr/>
        </p:nvPicPr>
        <p:blipFill rotWithShape="1">
          <a:blip r:embed="rId7">
            <a:extLst>
              <a:ext uri="{28A0092B-C50C-407E-A947-70E740481C1C}">
                <a14:useLocalDpi xmlns:a14="http://schemas.microsoft.com/office/drawing/2010/main" val="0"/>
              </a:ext>
            </a:extLst>
          </a:blip>
          <a:srcRect l="4416" t="44445" b="32639"/>
          <a:stretch/>
        </p:blipFill>
        <p:spPr bwMode="auto">
          <a:xfrm>
            <a:off x="1582688" y="2636912"/>
            <a:ext cx="1909192" cy="1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7438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par>
                          <p:cTn id="11" fill="hold" nodeType="with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P spid="2" grpId="0" uiExpand="1" build="p" autoUpdateAnimBg="0"/>
      <p:bldP spid="3" grpId="0" build="p" autoUpdateAnimBg="0"/>
      <p:bldP spid="4" grpId="0" build="p" autoUpdateAnimBg="0"/>
      <p:bldP spid="5" grpId="0"/>
      <p:bldP spid="6" grpId="0"/>
      <p:bldP spid="10" grpId="0" build="p" autoUpdateAnimBg="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58289" y="442407"/>
            <a:ext cx="867759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Systematic violations of WARP &amp; transitivity.</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Bad pen makes elegant pen stand out more clearly.</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Known as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attraction effect</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or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asymmetric dominance effect</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or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decoy effect</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Widely used in marketing.</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25667"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253</a:t>
            </a:fld>
            <a:endParaRPr lang="en-US" altLang="nl-NL" sz="1600"/>
          </a:p>
        </p:txBody>
      </p:sp>
      <p:pic>
        <p:nvPicPr>
          <p:cNvPr id="4" name="Picture 3"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8568"/>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600" dirty="0">
                <a:solidFill>
                  <a:schemeClr val="accent2"/>
                </a:solidFill>
              </a:rPr>
              <a:t>The Decoy Effect</a:t>
            </a:r>
            <a:endParaRPr lang="he-IL" altLang="en-US" sz="3600" dirty="0"/>
          </a:p>
        </p:txBody>
      </p:sp>
      <p:sp>
        <p:nvSpPr>
          <p:cNvPr id="24579" name="Content Placeholder 2"/>
          <p:cNvSpPr>
            <a:spLocks noGrp="1"/>
          </p:cNvSpPr>
          <p:nvPr>
            <p:ph idx="1"/>
          </p:nvPr>
        </p:nvSpPr>
        <p:spPr>
          <a:xfrm>
            <a:off x="107950" y="2203450"/>
            <a:ext cx="1655763" cy="460375"/>
          </a:xfrm>
        </p:spPr>
        <p:txBody>
          <a:bodyPr/>
          <a:lstStyle/>
          <a:p>
            <a:pPr marL="0" indent="0" algn="l" rtl="0">
              <a:buFontTx/>
              <a:buNone/>
            </a:pPr>
            <a:r>
              <a:rPr lang="en-US" altLang="en-US" sz="2400" dirty="0">
                <a:solidFill>
                  <a:srgbClr val="7030A0"/>
                </a:solidFill>
              </a:rPr>
              <a:t>Criterion 2</a:t>
            </a:r>
            <a:endParaRPr lang="he-IL" altLang="en-US" sz="2400" dirty="0">
              <a:solidFill>
                <a:srgbClr val="7030A0"/>
              </a:solidFill>
            </a:endParaRPr>
          </a:p>
        </p:txBody>
      </p:sp>
      <p:sp>
        <p:nvSpPr>
          <p:cNvPr id="24585" name="Oval 10"/>
          <p:cNvSpPr>
            <a:spLocks noChangeArrowheads="1"/>
          </p:cNvSpPr>
          <p:nvPr/>
        </p:nvSpPr>
        <p:spPr bwMode="auto">
          <a:xfrm>
            <a:off x="3038475" y="3218512"/>
            <a:ext cx="179388" cy="142875"/>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6" name="Oval 11"/>
          <p:cNvSpPr>
            <a:spLocks noChangeArrowheads="1"/>
          </p:cNvSpPr>
          <p:nvPr/>
        </p:nvSpPr>
        <p:spPr bwMode="auto">
          <a:xfrm>
            <a:off x="4392613" y="4437063"/>
            <a:ext cx="179387" cy="144462"/>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4587" name="TextBox 5"/>
              <p:cNvSpPr txBox="1">
                <a:spLocks noChangeArrowheads="1"/>
              </p:cNvSpPr>
              <p:nvPr/>
            </p:nvSpPr>
            <p:spPr bwMode="auto">
              <a:xfrm>
                <a:off x="4284663" y="4646613"/>
                <a:ext cx="287337"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𝑥</m:t>
                      </m:r>
                    </m:oMath>
                  </m:oMathPara>
                </a14:m>
                <a:endParaRPr lang="en-US" altLang="en-US" dirty="0"/>
              </a:p>
            </p:txBody>
          </p:sp>
        </mc:Choice>
        <mc:Fallback xmlns="">
          <p:sp>
            <p:nvSpPr>
              <p:cNvPr id="24587" name="TextBox 5"/>
              <p:cNvSpPr txBox="1">
                <a:spLocks noRot="1" noChangeAspect="1" noMove="1" noResize="1" noEditPoints="1" noAdjustHandles="1" noChangeArrowheads="1" noChangeShapeType="1" noTextEdit="1"/>
              </p:cNvSpPr>
              <p:nvPr/>
            </p:nvSpPr>
            <p:spPr bwMode="auto">
              <a:xfrm>
                <a:off x="4284663" y="4646613"/>
                <a:ext cx="287337" cy="3683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88" name="TextBox 13"/>
              <p:cNvSpPr txBox="1">
                <a:spLocks noChangeArrowheads="1"/>
              </p:cNvSpPr>
              <p:nvPr/>
            </p:nvSpPr>
            <p:spPr bwMode="auto">
              <a:xfrm>
                <a:off x="2744220" y="3033568"/>
                <a:ext cx="28733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𝑦</m:t>
                      </m:r>
                    </m:oMath>
                  </m:oMathPara>
                </a14:m>
                <a:endParaRPr lang="en-US" altLang="en-US" dirty="0"/>
              </a:p>
            </p:txBody>
          </p:sp>
        </mc:Choice>
        <mc:Fallback xmlns="">
          <p:sp>
            <p:nvSpPr>
              <p:cNvPr id="24588" name="TextBox 13"/>
              <p:cNvSpPr txBox="1">
                <a:spLocks noRot="1" noChangeAspect="1" noMove="1" noResize="1" noEditPoints="1" noAdjustHandles="1" noChangeArrowheads="1" noChangeShapeType="1" noTextEdit="1"/>
              </p:cNvSpPr>
              <p:nvPr/>
            </p:nvSpPr>
            <p:spPr bwMode="auto">
              <a:xfrm>
                <a:off x="2744220" y="3033568"/>
                <a:ext cx="287338" cy="369887"/>
              </a:xfrm>
              <a:prstGeom prst="rect">
                <a:avLst/>
              </a:prstGeom>
              <a:blipFill rotWithShape="1">
                <a:blip r:embed="rId3"/>
                <a:stretch>
                  <a:fillRect r="-8511" b="-8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6" name="Group 5">
            <a:extLst>
              <a:ext uri="{FF2B5EF4-FFF2-40B4-BE49-F238E27FC236}">
                <a16:creationId xmlns:a16="http://schemas.microsoft.com/office/drawing/2014/main" id="{593FA7E8-69C2-4C7A-B833-3A1D32D6B468}"/>
              </a:ext>
            </a:extLst>
          </p:cNvPr>
          <p:cNvGrpSpPr/>
          <p:nvPr/>
        </p:nvGrpSpPr>
        <p:grpSpPr>
          <a:xfrm>
            <a:off x="2171133" y="3685381"/>
            <a:ext cx="419666" cy="514349"/>
            <a:chOff x="2171133" y="3685381"/>
            <a:chExt cx="419666" cy="514349"/>
          </a:xfrm>
        </p:grpSpPr>
        <p:sp>
          <p:nvSpPr>
            <p:cNvPr id="24584" name="Oval 4"/>
            <p:cNvSpPr>
              <a:spLocks noChangeArrowheads="1"/>
            </p:cNvSpPr>
            <p:nvPr/>
          </p:nvSpPr>
          <p:spPr bwMode="auto">
            <a:xfrm>
              <a:off x="2411412" y="3685381"/>
              <a:ext cx="179387" cy="144462"/>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4589" name="TextBox 14"/>
                <p:cNvSpPr txBox="1">
                  <a:spLocks noChangeArrowheads="1"/>
                </p:cNvSpPr>
                <p:nvPr/>
              </p:nvSpPr>
              <p:spPr bwMode="auto">
                <a:xfrm>
                  <a:off x="2171133" y="3829843"/>
                  <a:ext cx="28733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𝑧</m:t>
                        </m:r>
                      </m:oMath>
                    </m:oMathPara>
                  </a14:m>
                  <a:endParaRPr lang="en-US" altLang="en-US" dirty="0"/>
                </a:p>
              </p:txBody>
            </p:sp>
          </mc:Choice>
          <mc:Fallback xmlns="">
            <p:sp>
              <p:nvSpPr>
                <p:cNvPr id="24589" name="TextBox 14"/>
                <p:cNvSpPr txBox="1">
                  <a:spLocks noRot="1" noChangeAspect="1" noMove="1" noResize="1" noEditPoints="1" noAdjustHandles="1" noChangeArrowheads="1" noChangeShapeType="1" noTextEdit="1"/>
                </p:cNvSpPr>
                <p:nvPr/>
              </p:nvSpPr>
              <p:spPr bwMode="auto">
                <a:xfrm>
                  <a:off x="2171133" y="3829843"/>
                  <a:ext cx="287338" cy="36988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mc:AlternateContent xmlns:mc="http://schemas.openxmlformats.org/markup-compatibility/2006" xmlns:a14="http://schemas.microsoft.com/office/drawing/2010/main">
        <mc:Choice Requires="a14">
          <p:sp>
            <p:nvSpPr>
              <p:cNvPr id="24590" name="TextBox 7"/>
              <p:cNvSpPr txBox="1">
                <a:spLocks noChangeArrowheads="1"/>
              </p:cNvSpPr>
              <p:nvPr/>
            </p:nvSpPr>
            <p:spPr bwMode="auto">
              <a:xfrm>
                <a:off x="5148263" y="2276872"/>
                <a:ext cx="3384550" cy="14773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14:m>
                  <m:oMath xmlns:m="http://schemas.openxmlformats.org/officeDocument/2006/math">
                    <m:r>
                      <a:rPr lang="en-US" altLang="en-US" i="1" dirty="0" smtClean="0">
                        <a:solidFill>
                          <a:srgbClr val="FF0000"/>
                        </a:solidFill>
                        <a:latin typeface="Cambria Math" panose="02040503050406030204" pitchFamily="18" charset="0"/>
                      </a:rPr>
                      <m:t>𝑦</m:t>
                    </m:r>
                  </m:oMath>
                </a14:m>
                <a:r>
                  <a:rPr lang="en-US" altLang="en-US" dirty="0"/>
                  <a:t> is more likely to be chosen out of </a:t>
                </a:r>
              </a:p>
              <a:p>
                <a:pPr algn="ctr" rtl="0" eaLnBrk="1" hangingPunct="1"/>
                <a14:m>
                  <m:oMathPara xmlns:m="http://schemas.openxmlformats.org/officeDocument/2006/math">
                    <m:oMathParaPr>
                      <m:jc m:val="centerGroup"/>
                    </m:oMathParaPr>
                    <m:oMath xmlns:m="http://schemas.openxmlformats.org/officeDocument/2006/math">
                      <m:r>
                        <a:rPr lang="en-US" altLang="en-US" i="1" dirty="0" smtClean="0">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𝑥</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𝑦</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𝑧</m:t>
                      </m:r>
                      <m:r>
                        <a:rPr lang="en-US" altLang="en-US" i="1" dirty="0">
                          <a:solidFill>
                            <a:srgbClr val="FF0000"/>
                          </a:solidFill>
                          <a:latin typeface="Cambria Math" panose="02040503050406030204" pitchFamily="18" charset="0"/>
                        </a:rPr>
                        <m:t>}</m:t>
                      </m:r>
                    </m:oMath>
                  </m:oMathPara>
                </a14:m>
                <a:endParaRPr lang="en-US" altLang="en-US" dirty="0">
                  <a:solidFill>
                    <a:srgbClr val="FF0000"/>
                  </a:solidFill>
                </a:endParaRPr>
              </a:p>
              <a:p>
                <a:pPr algn="l" rtl="0" eaLnBrk="1" hangingPunct="1"/>
                <a:r>
                  <a:rPr lang="en-US" altLang="en-US" dirty="0"/>
                  <a:t>than out of </a:t>
                </a:r>
              </a:p>
              <a:p>
                <a:pPr algn="ctr" rtl="0" eaLnBrk="1" hangingPunct="1"/>
                <a14:m>
                  <m:oMath xmlns:m="http://schemas.openxmlformats.org/officeDocument/2006/math">
                    <m:d>
                      <m:dPr>
                        <m:begChr m:val="{"/>
                        <m:endChr m:val="}"/>
                        <m:ctrlPr>
                          <a:rPr lang="en-US" altLang="en-US" i="1" dirty="0" smtClean="0">
                            <a:solidFill>
                              <a:srgbClr val="FF0000"/>
                            </a:solidFill>
                            <a:latin typeface="Cambria Math" panose="02040503050406030204" pitchFamily="18" charset="0"/>
                          </a:rPr>
                        </m:ctrlPr>
                      </m:dPr>
                      <m:e>
                        <m:r>
                          <a:rPr lang="en-US" altLang="en-US" i="1" dirty="0" err="1">
                            <a:solidFill>
                              <a:srgbClr val="FF0000"/>
                            </a:solidFill>
                            <a:latin typeface="Cambria Math" panose="02040503050406030204" pitchFamily="18" charset="0"/>
                          </a:rPr>
                          <m:t>𝑥</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𝑦</m:t>
                        </m:r>
                      </m:e>
                    </m:d>
                  </m:oMath>
                </a14:m>
                <a:r>
                  <a:rPr lang="en-US" altLang="en-US" dirty="0"/>
                  <a:t> !</a:t>
                </a:r>
                <a:endParaRPr lang="en-US" altLang="en-US" dirty="0">
                  <a:solidFill>
                    <a:srgbClr val="FF0000"/>
                  </a:solidFill>
                </a:endParaRPr>
              </a:p>
            </p:txBody>
          </p:sp>
        </mc:Choice>
        <mc:Fallback xmlns="">
          <p:sp>
            <p:nvSpPr>
              <p:cNvPr id="24590" name="TextBox 7"/>
              <p:cNvSpPr txBox="1">
                <a:spLocks noRot="1" noChangeAspect="1" noMove="1" noResize="1" noEditPoints="1" noAdjustHandles="1" noChangeArrowheads="1" noChangeShapeType="1" noTextEdit="1"/>
              </p:cNvSpPr>
              <p:nvPr/>
            </p:nvSpPr>
            <p:spPr bwMode="auto">
              <a:xfrm>
                <a:off x="5148263" y="2276872"/>
                <a:ext cx="3384550" cy="1477328"/>
              </a:xfrm>
              <a:prstGeom prst="rect">
                <a:avLst/>
              </a:prstGeom>
              <a:blipFill>
                <a:blip r:embed="rId5"/>
                <a:stretch>
                  <a:fillRect l="-1622" t="-2479" b="-57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9" name="Content Placeholder 2"/>
          <p:cNvSpPr txBox="1">
            <a:spLocks/>
          </p:cNvSpPr>
          <p:nvPr/>
        </p:nvSpPr>
        <p:spPr bwMode="auto">
          <a:xfrm>
            <a:off x="4724400" y="5627688"/>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l" rtl="0">
              <a:buFontTx/>
              <a:buNone/>
              <a:defRPr/>
            </a:pPr>
            <a:r>
              <a:rPr lang="en-US" altLang="en-US" sz="2400" kern="0" dirty="0">
                <a:solidFill>
                  <a:srgbClr val="7030A0"/>
                </a:solidFill>
              </a:rPr>
              <a:t>Criterion 1</a:t>
            </a:r>
            <a:endParaRPr lang="he-IL" altLang="en-US" sz="2400" kern="0" dirty="0">
              <a:solidFill>
                <a:srgbClr val="7030A0"/>
              </a:solidFill>
            </a:endParaRPr>
          </a:p>
        </p:txBody>
      </p:sp>
      <p:cxnSp>
        <p:nvCxnSpPr>
          <p:cNvPr id="24581" name="Straight Arrow Connector 2"/>
          <p:cNvCxnSpPr>
            <a:cxnSpLocks noChangeShapeType="1"/>
          </p:cNvCxnSpPr>
          <p:nvPr/>
        </p:nvCxnSpPr>
        <p:spPr bwMode="auto">
          <a:xfrm>
            <a:off x="1547813" y="5229225"/>
            <a:ext cx="4464050" cy="0"/>
          </a:xfrm>
          <a:prstGeom prst="straightConnector1">
            <a:avLst/>
          </a:prstGeom>
          <a:noFill/>
          <a:ln w="38100" algn="ctr">
            <a:solidFill>
              <a:schemeClr val="tx1"/>
            </a:solidFill>
            <a:round/>
            <a:headEnd/>
            <a:tailEnd type="triangle" w="med" len="med"/>
          </a:ln>
        </p:spPr>
      </p:cxnSp>
      <p:cxnSp>
        <p:nvCxnSpPr>
          <p:cNvPr id="24582" name="Straight Arrow Connector 6"/>
          <p:cNvCxnSpPr>
            <a:cxnSpLocks noChangeShapeType="1"/>
          </p:cNvCxnSpPr>
          <p:nvPr/>
        </p:nvCxnSpPr>
        <p:spPr bwMode="auto">
          <a:xfrm flipH="1" flipV="1">
            <a:off x="1692275" y="2133600"/>
            <a:ext cx="7938" cy="3248025"/>
          </a:xfrm>
          <a:prstGeom prst="straightConnector1">
            <a:avLst/>
          </a:prstGeom>
          <a:noFill/>
          <a:ln w="38100" algn="ctr">
            <a:solidFill>
              <a:schemeClr val="tx1"/>
            </a:solidFill>
            <a:round/>
            <a:headEnd/>
            <a:tailEnd type="triangle" w="med" len="med"/>
          </a:ln>
        </p:spPr>
      </p:cxnSp>
      <mc:AlternateContent xmlns:mc="http://schemas.openxmlformats.org/markup-compatibility/2006" xmlns:a14="http://schemas.microsoft.com/office/drawing/2010/main">
        <mc:Choice Requires="a14">
          <p:sp>
            <p:nvSpPr>
              <p:cNvPr id="20" name="TextBox 7">
                <a:extLst>
                  <a:ext uri="{FF2B5EF4-FFF2-40B4-BE49-F238E27FC236}">
                    <a16:creationId xmlns:a16="http://schemas.microsoft.com/office/drawing/2014/main" id="{59316B85-46CA-4E77-9272-378F7C5CDB6D}"/>
                  </a:ext>
                </a:extLst>
              </p:cNvPr>
              <p:cNvSpPr txBox="1">
                <a:spLocks noChangeArrowheads="1"/>
              </p:cNvSpPr>
              <p:nvPr/>
            </p:nvSpPr>
            <p:spPr bwMode="auto">
              <a:xfrm>
                <a:off x="5155879" y="1355760"/>
                <a:ext cx="3384550"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14:m>
                  <m:oMath xmlns:m="http://schemas.openxmlformats.org/officeDocument/2006/math">
                    <m:r>
                      <a:rPr lang="en-US" altLang="en-US" i="1" dirty="0" smtClean="0">
                        <a:solidFill>
                          <a:srgbClr val="FF0000"/>
                        </a:solidFill>
                        <a:latin typeface="Cambria Math" panose="02040503050406030204" pitchFamily="18" charset="0"/>
                      </a:rPr>
                      <m:t>𝑦</m:t>
                    </m:r>
                  </m:oMath>
                </a14:m>
                <a:r>
                  <a:rPr lang="en-US" altLang="en-US" dirty="0"/>
                  <a:t> is chosen out of </a:t>
                </a:r>
                <a14:m>
                  <m:oMath xmlns:m="http://schemas.openxmlformats.org/officeDocument/2006/math">
                    <m:d>
                      <m:dPr>
                        <m:begChr m:val="{"/>
                        <m:endChr m:val="}"/>
                        <m:ctrlPr>
                          <a:rPr lang="en-US" altLang="en-US" i="1" dirty="0" smtClean="0">
                            <a:solidFill>
                              <a:schemeClr val="tx1"/>
                            </a:solidFill>
                            <a:latin typeface="Cambria Math" panose="02040503050406030204" pitchFamily="18" charset="0"/>
                          </a:rPr>
                        </m:ctrlPr>
                      </m:dPr>
                      <m:e>
                        <m:r>
                          <a:rPr lang="en-US" altLang="en-US" i="1" dirty="0" err="1">
                            <a:solidFill>
                              <a:schemeClr val="tx1"/>
                            </a:solidFill>
                            <a:latin typeface="Cambria Math" panose="02040503050406030204" pitchFamily="18" charset="0"/>
                          </a:rPr>
                          <m:t>𝑥</m:t>
                        </m:r>
                        <m:r>
                          <a:rPr lang="en-US" altLang="en-US" i="1" dirty="0" err="1">
                            <a:solidFill>
                              <a:schemeClr val="tx1"/>
                            </a:solidFill>
                            <a:latin typeface="Cambria Math" panose="02040503050406030204" pitchFamily="18" charset="0"/>
                          </a:rPr>
                          <m:t>,</m:t>
                        </m:r>
                        <m:r>
                          <a:rPr lang="en-US" altLang="en-US" i="1" dirty="0" err="1">
                            <a:solidFill>
                              <a:schemeClr val="tx1"/>
                            </a:solidFill>
                            <a:latin typeface="Cambria Math" panose="02040503050406030204" pitchFamily="18" charset="0"/>
                          </a:rPr>
                          <m:t>𝑦</m:t>
                        </m:r>
                      </m:e>
                    </m:d>
                  </m:oMath>
                </a14:m>
                <a:r>
                  <a:rPr lang="en-US" altLang="en-US" dirty="0">
                    <a:solidFill>
                      <a:schemeClr val="tx1"/>
                    </a:solidFill>
                  </a:rPr>
                  <a:t> with some probability.</a:t>
                </a:r>
                <a:endParaRPr lang="en-US" altLang="en-US" dirty="0">
                  <a:solidFill>
                    <a:srgbClr val="FF0000"/>
                  </a:solidFill>
                </a:endParaRPr>
              </a:p>
            </p:txBody>
          </p:sp>
        </mc:Choice>
        <mc:Fallback xmlns="">
          <p:sp>
            <p:nvSpPr>
              <p:cNvPr id="20" name="TextBox 7">
                <a:extLst>
                  <a:ext uri="{FF2B5EF4-FFF2-40B4-BE49-F238E27FC236}">
                    <a16:creationId xmlns:a16="http://schemas.microsoft.com/office/drawing/2014/main" id="{59316B85-46CA-4E77-9272-378F7C5CDB6D}"/>
                  </a:ext>
                </a:extLst>
              </p:cNvPr>
              <p:cNvSpPr txBox="1">
                <a:spLocks noRot="1" noChangeAspect="1" noMove="1" noResize="1" noEditPoints="1" noAdjustHandles="1" noChangeArrowheads="1" noChangeShapeType="1" noTextEdit="1"/>
              </p:cNvSpPr>
              <p:nvPr/>
            </p:nvSpPr>
            <p:spPr bwMode="auto">
              <a:xfrm>
                <a:off x="5155879" y="1355760"/>
                <a:ext cx="3384550" cy="646331"/>
              </a:xfrm>
              <a:prstGeom prst="rect">
                <a:avLst/>
              </a:prstGeom>
              <a:blipFill>
                <a:blip r:embed="rId6"/>
                <a:stretch>
                  <a:fillRect l="-1622" t="-4717"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16"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254</a:t>
            </a:fld>
            <a:endParaRPr lang="en-US" altLang="nl-NL" sz="1600"/>
          </a:p>
        </p:txBody>
      </p:sp>
      <p:pic>
        <p:nvPicPr>
          <p:cNvPr id="17" name="Picture 16" descr="C:\Users\xx\Desktop\cur\cur Micro IV\pref.rev.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6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P spid="20"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42875" y="164419"/>
            <a:ext cx="85772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Other such violation of WARP:</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compromise effect.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255</a:t>
            </a:fld>
            <a:endParaRPr lang="en-US" altLang="nl-NL" sz="1600"/>
          </a:p>
        </p:txBody>
      </p:sp>
      <p:pic>
        <p:nvPicPr>
          <p:cNvPr id="4" name="Picture 3"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34949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46856" y="567903"/>
            <a:ext cx="8229600" cy="1143000"/>
          </a:xfrm>
        </p:spPr>
        <p:txBody>
          <a:bodyPr/>
          <a:lstStyle/>
          <a:p>
            <a:r>
              <a:rPr lang="en-US" altLang="en-US" sz="3600" dirty="0">
                <a:solidFill>
                  <a:schemeClr val="accent2"/>
                </a:solidFill>
              </a:rPr>
              <a:t>The Compromise Effect</a:t>
            </a:r>
            <a:endParaRPr lang="he-IL" altLang="en-US" sz="3600" dirty="0"/>
          </a:p>
        </p:txBody>
      </p:sp>
      <p:sp>
        <p:nvSpPr>
          <p:cNvPr id="24579" name="Content Placeholder 2"/>
          <p:cNvSpPr>
            <a:spLocks noGrp="1"/>
          </p:cNvSpPr>
          <p:nvPr>
            <p:ph idx="1"/>
          </p:nvPr>
        </p:nvSpPr>
        <p:spPr>
          <a:xfrm>
            <a:off x="97606" y="2496715"/>
            <a:ext cx="1655763" cy="460375"/>
          </a:xfrm>
        </p:spPr>
        <p:txBody>
          <a:bodyPr/>
          <a:lstStyle/>
          <a:p>
            <a:pPr marL="0" indent="0" algn="l" rtl="0">
              <a:buFontTx/>
              <a:buNone/>
            </a:pPr>
            <a:r>
              <a:rPr lang="en-US" altLang="en-US" sz="2400" dirty="0">
                <a:solidFill>
                  <a:srgbClr val="7030A0"/>
                </a:solidFill>
              </a:rPr>
              <a:t>Criterion 2</a:t>
            </a:r>
            <a:endParaRPr lang="he-IL" altLang="en-US" sz="2400" dirty="0">
              <a:solidFill>
                <a:srgbClr val="7030A0"/>
              </a:solidFill>
            </a:endParaRPr>
          </a:p>
        </p:txBody>
      </p:sp>
      <p:cxnSp>
        <p:nvCxnSpPr>
          <p:cNvPr id="24581" name="Straight Arrow Connector 2"/>
          <p:cNvCxnSpPr>
            <a:cxnSpLocks noChangeShapeType="1"/>
          </p:cNvCxnSpPr>
          <p:nvPr/>
        </p:nvCxnSpPr>
        <p:spPr bwMode="auto">
          <a:xfrm>
            <a:off x="1537469" y="5522490"/>
            <a:ext cx="4464050" cy="0"/>
          </a:xfrm>
          <a:prstGeom prst="straightConnector1">
            <a:avLst/>
          </a:prstGeom>
          <a:noFill/>
          <a:ln w="38100" algn="ctr">
            <a:solidFill>
              <a:schemeClr val="tx1"/>
            </a:solidFill>
            <a:round/>
            <a:headEnd/>
            <a:tailEnd type="triangle" w="med" len="med"/>
          </a:ln>
        </p:spPr>
      </p:cxnSp>
      <p:cxnSp>
        <p:nvCxnSpPr>
          <p:cNvPr id="24582" name="Straight Arrow Connector 6"/>
          <p:cNvCxnSpPr>
            <a:cxnSpLocks noChangeShapeType="1"/>
          </p:cNvCxnSpPr>
          <p:nvPr/>
        </p:nvCxnSpPr>
        <p:spPr bwMode="auto">
          <a:xfrm flipH="1" flipV="1">
            <a:off x="1681931" y="2426865"/>
            <a:ext cx="7938" cy="3248025"/>
          </a:xfrm>
          <a:prstGeom prst="straightConnector1">
            <a:avLst/>
          </a:prstGeom>
          <a:noFill/>
          <a:ln w="38100" algn="ctr">
            <a:solidFill>
              <a:schemeClr val="tx1"/>
            </a:solidFill>
            <a:round/>
            <a:headEnd/>
            <a:tailEnd type="triangle" w="med" len="med"/>
          </a:ln>
        </p:spPr>
      </p:cxnSp>
      <p:sp>
        <p:nvSpPr>
          <p:cNvPr id="9" name="Content Placeholder 2"/>
          <p:cNvSpPr txBox="1">
            <a:spLocks/>
          </p:cNvSpPr>
          <p:nvPr/>
        </p:nvSpPr>
        <p:spPr bwMode="auto">
          <a:xfrm>
            <a:off x="4714056" y="5920953"/>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l" rtl="0">
              <a:buFontTx/>
              <a:buNone/>
              <a:defRPr/>
            </a:pPr>
            <a:r>
              <a:rPr lang="en-US" altLang="en-US" sz="2400" kern="0" dirty="0">
                <a:solidFill>
                  <a:srgbClr val="7030A0"/>
                </a:solidFill>
              </a:rPr>
              <a:t>Criterion 1</a:t>
            </a:r>
            <a:endParaRPr lang="he-IL" altLang="en-US" sz="2400" kern="0" dirty="0">
              <a:solidFill>
                <a:srgbClr val="7030A0"/>
              </a:solidFill>
            </a:endParaRPr>
          </a:p>
        </p:txBody>
      </p:sp>
      <p:sp>
        <p:nvSpPr>
          <p:cNvPr id="24585" name="Oval 10"/>
          <p:cNvSpPr>
            <a:spLocks noChangeArrowheads="1"/>
          </p:cNvSpPr>
          <p:nvPr/>
        </p:nvSpPr>
        <p:spPr bwMode="auto">
          <a:xfrm>
            <a:off x="3183706" y="4050878"/>
            <a:ext cx="179388" cy="142875"/>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6" name="Oval 11"/>
          <p:cNvSpPr>
            <a:spLocks noChangeArrowheads="1"/>
          </p:cNvSpPr>
          <p:nvPr/>
        </p:nvSpPr>
        <p:spPr bwMode="auto">
          <a:xfrm>
            <a:off x="4382269" y="4730328"/>
            <a:ext cx="179387" cy="144462"/>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4587" name="TextBox 5"/>
              <p:cNvSpPr txBox="1">
                <a:spLocks noChangeArrowheads="1"/>
              </p:cNvSpPr>
              <p:nvPr/>
            </p:nvSpPr>
            <p:spPr bwMode="auto">
              <a:xfrm>
                <a:off x="4274319" y="4939878"/>
                <a:ext cx="287337"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𝑥</m:t>
                      </m:r>
                    </m:oMath>
                  </m:oMathPara>
                </a14:m>
                <a:endParaRPr lang="en-US" altLang="en-US" dirty="0"/>
              </a:p>
            </p:txBody>
          </p:sp>
        </mc:Choice>
        <mc:Fallback xmlns="">
          <p:sp>
            <p:nvSpPr>
              <p:cNvPr id="24587" name="TextBox 5"/>
              <p:cNvSpPr txBox="1">
                <a:spLocks noRot="1" noChangeAspect="1" noMove="1" noResize="1" noEditPoints="1" noAdjustHandles="1" noChangeArrowheads="1" noChangeShapeType="1" noTextEdit="1"/>
              </p:cNvSpPr>
              <p:nvPr/>
            </p:nvSpPr>
            <p:spPr bwMode="auto">
              <a:xfrm>
                <a:off x="4274319" y="4939878"/>
                <a:ext cx="287337" cy="3683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4588" name="TextBox 13"/>
              <p:cNvSpPr txBox="1">
                <a:spLocks noChangeArrowheads="1"/>
              </p:cNvSpPr>
              <p:nvPr/>
            </p:nvSpPr>
            <p:spPr bwMode="auto">
              <a:xfrm>
                <a:off x="2974156" y="4136603"/>
                <a:ext cx="28733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𝑦</m:t>
                      </m:r>
                    </m:oMath>
                  </m:oMathPara>
                </a14:m>
                <a:endParaRPr lang="en-US" altLang="en-US" dirty="0"/>
              </a:p>
            </p:txBody>
          </p:sp>
        </mc:Choice>
        <mc:Fallback xmlns="">
          <p:sp>
            <p:nvSpPr>
              <p:cNvPr id="24588" name="TextBox 13"/>
              <p:cNvSpPr txBox="1">
                <a:spLocks noRot="1" noChangeAspect="1" noMove="1" noResize="1" noEditPoints="1" noAdjustHandles="1" noChangeArrowheads="1" noChangeShapeType="1" noTextEdit="1"/>
              </p:cNvSpPr>
              <p:nvPr/>
            </p:nvSpPr>
            <p:spPr bwMode="auto">
              <a:xfrm>
                <a:off x="2974156" y="4136603"/>
                <a:ext cx="287338" cy="369887"/>
              </a:xfrm>
              <a:prstGeom prst="rect">
                <a:avLst/>
              </a:prstGeom>
              <a:blipFill>
                <a:blip r:embed="rId3"/>
                <a:stretch>
                  <a:fillRect r="-6383" b="-8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p:nvGrpSpPr>
          <p:cNvPr id="2" name="Group 1">
            <a:extLst>
              <a:ext uri="{FF2B5EF4-FFF2-40B4-BE49-F238E27FC236}">
                <a16:creationId xmlns:a16="http://schemas.microsoft.com/office/drawing/2014/main" id="{7F03D48C-FC08-4C65-9E30-5042CB85829A}"/>
              </a:ext>
            </a:extLst>
          </p:cNvPr>
          <p:cNvGrpSpPr/>
          <p:nvPr/>
        </p:nvGrpSpPr>
        <p:grpSpPr>
          <a:xfrm>
            <a:off x="2113731" y="3146003"/>
            <a:ext cx="466725" cy="401637"/>
            <a:chOff x="2113731" y="3146003"/>
            <a:chExt cx="466725" cy="401637"/>
          </a:xfrm>
        </p:grpSpPr>
        <p:sp>
          <p:nvSpPr>
            <p:cNvPr id="24584" name="Oval 4"/>
            <p:cNvSpPr>
              <a:spLocks noChangeArrowheads="1"/>
            </p:cNvSpPr>
            <p:nvPr/>
          </p:nvSpPr>
          <p:spPr bwMode="auto">
            <a:xfrm>
              <a:off x="2401069" y="3146003"/>
              <a:ext cx="179387" cy="144462"/>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4589" name="TextBox 14"/>
                <p:cNvSpPr txBox="1">
                  <a:spLocks noChangeArrowheads="1"/>
                </p:cNvSpPr>
                <p:nvPr/>
              </p:nvSpPr>
              <p:spPr bwMode="auto">
                <a:xfrm>
                  <a:off x="2113731" y="3177753"/>
                  <a:ext cx="28733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𝑧</m:t>
                        </m:r>
                      </m:oMath>
                    </m:oMathPara>
                  </a14:m>
                  <a:endParaRPr lang="en-US" altLang="en-US" dirty="0"/>
                </a:p>
              </p:txBody>
            </p:sp>
          </mc:Choice>
          <mc:Fallback xmlns="">
            <p:sp>
              <p:nvSpPr>
                <p:cNvPr id="24589" name="TextBox 14"/>
                <p:cNvSpPr txBox="1">
                  <a:spLocks noRot="1" noChangeAspect="1" noMove="1" noResize="1" noEditPoints="1" noAdjustHandles="1" noChangeArrowheads="1" noChangeShapeType="1" noTextEdit="1"/>
                </p:cNvSpPr>
                <p:nvPr/>
              </p:nvSpPr>
              <p:spPr bwMode="auto">
                <a:xfrm>
                  <a:off x="2113731" y="3177753"/>
                  <a:ext cx="287338" cy="36988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mc:AlternateContent xmlns:mc="http://schemas.openxmlformats.org/markup-compatibility/2006" xmlns:a14="http://schemas.microsoft.com/office/drawing/2010/main">
        <mc:Choice Requires="a14">
          <p:sp>
            <p:nvSpPr>
              <p:cNvPr id="24590" name="TextBox 7"/>
              <p:cNvSpPr txBox="1">
                <a:spLocks noChangeArrowheads="1"/>
              </p:cNvSpPr>
              <p:nvPr/>
            </p:nvSpPr>
            <p:spPr bwMode="auto">
              <a:xfrm>
                <a:off x="5137919" y="2671752"/>
                <a:ext cx="3384550" cy="14773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14:m>
                  <m:oMath xmlns:m="http://schemas.openxmlformats.org/officeDocument/2006/math">
                    <m:r>
                      <a:rPr lang="en-US" altLang="en-US" i="1" dirty="0" smtClean="0">
                        <a:solidFill>
                          <a:srgbClr val="FF0000"/>
                        </a:solidFill>
                        <a:latin typeface="Cambria Math" panose="02040503050406030204" pitchFamily="18" charset="0"/>
                      </a:rPr>
                      <m:t>𝑦</m:t>
                    </m:r>
                  </m:oMath>
                </a14:m>
                <a:r>
                  <a:rPr lang="en-US" altLang="en-US" dirty="0"/>
                  <a:t> is more likely to be chosen out of </a:t>
                </a:r>
              </a:p>
              <a:p>
                <a:pPr algn="ctr" rtl="0" eaLnBrk="1" hangingPunct="1"/>
                <a14:m>
                  <m:oMathPara xmlns:m="http://schemas.openxmlformats.org/officeDocument/2006/math">
                    <m:oMathParaPr>
                      <m:jc m:val="centerGroup"/>
                    </m:oMathParaPr>
                    <m:oMath xmlns:m="http://schemas.openxmlformats.org/officeDocument/2006/math">
                      <m:r>
                        <a:rPr lang="en-US" altLang="en-US" i="1" dirty="0" smtClean="0">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𝑥</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𝑦</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𝑧</m:t>
                      </m:r>
                      <m:r>
                        <a:rPr lang="en-US" altLang="en-US" i="1" dirty="0">
                          <a:solidFill>
                            <a:srgbClr val="FF0000"/>
                          </a:solidFill>
                          <a:latin typeface="Cambria Math" panose="02040503050406030204" pitchFamily="18" charset="0"/>
                        </a:rPr>
                        <m:t>}</m:t>
                      </m:r>
                    </m:oMath>
                  </m:oMathPara>
                </a14:m>
                <a:endParaRPr lang="en-US" altLang="en-US" dirty="0">
                  <a:solidFill>
                    <a:srgbClr val="FF0000"/>
                  </a:solidFill>
                </a:endParaRPr>
              </a:p>
              <a:p>
                <a:pPr algn="l" rtl="0" eaLnBrk="1" hangingPunct="1"/>
                <a:r>
                  <a:rPr lang="en-US" altLang="en-US" dirty="0"/>
                  <a:t>than out of </a:t>
                </a:r>
              </a:p>
              <a:p>
                <a:pPr algn="ctr" rtl="0"/>
                <a14:m>
                  <m:oMath xmlns:m="http://schemas.openxmlformats.org/officeDocument/2006/math">
                    <m:r>
                      <a:rPr lang="en-US" altLang="en-US" i="1" dirty="0" smtClean="0">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𝑥</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𝑦</m:t>
                    </m:r>
                    <m:r>
                      <a:rPr lang="en-US" altLang="en-US" i="1" dirty="0">
                        <a:solidFill>
                          <a:srgbClr val="FF0000"/>
                        </a:solidFill>
                        <a:latin typeface="Cambria Math" panose="02040503050406030204" pitchFamily="18" charset="0"/>
                      </a:rPr>
                      <m:t>}</m:t>
                    </m:r>
                  </m:oMath>
                </a14:m>
                <a:r>
                  <a:rPr lang="en-US" altLang="en-US" dirty="0"/>
                  <a:t> !</a:t>
                </a:r>
                <a:endParaRPr lang="en-US" altLang="en-US" dirty="0">
                  <a:solidFill>
                    <a:srgbClr val="FF0000"/>
                  </a:solidFill>
                </a:endParaRPr>
              </a:p>
            </p:txBody>
          </p:sp>
        </mc:Choice>
        <mc:Fallback xmlns="">
          <p:sp>
            <p:nvSpPr>
              <p:cNvPr id="24590" name="TextBox 7"/>
              <p:cNvSpPr txBox="1">
                <a:spLocks noRot="1" noChangeAspect="1" noMove="1" noResize="1" noEditPoints="1" noAdjustHandles="1" noChangeArrowheads="1" noChangeShapeType="1" noTextEdit="1"/>
              </p:cNvSpPr>
              <p:nvPr/>
            </p:nvSpPr>
            <p:spPr bwMode="auto">
              <a:xfrm>
                <a:off x="5137919" y="2671752"/>
                <a:ext cx="3384550" cy="1477328"/>
              </a:xfrm>
              <a:prstGeom prst="rect">
                <a:avLst/>
              </a:prstGeom>
              <a:blipFill>
                <a:blip r:embed="rId5"/>
                <a:stretch>
                  <a:fillRect l="-1622" t="-2058" b="-53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15" name="Text Box 2">
            <a:extLst>
              <a:ext uri="{FF2B5EF4-FFF2-40B4-BE49-F238E27FC236}">
                <a16:creationId xmlns:a16="http://schemas.microsoft.com/office/drawing/2014/main" id="{0026000A-737D-429C-981A-DCCE5947FB0B}"/>
              </a:ext>
            </a:extLst>
          </p:cNvPr>
          <p:cNvSpPr txBox="1">
            <a:spLocks noChangeArrowheads="1"/>
          </p:cNvSpPr>
          <p:nvPr/>
        </p:nvSpPr>
        <p:spPr bwMode="auto">
          <a:xfrm>
            <a:off x="183330" y="164419"/>
            <a:ext cx="8577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Other such violation of WARP:</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AlternateContent xmlns:mc="http://schemas.openxmlformats.org/markup-compatibility/2006" xmlns:a14="http://schemas.microsoft.com/office/drawing/2010/main">
        <mc:Choice Requires="a14">
          <p:sp>
            <p:nvSpPr>
              <p:cNvPr id="16" name="TextBox 7">
                <a:extLst>
                  <a:ext uri="{FF2B5EF4-FFF2-40B4-BE49-F238E27FC236}">
                    <a16:creationId xmlns:a16="http://schemas.microsoft.com/office/drawing/2014/main" id="{000F210B-CC2E-431A-834D-5EA712081931}"/>
                  </a:ext>
                </a:extLst>
              </p:cNvPr>
              <p:cNvSpPr txBox="1">
                <a:spLocks noChangeArrowheads="1"/>
              </p:cNvSpPr>
              <p:nvPr/>
            </p:nvSpPr>
            <p:spPr bwMode="auto">
              <a:xfrm>
                <a:off x="5219898" y="1558533"/>
                <a:ext cx="3384550"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14:m>
                  <m:oMath xmlns:m="http://schemas.openxmlformats.org/officeDocument/2006/math">
                    <m:r>
                      <a:rPr lang="en-US" altLang="en-US" i="1" dirty="0" smtClean="0">
                        <a:solidFill>
                          <a:srgbClr val="FF0000"/>
                        </a:solidFill>
                        <a:latin typeface="Cambria Math" panose="02040503050406030204" pitchFamily="18" charset="0"/>
                      </a:rPr>
                      <m:t>𝑦</m:t>
                    </m:r>
                  </m:oMath>
                </a14:m>
                <a:r>
                  <a:rPr lang="en-US" altLang="en-US" dirty="0"/>
                  <a:t> is chosen out of </a:t>
                </a:r>
                <a14:m>
                  <m:oMath xmlns:m="http://schemas.openxmlformats.org/officeDocument/2006/math">
                    <m:d>
                      <m:dPr>
                        <m:begChr m:val="{"/>
                        <m:endChr m:val="}"/>
                        <m:ctrlPr>
                          <a:rPr lang="en-US" altLang="en-US" i="1" dirty="0" smtClean="0">
                            <a:solidFill>
                              <a:schemeClr val="tx1"/>
                            </a:solidFill>
                            <a:latin typeface="Cambria Math" panose="02040503050406030204" pitchFamily="18" charset="0"/>
                          </a:rPr>
                        </m:ctrlPr>
                      </m:dPr>
                      <m:e>
                        <m:r>
                          <a:rPr lang="en-US" altLang="en-US" i="1" dirty="0" err="1">
                            <a:solidFill>
                              <a:schemeClr val="tx1"/>
                            </a:solidFill>
                            <a:latin typeface="Cambria Math" panose="02040503050406030204" pitchFamily="18" charset="0"/>
                          </a:rPr>
                          <m:t>𝑥</m:t>
                        </m:r>
                        <m:r>
                          <a:rPr lang="en-US" altLang="en-US" i="1" dirty="0" err="1">
                            <a:solidFill>
                              <a:schemeClr val="tx1"/>
                            </a:solidFill>
                            <a:latin typeface="Cambria Math" panose="02040503050406030204" pitchFamily="18" charset="0"/>
                          </a:rPr>
                          <m:t>,</m:t>
                        </m:r>
                        <m:r>
                          <a:rPr lang="en-US" altLang="en-US" i="1" dirty="0" err="1">
                            <a:solidFill>
                              <a:schemeClr val="tx1"/>
                            </a:solidFill>
                            <a:latin typeface="Cambria Math" panose="02040503050406030204" pitchFamily="18" charset="0"/>
                          </a:rPr>
                          <m:t>𝑦</m:t>
                        </m:r>
                      </m:e>
                    </m:d>
                  </m:oMath>
                </a14:m>
                <a:r>
                  <a:rPr lang="en-US" altLang="en-US" dirty="0">
                    <a:solidFill>
                      <a:schemeClr val="tx1"/>
                    </a:solidFill>
                  </a:rPr>
                  <a:t> with some probability.</a:t>
                </a:r>
                <a:endParaRPr lang="en-US" altLang="en-US" dirty="0">
                  <a:solidFill>
                    <a:srgbClr val="FF0000"/>
                  </a:solidFill>
                </a:endParaRPr>
              </a:p>
            </p:txBody>
          </p:sp>
        </mc:Choice>
        <mc:Fallback xmlns="">
          <p:sp>
            <p:nvSpPr>
              <p:cNvPr id="16" name="TextBox 7">
                <a:extLst>
                  <a:ext uri="{FF2B5EF4-FFF2-40B4-BE49-F238E27FC236}">
                    <a16:creationId xmlns:a16="http://schemas.microsoft.com/office/drawing/2014/main" id="{000F210B-CC2E-431A-834D-5EA712081931}"/>
                  </a:ext>
                </a:extLst>
              </p:cNvPr>
              <p:cNvSpPr txBox="1">
                <a:spLocks noRot="1" noChangeAspect="1" noMove="1" noResize="1" noEditPoints="1" noAdjustHandles="1" noChangeArrowheads="1" noChangeShapeType="1" noTextEdit="1"/>
              </p:cNvSpPr>
              <p:nvPr/>
            </p:nvSpPr>
            <p:spPr bwMode="auto">
              <a:xfrm>
                <a:off x="5219898" y="1558533"/>
                <a:ext cx="3384550" cy="646331"/>
              </a:xfrm>
              <a:prstGeom prst="rect">
                <a:avLst/>
              </a:prstGeom>
              <a:blipFill>
                <a:blip r:embed="rId6"/>
                <a:stretch>
                  <a:fillRect l="-1441" t="-5660"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17"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256</a:t>
            </a:fld>
            <a:endParaRPr lang="en-US" altLang="nl-NL" sz="1600"/>
          </a:p>
        </p:txBody>
      </p:sp>
      <p:pic>
        <p:nvPicPr>
          <p:cNvPr id="18" name="Picture 17" descr="C:\Users\xx\Desktop\cur\cur Micro IV\pref.rev.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81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P spid="16"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3600" dirty="0">
                <a:solidFill>
                  <a:schemeClr val="accent2"/>
                </a:solidFill>
              </a:rPr>
              <a:t>Ex-President Trump</a:t>
            </a:r>
            <a:endParaRPr lang="he-IL" altLang="en-US" sz="3600" dirty="0"/>
          </a:p>
        </p:txBody>
      </p:sp>
      <p:sp>
        <p:nvSpPr>
          <p:cNvPr id="21507" name="Content Placeholder 2"/>
          <p:cNvSpPr>
            <a:spLocks noGrp="1"/>
          </p:cNvSpPr>
          <p:nvPr>
            <p:ph idx="1"/>
          </p:nvPr>
        </p:nvSpPr>
        <p:spPr/>
        <p:txBody>
          <a:bodyPr>
            <a:normAutofit lnSpcReduction="10000"/>
          </a:bodyPr>
          <a:lstStyle/>
          <a:p>
            <a:pPr marL="0" indent="0" algn="l" rtl="0">
              <a:buFontTx/>
              <a:buNone/>
              <a:defRPr/>
            </a:pPr>
            <a:r>
              <a:rPr lang="en-US" sz="2000" dirty="0"/>
              <a:t>From 4 Jan 2020 NY Times:</a:t>
            </a:r>
          </a:p>
          <a:p>
            <a:pPr algn="l" rtl="0">
              <a:defRPr/>
            </a:pPr>
            <a:endParaRPr lang="en-US" sz="2000" dirty="0"/>
          </a:p>
          <a:p>
            <a:pPr marL="0" indent="0" algn="l" rtl="0">
              <a:buFontTx/>
              <a:buNone/>
              <a:defRPr/>
            </a:pPr>
            <a:r>
              <a:rPr lang="en-US" sz="2000" dirty="0"/>
              <a:t>“WASHINGTON — In the chaotic days leading to the death of </a:t>
            </a:r>
            <a:r>
              <a:rPr lang="en-US" sz="2000" u="sng" dirty="0">
                <a:hlinkClick r:id="rId2"/>
              </a:rPr>
              <a:t>Maj. Gen. </a:t>
            </a:r>
            <a:r>
              <a:rPr lang="en-US" sz="2000" u="sng" dirty="0" err="1">
                <a:hlinkClick r:id="rId2"/>
              </a:rPr>
              <a:t>Qassim</a:t>
            </a:r>
            <a:r>
              <a:rPr lang="en-US" sz="2000" u="sng" dirty="0">
                <a:hlinkClick r:id="rId2"/>
              </a:rPr>
              <a:t> </a:t>
            </a:r>
            <a:r>
              <a:rPr lang="en-US" sz="2000" u="sng" dirty="0" err="1">
                <a:hlinkClick r:id="rId2"/>
              </a:rPr>
              <a:t>Suleimani</a:t>
            </a:r>
            <a:r>
              <a:rPr lang="en-US" sz="2000" u="sng" dirty="0">
                <a:hlinkClick r:id="rId2"/>
              </a:rPr>
              <a:t>, Iran’s most powerful commander</a:t>
            </a:r>
            <a:r>
              <a:rPr lang="en-US" sz="2000" dirty="0"/>
              <a:t>, top American military officials put the option of killing him — which they viewed as the most extreme response to recent Iranian-led violence in Iraq — on the menu they presented to President Trump.</a:t>
            </a:r>
          </a:p>
          <a:p>
            <a:pPr algn="l" rtl="0">
              <a:defRPr/>
            </a:pPr>
            <a:endParaRPr lang="en-US" sz="2000" dirty="0"/>
          </a:p>
          <a:p>
            <a:pPr marL="0" indent="0" algn="l" rtl="0">
              <a:buFontTx/>
              <a:buNone/>
              <a:defRPr/>
            </a:pPr>
            <a:r>
              <a:rPr lang="en-US" sz="2000" dirty="0"/>
              <a:t>They didn’t think he would take it. In the wars waged since the Sept. 11, 2001, attacks, Pentagon officials have often offered improbable options to presidents to make other possibilities appear more palatable.”</a:t>
            </a:r>
            <a:br>
              <a:rPr lang="en-US" sz="2000" dirty="0"/>
            </a:br>
            <a:endParaRPr lang="en-US" sz="2000" dirty="0"/>
          </a:p>
          <a:p>
            <a:pPr marL="0" indent="0" algn="l" rtl="0">
              <a:buFontTx/>
              <a:buNone/>
              <a:defRPr/>
            </a:pPr>
            <a:r>
              <a:rPr lang="en-US" sz="2000" dirty="0"/>
              <a:t>I.e., they often tried to use the compromise effect. With unexpected consequence in case of Trump-</a:t>
            </a:r>
            <a:r>
              <a:rPr lang="en-US" sz="2000" dirty="0" err="1"/>
              <a:t>Suleimani</a:t>
            </a:r>
            <a:r>
              <a:rPr lang="en-US" sz="2000" dirty="0"/>
              <a:t>.</a:t>
            </a:r>
          </a:p>
        </p:txBody>
      </p:sp>
      <p:sp>
        <p:nvSpPr>
          <p:cNvPr id="4"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257</a:t>
            </a:fld>
            <a:endParaRPr lang="en-US" altLang="nl-NL" sz="1600"/>
          </a:p>
        </p:txBody>
      </p:sp>
      <p:pic>
        <p:nvPicPr>
          <p:cNvPr id="5" name="Picture 4"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14704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99175" y="609650"/>
            <a:ext cx="8577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Many other such violations of WARP, e.g. regret theory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Loomes</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Sugden</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1982).</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And so on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Even the most basic axioms-of-revealed-preference/transitivity are often violated. Life is really more complex.</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Widely applied in marketing.</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258</a:t>
            </a:fld>
            <a:endParaRPr lang="en-US" altLang="nl-NL" sz="1600"/>
          </a:p>
        </p:txBody>
      </p:sp>
      <p:pic>
        <p:nvPicPr>
          <p:cNvPr id="4" name="Picture 3"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35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18861" y="260086"/>
            <a:ext cx="88106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11. Preference reversals and framing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11.1. </a:t>
            </a:r>
            <a:r>
              <a:rPr lang="en-GB" altLang="nl-NL" dirty="0">
                <a:cs typeface="Times New Roman" panose="02020603050405020304" pitchFamily="18" charset="0"/>
                <a:sym typeface="Math3" panose="00000400000000000000" pitchFamily="2" charset="2"/>
              </a:rPr>
              <a:t>The </a:t>
            </a:r>
            <a:r>
              <a:rPr lang="en-GB" altLang="nl-NL" dirty="0" err="1">
                <a:cs typeface="Times New Roman" panose="02020603050405020304" pitchFamily="18" charset="0"/>
                <a:sym typeface="Math3" panose="00000400000000000000" pitchFamily="2" charset="2"/>
              </a:rPr>
              <a:t>evaluability</a:t>
            </a:r>
            <a:r>
              <a:rPr lang="en-GB" altLang="nl-NL" dirty="0">
                <a:cs typeface="Times New Roman" panose="02020603050405020304" pitchFamily="18" charset="0"/>
                <a:sym typeface="Math3" panose="00000400000000000000" pitchFamily="2" charset="2"/>
              </a:rPr>
              <a:t> hypothesis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Context effects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11.3.</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Endowment effects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11.4.</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Epilogue of Ch. 11: applications of preceding </a:t>
            </a:r>
            <a:br>
              <a:rPr lang="en-US" altLang="nl-NL" dirty="0">
                <a:cs typeface="Times New Roman" panose="02020603050405020304" pitchFamily="18" charset="0"/>
                <a:sym typeface="Math3" panose="00000400000000000000" pitchFamily="2" charset="2"/>
              </a:rPr>
            </a:br>
            <a:r>
              <a:rPr lang="en-US" altLang="nl-NL" dirty="0">
                <a:cs typeface="Times New Roman" panose="02020603050405020304" pitchFamily="18" charset="0"/>
                <a:sym typeface="Math3" panose="00000400000000000000" pitchFamily="2" charset="2"/>
              </a:rPr>
              <a:t>         versions of preference reversals</a:t>
            </a:r>
            <a:endParaRPr lang="en-US" altLang="nl-NL" dirty="0">
              <a:sym typeface="Math3" panose="00000400000000000000" pitchFamily="2" charset="2"/>
            </a:endParaRPr>
          </a:p>
        </p:txBody>
      </p:sp>
      <p:sp>
        <p:nvSpPr>
          <p:cNvPr id="6" name="Line 8"/>
          <p:cNvSpPr>
            <a:spLocks noChangeShapeType="1"/>
          </p:cNvSpPr>
          <p:nvPr/>
        </p:nvSpPr>
        <p:spPr bwMode="auto">
          <a:xfrm>
            <a:off x="20982" y="1713632"/>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6"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0467" y="836712"/>
            <a:ext cx="862013" cy="8620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259</a:t>
            </a:fld>
            <a:endParaRPr lang="en-US" altLang="nl-NL" sz="1600"/>
          </a:p>
        </p:txBody>
      </p:sp>
      <p:pic>
        <p:nvPicPr>
          <p:cNvPr id="8" name="Picture 7"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61230"/>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4754" name="Text Box 2"/>
              <p:cNvSpPr txBox="1">
                <a:spLocks noChangeArrowheads="1"/>
              </p:cNvSpPr>
              <p:nvPr/>
            </p:nvSpPr>
            <p:spPr bwMode="auto">
              <a:xfrm>
                <a:off x="200025" y="200025"/>
                <a:ext cx="8880475" cy="64940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From preference (binary choice) to utility (unitary evaluation)</a:t>
                </a:r>
                <a:b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br>
                <a:endParaRPr lang="en-US" altLang="nl-NL" dirty="0">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U</a:t>
                </a:r>
                <a:r>
                  <a:rPr lang="en-US" altLang="nl-NL" dirty="0">
                    <a:latin typeface="Arial" panose="020B0604020202020204" pitchFamily="34" charset="0"/>
                    <a:cs typeface="Times New Roman" panose="02020603050405020304" pitchFamily="18" charset="0"/>
                    <a:sym typeface="Math3" panose="00000400000000000000" pitchFamily="2" charset="2"/>
                  </a:rPr>
                  <a:t> </a:t>
                </a:r>
                <a:r>
                  <a:rPr lang="en-US" altLang="nl-NL" u="sng" dirty="0">
                    <a:solidFill>
                      <a:srgbClr val="CC9900"/>
                    </a:solidFill>
                    <a:latin typeface="Arial" panose="020B0604020202020204" pitchFamily="34" charset="0"/>
                    <a:cs typeface="Times New Roman" panose="02020603050405020304" pitchFamily="18" charset="0"/>
                    <a:sym typeface="Math3" panose="00000400000000000000" pitchFamily="2" charset="2"/>
                  </a:rPr>
                  <a:t>represents</a:t>
                </a:r>
                <a:r>
                  <a:rPr lang="en-US" altLang="nl-NL" dirty="0">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altLang="nl-NL" b="0" i="1" smtClean="0">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if</a:t>
                </a:r>
              </a:p>
              <a:p>
                <a:pPr>
                  <a:lnSpc>
                    <a:spcPct val="8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x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sym typeface="Math3" panose="00000400000000000000" pitchFamily="2" charset="2"/>
                  </a:rPr>
                  <a:t> y </a:t>
                </a:r>
                <a:r>
                  <a:rPr lang="en-US" altLang="nl-NL" dirty="0">
                    <a:solidFill>
                      <a:srgbClr val="0000FF"/>
                    </a:solidFill>
                    <a:latin typeface="Arial" panose="020B0604020202020204" pitchFamily="34" charset="0"/>
                    <a:sym typeface="Symbol" panose="05050102010706020507" pitchFamily="18" charset="2"/>
                  </a:rPr>
                  <a:t></a:t>
                </a:r>
                <a:r>
                  <a:rPr lang="en-US" altLang="nl-NL" dirty="0">
                    <a:solidFill>
                      <a:srgbClr val="000000"/>
                    </a:solidFill>
                    <a:latin typeface="Arial" panose="020B0604020202020204" pitchFamily="34" charset="0"/>
                    <a:sym typeface="Symbol" panose="05050102010706020507" pitchFamily="18" charset="2"/>
                  </a:rPr>
                  <a:t> U(x)  U(y).</a:t>
                </a:r>
              </a:p>
              <a:p>
                <a:pPr>
                  <a:lnSpc>
                    <a:spcPct val="80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Symbol" panose="05050102010706020507" pitchFamily="18" charset="2"/>
                  </a:rPr>
                  <a:t>U is called </a:t>
                </a:r>
                <a:r>
                  <a:rPr lang="en-US" altLang="nl-NL" u="sng" dirty="0">
                    <a:solidFill>
                      <a:srgbClr val="CC9900"/>
                    </a:solidFill>
                    <a:latin typeface="Arial" panose="020B0604020202020204" pitchFamily="34" charset="0"/>
                    <a:sym typeface="Symbol" panose="05050102010706020507" pitchFamily="18" charset="2"/>
                  </a:rPr>
                  <a:t>utility</a:t>
                </a:r>
                <a:r>
                  <a:rPr lang="en-US" altLang="nl-NL" dirty="0">
                    <a:solidFill>
                      <a:srgbClr val="CC9900"/>
                    </a:solidFill>
                    <a:latin typeface="Arial" panose="020B0604020202020204" pitchFamily="34" charset="0"/>
                    <a:sym typeface="Symbol" panose="05050102010706020507" pitchFamily="18" charset="2"/>
                  </a:rPr>
                  <a:t>.</a:t>
                </a:r>
              </a:p>
              <a:p>
                <a:pPr>
                  <a:lnSpc>
                    <a:spcPct val="80000"/>
                  </a:lnSpc>
                  <a:spcBef>
                    <a:spcPct val="0"/>
                  </a:spcBef>
                  <a:buFont typeface="Math3" panose="00000400000000000000" pitchFamily="2" charset="2"/>
                  <a:buNone/>
                </a:pPr>
                <a:endParaRPr lang="en-US" altLang="nl-NL" dirty="0">
                  <a:solidFill>
                    <a:srgbClr val="EAEAEA"/>
                  </a:solidFill>
                  <a:latin typeface="Arial" panose="020B0604020202020204" pitchFamily="34" charset="0"/>
                  <a:cs typeface="Times New Roman" panose="02020603050405020304" pitchFamily="18" charset="0"/>
                  <a:sym typeface="Symbol" panose="05050102010706020507" pitchFamily="18" charset="2"/>
                </a:endParaRPr>
              </a:p>
              <a:p>
                <a:pPr>
                  <a:lnSpc>
                    <a:spcPct val="80000"/>
                  </a:lnSpc>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THEOREM.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is a continuous weak order (transitive &amp; complete)</a:t>
                </a:r>
              </a:p>
              <a:p>
                <a:pPr>
                  <a:lnSpc>
                    <a:spcPct val="80000"/>
                  </a:lnSpc>
                  <a:spcBef>
                    <a:spcPct val="0"/>
                  </a:spcBef>
                  <a:buFontTx/>
                  <a:buNone/>
                </a:pPr>
                <a:r>
                  <a:rPr lang="en-US" altLang="nl-NL" dirty="0">
                    <a:solidFill>
                      <a:srgbClr val="0000FF"/>
                    </a:solidFill>
                    <a:latin typeface="Arial" panose="020B0604020202020204" pitchFamily="34" charset="0"/>
                    <a:sym typeface="Symbol" panose="05050102010706020507" pitchFamily="18" charset="2"/>
                  </a:rPr>
                  <a:t></a:t>
                </a:r>
              </a:p>
              <a:p>
                <a:pPr>
                  <a:lnSpc>
                    <a:spcPct val="80000"/>
                  </a:lnSpc>
                  <a:spcBef>
                    <a:spcPct val="0"/>
                  </a:spcBef>
                  <a:buFontTx/>
                  <a:buNone/>
                </a:pP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can be represented by a continuous utility U. </a:t>
                </a:r>
                <a:r>
                  <a:rPr lang="en-US" altLang="nl-NL" dirty="0">
                    <a:solidFill>
                      <a:srgbClr val="0000FF"/>
                    </a:solidFill>
                    <a:latin typeface="Arial" panose="020B0604020202020204" pitchFamily="34" charset="0"/>
                    <a:sym typeface="Math3" panose="00000400000000000000" pitchFamily="2" charset="2"/>
                  </a:rPr>
                  <a:t></a:t>
                </a:r>
                <a:br>
                  <a:rPr lang="en-US" altLang="nl-NL" dirty="0">
                    <a:solidFill>
                      <a:srgbClr val="000000"/>
                    </a:solidFill>
                    <a:latin typeface="Arial" panose="020B0604020202020204" pitchFamily="34" charset="0"/>
                    <a:sym typeface="Math3" panose="00000400000000000000" pitchFamily="2" charset="2"/>
                  </a:rPr>
                </a:br>
                <a:endParaRPr lang="en-US" altLang="nl-NL" dirty="0">
                  <a:solidFill>
                    <a:srgbClr val="000000"/>
                  </a:solidFill>
                  <a:latin typeface="Arial" panose="020B0604020202020204" pitchFamily="34" charset="0"/>
                  <a:sym typeface="Math3" panose="00000400000000000000" pitchFamily="2" charset="2"/>
                </a:endParaRPr>
              </a:p>
              <a:p>
                <a:pPr>
                  <a:lnSpc>
                    <a:spcPct val="80000"/>
                  </a:lnSpc>
                  <a:spcBef>
                    <a:spcPct val="0"/>
                  </a:spcBef>
                  <a:buFontTx/>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This was a behavioral foundation of utility.</a:t>
                </a:r>
              </a:p>
              <a:p>
                <a:pPr>
                  <a:lnSpc>
                    <a:spcPct val="80000"/>
                  </a:lnSpc>
                  <a:spcBef>
                    <a:spcPct val="0"/>
                  </a:spcBef>
                  <a:buFontTx/>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Mas-</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Colell</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et al. (1995) used the, naïve, term “rational” to refer to this model.</a:t>
                </a:r>
              </a:p>
            </p:txBody>
          </p:sp>
        </mc:Choice>
        <mc:Fallback xmlns="">
          <p:sp>
            <p:nvSpPr>
              <p:cNvPr id="74754" name="Text Box 2"/>
              <p:cNvSpPr txBox="1">
                <a:spLocks noRot="1" noChangeAspect="1" noMove="1" noResize="1" noEditPoints="1" noAdjustHandles="1" noChangeArrowheads="1" noChangeShapeType="1" noTextEdit="1"/>
              </p:cNvSpPr>
              <p:nvPr/>
            </p:nvSpPr>
            <p:spPr bwMode="auto">
              <a:xfrm>
                <a:off x="200025" y="200025"/>
                <a:ext cx="8880475" cy="6494085"/>
              </a:xfrm>
              <a:prstGeom prst="rect">
                <a:avLst/>
              </a:prstGeom>
              <a:blipFill>
                <a:blip r:embed="rId3"/>
                <a:stretch>
                  <a:fillRect l="-1784" t="-2723" b="-6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L">
                    <a:noFill/>
                  </a:rPr>
                  <a:t> </a:t>
                </a:r>
              </a:p>
            </p:txBody>
          </p:sp>
        </mc:Fallback>
      </mc:AlternateContent>
      <p:pic>
        <p:nvPicPr>
          <p:cNvPr id="7" name="Picture 4" descr="sp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26</a:t>
            </a:fld>
            <a:endParaRPr lang="en-US" altLang="nl-NL" sz="1600"/>
          </a:p>
        </p:txBody>
      </p:sp>
    </p:spTree>
    <p:extLst>
      <p:ext uri="{BB962C8B-B14F-4D97-AF65-F5344CB8AC3E}">
        <p14:creationId xmlns:p14="http://schemas.microsoft.com/office/powerpoint/2010/main" val="149955615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75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475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47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autoUpdateAnimBg="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08607" y="312118"/>
            <a:ext cx="82518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Endowment effect: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Bateman et al. (1997), and many others.</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Combines framing &amp;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loss aversion</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to generate violations of revealed preference axioms.</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“losses loom larger than gains”</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Here comes a characteristic finding:</a:t>
            </a: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260</a:t>
            </a:fld>
            <a:endParaRPr lang="en-US" altLang="nl-NL" sz="1600"/>
          </a:p>
        </p:txBody>
      </p:sp>
      <p:pic>
        <p:nvPicPr>
          <p:cNvPr id="4" name="Picture 3"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10849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51286" y="314556"/>
            <a:ext cx="825182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rgbClr val="0000FF"/>
              </a:buClr>
              <a:buFont typeface="Times New Roman" panose="02020603050405020304" pitchFamily="18" charset="0"/>
              <a:buAutoNum type="arabicPeriod"/>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Subjects are endowed with coffee mug.</a:t>
            </a:r>
          </a:p>
          <a:p>
            <a:pPr>
              <a:spcBef>
                <a:spcPct val="0"/>
              </a:spcBef>
              <a:buClr>
                <a:srgbClr val="0000FF"/>
              </a:buClr>
              <a:buFont typeface="Times New Roman" panose="02020603050405020304" pitchFamily="18" charset="0"/>
              <a:buAutoNum type="arabicPeriod"/>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Are asked willingness to accept (WTA): minimum </a:t>
            </a:r>
            <a:r>
              <a:rPr lang="nl-NL" altLang="nl-NL" dirty="0">
                <a:solidFill>
                  <a:srgbClr val="000000"/>
                </a:solidFill>
                <a:latin typeface="Arial" panose="020B0604020202020204" pitchFamily="34" charset="0"/>
              </a:rPr>
              <a:t>€X for which they sell mug.</a:t>
            </a:r>
            <a:br>
              <a:rPr lang="nl-NL" altLang="nl-NL" dirty="0">
                <a:solidFill>
                  <a:srgbClr val="000000"/>
                </a:solidFill>
                <a:latin typeface="Arial" panose="020B0604020202020204" pitchFamily="34" charset="0"/>
              </a:rPr>
            </a:br>
            <a:r>
              <a:rPr lang="nl-NL" altLang="nl-NL" dirty="0">
                <a:solidFill>
                  <a:srgbClr val="000000"/>
                </a:solidFill>
                <a:latin typeface="Arial" panose="020B0604020202020204" pitchFamily="34" charset="0"/>
              </a:rPr>
              <a:t>homo economicus: €X ~ mug.</a:t>
            </a:r>
          </a:p>
          <a:p>
            <a:pPr>
              <a:spcBef>
                <a:spcPct val="0"/>
              </a:spcBef>
              <a:buClr>
                <a:srgbClr val="0000FF"/>
              </a:buClr>
              <a:buFont typeface="Times New Roman" panose="02020603050405020304" pitchFamily="18" charset="0"/>
              <a:buAutoNum type="arabicPeriod"/>
            </a:pP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Later, subjects are asked willingness to pay (WTP):</a:t>
            </a:r>
            <a:b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maximum amount </a:t>
            </a:r>
            <a:r>
              <a:rPr lang="nl-NL" altLang="nl-NL" dirty="0">
                <a:solidFill>
                  <a:srgbClr val="000000"/>
                </a:solidFill>
                <a:latin typeface="Arial" panose="020B0604020202020204" pitchFamily="34" charset="0"/>
              </a:rPr>
              <a:t>€Y </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they pay to buy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the</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mug. Homo economicus: </a:t>
            </a:r>
            <a:r>
              <a:rPr lang="nl-NL" altLang="nl-NL" dirty="0">
                <a:solidFill>
                  <a:srgbClr val="000000"/>
                </a:solidFill>
                <a:latin typeface="Arial" panose="020B0604020202020204" pitchFamily="34" charset="0"/>
              </a:rPr>
              <a:t>€Y ~ mug.</a:t>
            </a:r>
          </a:p>
          <a:p>
            <a:pPr>
              <a:spcBef>
                <a:spcPct val="0"/>
              </a:spcBef>
              <a:buClr>
                <a:srgbClr val="0000FF"/>
              </a:buClr>
              <a:buFont typeface="Times New Roman" panose="02020603050405020304" pitchFamily="18" charset="0"/>
              <a:buAutoNum type="arabicPeriod"/>
            </a:pP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Homo economicus: X = Y </a:t>
            </a:r>
            <a:r>
              <a:rPr lang="nl-NL" altLang="nl-NL" sz="1600" dirty="0">
                <a:solidFill>
                  <a:srgbClr val="000000"/>
                </a:solidFill>
                <a:latin typeface="Arial" panose="020B0604020202020204" pitchFamily="34" charset="0"/>
                <a:cs typeface="Times New Roman" panose="02020603050405020304" pitchFamily="18" charset="0"/>
                <a:sym typeface="Math3" panose="00000400000000000000" pitchFamily="2" charset="2"/>
              </a:rPr>
              <a:t>(modulo a small income effect)</a:t>
            </a:r>
            <a:endPar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Clr>
                <a:srgbClr val="0000FF"/>
              </a:buClr>
              <a:buFont typeface="Times New Roman" panose="02020603050405020304" pitchFamily="18" charset="0"/>
              <a:buAutoNum type="arabicPeriod"/>
            </a:pP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Homo sapiens: WTP = Y </a:t>
            </a:r>
            <a:r>
              <a:rPr lang="nl-NL" altLang="nl-NL" dirty="0">
                <a:solidFill>
                  <a:srgbClr val="000000"/>
                </a:solidFill>
                <a:latin typeface="Arial" panose="020B0604020202020204" pitchFamily="34" charset="0"/>
                <a:sym typeface="Symbol" panose="05050102010706020507" pitchFamily="18" charset="2"/>
              </a:rPr>
              <a:t> X/2 = WTA/2. </a:t>
            </a:r>
            <a:br>
              <a:rPr lang="nl-NL" altLang="nl-NL" dirty="0">
                <a:solidFill>
                  <a:srgbClr val="CC9900"/>
                </a:solidFill>
                <a:latin typeface="Arial" panose="020B0604020202020204" pitchFamily="34" charset="0"/>
                <a:sym typeface="Symbol" panose="05050102010706020507" pitchFamily="18" charset="2"/>
              </a:rPr>
            </a:br>
            <a:r>
              <a:rPr lang="nl-NL" altLang="nl-NL" u="sng" dirty="0">
                <a:solidFill>
                  <a:srgbClr val="CC9900"/>
                </a:solidFill>
                <a:latin typeface="Arial" panose="020B0604020202020204" pitchFamily="34" charset="0"/>
                <a:sym typeface="Symbol" panose="05050102010706020507" pitchFamily="18" charset="2"/>
              </a:rPr>
              <a:t>WTP-WTA </a:t>
            </a:r>
            <a:r>
              <a:rPr lang="nl-NL" altLang="nl-NL" u="sng" dirty="0" err="1">
                <a:solidFill>
                  <a:srgbClr val="CC9900"/>
                </a:solidFill>
                <a:latin typeface="Arial" panose="020B0604020202020204" pitchFamily="34" charset="0"/>
                <a:sym typeface="Symbol" panose="05050102010706020507" pitchFamily="18" charset="2"/>
              </a:rPr>
              <a:t>discrepancy</a:t>
            </a:r>
            <a:r>
              <a:rPr lang="nl-NL" altLang="nl-NL" u="sng" dirty="0">
                <a:solidFill>
                  <a:srgbClr val="CC9900"/>
                </a:solidFill>
                <a:latin typeface="Arial" panose="020B0604020202020204" pitchFamily="34" charset="0"/>
                <a:sym typeface="Symbol" panose="05050102010706020507" pitchFamily="18" charset="2"/>
              </a:rPr>
              <a:t>.</a:t>
            </a:r>
            <a:endParaRPr lang="nl-NL" altLang="nl-NL" u="sng"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5" name="Picture 4" descr="A coffee mug&#10;&#10;Description automatically generated">
            <a:extLst>
              <a:ext uri="{FF2B5EF4-FFF2-40B4-BE49-F238E27FC236}">
                <a16:creationId xmlns:a16="http://schemas.microsoft.com/office/drawing/2014/main" id="{BA120661-F10B-4A87-B310-E40D4210DE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51" t="17713" r="10966" b="15968"/>
          <a:stretch/>
        </p:blipFill>
        <p:spPr>
          <a:xfrm>
            <a:off x="8105913" y="260648"/>
            <a:ext cx="642551" cy="610424"/>
          </a:xfrm>
          <a:prstGeom prst="rect">
            <a:avLst/>
          </a:prstGeom>
        </p:spPr>
      </p:pic>
      <p:pic>
        <p:nvPicPr>
          <p:cNvPr id="6" name="Picture 5" descr="A picture containing drawing, game, table&#10;&#10;Description automatically generated">
            <a:extLst>
              <a:ext uri="{FF2B5EF4-FFF2-40B4-BE49-F238E27FC236}">
                <a16:creationId xmlns:a16="http://schemas.microsoft.com/office/drawing/2014/main" id="{3D5A33AF-4F79-4291-9659-E72B343CCD9B}"/>
              </a:ext>
            </a:extLst>
          </p:cNvPr>
          <p:cNvPicPr>
            <a:picLocks noChangeAspect="1"/>
          </p:cNvPicPr>
          <p:nvPr/>
        </p:nvPicPr>
        <p:blipFill rotWithShape="1">
          <a:blip r:embed="rId4">
            <a:extLst>
              <a:ext uri="{28A0092B-C50C-407E-A947-70E740481C1C}">
                <a14:useLocalDpi xmlns:a14="http://schemas.microsoft.com/office/drawing/2010/main" val="0"/>
              </a:ext>
            </a:extLst>
          </a:blip>
          <a:srcRect l="36178" r="33413"/>
          <a:stretch/>
        </p:blipFill>
        <p:spPr>
          <a:xfrm>
            <a:off x="6025918" y="5517232"/>
            <a:ext cx="634314" cy="547688"/>
          </a:xfrm>
          <a:prstGeom prst="rect">
            <a:avLst/>
          </a:prstGeom>
        </p:spPr>
      </p:pic>
      <p:sp>
        <p:nvSpPr>
          <p:cNvPr id="7"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261</a:t>
            </a:fld>
            <a:endParaRPr lang="en-US" altLang="nl-NL" sz="1600"/>
          </a:p>
        </p:txBody>
      </p:sp>
      <p:pic>
        <p:nvPicPr>
          <p:cNvPr id="8" name="Picture 7" descr="C:\Users\xx\Desktop\cur\cur Micro IV\pref.rev.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0813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80314" y="271463"/>
            <a:ext cx="82518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Explanation:</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u="sng" dirty="0">
                <a:solidFill>
                  <a:srgbClr val="CC9900"/>
                </a:solidFill>
                <a:latin typeface="Arial" panose="020B0604020202020204" pitchFamily="34" charset="0"/>
                <a:cs typeface="Times New Roman" panose="02020603050405020304" pitchFamily="18" charset="0"/>
                <a:sym typeface="Math3" panose="00000400000000000000" pitchFamily="2" charset="2"/>
              </a:rPr>
              <a:t>the endowment effect. </a:t>
            </a:r>
            <a:b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What you own and have to give up,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you value more than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what you do not own but can get.</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Is about the same as loss aversion.</a:t>
            </a: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262</a:t>
            </a:fld>
            <a:endParaRPr lang="en-US" altLang="nl-NL" sz="1600"/>
          </a:p>
        </p:txBody>
      </p:sp>
      <p:pic>
        <p:nvPicPr>
          <p:cNvPr id="4" name="Picture 3"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89772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55574" y="265113"/>
            <a:ext cx="8880921" cy="639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Tx/>
              <a:buNone/>
            </a:pPr>
            <a:r>
              <a:rPr lang="en-US" altLang="nl-NL" dirty="0">
                <a:solidFill>
                  <a:srgbClr val="0000FF"/>
                </a:solidFill>
                <a:latin typeface="Arial" panose="020B0604020202020204" pitchFamily="34" charset="0"/>
              </a:rPr>
              <a:t>Application</a:t>
            </a:r>
            <a:r>
              <a:rPr lang="en-US" altLang="nl-NL" dirty="0">
                <a:solidFill>
                  <a:srgbClr val="000000"/>
                </a:solidFill>
                <a:latin typeface="Arial" panose="020B0604020202020204" pitchFamily="34" charset="0"/>
              </a:rPr>
              <a:t> (text from </a:t>
            </a:r>
            <a:r>
              <a:rPr lang="en-US" altLang="nl-NL" dirty="0" err="1">
                <a:solidFill>
                  <a:srgbClr val="000000"/>
                </a:solidFill>
                <a:latin typeface="Arial" panose="020B0604020202020204" pitchFamily="34" charset="0"/>
              </a:rPr>
              <a:t>Thaler</a:t>
            </a:r>
            <a:r>
              <a:rPr lang="en-US" altLang="nl-NL" dirty="0">
                <a:solidFill>
                  <a:srgbClr val="000000"/>
                </a:solidFill>
                <a:latin typeface="Arial" panose="020B0604020202020204" pitchFamily="34" charset="0"/>
              </a:rPr>
              <a:t> 1980; read it): </a:t>
            </a:r>
          </a:p>
          <a:p>
            <a:pPr>
              <a:lnSpc>
                <a:spcPct val="85000"/>
              </a:lnSpc>
              <a:spcBef>
                <a:spcPct val="0"/>
              </a:spcBef>
              <a:buFontTx/>
              <a:buNone/>
            </a:pPr>
            <a:r>
              <a:rPr lang="en-US" altLang="nl-NL" sz="2600" dirty="0">
                <a:solidFill>
                  <a:srgbClr val="000000"/>
                </a:solidFill>
                <a:latin typeface="Arial" panose="020B0604020202020204" pitchFamily="34" charset="0"/>
              </a:rPr>
              <a:t>Until recently, credit card companies banned their </a:t>
            </a:r>
            <a:br>
              <a:rPr lang="en-US" altLang="nl-NL" sz="2600" dirty="0">
                <a:solidFill>
                  <a:srgbClr val="000000"/>
                </a:solidFill>
                <a:latin typeface="Arial" panose="020B0604020202020204" pitchFamily="34" charset="0"/>
              </a:rPr>
            </a:br>
            <a:r>
              <a:rPr lang="en-US" altLang="nl-NL" sz="2600" dirty="0">
                <a:solidFill>
                  <a:srgbClr val="000000"/>
                </a:solidFill>
                <a:latin typeface="Arial" panose="020B0604020202020204" pitchFamily="34" charset="0"/>
              </a:rPr>
              <a:t>affiliated stores from charging higher prices to credit card users. A bill to outlaw such agreements was presented to Congress. When it appeared likely that some kind of bill would pass, the credit card lobby turned its attention to form rather than substance. Specifically, it preferred that any difference between cash and credit card customers take the form of a cash discount rather than a credit card surcharge. This preference makes sense if consumers would view the cash discount as an opportunity cost of using the credit card but the surcharge as an out-of-pocket cost.</a:t>
            </a:r>
            <a:br>
              <a:rPr lang="en-US" altLang="nl-NL" sz="2600" dirty="0">
                <a:solidFill>
                  <a:srgbClr val="000000"/>
                </a:solidFill>
                <a:latin typeface="Arial" panose="020B0604020202020204" pitchFamily="34" charset="0"/>
              </a:rPr>
            </a:br>
            <a:endParaRPr lang="en-US" altLang="nl-NL" sz="2600" dirty="0">
              <a:solidFill>
                <a:srgbClr val="000000"/>
              </a:solidFill>
              <a:latin typeface="Arial" panose="020B0604020202020204" pitchFamily="34" charset="0"/>
            </a:endParaRPr>
          </a:p>
          <a:p>
            <a:pPr>
              <a:lnSpc>
                <a:spcPct val="85000"/>
              </a:lnSpc>
              <a:spcBef>
                <a:spcPct val="0"/>
              </a:spcBef>
              <a:buFontTx/>
              <a:buNone/>
            </a:pPr>
            <a:r>
              <a:rPr lang="en-US" altLang="nl-NL" sz="2800" dirty="0">
                <a:solidFill>
                  <a:srgbClr val="0000FF"/>
                </a:solidFill>
                <a:latin typeface="Arial" panose="020B0604020202020204" pitchFamily="34" charset="0"/>
              </a:rPr>
              <a:t>Explanation: </a:t>
            </a:r>
          </a:p>
          <a:p>
            <a:pPr>
              <a:lnSpc>
                <a:spcPct val="85000"/>
              </a:lnSpc>
              <a:spcBef>
                <a:spcPct val="0"/>
              </a:spcBef>
              <a:buFontTx/>
              <a:buNone/>
            </a:pPr>
            <a:r>
              <a:rPr lang="en-US" altLang="nl-NL" sz="2800" dirty="0">
                <a:solidFill>
                  <a:srgbClr val="000000"/>
                </a:solidFill>
                <a:latin typeface="Arial" panose="020B0604020202020204" pitchFamily="34" charset="0"/>
              </a:rPr>
              <a:t>surcharge perceived as: giving up money you own;</a:t>
            </a:r>
          </a:p>
          <a:p>
            <a:pPr>
              <a:lnSpc>
                <a:spcPct val="85000"/>
              </a:lnSpc>
              <a:spcBef>
                <a:spcPct val="0"/>
              </a:spcBef>
              <a:buFontTx/>
              <a:buNone/>
            </a:pPr>
            <a:r>
              <a:rPr lang="en-US" altLang="nl-NL" sz="2800" dirty="0">
                <a:solidFill>
                  <a:srgbClr val="000000"/>
                </a:solidFill>
                <a:latin typeface="Arial" panose="020B0604020202020204" pitchFamily="34" charset="0"/>
              </a:rPr>
              <a:t>cash discount perceived as: getting money not owned.</a:t>
            </a:r>
          </a:p>
          <a:p>
            <a:pPr>
              <a:lnSpc>
                <a:spcPct val="85000"/>
              </a:lnSpc>
              <a:spcBef>
                <a:spcPct val="0"/>
              </a:spcBef>
              <a:buFontTx/>
              <a:buNone/>
            </a:pPr>
            <a:r>
              <a:rPr lang="en-US" altLang="nl-NL" sz="2800" dirty="0">
                <a:solidFill>
                  <a:srgbClr val="0000FF"/>
                </a:solidFill>
                <a:latin typeface="Arial" panose="020B0604020202020204" pitchFamily="34" charset="0"/>
              </a:rPr>
              <a:t>Endowment effect:</a:t>
            </a:r>
            <a:r>
              <a:rPr lang="en-US" altLang="nl-NL" sz="2800" dirty="0">
                <a:solidFill>
                  <a:srgbClr val="0066FF"/>
                </a:solidFill>
                <a:latin typeface="Arial" panose="020B0604020202020204" pitchFamily="34" charset="0"/>
              </a:rPr>
              <a:t> </a:t>
            </a:r>
            <a:r>
              <a:rPr lang="en-US" altLang="nl-NL" sz="2800" dirty="0">
                <a:solidFill>
                  <a:srgbClr val="000000"/>
                </a:solidFill>
                <a:latin typeface="Arial" panose="020B0604020202020204" pitchFamily="34" charset="0"/>
              </a:rPr>
              <a:t>former is felt more than latter.</a:t>
            </a:r>
            <a:endPar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6" name="Picture 5">
            <a:extLst>
              <a:ext uri="{FF2B5EF4-FFF2-40B4-BE49-F238E27FC236}">
                <a16:creationId xmlns:a16="http://schemas.microsoft.com/office/drawing/2014/main" id="{1DAE2A7C-4FED-4D69-9441-4DA4CD4B8B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627" b="21838"/>
          <a:stretch/>
        </p:blipFill>
        <p:spPr>
          <a:xfrm>
            <a:off x="8056155" y="278893"/>
            <a:ext cx="548293" cy="701835"/>
          </a:xfrm>
          <a:prstGeom prst="rect">
            <a:avLst/>
          </a:prstGeom>
        </p:spPr>
      </p:pic>
      <p:sp>
        <p:nvSpPr>
          <p:cNvPr id="4"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263</a:t>
            </a:fld>
            <a:endParaRPr lang="en-US" altLang="nl-NL" sz="1600" dirty="0"/>
          </a:p>
        </p:txBody>
      </p:sp>
      <p:pic>
        <p:nvPicPr>
          <p:cNvPr id="5" name="Picture 4" descr="C:\Users\xx\Desktop\cur\cur Micro IV\pref.re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80331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70024" y="343129"/>
            <a:ext cx="9047545" cy="629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sz="2800" dirty="0">
                <a:solidFill>
                  <a:srgbClr val="0000FF"/>
                </a:solidFill>
                <a:latin typeface="Arial" panose="020B0604020202020204" pitchFamily="34" charset="0"/>
              </a:rPr>
              <a:t>Remarkable classic reference: </a:t>
            </a:r>
          </a:p>
          <a:p>
            <a:pPr>
              <a:lnSpc>
                <a:spcPct val="90000"/>
              </a:lnSpc>
              <a:spcBef>
                <a:spcPct val="0"/>
              </a:spcBef>
              <a:buFontTx/>
              <a:buNone/>
            </a:pPr>
            <a:r>
              <a:rPr lang="en-US" altLang="nl-NL" sz="2800" dirty="0">
                <a:solidFill>
                  <a:srgbClr val="000000"/>
                </a:solidFill>
                <a:latin typeface="Arial" panose="020B0604020202020204" pitchFamily="34" charset="0"/>
              </a:rPr>
              <a:t>Bentham, Jeremy (1828-43) [1782-7], "The Rationale</a:t>
            </a:r>
            <a:br>
              <a:rPr lang="en-US" altLang="nl-NL" sz="2800" dirty="0">
                <a:solidFill>
                  <a:srgbClr val="000000"/>
                </a:solidFill>
                <a:latin typeface="Arial" panose="020B0604020202020204" pitchFamily="34" charset="0"/>
              </a:rPr>
            </a:br>
            <a:r>
              <a:rPr lang="en-US" altLang="nl-NL" sz="2800" dirty="0">
                <a:solidFill>
                  <a:srgbClr val="000000"/>
                </a:solidFill>
                <a:latin typeface="Arial" panose="020B0604020202020204" pitchFamily="34" charset="0"/>
              </a:rPr>
              <a:t>of Reward." John Bowring [ed.], The Works of </a:t>
            </a:r>
            <a:br>
              <a:rPr lang="en-US" altLang="nl-NL" sz="2800" dirty="0">
                <a:solidFill>
                  <a:srgbClr val="000000"/>
                </a:solidFill>
                <a:latin typeface="Arial" panose="020B0604020202020204" pitchFamily="34" charset="0"/>
              </a:rPr>
            </a:br>
            <a:r>
              <a:rPr lang="en-US" altLang="nl-NL" sz="2800" dirty="0">
                <a:solidFill>
                  <a:srgbClr val="000000"/>
                </a:solidFill>
                <a:latin typeface="Arial" panose="020B0604020202020204" pitchFamily="34" charset="0"/>
              </a:rPr>
              <a:t>Jeremy Bentham, Part VII, 297-364.</a:t>
            </a:r>
            <a:br>
              <a:rPr lang="en-US" altLang="nl-NL" sz="2800" dirty="0">
                <a:solidFill>
                  <a:srgbClr val="000000"/>
                </a:solidFill>
                <a:latin typeface="Arial" panose="020B0604020202020204" pitchFamily="34" charset="0"/>
              </a:rPr>
            </a:br>
            <a:endParaRPr lang="en-US" altLang="nl-NL" sz="2800" dirty="0">
              <a:solidFill>
                <a:srgbClr val="000000"/>
              </a:solidFill>
              <a:latin typeface="Arial" panose="020B0604020202020204" pitchFamily="34" charset="0"/>
            </a:endParaRPr>
          </a:p>
          <a:p>
            <a:pPr>
              <a:lnSpc>
                <a:spcPct val="90000"/>
              </a:lnSpc>
              <a:spcBef>
                <a:spcPct val="0"/>
              </a:spcBef>
              <a:buFontTx/>
              <a:buNone/>
            </a:pPr>
            <a:r>
              <a:rPr lang="en-US" altLang="nl-NL" sz="2800" dirty="0">
                <a:solidFill>
                  <a:srgbClr val="0000FF"/>
                </a:solidFill>
                <a:latin typeface="Arial" panose="020B0604020202020204" pitchFamily="34" charset="0"/>
              </a:rPr>
              <a:t>Argued: </a:t>
            </a:r>
          </a:p>
          <a:p>
            <a:pPr>
              <a:lnSpc>
                <a:spcPct val="90000"/>
              </a:lnSpc>
              <a:spcBef>
                <a:spcPct val="0"/>
              </a:spcBef>
              <a:buFontTx/>
              <a:buNone/>
            </a:pPr>
            <a:r>
              <a:rPr lang="en-US" altLang="nl-NL" sz="2800" dirty="0">
                <a:solidFill>
                  <a:srgbClr val="000000"/>
                </a:solidFill>
                <a:latin typeface="Arial" panose="020B0604020202020204" pitchFamily="34" charset="0"/>
              </a:rPr>
              <a:t>payment with high salaries &amp; fines for bad performance </a:t>
            </a:r>
            <a:br>
              <a:rPr lang="en-US" altLang="nl-NL" sz="2800" dirty="0">
                <a:solidFill>
                  <a:srgbClr val="000000"/>
                </a:solidFill>
                <a:latin typeface="Arial" panose="020B0604020202020204" pitchFamily="34" charset="0"/>
              </a:rPr>
            </a:br>
            <a:r>
              <a:rPr lang="en-US" altLang="nl-NL" sz="2800" dirty="0">
                <a:solidFill>
                  <a:srgbClr val="000000"/>
                </a:solidFill>
                <a:latin typeface="Arial" panose="020B0604020202020204" pitchFamily="34" charset="0"/>
              </a:rPr>
              <a:t>works better than </a:t>
            </a:r>
            <a:br>
              <a:rPr lang="en-US" altLang="nl-NL" sz="2800" dirty="0">
                <a:solidFill>
                  <a:srgbClr val="000000"/>
                </a:solidFill>
                <a:latin typeface="Arial" panose="020B0604020202020204" pitchFamily="34" charset="0"/>
              </a:rPr>
            </a:br>
            <a:r>
              <a:rPr lang="en-US" altLang="nl-NL" sz="2800" dirty="0">
                <a:solidFill>
                  <a:srgbClr val="000000"/>
                </a:solidFill>
                <a:latin typeface="Arial" panose="020B0604020202020204" pitchFamily="34" charset="0"/>
              </a:rPr>
              <a:t>low salaries and rewards for good performance, </a:t>
            </a:r>
            <a:br>
              <a:rPr lang="en-US" altLang="nl-NL" sz="2800" dirty="0">
                <a:solidFill>
                  <a:srgbClr val="000000"/>
                </a:solidFill>
                <a:latin typeface="Arial" panose="020B0604020202020204" pitchFamily="34" charset="0"/>
              </a:rPr>
            </a:br>
            <a:r>
              <a:rPr lang="en-US" altLang="nl-NL" sz="2800" dirty="0">
                <a:solidFill>
                  <a:srgbClr val="000000"/>
                </a:solidFill>
                <a:latin typeface="Arial" panose="020B0604020202020204" pitchFamily="34" charset="0"/>
              </a:rPr>
              <a:t>even if the same in final wealth.</a:t>
            </a:r>
            <a:br>
              <a:rPr lang="en-US" altLang="nl-NL" sz="2800" dirty="0">
                <a:solidFill>
                  <a:srgbClr val="000000"/>
                </a:solidFill>
                <a:latin typeface="Arial" panose="020B0604020202020204" pitchFamily="34" charset="0"/>
              </a:rPr>
            </a:br>
            <a:endParaRPr lang="en-US" altLang="nl-NL" sz="2800" dirty="0">
              <a:solidFill>
                <a:srgbClr val="000000"/>
              </a:solidFill>
              <a:latin typeface="Arial" panose="020B0604020202020204" pitchFamily="34" charset="0"/>
            </a:endParaRPr>
          </a:p>
          <a:p>
            <a:pPr>
              <a:lnSpc>
                <a:spcPct val="90000"/>
              </a:lnSpc>
              <a:spcBef>
                <a:spcPct val="0"/>
              </a:spcBef>
              <a:buFontTx/>
              <a:buNone/>
            </a:pPr>
            <a:r>
              <a:rPr lang="en-US" altLang="nl-NL" sz="2800" dirty="0">
                <a:solidFill>
                  <a:srgbClr val="000000"/>
                </a:solidFill>
                <a:latin typeface="Arial" panose="020B0604020202020204" pitchFamily="34" charset="0"/>
              </a:rPr>
              <a:t>Endowment effects, as most behavioral principles, have been known to mankind all through history. </a:t>
            </a:r>
          </a:p>
          <a:p>
            <a:pPr>
              <a:lnSpc>
                <a:spcPct val="90000"/>
              </a:lnSpc>
              <a:spcBef>
                <a:spcPct val="0"/>
              </a:spcBef>
              <a:buFontTx/>
              <a:buNone/>
            </a:pPr>
            <a:r>
              <a:rPr lang="en-US" altLang="nl-NL" sz="2800" dirty="0">
                <a:solidFill>
                  <a:srgbClr val="000000"/>
                </a:solidFill>
                <a:latin typeface="Arial" panose="020B0604020202020204" pitchFamily="34" charset="0"/>
              </a:rPr>
              <a:t>But were not imposed on homo </a:t>
            </a:r>
            <a:r>
              <a:rPr lang="en-US" altLang="nl-NL" sz="2800" dirty="0" err="1">
                <a:solidFill>
                  <a:srgbClr val="000000"/>
                </a:solidFill>
                <a:latin typeface="Arial" panose="020B0604020202020204" pitchFamily="34" charset="0"/>
              </a:rPr>
              <a:t>economicus</a:t>
            </a:r>
            <a:r>
              <a:rPr lang="en-US" altLang="nl-NL" sz="2800" dirty="0">
                <a:solidFill>
                  <a:srgbClr val="000000"/>
                </a:solidFill>
                <a:latin typeface="Arial" panose="020B0604020202020204" pitchFamily="34" charset="0"/>
              </a:rPr>
              <a:t>. </a:t>
            </a:r>
          </a:p>
          <a:p>
            <a:pPr>
              <a:lnSpc>
                <a:spcPct val="90000"/>
              </a:lnSpc>
              <a:spcBef>
                <a:spcPct val="0"/>
              </a:spcBef>
              <a:buFontTx/>
              <a:buNone/>
            </a:pPr>
            <a:r>
              <a:rPr lang="en-US" altLang="nl-NL" sz="2800" dirty="0">
                <a:solidFill>
                  <a:srgbClr val="000000"/>
                </a:solidFill>
                <a:latin typeface="Arial" panose="020B0604020202020204" pitchFamily="34" charset="0"/>
              </a:rPr>
              <a:t>No-one knew how to do quantitative economic analysis with it.</a:t>
            </a:r>
          </a:p>
        </p:txBody>
      </p:sp>
      <p:pic>
        <p:nvPicPr>
          <p:cNvPr id="6" name="Picture 5" descr="A person wearing a suit and hat&#10;&#10;Description automatically generated">
            <a:extLst>
              <a:ext uri="{FF2B5EF4-FFF2-40B4-BE49-F238E27FC236}">
                <a16:creationId xmlns:a16="http://schemas.microsoft.com/office/drawing/2014/main" id="{EC1F5B02-7592-4F97-9DF7-FB7A8064B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45" t="10088" r="19014" b="42504"/>
          <a:stretch/>
        </p:blipFill>
        <p:spPr>
          <a:xfrm>
            <a:off x="7774632" y="1167435"/>
            <a:ext cx="685800" cy="712923"/>
          </a:xfrm>
          <a:prstGeom prst="rect">
            <a:avLst/>
          </a:prstGeom>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264</a:t>
            </a:fld>
            <a:endParaRPr lang="en-US" altLang="nl-NL" sz="1600"/>
          </a:p>
        </p:txBody>
      </p:sp>
      <p:pic>
        <p:nvPicPr>
          <p:cNvPr id="7" name="Picture 6" descr="C:\Users\xx\Desktop\cur\cur Micro IV\pref.re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603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89833" y="332656"/>
            <a:ext cx="88106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11. Preference reversals and framing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11.1. </a:t>
            </a:r>
            <a:r>
              <a:rPr lang="en-GB" altLang="nl-NL" dirty="0">
                <a:cs typeface="Times New Roman" panose="02020603050405020304" pitchFamily="18" charset="0"/>
                <a:sym typeface="Math3" panose="00000400000000000000" pitchFamily="2" charset="2"/>
              </a:rPr>
              <a:t>The </a:t>
            </a:r>
            <a:r>
              <a:rPr lang="en-GB" altLang="nl-NL" dirty="0" err="1">
                <a:cs typeface="Times New Roman" panose="02020603050405020304" pitchFamily="18" charset="0"/>
                <a:sym typeface="Math3" panose="00000400000000000000" pitchFamily="2" charset="2"/>
              </a:rPr>
              <a:t>evaluability</a:t>
            </a:r>
            <a:r>
              <a:rPr lang="en-GB" altLang="nl-NL" dirty="0">
                <a:cs typeface="Times New Roman" panose="02020603050405020304" pitchFamily="18" charset="0"/>
                <a:sym typeface="Math3" panose="00000400000000000000" pitchFamily="2" charset="2"/>
              </a:rPr>
              <a:t> hypothesis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11.2.</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Context effects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11.3.</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Endowment effects</a:t>
            </a:r>
          </a:p>
          <a:p>
            <a:pPr marL="0" indent="0">
              <a:buClr>
                <a:schemeClr val="tx2">
                  <a:lumMod val="75000"/>
                </a:schemeClr>
              </a:buClr>
            </a:pPr>
            <a:r>
              <a:rPr lang="en-US" altLang="nl-NL" dirty="0">
                <a:solidFill>
                  <a:srgbClr val="0000FF"/>
                </a:solidFill>
                <a:cs typeface="Times New Roman" panose="02020603050405020304" pitchFamily="18" charset="0"/>
                <a:sym typeface="Math3" panose="00000400000000000000" pitchFamily="2" charset="2"/>
              </a:rPr>
              <a:t>11.4.</a:t>
            </a:r>
            <a:r>
              <a:rPr lang="en-US"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cs typeface="Times New Roman" panose="02020603050405020304" pitchFamily="18" charset="0"/>
                <a:sym typeface="Math3" panose="00000400000000000000" pitchFamily="2" charset="2"/>
              </a:rPr>
              <a:t>Epilogue of Ch. 11: applications of preceding </a:t>
            </a:r>
            <a:br>
              <a:rPr lang="en-US" altLang="nl-NL" dirty="0">
                <a:cs typeface="Times New Roman" panose="02020603050405020304" pitchFamily="18" charset="0"/>
                <a:sym typeface="Math3" panose="00000400000000000000" pitchFamily="2" charset="2"/>
              </a:rPr>
            </a:br>
            <a:r>
              <a:rPr lang="en-US" altLang="nl-NL" dirty="0">
                <a:cs typeface="Times New Roman" panose="02020603050405020304" pitchFamily="18" charset="0"/>
                <a:sym typeface="Math3" panose="00000400000000000000" pitchFamily="2" charset="2"/>
              </a:rPr>
              <a:t>         versions of preference reversals</a:t>
            </a:r>
            <a:endParaRPr lang="en-US" altLang="nl-NL" dirty="0">
              <a:sym typeface="Math3" panose="00000400000000000000" pitchFamily="2" charset="2"/>
            </a:endParaRPr>
          </a:p>
        </p:txBody>
      </p:sp>
      <p:sp>
        <p:nvSpPr>
          <p:cNvPr id="6" name="Line 8"/>
          <p:cNvSpPr>
            <a:spLocks noChangeShapeType="1"/>
          </p:cNvSpPr>
          <p:nvPr/>
        </p:nvSpPr>
        <p:spPr bwMode="auto">
          <a:xfrm>
            <a:off x="6468" y="2217688"/>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6"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0467" y="980728"/>
            <a:ext cx="862013" cy="8620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265</a:t>
            </a:fld>
            <a:endParaRPr lang="en-US" altLang="nl-NL" sz="1600"/>
          </a:p>
        </p:txBody>
      </p:sp>
      <p:pic>
        <p:nvPicPr>
          <p:cNvPr id="8" name="Picture 7"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247190"/>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42875" y="120877"/>
            <a:ext cx="900112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Applications of preceding versions of preference reversals:</a:t>
            </a:r>
            <a:br>
              <a:rPr lang="en-US" altLang="nl-NL" dirty="0">
                <a:latin typeface="Arial" panose="020B0604020202020204" pitchFamily="34" charset="0"/>
                <a:cs typeface="Times New Roman" panose="02020603050405020304" pitchFamily="18" charset="0"/>
                <a:sym typeface="Math3" panose="00000400000000000000" pitchFamily="2" charset="2"/>
              </a:rPr>
            </a:br>
            <a:endParaRPr lang="en-US" altLang="nl-NL" dirty="0">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Are extensively used to manipulate people, for good or bad. Central to </a:t>
            </a: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marketing.</a:t>
            </a:r>
            <a:b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But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applications not yet very quantitative. Maybe more psychology/marketing than economics.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266</a:t>
            </a:fld>
            <a:endParaRPr lang="en-US" altLang="nl-NL" sz="1600"/>
          </a:p>
        </p:txBody>
      </p:sp>
      <p:pic>
        <p:nvPicPr>
          <p:cNvPr id="4" name="Picture 3"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78673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42875" y="120877"/>
            <a:ext cx="90011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Before final conclusion:</a:t>
            </a:r>
            <a:br>
              <a:rPr lang="en-US" altLang="nl-NL" dirty="0">
                <a:latin typeface="Arial" panose="020B0604020202020204" pitchFamily="34" charset="0"/>
                <a:cs typeface="Times New Roman" panose="02020603050405020304" pitchFamily="18" charset="0"/>
                <a:sym typeface="Math3" panose="00000400000000000000" pitchFamily="2" charset="2"/>
              </a:rPr>
            </a:br>
            <a:endParaRPr lang="en-US" altLang="nl-NL" dirty="0">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Big impact (or cause?) of behavioral: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economics became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experimental</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micro level.</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267</a:t>
            </a:fld>
            <a:endParaRPr lang="en-US" altLang="nl-NL" sz="1600"/>
          </a:p>
        </p:txBody>
      </p:sp>
      <p:pic>
        <p:nvPicPr>
          <p:cNvPr id="4" name="Picture 3" descr="C:\Users\xx\Desktop\cur\cur Micro IV\pref.re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73" y="6278713"/>
            <a:ext cx="391062" cy="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13856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47203" y="272595"/>
            <a:ext cx="8374063" cy="380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None/>
            </a:pPr>
            <a:r>
              <a:rPr lang="en-GB" altLang="nl-NL" sz="3600" dirty="0">
                <a:solidFill>
                  <a:srgbClr val="CC9900"/>
                </a:solidFill>
                <a:latin typeface="Arial" panose="020B0604020202020204" pitchFamily="34" charset="0"/>
                <a:cs typeface="Times New Roman" panose="02020603050405020304" pitchFamily="18" charset="0"/>
                <a:sym typeface="Math3" panose="00000400000000000000" pitchFamily="2" charset="2"/>
              </a:rPr>
              <a:t>Final conclusion</a:t>
            </a:r>
            <a:br>
              <a:rPr lang="en-GB" altLang="nl-NL" sz="3600" i="1" dirty="0">
                <a:solidFill>
                  <a:srgbClr val="FF9900"/>
                </a:solidFill>
                <a:latin typeface="Arial" panose="020B0604020202020204" pitchFamily="34" charset="0"/>
                <a:cs typeface="Times New Roman" panose="02020603050405020304" pitchFamily="18" charset="0"/>
                <a:sym typeface="Math3" panose="00000400000000000000" pitchFamily="2" charset="2"/>
              </a:rPr>
            </a:br>
            <a:endParaRPr lang="en-GB" altLang="nl-NL" sz="3600" i="1" dirty="0">
              <a:solidFill>
                <a:srgbClr val="FF99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None/>
            </a:pPr>
            <a:r>
              <a:rPr lang="en-GB"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economics provides empirical models more realistic than the classical models that were based on the ordinal homo </a:t>
            </a:r>
            <a:r>
              <a:rPr lang="en-GB"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It provides new insights and models in virtually all fields in economics. </a:t>
            </a:r>
          </a:p>
          <a:p>
            <a:pPr>
              <a:lnSpc>
                <a:spcPct val="9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Also in your field …</a:t>
            </a:r>
          </a:p>
          <a:p>
            <a:pPr>
              <a:lnSpc>
                <a:spcPct val="9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And also for your own decisions …</a:t>
            </a:r>
          </a:p>
        </p:txBody>
      </p:sp>
      <p:sp>
        <p:nvSpPr>
          <p:cNvPr id="3"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268</a:t>
            </a:fld>
            <a:endParaRPr lang="en-US" altLang="nl-NL" sz="1600"/>
          </a:p>
        </p:txBody>
      </p:sp>
      <p:pic>
        <p:nvPicPr>
          <p:cNvPr id="4" name="Picture 3" descr="C:\Users\xx\Desktop\cur\Micro IV\x10.jpg"/>
          <p:cNvPicPr>
            <a:picLocks noChangeAspect="1" noChangeArrowheads="1"/>
          </p:cNvPicPr>
          <p:nvPr/>
        </p:nvPicPr>
        <p:blipFill rotWithShape="1">
          <a:blip r:embed="rId3">
            <a:extLst>
              <a:ext uri="{28A0092B-C50C-407E-A947-70E740481C1C}">
                <a14:useLocalDpi xmlns:a14="http://schemas.microsoft.com/office/drawing/2010/main" val="0"/>
              </a:ext>
            </a:extLst>
          </a:blip>
          <a:srcRect l="23872" t="48028" r="68966" b="43430"/>
          <a:stretch/>
        </p:blipFill>
        <p:spPr bwMode="auto">
          <a:xfrm>
            <a:off x="8565009" y="177056"/>
            <a:ext cx="471487" cy="57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98491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autoUpdateAnimBg="0"/>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589" y="1773937"/>
            <a:ext cx="5035901" cy="2724340"/>
          </a:xfrm>
          <a:prstGeom prst="rect">
            <a:avLst/>
          </a:prstGeom>
        </p:spPr>
      </p:pic>
      <p:sp>
        <p:nvSpPr>
          <p:cNvPr id="4" name="Text Box 3"/>
          <p:cNvSpPr txBox="1">
            <a:spLocks noChangeArrowheads="1"/>
          </p:cNvSpPr>
          <p:nvPr/>
        </p:nvSpPr>
        <p:spPr bwMode="auto">
          <a:xfrm>
            <a:off x="8730430" y="6592095"/>
            <a:ext cx="54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u="sng"/>
              <a:pPr>
                <a:spcBef>
                  <a:spcPct val="50000"/>
                </a:spcBef>
                <a:buFontTx/>
                <a:buNone/>
              </a:pPr>
              <a:t>269</a:t>
            </a:fld>
            <a:endParaRPr lang="en-US" altLang="nl-NL" sz="1600" u="sng"/>
          </a:p>
        </p:txBody>
      </p:sp>
    </p:spTree>
    <p:extLst>
      <p:ext uri="{BB962C8B-B14F-4D97-AF65-F5344CB8AC3E}">
        <p14:creationId xmlns:p14="http://schemas.microsoft.com/office/powerpoint/2010/main" val="3463837522"/>
      </p:ext>
    </p:extLst>
  </p:cSld>
  <p:clrMapOvr>
    <a:masterClrMapping/>
  </p:clrMapOvr>
  <p:transition advTm="23376"/>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39700" y="309563"/>
            <a:ext cx="888047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Utility, preference, and everything, can be measured, verified/falsified, from choice.</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No more and no less.</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If you interpret utility as an index of happiness, then you do so at your own risk.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Ordinal economists wish not get involved in such metaphysics (by their standards).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6"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27</a:t>
            </a:fld>
            <a:endParaRPr lang="en-US" altLang="nl-NL" sz="1600"/>
          </a:p>
        </p:txBody>
      </p:sp>
    </p:spTree>
    <p:extLst>
      <p:ext uri="{BB962C8B-B14F-4D97-AF65-F5344CB8AC3E}">
        <p14:creationId xmlns:p14="http://schemas.microsoft.com/office/powerpoint/2010/main" val="148769848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97675" y="123553"/>
            <a:ext cx="8694805"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Utility is </a:t>
            </a: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ordinal</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in </a:t>
            </a:r>
          </a:p>
          <a:p>
            <a:pPr>
              <a:lnSpc>
                <a:spcPct val="95000"/>
              </a:lnSpc>
              <a:spcBef>
                <a:spcPct val="0"/>
              </a:spcBef>
              <a:buClr>
                <a:srgbClr val="0000FF"/>
              </a:buClr>
              <a:buFontTx/>
              <a:buChar char="-"/>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 mathematical sense:</a:t>
            </a: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only its ordering of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prospects matters; its differences do not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matter.</a:t>
            </a:r>
          </a:p>
          <a:p>
            <a:pPr>
              <a:lnSpc>
                <a:spcPct val="95000"/>
              </a:lnSpc>
              <a:spcBef>
                <a:spcPct val="0"/>
              </a:spcBef>
              <a:buClr>
                <a:srgbClr val="0000FF"/>
              </a:buClr>
              <a:buFontTx/>
              <a:buNone/>
            </a:pP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conceptual sense:</a:t>
            </a: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no interpretations of</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happiness/introspection.</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Tx/>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Many results were derived from this ordinal basis.</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Tx/>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Main breakthrough: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Hicks &amp; Allen (1934):</a:t>
            </a:r>
          </a:p>
          <a:p>
            <a:pPr>
              <a:lnSpc>
                <a:spcPct val="95000"/>
              </a:lnSpc>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market &amp; consumer demand only need ordinal utility</a:t>
            </a:r>
          </a:p>
          <a:p>
            <a:pPr>
              <a:lnSpc>
                <a:spcPct val="95000"/>
              </a:lnSpc>
              <a:spcBef>
                <a:spcPct val="0"/>
              </a:spcBef>
              <a:buNone/>
            </a:pP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(Pareto, 1906, had observed this partially before)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FontTx/>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Now come some ordinal achievements, which played a big role in the subsequent behavioral approach.</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6"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28</a:t>
            </a:fld>
            <a:endParaRPr lang="en-US" altLang="nl-NL" sz="1600"/>
          </a:p>
        </p:txBody>
      </p:sp>
    </p:spTree>
    <p:extLst>
      <p:ext uri="{BB962C8B-B14F-4D97-AF65-F5344CB8AC3E}">
        <p14:creationId xmlns:p14="http://schemas.microsoft.com/office/powerpoint/2010/main" val="365140743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7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7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27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27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07093" y="809411"/>
            <a:ext cx="897341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1. </a:t>
            </a:r>
            <a:r>
              <a:rPr lang="en-US"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(Ordinal) homo </a:t>
            </a:r>
            <a:r>
              <a:rPr lang="en-US" altLang="nl-NL" sz="40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1.1.</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Birth of ordinal homo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i="1"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choice to preference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preference to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1.4.</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risk: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1.5.</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uncertainty: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1.6.</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Intertemporal decisions: discounted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1.7.</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Welfare theory: utilitarianism</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1.8.</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Further results</a:t>
            </a:r>
          </a:p>
        </p:txBody>
      </p:sp>
      <p:sp>
        <p:nvSpPr>
          <p:cNvPr id="5" name="Line 8"/>
          <p:cNvSpPr>
            <a:spLocks noChangeShapeType="1"/>
          </p:cNvSpPr>
          <p:nvPr/>
        </p:nvSpPr>
        <p:spPr bwMode="auto">
          <a:xfrm>
            <a:off x="27162" y="2682177"/>
            <a:ext cx="377428" cy="38028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29</a:t>
            </a:fld>
            <a:endParaRPr lang="en-US" altLang="nl-NL" sz="1600"/>
          </a:p>
        </p:txBody>
      </p:sp>
    </p:spTree>
    <p:extLst>
      <p:ext uri="{BB962C8B-B14F-4D97-AF65-F5344CB8AC3E}">
        <p14:creationId xmlns:p14="http://schemas.microsoft.com/office/powerpoint/2010/main" val="333523178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autoUpdateAnimBg="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47651" y="288162"/>
            <a:ext cx="878205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Extra pro: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you learn about history and foundations of classical economics.</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Course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will</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thus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be</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 bit on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history</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of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b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Historical</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line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often</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is best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didactical</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line!</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Starting today a bit, at the end, and mostly next meetings:</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 answers of the behavioral approach.</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Today host of problems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Next meetings solutions.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12" name="Picture 11" descr="A person holding a sign&#10;&#10;Description automatically generated">
            <a:extLst>
              <a:ext uri="{FF2B5EF4-FFF2-40B4-BE49-F238E27FC236}">
                <a16:creationId xmlns:a16="http://schemas.microsoft.com/office/drawing/2014/main" id="{F178CED3-165D-4A13-B887-F8FA28C7E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6" y="5661248"/>
            <a:ext cx="576066" cy="576066"/>
          </a:xfrm>
          <a:prstGeom prst="rect">
            <a:avLst/>
          </a:prstGeom>
        </p:spPr>
      </p:pic>
      <p:grpSp>
        <p:nvGrpSpPr>
          <p:cNvPr id="10" name="Group 9">
            <a:extLst>
              <a:ext uri="{FF2B5EF4-FFF2-40B4-BE49-F238E27FC236}">
                <a16:creationId xmlns:a16="http://schemas.microsoft.com/office/drawing/2014/main" id="{FE7D00FB-AD67-417A-A24C-4D7DBC99D4A9}"/>
              </a:ext>
            </a:extLst>
          </p:cNvPr>
          <p:cNvGrpSpPr/>
          <p:nvPr/>
        </p:nvGrpSpPr>
        <p:grpSpPr>
          <a:xfrm>
            <a:off x="5271712" y="6218572"/>
            <a:ext cx="1532538" cy="593758"/>
            <a:chOff x="5271712" y="6218572"/>
            <a:chExt cx="1532538" cy="593758"/>
          </a:xfrm>
        </p:grpSpPr>
        <p:pic>
          <p:nvPicPr>
            <p:cNvPr id="13" name="Picture 12" descr="A picture containing drawing&#10;&#10;Description automatically generated">
              <a:extLst>
                <a:ext uri="{FF2B5EF4-FFF2-40B4-BE49-F238E27FC236}">
                  <a16:creationId xmlns:a16="http://schemas.microsoft.com/office/drawing/2014/main" id="{BEC0C63F-B520-4356-9525-A30616F619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1712" y="6218572"/>
              <a:ext cx="576067" cy="576067"/>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01939289-E58C-4554-B034-DF80CE4AC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6237312"/>
              <a:ext cx="864098" cy="575018"/>
            </a:xfrm>
            <a:prstGeom prst="rect">
              <a:avLst/>
            </a:prstGeom>
          </p:spPr>
        </p:pic>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7903" y="1933474"/>
            <a:ext cx="1506585" cy="847454"/>
          </a:xfrm>
          <a:prstGeom prst="rect">
            <a:avLst/>
          </a:prstGeom>
        </p:spPr>
      </p:pic>
      <p:sp>
        <p:nvSpPr>
          <p:cNvPr id="11" name="Text Box 3"/>
          <p:cNvSpPr txBox="1">
            <a:spLocks noChangeArrowheads="1"/>
          </p:cNvSpPr>
          <p:nvPr/>
        </p:nvSpPr>
        <p:spPr bwMode="auto">
          <a:xfrm>
            <a:off x="8929241" y="6591679"/>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3</a:t>
            </a:fld>
            <a:endParaRPr lang="en-US" altLang="nl-NL" sz="1600"/>
          </a:p>
        </p:txBody>
      </p:sp>
    </p:spTree>
    <p:extLst>
      <p:ext uri="{BB962C8B-B14F-4D97-AF65-F5344CB8AC3E}">
        <p14:creationId xmlns:p14="http://schemas.microsoft.com/office/powerpoint/2010/main" val="325296980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4514">
                                            <p:txEl>
                                              <p:pRg st="4" end="4"/>
                                            </p:txEl>
                                          </p:spTgt>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96850" y="284163"/>
            <a:ext cx="82518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Decision under risk: </a:t>
            </a:r>
            <a:r>
              <a:rPr lang="en-US" altLang="nl-NL" u="sng" dirty="0">
                <a:solidFill>
                  <a:srgbClr val="CC9900"/>
                </a:solidFill>
                <a:latin typeface="Arial" panose="020B0604020202020204" pitchFamily="34" charset="0"/>
                <a:cs typeface="Times New Roman" panose="02020603050405020304" pitchFamily="18" charset="0"/>
                <a:sym typeface="Math3" panose="00000400000000000000" pitchFamily="2" charset="2"/>
              </a:rPr>
              <a:t>prospects</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are probability distributions over money.</a:t>
            </a:r>
          </a:p>
        </p:txBody>
      </p:sp>
      <p:grpSp>
        <p:nvGrpSpPr>
          <p:cNvPr id="2" name="Group 5"/>
          <p:cNvGrpSpPr>
            <a:grpSpLocks/>
          </p:cNvGrpSpPr>
          <p:nvPr/>
        </p:nvGrpSpPr>
        <p:grpSpPr bwMode="auto">
          <a:xfrm>
            <a:off x="293688" y="1893888"/>
            <a:ext cx="2009775" cy="1973262"/>
            <a:chOff x="425" y="2741"/>
            <a:chExt cx="1266" cy="1243"/>
          </a:xfrm>
        </p:grpSpPr>
        <p:sp>
          <p:nvSpPr>
            <p:cNvPr id="45063" name="Freeform 6"/>
            <p:cNvSpPr>
              <a:spLocks/>
            </p:cNvSpPr>
            <p:nvPr/>
          </p:nvSpPr>
          <p:spPr bwMode="auto">
            <a:xfrm>
              <a:off x="480" y="310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5064" name="Freeform 7"/>
            <p:cNvSpPr>
              <a:spLocks/>
            </p:cNvSpPr>
            <p:nvPr/>
          </p:nvSpPr>
          <p:spPr bwMode="auto">
            <a:xfrm flipV="1">
              <a:off x="486" y="342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5065" name="Oval 8"/>
            <p:cNvSpPr>
              <a:spLocks noChangeArrowheads="1"/>
            </p:cNvSpPr>
            <p:nvPr/>
          </p:nvSpPr>
          <p:spPr bwMode="auto">
            <a:xfrm>
              <a:off x="425" y="334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45066" name="Text Box 9"/>
            <p:cNvSpPr txBox="1">
              <a:spLocks noChangeArrowheads="1"/>
            </p:cNvSpPr>
            <p:nvPr/>
          </p:nvSpPr>
          <p:spPr bwMode="auto">
            <a:xfrm>
              <a:off x="1120" y="2878"/>
              <a:ext cx="4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x</a:t>
              </a:r>
              <a:r>
                <a:rPr lang="en-AU" altLang="nl-NL" baseline="-25000">
                  <a:solidFill>
                    <a:srgbClr val="000000"/>
                  </a:solidFill>
                  <a:latin typeface="Arial" panose="020B0604020202020204" pitchFamily="34" charset="0"/>
                  <a:cs typeface="Times New Roman" panose="02020603050405020304" pitchFamily="18" charset="0"/>
                </a:rPr>
                <a:t>1</a:t>
              </a:r>
              <a:endParaRPr lang="en-GB" altLang="nl-NL">
                <a:solidFill>
                  <a:srgbClr val="000000"/>
                </a:solidFill>
                <a:latin typeface="Arial" panose="020B0604020202020204" pitchFamily="34" charset="0"/>
              </a:endParaRPr>
            </a:p>
          </p:txBody>
        </p:sp>
        <p:sp>
          <p:nvSpPr>
            <p:cNvPr id="45067" name="Text Box 10"/>
            <p:cNvSpPr txBox="1">
              <a:spLocks noChangeArrowheads="1"/>
            </p:cNvSpPr>
            <p:nvPr/>
          </p:nvSpPr>
          <p:spPr bwMode="auto">
            <a:xfrm>
              <a:off x="1114" y="3547"/>
              <a:ext cx="5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dirty="0" err="1">
                  <a:solidFill>
                    <a:srgbClr val="000000"/>
                  </a:solidFill>
                  <a:latin typeface="Arial" panose="020B0604020202020204" pitchFamily="34" charset="0"/>
                </a:rPr>
                <a:t>x</a:t>
              </a:r>
              <a:r>
                <a:rPr lang="en-US" altLang="nl-NL" baseline="-25000" dirty="0" err="1">
                  <a:solidFill>
                    <a:srgbClr val="000000"/>
                  </a:solidFill>
                  <a:latin typeface="Arial" panose="020B0604020202020204" pitchFamily="34" charset="0"/>
                </a:rPr>
                <a:t>n</a:t>
              </a:r>
              <a:endParaRPr lang="en-GB" altLang="nl-NL" dirty="0">
                <a:solidFill>
                  <a:srgbClr val="000000"/>
                </a:solidFill>
                <a:latin typeface="Arial" panose="020B0604020202020204" pitchFamily="34" charset="0"/>
              </a:endParaRPr>
            </a:p>
          </p:txBody>
        </p:sp>
        <p:sp>
          <p:nvSpPr>
            <p:cNvPr id="45068" name="Text Box 11"/>
            <p:cNvSpPr txBox="1">
              <a:spLocks noChangeArrowheads="1"/>
            </p:cNvSpPr>
            <p:nvPr/>
          </p:nvSpPr>
          <p:spPr bwMode="auto">
            <a:xfrm>
              <a:off x="662" y="2741"/>
              <a:ext cx="38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dirty="0">
                  <a:solidFill>
                    <a:srgbClr val="000000"/>
                  </a:solidFill>
                  <a:latin typeface="Arial" panose="020B0604020202020204" pitchFamily="34" charset="0"/>
                  <a:ea typeface="MS Mincho" panose="02020609040205080304" pitchFamily="49" charset="-128"/>
                </a:rPr>
                <a:t>p</a:t>
              </a:r>
              <a:r>
                <a:rPr lang="en-US" altLang="nl-NL" baseline="-25000" dirty="0">
                  <a:solidFill>
                    <a:srgbClr val="000000"/>
                  </a:solidFill>
                  <a:latin typeface="Arial" panose="020B0604020202020204" pitchFamily="34" charset="0"/>
                  <a:ea typeface="MS Mincho" panose="02020609040205080304" pitchFamily="49" charset="-128"/>
                </a:rPr>
                <a:t>1</a:t>
              </a:r>
              <a:r>
                <a:rPr lang="en-GB" altLang="nl-NL" dirty="0">
                  <a:solidFill>
                    <a:srgbClr val="000000"/>
                  </a:solidFill>
                  <a:latin typeface="Arial" panose="020B0604020202020204" pitchFamily="34" charset="0"/>
                </a:rPr>
                <a:t> </a:t>
              </a:r>
            </a:p>
          </p:txBody>
        </p:sp>
        <p:sp>
          <p:nvSpPr>
            <p:cNvPr id="45069" name="Rectangle 12"/>
            <p:cNvSpPr>
              <a:spLocks noChangeArrowheads="1"/>
            </p:cNvSpPr>
            <p:nvPr/>
          </p:nvSpPr>
          <p:spPr bwMode="auto">
            <a:xfrm>
              <a:off x="682" y="3619"/>
              <a:ext cx="39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a:solidFill>
                    <a:srgbClr val="000000"/>
                  </a:solidFill>
                  <a:latin typeface="Arial" panose="020B0604020202020204" pitchFamily="34" charset="0"/>
                  <a:ea typeface="MS Mincho" panose="02020609040205080304" pitchFamily="49" charset="-128"/>
                </a:rPr>
                <a:t>p</a:t>
              </a:r>
              <a:r>
                <a:rPr lang="en-US" altLang="nl-NL" baseline="-25000">
                  <a:solidFill>
                    <a:srgbClr val="000000"/>
                  </a:solidFill>
                  <a:latin typeface="Arial" panose="020B0604020202020204" pitchFamily="34" charset="0"/>
                  <a:ea typeface="MS Mincho" panose="02020609040205080304" pitchFamily="49" charset="-128"/>
                </a:rPr>
                <a:t>n</a:t>
              </a:r>
              <a:r>
                <a:rPr lang="en-US" altLang="nl-NL" sz="1400">
                  <a:solidFill>
                    <a:srgbClr val="000000"/>
                  </a:solidFill>
                  <a:latin typeface="Arial" panose="020B0604020202020204" pitchFamily="34" charset="0"/>
                </a:rPr>
                <a:t> </a:t>
              </a:r>
              <a:endParaRPr lang="en-US" altLang="nl-NL" sz="2800">
                <a:solidFill>
                  <a:srgbClr val="000000"/>
                </a:solidFill>
                <a:latin typeface="Arial" panose="020B0604020202020204" pitchFamily="34" charset="0"/>
              </a:endParaRPr>
            </a:p>
          </p:txBody>
        </p:sp>
        <p:sp>
          <p:nvSpPr>
            <p:cNvPr id="45070" name="Text Box 13"/>
            <p:cNvSpPr txBox="1">
              <a:spLocks noChangeArrowheads="1"/>
            </p:cNvSpPr>
            <p:nvPr/>
          </p:nvSpPr>
          <p:spPr bwMode="auto">
            <a:xfrm>
              <a:off x="722" y="3134"/>
              <a:ext cx="18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50000"/>
                </a:lnSpc>
                <a:spcBef>
                  <a:spcPct val="0"/>
                </a:spcBef>
                <a:buFontTx/>
                <a:buNone/>
              </a:pPr>
              <a:r>
                <a:rPr lang="en-US" altLang="nl-NL">
                  <a:solidFill>
                    <a:srgbClr val="000000"/>
                  </a:solidFill>
                  <a:latin typeface="Arial" panose="020B0604020202020204" pitchFamily="34" charset="0"/>
                </a:rPr>
                <a:t>.</a:t>
              </a:r>
            </a:p>
            <a:p>
              <a:pPr>
                <a:lnSpc>
                  <a:spcPct val="50000"/>
                </a:lnSpc>
                <a:spcBef>
                  <a:spcPct val="0"/>
                </a:spcBef>
                <a:buFontTx/>
                <a:buNone/>
              </a:pPr>
              <a:r>
                <a:rPr lang="en-US" altLang="nl-NL">
                  <a:solidFill>
                    <a:srgbClr val="000000"/>
                  </a:solidFill>
                  <a:latin typeface="Arial" panose="020B0604020202020204" pitchFamily="34" charset="0"/>
                </a:rPr>
                <a:t>.</a:t>
              </a:r>
            </a:p>
            <a:p>
              <a:pPr>
                <a:lnSpc>
                  <a:spcPct val="50000"/>
                </a:lnSpc>
                <a:spcBef>
                  <a:spcPct val="0"/>
                </a:spcBef>
                <a:buFontTx/>
                <a:buNone/>
              </a:pPr>
              <a:r>
                <a:rPr lang="en-US" altLang="nl-NL">
                  <a:solidFill>
                    <a:srgbClr val="000000"/>
                  </a:solidFill>
                  <a:latin typeface="Arial" panose="020B0604020202020204" pitchFamily="34" charset="0"/>
                </a:rPr>
                <a:t>.</a:t>
              </a:r>
              <a:endParaRPr lang="en-GB" altLang="nl-NL">
                <a:solidFill>
                  <a:srgbClr val="000000"/>
                </a:solidFill>
                <a:latin typeface="Arial" panose="020B0604020202020204" pitchFamily="34" charset="0"/>
              </a:endParaRPr>
            </a:p>
          </p:txBody>
        </p:sp>
        <p:sp>
          <p:nvSpPr>
            <p:cNvPr id="45071" name="Text Box 14"/>
            <p:cNvSpPr txBox="1">
              <a:spLocks noChangeArrowheads="1"/>
            </p:cNvSpPr>
            <p:nvPr/>
          </p:nvSpPr>
          <p:spPr bwMode="auto">
            <a:xfrm>
              <a:off x="1142" y="3183"/>
              <a:ext cx="18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40000"/>
                </a:lnSpc>
                <a:spcBef>
                  <a:spcPct val="0"/>
                </a:spcBef>
                <a:buFontTx/>
                <a:buNone/>
              </a:pPr>
              <a:r>
                <a:rPr lang="en-US" altLang="nl-NL">
                  <a:solidFill>
                    <a:srgbClr val="000000"/>
                  </a:solidFill>
                  <a:latin typeface="Arial" panose="020B0604020202020204" pitchFamily="34" charset="0"/>
                </a:rPr>
                <a:t>.</a:t>
              </a:r>
            </a:p>
            <a:p>
              <a:pPr>
                <a:lnSpc>
                  <a:spcPct val="40000"/>
                </a:lnSpc>
                <a:spcBef>
                  <a:spcPct val="0"/>
                </a:spcBef>
                <a:buFontTx/>
                <a:buNone/>
              </a:pPr>
              <a:r>
                <a:rPr lang="en-US" altLang="nl-NL">
                  <a:solidFill>
                    <a:srgbClr val="000000"/>
                  </a:solidFill>
                  <a:latin typeface="Arial" panose="020B0604020202020204" pitchFamily="34" charset="0"/>
                </a:rPr>
                <a:t>.</a:t>
              </a:r>
            </a:p>
            <a:p>
              <a:pPr>
                <a:lnSpc>
                  <a:spcPct val="40000"/>
                </a:lnSpc>
                <a:spcBef>
                  <a:spcPct val="0"/>
                </a:spcBef>
                <a:buFontTx/>
                <a:buNone/>
              </a:pPr>
              <a:r>
                <a:rPr lang="en-US" altLang="nl-NL">
                  <a:solidFill>
                    <a:srgbClr val="000000"/>
                  </a:solidFill>
                  <a:latin typeface="Arial" panose="020B0604020202020204" pitchFamily="34" charset="0"/>
                </a:rPr>
                <a:t>.</a:t>
              </a:r>
              <a:endParaRPr lang="en-GB" altLang="nl-NL">
                <a:solidFill>
                  <a:srgbClr val="000000"/>
                </a:solidFill>
                <a:latin typeface="Arial" panose="020B0604020202020204" pitchFamily="34" charset="0"/>
              </a:endParaRPr>
            </a:p>
          </p:txBody>
        </p:sp>
      </p:grpSp>
      <p:sp>
        <p:nvSpPr>
          <p:cNvPr id="14" name="Text Box 2"/>
          <p:cNvSpPr txBox="1">
            <a:spLocks noChangeArrowheads="1"/>
          </p:cNvSpPr>
          <p:nvPr/>
        </p:nvSpPr>
        <p:spPr bwMode="auto">
          <a:xfrm>
            <a:off x="2238375" y="2670175"/>
            <a:ext cx="5343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yields </a:t>
            </a:r>
            <a:r>
              <a:rPr lang="en-US" dirty="0"/>
              <a:t>€</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with probability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p</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p:sp>
        <p:nvSpPr>
          <p:cNvPr id="15" name="Text Box 2"/>
          <p:cNvSpPr txBox="1">
            <a:spLocks noChangeArrowheads="1"/>
          </p:cNvSpPr>
          <p:nvPr/>
        </p:nvSpPr>
        <p:spPr bwMode="auto">
          <a:xfrm>
            <a:off x="295275" y="4271963"/>
            <a:ext cx="825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Also denoted (p</a:t>
            </a:r>
            <a:r>
              <a:rPr lang="en-US" altLang="nl-NL"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rPr>
              <a:t>1</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rPr>
              <a:t>1</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p</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or, short, x.</a:t>
            </a:r>
          </a:p>
        </p:txBody>
      </p:sp>
      <p:pic>
        <p:nvPicPr>
          <p:cNvPr id="18"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30</a:t>
            </a:fld>
            <a:endParaRPr lang="en-US" altLang="nl-NL" sz="1600"/>
          </a:p>
        </p:txBody>
      </p:sp>
      <p:grpSp>
        <p:nvGrpSpPr>
          <p:cNvPr id="17" name="Group 16"/>
          <p:cNvGrpSpPr/>
          <p:nvPr/>
        </p:nvGrpSpPr>
        <p:grpSpPr>
          <a:xfrm>
            <a:off x="7295591" y="497878"/>
            <a:ext cx="1389934" cy="720080"/>
            <a:chOff x="5611153" y="2752725"/>
            <a:chExt cx="1673092" cy="866775"/>
          </a:xfrm>
        </p:grpSpPr>
        <p:pic>
          <p:nvPicPr>
            <p:cNvPr id="20" name="Picture 3" descr="C:\Users\xx\Desktop\cur\cur Micro IV\lottery2.jpg"/>
            <p:cNvPicPr>
              <a:picLocks noChangeAspect="1" noChangeArrowheads="1"/>
            </p:cNvPicPr>
            <p:nvPr/>
          </p:nvPicPr>
          <p:blipFill rotWithShape="1">
            <a:blip r:embed="rId4">
              <a:extLst>
                <a:ext uri="{28A0092B-C50C-407E-A947-70E740481C1C}">
                  <a14:useLocalDpi xmlns:a14="http://schemas.microsoft.com/office/drawing/2010/main" val="0"/>
                </a:ext>
              </a:extLst>
            </a:blip>
            <a:srcRect t="39460" r="49000" b="35018"/>
            <a:stretch/>
          </p:blipFill>
          <p:spPr bwMode="auto">
            <a:xfrm>
              <a:off x="5611153" y="2788443"/>
              <a:ext cx="977767" cy="8024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xx\Desktop\cur\cur Micro IV\lottery2.jpg"/>
            <p:cNvPicPr>
              <a:picLocks noChangeAspect="1" noChangeArrowheads="1"/>
            </p:cNvPicPr>
            <p:nvPr/>
          </p:nvPicPr>
          <p:blipFill rotWithShape="1">
            <a:blip r:embed="rId4">
              <a:extLst>
                <a:ext uri="{28A0092B-C50C-407E-A947-70E740481C1C}">
                  <a14:useLocalDpi xmlns:a14="http://schemas.microsoft.com/office/drawing/2010/main" val="0"/>
                </a:ext>
              </a:extLst>
            </a:blip>
            <a:srcRect t="7840" r="49000" b="60453"/>
            <a:stretch/>
          </p:blipFill>
          <p:spPr bwMode="auto">
            <a:xfrm>
              <a:off x="6434139" y="2752725"/>
              <a:ext cx="850106" cy="8667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269220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P spid="14" grpId="0" build="p" autoUpdateAnimBg="0"/>
      <p:bldP spid="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323850" y="841375"/>
            <a:ext cx="4059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u="sng" dirty="0">
                <a:solidFill>
                  <a:srgbClr val="CC9900"/>
                </a:solidFill>
                <a:latin typeface="Arial" panose="020B0604020202020204" pitchFamily="34" charset="0"/>
                <a:ea typeface="MS Mincho" panose="02020609040205080304" pitchFamily="49" charset="-128"/>
              </a:rPr>
              <a:t>Expected utility</a:t>
            </a:r>
            <a:r>
              <a:rPr lang="en-AU" altLang="nl-NL" dirty="0">
                <a:solidFill>
                  <a:srgbClr val="CC9900"/>
                </a:solidFill>
                <a:latin typeface="Arial" panose="020B0604020202020204" pitchFamily="34" charset="0"/>
                <a:ea typeface="MS Mincho" panose="02020609040205080304" pitchFamily="49" charset="-128"/>
              </a:rPr>
              <a:t> (</a:t>
            </a:r>
            <a:r>
              <a:rPr lang="en-AU" altLang="nl-NL" u="sng" dirty="0">
                <a:solidFill>
                  <a:srgbClr val="CC9900"/>
                </a:solidFill>
                <a:latin typeface="Arial" panose="020B0604020202020204" pitchFamily="34" charset="0"/>
                <a:ea typeface="MS Mincho" panose="02020609040205080304" pitchFamily="49" charset="-128"/>
              </a:rPr>
              <a:t>EU</a:t>
            </a:r>
            <a:r>
              <a:rPr lang="en-AU" altLang="nl-NL" dirty="0">
                <a:solidFill>
                  <a:srgbClr val="CC9900"/>
                </a:solidFill>
                <a:latin typeface="Arial" panose="020B0604020202020204" pitchFamily="34" charset="0"/>
                <a:ea typeface="MS Mincho" panose="02020609040205080304" pitchFamily="49" charset="-128"/>
              </a:rPr>
              <a:t>)</a:t>
            </a:r>
            <a:endParaRPr lang="en-US" altLang="nl-NL" dirty="0">
              <a:solidFill>
                <a:srgbClr val="CC9900"/>
              </a:solidFill>
              <a:latin typeface="Arial" panose="020B0604020202020204" pitchFamily="34" charset="0"/>
              <a:cs typeface="Times New Roman" panose="02020603050405020304" pitchFamily="18" charset="0"/>
            </a:endParaRPr>
          </a:p>
        </p:txBody>
      </p:sp>
      <p:sp>
        <p:nvSpPr>
          <p:cNvPr id="74756" name="Text Box 4"/>
          <p:cNvSpPr txBox="1">
            <a:spLocks noChangeArrowheads="1"/>
          </p:cNvSpPr>
          <p:nvPr/>
        </p:nvSpPr>
        <p:spPr bwMode="auto">
          <a:xfrm>
            <a:off x="333374" y="404813"/>
            <a:ext cx="2726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dirty="0">
                <a:solidFill>
                  <a:srgbClr val="0000FF"/>
                </a:solidFill>
                <a:latin typeface="Arial" panose="020B0604020202020204" pitchFamily="34" charset="0"/>
                <a:ea typeface="MS Mincho" panose="02020609040205080304" pitchFamily="49" charset="-128"/>
              </a:rPr>
              <a:t>Bernoulli (D.):</a:t>
            </a:r>
            <a:endParaRPr lang="en-US" altLang="nl-NL" dirty="0">
              <a:solidFill>
                <a:srgbClr val="0000FF"/>
              </a:solidFill>
              <a:latin typeface="Arial" panose="020B0604020202020204" pitchFamily="34" charset="0"/>
              <a:cs typeface="Times New Roman" panose="02020603050405020304" pitchFamily="18" charset="0"/>
            </a:endParaRPr>
          </a:p>
        </p:txBody>
      </p:sp>
      <p:grpSp>
        <p:nvGrpSpPr>
          <p:cNvPr id="2" name="Group 5"/>
          <p:cNvGrpSpPr>
            <a:grpSpLocks/>
          </p:cNvGrpSpPr>
          <p:nvPr/>
        </p:nvGrpSpPr>
        <p:grpSpPr bwMode="auto">
          <a:xfrm>
            <a:off x="547688" y="1550988"/>
            <a:ext cx="2009775" cy="1973262"/>
            <a:chOff x="425" y="2741"/>
            <a:chExt cx="1266" cy="1243"/>
          </a:xfrm>
        </p:grpSpPr>
        <p:sp>
          <p:nvSpPr>
            <p:cNvPr id="47113" name="Freeform 6"/>
            <p:cNvSpPr>
              <a:spLocks/>
            </p:cNvSpPr>
            <p:nvPr/>
          </p:nvSpPr>
          <p:spPr bwMode="auto">
            <a:xfrm>
              <a:off x="480" y="310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7114" name="Freeform 7"/>
            <p:cNvSpPr>
              <a:spLocks/>
            </p:cNvSpPr>
            <p:nvPr/>
          </p:nvSpPr>
          <p:spPr bwMode="auto">
            <a:xfrm flipV="1">
              <a:off x="486" y="342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7115" name="Oval 8"/>
            <p:cNvSpPr>
              <a:spLocks noChangeArrowheads="1"/>
            </p:cNvSpPr>
            <p:nvPr/>
          </p:nvSpPr>
          <p:spPr bwMode="auto">
            <a:xfrm>
              <a:off x="425" y="334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47116" name="Text Box 9"/>
            <p:cNvSpPr txBox="1">
              <a:spLocks noChangeArrowheads="1"/>
            </p:cNvSpPr>
            <p:nvPr/>
          </p:nvSpPr>
          <p:spPr bwMode="auto">
            <a:xfrm>
              <a:off x="1120" y="2878"/>
              <a:ext cx="4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x</a:t>
              </a:r>
              <a:r>
                <a:rPr lang="en-AU" altLang="nl-NL" baseline="-25000">
                  <a:solidFill>
                    <a:srgbClr val="000000"/>
                  </a:solidFill>
                  <a:latin typeface="Arial" panose="020B0604020202020204" pitchFamily="34" charset="0"/>
                  <a:cs typeface="Times New Roman" panose="02020603050405020304" pitchFamily="18" charset="0"/>
                </a:rPr>
                <a:t>1</a:t>
              </a:r>
              <a:endParaRPr lang="en-GB" altLang="nl-NL">
                <a:solidFill>
                  <a:srgbClr val="000000"/>
                </a:solidFill>
                <a:latin typeface="Arial" panose="020B0604020202020204" pitchFamily="34" charset="0"/>
              </a:endParaRPr>
            </a:p>
          </p:txBody>
        </p:sp>
        <p:sp>
          <p:nvSpPr>
            <p:cNvPr id="47117" name="Text Box 10"/>
            <p:cNvSpPr txBox="1">
              <a:spLocks noChangeArrowheads="1"/>
            </p:cNvSpPr>
            <p:nvPr/>
          </p:nvSpPr>
          <p:spPr bwMode="auto">
            <a:xfrm>
              <a:off x="1114" y="3547"/>
              <a:ext cx="5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a:solidFill>
                    <a:srgbClr val="000000"/>
                  </a:solidFill>
                  <a:latin typeface="Arial" panose="020B0604020202020204" pitchFamily="34" charset="0"/>
                </a:rPr>
                <a:t>x</a:t>
              </a:r>
              <a:r>
                <a:rPr lang="en-US" altLang="nl-NL" baseline="-25000">
                  <a:solidFill>
                    <a:srgbClr val="000000"/>
                  </a:solidFill>
                  <a:latin typeface="Arial" panose="020B0604020202020204" pitchFamily="34" charset="0"/>
                </a:rPr>
                <a:t>n</a:t>
              </a:r>
              <a:endParaRPr lang="en-GB" altLang="nl-NL">
                <a:solidFill>
                  <a:srgbClr val="000000"/>
                </a:solidFill>
                <a:latin typeface="Arial" panose="020B0604020202020204" pitchFamily="34" charset="0"/>
              </a:endParaRPr>
            </a:p>
          </p:txBody>
        </p:sp>
        <p:sp>
          <p:nvSpPr>
            <p:cNvPr id="47118" name="Text Box 11"/>
            <p:cNvSpPr txBox="1">
              <a:spLocks noChangeArrowheads="1"/>
            </p:cNvSpPr>
            <p:nvPr/>
          </p:nvSpPr>
          <p:spPr bwMode="auto">
            <a:xfrm>
              <a:off x="662" y="2741"/>
              <a:ext cx="38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a:solidFill>
                    <a:srgbClr val="000000"/>
                  </a:solidFill>
                  <a:latin typeface="Arial" panose="020B0604020202020204" pitchFamily="34" charset="0"/>
                  <a:ea typeface="MS Mincho" panose="02020609040205080304" pitchFamily="49" charset="-128"/>
                </a:rPr>
                <a:t>p</a:t>
              </a:r>
              <a:r>
                <a:rPr lang="en-US" altLang="nl-NL" baseline="-25000">
                  <a:solidFill>
                    <a:srgbClr val="000000"/>
                  </a:solidFill>
                  <a:latin typeface="Arial" panose="020B0604020202020204" pitchFamily="34" charset="0"/>
                  <a:ea typeface="MS Mincho" panose="02020609040205080304" pitchFamily="49" charset="-128"/>
                </a:rPr>
                <a:t>1</a:t>
              </a:r>
              <a:r>
                <a:rPr lang="en-GB" altLang="nl-NL">
                  <a:solidFill>
                    <a:srgbClr val="000000"/>
                  </a:solidFill>
                  <a:latin typeface="Arial" panose="020B0604020202020204" pitchFamily="34" charset="0"/>
                </a:rPr>
                <a:t> </a:t>
              </a:r>
            </a:p>
          </p:txBody>
        </p:sp>
        <p:sp>
          <p:nvSpPr>
            <p:cNvPr id="47119" name="Rectangle 12"/>
            <p:cNvSpPr>
              <a:spLocks noChangeArrowheads="1"/>
            </p:cNvSpPr>
            <p:nvPr/>
          </p:nvSpPr>
          <p:spPr bwMode="auto">
            <a:xfrm>
              <a:off x="682" y="3619"/>
              <a:ext cx="39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a:solidFill>
                    <a:srgbClr val="000000"/>
                  </a:solidFill>
                  <a:latin typeface="Arial" panose="020B0604020202020204" pitchFamily="34" charset="0"/>
                  <a:ea typeface="MS Mincho" panose="02020609040205080304" pitchFamily="49" charset="-128"/>
                </a:rPr>
                <a:t>p</a:t>
              </a:r>
              <a:r>
                <a:rPr lang="en-US" altLang="nl-NL" baseline="-25000">
                  <a:solidFill>
                    <a:srgbClr val="000000"/>
                  </a:solidFill>
                  <a:latin typeface="Arial" panose="020B0604020202020204" pitchFamily="34" charset="0"/>
                  <a:ea typeface="MS Mincho" panose="02020609040205080304" pitchFamily="49" charset="-128"/>
                </a:rPr>
                <a:t>n</a:t>
              </a:r>
              <a:r>
                <a:rPr lang="en-US" altLang="nl-NL" sz="1400">
                  <a:solidFill>
                    <a:srgbClr val="000000"/>
                  </a:solidFill>
                  <a:latin typeface="Arial" panose="020B0604020202020204" pitchFamily="34" charset="0"/>
                </a:rPr>
                <a:t> </a:t>
              </a:r>
              <a:endParaRPr lang="en-US" altLang="nl-NL" sz="2800">
                <a:solidFill>
                  <a:srgbClr val="000000"/>
                </a:solidFill>
                <a:latin typeface="Arial" panose="020B0604020202020204" pitchFamily="34" charset="0"/>
              </a:endParaRPr>
            </a:p>
          </p:txBody>
        </p:sp>
        <p:sp>
          <p:nvSpPr>
            <p:cNvPr id="47120" name="Text Box 13"/>
            <p:cNvSpPr txBox="1">
              <a:spLocks noChangeArrowheads="1"/>
            </p:cNvSpPr>
            <p:nvPr/>
          </p:nvSpPr>
          <p:spPr bwMode="auto">
            <a:xfrm>
              <a:off x="722" y="3134"/>
              <a:ext cx="18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50000"/>
                </a:lnSpc>
                <a:spcBef>
                  <a:spcPct val="0"/>
                </a:spcBef>
                <a:buFontTx/>
                <a:buNone/>
              </a:pPr>
              <a:r>
                <a:rPr lang="en-US" altLang="nl-NL">
                  <a:solidFill>
                    <a:srgbClr val="000000"/>
                  </a:solidFill>
                  <a:latin typeface="Arial" panose="020B0604020202020204" pitchFamily="34" charset="0"/>
                </a:rPr>
                <a:t>.</a:t>
              </a:r>
            </a:p>
            <a:p>
              <a:pPr>
                <a:lnSpc>
                  <a:spcPct val="50000"/>
                </a:lnSpc>
                <a:spcBef>
                  <a:spcPct val="0"/>
                </a:spcBef>
                <a:buFontTx/>
                <a:buNone/>
              </a:pPr>
              <a:r>
                <a:rPr lang="en-US" altLang="nl-NL">
                  <a:solidFill>
                    <a:srgbClr val="000000"/>
                  </a:solidFill>
                  <a:latin typeface="Arial" panose="020B0604020202020204" pitchFamily="34" charset="0"/>
                </a:rPr>
                <a:t>.</a:t>
              </a:r>
            </a:p>
            <a:p>
              <a:pPr>
                <a:lnSpc>
                  <a:spcPct val="50000"/>
                </a:lnSpc>
                <a:spcBef>
                  <a:spcPct val="0"/>
                </a:spcBef>
                <a:buFontTx/>
                <a:buNone/>
              </a:pPr>
              <a:r>
                <a:rPr lang="en-US" altLang="nl-NL">
                  <a:solidFill>
                    <a:srgbClr val="000000"/>
                  </a:solidFill>
                  <a:latin typeface="Arial" panose="020B0604020202020204" pitchFamily="34" charset="0"/>
                </a:rPr>
                <a:t>.</a:t>
              </a:r>
              <a:endParaRPr lang="en-GB" altLang="nl-NL">
                <a:solidFill>
                  <a:srgbClr val="000000"/>
                </a:solidFill>
                <a:latin typeface="Arial" panose="020B0604020202020204" pitchFamily="34" charset="0"/>
              </a:endParaRPr>
            </a:p>
          </p:txBody>
        </p:sp>
        <p:sp>
          <p:nvSpPr>
            <p:cNvPr id="47121" name="Text Box 14"/>
            <p:cNvSpPr txBox="1">
              <a:spLocks noChangeArrowheads="1"/>
            </p:cNvSpPr>
            <p:nvPr/>
          </p:nvSpPr>
          <p:spPr bwMode="auto">
            <a:xfrm>
              <a:off x="1142" y="3183"/>
              <a:ext cx="18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40000"/>
                </a:lnSpc>
                <a:spcBef>
                  <a:spcPct val="0"/>
                </a:spcBef>
                <a:buFontTx/>
                <a:buNone/>
              </a:pPr>
              <a:r>
                <a:rPr lang="en-US" altLang="nl-NL">
                  <a:solidFill>
                    <a:srgbClr val="000000"/>
                  </a:solidFill>
                  <a:latin typeface="Arial" panose="020B0604020202020204" pitchFamily="34" charset="0"/>
                </a:rPr>
                <a:t>.</a:t>
              </a:r>
            </a:p>
            <a:p>
              <a:pPr>
                <a:lnSpc>
                  <a:spcPct val="40000"/>
                </a:lnSpc>
                <a:spcBef>
                  <a:spcPct val="0"/>
                </a:spcBef>
                <a:buFontTx/>
                <a:buNone/>
              </a:pPr>
              <a:r>
                <a:rPr lang="en-US" altLang="nl-NL">
                  <a:solidFill>
                    <a:srgbClr val="000000"/>
                  </a:solidFill>
                  <a:latin typeface="Arial" panose="020B0604020202020204" pitchFamily="34" charset="0"/>
                </a:rPr>
                <a:t>.</a:t>
              </a:r>
            </a:p>
            <a:p>
              <a:pPr>
                <a:lnSpc>
                  <a:spcPct val="40000"/>
                </a:lnSpc>
                <a:spcBef>
                  <a:spcPct val="0"/>
                </a:spcBef>
                <a:buFontTx/>
                <a:buNone/>
              </a:pPr>
              <a:r>
                <a:rPr lang="en-US" altLang="nl-NL">
                  <a:solidFill>
                    <a:srgbClr val="000000"/>
                  </a:solidFill>
                  <a:latin typeface="Arial" panose="020B0604020202020204" pitchFamily="34" charset="0"/>
                </a:rPr>
                <a:t>.</a:t>
              </a:r>
              <a:endParaRPr lang="en-GB" altLang="nl-NL">
                <a:solidFill>
                  <a:srgbClr val="000000"/>
                </a:solidFill>
                <a:latin typeface="Arial" panose="020B0604020202020204" pitchFamily="34" charset="0"/>
              </a:endParaRPr>
            </a:p>
          </p:txBody>
        </p:sp>
      </p:grpSp>
      <p:sp>
        <p:nvSpPr>
          <p:cNvPr id="74781" name="Text Box 29"/>
          <p:cNvSpPr txBox="1">
            <a:spLocks noChangeArrowheads="1"/>
          </p:cNvSpPr>
          <p:nvPr/>
        </p:nvSpPr>
        <p:spPr bwMode="auto">
          <a:xfrm>
            <a:off x="2747963" y="2136775"/>
            <a:ext cx="6269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l-NL" altLang="nl-NL" dirty="0">
                <a:solidFill>
                  <a:srgbClr val="000000"/>
                </a:solidFill>
                <a:latin typeface="Arial" panose="020B0604020202020204" pitchFamily="34" charset="0"/>
                <a:sym typeface="Symbol" panose="05050102010706020507" pitchFamily="18" charset="2"/>
              </a:rPr>
              <a:t></a:t>
            </a:r>
            <a:r>
              <a:rPr lang="en-US" altLang="nl-NL" sz="4000" dirty="0">
                <a:solidFill>
                  <a:srgbClr val="000000"/>
                </a:solidFill>
                <a:latin typeface="Arial" panose="020B0604020202020204" pitchFamily="34" charset="0"/>
                <a:ea typeface="MS Mincho" panose="02020609040205080304" pitchFamily="49" charset="-128"/>
                <a:sym typeface="Math4" panose="00000400000000000000" pitchFamily="2" charset="2"/>
              </a:rPr>
              <a:t>     p</a:t>
            </a:r>
            <a:r>
              <a:rPr lang="en-US" altLang="nl-NL" sz="4000" baseline="-25000" dirty="0">
                <a:solidFill>
                  <a:srgbClr val="000000"/>
                </a:solidFill>
                <a:latin typeface="Arial" panose="020B0604020202020204" pitchFamily="34" charset="0"/>
                <a:ea typeface="MS Mincho" panose="02020609040205080304" pitchFamily="49" charset="-128"/>
                <a:sym typeface="Math4" panose="00000400000000000000" pitchFamily="2" charset="2"/>
              </a:rPr>
              <a:t>1</a:t>
            </a:r>
            <a:r>
              <a:rPr lang="en-US" altLang="nl-NL" sz="4000" dirty="0">
                <a:solidFill>
                  <a:srgbClr val="000000"/>
                </a:solidFill>
                <a:latin typeface="Arial" panose="020B0604020202020204" pitchFamily="34" charset="0"/>
                <a:ea typeface="MS Mincho" panose="02020609040205080304" pitchFamily="49" charset="-128"/>
                <a:sym typeface="Math4" panose="00000400000000000000" pitchFamily="2" charset="2"/>
              </a:rPr>
              <a:t>  </a:t>
            </a:r>
            <a:r>
              <a:rPr lang="en-US" altLang="nl-NL" sz="4000" dirty="0">
                <a:solidFill>
                  <a:srgbClr val="EAEAEA"/>
                </a:solidFill>
                <a:latin typeface="Arial" panose="020B0604020202020204" pitchFamily="34" charset="0"/>
                <a:ea typeface="MS Mincho" panose="02020609040205080304" pitchFamily="49" charset="-128"/>
                <a:sym typeface="Math4" panose="00000400000000000000" pitchFamily="2" charset="2"/>
              </a:rPr>
              <a:t>  </a:t>
            </a:r>
            <a:r>
              <a:rPr lang="en-US" altLang="nl-NL" sz="4000" dirty="0">
                <a:solidFill>
                  <a:srgbClr val="000000"/>
                </a:solidFill>
                <a:latin typeface="Arial" panose="020B0604020202020204" pitchFamily="34" charset="0"/>
                <a:ea typeface="MS Mincho" panose="02020609040205080304" pitchFamily="49" charset="-128"/>
                <a:sym typeface="Math4" panose="00000400000000000000" pitchFamily="2" charset="2"/>
              </a:rPr>
              <a:t>x</a:t>
            </a:r>
            <a:r>
              <a:rPr lang="en-US" altLang="nl-NL" sz="4000" baseline="-25000" dirty="0">
                <a:solidFill>
                  <a:srgbClr val="000000"/>
                </a:solidFill>
                <a:latin typeface="Arial" panose="020B0604020202020204" pitchFamily="34" charset="0"/>
                <a:ea typeface="MS Mincho" panose="02020609040205080304" pitchFamily="49" charset="-128"/>
                <a:sym typeface="Math4" panose="00000400000000000000" pitchFamily="2" charset="2"/>
              </a:rPr>
              <a:t>1</a:t>
            </a:r>
            <a:r>
              <a:rPr lang="en-AU" altLang="nl-NL" sz="4000" dirty="0">
                <a:solidFill>
                  <a:srgbClr val="EAEAEA"/>
                </a:solidFill>
                <a:latin typeface="Arial" panose="020B0604020202020204" pitchFamily="34" charset="0"/>
                <a:ea typeface="MS Mincho" panose="02020609040205080304" pitchFamily="49" charset="-128"/>
                <a:sym typeface="Symbol" panose="05050102010706020507" pitchFamily="18" charset="2"/>
              </a:rPr>
              <a:t> </a:t>
            </a:r>
            <a:r>
              <a:rPr lang="en-AU" altLang="nl-NL" sz="4000" dirty="0">
                <a:solidFill>
                  <a:srgbClr val="000000"/>
                </a:solidFill>
                <a:latin typeface="Arial" panose="020B0604020202020204" pitchFamily="34" charset="0"/>
                <a:ea typeface="MS Mincho" panose="02020609040205080304" pitchFamily="49" charset="-128"/>
                <a:sym typeface="Symbol" panose="05050102010706020507" pitchFamily="18" charset="2"/>
              </a:rPr>
              <a:t>+ </a:t>
            </a:r>
            <a:r>
              <a:rPr lang="en-US" altLang="nl-NL" sz="4000" baseline="2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AU" altLang="nl-NL" sz="4000" dirty="0">
                <a:solidFill>
                  <a:srgbClr val="000000"/>
                </a:solidFill>
                <a:latin typeface="Arial" panose="020B0604020202020204" pitchFamily="34" charset="0"/>
                <a:ea typeface="MS Mincho" panose="02020609040205080304" pitchFamily="49" charset="-128"/>
                <a:sym typeface="Symbol" panose="05050102010706020507" pitchFamily="18" charset="2"/>
              </a:rPr>
              <a:t> + </a:t>
            </a:r>
            <a:r>
              <a:rPr lang="en-AU" altLang="nl-NL" sz="4000" dirty="0" err="1">
                <a:solidFill>
                  <a:srgbClr val="000000"/>
                </a:solidFill>
                <a:latin typeface="Arial" panose="020B0604020202020204" pitchFamily="34" charset="0"/>
                <a:ea typeface="MS Mincho" panose="02020609040205080304" pitchFamily="49" charset="-128"/>
                <a:sym typeface="Math4" panose="00000400000000000000" pitchFamily="2" charset="2"/>
              </a:rPr>
              <a:t>p</a:t>
            </a:r>
            <a:r>
              <a:rPr lang="en-AU" altLang="nl-NL" sz="4000" baseline="-25000" dirty="0" err="1">
                <a:solidFill>
                  <a:srgbClr val="000000"/>
                </a:solidFill>
                <a:latin typeface="Arial" panose="020B0604020202020204" pitchFamily="34" charset="0"/>
                <a:ea typeface="MS Mincho" panose="02020609040205080304" pitchFamily="49" charset="-128"/>
                <a:sym typeface="Math4" panose="00000400000000000000" pitchFamily="2" charset="2"/>
              </a:rPr>
              <a:t>n</a:t>
            </a:r>
            <a:r>
              <a:rPr lang="en-AU" altLang="nl-NL" sz="4000" dirty="0">
                <a:solidFill>
                  <a:srgbClr val="000000"/>
                </a:solidFill>
                <a:latin typeface="Arial" panose="020B0604020202020204" pitchFamily="34" charset="0"/>
                <a:ea typeface="MS Mincho" panose="02020609040205080304" pitchFamily="49" charset="-128"/>
                <a:sym typeface="Math4" panose="00000400000000000000" pitchFamily="2" charset="2"/>
              </a:rPr>
              <a:t>  </a:t>
            </a:r>
            <a:r>
              <a:rPr lang="en-AU" altLang="nl-NL" sz="4000" dirty="0">
                <a:solidFill>
                  <a:srgbClr val="EAEAEA"/>
                </a:solidFill>
                <a:latin typeface="Arial" panose="020B0604020202020204" pitchFamily="34" charset="0"/>
                <a:ea typeface="MS Mincho" panose="02020609040205080304" pitchFamily="49" charset="-128"/>
                <a:sym typeface="Math4" panose="00000400000000000000" pitchFamily="2" charset="2"/>
              </a:rPr>
              <a:t>  </a:t>
            </a:r>
            <a:r>
              <a:rPr lang="en-AU" altLang="nl-NL" sz="4000" dirty="0" err="1">
                <a:solidFill>
                  <a:srgbClr val="000000"/>
                </a:solidFill>
                <a:latin typeface="Arial" panose="020B0604020202020204" pitchFamily="34" charset="0"/>
                <a:ea typeface="MS Mincho" panose="02020609040205080304" pitchFamily="49" charset="-128"/>
                <a:sym typeface="Math4" panose="00000400000000000000" pitchFamily="2" charset="2"/>
              </a:rPr>
              <a:t>x</a:t>
            </a:r>
            <a:r>
              <a:rPr lang="en-AU" altLang="nl-NL" sz="4000" baseline="-25000" dirty="0" err="1">
                <a:solidFill>
                  <a:srgbClr val="000000"/>
                </a:solidFill>
                <a:latin typeface="Arial" panose="020B0604020202020204" pitchFamily="34" charset="0"/>
                <a:ea typeface="MS Mincho" panose="02020609040205080304" pitchFamily="49" charset="-128"/>
                <a:sym typeface="Math4" panose="00000400000000000000" pitchFamily="2" charset="2"/>
              </a:rPr>
              <a:t>n</a:t>
            </a:r>
            <a:endParaRPr lang="en-GB" altLang="nl-NL" sz="4000" baseline="-25000" dirty="0">
              <a:solidFill>
                <a:srgbClr val="000000"/>
              </a:solidFill>
              <a:latin typeface="Arial" panose="020B0604020202020204" pitchFamily="34" charset="0"/>
              <a:ea typeface="MS Mincho" panose="02020609040205080304" pitchFamily="49" charset="-128"/>
              <a:sym typeface="Math4" panose="00000400000000000000" pitchFamily="2" charset="2"/>
            </a:endParaRPr>
          </a:p>
        </p:txBody>
      </p:sp>
      <p:sp>
        <p:nvSpPr>
          <p:cNvPr id="74792" name="Text Box 40"/>
          <p:cNvSpPr txBox="1">
            <a:spLocks noChangeArrowheads="1"/>
          </p:cNvSpPr>
          <p:nvPr/>
        </p:nvSpPr>
        <p:spPr bwMode="auto">
          <a:xfrm>
            <a:off x="4306525" y="2133963"/>
            <a:ext cx="1349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4000" dirty="0">
                <a:solidFill>
                  <a:srgbClr val="CC9900"/>
                </a:solidFill>
                <a:latin typeface="Arial" panose="020B0604020202020204" pitchFamily="34" charset="0"/>
                <a:ea typeface="MS Mincho" panose="02020609040205080304" pitchFamily="49" charset="-128"/>
                <a:sym typeface="Math4" panose="00000400000000000000" pitchFamily="2" charset="2"/>
              </a:rPr>
              <a:t>U(   </a:t>
            </a:r>
            <a:r>
              <a:rPr lang="en-AU" altLang="nl-NL" sz="4000" dirty="0">
                <a:solidFill>
                  <a:srgbClr val="CC9900"/>
                </a:solidFill>
                <a:latin typeface="Arial" panose="020B0604020202020204" pitchFamily="34" charset="0"/>
                <a:ea typeface="MS Mincho" panose="02020609040205080304" pitchFamily="49" charset="-128"/>
                <a:sym typeface="Symbol" panose="05050102010706020507" pitchFamily="18" charset="2"/>
              </a:rPr>
              <a:t>)</a:t>
            </a:r>
            <a:endParaRPr lang="en-GB" altLang="nl-NL" sz="2800" dirty="0">
              <a:solidFill>
                <a:srgbClr val="CC9900"/>
              </a:solidFill>
              <a:latin typeface="Arial" panose="020B0604020202020204" pitchFamily="34" charset="0"/>
              <a:sym typeface="Math4" panose="00000400000000000000" pitchFamily="2" charset="2"/>
            </a:endParaRPr>
          </a:p>
        </p:txBody>
      </p:sp>
      <p:sp>
        <p:nvSpPr>
          <p:cNvPr id="74793" name="Text Box 41"/>
          <p:cNvSpPr txBox="1">
            <a:spLocks noChangeArrowheads="1"/>
          </p:cNvSpPr>
          <p:nvPr/>
        </p:nvSpPr>
        <p:spPr bwMode="auto">
          <a:xfrm>
            <a:off x="7282582" y="2157776"/>
            <a:ext cx="1349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4000" dirty="0">
                <a:solidFill>
                  <a:srgbClr val="CC9900"/>
                </a:solidFill>
                <a:latin typeface="Arial" panose="020B0604020202020204" pitchFamily="34" charset="0"/>
                <a:ea typeface="MS Mincho" panose="02020609040205080304" pitchFamily="49" charset="-128"/>
                <a:sym typeface="Math4" panose="00000400000000000000" pitchFamily="2" charset="2"/>
              </a:rPr>
              <a:t>U(   </a:t>
            </a:r>
            <a:r>
              <a:rPr lang="en-AU" altLang="nl-NL" sz="4000" dirty="0">
                <a:solidFill>
                  <a:srgbClr val="CC9900"/>
                </a:solidFill>
                <a:latin typeface="Arial" panose="020B0604020202020204" pitchFamily="34" charset="0"/>
                <a:ea typeface="MS Mincho" panose="02020609040205080304" pitchFamily="49" charset="-128"/>
                <a:sym typeface="Symbol" panose="05050102010706020507" pitchFamily="18" charset="2"/>
              </a:rPr>
              <a:t>)</a:t>
            </a:r>
            <a:endParaRPr lang="en-GB" altLang="nl-NL" sz="2800" dirty="0">
              <a:solidFill>
                <a:srgbClr val="CC9900"/>
              </a:solidFill>
              <a:latin typeface="Arial" panose="020B0604020202020204" pitchFamily="34" charset="0"/>
              <a:sym typeface="Math4" panose="00000400000000000000" pitchFamily="2" charset="2"/>
            </a:endParaRPr>
          </a:p>
        </p:txBody>
      </p:sp>
      <p:pic>
        <p:nvPicPr>
          <p:cNvPr id="20" name="Picture 19" descr="A close up of a person&#10;&#10;Description automatically generated">
            <a:extLst>
              <a:ext uri="{FF2B5EF4-FFF2-40B4-BE49-F238E27FC236}">
                <a16:creationId xmlns:a16="http://schemas.microsoft.com/office/drawing/2014/main" id="{934D2357-F50D-4E76-A697-970896C8B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248" y="37708"/>
            <a:ext cx="900688" cy="877594"/>
          </a:xfrm>
          <a:prstGeom prst="rect">
            <a:avLst/>
          </a:prstGeom>
        </p:spPr>
      </p:pic>
      <p:pic>
        <p:nvPicPr>
          <p:cNvPr id="22" name="Picture 4" descr="sp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31</a:t>
            </a:fld>
            <a:endParaRPr lang="en-US" altLang="nl-NL" sz="1600"/>
          </a:p>
        </p:txBody>
      </p:sp>
    </p:spTree>
    <p:extLst>
      <p:ext uri="{BB962C8B-B14F-4D97-AF65-F5344CB8AC3E}">
        <p14:creationId xmlns:p14="http://schemas.microsoft.com/office/powerpoint/2010/main" val="406658725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475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478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7479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4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P spid="74756" grpId="0" autoUpdateAnimBg="0"/>
      <p:bldP spid="74781" grpId="0" autoUpdateAnimBg="0"/>
      <p:bldP spid="74792" grpId="0" autoUpdateAnimBg="0"/>
      <p:bldP spid="7479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a:grpSpLocks/>
          </p:cNvGrpSpPr>
          <p:nvPr/>
        </p:nvGrpSpPr>
        <p:grpSpPr bwMode="auto">
          <a:xfrm>
            <a:off x="268288" y="585788"/>
            <a:ext cx="1843087" cy="1990725"/>
            <a:chOff x="357188" y="585788"/>
            <a:chExt cx="1843088" cy="1991300"/>
          </a:xfrm>
        </p:grpSpPr>
        <p:sp>
          <p:nvSpPr>
            <p:cNvPr id="49202" name="Freeform 6"/>
            <p:cNvSpPr>
              <a:spLocks/>
            </p:cNvSpPr>
            <p:nvPr/>
          </p:nvSpPr>
          <p:spPr bwMode="auto">
            <a:xfrm>
              <a:off x="444501" y="11064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9203" name="Freeform 7"/>
            <p:cNvSpPr>
              <a:spLocks/>
            </p:cNvSpPr>
            <p:nvPr/>
          </p:nvSpPr>
          <p:spPr bwMode="auto">
            <a:xfrm flipV="1">
              <a:off x="454026" y="16017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9204" name="Oval 8"/>
            <p:cNvSpPr>
              <a:spLocks noChangeArrowheads="1"/>
            </p:cNvSpPr>
            <p:nvPr/>
          </p:nvSpPr>
          <p:spPr bwMode="auto">
            <a:xfrm>
              <a:off x="357188" y="1479550"/>
              <a:ext cx="203200" cy="203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49205" name="Text Box 9"/>
            <p:cNvSpPr txBox="1">
              <a:spLocks noChangeArrowheads="1"/>
            </p:cNvSpPr>
            <p:nvPr/>
          </p:nvSpPr>
          <p:spPr bwMode="auto">
            <a:xfrm>
              <a:off x="1460501" y="739775"/>
              <a:ext cx="739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x</a:t>
              </a:r>
              <a:endParaRPr lang="en-GB" altLang="nl-NL">
                <a:solidFill>
                  <a:srgbClr val="000000"/>
                </a:solidFill>
                <a:latin typeface="Arial" panose="020B0604020202020204" pitchFamily="34" charset="0"/>
              </a:endParaRPr>
            </a:p>
          </p:txBody>
        </p:sp>
        <p:sp>
          <p:nvSpPr>
            <p:cNvPr id="49206" name="Text Box 11"/>
            <p:cNvSpPr txBox="1">
              <a:spLocks noChangeArrowheads="1"/>
            </p:cNvSpPr>
            <p:nvPr/>
          </p:nvSpPr>
          <p:spPr bwMode="auto">
            <a:xfrm>
              <a:off x="885826" y="585788"/>
              <a:ext cx="608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a:solidFill>
                    <a:srgbClr val="000000"/>
                  </a:solidFill>
                  <a:latin typeface="Arial" panose="020B0604020202020204" pitchFamily="34" charset="0"/>
                  <a:sym typeface="Symbol" panose="05050102010706020507" pitchFamily="18" charset="2"/>
                </a:rPr>
                <a:t></a:t>
              </a:r>
              <a:r>
                <a:rPr lang="en-GB" altLang="nl-NL">
                  <a:solidFill>
                    <a:srgbClr val="000000"/>
                  </a:solidFill>
                  <a:latin typeface="Arial" panose="020B0604020202020204" pitchFamily="34" charset="0"/>
                </a:rPr>
                <a:t> </a:t>
              </a:r>
            </a:p>
          </p:txBody>
        </p:sp>
        <p:sp>
          <p:nvSpPr>
            <p:cNvPr id="49207" name="Rectangle 12"/>
            <p:cNvSpPr>
              <a:spLocks noChangeArrowheads="1"/>
            </p:cNvSpPr>
            <p:nvPr/>
          </p:nvSpPr>
          <p:spPr bwMode="auto">
            <a:xfrm>
              <a:off x="625476" y="1992313"/>
              <a:ext cx="936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a:solidFill>
                    <a:srgbClr val="000000"/>
                  </a:solidFill>
                  <a:latin typeface="Arial" panose="020B0604020202020204" pitchFamily="34" charset="0"/>
                  <a:ea typeface="MS Mincho" panose="02020609040205080304" pitchFamily="49" charset="-128"/>
                </a:rPr>
                <a:t>1–</a:t>
              </a:r>
              <a:r>
                <a:rPr lang="en-US" altLang="nl-NL">
                  <a:solidFill>
                    <a:srgbClr val="000000"/>
                  </a:solidFill>
                  <a:latin typeface="Arial" panose="020B0604020202020204" pitchFamily="34" charset="0"/>
                  <a:sym typeface="Symbol" panose="05050102010706020507" pitchFamily="18" charset="2"/>
                </a:rPr>
                <a:t></a:t>
              </a:r>
              <a:r>
                <a:rPr lang="en-US" altLang="nl-NL" sz="1400">
                  <a:solidFill>
                    <a:srgbClr val="000000"/>
                  </a:solidFill>
                  <a:latin typeface="Arial" panose="020B0604020202020204" pitchFamily="34" charset="0"/>
                </a:rPr>
                <a:t> </a:t>
              </a:r>
              <a:endParaRPr lang="en-US" altLang="nl-NL" sz="2800">
                <a:solidFill>
                  <a:srgbClr val="000000"/>
                </a:solidFill>
                <a:latin typeface="Arial" panose="020B0604020202020204" pitchFamily="34" charset="0"/>
              </a:endParaRPr>
            </a:p>
          </p:txBody>
        </p:sp>
        <p:sp>
          <p:nvSpPr>
            <p:cNvPr id="49208" name="Text Box 9"/>
            <p:cNvSpPr txBox="1">
              <a:spLocks noChangeArrowheads="1"/>
            </p:cNvSpPr>
            <p:nvPr/>
          </p:nvSpPr>
          <p:spPr bwMode="auto">
            <a:xfrm>
              <a:off x="1460501" y="1768475"/>
              <a:ext cx="739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z</a:t>
              </a:r>
              <a:endParaRPr lang="en-GB" altLang="nl-NL">
                <a:solidFill>
                  <a:srgbClr val="000000"/>
                </a:solidFill>
                <a:latin typeface="Arial" panose="020B0604020202020204" pitchFamily="34" charset="0"/>
              </a:endParaRPr>
            </a:p>
          </p:txBody>
        </p:sp>
      </p:grpSp>
      <p:sp>
        <p:nvSpPr>
          <p:cNvPr id="34" name="Text Box 4"/>
          <p:cNvSpPr txBox="1">
            <a:spLocks noChangeArrowheads="1"/>
          </p:cNvSpPr>
          <p:nvPr/>
        </p:nvSpPr>
        <p:spPr bwMode="auto">
          <a:xfrm>
            <a:off x="117475" y="87313"/>
            <a:ext cx="2452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dirty="0">
                <a:solidFill>
                  <a:srgbClr val="0000FF"/>
                </a:solidFill>
                <a:latin typeface="Arial" panose="020B0604020202020204" pitchFamily="34" charset="0"/>
                <a:ea typeface="MS Mincho" panose="02020609040205080304" pitchFamily="49" charset="-128"/>
              </a:rPr>
              <a:t>Notation:</a:t>
            </a:r>
            <a:endParaRPr lang="en-US" altLang="nl-NL" dirty="0">
              <a:solidFill>
                <a:srgbClr val="0000FF"/>
              </a:solidFill>
              <a:latin typeface="Arial" panose="020B0604020202020204" pitchFamily="34" charset="0"/>
              <a:cs typeface="Times New Roman" panose="02020603050405020304" pitchFamily="18" charset="0"/>
            </a:endParaRPr>
          </a:p>
        </p:txBody>
      </p:sp>
      <p:sp>
        <p:nvSpPr>
          <p:cNvPr id="36" name="Text Box 3"/>
          <p:cNvSpPr txBox="1">
            <a:spLocks noChangeArrowheads="1"/>
          </p:cNvSpPr>
          <p:nvPr/>
        </p:nvSpPr>
        <p:spPr bwMode="auto">
          <a:xfrm>
            <a:off x="2051050" y="968375"/>
            <a:ext cx="635635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sz="2400" dirty="0">
                <a:solidFill>
                  <a:srgbClr val="000000"/>
                </a:solidFill>
                <a:latin typeface="Arial" panose="020B0604020202020204" pitchFamily="34" charset="0"/>
                <a:ea typeface="MS Mincho" panose="02020609040205080304" pitchFamily="49" charset="-128"/>
              </a:rPr>
              <a:t>= </a:t>
            </a:r>
            <a:r>
              <a:rPr lang="en-US" altLang="nl-NL" sz="2400" dirty="0">
                <a:solidFill>
                  <a:srgbClr val="000000"/>
                </a:solidFill>
                <a:latin typeface="Arial" panose="020B0604020202020204" pitchFamily="34" charset="0"/>
                <a:sym typeface="Symbol" panose="05050102010706020507" pitchFamily="18" charset="2"/>
              </a:rPr>
              <a:t></a:t>
            </a:r>
            <a:r>
              <a:rPr lang="en-AU" altLang="nl-NL" sz="2400" dirty="0">
                <a:solidFill>
                  <a:srgbClr val="000000"/>
                </a:solidFill>
                <a:latin typeface="Arial" panose="020B0604020202020204" pitchFamily="34" charset="0"/>
                <a:ea typeface="MS Mincho" panose="02020609040205080304" pitchFamily="49" charset="-128"/>
              </a:rPr>
              <a:t>x + (</a:t>
            </a:r>
            <a:r>
              <a:rPr lang="en-US" altLang="nl-NL" sz="2400" dirty="0">
                <a:solidFill>
                  <a:srgbClr val="000000"/>
                </a:solidFill>
                <a:latin typeface="Arial" panose="020B0604020202020204" pitchFamily="34" charset="0"/>
                <a:ea typeface="MS Mincho" panose="02020609040205080304" pitchFamily="49" charset="-128"/>
              </a:rPr>
              <a:t>1–</a:t>
            </a:r>
            <a:r>
              <a:rPr lang="en-US" altLang="nl-NL" sz="2400" dirty="0">
                <a:solidFill>
                  <a:srgbClr val="000000"/>
                </a:solidFill>
                <a:latin typeface="Arial" panose="020B0604020202020204" pitchFamily="34" charset="0"/>
                <a:sym typeface="Symbol" panose="05050102010706020507" pitchFamily="18" charset="2"/>
              </a:rPr>
              <a:t></a:t>
            </a:r>
            <a:r>
              <a:rPr lang="en-AU" altLang="nl-NL" sz="2400" dirty="0">
                <a:solidFill>
                  <a:srgbClr val="000000"/>
                </a:solidFill>
                <a:latin typeface="Arial" panose="020B0604020202020204" pitchFamily="34" charset="0"/>
                <a:ea typeface="MS Mincho" panose="02020609040205080304" pitchFamily="49" charset="-128"/>
                <a:sym typeface="Symbol" panose="05050102010706020507" pitchFamily="18" charset="2"/>
              </a:rPr>
              <a:t>)z</a:t>
            </a:r>
            <a:r>
              <a:rPr lang="en-AU" altLang="nl-NL" sz="2400" dirty="0">
                <a:solidFill>
                  <a:srgbClr val="000000"/>
                </a:solidFill>
                <a:latin typeface="Arial" panose="020B0604020202020204" pitchFamily="34" charset="0"/>
                <a:ea typeface="MS Mincho" panose="02020609040205080304" pitchFamily="49" charset="-128"/>
              </a:rPr>
              <a:t> is probabilistic mixture. </a:t>
            </a:r>
          </a:p>
          <a:p>
            <a:pPr>
              <a:buFontTx/>
              <a:buNone/>
            </a:pPr>
            <a:r>
              <a:rPr lang="en-AU" altLang="nl-NL" sz="2400" dirty="0">
                <a:solidFill>
                  <a:srgbClr val="000000"/>
                </a:solidFill>
                <a:latin typeface="Arial" panose="020B0604020202020204" pitchFamily="34" charset="0"/>
                <a:ea typeface="MS Mincho" panose="02020609040205080304" pitchFamily="49" charset="-128"/>
              </a:rPr>
              <a:t>It gives prospect x with probability </a:t>
            </a:r>
            <a:r>
              <a:rPr lang="en-US" altLang="nl-NL" sz="2400" dirty="0">
                <a:solidFill>
                  <a:srgbClr val="000000"/>
                </a:solidFill>
                <a:latin typeface="Arial" panose="020B0604020202020204" pitchFamily="34" charset="0"/>
                <a:sym typeface="Symbol" panose="05050102010706020507" pitchFamily="18" charset="2"/>
              </a:rPr>
              <a:t></a:t>
            </a:r>
            <a:r>
              <a:rPr lang="en-AU" altLang="nl-NL" sz="2400" dirty="0">
                <a:solidFill>
                  <a:srgbClr val="000000"/>
                </a:solidFill>
                <a:latin typeface="Arial" panose="020B0604020202020204" pitchFamily="34" charset="0"/>
                <a:ea typeface="MS Mincho" panose="02020609040205080304" pitchFamily="49" charset="-128"/>
              </a:rPr>
              <a:t> and prospect z with probability 1–</a:t>
            </a:r>
            <a:r>
              <a:rPr lang="en-US" altLang="nl-NL" sz="2400" dirty="0">
                <a:solidFill>
                  <a:srgbClr val="000000"/>
                </a:solidFill>
                <a:latin typeface="Arial" panose="020B0604020202020204" pitchFamily="34" charset="0"/>
                <a:sym typeface="Symbol" panose="05050102010706020507" pitchFamily="18" charset="2"/>
              </a:rPr>
              <a:t>.</a:t>
            </a:r>
          </a:p>
        </p:txBody>
      </p:sp>
      <p:grpSp>
        <p:nvGrpSpPr>
          <p:cNvPr id="3" name="Group 52"/>
          <p:cNvGrpSpPr>
            <a:grpSpLocks/>
          </p:cNvGrpSpPr>
          <p:nvPr/>
        </p:nvGrpSpPr>
        <p:grpSpPr bwMode="auto">
          <a:xfrm>
            <a:off x="38100" y="3036888"/>
            <a:ext cx="2908300" cy="1968500"/>
            <a:chOff x="127000" y="3036888"/>
            <a:chExt cx="2908300" cy="1968500"/>
          </a:xfrm>
        </p:grpSpPr>
        <p:grpSp>
          <p:nvGrpSpPr>
            <p:cNvPr id="49193" name="Group 46"/>
            <p:cNvGrpSpPr>
              <a:grpSpLocks/>
            </p:cNvGrpSpPr>
            <p:nvPr/>
          </p:nvGrpSpPr>
          <p:grpSpPr bwMode="auto">
            <a:xfrm>
              <a:off x="915988" y="3036888"/>
              <a:ext cx="2119312" cy="1968500"/>
              <a:chOff x="509588" y="3379788"/>
              <a:chExt cx="2119312" cy="1969075"/>
            </a:xfrm>
          </p:grpSpPr>
          <p:sp>
            <p:nvSpPr>
              <p:cNvPr id="49195" name="Freeform 6"/>
              <p:cNvSpPr>
                <a:spLocks/>
              </p:cNvSpPr>
              <p:nvPr/>
            </p:nvSpPr>
            <p:spPr bwMode="auto">
              <a:xfrm>
                <a:off x="596901" y="39004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9196" name="Freeform 7"/>
              <p:cNvSpPr>
                <a:spLocks/>
              </p:cNvSpPr>
              <p:nvPr/>
            </p:nvSpPr>
            <p:spPr bwMode="auto">
              <a:xfrm flipV="1">
                <a:off x="606426" y="43957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9197" name="Oval 8"/>
              <p:cNvSpPr>
                <a:spLocks noChangeArrowheads="1"/>
              </p:cNvSpPr>
              <p:nvPr/>
            </p:nvSpPr>
            <p:spPr bwMode="auto">
              <a:xfrm>
                <a:off x="509588" y="4273550"/>
                <a:ext cx="203200" cy="203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49198" name="Text Box 9"/>
              <p:cNvSpPr txBox="1">
                <a:spLocks noChangeArrowheads="1"/>
              </p:cNvSpPr>
              <p:nvPr/>
            </p:nvSpPr>
            <p:spPr bwMode="auto">
              <a:xfrm>
                <a:off x="1612901" y="3622675"/>
                <a:ext cx="1015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200</a:t>
                </a:r>
                <a:endParaRPr lang="en-GB" altLang="nl-NL">
                  <a:solidFill>
                    <a:srgbClr val="000000"/>
                  </a:solidFill>
                  <a:latin typeface="Arial" panose="020B0604020202020204" pitchFamily="34" charset="0"/>
                </a:endParaRPr>
              </a:p>
            </p:txBody>
          </p:sp>
          <p:sp>
            <p:nvSpPr>
              <p:cNvPr id="49199" name="Text Box 11"/>
              <p:cNvSpPr txBox="1">
                <a:spLocks noChangeArrowheads="1"/>
              </p:cNvSpPr>
              <p:nvPr/>
            </p:nvSpPr>
            <p:spPr bwMode="auto">
              <a:xfrm>
                <a:off x="847726" y="3379788"/>
                <a:ext cx="10191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800" dirty="0">
                    <a:solidFill>
                      <a:srgbClr val="000000"/>
                    </a:solidFill>
                    <a:latin typeface="Arial" panose="020B0604020202020204" pitchFamily="34" charset="0"/>
                    <a:sym typeface="Symbol" panose="05050102010706020507" pitchFamily="18" charset="2"/>
                  </a:rPr>
                  <a:t>1/3</a:t>
                </a:r>
                <a:r>
                  <a:rPr lang="en-GB" altLang="nl-NL" dirty="0">
                    <a:solidFill>
                      <a:srgbClr val="000000"/>
                    </a:solidFill>
                    <a:latin typeface="Arial" panose="020B0604020202020204" pitchFamily="34" charset="0"/>
                  </a:rPr>
                  <a:t> </a:t>
                </a:r>
              </a:p>
            </p:txBody>
          </p:sp>
          <p:sp>
            <p:nvSpPr>
              <p:cNvPr id="49200" name="Text Box 11"/>
              <p:cNvSpPr txBox="1">
                <a:spLocks noChangeArrowheads="1"/>
              </p:cNvSpPr>
              <p:nvPr/>
            </p:nvSpPr>
            <p:spPr bwMode="auto">
              <a:xfrm>
                <a:off x="847726" y="4764088"/>
                <a:ext cx="10191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800" dirty="0">
                    <a:solidFill>
                      <a:srgbClr val="000000"/>
                    </a:solidFill>
                    <a:latin typeface="Arial" panose="020B0604020202020204" pitchFamily="34" charset="0"/>
                    <a:sym typeface="Symbol" panose="05050102010706020507" pitchFamily="18" charset="2"/>
                  </a:rPr>
                  <a:t>2/3</a:t>
                </a:r>
                <a:r>
                  <a:rPr lang="en-GB" altLang="nl-NL" dirty="0">
                    <a:solidFill>
                      <a:srgbClr val="000000"/>
                    </a:solidFill>
                    <a:latin typeface="Arial" panose="020B0604020202020204" pitchFamily="34" charset="0"/>
                  </a:rPr>
                  <a:t> </a:t>
                </a:r>
              </a:p>
            </p:txBody>
          </p:sp>
          <p:sp>
            <p:nvSpPr>
              <p:cNvPr id="49201" name="Text Box 9"/>
              <p:cNvSpPr txBox="1">
                <a:spLocks noChangeArrowheads="1"/>
              </p:cNvSpPr>
              <p:nvPr/>
            </p:nvSpPr>
            <p:spPr bwMode="auto">
              <a:xfrm>
                <a:off x="1651001" y="4600575"/>
                <a:ext cx="660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a:solidFill>
                    <a:srgbClr val="000000"/>
                  </a:solidFill>
                  <a:latin typeface="Arial" panose="020B0604020202020204" pitchFamily="34" charset="0"/>
                </a:endParaRPr>
              </a:p>
            </p:txBody>
          </p:sp>
        </p:grpSp>
        <p:sp>
          <p:nvSpPr>
            <p:cNvPr id="49194" name="Text Box 9"/>
            <p:cNvSpPr txBox="1">
              <a:spLocks noChangeArrowheads="1"/>
            </p:cNvSpPr>
            <p:nvPr/>
          </p:nvSpPr>
          <p:spPr bwMode="auto">
            <a:xfrm>
              <a:off x="127000" y="3749675"/>
              <a:ext cx="739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x = </a:t>
              </a:r>
              <a:endParaRPr lang="en-GB" altLang="nl-NL">
                <a:solidFill>
                  <a:srgbClr val="000000"/>
                </a:solidFill>
                <a:latin typeface="Arial" panose="020B0604020202020204" pitchFamily="34" charset="0"/>
              </a:endParaRPr>
            </a:p>
          </p:txBody>
        </p:sp>
      </p:grpSp>
      <p:grpSp>
        <p:nvGrpSpPr>
          <p:cNvPr id="5" name="Group 53"/>
          <p:cNvGrpSpPr>
            <a:grpSpLocks/>
          </p:cNvGrpSpPr>
          <p:nvPr/>
        </p:nvGrpSpPr>
        <p:grpSpPr bwMode="auto">
          <a:xfrm>
            <a:off x="2895600" y="3062288"/>
            <a:ext cx="2844800" cy="1968500"/>
            <a:chOff x="2984500" y="3062288"/>
            <a:chExt cx="2844800" cy="1968500"/>
          </a:xfrm>
        </p:grpSpPr>
        <p:grpSp>
          <p:nvGrpSpPr>
            <p:cNvPr id="49184" name="Group 47"/>
            <p:cNvGrpSpPr>
              <a:grpSpLocks/>
            </p:cNvGrpSpPr>
            <p:nvPr/>
          </p:nvGrpSpPr>
          <p:grpSpPr bwMode="auto">
            <a:xfrm>
              <a:off x="3709988" y="3062288"/>
              <a:ext cx="2119312" cy="1968500"/>
              <a:chOff x="509588" y="3379788"/>
              <a:chExt cx="2119312" cy="1969075"/>
            </a:xfrm>
          </p:grpSpPr>
          <p:sp>
            <p:nvSpPr>
              <p:cNvPr id="49186" name="Freeform 6"/>
              <p:cNvSpPr>
                <a:spLocks/>
              </p:cNvSpPr>
              <p:nvPr/>
            </p:nvSpPr>
            <p:spPr bwMode="auto">
              <a:xfrm>
                <a:off x="596901" y="39004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9187" name="Freeform 7"/>
              <p:cNvSpPr>
                <a:spLocks/>
              </p:cNvSpPr>
              <p:nvPr/>
            </p:nvSpPr>
            <p:spPr bwMode="auto">
              <a:xfrm flipV="1">
                <a:off x="606426" y="43957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9188" name="Oval 8"/>
              <p:cNvSpPr>
                <a:spLocks noChangeArrowheads="1"/>
              </p:cNvSpPr>
              <p:nvPr/>
            </p:nvSpPr>
            <p:spPr bwMode="auto">
              <a:xfrm>
                <a:off x="509588" y="4273550"/>
                <a:ext cx="203200" cy="203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49189" name="Text Box 9"/>
              <p:cNvSpPr txBox="1">
                <a:spLocks noChangeArrowheads="1"/>
              </p:cNvSpPr>
              <p:nvPr/>
            </p:nvSpPr>
            <p:spPr bwMode="auto">
              <a:xfrm>
                <a:off x="1612901" y="3622675"/>
                <a:ext cx="1015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100</a:t>
                </a:r>
                <a:endParaRPr lang="en-GB" altLang="nl-NL" dirty="0">
                  <a:solidFill>
                    <a:srgbClr val="000000"/>
                  </a:solidFill>
                  <a:latin typeface="Arial" panose="020B0604020202020204" pitchFamily="34" charset="0"/>
                </a:endParaRPr>
              </a:p>
            </p:txBody>
          </p:sp>
          <p:sp>
            <p:nvSpPr>
              <p:cNvPr id="49190" name="Text Box 11"/>
              <p:cNvSpPr txBox="1">
                <a:spLocks noChangeArrowheads="1"/>
              </p:cNvSpPr>
              <p:nvPr/>
            </p:nvSpPr>
            <p:spPr bwMode="auto">
              <a:xfrm>
                <a:off x="847726" y="3379788"/>
                <a:ext cx="10191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800" dirty="0">
                    <a:solidFill>
                      <a:srgbClr val="000000"/>
                    </a:solidFill>
                    <a:latin typeface="Arial" panose="020B0604020202020204" pitchFamily="34" charset="0"/>
                    <a:sym typeface="Symbol" panose="05050102010706020507" pitchFamily="18" charset="2"/>
                  </a:rPr>
                  <a:t>1/3</a:t>
                </a:r>
                <a:r>
                  <a:rPr lang="en-GB" altLang="nl-NL" dirty="0">
                    <a:solidFill>
                      <a:srgbClr val="000000"/>
                    </a:solidFill>
                    <a:latin typeface="Arial" panose="020B0604020202020204" pitchFamily="34" charset="0"/>
                  </a:rPr>
                  <a:t> </a:t>
                </a:r>
              </a:p>
            </p:txBody>
          </p:sp>
          <p:sp>
            <p:nvSpPr>
              <p:cNvPr id="49191" name="Text Box 11"/>
              <p:cNvSpPr txBox="1">
                <a:spLocks noChangeArrowheads="1"/>
              </p:cNvSpPr>
              <p:nvPr/>
            </p:nvSpPr>
            <p:spPr bwMode="auto">
              <a:xfrm>
                <a:off x="847726" y="4764088"/>
                <a:ext cx="10191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800" dirty="0">
                    <a:solidFill>
                      <a:srgbClr val="000000"/>
                    </a:solidFill>
                    <a:latin typeface="Arial" panose="020B0604020202020204" pitchFamily="34" charset="0"/>
                    <a:sym typeface="Symbol" panose="05050102010706020507" pitchFamily="18" charset="2"/>
                  </a:rPr>
                  <a:t>2/3</a:t>
                </a:r>
                <a:r>
                  <a:rPr lang="en-GB" altLang="nl-NL" dirty="0">
                    <a:solidFill>
                      <a:srgbClr val="000000"/>
                    </a:solidFill>
                    <a:latin typeface="Arial" panose="020B0604020202020204" pitchFamily="34" charset="0"/>
                  </a:rPr>
                  <a:t> </a:t>
                </a:r>
              </a:p>
            </p:txBody>
          </p:sp>
          <p:sp>
            <p:nvSpPr>
              <p:cNvPr id="49192" name="Text Box 9"/>
              <p:cNvSpPr txBox="1">
                <a:spLocks noChangeArrowheads="1"/>
              </p:cNvSpPr>
              <p:nvPr/>
            </p:nvSpPr>
            <p:spPr bwMode="auto">
              <a:xfrm>
                <a:off x="1651001" y="4600575"/>
                <a:ext cx="660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a:solidFill>
                    <a:srgbClr val="000000"/>
                  </a:solidFill>
                  <a:latin typeface="Arial" panose="020B0604020202020204" pitchFamily="34" charset="0"/>
                </a:endParaRPr>
              </a:p>
            </p:txBody>
          </p:sp>
        </p:grpSp>
        <p:sp>
          <p:nvSpPr>
            <p:cNvPr id="49185" name="Text Box 9"/>
            <p:cNvSpPr txBox="1">
              <a:spLocks noChangeArrowheads="1"/>
            </p:cNvSpPr>
            <p:nvPr/>
          </p:nvSpPr>
          <p:spPr bwMode="auto">
            <a:xfrm>
              <a:off x="2984500" y="3762375"/>
              <a:ext cx="739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z = </a:t>
              </a:r>
              <a:endParaRPr lang="en-GB" altLang="nl-NL">
                <a:solidFill>
                  <a:srgbClr val="000000"/>
                </a:solidFill>
                <a:latin typeface="Arial" panose="020B0604020202020204" pitchFamily="34" charset="0"/>
              </a:endParaRPr>
            </a:p>
          </p:txBody>
        </p:sp>
      </p:grpSp>
      <p:sp>
        <p:nvSpPr>
          <p:cNvPr id="30729" name="Text Box 9"/>
          <p:cNvSpPr txBox="1">
            <a:spLocks noChangeArrowheads="1"/>
          </p:cNvSpPr>
          <p:nvPr/>
        </p:nvSpPr>
        <p:spPr bwMode="auto">
          <a:xfrm>
            <a:off x="5715000" y="3724275"/>
            <a:ext cx="166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dirty="0">
                <a:solidFill>
                  <a:srgbClr val="000000"/>
                </a:solidFill>
                <a:latin typeface="Arial" panose="020B0604020202020204" pitchFamily="34" charset="0"/>
                <a:sym typeface="Symbol" panose="05050102010706020507" pitchFamily="18" charset="2"/>
              </a:rPr>
              <a:t></a:t>
            </a:r>
            <a:r>
              <a:rPr lang="en-AU" altLang="nl-NL" dirty="0">
                <a:solidFill>
                  <a:srgbClr val="000000"/>
                </a:solidFill>
                <a:latin typeface="Arial" panose="020B0604020202020204" pitchFamily="34" charset="0"/>
                <a:cs typeface="Times New Roman" panose="02020603050405020304" pitchFamily="18" charset="0"/>
              </a:rPr>
              <a:t> = 0.5 </a:t>
            </a:r>
            <a:endParaRPr lang="en-GB" altLang="nl-NL" dirty="0">
              <a:solidFill>
                <a:srgbClr val="000000"/>
              </a:solidFill>
              <a:latin typeface="Arial" panose="020B0604020202020204" pitchFamily="34" charset="0"/>
            </a:endParaRPr>
          </a:p>
        </p:txBody>
      </p:sp>
      <p:grpSp>
        <p:nvGrpSpPr>
          <p:cNvPr id="7" name="Group 80"/>
          <p:cNvGrpSpPr>
            <a:grpSpLocks/>
          </p:cNvGrpSpPr>
          <p:nvPr/>
        </p:nvGrpSpPr>
        <p:grpSpPr bwMode="auto">
          <a:xfrm>
            <a:off x="2732088" y="4935538"/>
            <a:ext cx="2119312" cy="1668462"/>
            <a:chOff x="2605088" y="4965125"/>
            <a:chExt cx="2119312" cy="1667807"/>
          </a:xfrm>
        </p:grpSpPr>
        <p:sp>
          <p:nvSpPr>
            <p:cNvPr id="49174" name="Freeform 6"/>
            <p:cNvSpPr>
              <a:spLocks/>
            </p:cNvSpPr>
            <p:nvPr/>
          </p:nvSpPr>
          <p:spPr bwMode="auto">
            <a:xfrm>
              <a:off x="2692401" y="5409625"/>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9175" name="Freeform 7"/>
            <p:cNvSpPr>
              <a:spLocks/>
            </p:cNvSpPr>
            <p:nvPr/>
          </p:nvSpPr>
          <p:spPr bwMode="auto">
            <a:xfrm flipV="1">
              <a:off x="2701926" y="5904925"/>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9176" name="Oval 8"/>
            <p:cNvSpPr>
              <a:spLocks noChangeArrowheads="1"/>
            </p:cNvSpPr>
            <p:nvPr/>
          </p:nvSpPr>
          <p:spPr bwMode="auto">
            <a:xfrm>
              <a:off x="2605088" y="5782687"/>
              <a:ext cx="203200" cy="203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49177" name="Text Box 9"/>
            <p:cNvSpPr txBox="1">
              <a:spLocks noChangeArrowheads="1"/>
            </p:cNvSpPr>
            <p:nvPr/>
          </p:nvSpPr>
          <p:spPr bwMode="auto">
            <a:xfrm>
              <a:off x="3708401" y="5131812"/>
              <a:ext cx="1015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200</a:t>
              </a:r>
              <a:endParaRPr lang="en-GB" altLang="nl-NL">
                <a:solidFill>
                  <a:srgbClr val="000000"/>
                </a:solidFill>
                <a:latin typeface="Arial" panose="020B0604020202020204" pitchFamily="34" charset="0"/>
              </a:endParaRPr>
            </a:p>
          </p:txBody>
        </p:sp>
        <p:sp>
          <p:nvSpPr>
            <p:cNvPr id="49178" name="Text Box 11"/>
            <p:cNvSpPr txBox="1">
              <a:spLocks noChangeArrowheads="1"/>
            </p:cNvSpPr>
            <p:nvPr/>
          </p:nvSpPr>
          <p:spPr bwMode="auto">
            <a:xfrm>
              <a:off x="2968626" y="4965125"/>
              <a:ext cx="1019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dirty="0">
                  <a:solidFill>
                    <a:srgbClr val="000000"/>
                  </a:solidFill>
                  <a:latin typeface="Arial" panose="020B0604020202020204" pitchFamily="34" charset="0"/>
                  <a:sym typeface="Symbol" panose="05050102010706020507" pitchFamily="18" charset="2"/>
                </a:rPr>
                <a:t>1/6</a:t>
              </a:r>
              <a:r>
                <a:rPr lang="en-GB" altLang="nl-NL" sz="2800" dirty="0">
                  <a:solidFill>
                    <a:srgbClr val="000000"/>
                  </a:solidFill>
                  <a:latin typeface="Arial" panose="020B0604020202020204" pitchFamily="34" charset="0"/>
                </a:rPr>
                <a:t> </a:t>
              </a:r>
            </a:p>
          </p:txBody>
        </p:sp>
        <p:sp>
          <p:nvSpPr>
            <p:cNvPr id="49179" name="Text Box 11"/>
            <p:cNvSpPr txBox="1">
              <a:spLocks noChangeArrowheads="1"/>
            </p:cNvSpPr>
            <p:nvPr/>
          </p:nvSpPr>
          <p:spPr bwMode="auto">
            <a:xfrm>
              <a:off x="2994026" y="5955725"/>
              <a:ext cx="1019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dirty="0">
                  <a:solidFill>
                    <a:srgbClr val="000000"/>
                  </a:solidFill>
                  <a:latin typeface="Arial" panose="020B0604020202020204" pitchFamily="34" charset="0"/>
                  <a:sym typeface="Symbol" panose="05050102010706020507" pitchFamily="18" charset="2"/>
                </a:rPr>
                <a:t>2/3</a:t>
              </a:r>
              <a:r>
                <a:rPr lang="en-GB" altLang="nl-NL" sz="2800" dirty="0">
                  <a:solidFill>
                    <a:srgbClr val="000000"/>
                  </a:solidFill>
                  <a:latin typeface="Arial" panose="020B0604020202020204" pitchFamily="34" charset="0"/>
                </a:rPr>
                <a:t> </a:t>
              </a:r>
            </a:p>
          </p:txBody>
        </p:sp>
        <p:sp>
          <p:nvSpPr>
            <p:cNvPr id="49180" name="Text Box 9"/>
            <p:cNvSpPr txBox="1">
              <a:spLocks noChangeArrowheads="1"/>
            </p:cNvSpPr>
            <p:nvPr/>
          </p:nvSpPr>
          <p:spPr bwMode="auto">
            <a:xfrm>
              <a:off x="3746501" y="6109712"/>
              <a:ext cx="660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a:solidFill>
                  <a:srgbClr val="000000"/>
                </a:solidFill>
                <a:latin typeface="Arial" panose="020B0604020202020204" pitchFamily="34" charset="0"/>
              </a:endParaRPr>
            </a:p>
          </p:txBody>
        </p:sp>
        <p:cxnSp>
          <p:nvCxnSpPr>
            <p:cNvPr id="49181" name="Straight Connector 76"/>
            <p:cNvCxnSpPr>
              <a:cxnSpLocks noChangeShapeType="1"/>
            </p:cNvCxnSpPr>
            <p:nvPr/>
          </p:nvCxnSpPr>
          <p:spPr bwMode="auto">
            <a:xfrm>
              <a:off x="2832100" y="5892800"/>
              <a:ext cx="863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9182" name="Text Box 9"/>
            <p:cNvSpPr txBox="1">
              <a:spLocks noChangeArrowheads="1"/>
            </p:cNvSpPr>
            <p:nvPr/>
          </p:nvSpPr>
          <p:spPr bwMode="auto">
            <a:xfrm>
              <a:off x="3708401" y="5601712"/>
              <a:ext cx="1015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100</a:t>
              </a:r>
              <a:endParaRPr lang="en-GB" altLang="nl-NL" dirty="0">
                <a:solidFill>
                  <a:srgbClr val="000000"/>
                </a:solidFill>
                <a:latin typeface="Arial" panose="020B0604020202020204" pitchFamily="34" charset="0"/>
              </a:endParaRPr>
            </a:p>
          </p:txBody>
        </p:sp>
        <p:sp>
          <p:nvSpPr>
            <p:cNvPr id="49183" name="Text Box 11"/>
            <p:cNvSpPr txBox="1">
              <a:spLocks noChangeArrowheads="1"/>
            </p:cNvSpPr>
            <p:nvPr/>
          </p:nvSpPr>
          <p:spPr bwMode="auto">
            <a:xfrm>
              <a:off x="2968626" y="5447725"/>
              <a:ext cx="1019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dirty="0">
                  <a:solidFill>
                    <a:srgbClr val="000000"/>
                  </a:solidFill>
                  <a:latin typeface="Arial" panose="020B0604020202020204" pitchFamily="34" charset="0"/>
                  <a:sym typeface="Symbol" panose="05050102010706020507" pitchFamily="18" charset="2"/>
                </a:rPr>
                <a:t>1/6</a:t>
              </a:r>
              <a:r>
                <a:rPr lang="en-GB" altLang="nl-NL" sz="2800" dirty="0">
                  <a:solidFill>
                    <a:srgbClr val="000000"/>
                  </a:solidFill>
                  <a:latin typeface="Arial" panose="020B0604020202020204" pitchFamily="34" charset="0"/>
                </a:rPr>
                <a:t> </a:t>
              </a:r>
            </a:p>
          </p:txBody>
        </p:sp>
      </p:grpSp>
      <p:sp>
        <p:nvSpPr>
          <p:cNvPr id="83" name="Text Box 4"/>
          <p:cNvSpPr txBox="1">
            <a:spLocks noChangeArrowheads="1"/>
          </p:cNvSpPr>
          <p:nvPr/>
        </p:nvSpPr>
        <p:spPr bwMode="auto">
          <a:xfrm>
            <a:off x="117475" y="2627313"/>
            <a:ext cx="2452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dirty="0">
                <a:solidFill>
                  <a:srgbClr val="0000FF"/>
                </a:solidFill>
                <a:latin typeface="Arial" panose="020B0604020202020204" pitchFamily="34" charset="0"/>
                <a:ea typeface="MS Mincho" panose="02020609040205080304" pitchFamily="49" charset="-128"/>
              </a:rPr>
              <a:t>Example:</a:t>
            </a:r>
            <a:endParaRPr lang="en-US" altLang="nl-NL" dirty="0">
              <a:solidFill>
                <a:srgbClr val="0000FF"/>
              </a:solidFill>
              <a:latin typeface="Arial" panose="020B0604020202020204" pitchFamily="34" charset="0"/>
              <a:cs typeface="Times New Roman" panose="02020603050405020304" pitchFamily="18" charset="0"/>
            </a:endParaRPr>
          </a:p>
        </p:txBody>
      </p:sp>
      <p:grpSp>
        <p:nvGrpSpPr>
          <p:cNvPr id="8" name="Group 54"/>
          <p:cNvGrpSpPr>
            <a:grpSpLocks/>
          </p:cNvGrpSpPr>
          <p:nvPr/>
        </p:nvGrpSpPr>
        <p:grpSpPr bwMode="auto">
          <a:xfrm>
            <a:off x="814388" y="4865688"/>
            <a:ext cx="2068512" cy="1990725"/>
            <a:chOff x="903288" y="4865688"/>
            <a:chExt cx="2068512" cy="1990725"/>
          </a:xfrm>
        </p:grpSpPr>
        <p:grpSp>
          <p:nvGrpSpPr>
            <p:cNvPr id="49165" name="Group 84"/>
            <p:cNvGrpSpPr>
              <a:grpSpLocks/>
            </p:cNvGrpSpPr>
            <p:nvPr/>
          </p:nvGrpSpPr>
          <p:grpSpPr bwMode="auto">
            <a:xfrm>
              <a:off x="903288" y="4865688"/>
              <a:ext cx="1843087" cy="1990725"/>
              <a:chOff x="357188" y="585788"/>
              <a:chExt cx="1843088" cy="1991300"/>
            </a:xfrm>
          </p:grpSpPr>
          <p:sp>
            <p:nvSpPr>
              <p:cNvPr id="49167" name="Freeform 6"/>
              <p:cNvSpPr>
                <a:spLocks/>
              </p:cNvSpPr>
              <p:nvPr/>
            </p:nvSpPr>
            <p:spPr bwMode="auto">
              <a:xfrm>
                <a:off x="444501" y="11064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9168" name="Freeform 7"/>
              <p:cNvSpPr>
                <a:spLocks/>
              </p:cNvSpPr>
              <p:nvPr/>
            </p:nvSpPr>
            <p:spPr bwMode="auto">
              <a:xfrm flipV="1">
                <a:off x="454026" y="16017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9169" name="Oval 8"/>
              <p:cNvSpPr>
                <a:spLocks noChangeArrowheads="1"/>
              </p:cNvSpPr>
              <p:nvPr/>
            </p:nvSpPr>
            <p:spPr bwMode="auto">
              <a:xfrm>
                <a:off x="357188" y="1479550"/>
                <a:ext cx="203200" cy="203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49170" name="Text Box 9"/>
              <p:cNvSpPr txBox="1">
                <a:spLocks noChangeArrowheads="1"/>
              </p:cNvSpPr>
              <p:nvPr/>
            </p:nvSpPr>
            <p:spPr bwMode="auto">
              <a:xfrm>
                <a:off x="1460501" y="739775"/>
                <a:ext cx="739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x</a:t>
                </a:r>
                <a:endParaRPr lang="en-GB" altLang="nl-NL">
                  <a:solidFill>
                    <a:srgbClr val="000000"/>
                  </a:solidFill>
                  <a:latin typeface="Arial" panose="020B0604020202020204" pitchFamily="34" charset="0"/>
                </a:endParaRPr>
              </a:p>
            </p:txBody>
          </p:sp>
          <p:sp>
            <p:nvSpPr>
              <p:cNvPr id="49171" name="Text Box 11"/>
              <p:cNvSpPr txBox="1">
                <a:spLocks noChangeArrowheads="1"/>
              </p:cNvSpPr>
              <p:nvPr/>
            </p:nvSpPr>
            <p:spPr bwMode="auto">
              <a:xfrm>
                <a:off x="885826" y="585788"/>
                <a:ext cx="608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a:solidFill>
                      <a:srgbClr val="000000"/>
                    </a:solidFill>
                    <a:latin typeface="Arial" panose="020B0604020202020204" pitchFamily="34" charset="0"/>
                    <a:sym typeface="Symbol" panose="05050102010706020507" pitchFamily="18" charset="2"/>
                  </a:rPr>
                  <a:t></a:t>
                </a:r>
                <a:r>
                  <a:rPr lang="en-GB" altLang="nl-NL">
                    <a:solidFill>
                      <a:srgbClr val="000000"/>
                    </a:solidFill>
                    <a:latin typeface="Arial" panose="020B0604020202020204" pitchFamily="34" charset="0"/>
                  </a:rPr>
                  <a:t> </a:t>
                </a:r>
              </a:p>
            </p:txBody>
          </p:sp>
          <p:sp>
            <p:nvSpPr>
              <p:cNvPr id="49172" name="Rectangle 12"/>
              <p:cNvSpPr>
                <a:spLocks noChangeArrowheads="1"/>
              </p:cNvSpPr>
              <p:nvPr/>
            </p:nvSpPr>
            <p:spPr bwMode="auto">
              <a:xfrm>
                <a:off x="625476" y="1992313"/>
                <a:ext cx="936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a:solidFill>
                      <a:srgbClr val="000000"/>
                    </a:solidFill>
                    <a:latin typeface="Arial" panose="020B0604020202020204" pitchFamily="34" charset="0"/>
                    <a:ea typeface="MS Mincho" panose="02020609040205080304" pitchFamily="49" charset="-128"/>
                  </a:rPr>
                  <a:t>1–</a:t>
                </a:r>
                <a:r>
                  <a:rPr lang="en-US" altLang="nl-NL">
                    <a:solidFill>
                      <a:srgbClr val="000000"/>
                    </a:solidFill>
                    <a:latin typeface="Arial" panose="020B0604020202020204" pitchFamily="34" charset="0"/>
                    <a:sym typeface="Symbol" panose="05050102010706020507" pitchFamily="18" charset="2"/>
                  </a:rPr>
                  <a:t></a:t>
                </a:r>
                <a:r>
                  <a:rPr lang="en-US" altLang="nl-NL" sz="1400">
                    <a:solidFill>
                      <a:srgbClr val="000000"/>
                    </a:solidFill>
                    <a:latin typeface="Arial" panose="020B0604020202020204" pitchFamily="34" charset="0"/>
                  </a:rPr>
                  <a:t> </a:t>
                </a:r>
                <a:endParaRPr lang="en-US" altLang="nl-NL" sz="2800">
                  <a:solidFill>
                    <a:srgbClr val="000000"/>
                  </a:solidFill>
                  <a:latin typeface="Arial" panose="020B0604020202020204" pitchFamily="34" charset="0"/>
                </a:endParaRPr>
              </a:p>
            </p:txBody>
          </p:sp>
          <p:sp>
            <p:nvSpPr>
              <p:cNvPr id="49173" name="Text Box 9"/>
              <p:cNvSpPr txBox="1">
                <a:spLocks noChangeArrowheads="1"/>
              </p:cNvSpPr>
              <p:nvPr/>
            </p:nvSpPr>
            <p:spPr bwMode="auto">
              <a:xfrm>
                <a:off x="1460501" y="1768475"/>
                <a:ext cx="739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z</a:t>
                </a:r>
                <a:endParaRPr lang="en-GB" altLang="nl-NL">
                  <a:solidFill>
                    <a:srgbClr val="000000"/>
                  </a:solidFill>
                  <a:latin typeface="Arial" panose="020B0604020202020204" pitchFamily="34" charset="0"/>
                </a:endParaRPr>
              </a:p>
            </p:txBody>
          </p:sp>
        </p:grpSp>
        <p:sp>
          <p:nvSpPr>
            <p:cNvPr id="49166" name="Text Box 9"/>
            <p:cNvSpPr txBox="1">
              <a:spLocks noChangeArrowheads="1"/>
            </p:cNvSpPr>
            <p:nvPr/>
          </p:nvSpPr>
          <p:spPr bwMode="auto">
            <a:xfrm>
              <a:off x="2324100" y="5540375"/>
              <a:ext cx="647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dirty="0">
                  <a:solidFill>
                    <a:srgbClr val="000000"/>
                  </a:solidFill>
                  <a:latin typeface="Arial" panose="020B0604020202020204" pitchFamily="34" charset="0"/>
                  <a:cs typeface="Times New Roman" panose="02020603050405020304" pitchFamily="18" charset="0"/>
                </a:rPr>
                <a:t>=</a:t>
              </a:r>
              <a:endParaRPr lang="en-GB" altLang="nl-NL" dirty="0">
                <a:solidFill>
                  <a:srgbClr val="000000"/>
                </a:solidFill>
                <a:latin typeface="Arial" panose="020B0604020202020204" pitchFamily="34" charset="0"/>
              </a:endParaRPr>
            </a:p>
          </p:txBody>
        </p:sp>
      </p:grpSp>
      <p:pic>
        <p:nvPicPr>
          <p:cNvPr id="59"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32</a:t>
            </a:fld>
            <a:endParaRPr lang="en-US" altLang="nl-NL" sz="1600"/>
          </a:p>
        </p:txBody>
      </p:sp>
    </p:spTree>
    <p:extLst>
      <p:ext uri="{BB962C8B-B14F-4D97-AF65-F5344CB8AC3E}">
        <p14:creationId xmlns:p14="http://schemas.microsoft.com/office/powerpoint/2010/main" val="146760068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2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36" grpId="0" build="p" autoUpdateAnimBg="0"/>
      <p:bldP spid="30729" grpId="0"/>
      <p:bldP spid="8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706" name="Text Box 2"/>
              <p:cNvSpPr txBox="1">
                <a:spLocks noChangeArrowheads="1"/>
              </p:cNvSpPr>
              <p:nvPr/>
            </p:nvSpPr>
            <p:spPr bwMode="auto">
              <a:xfrm>
                <a:off x="171450" y="246063"/>
                <a:ext cx="8251825" cy="51398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2">
                      <a:lumMod val="75000"/>
                    </a:schemeClr>
                  </a:buClr>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THEOREM. </a:t>
                </a:r>
                <a:endPar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Clr>
                    <a:schemeClr val="tx2">
                      <a:lumMod val="75000"/>
                    </a:schemeClr>
                  </a:buClr>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Expected utility</a:t>
                </a:r>
              </a:p>
              <a:p>
                <a:pPr>
                  <a:spcBef>
                    <a:spcPct val="0"/>
                  </a:spcBef>
                  <a:buClr>
                    <a:schemeClr val="tx2">
                      <a:lumMod val="75000"/>
                    </a:schemeClr>
                  </a:buClr>
                  <a:buFont typeface="Math3" panose="00000400000000000000" pitchFamily="2" charset="2"/>
                  <a:buNone/>
                </a:pPr>
                <a:r>
                  <a:rPr lang="en-US" altLang="nl-NL" dirty="0">
                    <a:solidFill>
                      <a:srgbClr val="0000FF"/>
                    </a:solidFill>
                    <a:latin typeface="Arial" panose="020B0604020202020204" pitchFamily="34" charset="0"/>
                    <a:sym typeface="Symbol" panose="05050102010706020507" pitchFamily="18" charset="2"/>
                  </a:rPr>
                  <a:t></a:t>
                </a:r>
              </a:p>
              <a:p>
                <a:pPr>
                  <a:spcBef>
                    <a:spcPct val="0"/>
                  </a:spcBef>
                  <a:buClr>
                    <a:srgbClr val="0000FF"/>
                  </a:buClr>
                  <a:buFont typeface="Math3" panose="00000400000000000000" pitchFamily="2" charset="2"/>
                  <a:buAutoNum type="arabicParenBoth"/>
                </a:pPr>
                <a:r>
                  <a:rPr lang="en-US" altLang="nl-NL" dirty="0">
                    <a:solidFill>
                      <a:srgbClr val="EAEAEA"/>
                    </a:solidFill>
                    <a:latin typeface="Arial" panose="020B0604020202020204" pitchFamily="34" charset="0"/>
                    <a:cs typeface="Times New Roman" panose="02020603050405020304" pitchFamily="18" charset="0"/>
                    <a:sym typeface="Symbol" panose="05050102010706020507" pitchFamily="18" charset="2"/>
                  </a:rPr>
                  <a:t>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is a weak order</a:t>
                </a:r>
              </a:p>
              <a:p>
                <a:pPr>
                  <a:spcBef>
                    <a:spcPct val="0"/>
                  </a:spcBef>
                  <a:buClr>
                    <a:srgbClr val="0000FF"/>
                  </a:buClr>
                  <a:buFont typeface="Math3" panose="00000400000000000000" pitchFamily="2" charset="2"/>
                  <a:buAutoNum type="arabicParenBoth"/>
                </a:pP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 Continuity in probability</a:t>
                </a:r>
              </a:p>
              <a:p>
                <a:pPr>
                  <a:spcBef>
                    <a:spcPct val="0"/>
                  </a:spcBef>
                  <a:buClr>
                    <a:srgbClr val="0000FF"/>
                  </a:buClr>
                  <a:buFont typeface="Math3" panose="00000400000000000000" pitchFamily="2" charset="2"/>
                  <a:buAutoNum type="arabicParenBoth"/>
                </a:pP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 Independence (defined next).</a:t>
                </a:r>
                <a:b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br>
                <a:endPar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endParaRPr>
              </a:p>
              <a:p>
                <a:pPr>
                  <a:spcBef>
                    <a:spcPct val="0"/>
                  </a:spcBef>
                  <a:buClr>
                    <a:schemeClr val="tx2">
                      <a:lumMod val="75000"/>
                    </a:schemeClr>
                  </a:buClr>
                  <a:buNone/>
                </a:pP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This is a </a:t>
                </a:r>
                <a:r>
                  <a:rPr lang="en-US" altLang="nl-NL" u="sng" dirty="0">
                    <a:solidFill>
                      <a:srgbClr val="CC9900"/>
                    </a:solidFill>
                    <a:latin typeface="Arial" panose="020B0604020202020204" pitchFamily="34" charset="0"/>
                    <a:cs typeface="Times New Roman" panose="02020603050405020304" pitchFamily="18" charset="0"/>
                    <a:sym typeface="Symbol" panose="05050102010706020507" pitchFamily="18" charset="2"/>
                  </a:rPr>
                  <a:t>behavioral foundation</a:t>
                </a: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 (also called axiomatization or representation theorem or preference foundation) of EU.</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72706" name="Text Box 2"/>
              <p:cNvSpPr txBox="1">
                <a:spLocks noRot="1" noChangeAspect="1" noMove="1" noResize="1" noEditPoints="1" noAdjustHandles="1" noChangeArrowheads="1" noChangeShapeType="1" noTextEdit="1"/>
              </p:cNvSpPr>
              <p:nvPr/>
            </p:nvSpPr>
            <p:spPr bwMode="auto">
              <a:xfrm>
                <a:off x="171450" y="246063"/>
                <a:ext cx="8251825" cy="5139869"/>
              </a:xfrm>
              <a:prstGeom prst="rect">
                <a:avLst/>
              </a:prstGeom>
              <a:blipFill>
                <a:blip r:embed="rId3"/>
                <a:stretch>
                  <a:fillRect l="-1846" t="-1540" r="-517" b="-4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L">
                    <a:noFill/>
                  </a:rPr>
                  <a:t> </a:t>
                </a:r>
              </a:p>
            </p:txBody>
          </p:sp>
        </mc:Fallback>
      </mc:AlternateContent>
      <p:pic>
        <p:nvPicPr>
          <p:cNvPr id="7" name="Picture 4" descr="sp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33</a:t>
            </a:fld>
            <a:endParaRPr lang="en-US" altLang="nl-NL" sz="1600"/>
          </a:p>
        </p:txBody>
      </p:sp>
    </p:spTree>
    <p:extLst>
      <p:ext uri="{BB962C8B-B14F-4D97-AF65-F5344CB8AC3E}">
        <p14:creationId xmlns:p14="http://schemas.microsoft.com/office/powerpoint/2010/main" val="16856122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7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7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27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706" name="Text Box 2"/>
              <p:cNvSpPr txBox="1">
                <a:spLocks noChangeArrowheads="1"/>
              </p:cNvSpPr>
              <p:nvPr/>
            </p:nvSpPr>
            <p:spPr bwMode="auto">
              <a:xfrm>
                <a:off x="107504" y="258763"/>
                <a:ext cx="8718550"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u="sng" dirty="0">
                    <a:solidFill>
                      <a:srgbClr val="CC9900"/>
                    </a:solidFill>
                    <a:latin typeface="Arial" panose="020B0604020202020204" pitchFamily="34" charset="0"/>
                    <a:cs typeface="Times New Roman" panose="02020603050405020304" pitchFamily="18" charset="0"/>
                    <a:sym typeface="Symbol" panose="05050102010706020507" pitchFamily="18" charset="2"/>
                  </a:rPr>
                  <a:t>Independence:</a:t>
                </a: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 if x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sym typeface="Math3" panose="00000400000000000000" pitchFamily="2" charset="2"/>
                  </a:rPr>
                  <a:t> y, then for all prospects c and  </a:t>
                </a:r>
                <a:r>
                  <a:rPr lang="en-US" altLang="nl-NL" dirty="0">
                    <a:solidFill>
                      <a:srgbClr val="000000"/>
                    </a:solidFill>
                    <a:latin typeface="Arial" panose="020B0604020202020204" pitchFamily="34" charset="0"/>
                    <a:sym typeface="Symbol" panose="05050102010706020507" pitchFamily="18" charset="2"/>
                  </a:rPr>
                  <a:t></a:t>
                </a:r>
                <a:r>
                  <a:rPr lang="en-US" altLang="nl-NL" dirty="0">
                    <a:solidFill>
                      <a:srgbClr val="000000"/>
                    </a:solidFill>
                    <a:latin typeface="Arial" panose="020B0604020202020204" pitchFamily="34" charset="0"/>
                    <a:sym typeface="Math3" panose="00000400000000000000" pitchFamily="2" charset="2"/>
                  </a:rPr>
                  <a:t> &gt; 0:</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72706" name="Text Box 2"/>
              <p:cNvSpPr txBox="1">
                <a:spLocks noRot="1" noChangeAspect="1" noMove="1" noResize="1" noEditPoints="1" noAdjustHandles="1" noChangeArrowheads="1" noChangeShapeType="1" noTextEdit="1"/>
              </p:cNvSpPr>
              <p:nvPr/>
            </p:nvSpPr>
            <p:spPr bwMode="auto">
              <a:xfrm>
                <a:off x="107504" y="258763"/>
                <a:ext cx="8718550" cy="1077218"/>
              </a:xfrm>
              <a:prstGeom prst="rect">
                <a:avLst/>
              </a:prstGeom>
              <a:blipFill rotWithShape="1">
                <a:blip r:embed="rId3"/>
                <a:stretch>
                  <a:fillRect l="-1818" t="-7345" r="-559" b="-175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8" name="Text Box 2"/>
              <p:cNvSpPr txBox="1">
                <a:spLocks noChangeArrowheads="1"/>
              </p:cNvSpPr>
              <p:nvPr/>
            </p:nvSpPr>
            <p:spPr bwMode="auto">
              <a:xfrm>
                <a:off x="317946" y="3918181"/>
                <a:ext cx="8718550" cy="26161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“Improving the upper branch (x for y) improves the whole thing.”  </a:t>
                </a:r>
              </a:p>
              <a:p>
                <a:pPr>
                  <a:spcBef>
                    <a:spcPct val="0"/>
                  </a:spcBef>
                  <a:buNone/>
                </a:pPr>
                <a:r>
                  <a:rPr lang="en-US" altLang="nl-NL" dirty="0">
                    <a:solidFill>
                      <a:schemeClr val="tx2">
                        <a:lumMod val="75000"/>
                      </a:schemeClr>
                    </a:solidFill>
                    <a:latin typeface="Arial" panose="020B0604020202020204" pitchFamily="34" charset="0"/>
                    <a:cs typeface="Times New Roman" panose="02020603050405020304" pitchFamily="18" charset="0"/>
                    <a:sym typeface="Symbol" panose="05050102010706020507" pitchFamily="18" charset="2"/>
                  </a:rPr>
                  <a:t>Roughly,</a:t>
                </a:r>
                <a:r>
                  <a:rPr lang="en-US" altLang="nl-NL" dirty="0">
                    <a:solidFill>
                      <a:srgbClr val="FF0000"/>
                    </a:solidFill>
                    <a:latin typeface="Arial" panose="020B0604020202020204" pitchFamily="34" charset="0"/>
                    <a:cs typeface="Times New Roman" panose="02020603050405020304" pitchFamily="18" charset="0"/>
                    <a:sym typeface="Symbol" panose="05050102010706020507" pitchFamily="18" charset="2"/>
                  </a:rPr>
                  <a:t> EU </a:t>
                </a:r>
                <a14:m>
                  <m:oMath xmlns:m="http://schemas.openxmlformats.org/officeDocument/2006/math">
                    <m:r>
                      <a:rPr lang="en-US" altLang="nl-NL" i="1">
                        <a:solidFill>
                          <a:srgbClr val="FF0000"/>
                        </a:solidFill>
                        <a:latin typeface="Cambria Math" panose="02040503050406030204" pitchFamily="18" charset="0"/>
                        <a:cs typeface="Times New Roman" panose="02020603050405020304" pitchFamily="18" charset="0"/>
                        <a:sym typeface="Symbol" panose="05050102010706020507" pitchFamily="18" charset="2"/>
                      </a:rPr>
                      <m:t>⇔</m:t>
                    </m:r>
                  </m:oMath>
                </a14:m>
                <a:r>
                  <a:rPr lang="en-US" altLang="nl-NL" dirty="0">
                    <a:solidFill>
                      <a:srgbClr val="FF0000"/>
                    </a:solidFill>
                    <a:latin typeface="Arial" panose="020B0604020202020204" pitchFamily="34" charset="0"/>
                    <a:cs typeface="Times New Roman" panose="02020603050405020304" pitchFamily="18" charset="0"/>
                    <a:sym typeface="Symbol" panose="05050102010706020507" pitchFamily="18" charset="2"/>
                  </a:rPr>
                  <a:t> independence!</a:t>
                </a:r>
                <a:endPar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The condition looks convincing in the abstract. </a:t>
                </a:r>
                <a:r>
                  <a:rPr lang="en-US" altLang="nl-NL" sz="3600" dirty="0">
                    <a:solidFill>
                      <a:srgbClr val="000000"/>
                    </a:solidFill>
                    <a:cs typeface="Times New Roman" panose="02020603050405020304" pitchFamily="18" charset="0"/>
                    <a:sym typeface="Symbol" panose="05050102010706020507" pitchFamily="18" charset="2"/>
                  </a:rPr>
                  <a:t>I</a:t>
                </a: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 think it IS convincing, normatively.</a:t>
                </a:r>
              </a:p>
            </p:txBody>
          </p:sp>
        </mc:Choice>
        <mc:Fallback xmlns="">
          <p:sp>
            <p:nvSpPr>
              <p:cNvPr id="28" name="Text Box 2"/>
              <p:cNvSpPr txBox="1">
                <a:spLocks noRot="1" noChangeAspect="1" noMove="1" noResize="1" noEditPoints="1" noAdjustHandles="1" noChangeArrowheads="1" noChangeShapeType="1" noTextEdit="1"/>
              </p:cNvSpPr>
              <p:nvPr/>
            </p:nvSpPr>
            <p:spPr bwMode="auto">
              <a:xfrm>
                <a:off x="317946" y="3918181"/>
                <a:ext cx="8718550" cy="2616101"/>
              </a:xfrm>
              <a:prstGeom prst="rect">
                <a:avLst/>
              </a:prstGeom>
              <a:blipFill>
                <a:blip r:embed="rId4"/>
                <a:stretch>
                  <a:fillRect l="-2098" t="-3030" r="-909" b="-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p:nvGrpSpPr>
          <p:cNvPr id="2" name="Group 21"/>
          <p:cNvGrpSpPr>
            <a:grpSpLocks/>
          </p:cNvGrpSpPr>
          <p:nvPr/>
        </p:nvGrpSpPr>
        <p:grpSpPr bwMode="auto">
          <a:xfrm>
            <a:off x="420242" y="1538288"/>
            <a:ext cx="4852987" cy="2003425"/>
            <a:chOff x="611188" y="1855788"/>
            <a:chExt cx="4852987" cy="2003425"/>
          </a:xfrm>
        </p:grpSpPr>
        <mc:AlternateContent xmlns:mc="http://schemas.openxmlformats.org/markup-compatibility/2006" xmlns:a14="http://schemas.microsoft.com/office/drawing/2010/main">
          <mc:Choice Requires="a14">
            <p:sp>
              <p:nvSpPr>
                <p:cNvPr id="53255" name="Text Box 2"/>
                <p:cNvSpPr txBox="1">
                  <a:spLocks noChangeArrowheads="1"/>
                </p:cNvSpPr>
                <p:nvPr/>
              </p:nvSpPr>
              <p:spPr bwMode="auto">
                <a:xfrm>
                  <a:off x="2546350" y="2544763"/>
                  <a:ext cx="501650"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3255" name="Text Box 2"/>
                <p:cNvSpPr txBox="1">
                  <a:spLocks noRot="1" noChangeAspect="1" noMove="1" noResize="1" noEditPoints="1" noAdjustHandles="1" noChangeArrowheads="1" noChangeShapeType="1" noTextEdit="1"/>
                </p:cNvSpPr>
                <p:nvPr/>
              </p:nvSpPr>
              <p:spPr bwMode="auto">
                <a:xfrm>
                  <a:off x="2546350" y="2544763"/>
                  <a:ext cx="501650" cy="584200"/>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53256" name="Group 28"/>
            <p:cNvGrpSpPr>
              <a:grpSpLocks/>
            </p:cNvGrpSpPr>
            <p:nvPr/>
          </p:nvGrpSpPr>
          <p:grpSpPr bwMode="auto">
            <a:xfrm>
              <a:off x="611188" y="1855788"/>
              <a:ext cx="1843087" cy="1990725"/>
              <a:chOff x="357188" y="585788"/>
              <a:chExt cx="1843088" cy="1991300"/>
            </a:xfrm>
          </p:grpSpPr>
          <p:sp>
            <p:nvSpPr>
              <p:cNvPr id="53265" name="Freeform 6"/>
              <p:cNvSpPr>
                <a:spLocks/>
              </p:cNvSpPr>
              <p:nvPr/>
            </p:nvSpPr>
            <p:spPr bwMode="auto">
              <a:xfrm>
                <a:off x="444501" y="11064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53266" name="Freeform 7"/>
              <p:cNvSpPr>
                <a:spLocks/>
              </p:cNvSpPr>
              <p:nvPr/>
            </p:nvSpPr>
            <p:spPr bwMode="auto">
              <a:xfrm flipV="1">
                <a:off x="454026" y="16017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53267" name="Oval 8"/>
              <p:cNvSpPr>
                <a:spLocks noChangeArrowheads="1"/>
              </p:cNvSpPr>
              <p:nvPr/>
            </p:nvSpPr>
            <p:spPr bwMode="auto">
              <a:xfrm>
                <a:off x="357188" y="1479550"/>
                <a:ext cx="203200" cy="203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53268" name="Text Box 9"/>
              <p:cNvSpPr txBox="1">
                <a:spLocks noChangeArrowheads="1"/>
              </p:cNvSpPr>
              <p:nvPr/>
            </p:nvSpPr>
            <p:spPr bwMode="auto">
              <a:xfrm>
                <a:off x="1460501" y="739775"/>
                <a:ext cx="739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x</a:t>
                </a:r>
                <a:endParaRPr lang="en-GB" altLang="nl-NL">
                  <a:solidFill>
                    <a:srgbClr val="000000"/>
                  </a:solidFill>
                  <a:latin typeface="Arial" panose="020B0604020202020204" pitchFamily="34" charset="0"/>
                </a:endParaRPr>
              </a:p>
            </p:txBody>
          </p:sp>
          <p:sp>
            <p:nvSpPr>
              <p:cNvPr id="53269" name="Text Box 11"/>
              <p:cNvSpPr txBox="1">
                <a:spLocks noChangeArrowheads="1"/>
              </p:cNvSpPr>
              <p:nvPr/>
            </p:nvSpPr>
            <p:spPr bwMode="auto">
              <a:xfrm>
                <a:off x="885826" y="585788"/>
                <a:ext cx="608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a:solidFill>
                      <a:srgbClr val="000000"/>
                    </a:solidFill>
                    <a:latin typeface="Arial" panose="020B0604020202020204" pitchFamily="34" charset="0"/>
                    <a:sym typeface="Symbol" panose="05050102010706020507" pitchFamily="18" charset="2"/>
                  </a:rPr>
                  <a:t></a:t>
                </a:r>
                <a:r>
                  <a:rPr lang="en-GB" altLang="nl-NL">
                    <a:solidFill>
                      <a:srgbClr val="000000"/>
                    </a:solidFill>
                    <a:latin typeface="Arial" panose="020B0604020202020204" pitchFamily="34" charset="0"/>
                  </a:rPr>
                  <a:t> </a:t>
                </a:r>
              </a:p>
            </p:txBody>
          </p:sp>
          <p:sp>
            <p:nvSpPr>
              <p:cNvPr id="53270" name="Rectangle 12"/>
              <p:cNvSpPr>
                <a:spLocks noChangeArrowheads="1"/>
              </p:cNvSpPr>
              <p:nvPr/>
            </p:nvSpPr>
            <p:spPr bwMode="auto">
              <a:xfrm>
                <a:off x="625476" y="1992313"/>
                <a:ext cx="936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a:solidFill>
                      <a:srgbClr val="000000"/>
                    </a:solidFill>
                    <a:latin typeface="Arial" panose="020B0604020202020204" pitchFamily="34" charset="0"/>
                    <a:ea typeface="MS Mincho" panose="02020609040205080304" pitchFamily="49" charset="-128"/>
                  </a:rPr>
                  <a:t>1–</a:t>
                </a:r>
                <a:r>
                  <a:rPr lang="en-US" altLang="nl-NL">
                    <a:solidFill>
                      <a:srgbClr val="000000"/>
                    </a:solidFill>
                    <a:latin typeface="Arial" panose="020B0604020202020204" pitchFamily="34" charset="0"/>
                    <a:sym typeface="Symbol" panose="05050102010706020507" pitchFamily="18" charset="2"/>
                  </a:rPr>
                  <a:t></a:t>
                </a:r>
                <a:r>
                  <a:rPr lang="en-US" altLang="nl-NL" sz="1400">
                    <a:solidFill>
                      <a:srgbClr val="000000"/>
                    </a:solidFill>
                    <a:latin typeface="Arial" panose="020B0604020202020204" pitchFamily="34" charset="0"/>
                  </a:rPr>
                  <a:t> </a:t>
                </a:r>
                <a:endParaRPr lang="en-US" altLang="nl-NL" sz="2800">
                  <a:solidFill>
                    <a:srgbClr val="000000"/>
                  </a:solidFill>
                  <a:latin typeface="Arial" panose="020B0604020202020204" pitchFamily="34" charset="0"/>
                </a:endParaRPr>
              </a:p>
            </p:txBody>
          </p:sp>
          <p:sp>
            <p:nvSpPr>
              <p:cNvPr id="53271" name="Text Box 9"/>
              <p:cNvSpPr txBox="1">
                <a:spLocks noChangeArrowheads="1"/>
              </p:cNvSpPr>
              <p:nvPr/>
            </p:nvSpPr>
            <p:spPr bwMode="auto">
              <a:xfrm>
                <a:off x="1460501" y="1768475"/>
                <a:ext cx="739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c</a:t>
                </a:r>
                <a:endParaRPr lang="en-GB" altLang="nl-NL">
                  <a:solidFill>
                    <a:srgbClr val="000000"/>
                  </a:solidFill>
                  <a:latin typeface="Arial" panose="020B0604020202020204" pitchFamily="34" charset="0"/>
                </a:endParaRPr>
              </a:p>
            </p:txBody>
          </p:sp>
        </p:grpSp>
        <p:grpSp>
          <p:nvGrpSpPr>
            <p:cNvPr id="53257" name="Group 36"/>
            <p:cNvGrpSpPr>
              <a:grpSpLocks/>
            </p:cNvGrpSpPr>
            <p:nvPr/>
          </p:nvGrpSpPr>
          <p:grpSpPr bwMode="auto">
            <a:xfrm>
              <a:off x="3621088" y="1868488"/>
              <a:ext cx="1843087" cy="1990725"/>
              <a:chOff x="357188" y="585788"/>
              <a:chExt cx="1843088" cy="1991300"/>
            </a:xfrm>
          </p:grpSpPr>
          <p:sp>
            <p:nvSpPr>
              <p:cNvPr id="53258" name="Freeform 6"/>
              <p:cNvSpPr>
                <a:spLocks/>
              </p:cNvSpPr>
              <p:nvPr/>
            </p:nvSpPr>
            <p:spPr bwMode="auto">
              <a:xfrm>
                <a:off x="444501" y="11064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53259" name="Freeform 7"/>
              <p:cNvSpPr>
                <a:spLocks/>
              </p:cNvSpPr>
              <p:nvPr/>
            </p:nvSpPr>
            <p:spPr bwMode="auto">
              <a:xfrm flipV="1">
                <a:off x="454026" y="1601788"/>
                <a:ext cx="1001713" cy="477837"/>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53260" name="Oval 8"/>
              <p:cNvSpPr>
                <a:spLocks noChangeArrowheads="1"/>
              </p:cNvSpPr>
              <p:nvPr/>
            </p:nvSpPr>
            <p:spPr bwMode="auto">
              <a:xfrm>
                <a:off x="357188" y="1479550"/>
                <a:ext cx="203200" cy="203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53261" name="Text Box 9"/>
              <p:cNvSpPr txBox="1">
                <a:spLocks noChangeArrowheads="1"/>
              </p:cNvSpPr>
              <p:nvPr/>
            </p:nvSpPr>
            <p:spPr bwMode="auto">
              <a:xfrm>
                <a:off x="1460501" y="739775"/>
                <a:ext cx="739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y</a:t>
                </a:r>
                <a:endParaRPr lang="en-GB" altLang="nl-NL">
                  <a:solidFill>
                    <a:srgbClr val="000000"/>
                  </a:solidFill>
                  <a:latin typeface="Arial" panose="020B0604020202020204" pitchFamily="34" charset="0"/>
                </a:endParaRPr>
              </a:p>
            </p:txBody>
          </p:sp>
          <p:sp>
            <p:nvSpPr>
              <p:cNvPr id="53262" name="Text Box 11"/>
              <p:cNvSpPr txBox="1">
                <a:spLocks noChangeArrowheads="1"/>
              </p:cNvSpPr>
              <p:nvPr/>
            </p:nvSpPr>
            <p:spPr bwMode="auto">
              <a:xfrm>
                <a:off x="885826" y="585788"/>
                <a:ext cx="608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a:solidFill>
                      <a:srgbClr val="000000"/>
                    </a:solidFill>
                    <a:latin typeface="Arial" panose="020B0604020202020204" pitchFamily="34" charset="0"/>
                    <a:sym typeface="Symbol" panose="05050102010706020507" pitchFamily="18" charset="2"/>
                  </a:rPr>
                  <a:t></a:t>
                </a:r>
                <a:r>
                  <a:rPr lang="en-GB" altLang="nl-NL">
                    <a:solidFill>
                      <a:srgbClr val="000000"/>
                    </a:solidFill>
                    <a:latin typeface="Arial" panose="020B0604020202020204" pitchFamily="34" charset="0"/>
                  </a:rPr>
                  <a:t> </a:t>
                </a:r>
              </a:p>
            </p:txBody>
          </p:sp>
          <p:sp>
            <p:nvSpPr>
              <p:cNvPr id="53263" name="Rectangle 12"/>
              <p:cNvSpPr>
                <a:spLocks noChangeArrowheads="1"/>
              </p:cNvSpPr>
              <p:nvPr/>
            </p:nvSpPr>
            <p:spPr bwMode="auto">
              <a:xfrm>
                <a:off x="625476" y="1992313"/>
                <a:ext cx="936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a:solidFill>
                      <a:srgbClr val="000000"/>
                    </a:solidFill>
                    <a:latin typeface="Arial" panose="020B0604020202020204" pitchFamily="34" charset="0"/>
                    <a:ea typeface="MS Mincho" panose="02020609040205080304" pitchFamily="49" charset="-128"/>
                  </a:rPr>
                  <a:t>1–</a:t>
                </a:r>
                <a:r>
                  <a:rPr lang="en-US" altLang="nl-NL">
                    <a:solidFill>
                      <a:srgbClr val="000000"/>
                    </a:solidFill>
                    <a:latin typeface="Arial" panose="020B0604020202020204" pitchFamily="34" charset="0"/>
                    <a:sym typeface="Symbol" panose="05050102010706020507" pitchFamily="18" charset="2"/>
                  </a:rPr>
                  <a:t></a:t>
                </a:r>
                <a:r>
                  <a:rPr lang="en-US" altLang="nl-NL" sz="1400">
                    <a:solidFill>
                      <a:srgbClr val="000000"/>
                    </a:solidFill>
                    <a:latin typeface="Arial" panose="020B0604020202020204" pitchFamily="34" charset="0"/>
                  </a:rPr>
                  <a:t> </a:t>
                </a:r>
                <a:endParaRPr lang="en-US" altLang="nl-NL" sz="2800">
                  <a:solidFill>
                    <a:srgbClr val="000000"/>
                  </a:solidFill>
                  <a:latin typeface="Arial" panose="020B0604020202020204" pitchFamily="34" charset="0"/>
                </a:endParaRPr>
              </a:p>
            </p:txBody>
          </p:sp>
          <p:sp>
            <p:nvSpPr>
              <p:cNvPr id="53264" name="Text Box 9"/>
              <p:cNvSpPr txBox="1">
                <a:spLocks noChangeArrowheads="1"/>
              </p:cNvSpPr>
              <p:nvPr/>
            </p:nvSpPr>
            <p:spPr bwMode="auto">
              <a:xfrm>
                <a:off x="1460501" y="1768475"/>
                <a:ext cx="739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c</a:t>
                </a:r>
                <a:endParaRPr lang="en-GB" altLang="nl-NL">
                  <a:solidFill>
                    <a:srgbClr val="000000"/>
                  </a:solidFill>
                  <a:latin typeface="Arial" panose="020B0604020202020204" pitchFamily="34" charset="0"/>
                </a:endParaRPr>
              </a:p>
            </p:txBody>
          </p:sp>
        </p:grpSp>
      </p:grpSp>
      <p:pic>
        <p:nvPicPr>
          <p:cNvPr id="26" name="Picture 4" descr="sp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34</a:t>
            </a:fld>
            <a:endParaRPr lang="en-US" altLang="nl-NL" sz="1600"/>
          </a:p>
        </p:txBody>
      </p:sp>
    </p:spTree>
    <p:extLst>
      <p:ext uri="{BB962C8B-B14F-4D97-AF65-F5344CB8AC3E}">
        <p14:creationId xmlns:p14="http://schemas.microsoft.com/office/powerpoint/2010/main" val="130713267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P spid="2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16048" y="404664"/>
            <a:ext cx="738028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Expected utility is the basis of most in economics.</a:t>
            </a:r>
          </a:p>
        </p:txBody>
      </p:sp>
      <p:pic>
        <p:nvPicPr>
          <p:cNvPr id="6"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35</a:t>
            </a:fld>
            <a:endParaRPr lang="en-US" altLang="nl-NL" sz="1600"/>
          </a:p>
        </p:txBody>
      </p:sp>
    </p:spTree>
    <p:extLst>
      <p:ext uri="{BB962C8B-B14F-4D97-AF65-F5344CB8AC3E}">
        <p14:creationId xmlns:p14="http://schemas.microsoft.com/office/powerpoint/2010/main" val="330099243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07093" y="809411"/>
            <a:ext cx="897341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1. </a:t>
            </a:r>
            <a:r>
              <a:rPr lang="en-US"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(Ordinal) homo </a:t>
            </a:r>
            <a:r>
              <a:rPr lang="en-US" altLang="nl-NL" sz="40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1.1.</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Birth of ordinal homo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i="1"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choice to preference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preference to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1.4.</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risk: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1.5.</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uncertainty: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1.6.</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Intertemporal decisions: discounted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1.7.</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Welfare theory: utilitarianism</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1.8.</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Further results</a:t>
            </a:r>
          </a:p>
        </p:txBody>
      </p:sp>
      <p:sp>
        <p:nvSpPr>
          <p:cNvPr id="5" name="Line 8"/>
          <p:cNvSpPr>
            <a:spLocks noChangeShapeType="1"/>
          </p:cNvSpPr>
          <p:nvPr/>
        </p:nvSpPr>
        <p:spPr bwMode="auto">
          <a:xfrm>
            <a:off x="27162" y="3222029"/>
            <a:ext cx="377428" cy="3147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36</a:t>
            </a:fld>
            <a:endParaRPr lang="en-US" altLang="nl-NL" sz="1600"/>
          </a:p>
        </p:txBody>
      </p:sp>
    </p:spTree>
    <p:extLst>
      <p:ext uri="{BB962C8B-B14F-4D97-AF65-F5344CB8AC3E}">
        <p14:creationId xmlns:p14="http://schemas.microsoft.com/office/powerpoint/2010/main" val="242838479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autoUpdateAnimBg="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7794" y="644115"/>
            <a:ext cx="8589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Speculate on financial asset,</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and pay 10K to receive 40K if oil price increases tomorrow?</a:t>
            </a:r>
          </a:p>
        </p:txBody>
      </p:sp>
      <p:grpSp>
        <p:nvGrpSpPr>
          <p:cNvPr id="2" name="Group 1"/>
          <p:cNvGrpSpPr/>
          <p:nvPr/>
        </p:nvGrpSpPr>
        <p:grpSpPr>
          <a:xfrm>
            <a:off x="242094" y="1843019"/>
            <a:ext cx="5842074" cy="1519482"/>
            <a:chOff x="369094" y="1919219"/>
            <a:chExt cx="5842074" cy="1519482"/>
          </a:xfrm>
        </p:grpSpPr>
        <p:sp>
          <p:nvSpPr>
            <p:cNvPr id="11" name="Text Box 9"/>
            <p:cNvSpPr txBox="1">
              <a:spLocks noChangeArrowheads="1"/>
            </p:cNvSpPr>
            <p:nvPr/>
          </p:nvSpPr>
          <p:spPr bwMode="auto">
            <a:xfrm>
              <a:off x="4928469" y="2431949"/>
              <a:ext cx="12826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-10K</a:t>
              </a:r>
              <a:endParaRPr lang="en-GB" altLang="nl-NL" dirty="0">
                <a:solidFill>
                  <a:srgbClr val="000000"/>
                </a:solidFill>
                <a:latin typeface="Arial" panose="020B0604020202020204" pitchFamily="34" charset="0"/>
              </a:endParaRPr>
            </a:p>
          </p:txBody>
        </p:sp>
        <p:grpSp>
          <p:nvGrpSpPr>
            <p:cNvPr id="17" name="Group 16"/>
            <p:cNvGrpSpPr/>
            <p:nvPr/>
          </p:nvGrpSpPr>
          <p:grpSpPr>
            <a:xfrm>
              <a:off x="382051" y="2258102"/>
              <a:ext cx="4535197" cy="973519"/>
              <a:chOff x="724159" y="575644"/>
              <a:chExt cx="1011238" cy="973519"/>
            </a:xfrm>
          </p:grpSpPr>
          <p:cxnSp>
            <p:nvCxnSpPr>
              <p:cNvPr id="12" name="Straight Connector 76"/>
              <p:cNvCxnSpPr>
                <a:cxnSpLocks noChangeShapeType="1"/>
              </p:cNvCxnSpPr>
              <p:nvPr/>
            </p:nvCxnSpPr>
            <p:spPr bwMode="auto">
              <a:xfrm>
                <a:off x="762000" y="1059008"/>
                <a:ext cx="96387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 name="Freeform 6"/>
              <p:cNvSpPr>
                <a:spLocks/>
              </p:cNvSpPr>
              <p:nvPr/>
            </p:nvSpPr>
            <p:spPr bwMode="auto">
              <a:xfrm>
                <a:off x="724159" y="575644"/>
                <a:ext cx="1001713" cy="478025"/>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6" name="Freeform 7"/>
              <p:cNvSpPr>
                <a:spLocks/>
              </p:cNvSpPr>
              <p:nvPr/>
            </p:nvSpPr>
            <p:spPr bwMode="auto">
              <a:xfrm flipV="1">
                <a:off x="733684" y="1071138"/>
                <a:ext cx="1001713" cy="478025"/>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grpSp>
        <p:sp>
          <p:nvSpPr>
            <p:cNvPr id="7" name="Oval 8"/>
            <p:cNvSpPr>
              <a:spLocks noChangeArrowheads="1"/>
            </p:cNvSpPr>
            <p:nvPr/>
          </p:nvSpPr>
          <p:spPr bwMode="auto">
            <a:xfrm>
              <a:off x="369094" y="2631310"/>
              <a:ext cx="203200" cy="20328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 name="Text Box 11"/>
            <p:cNvSpPr txBox="1">
              <a:spLocks noChangeArrowheads="1"/>
            </p:cNvSpPr>
            <p:nvPr/>
          </p:nvSpPr>
          <p:spPr bwMode="auto">
            <a:xfrm>
              <a:off x="1272288" y="1919219"/>
              <a:ext cx="38809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H: Oil price higher tomorrow</a:t>
              </a:r>
              <a:endParaRPr lang="en-GB" altLang="nl-NL" sz="2400" dirty="0">
                <a:solidFill>
                  <a:srgbClr val="000000"/>
                </a:solidFill>
                <a:latin typeface="Arial" panose="020B0604020202020204" pitchFamily="34" charset="0"/>
              </a:endParaRPr>
            </a:p>
          </p:txBody>
        </p:sp>
        <p:sp>
          <p:nvSpPr>
            <p:cNvPr id="13" name="Text Box 9"/>
            <p:cNvSpPr txBox="1">
              <a:spLocks noChangeArrowheads="1"/>
            </p:cNvSpPr>
            <p:nvPr/>
          </p:nvSpPr>
          <p:spPr bwMode="auto">
            <a:xfrm>
              <a:off x="5020484" y="1937896"/>
              <a:ext cx="1015999" cy="5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30K</a:t>
              </a:r>
              <a:endParaRPr lang="en-GB" altLang="nl-NL" dirty="0">
                <a:solidFill>
                  <a:srgbClr val="000000"/>
                </a:solidFill>
                <a:latin typeface="Arial" panose="020B0604020202020204" pitchFamily="34" charset="0"/>
              </a:endParaRPr>
            </a:p>
          </p:txBody>
        </p:sp>
        <p:sp>
          <p:nvSpPr>
            <p:cNvPr id="20" name="Text Box 11"/>
            <p:cNvSpPr txBox="1">
              <a:spLocks noChangeArrowheads="1"/>
            </p:cNvSpPr>
            <p:nvPr/>
          </p:nvSpPr>
          <p:spPr bwMode="auto">
            <a:xfrm>
              <a:off x="1250895" y="2416152"/>
              <a:ext cx="45436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C: Oil price same tomorrow</a:t>
              </a:r>
              <a:endParaRPr lang="en-GB" altLang="nl-NL" sz="2400" dirty="0">
                <a:solidFill>
                  <a:srgbClr val="000000"/>
                </a:solidFill>
                <a:latin typeface="Arial" panose="020B0604020202020204" pitchFamily="34" charset="0"/>
              </a:endParaRPr>
            </a:p>
          </p:txBody>
        </p:sp>
        <p:sp>
          <p:nvSpPr>
            <p:cNvPr id="21" name="Text Box 11"/>
            <p:cNvSpPr txBox="1">
              <a:spLocks noChangeArrowheads="1"/>
            </p:cNvSpPr>
            <p:nvPr/>
          </p:nvSpPr>
          <p:spPr bwMode="auto">
            <a:xfrm>
              <a:off x="1265752" y="2916023"/>
              <a:ext cx="38809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L: Oil price lower tomorrow</a:t>
              </a:r>
              <a:endParaRPr lang="en-GB" altLang="nl-NL" sz="2400" dirty="0">
                <a:solidFill>
                  <a:srgbClr val="000000"/>
                </a:solidFill>
                <a:latin typeface="Arial" panose="020B0604020202020204" pitchFamily="34" charset="0"/>
              </a:endParaRPr>
            </a:p>
          </p:txBody>
        </p:sp>
        <p:sp>
          <p:nvSpPr>
            <p:cNvPr id="22" name="Text Box 9"/>
            <p:cNvSpPr txBox="1">
              <a:spLocks noChangeArrowheads="1"/>
            </p:cNvSpPr>
            <p:nvPr/>
          </p:nvSpPr>
          <p:spPr bwMode="auto">
            <a:xfrm>
              <a:off x="4910774" y="2915481"/>
              <a:ext cx="12826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-10K</a:t>
              </a:r>
              <a:endParaRPr lang="en-GB" altLang="nl-NL" dirty="0">
                <a:solidFill>
                  <a:srgbClr val="000000"/>
                </a:solidFill>
                <a:latin typeface="Arial" panose="020B0604020202020204" pitchFamily="34" charset="0"/>
              </a:endParaRPr>
            </a:p>
          </p:txBody>
        </p:sp>
      </p:grpSp>
      <p:sp>
        <p:nvSpPr>
          <p:cNvPr id="23" name="Text Box 9"/>
          <p:cNvSpPr txBox="1">
            <a:spLocks noChangeArrowheads="1"/>
          </p:cNvSpPr>
          <p:nvPr/>
        </p:nvSpPr>
        <p:spPr bwMode="auto">
          <a:xfrm>
            <a:off x="6705601" y="76200"/>
            <a:ext cx="1727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CC9900"/>
                </a:solidFill>
                <a:latin typeface="Arial" panose="020B0604020202020204" pitchFamily="34" charset="0"/>
                <a:cs typeface="Times New Roman" panose="02020603050405020304" pitchFamily="18" charset="0"/>
              </a:rPr>
              <a:t>K: </a:t>
            </a:r>
            <a:r>
              <a:rPr lang="en-US" sz="2800" dirty="0">
                <a:solidFill>
                  <a:srgbClr val="CC9900"/>
                </a:solidFill>
              </a:rPr>
              <a:t>€</a:t>
            </a:r>
            <a:r>
              <a:rPr lang="en-AU" altLang="nl-NL" sz="2800" dirty="0">
                <a:solidFill>
                  <a:srgbClr val="CC9900"/>
                </a:solidFill>
                <a:latin typeface="Arial" panose="020B0604020202020204" pitchFamily="34" charset="0"/>
                <a:cs typeface="Times New Roman" panose="02020603050405020304" pitchFamily="18" charset="0"/>
              </a:rPr>
              <a:t>1000</a:t>
            </a:r>
            <a:endParaRPr lang="en-GB" altLang="nl-NL" dirty="0">
              <a:solidFill>
                <a:srgbClr val="CC9900"/>
              </a:solidFill>
              <a:latin typeface="Arial" panose="020B0604020202020204" pitchFamily="34" charset="0"/>
            </a:endParaRPr>
          </a:p>
        </p:txBody>
      </p:sp>
      <p:sp>
        <p:nvSpPr>
          <p:cNvPr id="26" name="Text Box 2"/>
          <p:cNvSpPr txBox="1">
            <a:spLocks noChangeArrowheads="1"/>
          </p:cNvSpPr>
          <p:nvPr/>
        </p:nvSpPr>
        <p:spPr bwMode="auto">
          <a:xfrm>
            <a:off x="165100" y="3836237"/>
            <a:ext cx="85899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Decide how?</a:t>
            </a: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No (“objective”) probabilities available.</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Savage (1954) gave a brilliant behavioral foundation </a:t>
            </a: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(we have no time to look into it)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of:</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choose </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subjective probabilities</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P(H), P(C), and P(L), and utility U. Then, with U(0)=0, accept asset if</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P(H)U(30K) + P(C)U(-10) + P(L)U(-10) &gt; 0.</a:t>
            </a:r>
          </a:p>
        </p:txBody>
      </p:sp>
      <p:pic>
        <p:nvPicPr>
          <p:cNvPr id="24" name="Picture 23" descr="A black and white photo of a person&#10;&#10;Description automatically generated">
            <a:extLst>
              <a:ext uri="{FF2B5EF4-FFF2-40B4-BE49-F238E27FC236}">
                <a16:creationId xmlns:a16="http://schemas.microsoft.com/office/drawing/2014/main" id="{9293E5B8-B264-4885-A3BC-1BAC5ED147F5}"/>
              </a:ext>
            </a:extLst>
          </p:cNvPr>
          <p:cNvPicPr>
            <a:picLocks noChangeAspect="1"/>
          </p:cNvPicPr>
          <p:nvPr/>
        </p:nvPicPr>
        <p:blipFill rotWithShape="1">
          <a:blip r:embed="rId3">
            <a:extLst>
              <a:ext uri="{28A0092B-C50C-407E-A947-70E740481C1C}">
                <a14:useLocalDpi xmlns:a14="http://schemas.microsoft.com/office/drawing/2010/main" val="0"/>
              </a:ext>
            </a:extLst>
          </a:blip>
          <a:srcRect l="21737" t="2014" r="22022" b="34233"/>
          <a:stretch/>
        </p:blipFill>
        <p:spPr>
          <a:xfrm>
            <a:off x="7312998" y="1988840"/>
            <a:ext cx="1291450" cy="1835563"/>
          </a:xfrm>
          <a:prstGeom prst="rect">
            <a:avLst/>
          </a:prstGeom>
        </p:spPr>
      </p:pic>
      <p:pic>
        <p:nvPicPr>
          <p:cNvPr id="27" name="Picture 4" descr="sp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37</a:t>
            </a:fld>
            <a:endParaRPr lang="en-US" altLang="nl-NL" sz="1600"/>
          </a:p>
        </p:txBody>
      </p:sp>
    </p:spTree>
    <p:extLst>
      <p:ext uri="{BB962C8B-B14F-4D97-AF65-F5344CB8AC3E}">
        <p14:creationId xmlns:p14="http://schemas.microsoft.com/office/powerpoint/2010/main" val="3930657075"/>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
                                            <p:txEl>
                                              <p:pRg st="1" end="1"/>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6">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23" grpId="0"/>
      <p:bldP spid="26" grpId="0" uiExpand="1"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146050" y="727075"/>
            <a:ext cx="6153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u="sng" dirty="0">
                <a:solidFill>
                  <a:srgbClr val="CC9900"/>
                </a:solidFill>
                <a:latin typeface="Arial" panose="020B0604020202020204" pitchFamily="34" charset="0"/>
                <a:ea typeface="MS Mincho" panose="02020609040205080304" pitchFamily="49" charset="-128"/>
              </a:rPr>
              <a:t>(subjective) expected utility</a:t>
            </a:r>
            <a:endParaRPr lang="en-US" altLang="nl-NL" dirty="0">
              <a:solidFill>
                <a:srgbClr val="CC9900"/>
              </a:solidFill>
              <a:latin typeface="Arial" panose="020B0604020202020204" pitchFamily="34" charset="0"/>
              <a:cs typeface="Times New Roman" panose="02020603050405020304" pitchFamily="18" charset="0"/>
            </a:endParaRPr>
          </a:p>
        </p:txBody>
      </p:sp>
      <p:sp>
        <p:nvSpPr>
          <p:cNvPr id="74756" name="Text Box 4"/>
          <p:cNvSpPr txBox="1">
            <a:spLocks noChangeArrowheads="1"/>
          </p:cNvSpPr>
          <p:nvPr/>
        </p:nvSpPr>
        <p:spPr bwMode="auto">
          <a:xfrm>
            <a:off x="155574" y="290513"/>
            <a:ext cx="55685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nl-NL" dirty="0">
                <a:solidFill>
                  <a:srgbClr val="0000FF"/>
                </a:solidFill>
                <a:latin typeface="Arial" panose="020B0604020202020204" pitchFamily="34" charset="0"/>
                <a:ea typeface="MS Mincho" panose="02020609040205080304" pitchFamily="49" charset="-128"/>
              </a:rPr>
              <a:t>Savage (1954) </a:t>
            </a:r>
            <a:r>
              <a:rPr lang="en-AU" altLang="nl-NL" dirty="0">
                <a:latin typeface="Arial" panose="020B0604020202020204" pitchFamily="34" charset="0"/>
                <a:ea typeface="MS Mincho" panose="02020609040205080304" pitchFamily="49" charset="-128"/>
              </a:rPr>
              <a:t>in general:</a:t>
            </a:r>
            <a:endParaRPr lang="en-US" altLang="nl-NL" dirty="0">
              <a:latin typeface="Arial" panose="020B0604020202020204" pitchFamily="34" charset="0"/>
              <a:cs typeface="Times New Roman" panose="02020603050405020304" pitchFamily="18" charset="0"/>
            </a:endParaRPr>
          </a:p>
        </p:txBody>
      </p:sp>
      <p:grpSp>
        <p:nvGrpSpPr>
          <p:cNvPr id="2" name="Group 5"/>
          <p:cNvGrpSpPr>
            <a:grpSpLocks/>
          </p:cNvGrpSpPr>
          <p:nvPr/>
        </p:nvGrpSpPr>
        <p:grpSpPr bwMode="auto">
          <a:xfrm>
            <a:off x="382588" y="1436687"/>
            <a:ext cx="2009775" cy="1978024"/>
            <a:chOff x="425" y="2741"/>
            <a:chExt cx="1266" cy="1246"/>
          </a:xfrm>
        </p:grpSpPr>
        <p:sp>
          <p:nvSpPr>
            <p:cNvPr id="47113" name="Freeform 6"/>
            <p:cNvSpPr>
              <a:spLocks/>
            </p:cNvSpPr>
            <p:nvPr/>
          </p:nvSpPr>
          <p:spPr bwMode="auto">
            <a:xfrm>
              <a:off x="480" y="310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7114" name="Freeform 7"/>
            <p:cNvSpPr>
              <a:spLocks/>
            </p:cNvSpPr>
            <p:nvPr/>
          </p:nvSpPr>
          <p:spPr bwMode="auto">
            <a:xfrm flipV="1">
              <a:off x="486" y="342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7115" name="Oval 8"/>
            <p:cNvSpPr>
              <a:spLocks noChangeArrowheads="1"/>
            </p:cNvSpPr>
            <p:nvPr/>
          </p:nvSpPr>
          <p:spPr bwMode="auto">
            <a:xfrm>
              <a:off x="425" y="334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47116" name="Text Box 9"/>
            <p:cNvSpPr txBox="1">
              <a:spLocks noChangeArrowheads="1"/>
            </p:cNvSpPr>
            <p:nvPr/>
          </p:nvSpPr>
          <p:spPr bwMode="auto">
            <a:xfrm>
              <a:off x="1120" y="2878"/>
              <a:ext cx="4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a:solidFill>
                    <a:srgbClr val="000000"/>
                  </a:solidFill>
                  <a:latin typeface="Arial" panose="020B0604020202020204" pitchFamily="34" charset="0"/>
                  <a:cs typeface="Times New Roman" panose="02020603050405020304" pitchFamily="18" charset="0"/>
                </a:rPr>
                <a:t>x</a:t>
              </a:r>
              <a:r>
                <a:rPr lang="en-AU" altLang="nl-NL" baseline="-25000">
                  <a:solidFill>
                    <a:srgbClr val="000000"/>
                  </a:solidFill>
                  <a:latin typeface="Arial" panose="020B0604020202020204" pitchFamily="34" charset="0"/>
                  <a:cs typeface="Times New Roman" panose="02020603050405020304" pitchFamily="18" charset="0"/>
                </a:rPr>
                <a:t>1</a:t>
              </a:r>
              <a:endParaRPr lang="en-GB" altLang="nl-NL">
                <a:solidFill>
                  <a:srgbClr val="000000"/>
                </a:solidFill>
                <a:latin typeface="Arial" panose="020B0604020202020204" pitchFamily="34" charset="0"/>
              </a:endParaRPr>
            </a:p>
          </p:txBody>
        </p:sp>
        <p:sp>
          <p:nvSpPr>
            <p:cNvPr id="47117" name="Text Box 10"/>
            <p:cNvSpPr txBox="1">
              <a:spLocks noChangeArrowheads="1"/>
            </p:cNvSpPr>
            <p:nvPr/>
          </p:nvSpPr>
          <p:spPr bwMode="auto">
            <a:xfrm>
              <a:off x="1114" y="3547"/>
              <a:ext cx="5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a:solidFill>
                    <a:srgbClr val="000000"/>
                  </a:solidFill>
                  <a:latin typeface="Arial" panose="020B0604020202020204" pitchFamily="34" charset="0"/>
                </a:rPr>
                <a:t>x</a:t>
              </a:r>
              <a:r>
                <a:rPr lang="en-US" altLang="nl-NL" baseline="-25000">
                  <a:solidFill>
                    <a:srgbClr val="000000"/>
                  </a:solidFill>
                  <a:latin typeface="Arial" panose="020B0604020202020204" pitchFamily="34" charset="0"/>
                </a:rPr>
                <a:t>n</a:t>
              </a:r>
              <a:endParaRPr lang="en-GB" altLang="nl-NL">
                <a:solidFill>
                  <a:srgbClr val="000000"/>
                </a:solidFill>
                <a:latin typeface="Arial" panose="020B0604020202020204" pitchFamily="34" charset="0"/>
              </a:endParaRPr>
            </a:p>
          </p:txBody>
        </p:sp>
        <p:sp>
          <p:nvSpPr>
            <p:cNvPr id="47118" name="Text Box 11"/>
            <p:cNvSpPr txBox="1">
              <a:spLocks noChangeArrowheads="1"/>
            </p:cNvSpPr>
            <p:nvPr/>
          </p:nvSpPr>
          <p:spPr bwMode="auto">
            <a:xfrm>
              <a:off x="662" y="2741"/>
              <a:ext cx="38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dirty="0">
                  <a:solidFill>
                    <a:srgbClr val="000000"/>
                  </a:solidFill>
                  <a:latin typeface="Arial" panose="020B0604020202020204" pitchFamily="34" charset="0"/>
                  <a:ea typeface="MS Mincho" panose="02020609040205080304" pitchFamily="49" charset="-128"/>
                </a:rPr>
                <a:t>s</a:t>
              </a:r>
              <a:r>
                <a:rPr lang="en-US" altLang="nl-NL" baseline="-25000" dirty="0">
                  <a:solidFill>
                    <a:srgbClr val="000000"/>
                  </a:solidFill>
                  <a:latin typeface="Arial" panose="020B0604020202020204" pitchFamily="34" charset="0"/>
                  <a:ea typeface="MS Mincho" panose="02020609040205080304" pitchFamily="49" charset="-128"/>
                </a:rPr>
                <a:t>1</a:t>
              </a:r>
              <a:r>
                <a:rPr lang="en-GB" altLang="nl-NL" dirty="0">
                  <a:solidFill>
                    <a:srgbClr val="000000"/>
                  </a:solidFill>
                  <a:latin typeface="Arial" panose="020B0604020202020204" pitchFamily="34" charset="0"/>
                </a:rPr>
                <a:t> </a:t>
              </a:r>
            </a:p>
          </p:txBody>
        </p:sp>
        <p:sp>
          <p:nvSpPr>
            <p:cNvPr id="47119" name="Rectangle 12"/>
            <p:cNvSpPr>
              <a:spLocks noChangeArrowheads="1"/>
            </p:cNvSpPr>
            <p:nvPr/>
          </p:nvSpPr>
          <p:spPr bwMode="auto">
            <a:xfrm>
              <a:off x="682" y="3619"/>
              <a:ext cx="3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dirty="0" err="1">
                  <a:solidFill>
                    <a:srgbClr val="000000"/>
                  </a:solidFill>
                  <a:latin typeface="Arial" panose="020B0604020202020204" pitchFamily="34" charset="0"/>
                  <a:ea typeface="MS Mincho" panose="02020609040205080304" pitchFamily="49" charset="-128"/>
                </a:rPr>
                <a:t>s</a:t>
              </a:r>
              <a:r>
                <a:rPr lang="en-US" altLang="nl-NL" baseline="-25000" dirty="0" err="1">
                  <a:solidFill>
                    <a:srgbClr val="000000"/>
                  </a:solidFill>
                  <a:latin typeface="Arial" panose="020B0604020202020204" pitchFamily="34" charset="0"/>
                  <a:ea typeface="MS Mincho" panose="02020609040205080304" pitchFamily="49" charset="-128"/>
                </a:rPr>
                <a:t>n</a:t>
              </a:r>
              <a:r>
                <a:rPr lang="en-US" altLang="nl-NL" sz="1400" dirty="0">
                  <a:solidFill>
                    <a:srgbClr val="000000"/>
                  </a:solidFill>
                  <a:latin typeface="Arial" panose="020B0604020202020204" pitchFamily="34" charset="0"/>
                </a:rPr>
                <a:t> </a:t>
              </a:r>
              <a:endParaRPr lang="en-US" altLang="nl-NL" sz="2800" dirty="0">
                <a:solidFill>
                  <a:srgbClr val="000000"/>
                </a:solidFill>
                <a:latin typeface="Arial" panose="020B0604020202020204" pitchFamily="34" charset="0"/>
              </a:endParaRPr>
            </a:p>
          </p:txBody>
        </p:sp>
        <p:sp>
          <p:nvSpPr>
            <p:cNvPr id="47120" name="Text Box 13"/>
            <p:cNvSpPr txBox="1">
              <a:spLocks noChangeArrowheads="1"/>
            </p:cNvSpPr>
            <p:nvPr/>
          </p:nvSpPr>
          <p:spPr bwMode="auto">
            <a:xfrm>
              <a:off x="722" y="3134"/>
              <a:ext cx="18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50000"/>
                </a:lnSpc>
                <a:spcBef>
                  <a:spcPct val="0"/>
                </a:spcBef>
                <a:buFontTx/>
                <a:buNone/>
              </a:pPr>
              <a:r>
                <a:rPr lang="en-US" altLang="nl-NL">
                  <a:solidFill>
                    <a:srgbClr val="000000"/>
                  </a:solidFill>
                  <a:latin typeface="Arial" panose="020B0604020202020204" pitchFamily="34" charset="0"/>
                </a:rPr>
                <a:t>.</a:t>
              </a:r>
            </a:p>
            <a:p>
              <a:pPr>
                <a:lnSpc>
                  <a:spcPct val="50000"/>
                </a:lnSpc>
                <a:spcBef>
                  <a:spcPct val="0"/>
                </a:spcBef>
                <a:buFontTx/>
                <a:buNone/>
              </a:pPr>
              <a:r>
                <a:rPr lang="en-US" altLang="nl-NL">
                  <a:solidFill>
                    <a:srgbClr val="000000"/>
                  </a:solidFill>
                  <a:latin typeface="Arial" panose="020B0604020202020204" pitchFamily="34" charset="0"/>
                </a:rPr>
                <a:t>.</a:t>
              </a:r>
            </a:p>
            <a:p>
              <a:pPr>
                <a:lnSpc>
                  <a:spcPct val="50000"/>
                </a:lnSpc>
                <a:spcBef>
                  <a:spcPct val="0"/>
                </a:spcBef>
                <a:buFontTx/>
                <a:buNone/>
              </a:pPr>
              <a:r>
                <a:rPr lang="en-US" altLang="nl-NL">
                  <a:solidFill>
                    <a:srgbClr val="000000"/>
                  </a:solidFill>
                  <a:latin typeface="Arial" panose="020B0604020202020204" pitchFamily="34" charset="0"/>
                </a:rPr>
                <a:t>.</a:t>
              </a:r>
              <a:endParaRPr lang="en-GB" altLang="nl-NL">
                <a:solidFill>
                  <a:srgbClr val="000000"/>
                </a:solidFill>
                <a:latin typeface="Arial" panose="020B0604020202020204" pitchFamily="34" charset="0"/>
              </a:endParaRPr>
            </a:p>
          </p:txBody>
        </p:sp>
        <p:sp>
          <p:nvSpPr>
            <p:cNvPr id="47121" name="Text Box 14"/>
            <p:cNvSpPr txBox="1">
              <a:spLocks noChangeArrowheads="1"/>
            </p:cNvSpPr>
            <p:nvPr/>
          </p:nvSpPr>
          <p:spPr bwMode="auto">
            <a:xfrm>
              <a:off x="1142" y="3183"/>
              <a:ext cx="18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40000"/>
                </a:lnSpc>
                <a:spcBef>
                  <a:spcPct val="0"/>
                </a:spcBef>
                <a:buFontTx/>
                <a:buNone/>
              </a:pPr>
              <a:r>
                <a:rPr lang="en-US" altLang="nl-NL">
                  <a:solidFill>
                    <a:srgbClr val="000000"/>
                  </a:solidFill>
                  <a:latin typeface="Arial" panose="020B0604020202020204" pitchFamily="34" charset="0"/>
                </a:rPr>
                <a:t>.</a:t>
              </a:r>
            </a:p>
            <a:p>
              <a:pPr>
                <a:lnSpc>
                  <a:spcPct val="40000"/>
                </a:lnSpc>
                <a:spcBef>
                  <a:spcPct val="0"/>
                </a:spcBef>
                <a:buFontTx/>
                <a:buNone/>
              </a:pPr>
              <a:r>
                <a:rPr lang="en-US" altLang="nl-NL">
                  <a:solidFill>
                    <a:srgbClr val="000000"/>
                  </a:solidFill>
                  <a:latin typeface="Arial" panose="020B0604020202020204" pitchFamily="34" charset="0"/>
                </a:rPr>
                <a:t>.</a:t>
              </a:r>
            </a:p>
            <a:p>
              <a:pPr>
                <a:lnSpc>
                  <a:spcPct val="40000"/>
                </a:lnSpc>
                <a:spcBef>
                  <a:spcPct val="0"/>
                </a:spcBef>
                <a:buFontTx/>
                <a:buNone/>
              </a:pPr>
              <a:r>
                <a:rPr lang="en-US" altLang="nl-NL">
                  <a:solidFill>
                    <a:srgbClr val="000000"/>
                  </a:solidFill>
                  <a:latin typeface="Arial" panose="020B0604020202020204" pitchFamily="34" charset="0"/>
                </a:rPr>
                <a:t>.</a:t>
              </a:r>
              <a:endParaRPr lang="en-GB" altLang="nl-NL">
                <a:solidFill>
                  <a:srgbClr val="000000"/>
                </a:solidFill>
                <a:latin typeface="Arial" panose="020B0604020202020204" pitchFamily="34" charset="0"/>
              </a:endParaRPr>
            </a:p>
          </p:txBody>
        </p:sp>
      </p:grpSp>
      <p:sp>
        <p:nvSpPr>
          <p:cNvPr id="74781" name="Text Box 29"/>
          <p:cNvSpPr txBox="1">
            <a:spLocks noChangeArrowheads="1"/>
          </p:cNvSpPr>
          <p:nvPr/>
        </p:nvSpPr>
        <p:spPr bwMode="auto">
          <a:xfrm>
            <a:off x="2582863" y="2022475"/>
            <a:ext cx="6269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l-NL" altLang="nl-NL" dirty="0">
                <a:solidFill>
                  <a:srgbClr val="000000"/>
                </a:solidFill>
                <a:latin typeface="Arial" panose="020B0604020202020204" pitchFamily="34" charset="0"/>
                <a:sym typeface="Symbol" panose="05050102010706020507" pitchFamily="18" charset="2"/>
              </a:rPr>
              <a:t></a:t>
            </a:r>
            <a:r>
              <a:rPr lang="en-US" altLang="nl-NL" sz="4000" dirty="0">
                <a:solidFill>
                  <a:srgbClr val="000000"/>
                </a:solidFill>
                <a:latin typeface="Arial" panose="020B0604020202020204" pitchFamily="34" charset="0"/>
                <a:ea typeface="MS Mincho" panose="02020609040205080304" pitchFamily="49" charset="-128"/>
                <a:sym typeface="Math4" panose="00000400000000000000" pitchFamily="2" charset="2"/>
              </a:rPr>
              <a:t>     p</a:t>
            </a:r>
            <a:r>
              <a:rPr lang="en-US" altLang="nl-NL" sz="4000" baseline="-25000" dirty="0">
                <a:solidFill>
                  <a:srgbClr val="000000"/>
                </a:solidFill>
                <a:latin typeface="Arial" panose="020B0604020202020204" pitchFamily="34" charset="0"/>
                <a:ea typeface="MS Mincho" panose="02020609040205080304" pitchFamily="49" charset="-128"/>
                <a:sym typeface="Math4" panose="00000400000000000000" pitchFamily="2" charset="2"/>
              </a:rPr>
              <a:t>1</a:t>
            </a:r>
            <a:r>
              <a:rPr lang="en-US" altLang="nl-NL" sz="4000" dirty="0">
                <a:solidFill>
                  <a:srgbClr val="000000"/>
                </a:solidFill>
                <a:latin typeface="Arial" panose="020B0604020202020204" pitchFamily="34" charset="0"/>
                <a:ea typeface="MS Mincho" panose="02020609040205080304" pitchFamily="49" charset="-128"/>
                <a:sym typeface="Math4" panose="00000400000000000000" pitchFamily="2" charset="2"/>
              </a:rPr>
              <a:t>  </a:t>
            </a:r>
            <a:r>
              <a:rPr lang="en-US" altLang="nl-NL" sz="4000" dirty="0">
                <a:solidFill>
                  <a:srgbClr val="EAEAEA"/>
                </a:solidFill>
                <a:latin typeface="Arial" panose="020B0604020202020204" pitchFamily="34" charset="0"/>
                <a:ea typeface="MS Mincho" panose="02020609040205080304" pitchFamily="49" charset="-128"/>
                <a:sym typeface="Math4" panose="00000400000000000000" pitchFamily="2" charset="2"/>
              </a:rPr>
              <a:t>  </a:t>
            </a:r>
            <a:r>
              <a:rPr lang="en-US" altLang="nl-NL" sz="4000" dirty="0">
                <a:solidFill>
                  <a:srgbClr val="000000"/>
                </a:solidFill>
                <a:latin typeface="Arial" panose="020B0604020202020204" pitchFamily="34" charset="0"/>
                <a:ea typeface="MS Mincho" panose="02020609040205080304" pitchFamily="49" charset="-128"/>
                <a:sym typeface="Math4" panose="00000400000000000000" pitchFamily="2" charset="2"/>
              </a:rPr>
              <a:t>x</a:t>
            </a:r>
            <a:r>
              <a:rPr lang="en-US" altLang="nl-NL" sz="4000" baseline="-25000" dirty="0">
                <a:solidFill>
                  <a:srgbClr val="000000"/>
                </a:solidFill>
                <a:latin typeface="Arial" panose="020B0604020202020204" pitchFamily="34" charset="0"/>
                <a:ea typeface="MS Mincho" panose="02020609040205080304" pitchFamily="49" charset="-128"/>
                <a:sym typeface="Math4" panose="00000400000000000000" pitchFamily="2" charset="2"/>
              </a:rPr>
              <a:t>1</a:t>
            </a:r>
            <a:r>
              <a:rPr lang="en-AU" altLang="nl-NL" sz="4000" dirty="0">
                <a:solidFill>
                  <a:srgbClr val="EAEAEA"/>
                </a:solidFill>
                <a:latin typeface="Arial" panose="020B0604020202020204" pitchFamily="34" charset="0"/>
                <a:ea typeface="MS Mincho" panose="02020609040205080304" pitchFamily="49" charset="-128"/>
                <a:sym typeface="Symbol" panose="05050102010706020507" pitchFamily="18" charset="2"/>
              </a:rPr>
              <a:t>  </a:t>
            </a:r>
            <a:r>
              <a:rPr lang="en-AU" altLang="nl-NL" sz="4000" dirty="0">
                <a:solidFill>
                  <a:srgbClr val="000000"/>
                </a:solidFill>
                <a:latin typeface="Arial" panose="020B0604020202020204" pitchFamily="34" charset="0"/>
                <a:ea typeface="MS Mincho" panose="02020609040205080304" pitchFamily="49" charset="-128"/>
                <a:sym typeface="Symbol" panose="05050102010706020507" pitchFamily="18" charset="2"/>
              </a:rPr>
              <a:t>+ </a:t>
            </a:r>
            <a:r>
              <a:rPr lang="en-US" altLang="nl-NL" sz="4000" baseline="200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AU" altLang="nl-NL" sz="4000" dirty="0">
                <a:solidFill>
                  <a:srgbClr val="000000"/>
                </a:solidFill>
                <a:latin typeface="Arial" panose="020B0604020202020204" pitchFamily="34" charset="0"/>
                <a:ea typeface="MS Mincho" panose="02020609040205080304" pitchFamily="49" charset="-128"/>
                <a:sym typeface="Symbol" panose="05050102010706020507" pitchFamily="18" charset="2"/>
              </a:rPr>
              <a:t> + </a:t>
            </a:r>
            <a:r>
              <a:rPr lang="en-AU" altLang="nl-NL" sz="4000" dirty="0" err="1">
                <a:solidFill>
                  <a:srgbClr val="000000"/>
                </a:solidFill>
                <a:latin typeface="Arial" panose="020B0604020202020204" pitchFamily="34" charset="0"/>
                <a:ea typeface="MS Mincho" panose="02020609040205080304" pitchFamily="49" charset="-128"/>
                <a:sym typeface="Math4" panose="00000400000000000000" pitchFamily="2" charset="2"/>
              </a:rPr>
              <a:t>p</a:t>
            </a:r>
            <a:r>
              <a:rPr lang="en-AU" altLang="nl-NL" sz="4000" baseline="-25000" dirty="0" err="1">
                <a:solidFill>
                  <a:srgbClr val="000000"/>
                </a:solidFill>
                <a:latin typeface="Arial" panose="020B0604020202020204" pitchFamily="34" charset="0"/>
                <a:ea typeface="MS Mincho" panose="02020609040205080304" pitchFamily="49" charset="-128"/>
                <a:sym typeface="Math4" panose="00000400000000000000" pitchFamily="2" charset="2"/>
              </a:rPr>
              <a:t>n</a:t>
            </a:r>
            <a:r>
              <a:rPr lang="en-AU" altLang="nl-NL" sz="4000" dirty="0">
                <a:solidFill>
                  <a:srgbClr val="000000"/>
                </a:solidFill>
                <a:latin typeface="Arial" panose="020B0604020202020204" pitchFamily="34" charset="0"/>
                <a:ea typeface="MS Mincho" panose="02020609040205080304" pitchFamily="49" charset="-128"/>
                <a:sym typeface="Math4" panose="00000400000000000000" pitchFamily="2" charset="2"/>
              </a:rPr>
              <a:t>  </a:t>
            </a:r>
            <a:r>
              <a:rPr lang="en-AU" altLang="nl-NL" sz="4000" dirty="0">
                <a:solidFill>
                  <a:srgbClr val="EAEAEA"/>
                </a:solidFill>
                <a:latin typeface="Arial" panose="020B0604020202020204" pitchFamily="34" charset="0"/>
                <a:ea typeface="MS Mincho" panose="02020609040205080304" pitchFamily="49" charset="-128"/>
                <a:sym typeface="Math4" panose="00000400000000000000" pitchFamily="2" charset="2"/>
              </a:rPr>
              <a:t>  </a:t>
            </a:r>
            <a:r>
              <a:rPr lang="en-AU" altLang="nl-NL" sz="4000" dirty="0" err="1">
                <a:solidFill>
                  <a:srgbClr val="000000"/>
                </a:solidFill>
                <a:latin typeface="Arial" panose="020B0604020202020204" pitchFamily="34" charset="0"/>
                <a:ea typeface="MS Mincho" panose="02020609040205080304" pitchFamily="49" charset="-128"/>
                <a:sym typeface="Math4" panose="00000400000000000000" pitchFamily="2" charset="2"/>
              </a:rPr>
              <a:t>x</a:t>
            </a:r>
            <a:r>
              <a:rPr lang="en-AU" altLang="nl-NL" sz="4000" baseline="-25000" dirty="0" err="1">
                <a:solidFill>
                  <a:srgbClr val="000000"/>
                </a:solidFill>
                <a:latin typeface="Arial" panose="020B0604020202020204" pitchFamily="34" charset="0"/>
                <a:ea typeface="MS Mincho" panose="02020609040205080304" pitchFamily="49" charset="-128"/>
                <a:sym typeface="Math4" panose="00000400000000000000" pitchFamily="2" charset="2"/>
              </a:rPr>
              <a:t>n</a:t>
            </a:r>
            <a:endParaRPr lang="en-GB" altLang="nl-NL" sz="4000" baseline="-25000" dirty="0">
              <a:solidFill>
                <a:srgbClr val="000000"/>
              </a:solidFill>
              <a:latin typeface="Arial" panose="020B0604020202020204" pitchFamily="34" charset="0"/>
              <a:ea typeface="MS Mincho" panose="02020609040205080304" pitchFamily="49" charset="-128"/>
              <a:sym typeface="Math4" panose="00000400000000000000" pitchFamily="2" charset="2"/>
            </a:endParaRPr>
          </a:p>
        </p:txBody>
      </p:sp>
      <p:sp>
        <p:nvSpPr>
          <p:cNvPr id="74792" name="Text Box 40"/>
          <p:cNvSpPr txBox="1">
            <a:spLocks noChangeArrowheads="1"/>
          </p:cNvSpPr>
          <p:nvPr/>
        </p:nvSpPr>
        <p:spPr bwMode="auto">
          <a:xfrm>
            <a:off x="4154488" y="2006600"/>
            <a:ext cx="1349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4000" dirty="0">
                <a:solidFill>
                  <a:srgbClr val="0000FF"/>
                </a:solidFill>
                <a:latin typeface="Arial" panose="020B0604020202020204" pitchFamily="34" charset="0"/>
                <a:ea typeface="MS Mincho" panose="02020609040205080304" pitchFamily="49" charset="-128"/>
                <a:sym typeface="Math4" panose="00000400000000000000" pitchFamily="2" charset="2"/>
              </a:rPr>
              <a:t>U(   </a:t>
            </a:r>
            <a:r>
              <a:rPr lang="en-AU" altLang="nl-NL" sz="4000" dirty="0">
                <a:solidFill>
                  <a:srgbClr val="0000FF"/>
                </a:solidFill>
                <a:latin typeface="Arial" panose="020B0604020202020204" pitchFamily="34" charset="0"/>
                <a:ea typeface="MS Mincho" panose="02020609040205080304" pitchFamily="49" charset="-128"/>
                <a:sym typeface="Symbol" panose="05050102010706020507" pitchFamily="18" charset="2"/>
              </a:rPr>
              <a:t>)</a:t>
            </a:r>
            <a:endParaRPr lang="en-GB" altLang="nl-NL" sz="2800" dirty="0">
              <a:solidFill>
                <a:srgbClr val="0000FF"/>
              </a:solidFill>
              <a:latin typeface="Arial" panose="020B0604020202020204" pitchFamily="34" charset="0"/>
              <a:sym typeface="Math4" panose="00000400000000000000" pitchFamily="2" charset="2"/>
            </a:endParaRPr>
          </a:p>
        </p:txBody>
      </p:sp>
      <p:sp>
        <p:nvSpPr>
          <p:cNvPr id="74793" name="Text Box 41"/>
          <p:cNvSpPr txBox="1">
            <a:spLocks noChangeArrowheads="1"/>
          </p:cNvSpPr>
          <p:nvPr/>
        </p:nvSpPr>
        <p:spPr bwMode="auto">
          <a:xfrm>
            <a:off x="7308486" y="2030413"/>
            <a:ext cx="1349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4000" dirty="0">
                <a:solidFill>
                  <a:srgbClr val="0000FF"/>
                </a:solidFill>
                <a:latin typeface="Arial" panose="020B0604020202020204" pitchFamily="34" charset="0"/>
                <a:ea typeface="MS Mincho" panose="02020609040205080304" pitchFamily="49" charset="-128"/>
                <a:sym typeface="Math4" panose="00000400000000000000" pitchFamily="2" charset="2"/>
              </a:rPr>
              <a:t>U(   </a:t>
            </a:r>
            <a:r>
              <a:rPr lang="en-AU" altLang="nl-NL" sz="4000" dirty="0">
                <a:solidFill>
                  <a:srgbClr val="0000FF"/>
                </a:solidFill>
                <a:latin typeface="Arial" panose="020B0604020202020204" pitchFamily="34" charset="0"/>
                <a:ea typeface="MS Mincho" panose="02020609040205080304" pitchFamily="49" charset="-128"/>
                <a:sym typeface="Symbol" panose="05050102010706020507" pitchFamily="18" charset="2"/>
              </a:rPr>
              <a:t>)</a:t>
            </a:r>
            <a:endParaRPr lang="en-GB" altLang="nl-NL" sz="2800" dirty="0">
              <a:solidFill>
                <a:srgbClr val="0000FF"/>
              </a:solidFill>
              <a:latin typeface="Arial" panose="020B0604020202020204" pitchFamily="34" charset="0"/>
              <a:sym typeface="Math4" panose="00000400000000000000" pitchFamily="2" charset="2"/>
            </a:endParaRPr>
          </a:p>
        </p:txBody>
      </p:sp>
      <p:sp>
        <p:nvSpPr>
          <p:cNvPr id="18" name="Text Box 2"/>
          <p:cNvSpPr txBox="1">
            <a:spLocks noChangeArrowheads="1"/>
          </p:cNvSpPr>
          <p:nvPr/>
        </p:nvSpPr>
        <p:spPr bwMode="auto">
          <a:xfrm>
            <a:off x="191294" y="3523048"/>
            <a:ext cx="85899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Here s</a:t>
            </a:r>
            <a:r>
              <a:rPr lang="en-US" altLang="nl-NL"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rPr>
              <a:t>1</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n</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are uncertain events. Exactly one will happen, the others won’t, but you are uncertain which will happen, and don’t know any (“objective” ) probabilities of them.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Then choose subjective probabilities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p</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and maximize expected utility.</a:t>
            </a:r>
          </a:p>
        </p:txBody>
      </p:sp>
      <p:pic>
        <p:nvPicPr>
          <p:cNvPr id="22"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38</a:t>
            </a:fld>
            <a:endParaRPr lang="en-US" altLang="nl-NL" sz="1600"/>
          </a:p>
        </p:txBody>
      </p:sp>
    </p:spTree>
    <p:extLst>
      <p:ext uri="{BB962C8B-B14F-4D97-AF65-F5344CB8AC3E}">
        <p14:creationId xmlns:p14="http://schemas.microsoft.com/office/powerpoint/2010/main" val="303778187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47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47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P spid="74756" grpId="0" autoUpdateAnimBg="0"/>
      <p:bldP spid="74781" grpId="0" autoUpdateAnimBg="0"/>
      <p:bldP spid="74792" grpId="0" autoUpdateAnimBg="0"/>
      <p:bldP spid="74793" grpId="0" autoUpdateAnimBg="0"/>
      <p:bldP spid="1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07093" y="809411"/>
            <a:ext cx="897341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1. </a:t>
            </a:r>
            <a:r>
              <a:rPr lang="en-US"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(Ordinal) homo </a:t>
            </a:r>
            <a:r>
              <a:rPr lang="en-US" altLang="nl-NL" sz="40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1.1.</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Birth of ordinal homo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i="1"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choice to preference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preference to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1.4.</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risk: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1.5.</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uncertainty: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1.6.</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Intertemporal decisions: discounted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1.7.</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Welfare theory: utilitarianism</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1.8.</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Further results</a:t>
            </a:r>
          </a:p>
        </p:txBody>
      </p:sp>
      <p:sp>
        <p:nvSpPr>
          <p:cNvPr id="5" name="Line 8"/>
          <p:cNvSpPr>
            <a:spLocks noChangeShapeType="1"/>
          </p:cNvSpPr>
          <p:nvPr/>
        </p:nvSpPr>
        <p:spPr bwMode="auto">
          <a:xfrm>
            <a:off x="27162" y="3670047"/>
            <a:ext cx="377428" cy="38028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39</a:t>
            </a:fld>
            <a:endParaRPr lang="en-US" altLang="nl-NL" sz="1600"/>
          </a:p>
        </p:txBody>
      </p:sp>
    </p:spTree>
    <p:extLst>
      <p:ext uri="{BB962C8B-B14F-4D97-AF65-F5344CB8AC3E}">
        <p14:creationId xmlns:p14="http://schemas.microsoft.com/office/powerpoint/2010/main" val="274868316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autoUpdateAnimBg="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90513" y="448816"/>
            <a:ext cx="858996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Practical point: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all references can be found in the annotated bibliography on my homepage, at</a:t>
            </a:r>
          </a:p>
          <a:p>
            <a:pPr>
              <a:spcBef>
                <a:spcPct val="0"/>
              </a:spcBef>
              <a:buNone/>
            </a:pPr>
            <a:r>
              <a:rPr lang="en-AU" sz="2800" dirty="0"/>
              <a:t>http://personal.eur.nl/wakker/refs/webrfrncs.docx</a:t>
            </a:r>
            <a:endParaRPr lang="en-US" sz="2800" dirty="0"/>
          </a:p>
          <a:p>
            <a:pPr>
              <a:spcBef>
                <a:spcPct val="0"/>
              </a:spcBef>
              <a:buFont typeface="Math3" panose="00000400000000000000" pitchFamily="2" charset="2"/>
              <a:buNone/>
            </a:pP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4" name="Text Box 3"/>
          <p:cNvSpPr txBox="1">
            <a:spLocks noChangeArrowheads="1"/>
          </p:cNvSpPr>
          <p:nvPr/>
        </p:nvSpPr>
        <p:spPr bwMode="auto">
          <a:xfrm>
            <a:off x="8929241" y="6591679"/>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4</a:t>
            </a:fld>
            <a:endParaRPr lang="en-US" altLang="nl-NL" sz="1600"/>
          </a:p>
        </p:txBody>
      </p:sp>
    </p:spTree>
    <p:extLst>
      <p:ext uri="{BB962C8B-B14F-4D97-AF65-F5344CB8AC3E}">
        <p14:creationId xmlns:p14="http://schemas.microsoft.com/office/powerpoint/2010/main" val="170145860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706" name="Text Box 2"/>
              <p:cNvSpPr txBox="1">
                <a:spLocks noChangeArrowheads="1"/>
              </p:cNvSpPr>
              <p:nvPr/>
            </p:nvSpPr>
            <p:spPr bwMode="auto">
              <a:xfrm>
                <a:off x="184150" y="12744"/>
                <a:ext cx="8959850" cy="6775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Intertemporal decisions:</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prospects are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u="sng" dirty="0">
                    <a:solidFill>
                      <a:srgbClr val="CC9900"/>
                    </a:solidFill>
                    <a:latin typeface="Arial" panose="020B0604020202020204" pitchFamily="34" charset="0"/>
                    <a:cs typeface="Times New Roman" panose="02020603050405020304" pitchFamily="18" charset="0"/>
                    <a:sym typeface="Math3" panose="00000400000000000000" pitchFamily="2" charset="2"/>
                  </a:rPr>
                  <a:t>income streams</a:t>
                </a:r>
                <a:r>
                  <a:rPr lang="en-US" altLang="nl-NL" dirty="0">
                    <a:solidFill>
                      <a:srgbClr val="CC9900"/>
                    </a:solidFill>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FF9900"/>
                    </a:solidFill>
                    <a:latin typeface="Arial" panose="020B0604020202020204" pitchFamily="34" charset="0"/>
                    <a:cs typeface="Times New Roman" panose="02020603050405020304" pitchFamily="18" charset="0"/>
                    <a:sym typeface="Math3" panose="00000400000000000000" pitchFamily="2" charset="2"/>
                  </a:rPr>
                  <a:t> </a:t>
                </a: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rPr>
                  <a:t>0</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rPr>
                  <a:t>1</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yields x</a:t>
                </a:r>
                <a:r>
                  <a:rPr lang="en-US" altLang="nl-NL"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rPr>
                  <a:t>0</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this month, x</a:t>
                </a:r>
                <a:r>
                  <a:rPr lang="en-US" altLang="nl-NL"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rPr>
                  <a:t>1</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next month, and so on; all </a:t>
                </a:r>
                <a14:m>
                  <m:oMath xmlns:m="http://schemas.openxmlformats.org/officeDocument/2006/math">
                    <m:sSub>
                      <m:sSubPr>
                        <m:ctrlPr>
                          <a:rPr lang="nl-NL" altLang="nl-NL"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bPr>
                      <m:e>
                        <m:r>
                          <a:rPr lang="nl-NL" altLang="nl-NL" b="0" i="1" smtClean="0">
                            <a:solidFill>
                              <a:srgbClr val="000000"/>
                            </a:solidFill>
                            <a:latin typeface="Cambria Math"/>
                            <a:cs typeface="Times New Roman" panose="02020603050405020304" pitchFamily="18" charset="0"/>
                            <a:sym typeface="Math3" panose="00000400000000000000" pitchFamily="2" charset="2"/>
                          </a:rPr>
                          <m:t>𝑥</m:t>
                        </m:r>
                      </m:e>
                      <m:sub>
                        <m:r>
                          <a:rPr lang="nl-NL" altLang="nl-NL" b="0" i="1" smtClean="0">
                            <a:solidFill>
                              <a:srgbClr val="000000"/>
                            </a:solidFill>
                            <a:latin typeface="Cambria Math"/>
                            <a:cs typeface="Times New Roman" panose="02020603050405020304" pitchFamily="18" charset="0"/>
                            <a:sym typeface="Math3" panose="00000400000000000000" pitchFamily="2" charset="2"/>
                          </a:rPr>
                          <m:t>𝑗</m:t>
                        </m:r>
                      </m:sub>
                    </m:sSub>
                    <m:r>
                      <a:rPr lang="nl-NL" altLang="nl-NL" b="0" i="1" smtClean="0">
                        <a:solidFill>
                          <a:srgbClr val="000000"/>
                        </a:solidFill>
                        <a:latin typeface="Cambria Math"/>
                        <a:cs typeface="Times New Roman" panose="02020603050405020304" pitchFamily="18" charset="0"/>
                        <a:sym typeface="Math3" panose="00000400000000000000" pitchFamily="2" charset="2"/>
                      </a:rPr>
                      <m:t>≥0</m:t>
                    </m:r>
                  </m:oMath>
                </a14:m>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We assume that only finitely many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x</a:t>
                </a:r>
                <a:r>
                  <a:rPr lang="en-US" altLang="nl-NL" baseline="-25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j</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are nonzero: you are mortal.</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Samuelson (1937) proposed</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b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CC9900"/>
                    </a:solidFill>
                    <a:latin typeface="Arial" panose="020B0604020202020204" pitchFamily="34" charset="0"/>
                    <a:cs typeface="Times New Roman" panose="02020603050405020304" pitchFamily="18" charset="0"/>
                    <a:sym typeface="Math3" panose="00000400000000000000" pitchFamily="2" charset="2"/>
                  </a:rPr>
                  <a:t>(</a:t>
                </a:r>
                <a:r>
                  <a:rPr lang="en-US" altLang="nl-NL" u="sng" dirty="0">
                    <a:solidFill>
                      <a:srgbClr val="CC9900"/>
                    </a:solidFill>
                    <a:latin typeface="Arial" panose="020B0604020202020204" pitchFamily="34" charset="0"/>
                    <a:cs typeface="Times New Roman" panose="02020603050405020304" pitchFamily="18" charset="0"/>
                    <a:sym typeface="Math3" panose="00000400000000000000" pitchFamily="2" charset="2"/>
                  </a:rPr>
                  <a:t>constant</a:t>
                </a:r>
                <a:r>
                  <a:rPr lang="en-US" altLang="nl-NL" dirty="0">
                    <a:solidFill>
                      <a:srgbClr val="CC9900"/>
                    </a:solidFill>
                    <a:latin typeface="Arial" panose="020B0604020202020204" pitchFamily="34" charset="0"/>
                    <a:cs typeface="Times New Roman" panose="02020603050405020304" pitchFamily="18" charset="0"/>
                    <a:sym typeface="Math3" panose="00000400000000000000" pitchFamily="2" charset="2"/>
                  </a:rPr>
                  <a:t>-)</a:t>
                </a:r>
                <a:r>
                  <a:rPr lang="en-US" altLang="nl-NL" u="sng" dirty="0">
                    <a:solidFill>
                      <a:srgbClr val="CC9900"/>
                    </a:solidFill>
                    <a:latin typeface="Arial" panose="020B0604020202020204" pitchFamily="34" charset="0"/>
                    <a:cs typeface="Times New Roman" panose="02020603050405020304" pitchFamily="18" charset="0"/>
                    <a:sym typeface="Math3" panose="00000400000000000000" pitchFamily="2" charset="2"/>
                  </a:rPr>
                  <a:t>discounted utility</a:t>
                </a:r>
                <a:r>
                  <a:rPr lang="en-US" altLang="nl-NL" dirty="0">
                    <a:solidFill>
                      <a:srgbClr val="CC9900"/>
                    </a:solidFill>
                    <a:latin typeface="Arial" panose="020B0604020202020204" pitchFamily="34" charset="0"/>
                    <a:cs typeface="Times New Roman" panose="02020603050405020304" pitchFamily="18" charset="0"/>
                    <a:sym typeface="Math3" panose="00000400000000000000" pitchFamily="2" charset="2"/>
                  </a:rPr>
                  <a:t>:</a:t>
                </a:r>
                <a:b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Symbol" panose="05050102010706020507" pitchFamily="18" charset="2"/>
                  </a:rPr>
                  <a:t></a:t>
                </a:r>
                <a:r>
                  <a:rPr lang="en-US" altLang="nl-NL" baseline="30000" dirty="0" err="1">
                    <a:solidFill>
                      <a:srgbClr val="000000"/>
                    </a:solidFill>
                    <a:latin typeface="Arial" panose="020B0604020202020204" pitchFamily="34" charset="0"/>
                    <a:sym typeface="Symbol" panose="05050102010706020507" pitchFamily="18" charset="2"/>
                  </a:rPr>
                  <a:t>j</a:t>
                </a:r>
                <a:r>
                  <a:rPr lang="en-US" altLang="nl-NL" dirty="0" err="1">
                    <a:solidFill>
                      <a:srgbClr val="000000"/>
                    </a:solidFill>
                    <a:latin typeface="Arial" panose="020B0604020202020204" pitchFamily="34" charset="0"/>
                    <a:sym typeface="Symbol" panose="05050102010706020507" pitchFamily="18" charset="2"/>
                  </a:rPr>
                  <a:t>U</a:t>
                </a:r>
                <a:r>
                  <a:rPr lang="en-US" altLang="nl-NL" dirty="0">
                    <a:solidFill>
                      <a:srgbClr val="000000"/>
                    </a:solidFill>
                    <a:latin typeface="Arial" panose="020B0604020202020204" pitchFamily="34" charset="0"/>
                    <a:sym typeface="Symbol" panose="05050102010706020507" pitchFamily="18" charset="2"/>
                  </a:rPr>
                  <a:t>(</a:t>
                </a:r>
                <a:r>
                  <a:rPr lang="en-US" altLang="nl-NL" dirty="0" err="1">
                    <a:solidFill>
                      <a:srgbClr val="000000"/>
                    </a:solidFill>
                    <a:latin typeface="Arial" panose="020B0604020202020204" pitchFamily="34" charset="0"/>
                    <a:sym typeface="Symbol" panose="05050102010706020507" pitchFamily="18" charset="2"/>
                  </a:rPr>
                  <a:t>x</a:t>
                </a:r>
                <a:r>
                  <a:rPr lang="en-US" altLang="nl-NL" baseline="-25000" dirty="0" err="1">
                    <a:solidFill>
                      <a:srgbClr val="000000"/>
                    </a:solidFill>
                    <a:latin typeface="Arial" panose="020B0604020202020204" pitchFamily="34" charset="0"/>
                    <a:sym typeface="Symbol" panose="05050102010706020507" pitchFamily="18" charset="2"/>
                  </a:rPr>
                  <a:t>j</a:t>
                </a:r>
                <a:r>
                  <a:rPr lang="en-US" altLang="nl-NL" dirty="0">
                    <a:solidFill>
                      <a:srgbClr val="000000"/>
                    </a:solidFill>
                    <a:latin typeface="Arial" panose="020B0604020202020204" pitchFamily="34" charset="0"/>
                    <a:sym typeface="Symbol" panose="05050102010706020507" pitchFamily="18" charset="2"/>
                  </a:rPr>
                  <a:t>)</a:t>
                </a:r>
                <a:br>
                  <a:rPr lang="en-US" altLang="nl-NL" dirty="0">
                    <a:solidFill>
                      <a:srgbClr val="000000"/>
                    </a:solidFill>
                    <a:latin typeface="Arial" panose="020B0604020202020204" pitchFamily="34" charset="0"/>
                    <a:sym typeface="Symbol" panose="05050102010706020507" pitchFamily="18" charset="2"/>
                  </a:rPr>
                </a:br>
                <a:endParaRPr lang="en-US" altLang="nl-NL" dirty="0">
                  <a:solidFill>
                    <a:srgbClr val="000000"/>
                  </a:solidFill>
                  <a:latin typeface="Arial" panose="020B0604020202020204" pitchFamily="34" charset="0"/>
                  <a:sym typeface="Symbol" panose="05050102010706020507" pitchFamily="18" charset="2"/>
                </a:endParaRP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with:</a:t>
                </a:r>
                <a:b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br>
                <a:r>
                  <a:rPr lang="en-US" dirty="0">
                    <a:solidFill>
                      <a:srgbClr val="0000FF"/>
                    </a:solidFill>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a:t>
                </a: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 &gt; 0 the discount factor &amp;</a:t>
                </a:r>
                <a:b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br>
                <a:r>
                  <a:rPr lang="en-US" dirty="0">
                    <a:solidFill>
                      <a:srgbClr val="0000FF"/>
                    </a:solidFill>
                    <a:sym typeface="Symbol" panose="05050102010706020507" pitchFamily="18" charset="2"/>
                  </a:rPr>
                  <a:t></a:t>
                </a:r>
                <a:r>
                  <a:rPr lang="en-US" dirty="0">
                    <a:sym typeface="Symbol" panose="05050102010706020507" pitchFamily="18" charset="2"/>
                  </a:rPr>
                  <a:t> U </a:t>
                </a: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utility, continuous, strictly increasing, U(0)=0. </a:t>
                </a: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Usually </a:t>
                </a:r>
                <a:r>
                  <a:rPr lang="en-US" altLang="nl-NL" dirty="0">
                    <a:solidFill>
                      <a:srgbClr val="000000"/>
                    </a:solidFill>
                    <a:latin typeface="Arial" panose="020B0604020202020204" pitchFamily="34" charset="0"/>
                    <a:sym typeface="Symbol" panose="05050102010706020507" pitchFamily="18" charset="2"/>
                  </a:rPr>
                  <a:t></a:t>
                </a:r>
                <a:r>
                  <a:rPr lang="en-US" altLang="nl-NL" dirty="0">
                    <a:solidFill>
                      <a:srgbClr val="000000"/>
                    </a:solidFill>
                    <a:latin typeface="Arial" panose="020B0604020202020204" pitchFamily="34" charset="0"/>
                    <a:cs typeface="Times New Roman" panose="02020603050405020304" pitchFamily="18" charset="0"/>
                    <a:sym typeface="Symbol" panose="05050102010706020507" pitchFamily="18" charset="2"/>
                  </a:rPr>
                  <a:t> &lt; 1: </a:t>
                </a:r>
                <a:r>
                  <a:rPr lang="en-US" altLang="nl-NL" u="sng" dirty="0">
                    <a:solidFill>
                      <a:srgbClr val="CC9900"/>
                    </a:solidFill>
                    <a:latin typeface="Arial" panose="020B0604020202020204" pitchFamily="34" charset="0"/>
                    <a:cs typeface="Times New Roman" panose="02020603050405020304" pitchFamily="18" charset="0"/>
                    <a:sym typeface="Symbol" panose="05050102010706020507" pitchFamily="18" charset="2"/>
                  </a:rPr>
                  <a:t>impatience</a:t>
                </a:r>
                <a:r>
                  <a:rPr lang="en-US" altLang="nl-NL" dirty="0">
                    <a:solidFill>
                      <a:srgbClr val="CC9900"/>
                    </a:solidFill>
                    <a:latin typeface="Arial" panose="020B0604020202020204" pitchFamily="34" charset="0"/>
                    <a:cs typeface="Times New Roman" panose="02020603050405020304" pitchFamily="18" charset="0"/>
                    <a:sym typeface="Symbol" panose="05050102010706020507" pitchFamily="18" charset="2"/>
                  </a:rPr>
                  <a:t>.</a:t>
                </a:r>
                <a:endParaRPr lang="en-US" altLang="nl-NL"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72706" name="Text Box 2"/>
              <p:cNvSpPr txBox="1">
                <a:spLocks noRot="1" noChangeAspect="1" noMove="1" noResize="1" noEditPoints="1" noAdjustHandles="1" noChangeArrowheads="1" noChangeShapeType="1" noTextEdit="1"/>
              </p:cNvSpPr>
              <p:nvPr/>
            </p:nvSpPr>
            <p:spPr bwMode="auto">
              <a:xfrm>
                <a:off x="184150" y="12744"/>
                <a:ext cx="8959850" cy="6775894"/>
              </a:xfrm>
              <a:prstGeom prst="rect">
                <a:avLst/>
              </a:prstGeom>
              <a:blipFill>
                <a:blip r:embed="rId3"/>
                <a:stretch>
                  <a:fillRect l="-1701" t="-1888" r="-2109" b="-19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pic>
        <p:nvPicPr>
          <p:cNvPr id="5" name="Picture 4" descr="A person wearing glasses posing for the camera&#10;&#10;Description automatically generated">
            <a:extLst>
              <a:ext uri="{FF2B5EF4-FFF2-40B4-BE49-F238E27FC236}">
                <a16:creationId xmlns:a16="http://schemas.microsoft.com/office/drawing/2014/main" id="{18E2CA5A-13F6-4C4A-B0A5-B403676CDB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749"/>
          <a:stretch/>
        </p:blipFill>
        <p:spPr>
          <a:xfrm>
            <a:off x="5488056" y="2368330"/>
            <a:ext cx="596112" cy="772638"/>
          </a:xfrm>
          <a:prstGeom prst="rect">
            <a:avLst/>
          </a:prstGeom>
        </p:spPr>
      </p:pic>
      <p:pic>
        <p:nvPicPr>
          <p:cNvPr id="8" name="Picture 4" descr="sp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40</a:t>
            </a:fld>
            <a:endParaRPr lang="en-US" altLang="nl-NL" sz="1600"/>
          </a:p>
        </p:txBody>
      </p:sp>
      <p:pic>
        <p:nvPicPr>
          <p:cNvPr id="7" name="Picture 6" descr="C:\Users\xx\Desktop\cur\cur Micro IV\income strea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9059" y="116216"/>
            <a:ext cx="1214437" cy="808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xx\Desktop\cur\Micro IV\x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24" t="3553" r="10729" b="5883"/>
          <a:stretch/>
        </p:blipFill>
        <p:spPr bwMode="auto">
          <a:xfrm>
            <a:off x="5033644" y="6189538"/>
            <a:ext cx="640656" cy="60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10524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270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2706">
                                            <p:txEl>
                                              <p:pRg st="2" end="2"/>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270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270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72706">
                                            <p:txEl>
                                              <p:pRg st="5" end="5"/>
                                            </p:txEl>
                                          </p:spTgt>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uiExpand="1"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706" name="Text Box 2"/>
              <p:cNvSpPr txBox="1">
                <a:spLocks noChangeArrowheads="1"/>
              </p:cNvSpPr>
              <p:nvPr/>
            </p:nvSpPr>
            <p:spPr bwMode="auto">
              <a:xfrm>
                <a:off x="145604" y="169863"/>
                <a:ext cx="8251825" cy="6176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Clr>
                    <a:schemeClr val="tx2">
                      <a:lumMod val="75000"/>
                    </a:schemeClr>
                  </a:buClr>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THEOREM (Koopmans 1960, 1972). </a:t>
                </a:r>
                <a:endPar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endParaRPr>
              </a:p>
              <a:p>
                <a:pPr>
                  <a:lnSpc>
                    <a:spcPct val="95000"/>
                  </a:lnSpc>
                  <a:spcBef>
                    <a:spcPct val="0"/>
                  </a:spcBef>
                  <a:buClr>
                    <a:schemeClr val="tx2">
                      <a:lumMod val="75000"/>
                    </a:schemeClr>
                  </a:buClr>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Constant discounted utility holds</a:t>
                </a:r>
              </a:p>
              <a:p>
                <a:pPr>
                  <a:lnSpc>
                    <a:spcPct val="95000"/>
                  </a:lnSpc>
                  <a:spcBef>
                    <a:spcPct val="0"/>
                  </a:spcBef>
                  <a:buClr>
                    <a:schemeClr val="tx2">
                      <a:lumMod val="75000"/>
                    </a:schemeClr>
                  </a:buClr>
                  <a:buFont typeface="Math3" panose="00000400000000000000" pitchFamily="2" charset="2"/>
                  <a:buNone/>
                </a:pPr>
                <a:r>
                  <a:rPr lang="en-US" altLang="nl-NL" sz="3600" dirty="0">
                    <a:solidFill>
                      <a:srgbClr val="0000FF"/>
                    </a:solidFill>
                    <a:latin typeface="Arial" panose="020B0604020202020204" pitchFamily="34" charset="0"/>
                    <a:sym typeface="Symbol" panose="05050102010706020507" pitchFamily="18" charset="2"/>
                  </a:rPr>
                  <a:t></a:t>
                </a:r>
              </a:p>
              <a:p>
                <a:pPr>
                  <a:lnSpc>
                    <a:spcPct val="95000"/>
                  </a:lnSpc>
                  <a:spcBef>
                    <a:spcPct val="0"/>
                  </a:spcBef>
                  <a:buClr>
                    <a:srgbClr val="0000FF"/>
                  </a:buClr>
                  <a:buFont typeface="Math3" panose="00000400000000000000" pitchFamily="2" charset="2"/>
                  <a:buAutoNum type="arabicParenBoth"/>
                </a:pPr>
                <a:r>
                  <a:rPr lang="en-US" altLang="nl-NL" dirty="0">
                    <a:solidFill>
                      <a:srgbClr val="000000"/>
                    </a:solidFill>
                    <a:latin typeface="Arial" panose="020B0604020202020204" pitchFamily="34" charset="0"/>
                    <a:sym typeface="Symbol" panose="05050102010706020507" pitchFamily="18" charset="2"/>
                  </a:rPr>
                  <a:t>weak ordering</a:t>
                </a:r>
              </a:p>
              <a:p>
                <a:pPr>
                  <a:lnSpc>
                    <a:spcPct val="95000"/>
                  </a:lnSpc>
                  <a:spcBef>
                    <a:spcPct val="0"/>
                  </a:spcBef>
                  <a:buClr>
                    <a:srgbClr val="0000FF"/>
                  </a:buClr>
                  <a:buFont typeface="Math3" panose="00000400000000000000" pitchFamily="2" charset="2"/>
                  <a:buAutoNum type="arabicParenBoth"/>
                </a:pPr>
                <a:r>
                  <a:rPr lang="en-US" altLang="nl-NL" dirty="0">
                    <a:solidFill>
                      <a:srgbClr val="000000"/>
                    </a:solidFill>
                    <a:latin typeface="Arial" panose="020B0604020202020204" pitchFamily="34" charset="0"/>
                    <a:sym typeface="Symbol" panose="05050102010706020507" pitchFamily="18" charset="2"/>
                  </a:rPr>
                  <a:t>continuity</a:t>
                </a:r>
              </a:p>
              <a:p>
                <a:pPr>
                  <a:lnSpc>
                    <a:spcPct val="95000"/>
                  </a:lnSpc>
                  <a:spcBef>
                    <a:spcPct val="0"/>
                  </a:spcBef>
                  <a:buClr>
                    <a:srgbClr val="0000FF"/>
                  </a:buClr>
                  <a:buFont typeface="Math3" panose="00000400000000000000" pitchFamily="2" charset="2"/>
                  <a:buAutoNum type="arabicParenBoth"/>
                </a:pPr>
                <a:r>
                  <a:rPr lang="en-US" altLang="nl-NL" dirty="0">
                    <a:solidFill>
                      <a:srgbClr val="000000"/>
                    </a:solidFill>
                    <a:latin typeface="Arial" panose="020B0604020202020204" pitchFamily="34" charset="0"/>
                    <a:sym typeface="Symbol" panose="05050102010706020507" pitchFamily="18" charset="2"/>
                  </a:rPr>
                  <a:t>monotonicity (prefer increases in income)</a:t>
                </a:r>
              </a:p>
              <a:p>
                <a:pPr>
                  <a:lnSpc>
                    <a:spcPct val="95000"/>
                  </a:lnSpc>
                  <a:spcBef>
                    <a:spcPct val="0"/>
                  </a:spcBef>
                  <a:buClr>
                    <a:srgbClr val="0000FF"/>
                  </a:buClr>
                  <a:buFont typeface="Math3" panose="00000400000000000000" pitchFamily="2" charset="2"/>
                  <a:buAutoNum type="arabicParenBoth"/>
                </a:pPr>
                <a:r>
                  <a:rPr lang="en-US" altLang="nl-NL" u="sng" dirty="0">
                    <a:solidFill>
                      <a:srgbClr val="CC9900"/>
                    </a:solidFill>
                    <a:latin typeface="Arial" panose="020B0604020202020204" pitchFamily="34" charset="0"/>
                    <a:sym typeface="Symbol" panose="05050102010706020507" pitchFamily="18" charset="2"/>
                  </a:rPr>
                  <a:t>additive </a:t>
                </a:r>
                <a:r>
                  <a:rPr lang="en-US" altLang="nl-NL" u="sng" dirty="0" err="1">
                    <a:solidFill>
                      <a:srgbClr val="CC9900"/>
                    </a:solidFill>
                    <a:latin typeface="Arial" panose="020B0604020202020204" pitchFamily="34" charset="0"/>
                    <a:sym typeface="Symbol" panose="05050102010706020507" pitchFamily="18" charset="2"/>
                  </a:rPr>
                  <a:t>separability</a:t>
                </a:r>
                <a:r>
                  <a:rPr lang="en-US" altLang="nl-NL" dirty="0">
                    <a:solidFill>
                      <a:srgbClr val="CC9900"/>
                    </a:solidFill>
                    <a:latin typeface="Arial" panose="020B0604020202020204" pitchFamily="34" charset="0"/>
                    <a:sym typeface="Symbol" panose="05050102010706020507" pitchFamily="18" charset="2"/>
                  </a:rPr>
                  <a:t>:</a:t>
                </a:r>
                <a:r>
                  <a:rPr lang="en-US" altLang="nl-NL" dirty="0">
                    <a:solidFill>
                      <a:srgbClr val="EAEAEA"/>
                    </a:solidFill>
                    <a:latin typeface="Arial" panose="020B0604020202020204" pitchFamily="34" charset="0"/>
                    <a:sym typeface="Symbol" panose="05050102010706020507" pitchFamily="18" charset="2"/>
                  </a:rPr>
                  <a:t> </a:t>
                </a:r>
                <a:br>
                  <a:rPr lang="en-US" altLang="nl-NL" dirty="0">
                    <a:solidFill>
                      <a:srgbClr val="EAEAEA"/>
                    </a:solidFill>
                    <a:latin typeface="Arial" panose="020B0604020202020204" pitchFamily="34" charset="0"/>
                    <a:sym typeface="Symbol" panose="05050102010706020507" pitchFamily="18" charset="2"/>
                  </a:rPr>
                </a:b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j–1</a:t>
                </a:r>
                <a:r>
                  <a:rPr lang="en-US" altLang="nl-NL" dirty="0">
                    <a:solidFill>
                      <a:srgbClr val="000000"/>
                    </a:solidFill>
                    <a:latin typeface="Arial" panose="020B0604020202020204" pitchFamily="34" charset="0"/>
                    <a:sym typeface="Symbol" panose="05050102010706020507" pitchFamily="18" charset="2"/>
                  </a:rPr>
                  <a:t>,</a:t>
                </a:r>
                <a:r>
                  <a:rPr lang="en-US" altLang="nl-NL" b="1" dirty="0">
                    <a:solidFill>
                      <a:srgbClr val="000000"/>
                    </a:solidFill>
                    <a:latin typeface="Arial" panose="020B0604020202020204" pitchFamily="34" charset="0"/>
                    <a:sym typeface="Symbol" panose="05050102010706020507" pitchFamily="18" charset="2"/>
                  </a:rPr>
                  <a:t>c</a:t>
                </a:r>
                <a:r>
                  <a:rPr lang="en-US" altLang="nl-NL" b="1" baseline="-25000" dirty="0">
                    <a:solidFill>
                      <a:srgbClr val="000000"/>
                    </a:solidFill>
                    <a:latin typeface="Arial" panose="020B0604020202020204" pitchFamily="34" charset="0"/>
                    <a:sym typeface="Symbol" panose="05050102010706020507" pitchFamily="18" charset="2"/>
                  </a:rPr>
                  <a:t>j</a:t>
                </a: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j+1</a:t>
                </a:r>
                <a:r>
                  <a:rPr lang="en-US" altLang="nl-NL" dirty="0">
                    <a:solidFill>
                      <a:srgbClr val="000000"/>
                    </a:solidFill>
                    <a:latin typeface="Arial" panose="020B0604020202020204" pitchFamily="34" charset="0"/>
                    <a:sym typeface="Symbol" panose="05050102010706020507" pitchFamily="18" charset="2"/>
                  </a:rPr>
                  <a:t>…)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j–1</a:t>
                </a:r>
                <a:r>
                  <a:rPr lang="en-US" altLang="nl-NL" dirty="0">
                    <a:solidFill>
                      <a:srgbClr val="000000"/>
                    </a:solidFill>
                    <a:latin typeface="Arial" panose="020B0604020202020204" pitchFamily="34" charset="0"/>
                    <a:sym typeface="Symbol" panose="05050102010706020507" pitchFamily="18" charset="2"/>
                  </a:rPr>
                  <a:t>,</a:t>
                </a:r>
                <a:r>
                  <a:rPr lang="en-US" altLang="nl-NL" b="1" dirty="0">
                    <a:solidFill>
                      <a:srgbClr val="000000"/>
                    </a:solidFill>
                    <a:latin typeface="Arial" panose="020B0604020202020204" pitchFamily="34" charset="0"/>
                    <a:sym typeface="Symbol" panose="05050102010706020507" pitchFamily="18" charset="2"/>
                  </a:rPr>
                  <a:t>c</a:t>
                </a:r>
                <a:r>
                  <a:rPr lang="en-US" altLang="nl-NL" b="1" baseline="-25000" dirty="0">
                    <a:solidFill>
                      <a:srgbClr val="000000"/>
                    </a:solidFill>
                    <a:latin typeface="Arial" panose="020B0604020202020204" pitchFamily="34" charset="0"/>
                    <a:sym typeface="Symbol" panose="05050102010706020507" pitchFamily="18" charset="2"/>
                  </a:rPr>
                  <a:t>j</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j+1</a:t>
                </a:r>
                <a:r>
                  <a:rPr lang="en-US" altLang="nl-NL" dirty="0">
                    <a:solidFill>
                      <a:srgbClr val="000000"/>
                    </a:solidFill>
                    <a:latin typeface="Arial" panose="020B0604020202020204" pitchFamily="34" charset="0"/>
                    <a:sym typeface="Symbol" panose="05050102010706020507" pitchFamily="18" charset="2"/>
                  </a:rPr>
                  <a:t>…)</a:t>
                </a:r>
                <a:br>
                  <a:rPr lang="en-US" altLang="nl-NL" dirty="0">
                    <a:solidFill>
                      <a:srgbClr val="000000"/>
                    </a:solidFill>
                    <a:latin typeface="Arial" panose="020B0604020202020204" pitchFamily="34" charset="0"/>
                    <a:sym typeface="Symbol" panose="05050102010706020507" pitchFamily="18" charset="2"/>
                  </a:rPr>
                </a:br>
                <a:r>
                  <a:rPr lang="en-US" altLang="nl-NL" dirty="0">
                    <a:solidFill>
                      <a:srgbClr val="0000FF"/>
                    </a:solidFill>
                    <a:latin typeface="Arial" panose="020B0604020202020204" pitchFamily="34" charset="0"/>
                    <a:sym typeface="Symbol" panose="05050102010706020507" pitchFamily="18" charset="2"/>
                  </a:rPr>
                  <a:t></a:t>
                </a:r>
                <a:r>
                  <a:rPr lang="nl-NL" altLang="nl-NL" dirty="0">
                    <a:latin typeface="Arial" panose="020B0604020202020204" pitchFamily="34" charset="0"/>
                    <a:sym typeface="Symbol" panose="05050102010706020507" pitchFamily="18" charset="2"/>
                  </a:rPr>
                  <a:t> </a:t>
                </a:r>
                <a:br>
                  <a:rPr lang="nl-NL" altLang="nl-NL" dirty="0">
                    <a:latin typeface="Arial" panose="020B0604020202020204" pitchFamily="34" charset="0"/>
                    <a:sym typeface="Symbol" panose="05050102010706020507" pitchFamily="18" charset="2"/>
                  </a:rPr>
                </a:b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j–1</a:t>
                </a:r>
                <a:r>
                  <a:rPr lang="en-US" altLang="nl-NL" dirty="0">
                    <a:solidFill>
                      <a:srgbClr val="000000"/>
                    </a:solidFill>
                    <a:latin typeface="Arial" panose="020B0604020202020204" pitchFamily="34" charset="0"/>
                    <a:sym typeface="Symbol" panose="05050102010706020507" pitchFamily="18" charset="2"/>
                  </a:rPr>
                  <a:t>,</a:t>
                </a:r>
                <a:r>
                  <a:rPr lang="en-US" altLang="nl-NL" b="1" dirty="0">
                    <a:solidFill>
                      <a:srgbClr val="000000"/>
                    </a:solidFill>
                    <a:latin typeface="Arial" panose="020B0604020202020204" pitchFamily="34" charset="0"/>
                    <a:sym typeface="Symbol" panose="05050102010706020507" pitchFamily="18" charset="2"/>
                  </a:rPr>
                  <a:t>d</a:t>
                </a:r>
                <a:r>
                  <a:rPr lang="en-US" altLang="nl-NL" b="1" baseline="-25000" dirty="0">
                    <a:solidFill>
                      <a:srgbClr val="000000"/>
                    </a:solidFill>
                    <a:latin typeface="Arial" panose="020B0604020202020204" pitchFamily="34" charset="0"/>
                    <a:sym typeface="Symbol" panose="05050102010706020507" pitchFamily="18" charset="2"/>
                  </a:rPr>
                  <a:t>j</a:t>
                </a: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j+1</a:t>
                </a:r>
                <a:r>
                  <a:rPr lang="en-US" altLang="nl-NL" dirty="0">
                    <a:solidFill>
                      <a:srgbClr val="000000"/>
                    </a:solidFill>
                    <a:latin typeface="Arial" panose="020B0604020202020204" pitchFamily="34" charset="0"/>
                    <a:sym typeface="Symbol" panose="05050102010706020507" pitchFamily="18" charset="2"/>
                  </a:rPr>
                  <a:t>…)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j–1</a:t>
                </a:r>
                <a:r>
                  <a:rPr lang="en-US" altLang="nl-NL" dirty="0">
                    <a:solidFill>
                      <a:srgbClr val="000000"/>
                    </a:solidFill>
                    <a:latin typeface="Arial" panose="020B0604020202020204" pitchFamily="34" charset="0"/>
                    <a:sym typeface="Symbol" panose="05050102010706020507" pitchFamily="18" charset="2"/>
                  </a:rPr>
                  <a:t>,</a:t>
                </a:r>
                <a:r>
                  <a:rPr lang="en-US" altLang="nl-NL" b="1" dirty="0">
                    <a:solidFill>
                      <a:srgbClr val="000000"/>
                    </a:solidFill>
                    <a:latin typeface="Arial" panose="020B0604020202020204" pitchFamily="34" charset="0"/>
                    <a:sym typeface="Symbol" panose="05050102010706020507" pitchFamily="18" charset="2"/>
                  </a:rPr>
                  <a:t>d</a:t>
                </a:r>
                <a:r>
                  <a:rPr lang="en-US" altLang="nl-NL" b="1" baseline="-25000" dirty="0">
                    <a:solidFill>
                      <a:srgbClr val="000000"/>
                    </a:solidFill>
                    <a:latin typeface="Arial" panose="020B0604020202020204" pitchFamily="34" charset="0"/>
                    <a:sym typeface="Symbol" panose="05050102010706020507" pitchFamily="18" charset="2"/>
                  </a:rPr>
                  <a:t>j</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j+1</a:t>
                </a:r>
                <a:r>
                  <a:rPr lang="en-US" altLang="nl-NL" dirty="0">
                    <a:solidFill>
                      <a:srgbClr val="000000"/>
                    </a:solidFill>
                    <a:latin typeface="Arial" panose="020B0604020202020204" pitchFamily="34" charset="0"/>
                    <a:sym typeface="Symbol" panose="05050102010706020507" pitchFamily="18" charset="2"/>
                  </a:rPr>
                  <a:t>…)</a:t>
                </a:r>
                <a:br>
                  <a:rPr lang="en-US" altLang="nl-NL" dirty="0">
                    <a:solidFill>
                      <a:srgbClr val="000000"/>
                    </a:solidFill>
                    <a:latin typeface="Arial" panose="020B0604020202020204" pitchFamily="34" charset="0"/>
                    <a:sym typeface="Symbol" panose="05050102010706020507" pitchFamily="18" charset="2"/>
                  </a:rPr>
                </a:br>
                <a:r>
                  <a:rPr lang="en-US" altLang="nl-NL" dirty="0">
                    <a:solidFill>
                      <a:srgbClr val="000000"/>
                    </a:solidFill>
                    <a:latin typeface="Arial" panose="020B0604020202020204" pitchFamily="34" charset="0"/>
                    <a:sym typeface="Symbol" panose="05050102010706020507" pitchFamily="18" charset="2"/>
                  </a:rPr>
                  <a:t>(preference does not depend on common outcomes)</a:t>
                </a:r>
              </a:p>
              <a:p>
                <a:pPr>
                  <a:lnSpc>
                    <a:spcPct val="95000"/>
                  </a:lnSpc>
                  <a:spcBef>
                    <a:spcPct val="0"/>
                  </a:spcBef>
                  <a:buClr>
                    <a:srgbClr val="0000FF"/>
                  </a:buClr>
                  <a:buFont typeface="Math3" panose="00000400000000000000" pitchFamily="2" charset="2"/>
                  <a:buAutoNum type="arabicParenBoth"/>
                </a:pPr>
                <a:r>
                  <a:rPr lang="en-US" altLang="nl-NL" dirty="0">
                    <a:solidFill>
                      <a:srgbClr val="000000"/>
                    </a:solidFill>
                    <a:latin typeface="Arial" panose="020B0604020202020204" pitchFamily="34" charset="0"/>
                    <a:sym typeface="Symbol" panose="05050102010706020507" pitchFamily="18" charset="2"/>
                  </a:rPr>
                  <a:t> stationarity: see next page.</a:t>
                </a:r>
              </a:p>
            </p:txBody>
          </p:sp>
        </mc:Choice>
        <mc:Fallback xmlns="">
          <p:sp>
            <p:nvSpPr>
              <p:cNvPr id="72706" name="Text Box 2"/>
              <p:cNvSpPr txBox="1">
                <a:spLocks noRot="1" noChangeAspect="1" noMove="1" noResize="1" noEditPoints="1" noAdjustHandles="1" noChangeArrowheads="1" noChangeShapeType="1" noTextEdit="1"/>
              </p:cNvSpPr>
              <p:nvPr/>
            </p:nvSpPr>
            <p:spPr bwMode="auto">
              <a:xfrm>
                <a:off x="145604" y="169863"/>
                <a:ext cx="8251825" cy="6176962"/>
              </a:xfrm>
              <a:prstGeom prst="rect">
                <a:avLst/>
              </a:prstGeom>
              <a:blipFill>
                <a:blip r:embed="rId3"/>
                <a:stretch>
                  <a:fillRect l="-2290" t="-1678" r="-2068" b="-31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pic>
        <p:nvPicPr>
          <p:cNvPr id="6" name="Picture 5">
            <a:extLst>
              <a:ext uri="{FF2B5EF4-FFF2-40B4-BE49-F238E27FC236}">
                <a16:creationId xmlns:a16="http://schemas.microsoft.com/office/drawing/2014/main" id="{6A65028B-B0E5-43D8-A617-9BD149EF0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18" b="7371"/>
          <a:stretch/>
        </p:blipFill>
        <p:spPr>
          <a:xfrm>
            <a:off x="6156176" y="692696"/>
            <a:ext cx="827810" cy="1205818"/>
          </a:xfrm>
          <a:prstGeom prst="rect">
            <a:avLst/>
          </a:prstGeom>
        </p:spPr>
      </p:pic>
      <p:pic>
        <p:nvPicPr>
          <p:cNvPr id="8" name="Picture 4" descr="sp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41</a:t>
            </a:fld>
            <a:endParaRPr lang="en-US" altLang="nl-NL" sz="1600"/>
          </a:p>
        </p:txBody>
      </p:sp>
    </p:spTree>
    <p:extLst>
      <p:ext uri="{BB962C8B-B14F-4D97-AF65-F5344CB8AC3E}">
        <p14:creationId xmlns:p14="http://schemas.microsoft.com/office/powerpoint/2010/main" val="376614458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270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270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270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72706">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2706">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7270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727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uiExpand="1"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706" name="Text Box 2"/>
              <p:cNvSpPr txBox="1">
                <a:spLocks noChangeArrowheads="1"/>
              </p:cNvSpPr>
              <p:nvPr/>
            </p:nvSpPr>
            <p:spPr bwMode="auto">
              <a:xfrm>
                <a:off x="234950" y="30162"/>
                <a:ext cx="8439150" cy="26037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u="sng" dirty="0">
                    <a:solidFill>
                      <a:srgbClr val="CC9900"/>
                    </a:solidFill>
                    <a:latin typeface="Arial" panose="020B0604020202020204" pitchFamily="34" charset="0"/>
                    <a:sym typeface="Symbol" panose="05050102010706020507" pitchFamily="18" charset="2"/>
                  </a:rPr>
                  <a:t>Stationarity</a:t>
                </a:r>
                <a:r>
                  <a:rPr lang="en-US" altLang="nl-NL" dirty="0">
                    <a:solidFill>
                      <a:srgbClr val="CC9900"/>
                    </a:solidFill>
                    <a:latin typeface="Arial" panose="020B0604020202020204" pitchFamily="34" charset="0"/>
                    <a:sym typeface="Symbol" panose="05050102010706020507" pitchFamily="18" charset="2"/>
                  </a:rPr>
                  <a:t>:</a:t>
                </a:r>
                <a:br>
                  <a:rPr lang="en-US" altLang="nl-NL" dirty="0">
                    <a:solidFill>
                      <a:srgbClr val="EAEAEA"/>
                    </a:solidFill>
                    <a:latin typeface="Arial" panose="020B0604020202020204" pitchFamily="34" charset="0"/>
                    <a:sym typeface="Symbol" panose="05050102010706020507" pitchFamily="18" charset="2"/>
                  </a:rPr>
                </a:b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1</a:t>
                </a:r>
                <a:r>
                  <a:rPr lang="en-US" altLang="nl-NL" dirty="0">
                    <a:solidFill>
                      <a:srgbClr val="000000"/>
                    </a:solidFill>
                    <a:latin typeface="Arial" panose="020B0604020202020204" pitchFamily="34" charset="0"/>
                    <a:sym typeface="Symbol" panose="05050102010706020507" pitchFamily="18" charset="2"/>
                  </a:rPr>
                  <a:t>,…)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1</a:t>
                </a:r>
                <a:r>
                  <a:rPr lang="en-US" altLang="nl-NL" dirty="0">
                    <a:solidFill>
                      <a:srgbClr val="000000"/>
                    </a:solidFill>
                    <a:latin typeface="Arial" panose="020B0604020202020204" pitchFamily="34" charset="0"/>
                    <a:sym typeface="Symbol" panose="05050102010706020507" pitchFamily="18" charset="2"/>
                  </a:rPr>
                  <a:t>,…)</a:t>
                </a:r>
              </a:p>
              <a:p>
                <a:pPr>
                  <a:lnSpc>
                    <a:spcPct val="85000"/>
                  </a:lnSpc>
                  <a:spcBef>
                    <a:spcPct val="0"/>
                  </a:spcBef>
                  <a:buFont typeface="Math3" panose="00000400000000000000" pitchFamily="2" charset="2"/>
                  <a:buNone/>
                </a:pPr>
                <a:r>
                  <a:rPr lang="en-US" altLang="nl-NL" dirty="0">
                    <a:latin typeface="Arial" panose="020B0604020202020204" pitchFamily="34" charset="0"/>
                    <a:sym typeface="Symbol" panose="05050102010706020507" pitchFamily="18" charset="2"/>
                  </a:rPr>
                  <a:t>      </a:t>
                </a:r>
                <a:r>
                  <a:rPr lang="en-US" altLang="nl-NL" dirty="0">
                    <a:solidFill>
                      <a:srgbClr val="0000FF"/>
                    </a:solidFill>
                    <a:latin typeface="Arial" panose="020B0604020202020204" pitchFamily="34" charset="0"/>
                    <a:sym typeface="Symbol" panose="05050102010706020507" pitchFamily="18" charset="2"/>
                  </a:rPr>
                  <a:t></a:t>
                </a:r>
                <a:r>
                  <a:rPr lang="nl-NL" altLang="nl-NL" dirty="0">
                    <a:solidFill>
                      <a:srgbClr val="0066FF"/>
                    </a:solidFill>
                    <a:latin typeface="Arial" panose="020B0604020202020204" pitchFamily="34" charset="0"/>
                    <a:sym typeface="Symbol" panose="05050102010706020507" pitchFamily="18" charset="2"/>
                  </a:rPr>
                  <a:t> </a:t>
                </a:r>
              </a:p>
              <a:p>
                <a:pPr>
                  <a:lnSpc>
                    <a:spcPct val="85000"/>
                  </a:lnSpc>
                  <a:spcBef>
                    <a:spcPct val="0"/>
                  </a:spcBef>
                  <a:buFont typeface="Math3" panose="00000400000000000000" pitchFamily="2" charset="2"/>
                  <a:buNone/>
                </a:pPr>
                <a:r>
                  <a:rPr lang="en-US" altLang="nl-NL" dirty="0">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a:t>
                </a:r>
                <a:r>
                  <a:rPr lang="en-US" altLang="nl-NL" b="1" dirty="0">
                    <a:solidFill>
                      <a:srgbClr val="000000"/>
                    </a:solidFill>
                    <a:latin typeface="Arial" panose="020B0604020202020204" pitchFamily="34" charset="0"/>
                    <a:sym typeface="Symbol" panose="05050102010706020507" pitchFamily="18" charset="2"/>
                  </a:rPr>
                  <a:t>c</a:t>
                </a:r>
                <a:r>
                  <a:rPr lang="en-US" altLang="nl-NL" b="1"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1</a:t>
                </a:r>
                <a:r>
                  <a:rPr lang="en-US" altLang="nl-NL" dirty="0">
                    <a:solidFill>
                      <a:srgbClr val="000000"/>
                    </a:solidFill>
                    <a:latin typeface="Arial" panose="020B0604020202020204" pitchFamily="34" charset="0"/>
                    <a:sym typeface="Symbol" panose="05050102010706020507" pitchFamily="18" charset="2"/>
                  </a:rPr>
                  <a:t>…)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a:t>
                </a:r>
                <a:r>
                  <a:rPr lang="en-US" altLang="nl-NL" b="1" dirty="0">
                    <a:solidFill>
                      <a:srgbClr val="000000"/>
                    </a:solidFill>
                    <a:latin typeface="Arial" panose="020B0604020202020204" pitchFamily="34" charset="0"/>
                    <a:sym typeface="Symbol" panose="05050102010706020507" pitchFamily="18" charset="2"/>
                  </a:rPr>
                  <a:t>c</a:t>
                </a:r>
                <a:r>
                  <a:rPr lang="en-US" altLang="nl-NL" b="1"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1</a:t>
                </a:r>
                <a:r>
                  <a:rPr lang="en-US" altLang="nl-NL" dirty="0">
                    <a:solidFill>
                      <a:srgbClr val="000000"/>
                    </a:solidFill>
                    <a:latin typeface="Arial" panose="020B0604020202020204" pitchFamily="34" charset="0"/>
                    <a:sym typeface="Symbol" panose="05050102010706020507" pitchFamily="18" charset="2"/>
                  </a:rPr>
                  <a:t>…)</a:t>
                </a:r>
              </a:p>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Symbol" panose="05050102010706020507" pitchFamily="18" charset="2"/>
                  </a:rPr>
                  <a:t>     (delaying income does not affect current preference).</a:t>
                </a:r>
              </a:p>
            </p:txBody>
          </p:sp>
        </mc:Choice>
        <mc:Fallback xmlns="">
          <p:sp>
            <p:nvSpPr>
              <p:cNvPr id="72706" name="Text Box 2"/>
              <p:cNvSpPr txBox="1">
                <a:spLocks noRot="1" noChangeAspect="1" noMove="1" noResize="1" noEditPoints="1" noAdjustHandles="1" noChangeArrowheads="1" noChangeShapeType="1" noTextEdit="1"/>
              </p:cNvSpPr>
              <p:nvPr/>
            </p:nvSpPr>
            <p:spPr bwMode="auto">
              <a:xfrm>
                <a:off x="234950" y="30162"/>
                <a:ext cx="8439150" cy="2603790"/>
              </a:xfrm>
              <a:prstGeom prst="rect">
                <a:avLst/>
              </a:prstGeom>
              <a:blipFill>
                <a:blip r:embed="rId3"/>
                <a:stretch>
                  <a:fillRect l="-1879" t="-5855" b="-67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L">
                    <a:noFill/>
                  </a:rPr>
                  <a:t> </a:t>
                </a:r>
              </a:p>
            </p:txBody>
          </p:sp>
        </mc:Fallback>
      </mc:AlternateContent>
      <p:sp>
        <p:nvSpPr>
          <p:cNvPr id="2" name="Text Box 2"/>
          <p:cNvSpPr txBox="1">
            <a:spLocks noChangeArrowheads="1"/>
          </p:cNvSpPr>
          <p:nvPr/>
        </p:nvSpPr>
        <p:spPr bwMode="auto">
          <a:xfrm>
            <a:off x="209550" y="2552700"/>
            <a:ext cx="82518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By repeated application it implies:</a:t>
            </a:r>
            <a:endParaRPr lang="en-GB" altLang="nl-NL" dirty="0">
              <a:solidFill>
                <a:srgbClr val="000000"/>
              </a:solidFill>
              <a:latin typeface="Arial" panose="020B0604020202020204" pitchFamily="34" charset="0"/>
              <a:sym typeface="Math3" panose="00000400000000000000" pitchFamily="2" charset="2"/>
            </a:endParaRPr>
          </a:p>
        </p:txBody>
      </p:sp>
      <mc:AlternateContent xmlns:mc="http://schemas.openxmlformats.org/markup-compatibility/2006" xmlns:a14="http://schemas.microsoft.com/office/drawing/2010/main">
        <mc:Choice Requires="a14">
          <p:sp>
            <p:nvSpPr>
              <p:cNvPr id="3" name="Text Box 2"/>
              <p:cNvSpPr txBox="1">
                <a:spLocks noChangeArrowheads="1"/>
              </p:cNvSpPr>
              <p:nvPr/>
            </p:nvSpPr>
            <p:spPr bwMode="auto">
              <a:xfrm>
                <a:off x="188913" y="2986500"/>
                <a:ext cx="8251825" cy="13480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1</a:t>
                </a:r>
                <a:r>
                  <a:rPr lang="en-US" altLang="nl-NL" dirty="0">
                    <a:solidFill>
                      <a:srgbClr val="000000"/>
                    </a:solidFill>
                    <a:latin typeface="Arial" panose="020B0604020202020204" pitchFamily="34" charset="0"/>
                    <a:sym typeface="Symbol" panose="05050102010706020507" pitchFamily="18" charset="2"/>
                  </a:rPr>
                  <a:t>,…)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1</a:t>
                </a:r>
                <a:r>
                  <a:rPr lang="en-US" altLang="nl-NL" dirty="0">
                    <a:solidFill>
                      <a:srgbClr val="000000"/>
                    </a:solidFill>
                    <a:latin typeface="Arial" panose="020B0604020202020204" pitchFamily="34" charset="0"/>
                    <a:sym typeface="Symbol" panose="05050102010706020507" pitchFamily="18" charset="2"/>
                  </a:rPr>
                  <a:t>,…)</a:t>
                </a:r>
              </a:p>
              <a:p>
                <a:pPr>
                  <a:lnSpc>
                    <a:spcPct val="85000"/>
                  </a:lnSpc>
                  <a:spcBef>
                    <a:spcPct val="0"/>
                  </a:spcBef>
                  <a:buFont typeface="Math3" panose="00000400000000000000" pitchFamily="2" charset="2"/>
                  <a:buNone/>
                </a:pPr>
                <a:r>
                  <a:rPr lang="en-US" altLang="nl-NL" dirty="0">
                    <a:solidFill>
                      <a:srgbClr val="0000FF"/>
                    </a:solidFill>
                    <a:latin typeface="Arial" panose="020B0604020202020204" pitchFamily="34" charset="0"/>
                    <a:sym typeface="Symbol" panose="05050102010706020507" pitchFamily="18" charset="2"/>
                  </a:rPr>
                  <a:t></a:t>
                </a:r>
              </a:p>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Symbol" panose="05050102010706020507" pitchFamily="18" charset="2"/>
                  </a:rPr>
                  <a:t>(</a:t>
                </a:r>
                <a:r>
                  <a:rPr lang="en-US" altLang="nl-NL" b="1" dirty="0">
                    <a:solidFill>
                      <a:srgbClr val="000000"/>
                    </a:solidFill>
                    <a:latin typeface="Arial" panose="020B0604020202020204" pitchFamily="34" charset="0"/>
                    <a:sym typeface="Symbol" panose="05050102010706020507" pitchFamily="18" charset="2"/>
                  </a:rPr>
                  <a:t>c</a:t>
                </a:r>
                <a:r>
                  <a:rPr lang="en-US" altLang="nl-NL" b="1" baseline="-25000" dirty="0">
                    <a:solidFill>
                      <a:srgbClr val="000000"/>
                    </a:solidFill>
                    <a:latin typeface="Arial" panose="020B0604020202020204" pitchFamily="34" charset="0"/>
                    <a:sym typeface="Symbol" panose="05050102010706020507" pitchFamily="18" charset="2"/>
                  </a:rPr>
                  <a:t>0</a:t>
                </a:r>
                <a:r>
                  <a:rPr lang="en-US" altLang="nl-NL" b="1" dirty="0">
                    <a:solidFill>
                      <a:srgbClr val="000000"/>
                    </a:solidFill>
                    <a:latin typeface="Arial" panose="020B0604020202020204" pitchFamily="34" charset="0"/>
                    <a:sym typeface="Symbol" panose="05050102010706020507" pitchFamily="18" charset="2"/>
                  </a:rPr>
                  <a:t>,…,c</a:t>
                </a:r>
                <a:r>
                  <a:rPr lang="en-US" altLang="nl-NL" b="1" baseline="-25000" dirty="0">
                    <a:solidFill>
                      <a:srgbClr val="000000"/>
                    </a:solidFill>
                    <a:latin typeface="Arial" panose="020B0604020202020204" pitchFamily="34" charset="0"/>
                    <a:sym typeface="Symbol" panose="05050102010706020507" pitchFamily="18" charset="2"/>
                  </a:rPr>
                  <a:t>t</a:t>
                </a: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,x</a:t>
                </a:r>
                <a:r>
                  <a:rPr lang="en-US" altLang="nl-NL" baseline="-25000" dirty="0">
                    <a:solidFill>
                      <a:srgbClr val="000000"/>
                    </a:solidFill>
                    <a:latin typeface="Arial" panose="020B0604020202020204" pitchFamily="34" charset="0"/>
                    <a:sym typeface="Symbol" panose="05050102010706020507" pitchFamily="18" charset="2"/>
                  </a:rPr>
                  <a:t>1</a:t>
                </a:r>
                <a:r>
                  <a:rPr lang="en-US" altLang="nl-NL" dirty="0">
                    <a:solidFill>
                      <a:srgbClr val="000000"/>
                    </a:solidFill>
                    <a:latin typeface="Arial" panose="020B0604020202020204" pitchFamily="34" charset="0"/>
                    <a:sym typeface="Symbol" panose="05050102010706020507" pitchFamily="18" charset="2"/>
                  </a:rPr>
                  <a:t>…)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a:t>
                </a:r>
                <a:r>
                  <a:rPr lang="en-US" altLang="nl-NL" b="1" dirty="0">
                    <a:solidFill>
                      <a:srgbClr val="000000"/>
                    </a:solidFill>
                    <a:latin typeface="Arial" panose="020B0604020202020204" pitchFamily="34" charset="0"/>
                    <a:sym typeface="Symbol" panose="05050102010706020507" pitchFamily="18" charset="2"/>
                  </a:rPr>
                  <a:t>c</a:t>
                </a:r>
                <a:r>
                  <a:rPr lang="en-US" altLang="nl-NL" b="1" baseline="-25000" dirty="0">
                    <a:solidFill>
                      <a:srgbClr val="000000"/>
                    </a:solidFill>
                    <a:latin typeface="Arial" panose="020B0604020202020204" pitchFamily="34" charset="0"/>
                    <a:sym typeface="Symbol" panose="05050102010706020507" pitchFamily="18" charset="2"/>
                  </a:rPr>
                  <a:t>0</a:t>
                </a:r>
                <a:r>
                  <a:rPr lang="en-US" altLang="nl-NL" b="1" dirty="0">
                    <a:solidFill>
                      <a:srgbClr val="000000"/>
                    </a:solidFill>
                    <a:latin typeface="Arial" panose="020B0604020202020204" pitchFamily="34" charset="0"/>
                    <a:sym typeface="Symbol" panose="05050102010706020507" pitchFamily="18" charset="2"/>
                  </a:rPr>
                  <a:t>,…,c</a:t>
                </a:r>
                <a:r>
                  <a:rPr lang="en-US" altLang="nl-NL" b="1" baseline="-25000" dirty="0">
                    <a:solidFill>
                      <a:srgbClr val="000000"/>
                    </a:solidFill>
                    <a:latin typeface="Arial" panose="020B0604020202020204" pitchFamily="34" charset="0"/>
                    <a:sym typeface="Symbol" panose="05050102010706020507" pitchFamily="18" charset="2"/>
                  </a:rPr>
                  <a:t>t</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0</a:t>
                </a:r>
                <a:r>
                  <a:rPr lang="en-US" altLang="nl-NL" dirty="0">
                    <a:solidFill>
                      <a:srgbClr val="000000"/>
                    </a:solidFill>
                    <a:latin typeface="Arial" panose="020B0604020202020204" pitchFamily="34" charset="0"/>
                    <a:sym typeface="Symbol" panose="05050102010706020507" pitchFamily="18" charset="2"/>
                  </a:rPr>
                  <a:t>,y</a:t>
                </a:r>
                <a:r>
                  <a:rPr lang="en-US" altLang="nl-NL" baseline="-25000" dirty="0">
                    <a:solidFill>
                      <a:srgbClr val="000000"/>
                    </a:solidFill>
                    <a:latin typeface="Arial" panose="020B0604020202020204" pitchFamily="34" charset="0"/>
                    <a:sym typeface="Symbol" panose="05050102010706020507" pitchFamily="18" charset="2"/>
                  </a:rPr>
                  <a:t>1</a:t>
                </a:r>
                <a:r>
                  <a:rPr lang="en-US" altLang="nl-NL" dirty="0">
                    <a:solidFill>
                      <a:srgbClr val="000000"/>
                    </a:solidFill>
                    <a:latin typeface="Arial" panose="020B0604020202020204" pitchFamily="34" charset="0"/>
                    <a:sym typeface="Symbol" panose="05050102010706020507" pitchFamily="18" charset="2"/>
                  </a:rPr>
                  <a:t>…).</a:t>
                </a:r>
              </a:p>
            </p:txBody>
          </p:sp>
        </mc:Choice>
        <mc:Fallback xmlns="">
          <p:sp>
            <p:nvSpPr>
              <p:cNvPr id="3" name="Text Box 2"/>
              <p:cNvSpPr txBox="1">
                <a:spLocks noRot="1" noChangeAspect="1" noMove="1" noResize="1" noEditPoints="1" noAdjustHandles="1" noChangeArrowheads="1" noChangeShapeType="1" noTextEdit="1"/>
              </p:cNvSpPr>
              <p:nvPr/>
            </p:nvSpPr>
            <p:spPr bwMode="auto">
              <a:xfrm>
                <a:off x="188913" y="2986500"/>
                <a:ext cx="8251825" cy="1348061"/>
              </a:xfrm>
              <a:prstGeom prst="rect">
                <a:avLst/>
              </a:prstGeom>
              <a:blipFill rotWithShape="0">
                <a:blip r:embed="rId4"/>
                <a:stretch>
                  <a:fillRect l="-1920" t="-11312" b="-140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 Box 2"/>
              <p:cNvSpPr txBox="1">
                <a:spLocks noChangeArrowheads="1"/>
              </p:cNvSpPr>
              <p:nvPr/>
            </p:nvSpPr>
            <p:spPr bwMode="auto">
              <a:xfrm>
                <a:off x="144401" y="4448223"/>
                <a:ext cx="8999599" cy="2342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Example</a:t>
                </a:r>
                <a:r>
                  <a:rPr lang="nl-NL"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x: 1 year-long </a:t>
                </a:r>
                <a:r>
                  <a:rPr lang="en-US" altLang="nl-NL" sz="2800" dirty="0">
                    <a:solidFill>
                      <a:srgbClr val="000000"/>
                    </a:solidFill>
                    <a:sym typeface="Math3" panose="00000400000000000000" pitchFamily="2" charset="2"/>
                  </a:rPr>
                  <a:t>€</a:t>
                </a:r>
                <a:r>
                  <a:rPr lang="nl-NL" altLang="nl-NL" sz="2800" dirty="0">
                    <a:solidFill>
                      <a:srgbClr val="000000"/>
                    </a:solidFill>
                    <a:latin typeface="Arial" panose="020B0604020202020204" pitchFamily="34" charset="0"/>
                    <a:sym typeface="Math3" panose="00000400000000000000" pitchFamily="2" charset="2"/>
                  </a:rPr>
                  <a:t>100/</a:t>
                </a:r>
                <a:r>
                  <a:rPr lang="nl-NL" altLang="nl-NL" sz="2800" dirty="0" err="1">
                    <a:solidFill>
                      <a:srgbClr val="000000"/>
                    </a:solidFill>
                    <a:latin typeface="Arial" panose="020B0604020202020204" pitchFamily="34" charset="0"/>
                    <a:sym typeface="Math3" panose="00000400000000000000" pitchFamily="2" charset="2"/>
                  </a:rPr>
                  <a:t>month</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salary</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increase</a:t>
                </a:r>
                <a:r>
                  <a:rPr lang="nl-NL" altLang="nl-NL" sz="2800" dirty="0">
                    <a:solidFill>
                      <a:srgbClr val="000000"/>
                    </a:solidFill>
                    <a:latin typeface="Arial" panose="020B0604020202020204" pitchFamily="34" charset="0"/>
                    <a:sym typeface="Math3" panose="00000400000000000000" pitchFamily="2" charset="2"/>
                  </a:rPr>
                  <a:t>. </a:t>
                </a:r>
              </a:p>
              <a:p>
                <a:pPr>
                  <a:lnSpc>
                    <a:spcPct val="85000"/>
                  </a:lnSpc>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Math3" panose="00000400000000000000" pitchFamily="2" charset="2"/>
                  </a:rPr>
                  <a:t>y: </a:t>
                </a:r>
                <a:r>
                  <a:rPr lang="en-US" altLang="nl-NL" sz="2800" dirty="0">
                    <a:solidFill>
                      <a:srgbClr val="000000"/>
                    </a:solidFill>
                    <a:sym typeface="Math3" panose="00000400000000000000" pitchFamily="2" charset="2"/>
                  </a:rPr>
                  <a:t>½</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year</a:t>
                </a:r>
                <a:r>
                  <a:rPr lang="nl-NL" altLang="nl-NL" sz="2800" dirty="0">
                    <a:solidFill>
                      <a:srgbClr val="000000"/>
                    </a:solidFill>
                    <a:latin typeface="Arial" panose="020B0604020202020204" pitchFamily="34" charset="0"/>
                    <a:sym typeface="Math3" panose="00000400000000000000" pitchFamily="2" charset="2"/>
                  </a:rPr>
                  <a:t>-long </a:t>
                </a:r>
                <a:r>
                  <a:rPr lang="en-US" altLang="nl-NL" sz="2800" dirty="0">
                    <a:solidFill>
                      <a:srgbClr val="000000"/>
                    </a:solidFill>
                    <a:sym typeface="Math3" panose="00000400000000000000" pitchFamily="2" charset="2"/>
                  </a:rPr>
                  <a:t>€</a:t>
                </a:r>
                <a:r>
                  <a:rPr lang="en-US" altLang="nl-NL" sz="2800" dirty="0">
                    <a:solidFill>
                      <a:srgbClr val="000000"/>
                    </a:solidFill>
                    <a:latin typeface="Arial" panose="020B0604020202020204" pitchFamily="34" charset="0"/>
                    <a:sym typeface="Math3" panose="00000400000000000000" pitchFamily="2" charset="2"/>
                  </a:rPr>
                  <a:t>1</a:t>
                </a:r>
                <a:r>
                  <a:rPr lang="nl-NL" altLang="nl-NL" sz="2800" dirty="0">
                    <a:solidFill>
                      <a:srgbClr val="000000"/>
                    </a:solidFill>
                    <a:latin typeface="Arial" panose="020B0604020202020204" pitchFamily="34" charset="0"/>
                    <a:sym typeface="Math3" panose="00000400000000000000" pitchFamily="2" charset="2"/>
                  </a:rPr>
                  <a:t>90/</a:t>
                </a:r>
                <a:r>
                  <a:rPr lang="nl-NL" altLang="nl-NL" sz="2800" dirty="0" err="1">
                    <a:solidFill>
                      <a:srgbClr val="000000"/>
                    </a:solidFill>
                    <a:latin typeface="Arial" panose="020B0604020202020204" pitchFamily="34" charset="0"/>
                    <a:sym typeface="Math3" panose="00000400000000000000" pitchFamily="2" charset="2"/>
                  </a:rPr>
                  <a:t>month</a:t>
                </a:r>
                <a:r>
                  <a:rPr lang="en-US"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salary</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increase</a:t>
                </a:r>
                <a:r>
                  <a:rPr lang="nl-NL" altLang="nl-NL" sz="2800" dirty="0">
                    <a:solidFill>
                      <a:srgbClr val="000000"/>
                    </a:solidFill>
                    <a:latin typeface="Arial" panose="020B0604020202020204" pitchFamily="34" charset="0"/>
                    <a:sym typeface="Math3" panose="00000400000000000000" pitchFamily="2" charset="2"/>
                  </a:rPr>
                  <a:t>.</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sym typeface="Math3" panose="00000400000000000000" pitchFamily="2" charset="2"/>
                  </a:rPr>
                  <a:t>You say:  </a:t>
                </a:r>
                <a:r>
                  <a:rPr lang="nl-NL" altLang="nl-NL" sz="2800" dirty="0">
                    <a:solidFill>
                      <a:srgbClr val="000000"/>
                    </a:solidFill>
                    <a:latin typeface="Arial" panose="020B0604020202020204" pitchFamily="34" charset="0"/>
                    <a:sym typeface="Math3" panose="00000400000000000000" pitchFamily="2" charset="2"/>
                  </a:rPr>
                  <a:t>              </a:t>
                </a:r>
                <a:r>
                  <a:rPr lang="en-US" altLang="nl-NL" sz="2800" dirty="0">
                    <a:solidFill>
                      <a:srgbClr val="000000"/>
                    </a:solidFill>
                    <a:latin typeface="Arial" panose="020B0604020202020204" pitchFamily="34" charset="0"/>
                    <a:sym typeface="Symbol" panose="05050102010706020507" pitchFamily="18" charset="2"/>
                  </a:rPr>
                  <a:t>x now </a:t>
                </a:r>
                <a14:m>
                  <m:oMath xmlns:m="http://schemas.openxmlformats.org/officeDocument/2006/math">
                    <m:r>
                      <a:rPr lang="en-US" altLang="nl-NL" sz="2800" b="0" i="1" smtClean="0">
                        <a:solidFill>
                          <a:srgbClr val="000000"/>
                        </a:solidFill>
                        <a:latin typeface="Cambria Math" panose="02040503050406030204" pitchFamily="18" charset="0"/>
                        <a:sym typeface="Symbol" panose="05050102010706020507" pitchFamily="18" charset="2"/>
                      </a:rPr>
                      <m:t>≽</m:t>
                    </m:r>
                  </m:oMath>
                </a14:m>
                <a:r>
                  <a:rPr lang="nl-NL" altLang="nl-NL" sz="2800" dirty="0">
                    <a:solidFill>
                      <a:srgbClr val="000000"/>
                    </a:solidFill>
                    <a:latin typeface="Arial" panose="020B0604020202020204" pitchFamily="34" charset="0"/>
                    <a:sym typeface="Symbol" panose="05050102010706020507" pitchFamily="18" charset="2"/>
                  </a:rPr>
                  <a:t> </a:t>
                </a:r>
                <a:r>
                  <a:rPr lang="en-US" altLang="nl-NL" sz="2800" dirty="0">
                    <a:solidFill>
                      <a:srgbClr val="000000"/>
                    </a:solidFill>
                    <a:latin typeface="Arial" panose="020B0604020202020204" pitchFamily="34" charset="0"/>
                    <a:sym typeface="Symbol" panose="05050102010706020507" pitchFamily="18" charset="2"/>
                  </a:rPr>
                  <a:t>y now (you are patient now).</a:t>
                </a:r>
              </a:p>
              <a:p>
                <a:pPr>
                  <a:lnSpc>
                    <a:spcPct val="85000"/>
                  </a:lnSpc>
                  <a:spcBef>
                    <a:spcPct val="0"/>
                  </a:spcBef>
                  <a:buFont typeface="Math3" panose="00000400000000000000" pitchFamily="2" charset="2"/>
                  <a:buNone/>
                </a:pPr>
                <a:r>
                  <a:rPr lang="nl-NL" altLang="nl-NL" sz="2800" dirty="0" err="1">
                    <a:solidFill>
                      <a:srgbClr val="000000"/>
                    </a:solidFill>
                    <a:latin typeface="Arial" panose="020B0604020202020204" pitchFamily="34" charset="0"/>
                    <a:sym typeface="Symbol" panose="05050102010706020507" pitchFamily="18" charset="2"/>
                  </a:rPr>
                  <a:t>Then</a:t>
                </a:r>
                <a:r>
                  <a:rPr lang="nl-NL" altLang="nl-NL" sz="2800" dirty="0">
                    <a:solidFill>
                      <a:srgbClr val="000000"/>
                    </a:solidFill>
                    <a:latin typeface="Arial" panose="020B0604020202020204" pitchFamily="34" charset="0"/>
                    <a:sym typeface="Symbol" panose="05050102010706020507" pitchFamily="18" charset="2"/>
                  </a:rPr>
                  <a:t> </a:t>
                </a:r>
                <a:r>
                  <a:rPr lang="nl-NL" altLang="nl-NL" sz="2800" dirty="0" err="1">
                    <a:solidFill>
                      <a:srgbClr val="000000"/>
                    </a:solidFill>
                    <a:latin typeface="Arial" panose="020B0604020202020204" pitchFamily="34" charset="0"/>
                    <a:sym typeface="Symbol" panose="05050102010706020507" pitchFamily="18" charset="2"/>
                  </a:rPr>
                  <a:t>also</a:t>
                </a:r>
                <a:r>
                  <a:rPr lang="nl-NL" altLang="nl-NL" sz="2800" dirty="0">
                    <a:solidFill>
                      <a:srgbClr val="000000"/>
                    </a:solidFill>
                    <a:latin typeface="Arial" panose="020B0604020202020204" pitchFamily="34" charset="0"/>
                    <a:sym typeface="Symbol" panose="05050102010706020507" pitchFamily="18" charset="2"/>
                  </a:rPr>
                  <a:t>    x </a:t>
                </a:r>
                <a:r>
                  <a:rPr lang="nl-NL" altLang="nl-NL" sz="2800" dirty="0">
                    <a:solidFill>
                      <a:srgbClr val="000000"/>
                    </a:solidFill>
                    <a:latin typeface="Arial" panose="020B0604020202020204" pitchFamily="34" charset="0"/>
                    <a:sym typeface="Math3" panose="00000400000000000000" pitchFamily="2" charset="2"/>
                  </a:rPr>
                  <a:t>in 4 </a:t>
                </a:r>
                <a:r>
                  <a:rPr lang="nl-NL" altLang="nl-NL" sz="2800" dirty="0" err="1">
                    <a:solidFill>
                      <a:srgbClr val="000000"/>
                    </a:solidFill>
                    <a:latin typeface="Arial" panose="020B0604020202020204" pitchFamily="34" charset="0"/>
                    <a:sym typeface="Math3" panose="00000400000000000000" pitchFamily="2" charset="2"/>
                  </a:rPr>
                  <a:t>years</a:t>
                </a:r>
                <a:r>
                  <a:rPr lang="nl-NL" altLang="nl-NL" sz="2800" dirty="0">
                    <a:solidFill>
                      <a:srgbClr val="000000"/>
                    </a:solidFill>
                    <a:latin typeface="Arial" panose="020B0604020202020204" pitchFamily="34" charset="0"/>
                    <a:sym typeface="Math3" panose="00000400000000000000" pitchFamily="2" charset="2"/>
                  </a:rPr>
                  <a:t>  </a:t>
                </a:r>
                <a14:m>
                  <m:oMath xmlns:m="http://schemas.openxmlformats.org/officeDocument/2006/math">
                    <m:r>
                      <a:rPr lang="en-US" altLang="nl-NL" sz="2800" i="1">
                        <a:solidFill>
                          <a:srgbClr val="000000"/>
                        </a:solidFill>
                        <a:latin typeface="Cambria Math" panose="02040503050406030204" pitchFamily="18" charset="0"/>
                        <a:sym typeface="Symbol" panose="05050102010706020507" pitchFamily="18" charset="2"/>
                      </a:rPr>
                      <m:t>≽</m:t>
                    </m:r>
                  </m:oMath>
                </a14:m>
                <a:r>
                  <a:rPr lang="en-US" altLang="nl-NL" sz="2800" dirty="0">
                    <a:solidFill>
                      <a:srgbClr val="000000"/>
                    </a:solidFill>
                    <a:latin typeface="Arial" panose="020B0604020202020204" pitchFamily="34" charset="0"/>
                    <a:sym typeface="Math3" panose="00000400000000000000" pitchFamily="2" charset="2"/>
                  </a:rPr>
                  <a:t> y</a:t>
                </a:r>
                <a:r>
                  <a:rPr lang="nl-NL" altLang="nl-NL" sz="2800" dirty="0">
                    <a:solidFill>
                      <a:srgbClr val="000000"/>
                    </a:solidFill>
                    <a:latin typeface="Arial" panose="020B0604020202020204" pitchFamily="34" charset="0"/>
                    <a:sym typeface="Math3" panose="00000400000000000000" pitchFamily="2" charset="2"/>
                  </a:rPr>
                  <a:t> in 4 </a:t>
                </a:r>
                <a:r>
                  <a:rPr lang="nl-NL" altLang="nl-NL" sz="2800" dirty="0" err="1">
                    <a:solidFill>
                      <a:srgbClr val="000000"/>
                    </a:solidFill>
                    <a:latin typeface="Arial" panose="020B0604020202020204" pitchFamily="34" charset="0"/>
                    <a:sym typeface="Math3" panose="00000400000000000000" pitchFamily="2" charset="2"/>
                  </a:rPr>
                  <a:t>years</a:t>
                </a:r>
                <a:r>
                  <a:rPr lang="nl-NL" altLang="nl-NL" sz="2800" dirty="0">
                    <a:solidFill>
                      <a:srgbClr val="000000"/>
                    </a:solidFill>
                    <a:latin typeface="Arial" panose="020B0604020202020204" pitchFamily="34" charset="0"/>
                    <a:sym typeface="Math3" panose="00000400000000000000" pitchFamily="2" charset="2"/>
                  </a:rPr>
                  <a:t>.</a:t>
                </a:r>
              </a:p>
              <a:p>
                <a:pPr>
                  <a:lnSpc>
                    <a:spcPct val="85000"/>
                  </a:lnSpc>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Math3" panose="00000400000000000000" pitchFamily="2" charset="2"/>
                  </a:rPr>
                  <a:t>You are as patient for future options as for present.</a:t>
                </a:r>
                <a:r>
                  <a:rPr lang="en-US" altLang="nl-NL" dirty="0">
                    <a:solidFill>
                      <a:srgbClr val="0000FF"/>
                    </a:solidFill>
                    <a:sym typeface="Math3" panose="00000400000000000000" pitchFamily="2" charset="2"/>
                  </a:rPr>
                  <a:t></a:t>
                </a:r>
              </a:p>
            </p:txBody>
          </p:sp>
        </mc:Choice>
        <mc:Fallback xmlns="">
          <p:sp>
            <p:nvSpPr>
              <p:cNvPr id="9" name="Text Box 2"/>
              <p:cNvSpPr txBox="1">
                <a:spLocks noRot="1" noChangeAspect="1" noMove="1" noResize="1" noEditPoints="1" noAdjustHandles="1" noChangeArrowheads="1" noChangeShapeType="1" noTextEdit="1"/>
              </p:cNvSpPr>
              <p:nvPr/>
            </p:nvSpPr>
            <p:spPr bwMode="auto">
              <a:xfrm>
                <a:off x="144401" y="4448223"/>
                <a:ext cx="8999599" cy="2342180"/>
              </a:xfrm>
              <a:prstGeom prst="rect">
                <a:avLst/>
              </a:prstGeom>
              <a:blipFill rotWithShape="1">
                <a:blip r:embed="rId5"/>
                <a:stretch>
                  <a:fillRect l="-1423" t="-5469" r="-881" b="-75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pic>
        <p:nvPicPr>
          <p:cNvPr id="14" name="Picture 4" descr="sp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42</a:t>
            </a:fld>
            <a:endParaRPr lang="en-US" altLang="nl-NL" sz="1600"/>
          </a:p>
        </p:txBody>
      </p:sp>
      <p:pic>
        <p:nvPicPr>
          <p:cNvPr id="17" name="Picture 5" descr="C:\Users\xx\Desktop\cur\cur Micro IV\Stationarty-delay.jpg"/>
          <p:cNvPicPr>
            <a:picLocks noChangeAspect="1" noChangeArrowheads="1"/>
          </p:cNvPicPr>
          <p:nvPr/>
        </p:nvPicPr>
        <p:blipFill rotWithShape="1">
          <a:blip r:embed="rId7">
            <a:extLst>
              <a:ext uri="{28A0092B-C50C-407E-A947-70E740481C1C}">
                <a14:useLocalDpi xmlns:a14="http://schemas.microsoft.com/office/drawing/2010/main" val="0"/>
              </a:ext>
            </a:extLst>
          </a:blip>
          <a:srcRect l="14363" t="18853" r="39091" b="24863"/>
          <a:stretch/>
        </p:blipFill>
        <p:spPr bwMode="auto">
          <a:xfrm>
            <a:off x="7752531" y="1000801"/>
            <a:ext cx="779909" cy="62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65121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2706">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2706">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2706">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9">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9">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uiExpand="1" build="p" autoUpdateAnimBg="0"/>
      <p:bldP spid="2" grpId="0" build="p" autoUpdateAnimBg="0"/>
      <p:bldP spid="3" grpId="0" build="p" autoUpdateAnimBg="0"/>
      <p:bldP spid="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07093" y="809411"/>
            <a:ext cx="897341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1. </a:t>
            </a:r>
            <a:r>
              <a:rPr lang="en-US"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(Ordinal) homo </a:t>
            </a:r>
            <a:r>
              <a:rPr lang="en-US" altLang="nl-NL" sz="40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1.1.</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Birth of ordinal homo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i="1"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choice to preference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preference to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1.4.</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risk: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1.5.</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uncertainty: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1.6.</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Intertemporal decisions: discounted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1.7.</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Welfare theory: utilitarianism</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1.8.</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Further results</a:t>
            </a:r>
          </a:p>
        </p:txBody>
      </p:sp>
      <p:sp>
        <p:nvSpPr>
          <p:cNvPr id="5" name="Line 8"/>
          <p:cNvSpPr>
            <a:spLocks noChangeShapeType="1"/>
          </p:cNvSpPr>
          <p:nvPr/>
        </p:nvSpPr>
        <p:spPr bwMode="auto">
          <a:xfrm>
            <a:off x="27162" y="4620612"/>
            <a:ext cx="377428" cy="38028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43</a:t>
            </a:fld>
            <a:endParaRPr lang="en-US" altLang="nl-NL" sz="1600"/>
          </a:p>
        </p:txBody>
      </p:sp>
    </p:spTree>
    <p:extLst>
      <p:ext uri="{BB962C8B-B14F-4D97-AF65-F5344CB8AC3E}">
        <p14:creationId xmlns:p14="http://schemas.microsoft.com/office/powerpoint/2010/main" val="284142539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autoUpdateAnimBg="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706" name="Text Box 2"/>
              <p:cNvSpPr txBox="1">
                <a:spLocks noChangeArrowheads="1"/>
              </p:cNvSpPr>
              <p:nvPr/>
            </p:nvSpPr>
            <p:spPr bwMode="auto">
              <a:xfrm>
                <a:off x="52324" y="444260"/>
                <a:ext cx="9055100" cy="629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dirty="0">
                    <a:solidFill>
                      <a:srgbClr val="0000FF"/>
                    </a:solidFill>
                    <a:latin typeface="Arial" panose="020B0604020202020204" pitchFamily="34" charset="0"/>
                    <a:sym typeface="Symbol" panose="05050102010706020507" pitchFamily="18" charset="2"/>
                  </a:rPr>
                  <a:t>Welfare theory</a:t>
                </a:r>
                <a:r>
                  <a:rPr lang="en-US" altLang="nl-NL" dirty="0">
                    <a:solidFill>
                      <a:srgbClr val="0066FF"/>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a:t>
                </a:r>
                <a:r>
                  <a:rPr lang="en-US" altLang="nl-NL" dirty="0" err="1">
                    <a:solidFill>
                      <a:srgbClr val="000000"/>
                    </a:solidFill>
                    <a:latin typeface="Arial" panose="020B0604020202020204" pitchFamily="34" charset="0"/>
                    <a:sym typeface="Symbol" panose="05050102010706020507" pitchFamily="18" charset="2"/>
                  </a:rPr>
                  <a:t>Harsanyi</a:t>
                </a:r>
                <a:r>
                  <a:rPr lang="en-US" altLang="nl-NL" dirty="0">
                    <a:solidFill>
                      <a:srgbClr val="000000"/>
                    </a:solidFill>
                    <a:latin typeface="Arial" panose="020B0604020202020204" pitchFamily="34" charset="0"/>
                    <a:sym typeface="Symbol" panose="05050102010706020507" pitchFamily="18" charset="2"/>
                  </a:rPr>
                  <a:t> 1955): prospects x are probability distributions over social states s.</a:t>
                </a:r>
                <a:br>
                  <a:rPr lang="en-US" altLang="nl-NL" dirty="0">
                    <a:solidFill>
                      <a:srgbClr val="000000"/>
                    </a:solidFill>
                    <a:latin typeface="Arial" panose="020B0604020202020204" pitchFamily="34" charset="0"/>
                    <a:sym typeface="Symbol" panose="05050102010706020507" pitchFamily="18" charset="2"/>
                  </a:rPr>
                </a:br>
                <a:endParaRPr lang="en-US" altLang="nl-NL" dirty="0">
                  <a:solidFill>
                    <a:srgbClr val="000000"/>
                  </a:solidFill>
                  <a:latin typeface="Arial" panose="020B0604020202020204" pitchFamily="34" charset="0"/>
                  <a:sym typeface="Symbol" panose="05050102010706020507" pitchFamily="18" charset="2"/>
                </a:endParaRPr>
              </a:p>
              <a:p>
                <a:pPr>
                  <a:lnSpc>
                    <a:spcPct val="90000"/>
                  </a:lnSpc>
                  <a:spcBef>
                    <a:spcPct val="0"/>
                  </a:spcBef>
                  <a:buFont typeface="Math3" panose="00000400000000000000" pitchFamily="2" charset="2"/>
                  <a:buNone/>
                </a:pPr>
                <a:r>
                  <a:rPr lang="en-US" altLang="nl-NL" dirty="0">
                    <a:solidFill>
                      <a:srgbClr val="0000FF"/>
                    </a:solidFill>
                    <a:latin typeface="Arial" panose="020B0604020202020204" pitchFamily="34" charset="0"/>
                    <a:sym typeface="Symbol" panose="05050102010706020507" pitchFamily="18" charset="2"/>
                  </a:rPr>
                  <a:t>Assume</a:t>
                </a:r>
                <a:r>
                  <a:rPr lang="en-US" altLang="nl-NL" dirty="0">
                    <a:solidFill>
                      <a:srgbClr val="000000"/>
                    </a:solidFill>
                    <a:latin typeface="Arial" panose="020B0604020202020204" pitchFamily="34" charset="0"/>
                    <a:sym typeface="Symbol" panose="05050102010706020507" pitchFamily="18" charset="2"/>
                  </a:rPr>
                  <a:t> n agents with preferences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baseline="-25000" dirty="0">
                    <a:solidFill>
                      <a:srgbClr val="000000"/>
                    </a:solidFill>
                    <a:latin typeface="Arial" panose="020B0604020202020204" pitchFamily="34" charset="0"/>
                    <a:sym typeface="Symbol" panose="05050102010706020507" pitchFamily="18" charset="2"/>
                  </a:rPr>
                  <a:t>j</a:t>
                </a:r>
                <a:r>
                  <a:rPr lang="nl-NL" altLang="nl-NL" dirty="0">
                    <a:solidFill>
                      <a:srgbClr val="000000"/>
                    </a:solidFill>
                    <a:latin typeface="Arial" panose="020B0604020202020204" pitchFamily="34" charset="0"/>
                    <a:sym typeface="Symbol" panose="05050102010706020507" pitchFamily="18" charset="2"/>
                  </a:rPr>
                  <a:t>, j = 1,...,n, over prospects.</a:t>
                </a:r>
                <a:endParaRPr lang="en-US" altLang="nl-NL" i="1" dirty="0">
                  <a:latin typeface="Cambria Math" panose="02040503050406030204" pitchFamily="18"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Symbol" panose="05050102010706020507" pitchFamily="18" charset="2"/>
                  </a:rPr>
                  <a:t> denotes the preference relation for society of a benevolent social planner with no self interests.</a:t>
                </a:r>
                <a:br>
                  <a:rPr lang="nl-NL" altLang="nl-NL" dirty="0">
                    <a:solidFill>
                      <a:srgbClr val="000000"/>
                    </a:solidFill>
                    <a:latin typeface="Arial" panose="020B0604020202020204" pitchFamily="34" charset="0"/>
                    <a:sym typeface="Symbol" panose="05050102010706020507" pitchFamily="18" charset="2"/>
                  </a:rPr>
                </a:br>
                <a:endParaRPr lang="nl-NL" altLang="nl-NL" dirty="0">
                  <a:solidFill>
                    <a:srgbClr val="000000"/>
                  </a:solidFill>
                  <a:latin typeface="Arial" panose="020B0604020202020204" pitchFamily="34" charset="0"/>
                  <a:sym typeface="Symbol" panose="05050102010706020507" pitchFamily="18" charset="2"/>
                </a:endParaRPr>
              </a:p>
              <a:p>
                <a:pPr>
                  <a:lnSpc>
                    <a:spcPct val="90000"/>
                  </a:lnSpc>
                  <a:spcBef>
                    <a:spcPct val="0"/>
                  </a:spcBef>
                  <a:buFont typeface="Math3" panose="00000400000000000000" pitchFamily="2" charset="2"/>
                  <a:buNone/>
                </a:pPr>
                <a:r>
                  <a:rPr lang="nl-NL" altLang="nl-NL" dirty="0">
                    <a:solidFill>
                      <a:srgbClr val="0000FF"/>
                    </a:solidFill>
                    <a:latin typeface="Arial" panose="020B0604020202020204" pitchFamily="34" charset="0"/>
                    <a:sym typeface="Symbol" panose="05050102010706020507" pitchFamily="18" charset="2"/>
                  </a:rPr>
                  <a:t>Assume</a:t>
                </a:r>
                <a:r>
                  <a:rPr lang="nl-NL" altLang="nl-NL" dirty="0">
                    <a:solidFill>
                      <a:srgbClr val="000000"/>
                    </a:solidFill>
                    <a:latin typeface="Arial" panose="020B0604020202020204" pitchFamily="34" charset="0"/>
                    <a:sym typeface="Symbol" panose="05050102010706020507" pitchFamily="18" charset="2"/>
                  </a:rPr>
                  <a:t> that all </a:t>
                </a:r>
                <a:r>
                  <a:rPr lang="nl-NL" altLang="nl-NL" dirty="0" err="1">
                    <a:solidFill>
                      <a:srgbClr val="000000"/>
                    </a:solidFill>
                    <a:latin typeface="Arial" panose="020B0604020202020204" pitchFamily="34" charset="0"/>
                    <a:sym typeface="Symbol" panose="05050102010706020507" pitchFamily="18" charset="2"/>
                  </a:rPr>
                  <a:t>preferences</a:t>
                </a:r>
                <a:r>
                  <a:rPr lang="nl-NL" altLang="nl-NL" dirty="0">
                    <a:solidFill>
                      <a:srgbClr val="000000"/>
                    </a:solidFill>
                    <a:latin typeface="Arial" panose="020B0604020202020204" pitchFamily="34" charset="0"/>
                    <a:sym typeface="Symbol" panose="05050102010706020507" pitchFamily="18" charset="2"/>
                  </a:rPr>
                  <a:t>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baseline="-25000" dirty="0">
                    <a:solidFill>
                      <a:srgbClr val="000000"/>
                    </a:solidFill>
                    <a:latin typeface="Arial" panose="020B0604020202020204" pitchFamily="34" charset="0"/>
                    <a:sym typeface="Symbol" panose="05050102010706020507" pitchFamily="18" charset="2"/>
                  </a:rPr>
                  <a:t>j</a:t>
                </a:r>
                <a:r>
                  <a:rPr lang="nl-NL" altLang="nl-NL" dirty="0">
                    <a:solidFill>
                      <a:srgbClr val="000000"/>
                    </a:solidFill>
                    <a:latin typeface="Arial" panose="020B0604020202020204" pitchFamily="34" charset="0"/>
                    <a:sym typeface="Symbol" panose="05050102010706020507" pitchFamily="18" charset="2"/>
                  </a:rPr>
                  <a:t>, and also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Symbol" panose="05050102010706020507" pitchFamily="18" charset="2"/>
                  </a:rPr>
                  <a:t>, maximize expected utility, with utility functions u</a:t>
                </a:r>
                <a:r>
                  <a:rPr lang="nl-NL" altLang="nl-NL" baseline="-25000" dirty="0">
                    <a:solidFill>
                      <a:srgbClr val="000000"/>
                    </a:solidFill>
                    <a:latin typeface="Arial" panose="020B0604020202020204" pitchFamily="34" charset="0"/>
                    <a:sym typeface="Symbol" panose="05050102010706020507" pitchFamily="18" charset="2"/>
                  </a:rPr>
                  <a:t>j</a:t>
                </a:r>
                <a:r>
                  <a:rPr lang="nl-NL" altLang="nl-NL" dirty="0">
                    <a:solidFill>
                      <a:srgbClr val="000000"/>
                    </a:solidFill>
                    <a:latin typeface="Arial" panose="020B0604020202020204" pitchFamily="34" charset="0"/>
                    <a:sym typeface="Symbol" panose="05050102010706020507" pitchFamily="18" charset="2"/>
                  </a:rPr>
                  <a:t> and U, </a:t>
                </a:r>
                <a:r>
                  <a:rPr lang="nl-NL" altLang="nl-NL" dirty="0" err="1">
                    <a:solidFill>
                      <a:srgbClr val="000000"/>
                    </a:solidFill>
                    <a:latin typeface="Arial" panose="020B0604020202020204" pitchFamily="34" charset="0"/>
                    <a:sym typeface="Symbol" panose="05050102010706020507" pitchFamily="18" charset="2"/>
                  </a:rPr>
                  <a:t>respectively</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Assume</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CC9900"/>
                    </a:solidFill>
                    <a:latin typeface="Arial" panose="020B0604020202020204" pitchFamily="34" charset="0"/>
                    <a:sym typeface="Symbol" panose="05050102010706020507" pitchFamily="18" charset="2"/>
                  </a:rPr>
                  <a:t>Pareto</a:t>
                </a:r>
                <a:r>
                  <a:rPr lang="nl-NL" altLang="nl-NL" dirty="0">
                    <a:solidFill>
                      <a:srgbClr val="CC9900"/>
                    </a:solidFill>
                    <a:latin typeface="Arial" panose="020B0604020202020204" pitchFamily="34" charset="0"/>
                    <a:sym typeface="Symbol" panose="05050102010706020507" pitchFamily="18" charset="2"/>
                  </a:rPr>
                  <a:t> </a:t>
                </a:r>
                <a:r>
                  <a:rPr lang="nl-NL" altLang="nl-NL" dirty="0" err="1">
                    <a:solidFill>
                      <a:srgbClr val="CC9900"/>
                    </a:solidFill>
                    <a:latin typeface="Arial" panose="020B0604020202020204" pitchFamily="34" charset="0"/>
                    <a:sym typeface="Symbol" panose="05050102010706020507" pitchFamily="18" charset="2"/>
                  </a:rPr>
                  <a:t>optimality</a:t>
                </a:r>
                <a:r>
                  <a:rPr lang="nl-NL" altLang="nl-NL" dirty="0">
                    <a:solidFill>
                      <a:srgbClr val="000000"/>
                    </a:solidFill>
                    <a:latin typeface="Arial" panose="020B0604020202020204" pitchFamily="34" charset="0"/>
                    <a:sym typeface="Symbol" panose="05050102010706020507" pitchFamily="18" charset="2"/>
                  </a:rPr>
                  <a:t>:</a:t>
                </a:r>
              </a:p>
              <a:p>
                <a:pPr>
                  <a:lnSpc>
                    <a:spcPct val="90000"/>
                  </a:lnSpc>
                  <a:spcBef>
                    <a:spcPct val="0"/>
                  </a:spcBef>
                  <a:buFont typeface="Math3" panose="00000400000000000000" pitchFamily="2" charset="2"/>
                  <a:buNone/>
                </a:pPr>
                <a:r>
                  <a:rPr lang="nl-NL" altLang="nl-NL" dirty="0">
                    <a:solidFill>
                      <a:srgbClr val="000000"/>
                    </a:solidFill>
                    <a:latin typeface="Arial" panose="020B0604020202020204" pitchFamily="34" charset="0"/>
                    <a:sym typeface="Symbol" panose="05050102010706020507" pitchFamily="18" charset="2"/>
                  </a:rPr>
                  <a:t>       x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 </m:t>
                    </m:r>
                  </m:oMath>
                </a14:m>
                <a:r>
                  <a:rPr lang="nl-NL" altLang="nl-NL" baseline="-25000" dirty="0">
                    <a:solidFill>
                      <a:srgbClr val="000000"/>
                    </a:solidFill>
                    <a:latin typeface="Arial" panose="020B0604020202020204" pitchFamily="34" charset="0"/>
                    <a:sym typeface="Symbol" panose="05050102010706020507" pitchFamily="18" charset="2"/>
                  </a:rPr>
                  <a:t>j</a:t>
                </a:r>
                <a:r>
                  <a:rPr lang="nl-NL" altLang="nl-NL" dirty="0">
                    <a:solidFill>
                      <a:srgbClr val="000000"/>
                    </a:solidFill>
                    <a:latin typeface="Arial" panose="020B0604020202020204" pitchFamily="34" charset="0"/>
                    <a:sym typeface="Symbol" panose="05050102010706020507" pitchFamily="18" charset="2"/>
                  </a:rPr>
                  <a:t> y for </a:t>
                </a:r>
                <a:r>
                  <a:rPr lang="nl-NL" altLang="nl-NL" dirty="0" err="1">
                    <a:solidFill>
                      <a:srgbClr val="000000"/>
                    </a:solidFill>
                    <a:latin typeface="Arial" panose="020B0604020202020204" pitchFamily="34" charset="0"/>
                    <a:sym typeface="Symbol" panose="05050102010706020507" pitchFamily="18" charset="2"/>
                  </a:rPr>
                  <a:t>all</a:t>
                </a:r>
                <a:r>
                  <a:rPr lang="nl-NL" altLang="nl-NL" dirty="0">
                    <a:solidFill>
                      <a:srgbClr val="000000"/>
                    </a:solidFill>
                    <a:latin typeface="Arial" panose="020B0604020202020204" pitchFamily="34" charset="0"/>
                    <a:sym typeface="Symbol" panose="05050102010706020507" pitchFamily="18" charset="2"/>
                  </a:rPr>
                  <a:t> j  </a:t>
                </a:r>
                <a:r>
                  <a:rPr lang="en-US" altLang="nl-NL" sz="2800" dirty="0">
                    <a:solidFill>
                      <a:srgbClr val="0000FF"/>
                    </a:solidFill>
                    <a:latin typeface="Arial" panose="020B0604020202020204" pitchFamily="34" charset="0"/>
                    <a:sym typeface="Symbol" panose="05050102010706020507" pitchFamily="18" charset="2"/>
                  </a:rPr>
                  <a:t></a:t>
                </a:r>
                <a:r>
                  <a:rPr lang="nl-NL" altLang="nl-NL" dirty="0">
                    <a:solidFill>
                      <a:srgbClr val="000000"/>
                    </a:solidFill>
                    <a:latin typeface="Arial" panose="020B0604020202020204" pitchFamily="34" charset="0"/>
                    <a:sym typeface="Symbol" panose="05050102010706020507" pitchFamily="18" charset="2"/>
                  </a:rPr>
                  <a:t> x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dirty="0">
                    <a:solidFill>
                      <a:srgbClr val="000000"/>
                    </a:solidFill>
                    <a:latin typeface="Arial" panose="020B0604020202020204" pitchFamily="34" charset="0"/>
                    <a:sym typeface="Symbol" panose="05050102010706020507" pitchFamily="18" charset="2"/>
                  </a:rPr>
                  <a:t> y. </a:t>
                </a:r>
                <a:br>
                  <a:rPr lang="nl-NL" altLang="nl-NL" dirty="0">
                    <a:solidFill>
                      <a:srgbClr val="000000"/>
                    </a:solidFill>
                    <a:latin typeface="Arial" panose="020B0604020202020204" pitchFamily="34" charset="0"/>
                    <a:sym typeface="Symbol" panose="05050102010706020507" pitchFamily="18" charset="2"/>
                  </a:rPr>
                </a:br>
                <a:r>
                  <a:rPr lang="nl-NL" altLang="nl-NL" dirty="0">
                    <a:solidFill>
                      <a:srgbClr val="000000"/>
                    </a:solidFill>
                    <a:latin typeface="Arial" panose="020B0604020202020204" pitchFamily="34" charset="0"/>
                    <a:sym typeface="Symbol" panose="05050102010706020507" pitchFamily="18" charset="2"/>
                  </a:rPr>
                  <a:t>Then we get utilitarianism, as the following theorem shows.</a:t>
                </a:r>
                <a:endParaRPr lang="en-US" altLang="nl-NL" dirty="0">
                  <a:solidFill>
                    <a:srgbClr val="000000"/>
                  </a:solidFill>
                  <a:latin typeface="Arial" panose="020B0604020202020204" pitchFamily="34" charset="0"/>
                  <a:sym typeface="Symbol" panose="05050102010706020507" pitchFamily="18" charset="2"/>
                </a:endParaRPr>
              </a:p>
            </p:txBody>
          </p:sp>
        </mc:Choice>
        <mc:Fallback xmlns="">
          <p:sp>
            <p:nvSpPr>
              <p:cNvPr id="72706" name="Text Box 2"/>
              <p:cNvSpPr txBox="1">
                <a:spLocks noRot="1" noChangeAspect="1" noMove="1" noResize="1" noEditPoints="1" noAdjustHandles="1" noChangeArrowheads="1" noChangeShapeType="1" noTextEdit="1"/>
              </p:cNvSpPr>
              <p:nvPr/>
            </p:nvSpPr>
            <p:spPr bwMode="auto">
              <a:xfrm>
                <a:off x="52324" y="444260"/>
                <a:ext cx="9055100" cy="6297108"/>
              </a:xfrm>
              <a:prstGeom prst="rect">
                <a:avLst/>
              </a:prstGeom>
              <a:blipFill>
                <a:blip r:embed="rId3"/>
                <a:stretch>
                  <a:fillRect l="-1751" t="-2033" r="-1886" b="-22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L">
                    <a:noFill/>
                  </a:rPr>
                  <a:t> </a:t>
                </a:r>
              </a:p>
            </p:txBody>
          </p:sp>
        </mc:Fallback>
      </mc:AlternateContent>
      <p:pic>
        <p:nvPicPr>
          <p:cNvPr id="9" name="Picture 4" descr="sp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44</a:t>
            </a:fld>
            <a:endParaRPr lang="en-US" altLang="nl-NL" sz="1600"/>
          </a:p>
        </p:txBody>
      </p:sp>
      <p:pic>
        <p:nvPicPr>
          <p:cNvPr id="11" name="Picture 10" descr="C:\Users\xx\Desktop\cur\cur Micro IV\werlfare0.png"/>
          <p:cNvPicPr>
            <a:picLocks noChangeAspect="1" noChangeArrowheads="1"/>
          </p:cNvPicPr>
          <p:nvPr/>
        </p:nvPicPr>
        <p:blipFill rotWithShape="1">
          <a:blip r:embed="rId5">
            <a:extLst>
              <a:ext uri="{28A0092B-C50C-407E-A947-70E740481C1C}">
                <a14:useLocalDpi xmlns:a14="http://schemas.microsoft.com/office/drawing/2010/main" val="0"/>
              </a:ext>
            </a:extLst>
          </a:blip>
          <a:srcRect l="13880" t="8928" r="10870" b="22620"/>
          <a:stretch/>
        </p:blipFill>
        <p:spPr bwMode="auto">
          <a:xfrm>
            <a:off x="7758458" y="42721"/>
            <a:ext cx="938412" cy="47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104441"/>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270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270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270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727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uiExpand="1"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706" name="Text Box 2"/>
              <p:cNvSpPr txBox="1">
                <a:spLocks noChangeArrowheads="1"/>
              </p:cNvSpPr>
              <p:nvPr/>
            </p:nvSpPr>
            <p:spPr bwMode="auto">
              <a:xfrm>
                <a:off x="80169" y="118269"/>
                <a:ext cx="8864600" cy="6370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dirty="0">
                    <a:solidFill>
                      <a:srgbClr val="0000FF"/>
                    </a:solidFill>
                    <a:latin typeface="Arial" panose="020B0604020202020204" pitchFamily="34" charset="0"/>
                    <a:sym typeface="Symbol" panose="05050102010706020507" pitchFamily="18" charset="2"/>
                  </a:rPr>
                  <a:t>THEOREM</a:t>
                </a:r>
                <a:r>
                  <a:rPr lang="en-US" altLang="nl-NL" dirty="0">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a:t>
                </a:r>
                <a:r>
                  <a:rPr lang="en-US" altLang="nl-NL" dirty="0" err="1">
                    <a:solidFill>
                      <a:srgbClr val="000000"/>
                    </a:solidFill>
                    <a:latin typeface="Arial" panose="020B0604020202020204" pitchFamily="34" charset="0"/>
                    <a:sym typeface="Symbol" panose="05050102010706020507" pitchFamily="18" charset="2"/>
                  </a:rPr>
                  <a:t>Harsanyi</a:t>
                </a:r>
                <a:r>
                  <a:rPr lang="en-US" altLang="nl-NL" dirty="0">
                    <a:solidFill>
                      <a:srgbClr val="000000"/>
                    </a:solidFill>
                    <a:latin typeface="Arial" panose="020B0604020202020204" pitchFamily="34" charset="0"/>
                    <a:sym typeface="Symbol" panose="05050102010706020507" pitchFamily="18" charset="2"/>
                  </a:rPr>
                  <a:t> 1955). Under some richness of structure:</a:t>
                </a:r>
              </a:p>
              <a:p>
                <a:pPr>
                  <a:lnSpc>
                    <a:spcPct val="85000"/>
                  </a:lnSpc>
                  <a:spcBef>
                    <a:spcPct val="0"/>
                  </a:spcBef>
                  <a:buFont typeface="Math3" panose="00000400000000000000" pitchFamily="2" charset="2"/>
                  <a:buNone/>
                </a:pPr>
                <a:endParaRPr lang="en-US" altLang="nl-NL" dirty="0">
                  <a:solidFill>
                    <a:srgbClr val="003300"/>
                  </a:solidFill>
                  <a:latin typeface="Arial" panose="020B0604020202020204" pitchFamily="34" charset="0"/>
                  <a:sym typeface="Symbol" panose="05050102010706020507" pitchFamily="18" charset="2"/>
                </a:endParaRPr>
              </a:p>
              <a:p>
                <a:pPr>
                  <a:lnSpc>
                    <a:spcPct val="85000"/>
                  </a:lnSpc>
                  <a:spcBef>
                    <a:spcPct val="0"/>
                  </a:spcBef>
                  <a:buFont typeface="Math3" panose="00000400000000000000" pitchFamily="2" charset="2"/>
                  <a:buNone/>
                </a:pPr>
                <a:r>
                  <a:rPr lang="en-US" altLang="nl-NL" u="sng" dirty="0">
                    <a:solidFill>
                      <a:srgbClr val="CC9900"/>
                    </a:solidFill>
                    <a:latin typeface="Arial" panose="020B0604020202020204" pitchFamily="34" charset="0"/>
                    <a:sym typeface="Symbol" panose="05050102010706020507" pitchFamily="18" charset="2"/>
                  </a:rPr>
                  <a:t>Utilitarianism</a:t>
                </a:r>
                <a:r>
                  <a:rPr lang="en-US" altLang="nl-NL" dirty="0">
                    <a:solidFill>
                      <a:srgbClr val="EAEAEA"/>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holds: U(x) = </a:t>
                </a:r>
                <a:r>
                  <a:rPr lang="en-US" altLang="nl-NL" dirty="0" err="1">
                    <a:solidFill>
                      <a:srgbClr val="000000"/>
                    </a:solidFill>
                    <a:latin typeface="Arial" panose="020B0604020202020204" pitchFamily="34" charset="0"/>
                    <a:sym typeface="Symbol" panose="05050102010706020507" pitchFamily="18" charset="2"/>
                  </a:rPr>
                  <a:t>a</a:t>
                </a:r>
                <a:r>
                  <a:rPr lang="en-US" altLang="nl-NL" baseline="-25000" dirty="0" err="1">
                    <a:solidFill>
                      <a:srgbClr val="000000"/>
                    </a:solidFill>
                    <a:latin typeface="Arial" panose="020B0604020202020204" pitchFamily="34" charset="0"/>
                    <a:sym typeface="Symbol" panose="05050102010706020507" pitchFamily="18" charset="2"/>
                  </a:rPr>
                  <a:t>j</a:t>
                </a:r>
                <a:r>
                  <a:rPr lang="en-US" altLang="nl-NL" dirty="0" err="1">
                    <a:solidFill>
                      <a:srgbClr val="000000"/>
                    </a:solidFill>
                    <a:latin typeface="Arial" panose="020B0604020202020204" pitchFamily="34" charset="0"/>
                    <a:sym typeface="Symbol" panose="05050102010706020507" pitchFamily="18" charset="2"/>
                  </a:rPr>
                  <a:t>u</a:t>
                </a:r>
                <a:r>
                  <a:rPr lang="en-US" altLang="nl-NL" baseline="-25000" dirty="0" err="1">
                    <a:solidFill>
                      <a:srgbClr val="000000"/>
                    </a:solidFill>
                    <a:latin typeface="Arial" panose="020B0604020202020204" pitchFamily="34" charset="0"/>
                    <a:sym typeface="Symbol" panose="05050102010706020507" pitchFamily="18" charset="2"/>
                  </a:rPr>
                  <a:t>j</a:t>
                </a:r>
                <a:r>
                  <a:rPr lang="en-US" altLang="nl-NL" dirty="0">
                    <a:solidFill>
                      <a:srgbClr val="000000"/>
                    </a:solidFill>
                    <a:latin typeface="Arial" panose="020B0604020202020204" pitchFamily="34" charset="0"/>
                    <a:sym typeface="Symbol" panose="05050102010706020507" pitchFamily="18" charset="2"/>
                  </a:rPr>
                  <a:t>(x)</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where</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each</a:t>
                </a:r>
                <a:r>
                  <a:rPr lang="nl-NL" altLang="nl-NL" dirty="0">
                    <a:solidFill>
                      <a:srgbClr val="000000"/>
                    </a:solidFill>
                    <a:latin typeface="Arial" panose="020B0604020202020204" pitchFamily="34" charset="0"/>
                    <a:sym typeface="Symbol" panose="05050102010706020507" pitchFamily="18" charset="2"/>
                  </a:rPr>
                  <a:t> agent j </a:t>
                </a:r>
                <a:r>
                  <a:rPr lang="nl-NL" altLang="nl-NL" dirty="0" err="1">
                    <a:solidFill>
                      <a:srgbClr val="000000"/>
                    </a:solidFill>
                    <a:latin typeface="Arial" panose="020B0604020202020204" pitchFamily="34" charset="0"/>
                    <a:sym typeface="Symbol" panose="05050102010706020507" pitchFamily="18" charset="2"/>
                  </a:rPr>
                  <a:t>maximizes</a:t>
                </a:r>
                <a:r>
                  <a:rPr lang="nl-NL" altLang="nl-NL" dirty="0">
                    <a:solidFill>
                      <a:srgbClr val="000000"/>
                    </a:solidFill>
                    <a:latin typeface="Arial" panose="020B0604020202020204" pitchFamily="34" charset="0"/>
                    <a:sym typeface="Symbol" panose="05050102010706020507" pitchFamily="18" charset="2"/>
                  </a:rPr>
                  <a:t> EU w.r.t. </a:t>
                </a:r>
                <a:r>
                  <a:rPr lang="nl-NL" altLang="nl-NL" dirty="0" err="1">
                    <a:solidFill>
                      <a:srgbClr val="000000"/>
                    </a:solidFill>
                    <a:latin typeface="Arial" panose="020B0604020202020204" pitchFamily="34" charset="0"/>
                    <a:sym typeface="Symbol" panose="05050102010706020507" pitchFamily="18" charset="2"/>
                  </a:rPr>
                  <a:t>u</a:t>
                </a:r>
                <a:r>
                  <a:rPr lang="nl-NL" altLang="nl-NL" baseline="-25000" dirty="0" err="1">
                    <a:solidFill>
                      <a:srgbClr val="000000"/>
                    </a:solidFill>
                    <a:latin typeface="Arial" panose="020B0604020202020204" pitchFamily="34" charset="0"/>
                    <a:sym typeface="Symbol" panose="05050102010706020507" pitchFamily="18" charset="2"/>
                  </a:rPr>
                  <a:t>j</a:t>
                </a:r>
                <a:r>
                  <a:rPr lang="nl-NL" altLang="nl-NL" dirty="0">
                    <a:solidFill>
                      <a:srgbClr val="000000"/>
                    </a:solidFill>
                    <a:latin typeface="Arial" panose="020B0604020202020204" pitchFamily="34" charset="0"/>
                    <a:sym typeface="Symbol" panose="05050102010706020507" pitchFamily="18" charset="2"/>
                  </a:rPr>
                  <a:t>, society </a:t>
                </a:r>
                <a:r>
                  <a:rPr lang="nl-NL" altLang="nl-NL" dirty="0" err="1">
                    <a:solidFill>
                      <a:srgbClr val="000000"/>
                    </a:solidFill>
                    <a:latin typeface="Arial" panose="020B0604020202020204" pitchFamily="34" charset="0"/>
                    <a:sym typeface="Symbol" panose="05050102010706020507" pitchFamily="18" charset="2"/>
                  </a:rPr>
                  <a:t>maximizes</a:t>
                </a:r>
                <a:r>
                  <a:rPr lang="nl-NL" altLang="nl-NL" dirty="0">
                    <a:solidFill>
                      <a:srgbClr val="000000"/>
                    </a:solidFill>
                    <a:latin typeface="Arial" panose="020B0604020202020204" pitchFamily="34" charset="0"/>
                    <a:sym typeface="Symbol" panose="05050102010706020507" pitchFamily="18" charset="2"/>
                  </a:rPr>
                  <a:t> EU </a:t>
                </a:r>
                <a:r>
                  <a:rPr lang="nl-NL" altLang="nl-NL" dirty="0" err="1">
                    <a:solidFill>
                      <a:srgbClr val="000000"/>
                    </a:solidFill>
                    <a:latin typeface="Arial" panose="020B0604020202020204" pitchFamily="34" charset="0"/>
                    <a:sym typeface="Symbol" panose="05050102010706020507" pitchFamily="18" charset="2"/>
                  </a:rPr>
                  <a:t>with</a:t>
                </a:r>
                <a:r>
                  <a:rPr lang="nl-NL" altLang="nl-NL" dirty="0">
                    <a:solidFill>
                      <a:srgbClr val="000000"/>
                    </a:solidFill>
                    <a:latin typeface="Arial" panose="020B0604020202020204" pitchFamily="34" charset="0"/>
                    <a:sym typeface="Symbol" panose="05050102010706020507" pitchFamily="18" charset="2"/>
                  </a:rPr>
                  <a:t> respect </a:t>
                </a:r>
                <a:r>
                  <a:rPr lang="nl-NL" altLang="nl-NL" dirty="0" err="1">
                    <a:solidFill>
                      <a:srgbClr val="000000"/>
                    </a:solidFill>
                    <a:latin typeface="Arial" panose="020B0604020202020204" pitchFamily="34" charset="0"/>
                    <a:sym typeface="Symbol" panose="05050102010706020507" pitchFamily="18" charset="2"/>
                  </a:rPr>
                  <a:t>to</a:t>
                </a:r>
                <a:r>
                  <a:rPr lang="nl-NL" altLang="nl-NL" dirty="0">
                    <a:solidFill>
                      <a:srgbClr val="000000"/>
                    </a:solidFill>
                    <a:latin typeface="Arial" panose="020B0604020202020204" pitchFamily="34" charset="0"/>
                    <a:sym typeface="Symbol" panose="05050102010706020507" pitchFamily="18" charset="2"/>
                  </a:rPr>
                  <a:t> U, </a:t>
                </a:r>
                <a:r>
                  <a:rPr lang="nl-NL" altLang="nl-NL" dirty="0" err="1">
                    <a:solidFill>
                      <a:srgbClr val="000000"/>
                    </a:solidFill>
                    <a:latin typeface="Arial" panose="020B0604020202020204" pitchFamily="34" charset="0"/>
                    <a:sym typeface="Symbol" panose="05050102010706020507" pitchFamily="18" charset="2"/>
                  </a:rPr>
                  <a:t>and</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a</a:t>
                </a:r>
                <a:r>
                  <a:rPr lang="nl-NL" altLang="nl-NL" baseline="-25000" dirty="0" err="1">
                    <a:solidFill>
                      <a:srgbClr val="000000"/>
                    </a:solidFill>
                    <a:latin typeface="Arial" panose="020B0604020202020204" pitchFamily="34" charset="0"/>
                    <a:sym typeface="Symbol" panose="05050102010706020507" pitchFamily="18" charset="2"/>
                  </a:rPr>
                  <a:t>j</a:t>
                </a:r>
                <a:r>
                  <a:rPr lang="nl-NL" altLang="nl-NL" dirty="0">
                    <a:solidFill>
                      <a:srgbClr val="000000"/>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a:t>
                </a:r>
                <a:r>
                  <a:rPr lang="nl-NL" altLang="nl-NL" dirty="0">
                    <a:solidFill>
                      <a:srgbClr val="000000"/>
                    </a:solidFill>
                    <a:latin typeface="Arial" panose="020B0604020202020204" pitchFamily="34" charset="0"/>
                    <a:sym typeface="Symbol" panose="05050102010706020507" pitchFamily="18" charset="2"/>
                  </a:rPr>
                  <a:t> 0 is </a:t>
                </a:r>
                <a:r>
                  <a:rPr lang="nl-NL" altLang="nl-NL" dirty="0" err="1">
                    <a:solidFill>
                      <a:srgbClr val="000000"/>
                    </a:solidFill>
                    <a:latin typeface="Arial" panose="020B0604020202020204" pitchFamily="34" charset="0"/>
                    <a:sym typeface="Symbol" panose="05050102010706020507" pitchFamily="18" charset="2"/>
                  </a:rPr>
                  <a:t>weight</a:t>
                </a:r>
                <a:r>
                  <a:rPr lang="nl-NL" altLang="nl-NL" dirty="0">
                    <a:solidFill>
                      <a:srgbClr val="000000"/>
                    </a:solidFill>
                    <a:latin typeface="Arial" panose="020B0604020202020204" pitchFamily="34" charset="0"/>
                    <a:sym typeface="Symbol" panose="05050102010706020507" pitchFamily="18" charset="2"/>
                  </a:rPr>
                  <a:t> of agent j.</a:t>
                </a:r>
                <a:br>
                  <a:rPr lang="nl-NL" altLang="nl-NL" dirty="0">
                    <a:solidFill>
                      <a:srgbClr val="000000"/>
                    </a:solidFill>
                    <a:latin typeface="Arial" panose="020B0604020202020204" pitchFamily="34" charset="0"/>
                    <a:sym typeface="Symbol" panose="05050102010706020507" pitchFamily="18" charset="2"/>
                  </a:rPr>
                </a:br>
                <a:endParaRPr lang="nl-NL" altLang="nl-NL" dirty="0">
                  <a:solidFill>
                    <a:srgbClr val="000000"/>
                  </a:solidFill>
                  <a:latin typeface="Arial" panose="020B0604020202020204" pitchFamily="34" charset="0"/>
                  <a:sym typeface="Symbol" panose="05050102010706020507" pitchFamily="18" charset="2"/>
                </a:endParaRPr>
              </a:p>
              <a:p>
                <a:pPr>
                  <a:lnSpc>
                    <a:spcPct val="85000"/>
                  </a:lnSpc>
                  <a:spcBef>
                    <a:spcPct val="0"/>
                  </a:spcBef>
                  <a:buFont typeface="Math3" panose="00000400000000000000" pitchFamily="2" charset="2"/>
                  <a:buNone/>
                </a:pPr>
                <a:r>
                  <a:rPr lang="en-US" altLang="nl-NL" dirty="0">
                    <a:solidFill>
                      <a:srgbClr val="0000FF"/>
                    </a:solidFill>
                    <a:latin typeface="Arial" panose="020B0604020202020204" pitchFamily="34" charset="0"/>
                    <a:sym typeface="Symbol" panose="05050102010706020507" pitchFamily="18" charset="2"/>
                  </a:rPr>
                  <a:t></a:t>
                </a:r>
                <a:endParaRPr lang="nl-NL" altLang="nl-NL" dirty="0">
                  <a:solidFill>
                    <a:srgbClr val="0000FF"/>
                  </a:solidFill>
                  <a:latin typeface="Arial" panose="020B0604020202020204" pitchFamily="34" charset="0"/>
                  <a:sym typeface="Symbol" panose="05050102010706020507" pitchFamily="18" charset="2"/>
                </a:endParaRPr>
              </a:p>
              <a:p>
                <a:pPr>
                  <a:lnSpc>
                    <a:spcPct val="85000"/>
                  </a:lnSpc>
                  <a:spcBef>
                    <a:spcPct val="0"/>
                  </a:spcBef>
                  <a:buFont typeface="Math3" panose="00000400000000000000" pitchFamily="2" charset="2"/>
                  <a:buNone/>
                </a:pPr>
                <a:endParaRPr lang="nl-NL" altLang="nl-NL" dirty="0">
                  <a:solidFill>
                    <a:srgbClr val="000000"/>
                  </a:solidFill>
                  <a:latin typeface="Arial" panose="020B0604020202020204" pitchFamily="34" charset="0"/>
                  <a:sym typeface="Symbol" panose="05050102010706020507" pitchFamily="18" charset="2"/>
                </a:endParaRPr>
              </a:p>
              <a:p>
                <a:pPr>
                  <a:lnSpc>
                    <a:spcPct val="85000"/>
                  </a:lnSpc>
                  <a:spcBef>
                    <a:spcPct val="0"/>
                  </a:spcBef>
                  <a:buFont typeface="Math3" panose="00000400000000000000" pitchFamily="2" charset="2"/>
                  <a:buNone/>
                </a:pPr>
                <a:r>
                  <a:rPr lang="nl-NL" altLang="nl-NL" dirty="0">
                    <a:solidFill>
                      <a:srgbClr val="000000"/>
                    </a:solidFill>
                    <a:latin typeface="Arial" panose="020B0604020202020204" pitchFamily="34" charset="0"/>
                    <a:sym typeface="Symbol" panose="05050102010706020507" pitchFamily="18" charset="2"/>
                  </a:rPr>
                  <a:t>All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nl-NL" altLang="nl-NL" baseline="-25000" dirty="0">
                    <a:solidFill>
                      <a:srgbClr val="000000"/>
                    </a:solidFill>
                    <a:latin typeface="Arial" panose="020B0604020202020204" pitchFamily="34" charset="0"/>
                    <a:sym typeface="Symbol" panose="05050102010706020507" pitchFamily="18" charset="2"/>
                  </a:rPr>
                  <a:t>j</a:t>
                </a:r>
                <a:r>
                  <a:rPr lang="nl-NL" altLang="nl-NL" dirty="0">
                    <a:solidFill>
                      <a:srgbClr val="000000"/>
                    </a:solidFill>
                    <a:latin typeface="Arial" panose="020B0604020202020204" pitchFamily="34" charset="0"/>
                    <a:sym typeface="Symbol" panose="05050102010706020507" pitchFamily="18" charset="2"/>
                  </a:rPr>
                  <a:t>, and also </a:t>
                </a:r>
                <a14:m>
                  <m:oMath xmlns:m="http://schemas.openxmlformats.org/officeDocument/2006/math">
                    <m:r>
                      <a:rPr lang="en-US" altLang="nl-NL" i="1">
                        <a:latin typeface="Cambria Math" panose="02040503050406030204" pitchFamily="18" charset="0"/>
                        <a:cs typeface="Times New Roman" panose="02020603050405020304" pitchFamily="18" charset="0"/>
                        <a:sym typeface="Math3" panose="00000400000000000000" pitchFamily="2" charset="2"/>
                      </a:rPr>
                      <m:t>≽</m:t>
                    </m:r>
                  </m:oMath>
                </a14:m>
                <a:r>
                  <a:rPr lang="en-US" altLang="nl-NL" dirty="0">
                    <a:solidFill>
                      <a:srgbClr val="000000"/>
                    </a:solidFill>
                    <a:latin typeface="Arial" panose="020B0604020202020204" pitchFamily="34" charset="0"/>
                    <a:sym typeface="Math3" panose="00000400000000000000" pitchFamily="2" charset="2"/>
                  </a:rPr>
                  <a:t>, satisfy the EU axioms. </a:t>
                </a:r>
                <a:r>
                  <a:rPr lang="en-US" altLang="nl-NL" dirty="0">
                    <a:latin typeface="Arial" panose="020B0604020202020204" pitchFamily="34" charset="0"/>
                    <a:sym typeface="Math3" panose="00000400000000000000" pitchFamily="2" charset="2"/>
                  </a:rPr>
                  <a:t>Further, </a:t>
                </a:r>
                <a:r>
                  <a:rPr lang="en-US" altLang="nl-NL" u="sng" dirty="0">
                    <a:latin typeface="Arial" panose="020B0604020202020204" pitchFamily="34" charset="0"/>
                    <a:sym typeface="Math3" panose="00000400000000000000" pitchFamily="2" charset="2"/>
                  </a:rPr>
                  <a:t>Pareto optimality</a:t>
                </a:r>
                <a:r>
                  <a:rPr lang="en-US" altLang="nl-NL" dirty="0">
                    <a:latin typeface="Arial" panose="020B0604020202020204" pitchFamily="34" charset="0"/>
                    <a:sym typeface="Math3" panose="00000400000000000000" pitchFamily="2" charset="2"/>
                  </a:rPr>
                  <a:t> holds</a:t>
                </a:r>
                <a:r>
                  <a:rPr lang="nl-NL" altLang="nl-NL" dirty="0">
                    <a:solidFill>
                      <a:srgbClr val="000000"/>
                    </a:solidFill>
                    <a:latin typeface="Arial" panose="020B0604020202020204" pitchFamily="34" charset="0"/>
                    <a:sym typeface="Symbol" panose="05050102010706020507" pitchFamily="18" charset="2"/>
                  </a:rPr>
                  <a:t>. </a:t>
                </a:r>
                <a:r>
                  <a:rPr lang="en-US" altLang="nl-NL" dirty="0">
                    <a:solidFill>
                      <a:srgbClr val="0000FF"/>
                    </a:solidFill>
                    <a:latin typeface="Arial" panose="020B0604020202020204" pitchFamily="34" charset="0"/>
                    <a:sym typeface="Math3" panose="00000400000000000000" pitchFamily="2" charset="2"/>
                  </a:rPr>
                  <a:t></a:t>
                </a:r>
                <a:r>
                  <a:rPr lang="nl-NL" altLang="nl-NL" dirty="0">
                    <a:solidFill>
                      <a:srgbClr val="003300"/>
                    </a:solidFill>
                    <a:latin typeface="Arial" panose="020B0604020202020204" pitchFamily="34" charset="0"/>
                    <a:sym typeface="Symbol" panose="05050102010706020507" pitchFamily="18" charset="2"/>
                  </a:rPr>
                  <a:t> </a:t>
                </a:r>
                <a:br>
                  <a:rPr lang="nl-NL" altLang="nl-NL" dirty="0">
                    <a:latin typeface="Arial" panose="020B0604020202020204" pitchFamily="34" charset="0"/>
                    <a:sym typeface="Symbol" panose="05050102010706020507" pitchFamily="18" charset="2"/>
                  </a:rPr>
                </a:br>
                <a:endParaRPr lang="nl-NL" altLang="nl-NL" dirty="0">
                  <a:solidFill>
                    <a:srgbClr val="000000"/>
                  </a:solidFill>
                  <a:latin typeface="Arial" panose="020B0604020202020204" pitchFamily="34" charset="0"/>
                  <a:sym typeface="Symbol" panose="05050102010706020507" pitchFamily="18" charset="2"/>
                </a:endParaRPr>
              </a:p>
              <a:p>
                <a:pPr>
                  <a:lnSpc>
                    <a:spcPct val="85000"/>
                  </a:lnSpc>
                  <a:spcBef>
                    <a:spcPct val="0"/>
                  </a:spcBef>
                  <a:buFont typeface="Math3" panose="00000400000000000000" pitchFamily="2" charset="2"/>
                  <a:buNone/>
                </a:pPr>
                <a:r>
                  <a:rPr lang="nl-NL" altLang="nl-NL" dirty="0" err="1">
                    <a:solidFill>
                      <a:srgbClr val="000000"/>
                    </a:solidFill>
                    <a:latin typeface="Arial" panose="020B0604020202020204" pitchFamily="34" charset="0"/>
                    <a:sym typeface="Symbol" panose="05050102010706020507" pitchFamily="18" charset="2"/>
                  </a:rPr>
                  <a:t>Each</a:t>
                </a:r>
                <a:r>
                  <a:rPr lang="nl-NL" altLang="nl-NL" dirty="0">
                    <a:solidFill>
                      <a:srgbClr val="000000"/>
                    </a:solidFill>
                    <a:latin typeface="Arial" panose="020B0604020202020204" pitchFamily="34" charset="0"/>
                    <a:sym typeface="Symbol" panose="05050102010706020507" pitchFamily="18" charset="2"/>
                  </a:rPr>
                  <a:t> agent </a:t>
                </a:r>
                <a:r>
                  <a:rPr lang="nl-NL" altLang="nl-NL" dirty="0" err="1">
                    <a:solidFill>
                      <a:srgbClr val="000000"/>
                    </a:solidFill>
                    <a:latin typeface="Arial" panose="020B0604020202020204" pitchFamily="34" charset="0"/>
                    <a:sym typeface="Symbol" panose="05050102010706020507" pitchFamily="18" charset="2"/>
                  </a:rPr>
                  <a:t>only</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cares</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about</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self</a:t>
                </a:r>
                <a:r>
                  <a:rPr lang="nl-NL" altLang="nl-NL" dirty="0">
                    <a:solidFill>
                      <a:srgbClr val="000000"/>
                    </a:solidFill>
                    <a:latin typeface="Arial" panose="020B0604020202020204" pitchFamily="34" charset="0"/>
                    <a:sym typeface="Symbol" panose="05050102010706020507" pitchFamily="18" charset="2"/>
                  </a:rPr>
                  <a:t>. Planner </a:t>
                </a:r>
                <a:r>
                  <a:rPr lang="nl-NL" altLang="nl-NL" dirty="0" err="1">
                    <a:solidFill>
                      <a:srgbClr val="000000"/>
                    </a:solidFill>
                    <a:latin typeface="Arial" panose="020B0604020202020204" pitchFamily="34" charset="0"/>
                    <a:sym typeface="Symbol" panose="05050102010706020507" pitchFamily="18" charset="2"/>
                  </a:rPr>
                  <a:t>averages</a:t>
                </a:r>
                <a:r>
                  <a:rPr lang="nl-NL" altLang="nl-NL" dirty="0">
                    <a:solidFill>
                      <a:srgbClr val="000000"/>
                    </a:solidFill>
                    <a:latin typeface="Arial" panose="020B0604020202020204" pitchFamily="34" charset="0"/>
                    <a:sym typeface="Symbol" panose="05050102010706020507" pitchFamily="18" charset="2"/>
                  </a:rPr>
                  <a:t> without </a:t>
                </a:r>
                <a:r>
                  <a:rPr lang="nl-NL" altLang="nl-NL" dirty="0" err="1">
                    <a:solidFill>
                      <a:srgbClr val="000000"/>
                    </a:solidFill>
                    <a:latin typeface="Arial" panose="020B0604020202020204" pitchFamily="34" charset="0"/>
                    <a:sym typeface="Symbol" panose="05050102010706020507" pitchFamily="18" charset="2"/>
                  </a:rPr>
                  <a:t>any</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equity</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consideration</a:t>
                </a:r>
                <a:r>
                  <a:rPr lang="nl-NL" altLang="nl-NL" dirty="0">
                    <a:solidFill>
                      <a:srgbClr val="000000"/>
                    </a:solidFill>
                    <a:latin typeface="Arial" panose="020B0604020202020204" pitchFamily="34" charset="0"/>
                    <a:sym typeface="Symbol" panose="05050102010706020507" pitchFamily="18" charset="2"/>
                  </a:rPr>
                  <a:t>!</a:t>
                </a:r>
                <a:endParaRPr lang="en-US" altLang="nl-NL" dirty="0">
                  <a:solidFill>
                    <a:srgbClr val="000000"/>
                  </a:solidFill>
                  <a:latin typeface="Arial" panose="020B0604020202020204" pitchFamily="34" charset="0"/>
                  <a:sym typeface="Symbol" panose="05050102010706020507" pitchFamily="18" charset="2"/>
                </a:endParaRPr>
              </a:p>
            </p:txBody>
          </p:sp>
        </mc:Choice>
        <mc:Fallback xmlns="">
          <p:sp>
            <p:nvSpPr>
              <p:cNvPr id="72706" name="Text Box 2"/>
              <p:cNvSpPr txBox="1">
                <a:spLocks noRot="1" noChangeAspect="1" noMove="1" noResize="1" noEditPoints="1" noAdjustHandles="1" noChangeArrowheads="1" noChangeShapeType="1" noTextEdit="1"/>
              </p:cNvSpPr>
              <p:nvPr/>
            </p:nvSpPr>
            <p:spPr bwMode="auto">
              <a:xfrm>
                <a:off x="80169" y="118269"/>
                <a:ext cx="8864600" cy="6370975"/>
              </a:xfrm>
              <a:prstGeom prst="rect">
                <a:avLst/>
              </a:prstGeom>
              <a:blipFill>
                <a:blip r:embed="rId3"/>
                <a:stretch>
                  <a:fillRect l="-1719" t="-2390" b="-21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L">
                    <a:noFill/>
                  </a:rPr>
                  <a:t> </a:t>
                </a:r>
              </a:p>
            </p:txBody>
          </p:sp>
        </mc:Fallback>
      </mc:AlternateContent>
      <p:pic>
        <p:nvPicPr>
          <p:cNvPr id="8" name="Picture 4" descr="sp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45</a:t>
            </a:fld>
            <a:endParaRPr lang="en-US" altLang="nl-NL" sz="1600"/>
          </a:p>
        </p:txBody>
      </p:sp>
      <p:pic>
        <p:nvPicPr>
          <p:cNvPr id="10" name="Picture 9">
            <a:extLst>
              <a:ext uri="{FF2B5EF4-FFF2-40B4-BE49-F238E27FC236}">
                <a16:creationId xmlns:a16="http://schemas.microsoft.com/office/drawing/2014/main" id="{ED00EE97-0292-469B-9B79-E0C249A9B061}"/>
              </a:ext>
            </a:extLst>
          </p:cNvPr>
          <p:cNvPicPr>
            <a:picLocks noChangeAspect="1"/>
          </p:cNvPicPr>
          <p:nvPr/>
        </p:nvPicPr>
        <p:blipFill rotWithShape="1">
          <a:blip r:embed="rId5">
            <a:extLst>
              <a:ext uri="{28A0092B-C50C-407E-A947-70E740481C1C}">
                <a14:useLocalDpi xmlns:a14="http://schemas.microsoft.com/office/drawing/2010/main" val="0"/>
              </a:ext>
            </a:extLst>
          </a:blip>
          <a:srcRect l="15815" r="27092" b="38813"/>
          <a:stretch/>
        </p:blipFill>
        <p:spPr>
          <a:xfrm>
            <a:off x="8028384" y="116632"/>
            <a:ext cx="663674" cy="977992"/>
          </a:xfrm>
          <a:prstGeom prst="rect">
            <a:avLst/>
          </a:prstGeom>
        </p:spPr>
      </p:pic>
    </p:spTree>
    <p:extLst>
      <p:ext uri="{BB962C8B-B14F-4D97-AF65-F5344CB8AC3E}">
        <p14:creationId xmlns:p14="http://schemas.microsoft.com/office/powerpoint/2010/main" val="90736224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270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2706">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2706">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727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uiExpand="1"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50800" y="123825"/>
            <a:ext cx="8864600" cy="26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dirty="0" err="1">
                <a:latin typeface="Arial" panose="020B0604020202020204" pitchFamily="34" charset="0"/>
                <a:sym typeface="Symbol" panose="05050102010706020507" pitchFamily="18" charset="2"/>
              </a:rPr>
              <a:t>Harsanyi’s</a:t>
            </a:r>
            <a:r>
              <a:rPr lang="en-US" altLang="nl-NL" dirty="0">
                <a:latin typeface="Arial" panose="020B0604020202020204" pitchFamily="34" charset="0"/>
                <a:sym typeface="Symbol" panose="05050102010706020507" pitchFamily="18" charset="2"/>
              </a:rPr>
              <a:t> theorem caused a </a:t>
            </a:r>
            <a:r>
              <a:rPr lang="en-US" altLang="nl-NL" dirty="0">
                <a:solidFill>
                  <a:srgbClr val="0000FF"/>
                </a:solidFill>
                <a:latin typeface="Arial" panose="020B0604020202020204" pitchFamily="34" charset="0"/>
                <a:sym typeface="Symbol" panose="05050102010706020507" pitchFamily="18" charset="2"/>
              </a:rPr>
              <a:t>sensation.</a:t>
            </a:r>
          </a:p>
          <a:p>
            <a:pPr>
              <a:lnSpc>
                <a:spcPct val="85000"/>
              </a:lnSpc>
              <a:spcBef>
                <a:spcPct val="0"/>
              </a:spcBef>
              <a:buFont typeface="Math3" panose="00000400000000000000" pitchFamily="2" charset="2"/>
              <a:buNone/>
            </a:pPr>
            <a:r>
              <a:rPr lang="en-US" altLang="nl-NL" dirty="0">
                <a:latin typeface="Arial" panose="020B0604020202020204" pitchFamily="34" charset="0"/>
                <a:sym typeface="Symbol" panose="05050102010706020507" pitchFamily="18" charset="2"/>
              </a:rPr>
              <a:t>None of the axioms seems objectionable. </a:t>
            </a:r>
          </a:p>
          <a:p>
            <a:pPr>
              <a:lnSpc>
                <a:spcPct val="85000"/>
              </a:lnSpc>
              <a:spcBef>
                <a:spcPct val="0"/>
              </a:spcBef>
              <a:buFont typeface="Math3" panose="00000400000000000000" pitchFamily="2" charset="2"/>
              <a:buNone/>
            </a:pPr>
            <a:r>
              <a:rPr lang="en-US" altLang="nl-NL" dirty="0">
                <a:latin typeface="Arial" panose="020B0604020202020204" pitchFamily="34" charset="0"/>
                <a:sym typeface="Symbol" panose="05050102010706020507" pitchFamily="18" charset="2"/>
              </a:rPr>
              <a:t>Yet they rule out equity/fairness considerations, whereby a person is weighted more if poor than if rich. </a:t>
            </a:r>
          </a:p>
          <a:p>
            <a:pPr>
              <a:lnSpc>
                <a:spcPct val="85000"/>
              </a:lnSpc>
              <a:spcBef>
                <a:spcPct val="0"/>
              </a:spcBef>
              <a:buFont typeface="Math3" panose="00000400000000000000" pitchFamily="2" charset="2"/>
              <a:buNone/>
            </a:pPr>
            <a:r>
              <a:rPr lang="en-US" altLang="nl-NL" sz="3600" dirty="0">
                <a:cs typeface="Times New Roman" panose="02020603050405020304" pitchFamily="18" charset="0"/>
                <a:sym typeface="Symbol" panose="05050102010706020507" pitchFamily="18" charset="2"/>
              </a:rPr>
              <a:t>I</a:t>
            </a:r>
            <a:r>
              <a:rPr lang="en-US" altLang="nl-NL" dirty="0">
                <a:latin typeface="Arial" panose="020B0604020202020204" pitchFamily="34" charset="0"/>
                <a:sym typeface="Symbol" panose="05050102010706020507" pitchFamily="18" charset="2"/>
              </a:rPr>
              <a:t> immediately give an </a:t>
            </a:r>
            <a:r>
              <a:rPr lang="en-US" altLang="nl-NL" dirty="0">
                <a:solidFill>
                  <a:srgbClr val="0000FF"/>
                </a:solidFill>
                <a:latin typeface="Arial" panose="020B0604020202020204" pitchFamily="34" charset="0"/>
                <a:sym typeface="Symbol" panose="05050102010706020507" pitchFamily="18" charset="2"/>
              </a:rPr>
              <a:t>objection.</a:t>
            </a:r>
          </a:p>
        </p:txBody>
      </p:sp>
      <p:grpSp>
        <p:nvGrpSpPr>
          <p:cNvPr id="2" name="Group 21"/>
          <p:cNvGrpSpPr>
            <a:grpSpLocks/>
          </p:cNvGrpSpPr>
          <p:nvPr/>
        </p:nvGrpSpPr>
        <p:grpSpPr bwMode="auto">
          <a:xfrm>
            <a:off x="204788" y="2889250"/>
            <a:ext cx="8104187" cy="1892300"/>
            <a:chOff x="280988" y="2901950"/>
            <a:chExt cx="8104187" cy="1892300"/>
          </a:xfrm>
        </p:grpSpPr>
        <p:grpSp>
          <p:nvGrpSpPr>
            <p:cNvPr id="79879" name="Group 4"/>
            <p:cNvGrpSpPr>
              <a:grpSpLocks/>
            </p:cNvGrpSpPr>
            <p:nvPr/>
          </p:nvGrpSpPr>
          <p:grpSpPr bwMode="auto">
            <a:xfrm>
              <a:off x="280988" y="2901950"/>
              <a:ext cx="3570287" cy="1892300"/>
              <a:chOff x="177" y="1193"/>
              <a:chExt cx="2249" cy="1192"/>
            </a:xfrm>
          </p:grpSpPr>
          <p:sp>
            <p:nvSpPr>
              <p:cNvPr id="79889" name="Freeform 6"/>
              <p:cNvSpPr>
                <a:spLocks/>
              </p:cNvSpPr>
              <p:nvPr/>
            </p:nvSpPr>
            <p:spPr bwMode="auto">
              <a:xfrm>
                <a:off x="232" y="1497"/>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79890" name="Freeform 7"/>
              <p:cNvSpPr>
                <a:spLocks/>
              </p:cNvSpPr>
              <p:nvPr/>
            </p:nvSpPr>
            <p:spPr bwMode="auto">
              <a:xfrm flipV="1">
                <a:off x="238" y="180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79891" name="Oval 8"/>
              <p:cNvSpPr>
                <a:spLocks noChangeArrowheads="1"/>
              </p:cNvSpPr>
              <p:nvPr/>
            </p:nvSpPr>
            <p:spPr bwMode="auto">
              <a:xfrm>
                <a:off x="177" y="1732"/>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79892" name="Text Box 9"/>
              <p:cNvSpPr txBox="1">
                <a:spLocks noChangeArrowheads="1"/>
              </p:cNvSpPr>
              <p:nvPr/>
            </p:nvSpPr>
            <p:spPr bwMode="auto">
              <a:xfrm>
                <a:off x="872" y="1266"/>
                <a:ext cx="15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(u</a:t>
                </a:r>
                <a:r>
                  <a:rPr lang="en-AU" altLang="nl-NL" sz="2800" baseline="-25000" dirty="0">
                    <a:solidFill>
                      <a:srgbClr val="000000"/>
                    </a:solidFill>
                    <a:latin typeface="Arial" panose="020B0604020202020204" pitchFamily="34" charset="0"/>
                    <a:cs typeface="Times New Roman" panose="02020603050405020304" pitchFamily="18" charset="0"/>
                  </a:rPr>
                  <a:t>1</a:t>
                </a:r>
                <a:r>
                  <a:rPr lang="en-AU" altLang="nl-NL" sz="2800" dirty="0">
                    <a:solidFill>
                      <a:srgbClr val="000000"/>
                    </a:solidFill>
                    <a:latin typeface="Arial" panose="020B0604020202020204" pitchFamily="34" charset="0"/>
                    <a:cs typeface="Times New Roman" panose="02020603050405020304" pitchFamily="18" charset="0"/>
                  </a:rPr>
                  <a:t>=1, u</a:t>
                </a:r>
                <a:r>
                  <a:rPr lang="en-AU" altLang="nl-NL" sz="2800" baseline="-25000" dirty="0">
                    <a:solidFill>
                      <a:srgbClr val="000000"/>
                    </a:solidFill>
                    <a:latin typeface="Arial" panose="020B0604020202020204" pitchFamily="34" charset="0"/>
                    <a:cs typeface="Times New Roman" panose="02020603050405020304" pitchFamily="18" charset="0"/>
                  </a:rPr>
                  <a:t>2</a:t>
                </a:r>
                <a:r>
                  <a:rPr lang="en-AU" altLang="nl-NL" sz="2800" dirty="0">
                    <a:solidFill>
                      <a:srgbClr val="000000"/>
                    </a:solidFill>
                    <a:latin typeface="Arial" panose="020B0604020202020204" pitchFamily="34" charset="0"/>
                    <a:cs typeface="Times New Roman" panose="02020603050405020304" pitchFamily="18" charset="0"/>
                  </a:rPr>
                  <a:t>=1)</a:t>
                </a:r>
                <a:endParaRPr lang="en-GB" altLang="nl-NL" sz="2800" dirty="0">
                  <a:solidFill>
                    <a:srgbClr val="000000"/>
                  </a:solidFill>
                  <a:latin typeface="Arial" panose="020B0604020202020204" pitchFamily="34" charset="0"/>
                </a:endParaRPr>
              </a:p>
            </p:txBody>
          </p:sp>
          <p:sp>
            <p:nvSpPr>
              <p:cNvPr id="79893" name="Text Box 11"/>
              <p:cNvSpPr txBox="1">
                <a:spLocks noChangeArrowheads="1"/>
              </p:cNvSpPr>
              <p:nvPr/>
            </p:nvSpPr>
            <p:spPr bwMode="auto">
              <a:xfrm>
                <a:off x="358" y="1193"/>
                <a:ext cx="5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800" dirty="0">
                    <a:solidFill>
                      <a:srgbClr val="000000"/>
                    </a:solidFill>
                    <a:latin typeface="Arial" panose="020B0604020202020204" pitchFamily="34" charset="0"/>
                  </a:rPr>
                  <a:t>0.5</a:t>
                </a:r>
                <a:r>
                  <a:rPr lang="en-GB" altLang="nl-NL" dirty="0">
                    <a:solidFill>
                      <a:srgbClr val="000000"/>
                    </a:solidFill>
                    <a:latin typeface="Arial" panose="020B0604020202020204" pitchFamily="34" charset="0"/>
                  </a:rPr>
                  <a:t> </a:t>
                </a:r>
              </a:p>
            </p:txBody>
          </p:sp>
          <p:sp>
            <p:nvSpPr>
              <p:cNvPr id="79894" name="Rectangle 12"/>
              <p:cNvSpPr>
                <a:spLocks noChangeArrowheads="1"/>
              </p:cNvSpPr>
              <p:nvPr/>
            </p:nvSpPr>
            <p:spPr bwMode="auto">
              <a:xfrm>
                <a:off x="346" y="2055"/>
                <a:ext cx="5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dirty="0">
                    <a:solidFill>
                      <a:srgbClr val="000000"/>
                    </a:solidFill>
                    <a:latin typeface="Arial" panose="020B0604020202020204" pitchFamily="34" charset="0"/>
                    <a:ea typeface="MS Mincho" panose="02020609040205080304" pitchFamily="49" charset="-128"/>
                  </a:rPr>
                  <a:t>0.5</a:t>
                </a:r>
                <a:r>
                  <a:rPr lang="en-US" altLang="nl-NL" sz="1400" dirty="0">
                    <a:solidFill>
                      <a:srgbClr val="000000"/>
                    </a:solidFill>
                    <a:latin typeface="Arial" panose="020B0604020202020204" pitchFamily="34" charset="0"/>
                  </a:rPr>
                  <a:t> </a:t>
                </a:r>
                <a:endParaRPr lang="en-US" altLang="nl-NL" sz="2800" dirty="0">
                  <a:solidFill>
                    <a:srgbClr val="000000"/>
                  </a:solidFill>
                  <a:latin typeface="Arial" panose="020B0604020202020204" pitchFamily="34" charset="0"/>
                </a:endParaRPr>
              </a:p>
            </p:txBody>
          </p:sp>
          <p:sp>
            <p:nvSpPr>
              <p:cNvPr id="79895" name="Text Box 9"/>
              <p:cNvSpPr txBox="1">
                <a:spLocks noChangeArrowheads="1"/>
              </p:cNvSpPr>
              <p:nvPr/>
            </p:nvSpPr>
            <p:spPr bwMode="auto">
              <a:xfrm>
                <a:off x="872" y="1898"/>
                <a:ext cx="15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(u</a:t>
                </a:r>
                <a:r>
                  <a:rPr lang="en-AU" altLang="nl-NL" sz="2800" baseline="-25000" dirty="0">
                    <a:solidFill>
                      <a:srgbClr val="000000"/>
                    </a:solidFill>
                    <a:latin typeface="Arial" panose="020B0604020202020204" pitchFamily="34" charset="0"/>
                    <a:cs typeface="Times New Roman" panose="02020603050405020304" pitchFamily="18" charset="0"/>
                  </a:rPr>
                  <a:t>1</a:t>
                </a:r>
                <a:r>
                  <a:rPr lang="en-AU" altLang="nl-NL" sz="2800" dirty="0">
                    <a:solidFill>
                      <a:srgbClr val="000000"/>
                    </a:solidFill>
                    <a:latin typeface="Arial" panose="020B0604020202020204" pitchFamily="34" charset="0"/>
                    <a:cs typeface="Times New Roman" panose="02020603050405020304" pitchFamily="18" charset="0"/>
                  </a:rPr>
                  <a:t>=0, u</a:t>
                </a:r>
                <a:r>
                  <a:rPr lang="en-AU" altLang="nl-NL" sz="2800" baseline="-25000" dirty="0">
                    <a:solidFill>
                      <a:srgbClr val="000000"/>
                    </a:solidFill>
                    <a:latin typeface="Arial" panose="020B0604020202020204" pitchFamily="34" charset="0"/>
                    <a:cs typeface="Times New Roman" panose="02020603050405020304" pitchFamily="18" charset="0"/>
                  </a:rPr>
                  <a:t>2</a:t>
                </a:r>
                <a:r>
                  <a:rPr lang="en-AU" altLang="nl-NL" sz="2800" dirty="0">
                    <a:solidFill>
                      <a:srgbClr val="000000"/>
                    </a:solidFill>
                    <a:latin typeface="Arial" panose="020B0604020202020204" pitchFamily="34" charset="0"/>
                    <a:cs typeface="Times New Roman" panose="02020603050405020304" pitchFamily="18" charset="0"/>
                  </a:rPr>
                  <a:t>=0)</a:t>
                </a:r>
                <a:endParaRPr lang="en-GB" altLang="nl-NL" sz="2800" dirty="0">
                  <a:solidFill>
                    <a:srgbClr val="000000"/>
                  </a:solidFill>
                  <a:latin typeface="Arial" panose="020B0604020202020204" pitchFamily="34" charset="0"/>
                </a:endParaRPr>
              </a:p>
            </p:txBody>
          </p:sp>
        </p:grpSp>
        <p:grpSp>
          <p:nvGrpSpPr>
            <p:cNvPr id="79880" name="Group 12"/>
            <p:cNvGrpSpPr>
              <a:grpSpLocks/>
            </p:cNvGrpSpPr>
            <p:nvPr/>
          </p:nvGrpSpPr>
          <p:grpSpPr bwMode="auto">
            <a:xfrm>
              <a:off x="4814888" y="2901950"/>
              <a:ext cx="3570287" cy="1892300"/>
              <a:chOff x="177" y="1193"/>
              <a:chExt cx="2249" cy="1192"/>
            </a:xfrm>
          </p:grpSpPr>
          <p:sp>
            <p:nvSpPr>
              <p:cNvPr id="79882" name="Freeform 6"/>
              <p:cNvSpPr>
                <a:spLocks/>
              </p:cNvSpPr>
              <p:nvPr/>
            </p:nvSpPr>
            <p:spPr bwMode="auto">
              <a:xfrm>
                <a:off x="232" y="1497"/>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79883" name="Freeform 7"/>
              <p:cNvSpPr>
                <a:spLocks/>
              </p:cNvSpPr>
              <p:nvPr/>
            </p:nvSpPr>
            <p:spPr bwMode="auto">
              <a:xfrm flipV="1">
                <a:off x="238" y="180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79884" name="Oval 8"/>
              <p:cNvSpPr>
                <a:spLocks noChangeArrowheads="1"/>
              </p:cNvSpPr>
              <p:nvPr/>
            </p:nvSpPr>
            <p:spPr bwMode="auto">
              <a:xfrm>
                <a:off x="177" y="1732"/>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79885" name="Text Box 9"/>
              <p:cNvSpPr txBox="1">
                <a:spLocks noChangeArrowheads="1"/>
              </p:cNvSpPr>
              <p:nvPr/>
            </p:nvSpPr>
            <p:spPr bwMode="auto">
              <a:xfrm>
                <a:off x="872" y="1266"/>
                <a:ext cx="15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(u</a:t>
                </a:r>
                <a:r>
                  <a:rPr lang="en-AU" altLang="nl-NL" sz="2800" baseline="-25000" dirty="0">
                    <a:solidFill>
                      <a:srgbClr val="000000"/>
                    </a:solidFill>
                    <a:latin typeface="Arial" panose="020B0604020202020204" pitchFamily="34" charset="0"/>
                    <a:cs typeface="Times New Roman" panose="02020603050405020304" pitchFamily="18" charset="0"/>
                  </a:rPr>
                  <a:t>1</a:t>
                </a:r>
                <a:r>
                  <a:rPr lang="en-AU" altLang="nl-NL" sz="2800" dirty="0">
                    <a:solidFill>
                      <a:srgbClr val="000000"/>
                    </a:solidFill>
                    <a:latin typeface="Arial" panose="020B0604020202020204" pitchFamily="34" charset="0"/>
                    <a:cs typeface="Times New Roman" panose="02020603050405020304" pitchFamily="18" charset="0"/>
                  </a:rPr>
                  <a:t>=1, u</a:t>
                </a:r>
                <a:r>
                  <a:rPr lang="en-AU" altLang="nl-NL" sz="2800" baseline="-25000" dirty="0">
                    <a:solidFill>
                      <a:srgbClr val="000000"/>
                    </a:solidFill>
                    <a:latin typeface="Arial" panose="020B0604020202020204" pitchFamily="34" charset="0"/>
                    <a:cs typeface="Times New Roman" panose="02020603050405020304" pitchFamily="18" charset="0"/>
                  </a:rPr>
                  <a:t>2</a:t>
                </a:r>
                <a:r>
                  <a:rPr lang="en-AU" altLang="nl-NL" sz="2800" dirty="0">
                    <a:solidFill>
                      <a:srgbClr val="000000"/>
                    </a:solidFill>
                    <a:latin typeface="Arial" panose="020B0604020202020204" pitchFamily="34" charset="0"/>
                    <a:cs typeface="Times New Roman" panose="02020603050405020304" pitchFamily="18" charset="0"/>
                  </a:rPr>
                  <a:t>=0)</a:t>
                </a:r>
                <a:endParaRPr lang="en-GB" altLang="nl-NL" sz="2800" dirty="0">
                  <a:solidFill>
                    <a:srgbClr val="000000"/>
                  </a:solidFill>
                  <a:latin typeface="Arial" panose="020B0604020202020204" pitchFamily="34" charset="0"/>
                </a:endParaRPr>
              </a:p>
            </p:txBody>
          </p:sp>
          <p:sp>
            <p:nvSpPr>
              <p:cNvPr id="79886" name="Text Box 11"/>
              <p:cNvSpPr txBox="1">
                <a:spLocks noChangeArrowheads="1"/>
              </p:cNvSpPr>
              <p:nvPr/>
            </p:nvSpPr>
            <p:spPr bwMode="auto">
              <a:xfrm>
                <a:off x="358" y="1193"/>
                <a:ext cx="5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800">
                    <a:solidFill>
                      <a:srgbClr val="000000"/>
                    </a:solidFill>
                    <a:latin typeface="Arial" panose="020B0604020202020204" pitchFamily="34" charset="0"/>
                  </a:rPr>
                  <a:t>0.5</a:t>
                </a:r>
                <a:r>
                  <a:rPr lang="en-GB" altLang="nl-NL">
                    <a:solidFill>
                      <a:srgbClr val="000000"/>
                    </a:solidFill>
                    <a:latin typeface="Arial" panose="020B0604020202020204" pitchFamily="34" charset="0"/>
                  </a:rPr>
                  <a:t> </a:t>
                </a:r>
              </a:p>
            </p:txBody>
          </p:sp>
          <p:sp>
            <p:nvSpPr>
              <p:cNvPr id="79887" name="Rectangle 12"/>
              <p:cNvSpPr>
                <a:spLocks noChangeArrowheads="1"/>
              </p:cNvSpPr>
              <p:nvPr/>
            </p:nvSpPr>
            <p:spPr bwMode="auto">
              <a:xfrm>
                <a:off x="346" y="2055"/>
                <a:ext cx="5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dirty="0">
                    <a:solidFill>
                      <a:srgbClr val="000000"/>
                    </a:solidFill>
                    <a:latin typeface="Arial" panose="020B0604020202020204" pitchFamily="34" charset="0"/>
                    <a:ea typeface="MS Mincho" panose="02020609040205080304" pitchFamily="49" charset="-128"/>
                  </a:rPr>
                  <a:t>0.5</a:t>
                </a:r>
                <a:r>
                  <a:rPr lang="en-US" altLang="nl-NL" sz="1400" dirty="0">
                    <a:solidFill>
                      <a:srgbClr val="000000"/>
                    </a:solidFill>
                    <a:latin typeface="Arial" panose="020B0604020202020204" pitchFamily="34" charset="0"/>
                  </a:rPr>
                  <a:t> </a:t>
                </a:r>
                <a:endParaRPr lang="en-US" altLang="nl-NL" sz="2800" dirty="0">
                  <a:solidFill>
                    <a:srgbClr val="000000"/>
                  </a:solidFill>
                  <a:latin typeface="Arial" panose="020B0604020202020204" pitchFamily="34" charset="0"/>
                </a:endParaRPr>
              </a:p>
            </p:txBody>
          </p:sp>
          <p:sp>
            <p:nvSpPr>
              <p:cNvPr id="79888" name="Text Box 9"/>
              <p:cNvSpPr txBox="1">
                <a:spLocks noChangeArrowheads="1"/>
              </p:cNvSpPr>
              <p:nvPr/>
            </p:nvSpPr>
            <p:spPr bwMode="auto">
              <a:xfrm>
                <a:off x="872" y="1898"/>
                <a:ext cx="15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(u</a:t>
                </a:r>
                <a:r>
                  <a:rPr lang="en-AU" altLang="nl-NL" sz="2800" baseline="-25000" dirty="0">
                    <a:solidFill>
                      <a:srgbClr val="000000"/>
                    </a:solidFill>
                    <a:latin typeface="Arial" panose="020B0604020202020204" pitchFamily="34" charset="0"/>
                    <a:cs typeface="Times New Roman" panose="02020603050405020304" pitchFamily="18" charset="0"/>
                  </a:rPr>
                  <a:t>1</a:t>
                </a:r>
                <a:r>
                  <a:rPr lang="en-AU" altLang="nl-NL" sz="2800" dirty="0">
                    <a:solidFill>
                      <a:srgbClr val="000000"/>
                    </a:solidFill>
                    <a:latin typeface="Arial" panose="020B0604020202020204" pitchFamily="34" charset="0"/>
                    <a:cs typeface="Times New Roman" panose="02020603050405020304" pitchFamily="18" charset="0"/>
                  </a:rPr>
                  <a:t>=0, u</a:t>
                </a:r>
                <a:r>
                  <a:rPr lang="en-AU" altLang="nl-NL" sz="2800" baseline="-25000" dirty="0">
                    <a:solidFill>
                      <a:srgbClr val="000000"/>
                    </a:solidFill>
                    <a:latin typeface="Arial" panose="020B0604020202020204" pitchFamily="34" charset="0"/>
                    <a:cs typeface="Times New Roman" panose="02020603050405020304" pitchFamily="18" charset="0"/>
                  </a:rPr>
                  <a:t>2</a:t>
                </a:r>
                <a:r>
                  <a:rPr lang="en-AU" altLang="nl-NL" sz="2800" dirty="0">
                    <a:solidFill>
                      <a:srgbClr val="000000"/>
                    </a:solidFill>
                    <a:latin typeface="Arial" panose="020B0604020202020204" pitchFamily="34" charset="0"/>
                    <a:cs typeface="Times New Roman" panose="02020603050405020304" pitchFamily="18" charset="0"/>
                  </a:rPr>
                  <a:t>=1)</a:t>
                </a:r>
                <a:endParaRPr lang="en-GB" altLang="nl-NL" sz="2800" dirty="0">
                  <a:solidFill>
                    <a:srgbClr val="000000"/>
                  </a:solidFill>
                  <a:latin typeface="Arial" panose="020B0604020202020204" pitchFamily="34" charset="0"/>
                </a:endParaRPr>
              </a:p>
            </p:txBody>
          </p:sp>
        </p:grpSp>
        <p:sp>
          <p:nvSpPr>
            <p:cNvPr id="79881" name="Text Box 2"/>
            <p:cNvSpPr txBox="1">
              <a:spLocks noChangeArrowheads="1"/>
            </p:cNvSpPr>
            <p:nvPr/>
          </p:nvSpPr>
          <p:spPr bwMode="auto">
            <a:xfrm>
              <a:off x="3913052" y="3614510"/>
              <a:ext cx="7112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a:solidFill>
                    <a:srgbClr val="000000"/>
                  </a:solidFill>
                  <a:latin typeface="Arial" panose="020B0604020202020204" pitchFamily="34" charset="0"/>
                  <a:sym typeface="Symbol" panose="05050102010706020507" pitchFamily="18" charset="2"/>
                </a:rPr>
                <a:t>~</a:t>
              </a:r>
            </a:p>
          </p:txBody>
        </p:sp>
      </p:grpSp>
      <p:sp>
        <p:nvSpPr>
          <p:cNvPr id="3" name="Text Box 2"/>
          <p:cNvSpPr txBox="1">
            <a:spLocks noChangeArrowheads="1"/>
          </p:cNvSpPr>
          <p:nvPr/>
        </p:nvSpPr>
        <p:spPr bwMode="auto">
          <a:xfrm>
            <a:off x="50800" y="5370168"/>
            <a:ext cx="88646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Symbol" panose="05050102010706020507" pitchFamily="18" charset="2"/>
              </a:rPr>
              <a:t>Pareto optimality implies the indifference. Yet many prefer the left arrangement for always bringing equity.</a:t>
            </a:r>
          </a:p>
        </p:txBody>
      </p:sp>
      <p:pic>
        <p:nvPicPr>
          <p:cNvPr id="27"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46</a:t>
            </a:fld>
            <a:endParaRPr lang="en-US" altLang="nl-NL" sz="1600"/>
          </a:p>
        </p:txBody>
      </p:sp>
      <p:pic>
        <p:nvPicPr>
          <p:cNvPr id="26" name="Picture 3" descr="C:\Users\xx\Desktop\cur\cur Micro IV\fairnes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20" t="11660" r="7964" b="10987"/>
          <a:stretch/>
        </p:blipFill>
        <p:spPr bwMode="auto">
          <a:xfrm>
            <a:off x="1589459" y="4672758"/>
            <a:ext cx="678285" cy="6358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xx\Desktop\cur\cur Micro IV\jealous2.jpg"/>
          <p:cNvPicPr>
            <a:picLocks noChangeAspect="1" noChangeArrowheads="1"/>
          </p:cNvPicPr>
          <p:nvPr/>
        </p:nvPicPr>
        <p:blipFill rotWithShape="1">
          <a:blip r:embed="rId5">
            <a:extLst>
              <a:ext uri="{28A0092B-C50C-407E-A947-70E740481C1C}">
                <a14:useLocalDpi xmlns:a14="http://schemas.microsoft.com/office/drawing/2010/main" val="0"/>
              </a:ext>
            </a:extLst>
          </a:blip>
          <a:srcRect l="11455" t="5191" r="5272" b="16666"/>
          <a:stretch/>
        </p:blipFill>
        <p:spPr bwMode="auto">
          <a:xfrm>
            <a:off x="5987563" y="4627612"/>
            <a:ext cx="1090613" cy="681038"/>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2"/>
          <p:cNvSpPr txBox="1">
            <a:spLocks noChangeArrowheads="1"/>
          </p:cNvSpPr>
          <p:nvPr/>
        </p:nvSpPr>
        <p:spPr bwMode="auto">
          <a:xfrm>
            <a:off x="2978771" y="6266695"/>
            <a:ext cx="374441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Symbol" panose="05050102010706020507" pitchFamily="18" charset="2"/>
              </a:rPr>
              <a:t>Many debates … </a:t>
            </a:r>
          </a:p>
        </p:txBody>
      </p:sp>
    </p:spTree>
    <p:extLst>
      <p:ext uri="{BB962C8B-B14F-4D97-AF65-F5344CB8AC3E}">
        <p14:creationId xmlns:p14="http://schemas.microsoft.com/office/powerpoint/2010/main" val="248275153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P spid="3" grpId="0" build="p" autoUpdateAnimBg="0"/>
      <p:bldP spid="3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07093" y="809411"/>
            <a:ext cx="897341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1. </a:t>
            </a:r>
            <a:r>
              <a:rPr lang="en-US"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rPr>
              <a:t>(Ordinal) homo </a:t>
            </a:r>
            <a:r>
              <a:rPr lang="en-US" altLang="nl-NL" sz="40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1.1.</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Birth of ordinal homo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i="1"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choice to preference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From preference to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1.4.</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risk: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1.5.</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Decision under uncertainty: expected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1.6.</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Intertemporal decisions: discounted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utility</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1.7.</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Welfare theory: utilitarianism</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1.8.</a:t>
            </a:r>
            <a:r>
              <a:rPr lang="en-GB" altLang="nl-NL" dirty="0">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Further results</a:t>
            </a:r>
          </a:p>
        </p:txBody>
      </p:sp>
      <p:sp>
        <p:nvSpPr>
          <p:cNvPr id="5" name="Line 8"/>
          <p:cNvSpPr>
            <a:spLocks noChangeShapeType="1"/>
          </p:cNvSpPr>
          <p:nvPr/>
        </p:nvSpPr>
        <p:spPr bwMode="auto">
          <a:xfrm>
            <a:off x="27162" y="5100421"/>
            <a:ext cx="377428" cy="38028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47</a:t>
            </a:fld>
            <a:endParaRPr lang="en-US" altLang="nl-NL" sz="1600"/>
          </a:p>
        </p:txBody>
      </p:sp>
    </p:spTree>
    <p:extLst>
      <p:ext uri="{BB962C8B-B14F-4D97-AF65-F5344CB8AC3E}">
        <p14:creationId xmlns:p14="http://schemas.microsoft.com/office/powerpoint/2010/main" val="413964832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autoUpdateAnimBg="0"/>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19063" y="445925"/>
            <a:ext cx="886460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dirty="0">
                <a:solidFill>
                  <a:srgbClr val="0000FF"/>
                </a:solidFill>
                <a:latin typeface="Arial" panose="020B0604020202020204" pitchFamily="34" charset="0"/>
                <a:sym typeface="Symbol" panose="05050102010706020507" pitchFamily="18" charset="2"/>
              </a:rPr>
              <a:t>Further successes for ordinal approach:</a:t>
            </a:r>
            <a:br>
              <a:rPr lang="en-US" altLang="nl-NL" dirty="0">
                <a:solidFill>
                  <a:srgbClr val="0000FF"/>
                </a:solidFill>
                <a:latin typeface="Arial" panose="020B0604020202020204" pitchFamily="34" charset="0"/>
                <a:sym typeface="Symbol" panose="05050102010706020507" pitchFamily="18" charset="2"/>
              </a:rPr>
            </a:br>
            <a:endParaRPr lang="en-US" altLang="nl-NL" dirty="0">
              <a:solidFill>
                <a:srgbClr val="0000FF"/>
              </a:solidFill>
              <a:latin typeface="Arial" panose="020B0604020202020204" pitchFamily="34" charset="0"/>
              <a:sym typeface="Symbol" panose="05050102010706020507" pitchFamily="18" charset="2"/>
            </a:endParaRPr>
          </a:p>
          <a:p>
            <a:pPr>
              <a:lnSpc>
                <a:spcPct val="90000"/>
              </a:lnSpc>
              <a:spcBef>
                <a:spcPct val="0"/>
              </a:spcBef>
              <a:buFont typeface="Math3" panose="00000400000000000000" pitchFamily="2" charset="2"/>
              <a:buNone/>
            </a:pPr>
            <a:r>
              <a:rPr lang="en-US" altLang="nl-NL" dirty="0">
                <a:solidFill>
                  <a:srgbClr val="0000FF"/>
                </a:solidFill>
                <a:latin typeface="Arial" panose="020B0604020202020204" pitchFamily="34" charset="0"/>
                <a:sym typeface="Symbol" panose="05050102010706020507" pitchFamily="18" charset="2"/>
              </a:rPr>
              <a:t>-</a:t>
            </a:r>
            <a:r>
              <a:rPr lang="en-US" altLang="nl-NL" dirty="0">
                <a:solidFill>
                  <a:srgbClr val="EAEAEA"/>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Nash (1950) proved equilibrium in games.</a:t>
            </a:r>
          </a:p>
          <a:p>
            <a:pPr>
              <a:lnSpc>
                <a:spcPct val="90000"/>
              </a:lnSpc>
              <a:spcBef>
                <a:spcPct val="0"/>
              </a:spcBef>
              <a:buFont typeface="Math3" panose="00000400000000000000" pitchFamily="2" charset="2"/>
              <a:buNone/>
            </a:pPr>
            <a:r>
              <a:rPr lang="en-US" altLang="nl-NL" dirty="0">
                <a:solidFill>
                  <a:srgbClr val="0000FF"/>
                </a:solidFill>
                <a:latin typeface="Arial" panose="020B0604020202020204" pitchFamily="34" charset="0"/>
                <a:sym typeface="Symbol" panose="05050102010706020507" pitchFamily="18" charset="2"/>
              </a:rPr>
              <a:t>-</a:t>
            </a:r>
            <a:r>
              <a:rPr lang="en-US" altLang="nl-NL" dirty="0">
                <a:solidFill>
                  <a:srgbClr val="003300"/>
                </a:solidFill>
                <a:latin typeface="Arial" panose="020B0604020202020204" pitchFamily="34" charset="0"/>
                <a:sym typeface="Symbol" panose="05050102010706020507" pitchFamily="18" charset="2"/>
              </a:rPr>
              <a:t> </a:t>
            </a:r>
            <a:r>
              <a:rPr lang="en-US" altLang="nl-NL" dirty="0">
                <a:solidFill>
                  <a:srgbClr val="000000"/>
                </a:solidFill>
                <a:latin typeface="Arial" panose="020B0604020202020204" pitchFamily="34" charset="0"/>
                <a:sym typeface="Symbol" panose="05050102010706020507" pitchFamily="18" charset="2"/>
              </a:rPr>
              <a:t>Debreu (1959) proved equilibrium in markets.</a:t>
            </a:r>
            <a:br>
              <a:rPr lang="en-US" altLang="nl-NL" dirty="0">
                <a:solidFill>
                  <a:srgbClr val="000000"/>
                </a:solidFill>
                <a:latin typeface="Arial" panose="020B0604020202020204" pitchFamily="34" charset="0"/>
                <a:sym typeface="Symbol" panose="05050102010706020507" pitchFamily="18" charset="2"/>
              </a:rPr>
            </a:br>
            <a:br>
              <a:rPr lang="en-US" altLang="nl-NL" dirty="0">
                <a:solidFill>
                  <a:srgbClr val="000000"/>
                </a:solidFill>
                <a:latin typeface="Arial" panose="020B0604020202020204" pitchFamily="34" charset="0"/>
                <a:sym typeface="Symbol" panose="05050102010706020507" pitchFamily="18" charset="2"/>
              </a:rPr>
            </a:br>
            <a:endParaRPr lang="en-US" altLang="nl-NL" dirty="0">
              <a:solidFill>
                <a:srgbClr val="000000"/>
              </a:solidFill>
              <a:latin typeface="Arial" panose="020B0604020202020204" pitchFamily="34" charset="0"/>
              <a:sym typeface="Symbol" panose="05050102010706020507" pitchFamily="18" charset="2"/>
            </a:endParaRP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Symbol" panose="05050102010706020507" pitchFamily="18" charset="2"/>
              </a:rPr>
              <a:t>Both results were awarded a Nobel prize.</a:t>
            </a:r>
          </a:p>
        </p:txBody>
      </p:sp>
      <p:pic>
        <p:nvPicPr>
          <p:cNvPr id="5" name="Picture 4" descr="A person wearing a suit and tie smiling at the camera&#10;&#10;Description automatically generated">
            <a:extLst>
              <a:ext uri="{FF2B5EF4-FFF2-40B4-BE49-F238E27FC236}">
                <a16:creationId xmlns:a16="http://schemas.microsoft.com/office/drawing/2014/main" id="{1E06A96F-77D9-4434-B7ED-A4F43B3332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382"/>
          <a:stretch/>
        </p:blipFill>
        <p:spPr>
          <a:xfrm>
            <a:off x="7984154" y="604526"/>
            <a:ext cx="837584" cy="1039793"/>
          </a:xfrm>
          <a:prstGeom prst="rect">
            <a:avLst/>
          </a:prstGeom>
        </p:spPr>
      </p:pic>
      <p:pic>
        <p:nvPicPr>
          <p:cNvPr id="1026" name="Picture 2" descr="C:\Users\xx\Desktop\Debreu.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881" t="12998" r="31686" b="2292"/>
          <a:stretch/>
        </p:blipFill>
        <p:spPr bwMode="auto">
          <a:xfrm>
            <a:off x="570444" y="2206112"/>
            <a:ext cx="648072" cy="9435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coin&#10;&#10;Description automatically generated">
            <a:extLst>
              <a:ext uri="{FF2B5EF4-FFF2-40B4-BE49-F238E27FC236}">
                <a16:creationId xmlns:a16="http://schemas.microsoft.com/office/drawing/2014/main" id="{A89D561C-A797-4624-9A0B-63F4BEE4281F}"/>
              </a:ext>
            </a:extLst>
          </p:cNvPr>
          <p:cNvPicPr>
            <a:picLocks noChangeAspect="1"/>
          </p:cNvPicPr>
          <p:nvPr/>
        </p:nvPicPr>
        <p:blipFill rotWithShape="1">
          <a:blip r:embed="rId5">
            <a:extLst>
              <a:ext uri="{28A0092B-C50C-407E-A947-70E740481C1C}">
                <a14:useLocalDpi xmlns:a14="http://schemas.microsoft.com/office/drawing/2010/main" val="0"/>
              </a:ext>
            </a:extLst>
          </a:blip>
          <a:srcRect l="24928" r="21299"/>
          <a:stretch/>
        </p:blipFill>
        <p:spPr>
          <a:xfrm>
            <a:off x="5501205" y="3556854"/>
            <a:ext cx="914400" cy="952266"/>
          </a:xfrm>
          <a:prstGeom prst="rect">
            <a:avLst/>
          </a:prstGeom>
        </p:spPr>
      </p:pic>
      <p:pic>
        <p:nvPicPr>
          <p:cNvPr id="8" name="Picture 4" descr="sp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2072" y="6489132"/>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821738" y="6583042"/>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48</a:t>
            </a:fld>
            <a:endParaRPr lang="en-US" altLang="nl-NL" sz="1600"/>
          </a:p>
        </p:txBody>
      </p:sp>
    </p:spTree>
    <p:extLst>
      <p:ext uri="{BB962C8B-B14F-4D97-AF65-F5344CB8AC3E}">
        <p14:creationId xmlns:p14="http://schemas.microsoft.com/office/powerpoint/2010/main" val="4478192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6">
                                            <p:txEl>
                                              <p:pRg st="1" end="1"/>
                                            </p:txEl>
                                          </p:spTgt>
                                        </p:tgtEl>
                                        <p:attrNameLst>
                                          <p:attrName>style.visibility</p:attrName>
                                        </p:attrNameLst>
                                      </p:cBhvr>
                                      <p:to>
                                        <p:strVal val="visible"/>
                                      </p:to>
                                    </p:set>
                                  </p:childTnLst>
                                </p:cTn>
                              </p:par>
                            </p:childTnLst>
                          </p:cTn>
                        </p:par>
                        <p:par>
                          <p:cTn id="11" fill="hold" nodeType="with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2706">
                                            <p:txEl>
                                              <p:pRg st="2" end="2"/>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2706">
                                            <p:txEl>
                                              <p:pRg st="3" end="3"/>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uiExpand="1"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Chapter 2</a:t>
            </a:r>
          </a:p>
          <a:p>
            <a:pPr algn="ctr">
              <a:spcBef>
                <a:spcPct val="0"/>
              </a:spcBef>
              <a:buFont typeface="Math3" panose="00000400000000000000" pitchFamily="2" charset="2"/>
              <a:buNone/>
            </a:pPr>
            <a:endPar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a:p>
            <a:pPr algn="ctr">
              <a:spcBef>
                <a:spcPct val="0"/>
              </a:spcBef>
              <a:buNone/>
            </a:pPr>
            <a:r>
              <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rPr>
              <a:t>(Empirical) problems for homo </a:t>
            </a:r>
            <a:r>
              <a:rPr lang="en-GB" altLang="nl-NL" sz="66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49</a:t>
            </a:fld>
            <a:endParaRPr lang="en-US" altLang="nl-NL" sz="1600"/>
          </a:p>
        </p:txBody>
      </p:sp>
      <p:pic>
        <p:nvPicPr>
          <p:cNvPr id="4"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96168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252829"/>
            <a:ext cx="8336583"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11500" i="1" dirty="0">
                <a:solidFill>
                  <a:srgbClr val="CC9900"/>
                </a:solidFill>
                <a:latin typeface="Arial" panose="020B0604020202020204" pitchFamily="34" charset="0"/>
                <a:cs typeface="Times New Roman" panose="02020603050405020304" pitchFamily="18" charset="0"/>
                <a:sym typeface="Math3" panose="00000400000000000000" pitchFamily="2" charset="2"/>
              </a:rPr>
              <a:t>Outline of the 3 Parts</a:t>
            </a:r>
            <a:endParaRPr lang="en-GB" altLang="nl-NL" sz="8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5" name="Text Box 3"/>
          <p:cNvSpPr txBox="1">
            <a:spLocks noChangeArrowheads="1"/>
          </p:cNvSpPr>
          <p:nvPr/>
        </p:nvSpPr>
        <p:spPr bwMode="auto">
          <a:xfrm>
            <a:off x="8929241" y="6591679"/>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5</a:t>
            </a:fld>
            <a:endParaRPr lang="en-US" altLang="nl-NL" sz="1600"/>
          </a:p>
        </p:txBody>
      </p:sp>
    </p:spTree>
    <p:extLst>
      <p:ext uri="{BB962C8B-B14F-4D97-AF65-F5344CB8AC3E}">
        <p14:creationId xmlns:p14="http://schemas.microsoft.com/office/powerpoint/2010/main" val="108521031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70384" y="196850"/>
            <a:ext cx="8915399" cy="462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Clr>
                <a:schemeClr val="tx2">
                  <a:lumMod val="75000"/>
                </a:schemeClr>
              </a:buClr>
              <a:buFont typeface="Math3" panose="00000400000000000000" pitchFamily="2" charset="2"/>
              <a:buNone/>
            </a:pPr>
            <a:r>
              <a:rPr lang="en-GB" altLang="nl-NL" sz="4800" dirty="0">
                <a:solidFill>
                  <a:srgbClr val="0000FF"/>
                </a:solidFill>
                <a:latin typeface="Arial" panose="020B0604020202020204" pitchFamily="34" charset="0"/>
                <a:cs typeface="Times New Roman" panose="02020603050405020304" pitchFamily="18" charset="0"/>
                <a:sym typeface="Math3" panose="00000400000000000000" pitchFamily="2" charset="2"/>
              </a:rPr>
              <a:t>Outline of Ch. 2</a:t>
            </a:r>
            <a:br>
              <a:rPr lang="en-GB" altLang="nl-NL" sz="4800" dirty="0">
                <a:solidFill>
                  <a:srgbClr val="0000FF"/>
                </a:solidFill>
                <a:latin typeface="Arial" panose="020B0604020202020204" pitchFamily="34" charset="0"/>
                <a:cs typeface="Times New Roman" panose="02020603050405020304" pitchFamily="18" charset="0"/>
                <a:sym typeface="Math3" panose="00000400000000000000" pitchFamily="2" charset="2"/>
              </a:rPr>
            </a:br>
            <a:endParaRPr lang="en-GB" altLang="nl-NL" sz="48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lnSpc>
                <a:spcPct val="80000"/>
              </a:lnSpc>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2.1.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social choice (Arrow’51) </a:t>
            </a:r>
          </a:p>
          <a:p>
            <a:pPr marL="0" indent="0">
              <a:lnSpc>
                <a:spcPct val="80000"/>
              </a:lnSpc>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risk (Allais’53)</a:t>
            </a:r>
          </a:p>
          <a:p>
            <a:pPr marL="0" indent="0">
              <a:lnSpc>
                <a:spcPct val="80000"/>
              </a:lnSpc>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uncertainty (Ellsberg’61)</a:t>
            </a:r>
          </a:p>
          <a:p>
            <a:pPr marL="0" indent="0">
              <a:lnSpc>
                <a:spcPct val="80000"/>
              </a:lnSpc>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2.4.</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intertemporal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choice (Strotz’56)</a:t>
            </a:r>
          </a:p>
          <a:p>
            <a:pPr marL="0" indent="0">
              <a:lnSpc>
                <a:spcPct val="80000"/>
              </a:lnSpc>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2.5.</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Most serious problem: preference reversals</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(Lindman’71;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Slovic</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Lichtenstein’71)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2.6.</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Emotions in game theory (ultimatum game)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2.7.</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Summarizing the two main ordinal principles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Line 8"/>
          <p:cNvSpPr>
            <a:spLocks noChangeShapeType="1"/>
          </p:cNvSpPr>
          <p:nvPr/>
        </p:nvSpPr>
        <p:spPr bwMode="auto">
          <a:xfrm>
            <a:off x="12038" y="1300057"/>
            <a:ext cx="392112" cy="18472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50</a:t>
            </a:fld>
            <a:endParaRPr lang="en-US" altLang="nl-NL" sz="1600"/>
          </a:p>
        </p:txBody>
      </p:sp>
      <p:pic>
        <p:nvPicPr>
          <p:cNvPr id="9"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94987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76200" y="169863"/>
            <a:ext cx="8864600" cy="413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dirty="0">
                <a:solidFill>
                  <a:srgbClr val="0000FF"/>
                </a:solidFill>
                <a:latin typeface="Arial" panose="020B0604020202020204" pitchFamily="34" charset="0"/>
                <a:sym typeface="Symbol" panose="05050102010706020507" pitchFamily="18" charset="2"/>
              </a:rPr>
              <a:t>First </a:t>
            </a:r>
            <a:r>
              <a:rPr lang="en-US" altLang="nl-NL" dirty="0" err="1">
                <a:solidFill>
                  <a:srgbClr val="0000FF"/>
                </a:solidFill>
                <a:latin typeface="Arial" panose="020B0604020202020204" pitchFamily="34" charset="0"/>
                <a:sym typeface="Symbol" panose="05050102010706020507" pitchFamily="18" charset="2"/>
              </a:rPr>
              <a:t>prob</a:t>
            </a:r>
            <a:r>
              <a:rPr lang="nl-NL" altLang="nl-NL" dirty="0" err="1">
                <a:solidFill>
                  <a:srgbClr val="0000FF"/>
                </a:solidFill>
                <a:latin typeface="Arial" panose="020B0604020202020204" pitchFamily="34" charset="0"/>
                <a:sym typeface="Symbol" panose="05050102010706020507" pitchFamily="18" charset="2"/>
              </a:rPr>
              <a:t>lem</a:t>
            </a:r>
            <a:r>
              <a:rPr lang="nl-NL" altLang="nl-NL" dirty="0">
                <a:solidFill>
                  <a:srgbClr val="0000FF"/>
                </a:solidFill>
                <a:latin typeface="Arial" panose="020B0604020202020204" pitchFamily="34" charset="0"/>
                <a:sym typeface="Symbol" panose="05050102010706020507" pitchFamily="18" charset="2"/>
              </a:rPr>
              <a:t>,</a:t>
            </a:r>
            <a:r>
              <a:rPr lang="nl-NL" altLang="nl-NL" dirty="0">
                <a:solidFill>
                  <a:srgbClr val="0066FF"/>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and</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signal</a:t>
            </a:r>
            <a:r>
              <a:rPr lang="nl-NL" altLang="nl-NL" dirty="0">
                <a:solidFill>
                  <a:srgbClr val="000000"/>
                </a:solidFill>
                <a:latin typeface="Arial" panose="020B0604020202020204" pitchFamily="34" charset="0"/>
                <a:sym typeface="Symbol" panose="05050102010706020507" pitchFamily="18" charset="2"/>
              </a:rPr>
              <a:t> of more </a:t>
            </a:r>
            <a:r>
              <a:rPr lang="nl-NL" altLang="nl-NL" dirty="0" err="1">
                <a:solidFill>
                  <a:srgbClr val="000000"/>
                </a:solidFill>
                <a:latin typeface="Arial" panose="020B0604020202020204" pitchFamily="34" charset="0"/>
                <a:sym typeface="Symbol" panose="05050102010706020507" pitchFamily="18" charset="2"/>
              </a:rPr>
              <a:t>serious</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ones</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to</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come</a:t>
            </a:r>
            <a:r>
              <a:rPr lang="nl-NL" altLang="nl-NL" dirty="0">
                <a:solidFill>
                  <a:srgbClr val="000000"/>
                </a:solidFill>
                <a:latin typeface="Arial" panose="020B0604020202020204" pitchFamily="34" charset="0"/>
                <a:sym typeface="Symbol" panose="05050102010706020507" pitchFamily="18" charset="2"/>
              </a:rPr>
              <a:t>,</a:t>
            </a:r>
            <a:r>
              <a:rPr lang="en-US" altLang="nl-NL" dirty="0">
                <a:solidFill>
                  <a:srgbClr val="000000"/>
                </a:solidFill>
                <a:latin typeface="Arial" panose="020B0604020202020204" pitchFamily="34" charset="0"/>
                <a:sym typeface="Symbol" panose="05050102010706020507" pitchFamily="18" charset="2"/>
              </a:rPr>
              <a:t> for ordinal approach:</a:t>
            </a:r>
            <a:br>
              <a:rPr lang="en-US" altLang="nl-NL" dirty="0">
                <a:solidFill>
                  <a:srgbClr val="000000"/>
                </a:solidFill>
                <a:latin typeface="Arial" panose="020B0604020202020204" pitchFamily="34" charset="0"/>
                <a:sym typeface="Symbol" panose="05050102010706020507" pitchFamily="18" charset="2"/>
              </a:rPr>
            </a:br>
            <a:endParaRPr lang="en-US" altLang="nl-NL" dirty="0">
              <a:solidFill>
                <a:srgbClr val="000000"/>
              </a:solidFill>
              <a:latin typeface="Arial" panose="020B0604020202020204" pitchFamily="34" charset="0"/>
              <a:sym typeface="Symbol" panose="05050102010706020507" pitchFamily="18" charset="2"/>
            </a:endParaRP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Symbol" panose="05050102010706020507" pitchFamily="18" charset="2"/>
              </a:rPr>
              <a:t>Arrow’s (1951) voting paradox:</a:t>
            </a:r>
            <a:br>
              <a:rPr lang="en-US" altLang="nl-NL" dirty="0">
                <a:solidFill>
                  <a:srgbClr val="000000"/>
                </a:solidFill>
                <a:latin typeface="Arial" panose="020B0604020202020204" pitchFamily="34" charset="0"/>
                <a:sym typeface="Symbol" panose="05050102010706020507" pitchFamily="18" charset="2"/>
              </a:rPr>
            </a:br>
            <a:r>
              <a:rPr lang="en-US" altLang="nl-NL" dirty="0">
                <a:solidFill>
                  <a:srgbClr val="000000"/>
                </a:solidFill>
                <a:latin typeface="Arial" panose="020B0604020202020204" pitchFamily="34" charset="0"/>
                <a:sym typeface="Symbol" panose="05050102010706020507" pitchFamily="18" charset="2"/>
              </a:rPr>
              <a:t>for ordinal preferences, a few natural conditions lead to a paradox.</a:t>
            </a:r>
            <a:br>
              <a:rPr lang="en-US" altLang="nl-NL" dirty="0">
                <a:solidFill>
                  <a:srgbClr val="000000"/>
                </a:solidFill>
                <a:latin typeface="Arial" panose="020B0604020202020204" pitchFamily="34" charset="0"/>
                <a:sym typeface="Symbol" panose="05050102010706020507" pitchFamily="18" charset="2"/>
              </a:rPr>
            </a:br>
            <a:endParaRPr lang="en-US" altLang="nl-NL" dirty="0">
              <a:solidFill>
                <a:srgbClr val="000000"/>
              </a:solidFill>
              <a:latin typeface="Arial" panose="020B0604020202020204" pitchFamily="34" charset="0"/>
              <a:sym typeface="Symbol" panose="05050102010706020507" pitchFamily="18" charset="2"/>
            </a:endParaRP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sym typeface="Symbol" panose="05050102010706020507" pitchFamily="18" charset="2"/>
              </a:rPr>
              <a:t>Basic problem can be seen in the </a:t>
            </a:r>
            <a:r>
              <a:rPr lang="en-US" altLang="nl-NL" dirty="0">
                <a:solidFill>
                  <a:srgbClr val="0000FF"/>
                </a:solidFill>
                <a:latin typeface="Arial" panose="020B0604020202020204" pitchFamily="34" charset="0"/>
                <a:sym typeface="Symbol" panose="05050102010706020507" pitchFamily="18" charset="2"/>
              </a:rPr>
              <a:t>Condorcet paradox:</a:t>
            </a:r>
            <a:endParaRPr lang="nl-NL" altLang="nl-NL" sz="2800" dirty="0">
              <a:solidFill>
                <a:srgbClr val="0000FF"/>
              </a:solidFill>
              <a:latin typeface="Arial" panose="020B0604020202020204" pitchFamily="34" charset="0"/>
              <a:sym typeface="Symbol" panose="05050102010706020507" pitchFamily="18" charset="2"/>
            </a:endParaRPr>
          </a:p>
        </p:txBody>
      </p:sp>
      <p:pic>
        <p:nvPicPr>
          <p:cNvPr id="6" name="Picture 5" descr="A person wearing glasses and smiling at the camera&#10;&#10;Description automatically generated">
            <a:extLst>
              <a:ext uri="{FF2B5EF4-FFF2-40B4-BE49-F238E27FC236}">
                <a16:creationId xmlns:a16="http://schemas.microsoft.com/office/drawing/2014/main" id="{78670CCE-4ECC-41C0-9C2B-18A328C4FBF9}"/>
              </a:ext>
            </a:extLst>
          </p:cNvPr>
          <p:cNvPicPr>
            <a:picLocks noChangeAspect="1"/>
          </p:cNvPicPr>
          <p:nvPr/>
        </p:nvPicPr>
        <p:blipFill rotWithShape="1">
          <a:blip r:embed="rId3">
            <a:extLst>
              <a:ext uri="{28A0092B-C50C-407E-A947-70E740481C1C}">
                <a14:useLocalDpi xmlns:a14="http://schemas.microsoft.com/office/drawing/2010/main" val="0"/>
              </a:ext>
            </a:extLst>
          </a:blip>
          <a:srcRect l="9149" r="10121" b="9997"/>
          <a:stretch/>
        </p:blipFill>
        <p:spPr>
          <a:xfrm>
            <a:off x="6051988" y="836712"/>
            <a:ext cx="782425" cy="1108196"/>
          </a:xfrm>
          <a:prstGeom prst="rect">
            <a:avLst/>
          </a:prstGeom>
        </p:spPr>
      </p:pic>
      <p:sp>
        <p:nvSpPr>
          <p:cNvPr id="8"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51</a:t>
            </a:fld>
            <a:endParaRPr lang="en-US" altLang="nl-NL" sz="1600"/>
          </a:p>
        </p:txBody>
      </p:sp>
      <p:pic>
        <p:nvPicPr>
          <p:cNvPr id="9" name="Picture 5" descr="Homer_Simpson_2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4443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6">
                                            <p:txEl>
                                              <p:pRg st="1" end="1"/>
                                            </p:txEl>
                                          </p:spTgt>
                                        </p:tgtEl>
                                        <p:attrNameLst>
                                          <p:attrName>style.visibility</p:attrName>
                                        </p:attrNameLst>
                                      </p:cBhvr>
                                      <p:to>
                                        <p:strVal val="visible"/>
                                      </p:to>
                                    </p:set>
                                  </p:childTnLst>
                                </p:cTn>
                              </p:par>
                            </p:childTnLst>
                          </p:cTn>
                        </p:par>
                        <p:par>
                          <p:cTn id="11" fill="hold" nodeType="with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27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uiExpand="1"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52</a:t>
            </a:fld>
            <a:endParaRPr lang="en-US" altLang="nl-NL" sz="1600"/>
          </a:p>
        </p:txBody>
      </p:sp>
      <p:pic>
        <p:nvPicPr>
          <p:cNvPr id="7"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xx\Desktop\cur\cur Micro IV\Cond2.jpeg"/>
          <p:cNvPicPr>
            <a:picLocks noChangeAspect="1" noChangeArrowheads="1"/>
          </p:cNvPicPr>
          <p:nvPr/>
        </p:nvPicPr>
        <p:blipFill rotWithShape="1">
          <a:blip r:embed="rId4">
            <a:extLst>
              <a:ext uri="{28A0092B-C50C-407E-A947-70E740481C1C}">
                <a14:useLocalDpi xmlns:a14="http://schemas.microsoft.com/office/drawing/2010/main" val="0"/>
              </a:ext>
            </a:extLst>
          </a:blip>
          <a:srcRect t="11077" r="50000" b="7976"/>
          <a:stretch/>
        </p:blipFill>
        <p:spPr bwMode="auto">
          <a:xfrm>
            <a:off x="209550" y="578693"/>
            <a:ext cx="4214492" cy="313833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133162" y="45040"/>
            <a:ext cx="523092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sz="1400" dirty="0">
                <a:solidFill>
                  <a:srgbClr val="0000FF"/>
                </a:solidFill>
                <a:latin typeface="Arial" panose="020B0604020202020204" pitchFamily="34" charset="0"/>
                <a:sym typeface="Symbol" panose="05050102010706020507" pitchFamily="18" charset="2"/>
              </a:rPr>
              <a:t>From</a:t>
            </a:r>
            <a:r>
              <a:rPr lang="en-US" altLang="nl-NL" sz="1400" dirty="0">
                <a:solidFill>
                  <a:srgbClr val="000000"/>
                </a:solidFill>
                <a:latin typeface="Arial" panose="020B0604020202020204" pitchFamily="34" charset="0"/>
                <a:sym typeface="Symbol" panose="05050102010706020507" pitchFamily="18" charset="2"/>
              </a:rPr>
              <a:t> </a:t>
            </a:r>
            <a:r>
              <a:rPr lang="en-US" altLang="nl-NL" sz="1400" i="1" dirty="0" err="1">
                <a:solidFill>
                  <a:srgbClr val="000000"/>
                </a:solidFill>
                <a:latin typeface="Arial" panose="020B0604020202020204" pitchFamily="34" charset="0"/>
                <a:sym typeface="Symbol" panose="05050102010706020507" pitchFamily="18" charset="2"/>
              </a:rPr>
              <a:t>Revista</a:t>
            </a:r>
            <a:r>
              <a:rPr lang="en-US" altLang="nl-NL" sz="1400" i="1" dirty="0">
                <a:solidFill>
                  <a:srgbClr val="000000"/>
                </a:solidFill>
                <a:latin typeface="Arial" panose="020B0604020202020204" pitchFamily="34" charset="0"/>
                <a:sym typeface="Symbol" panose="05050102010706020507" pitchFamily="18" charset="2"/>
              </a:rPr>
              <a:t> Española de </a:t>
            </a:r>
            <a:r>
              <a:rPr lang="en-US" altLang="nl-NL" sz="1400" i="1" dirty="0" err="1">
                <a:solidFill>
                  <a:srgbClr val="000000"/>
                </a:solidFill>
                <a:latin typeface="Arial" panose="020B0604020202020204" pitchFamily="34" charset="0"/>
                <a:sym typeface="Symbol" panose="05050102010706020507" pitchFamily="18" charset="2"/>
              </a:rPr>
              <a:t>Cardiología</a:t>
            </a:r>
            <a:r>
              <a:rPr lang="en-US" altLang="nl-NL" sz="1400" dirty="0">
                <a:solidFill>
                  <a:srgbClr val="000000"/>
                </a:solidFill>
                <a:latin typeface="Arial" panose="020B0604020202020204" pitchFamily="34" charset="0"/>
                <a:sym typeface="Symbol" panose="05050102010706020507" pitchFamily="18" charset="2"/>
              </a:rPr>
              <a:t> 2016; 69:224-226.</a:t>
            </a:r>
            <a:endParaRPr lang="nl-NL" altLang="nl-NL" sz="1400" dirty="0">
              <a:solidFill>
                <a:srgbClr val="000000"/>
              </a:solidFill>
              <a:latin typeface="Arial" panose="020B0604020202020204" pitchFamily="34" charset="0"/>
              <a:sym typeface="Symbol" panose="05050102010706020507" pitchFamily="18" charset="2"/>
            </a:endParaRPr>
          </a:p>
        </p:txBody>
      </p:sp>
      <p:pic>
        <p:nvPicPr>
          <p:cNvPr id="10" name="Picture 2" descr="C:\Users\xx\Desktop\cur\cur Micro IV\Cond2.jpeg"/>
          <p:cNvPicPr>
            <a:picLocks noChangeAspect="1" noChangeArrowheads="1"/>
          </p:cNvPicPr>
          <p:nvPr/>
        </p:nvPicPr>
        <p:blipFill rotWithShape="1">
          <a:blip r:embed="rId4">
            <a:extLst>
              <a:ext uri="{28A0092B-C50C-407E-A947-70E740481C1C}">
                <a14:useLocalDpi xmlns:a14="http://schemas.microsoft.com/office/drawing/2010/main" val="0"/>
              </a:ext>
            </a:extLst>
          </a:blip>
          <a:srcRect l="68176" t="72970" r="7421" b="9528"/>
          <a:stretch/>
        </p:blipFill>
        <p:spPr bwMode="auto">
          <a:xfrm>
            <a:off x="6579295" y="2613894"/>
            <a:ext cx="1847850" cy="6096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xx\Desktop\cur\cur Micro IV\Cond2.jpeg"/>
          <p:cNvPicPr>
            <a:picLocks noChangeAspect="1" noChangeArrowheads="1"/>
          </p:cNvPicPr>
          <p:nvPr/>
        </p:nvPicPr>
        <p:blipFill rotWithShape="1">
          <a:blip r:embed="rId4">
            <a:extLst>
              <a:ext uri="{28A0092B-C50C-407E-A947-70E740481C1C}">
                <a14:useLocalDpi xmlns:a14="http://schemas.microsoft.com/office/drawing/2010/main" val="0"/>
              </a:ext>
            </a:extLst>
          </a:blip>
          <a:srcRect l="61761" t="15451" r="25912" b="38606"/>
          <a:stretch/>
        </p:blipFill>
        <p:spPr bwMode="auto">
          <a:xfrm>
            <a:off x="6274495" y="670793"/>
            <a:ext cx="93345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xx\Desktop\cur\cur Micro IV\Cond2.jpeg"/>
          <p:cNvPicPr>
            <a:picLocks noChangeAspect="1" noChangeArrowheads="1"/>
          </p:cNvPicPr>
          <p:nvPr/>
        </p:nvPicPr>
        <p:blipFill rotWithShape="1">
          <a:blip r:embed="rId4">
            <a:extLst>
              <a:ext uri="{28A0092B-C50C-407E-A947-70E740481C1C}">
                <a14:useLocalDpi xmlns:a14="http://schemas.microsoft.com/office/drawing/2010/main" val="0"/>
              </a:ext>
            </a:extLst>
          </a:blip>
          <a:srcRect l="87044" b="37512"/>
          <a:stretch/>
        </p:blipFill>
        <p:spPr bwMode="auto">
          <a:xfrm>
            <a:off x="7893745" y="332657"/>
            <a:ext cx="981075" cy="21764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
          <p:cNvSpPr txBox="1">
            <a:spLocks noChangeArrowheads="1"/>
          </p:cNvSpPr>
          <p:nvPr/>
        </p:nvSpPr>
        <p:spPr bwMode="auto">
          <a:xfrm>
            <a:off x="6156176" y="2270994"/>
            <a:ext cx="99462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sz="1400" dirty="0">
                <a:solidFill>
                  <a:srgbClr val="000000"/>
                </a:solidFill>
                <a:latin typeface="Arial" panose="020B0604020202020204" pitchFamily="34" charset="0"/>
                <a:sym typeface="Symbol" panose="05050102010706020507" pitchFamily="18" charset="2"/>
              </a:rPr>
              <a:t>Medical treatment</a:t>
            </a:r>
            <a:endParaRPr lang="nl-NL" altLang="nl-NL" sz="1400" dirty="0">
              <a:solidFill>
                <a:srgbClr val="000000"/>
              </a:solidFill>
              <a:latin typeface="Arial" panose="020B0604020202020204" pitchFamily="34" charset="0"/>
              <a:sym typeface="Symbol" panose="05050102010706020507" pitchFamily="18" charset="2"/>
            </a:endParaRPr>
          </a:p>
        </p:txBody>
      </p:sp>
      <p:sp>
        <p:nvSpPr>
          <p:cNvPr id="14" name="Text Box 2"/>
          <p:cNvSpPr txBox="1">
            <a:spLocks noChangeArrowheads="1"/>
          </p:cNvSpPr>
          <p:nvPr/>
        </p:nvSpPr>
        <p:spPr bwMode="auto">
          <a:xfrm>
            <a:off x="7365851" y="670794"/>
            <a:ext cx="49731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sz="1400" dirty="0">
                <a:solidFill>
                  <a:srgbClr val="000000"/>
                </a:solidFill>
                <a:latin typeface="Arial" panose="020B0604020202020204" pitchFamily="34" charset="0"/>
                <a:sym typeface="Symbol" panose="05050102010706020507" pitchFamily="18" charset="2"/>
              </a:rPr>
              <a:t>PCI</a:t>
            </a:r>
            <a:endParaRPr lang="nl-NL" altLang="nl-NL" sz="1400" dirty="0">
              <a:solidFill>
                <a:srgbClr val="000000"/>
              </a:solidFill>
              <a:latin typeface="Arial" panose="020B0604020202020204" pitchFamily="34" charset="0"/>
              <a:sym typeface="Symbol" panose="05050102010706020507" pitchFamily="18" charset="2"/>
            </a:endParaRPr>
          </a:p>
        </p:txBody>
      </p:sp>
      <p:sp>
        <p:nvSpPr>
          <p:cNvPr id="15" name="Text Box 2"/>
          <p:cNvSpPr txBox="1">
            <a:spLocks noChangeArrowheads="1"/>
          </p:cNvSpPr>
          <p:nvPr/>
        </p:nvSpPr>
        <p:spPr bwMode="auto">
          <a:xfrm>
            <a:off x="8141395" y="2442444"/>
            <a:ext cx="72189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sz="1400" dirty="0">
                <a:solidFill>
                  <a:srgbClr val="000000"/>
                </a:solidFill>
                <a:latin typeface="Arial" panose="020B0604020202020204" pitchFamily="34" charset="0"/>
                <a:sym typeface="Symbol" panose="05050102010706020507" pitchFamily="18" charset="2"/>
              </a:rPr>
              <a:t>CABG</a:t>
            </a:r>
            <a:endParaRPr lang="nl-NL" altLang="nl-NL" sz="1400" dirty="0">
              <a:solidFill>
                <a:srgbClr val="000000"/>
              </a:solidFill>
              <a:latin typeface="Arial" panose="020B0604020202020204" pitchFamily="34" charset="0"/>
              <a:sym typeface="Symbol" panose="05050102010706020507" pitchFamily="18" charset="2"/>
            </a:endParaRPr>
          </a:p>
        </p:txBody>
      </p:sp>
      <p:sp>
        <p:nvSpPr>
          <p:cNvPr id="16" name="Text Box 2"/>
          <p:cNvSpPr txBox="1">
            <a:spLocks noChangeArrowheads="1"/>
          </p:cNvSpPr>
          <p:nvPr/>
        </p:nvSpPr>
        <p:spPr bwMode="auto">
          <a:xfrm>
            <a:off x="4319764" y="1645928"/>
            <a:ext cx="191095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sz="1600" dirty="0">
                <a:solidFill>
                  <a:srgbClr val="000000"/>
                </a:solidFill>
                <a:latin typeface="Arial" panose="020B0604020202020204" pitchFamily="34" charset="0"/>
                <a:sym typeface="Symbol" panose="05050102010706020507" pitchFamily="18" charset="2"/>
              </a:rPr>
              <a:t>(They were going by majority preference:)</a:t>
            </a:r>
            <a:endParaRPr lang="nl-NL" altLang="nl-NL" sz="1600" dirty="0">
              <a:solidFill>
                <a:srgbClr val="000000"/>
              </a:solidFill>
              <a:latin typeface="Arial" panose="020B0604020202020204" pitchFamily="34" charset="0"/>
              <a:sym typeface="Symbol" panose="05050102010706020507" pitchFamily="18" charset="2"/>
            </a:endParaRPr>
          </a:p>
        </p:txBody>
      </p:sp>
      <p:sp>
        <p:nvSpPr>
          <p:cNvPr id="17" name="Text Box 2"/>
          <p:cNvSpPr txBox="1">
            <a:spLocks noChangeArrowheads="1"/>
          </p:cNvSpPr>
          <p:nvPr/>
        </p:nvSpPr>
        <p:spPr bwMode="auto">
          <a:xfrm>
            <a:off x="4319764" y="3140969"/>
            <a:ext cx="191095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sz="1600" dirty="0">
                <a:solidFill>
                  <a:srgbClr val="000000"/>
                </a:solidFill>
                <a:latin typeface="Arial" panose="020B0604020202020204" pitchFamily="34" charset="0"/>
                <a:sym typeface="Symbol" panose="05050102010706020507" pitchFamily="18" charset="2"/>
              </a:rPr>
              <a:t>They got stuck on what to do!</a:t>
            </a:r>
            <a:endParaRPr lang="nl-NL" altLang="nl-NL" sz="1600" dirty="0">
              <a:solidFill>
                <a:srgbClr val="000000"/>
              </a:solidFill>
              <a:latin typeface="Arial" panose="020B0604020202020204" pitchFamily="34"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18" name="Text Box 2"/>
              <p:cNvSpPr txBox="1">
                <a:spLocks noChangeArrowheads="1"/>
              </p:cNvSpPr>
              <p:nvPr/>
            </p:nvSpPr>
            <p:spPr bwMode="auto">
              <a:xfrm>
                <a:off x="91230" y="4050820"/>
                <a:ext cx="8864600" cy="24745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nl-NL" altLang="nl-NL" sz="2400" dirty="0">
                    <a:solidFill>
                      <a:srgbClr val="000000"/>
                    </a:solidFill>
                    <a:latin typeface="Arial" panose="020B0604020202020204" pitchFamily="34" charset="0"/>
                    <a:sym typeface="Symbol" panose="05050102010706020507" pitchFamily="18" charset="2"/>
                  </a:rPr>
                  <a:t>Majority preference violates transitivity: </a:t>
                </a:r>
                <a:r>
                  <a:rPr lang="nl-NL" altLang="nl-NL" sz="2400" dirty="0">
                    <a:solidFill>
                      <a:srgbClr val="FF0000"/>
                    </a:solidFill>
                    <a:latin typeface="Arial" panose="020B0604020202020204" pitchFamily="34" charset="0"/>
                    <a:sym typeface="Symbol" panose="05050102010706020507" pitchFamily="18" charset="2"/>
                  </a:rPr>
                  <a:t>undesirable!</a:t>
                </a:r>
              </a:p>
              <a:p>
                <a:pPr>
                  <a:lnSpc>
                    <a:spcPct val="90000"/>
                  </a:lnSpc>
                  <a:spcBef>
                    <a:spcPct val="0"/>
                  </a:spcBef>
                  <a:buFont typeface="Math3" panose="00000400000000000000" pitchFamily="2" charset="2"/>
                  <a:buNone/>
                </a:pPr>
                <a:r>
                  <a:rPr lang="nl-NL" altLang="nl-NL" sz="2400" dirty="0">
                    <a:solidFill>
                      <a:srgbClr val="0000FF"/>
                    </a:solidFill>
                    <a:latin typeface="Arial" panose="020B0604020202020204" pitchFamily="34" charset="0"/>
                    <a:sym typeface="Symbol" panose="05050102010706020507" pitchFamily="18" charset="2"/>
                  </a:rPr>
                  <a:t>Explanation:</a:t>
                </a:r>
                <a:r>
                  <a:rPr lang="nl-NL" altLang="nl-NL" sz="2400" dirty="0">
                    <a:solidFill>
                      <a:srgbClr val="000000"/>
                    </a:solidFill>
                    <a:latin typeface="Arial" panose="020B0604020202020204" pitchFamily="34" charset="0"/>
                    <a:sym typeface="Symbol" panose="05050102010706020507" pitchFamily="18" charset="2"/>
                  </a:rPr>
                  <a:t> For CABG</a:t>
                </a:r>
                <a:r>
                  <a:rPr lang="nl-NL" altLang="nl-NL" sz="2800" dirty="0">
                    <a:solidFill>
                      <a:srgbClr val="000000"/>
                    </a:solidFill>
                    <a:latin typeface="Arial" panose="020B0604020202020204" pitchFamily="34" charset="0"/>
                    <a:sym typeface="Symbol" panose="05050102010706020507" pitchFamily="18" charset="2"/>
                  </a:rPr>
                  <a:t> </a:t>
                </a:r>
                <a14:m>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nl-NL" altLang="nl-NL" sz="2800" baseline="-25000" dirty="0">
                    <a:solidFill>
                      <a:srgbClr val="000000"/>
                    </a:solidFill>
                    <a:latin typeface="Arial" panose="020B0604020202020204" pitchFamily="34" charset="0"/>
                    <a:sym typeface="Symbol" panose="05050102010706020507" pitchFamily="18" charset="2"/>
                  </a:rPr>
                  <a:t> </a:t>
                </a:r>
                <a:r>
                  <a:rPr lang="nl-NL" altLang="nl-NL" sz="2400" dirty="0">
                    <a:solidFill>
                      <a:srgbClr val="000000"/>
                    </a:solidFill>
                    <a:latin typeface="Arial" panose="020B0604020202020204" pitchFamily="34" charset="0"/>
                    <a:sym typeface="Symbol" panose="05050102010706020507" pitchFamily="18" charset="2"/>
                  </a:rPr>
                  <a:t>PCI, we count PCI</a:t>
                </a:r>
                <a:r>
                  <a:rPr lang="nl-NL" altLang="nl-NL" sz="2800" dirty="0">
                    <a:solidFill>
                      <a:srgbClr val="000000"/>
                    </a:solidFill>
                    <a:latin typeface="Arial" panose="020B0604020202020204" pitchFamily="34" charset="0"/>
                    <a:sym typeface="Symbol" panose="05050102010706020507" pitchFamily="18" charset="2"/>
                  </a:rPr>
                  <a:t> </a:t>
                </a:r>
                <a14:m>
                  <m:oMath xmlns:m="http://schemas.openxmlformats.org/officeDocument/2006/math">
                    <m:r>
                      <a:rPr lang="en-US" altLang="nl-NL" sz="2800" i="1">
                        <a:solidFill>
                          <a:srgbClr val="000000"/>
                        </a:solidFill>
                        <a:latin typeface="Cambria Math" panose="02040503050406030204" pitchFamily="18" charset="0"/>
                        <a:cs typeface="Times New Roman" panose="02020603050405020304" pitchFamily="18" charset="0"/>
                        <a:sym typeface="Math3" panose="00000400000000000000" pitchFamily="2" charset="2"/>
                      </a:rPr>
                      <m:t>≻</m:t>
                    </m:r>
                  </m:oMath>
                </a14:m>
                <a:r>
                  <a:rPr lang="nl-NL" altLang="nl-NL" sz="2800" baseline="-25000" dirty="0">
                    <a:solidFill>
                      <a:srgbClr val="000000"/>
                    </a:solidFill>
                    <a:latin typeface="Arial" panose="020B0604020202020204" pitchFamily="34" charset="0"/>
                    <a:sym typeface="Symbol" panose="05050102010706020507" pitchFamily="18" charset="2"/>
                  </a:rPr>
                  <a:t>2 </a:t>
                </a:r>
                <a:r>
                  <a:rPr lang="nl-NL" altLang="nl-NL" sz="2400" dirty="0">
                    <a:solidFill>
                      <a:srgbClr val="000000"/>
                    </a:solidFill>
                    <a:latin typeface="Arial" panose="020B0604020202020204" pitchFamily="34" charset="0"/>
                    <a:sym typeface="Symbol" panose="05050102010706020507" pitchFamily="18" charset="2"/>
                  </a:rPr>
                  <a:t>CABG as only one preference but it should be more because it is extremer and stronger.</a:t>
                </a:r>
              </a:p>
              <a:p>
                <a:pPr>
                  <a:lnSpc>
                    <a:spcPct val="90000"/>
                  </a:lnSpc>
                  <a:spcBef>
                    <a:spcPct val="0"/>
                  </a:spcBef>
                  <a:buFont typeface="Math3" panose="00000400000000000000" pitchFamily="2" charset="2"/>
                  <a:buNone/>
                </a:pPr>
                <a:r>
                  <a:rPr lang="nl-NL" altLang="nl-NL" sz="2400" dirty="0">
                    <a:solidFill>
                      <a:srgbClr val="000000"/>
                    </a:solidFill>
                    <a:latin typeface="Arial" panose="020B0604020202020204" pitchFamily="34" charset="0"/>
                    <a:sym typeface="Symbol" panose="05050102010706020507" pitchFamily="18" charset="2"/>
                  </a:rPr>
                  <a:t>Ordinal approach seeks to ignore such “cardinal” information, formally through Arrow’s “independence of irrelevant alternatives” (not explained here). </a:t>
                </a:r>
              </a:p>
            </p:txBody>
          </p:sp>
        </mc:Choice>
        <mc:Fallback xmlns="">
          <p:sp>
            <p:nvSpPr>
              <p:cNvPr id="18" name="Text Box 2"/>
              <p:cNvSpPr txBox="1">
                <a:spLocks noRot="1" noChangeAspect="1" noMove="1" noResize="1" noEditPoints="1" noAdjustHandles="1" noChangeArrowheads="1" noChangeShapeType="1" noTextEdit="1"/>
              </p:cNvSpPr>
              <p:nvPr/>
            </p:nvSpPr>
            <p:spPr bwMode="auto">
              <a:xfrm>
                <a:off x="91230" y="4050820"/>
                <a:ext cx="8864600" cy="2474524"/>
              </a:xfrm>
              <a:prstGeom prst="rect">
                <a:avLst/>
              </a:prstGeom>
              <a:blipFill rotWithShape="1">
                <a:blip r:embed="rId5"/>
                <a:stretch>
                  <a:fillRect l="-1100" t="-3210" r="-1582" b="-51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Tree>
    <p:extLst>
      <p:ext uri="{BB962C8B-B14F-4D97-AF65-F5344CB8AC3E}">
        <p14:creationId xmlns:p14="http://schemas.microsoft.com/office/powerpoint/2010/main" val="1407150813"/>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13" grpId="0" uiExpand="1" build="p" autoUpdateAnimBg="0"/>
      <p:bldP spid="14" grpId="0" build="p" autoUpdateAnimBg="0"/>
      <p:bldP spid="15" grpId="0" build="p" autoUpdateAnimBg="0"/>
      <p:bldP spid="16" grpId="0" build="p" autoUpdateAnimBg="0"/>
      <p:bldP spid="17" grpId="0" build="p" autoUpdateAnimBg="0"/>
      <p:bldP spid="18"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07504" y="195263"/>
            <a:ext cx="8864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nl-NL" altLang="nl-NL" dirty="0" err="1">
                <a:solidFill>
                  <a:srgbClr val="0000FF"/>
                </a:solidFill>
                <a:latin typeface="Arial" panose="020B0604020202020204" pitchFamily="34" charset="0"/>
                <a:sym typeface="Symbol" panose="05050102010706020507" pitchFamily="18" charset="2"/>
              </a:rPr>
              <a:t>Lesson</a:t>
            </a:r>
            <a:r>
              <a:rPr lang="nl-NL" altLang="nl-NL" dirty="0">
                <a:solidFill>
                  <a:srgbClr val="0000FF"/>
                </a:solidFill>
                <a:latin typeface="Arial" panose="020B0604020202020204" pitchFamily="34" charset="0"/>
                <a:sym typeface="Symbol" panose="05050102010706020507" pitchFamily="18" charset="2"/>
              </a:rPr>
              <a:t> </a:t>
            </a:r>
            <a:r>
              <a:rPr lang="nl-NL" altLang="nl-NL" dirty="0" err="1">
                <a:solidFill>
                  <a:srgbClr val="0000FF"/>
                </a:solidFill>
                <a:latin typeface="Arial" panose="020B0604020202020204" pitchFamily="34" charset="0"/>
                <a:sym typeface="Symbol" panose="05050102010706020507" pitchFamily="18" charset="2"/>
              </a:rPr>
              <a:t>to</a:t>
            </a:r>
            <a:r>
              <a:rPr lang="nl-NL" altLang="nl-NL" dirty="0">
                <a:solidFill>
                  <a:srgbClr val="0000FF"/>
                </a:solidFill>
                <a:latin typeface="Arial" panose="020B0604020202020204" pitchFamily="34" charset="0"/>
                <a:sym typeface="Symbol" panose="05050102010706020507" pitchFamily="18" charset="2"/>
              </a:rPr>
              <a:t> </a:t>
            </a:r>
            <a:r>
              <a:rPr lang="nl-NL" altLang="nl-NL" dirty="0" err="1">
                <a:solidFill>
                  <a:srgbClr val="0000FF"/>
                </a:solidFill>
                <a:latin typeface="Arial" panose="020B0604020202020204" pitchFamily="34" charset="0"/>
                <a:sym typeface="Symbol" panose="05050102010706020507" pitchFamily="18" charset="2"/>
              </a:rPr>
              <a:t>be</a:t>
            </a:r>
            <a:r>
              <a:rPr lang="nl-NL" altLang="nl-NL" dirty="0">
                <a:solidFill>
                  <a:srgbClr val="0000FF"/>
                </a:solidFill>
                <a:latin typeface="Arial" panose="020B0604020202020204" pitchFamily="34" charset="0"/>
                <a:sym typeface="Symbol" panose="05050102010706020507" pitchFamily="18" charset="2"/>
              </a:rPr>
              <a:t> </a:t>
            </a:r>
            <a:r>
              <a:rPr lang="nl-NL" altLang="nl-NL" dirty="0" err="1">
                <a:solidFill>
                  <a:srgbClr val="0000FF"/>
                </a:solidFill>
                <a:latin typeface="Arial" panose="020B0604020202020204" pitchFamily="34" charset="0"/>
                <a:sym typeface="Symbol" panose="05050102010706020507" pitchFamily="18" charset="2"/>
              </a:rPr>
              <a:t>learnt</a:t>
            </a:r>
            <a:r>
              <a:rPr lang="nl-NL" altLang="nl-NL" dirty="0">
                <a:solidFill>
                  <a:srgbClr val="0000FF"/>
                </a:solidFill>
                <a:latin typeface="Arial" panose="020B0604020202020204" pitchFamily="34" charset="0"/>
                <a:sym typeface="Symbol" panose="05050102010706020507" pitchFamily="18" charset="2"/>
              </a:rPr>
              <a:t>:</a:t>
            </a:r>
            <a:r>
              <a:rPr lang="nl-NL" altLang="nl-NL" dirty="0">
                <a:solidFill>
                  <a:srgbClr val="0066FF"/>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for</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good</a:t>
            </a:r>
            <a:r>
              <a:rPr lang="nl-NL" altLang="nl-NL" dirty="0">
                <a:solidFill>
                  <a:srgbClr val="000000"/>
                </a:solidFill>
                <a:latin typeface="Arial" panose="020B0604020202020204" pitchFamily="34" charset="0"/>
                <a:sym typeface="Symbol" panose="05050102010706020507" pitchFamily="18" charset="2"/>
              </a:rPr>
              <a:t> welfare </a:t>
            </a:r>
            <a:r>
              <a:rPr lang="nl-NL" altLang="nl-NL" dirty="0" err="1">
                <a:solidFill>
                  <a:srgbClr val="000000"/>
                </a:solidFill>
                <a:latin typeface="Arial" panose="020B0604020202020204" pitchFamily="34" charset="0"/>
                <a:sym typeface="Symbol" panose="05050102010706020507" pitchFamily="18" charset="2"/>
              </a:rPr>
              <a:t>decisions</a:t>
            </a:r>
            <a:r>
              <a:rPr lang="nl-NL" altLang="nl-NL" dirty="0">
                <a:solidFill>
                  <a:srgbClr val="000000"/>
                </a:solidFill>
                <a:latin typeface="Arial" panose="020B0604020202020204" pitchFamily="34" charset="0"/>
                <a:sym typeface="Symbol" panose="05050102010706020507" pitchFamily="18" charset="2"/>
              </a:rPr>
              <a:t>, we have </a:t>
            </a:r>
            <a:r>
              <a:rPr lang="nl-NL" altLang="nl-NL" dirty="0" err="1">
                <a:solidFill>
                  <a:srgbClr val="000000"/>
                </a:solidFill>
                <a:latin typeface="Arial" panose="020B0604020202020204" pitchFamily="34" charset="0"/>
                <a:sym typeface="Symbol" panose="05050102010706020507" pitchFamily="18" charset="2"/>
              </a:rPr>
              <a:t>to</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incorporate</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cardinal</a:t>
            </a:r>
            <a:r>
              <a:rPr lang="nl-NL" altLang="nl-NL" dirty="0">
                <a:solidFill>
                  <a:srgbClr val="000000"/>
                </a:solidFill>
                <a:latin typeface="Arial" panose="020B0604020202020204" pitchFamily="34" charset="0"/>
                <a:sym typeface="Symbol" panose="05050102010706020507" pitchFamily="18" charset="2"/>
              </a:rPr>
              <a:t> info </a:t>
            </a:r>
            <a:r>
              <a:rPr lang="nl-NL" altLang="nl-NL" dirty="0" err="1">
                <a:solidFill>
                  <a:srgbClr val="000000"/>
                </a:solidFill>
                <a:latin typeface="Arial" panose="020B0604020202020204" pitchFamily="34" charset="0"/>
                <a:sym typeface="Symbol" panose="05050102010706020507" pitchFamily="18" charset="2"/>
              </a:rPr>
              <a:t>about</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how</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much</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people</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prefer</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things</a:t>
            </a:r>
            <a:r>
              <a:rPr lang="nl-NL" altLang="nl-NL" dirty="0">
                <a:solidFill>
                  <a:srgbClr val="000000"/>
                </a:solidFill>
                <a:latin typeface="Arial" panose="020B0604020202020204" pitchFamily="34" charset="0"/>
                <a:sym typeface="Symbol" panose="05050102010706020507" pitchFamily="18" charset="2"/>
              </a:rPr>
              <a:t>. </a:t>
            </a:r>
          </a:p>
          <a:p>
            <a:pPr>
              <a:spcBef>
                <a:spcPct val="0"/>
              </a:spcBef>
              <a:buFont typeface="Math3" panose="00000400000000000000" pitchFamily="2" charset="2"/>
              <a:buNone/>
            </a:pPr>
            <a:r>
              <a:rPr lang="nl-NL" altLang="nl-NL" dirty="0" err="1">
                <a:solidFill>
                  <a:srgbClr val="000000"/>
                </a:solidFill>
                <a:latin typeface="Arial" panose="020B0604020202020204" pitchFamily="34" charset="0"/>
                <a:sym typeface="Symbol" panose="05050102010706020507" pitchFamily="18" charset="2"/>
              </a:rPr>
              <a:t>Something</a:t>
            </a:r>
            <a:r>
              <a:rPr lang="nl-NL" altLang="nl-NL" dirty="0">
                <a:solidFill>
                  <a:srgbClr val="000000"/>
                </a:solidFill>
                <a:latin typeface="Arial" panose="020B0604020202020204" pitchFamily="34" charset="0"/>
                <a:sym typeface="Symbol" panose="05050102010706020507" pitchFamily="18" charset="2"/>
              </a:rPr>
              <a:t> like </a:t>
            </a:r>
            <a:r>
              <a:rPr lang="nl-NL" altLang="nl-NL" dirty="0" err="1">
                <a:solidFill>
                  <a:srgbClr val="000000"/>
                </a:solidFill>
                <a:latin typeface="Arial" panose="020B0604020202020204" pitchFamily="34" charset="0"/>
                <a:sym typeface="Symbol" panose="05050102010706020507" pitchFamily="18" charset="2"/>
              </a:rPr>
              <a:t>utility</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differences</a:t>
            </a:r>
            <a:r>
              <a:rPr lang="nl-NL" altLang="nl-NL" dirty="0">
                <a:solidFill>
                  <a:srgbClr val="000000"/>
                </a:solidFill>
                <a:latin typeface="Arial" panose="020B0604020202020204" pitchFamily="34" charset="0"/>
                <a:sym typeface="Symbol" panose="05050102010706020507" pitchFamily="18" charset="2"/>
              </a:rPr>
              <a:t> ... </a:t>
            </a:r>
            <a:br>
              <a:rPr lang="nl-NL" altLang="nl-NL" dirty="0">
                <a:solidFill>
                  <a:srgbClr val="000000"/>
                </a:solidFill>
                <a:latin typeface="Arial" panose="020B0604020202020204" pitchFamily="34" charset="0"/>
                <a:sym typeface="Symbol" panose="05050102010706020507" pitchFamily="18" charset="2"/>
              </a:rPr>
            </a:br>
            <a:endParaRPr lang="nl-NL" altLang="nl-NL" dirty="0">
              <a:solidFill>
                <a:srgbClr val="000000"/>
              </a:solidFill>
              <a:latin typeface="Arial" panose="020B0604020202020204" pitchFamily="34" charset="0"/>
              <a:sym typeface="Symbol" panose="05050102010706020507" pitchFamily="18" charset="2"/>
            </a:endParaRPr>
          </a:p>
          <a:p>
            <a:pPr>
              <a:spcBef>
                <a:spcPct val="0"/>
              </a:spcBef>
              <a:buFont typeface="Math3" panose="00000400000000000000" pitchFamily="2" charset="2"/>
              <a:buNone/>
            </a:pPr>
            <a:r>
              <a:rPr lang="nl-NL" altLang="nl-NL" dirty="0" err="1">
                <a:solidFill>
                  <a:srgbClr val="000000"/>
                </a:solidFill>
                <a:latin typeface="Arial" panose="020B0604020202020204" pitchFamily="34" charset="0"/>
                <a:sym typeface="Symbol" panose="05050102010706020507" pitchFamily="18" charset="2"/>
              </a:rPr>
              <a:t>This</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lesson</a:t>
            </a:r>
            <a:r>
              <a:rPr lang="nl-NL" altLang="nl-NL" dirty="0">
                <a:solidFill>
                  <a:srgbClr val="000000"/>
                </a:solidFill>
                <a:latin typeface="Arial" panose="020B0604020202020204" pitchFamily="34" charset="0"/>
                <a:sym typeface="Symbol" panose="05050102010706020507" pitchFamily="18" charset="2"/>
              </a:rPr>
              <a:t> does </a:t>
            </a:r>
            <a:r>
              <a:rPr lang="nl-NL" altLang="nl-NL" dirty="0" err="1">
                <a:solidFill>
                  <a:srgbClr val="000000"/>
                </a:solidFill>
                <a:latin typeface="Arial" panose="020B0604020202020204" pitchFamily="34" charset="0"/>
                <a:sym typeface="Symbol" panose="05050102010706020507" pitchFamily="18" charset="2"/>
              </a:rPr>
              <a:t>not</a:t>
            </a:r>
            <a:r>
              <a:rPr lang="nl-NL" altLang="nl-NL" dirty="0">
                <a:solidFill>
                  <a:srgbClr val="000000"/>
                </a:solidFill>
                <a:latin typeface="Arial" panose="020B0604020202020204" pitchFamily="34" charset="0"/>
                <a:sym typeface="Symbol" panose="05050102010706020507" pitchFamily="18" charset="2"/>
              </a:rPr>
              <a:t> </a:t>
            </a:r>
            <a:r>
              <a:rPr lang="nl-NL" altLang="nl-NL" dirty="0" err="1">
                <a:solidFill>
                  <a:srgbClr val="000000"/>
                </a:solidFill>
                <a:latin typeface="Arial" panose="020B0604020202020204" pitchFamily="34" charset="0"/>
                <a:sym typeface="Symbol" panose="05050102010706020507" pitchFamily="18" charset="2"/>
              </a:rPr>
              <a:t>sit</a:t>
            </a:r>
            <a:r>
              <a:rPr lang="nl-NL" altLang="nl-NL" dirty="0">
                <a:solidFill>
                  <a:srgbClr val="000000"/>
                </a:solidFill>
                <a:latin typeface="Arial" panose="020B0604020202020204" pitchFamily="34" charset="0"/>
                <a:sym typeface="Symbol" panose="05050102010706020507" pitchFamily="18" charset="2"/>
              </a:rPr>
              <a:t> well </a:t>
            </a:r>
            <a:r>
              <a:rPr lang="nl-NL" altLang="nl-NL" dirty="0" err="1">
                <a:solidFill>
                  <a:srgbClr val="000000"/>
                </a:solidFill>
                <a:latin typeface="Arial" panose="020B0604020202020204" pitchFamily="34" charset="0"/>
                <a:sym typeface="Symbol" panose="05050102010706020507" pitchFamily="18" charset="2"/>
              </a:rPr>
              <a:t>with</a:t>
            </a:r>
            <a:r>
              <a:rPr lang="nl-NL" altLang="nl-NL" dirty="0">
                <a:solidFill>
                  <a:srgbClr val="000000"/>
                </a:solidFill>
                <a:latin typeface="Arial" panose="020B0604020202020204" pitchFamily="34" charset="0"/>
                <a:sym typeface="Symbol" panose="05050102010706020507" pitchFamily="18" charset="2"/>
              </a:rPr>
              <a:t> the </a:t>
            </a:r>
            <a:r>
              <a:rPr lang="nl-NL" altLang="nl-NL" dirty="0" err="1">
                <a:solidFill>
                  <a:srgbClr val="000000"/>
                </a:solidFill>
                <a:latin typeface="Arial" panose="020B0604020202020204" pitchFamily="34" charset="0"/>
                <a:sym typeface="Symbol" panose="05050102010706020507" pitchFamily="18" charset="2"/>
              </a:rPr>
              <a:t>ordinal</a:t>
            </a:r>
            <a:r>
              <a:rPr lang="nl-NL" altLang="nl-NL" dirty="0">
                <a:solidFill>
                  <a:srgbClr val="000000"/>
                </a:solidFill>
                <a:latin typeface="Arial" panose="020B0604020202020204" pitchFamily="34" charset="0"/>
                <a:sym typeface="Symbol" panose="05050102010706020507" pitchFamily="18" charset="2"/>
              </a:rPr>
              <a:t> spirit ...</a:t>
            </a:r>
          </a:p>
        </p:txBody>
      </p:sp>
      <p:sp>
        <p:nvSpPr>
          <p:cNvPr id="6"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53</a:t>
            </a:fld>
            <a:endParaRPr lang="en-US" altLang="nl-NL" sz="1600"/>
          </a:p>
        </p:txBody>
      </p:sp>
      <p:pic>
        <p:nvPicPr>
          <p:cNvPr id="7"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07575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58750" y="322263"/>
            <a:ext cx="82518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Reactions came,</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hoping to save ordinal homo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 do not elaborate.</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Arrow’s paradox is a problem, but not enough so for people to give up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ordinalism</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8"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54</a:t>
            </a:fld>
            <a:endParaRPr lang="en-US" altLang="nl-NL" sz="1600"/>
          </a:p>
        </p:txBody>
      </p:sp>
      <p:pic>
        <p:nvPicPr>
          <p:cNvPr id="9"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51984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83084" y="247650"/>
            <a:ext cx="891539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2">
                  <a:lumMod val="75000"/>
                </a:schemeClr>
              </a:buClr>
              <a:buFont typeface="Math3" panose="00000400000000000000" pitchFamily="2" charset="2"/>
              <a:buNone/>
            </a:pPr>
            <a:r>
              <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2. (Empirical) problems for homo </a:t>
            </a:r>
            <a:r>
              <a:rPr lang="en-GB" altLang="nl-NL" sz="36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2.1.</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social choice (Arrow’51) </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risk (Allais’53)</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uncertainty (Ellsberg’61)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2.4.</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intertemporal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choice (Strotz’56)</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2.5.</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Most serious problem: preference reversals</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(Lindman’71;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Slovic</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Lichtenstein’71)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2.6.</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Emotions in game theory (ultimatum game)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2.7.</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Summarizing the two main ordinal principles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Line 8"/>
          <p:cNvSpPr>
            <a:spLocks noChangeShapeType="1"/>
          </p:cNvSpPr>
          <p:nvPr/>
        </p:nvSpPr>
        <p:spPr bwMode="auto">
          <a:xfrm>
            <a:off x="12038" y="1948129"/>
            <a:ext cx="392112" cy="18472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55</a:t>
            </a:fld>
            <a:endParaRPr lang="en-US" altLang="nl-NL" sz="1600"/>
          </a:p>
        </p:txBody>
      </p:sp>
      <p:pic>
        <p:nvPicPr>
          <p:cNvPr id="10"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53865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Box 2"/>
          <p:cNvSpPr txBox="1">
            <a:spLocks noChangeArrowheads="1"/>
          </p:cNvSpPr>
          <p:nvPr/>
        </p:nvSpPr>
        <p:spPr bwMode="auto">
          <a:xfrm>
            <a:off x="9310" y="131763"/>
            <a:ext cx="9158287"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2</a:t>
            </a:r>
            <a:r>
              <a:rPr lang="en-US" altLang="nl-NL" sz="2800" baseline="30000" dirty="0">
                <a:solidFill>
                  <a:srgbClr val="0000FF"/>
                </a:solidFill>
                <a:latin typeface="Arial" panose="020B0604020202020204" pitchFamily="34" charset="0"/>
                <a:cs typeface="Times New Roman" panose="02020603050405020304" pitchFamily="18" charset="0"/>
                <a:sym typeface="Math3" panose="00000400000000000000" pitchFamily="2" charset="2"/>
              </a:rPr>
              <a:t>nd</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 problem</a:t>
            </a:r>
            <a:r>
              <a:rPr lang="en-US"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for ordinal approach: </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Allais’ (1953) paradox.</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Later confirmed empirically. Violates expected utility.</a:t>
            </a:r>
          </a:p>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Preferences below are majority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prefs</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and violate independence, so EU.</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6" name="Text Box 2"/>
          <p:cNvSpPr txBox="1">
            <a:spLocks noChangeArrowheads="1"/>
          </p:cNvSpPr>
          <p:nvPr/>
        </p:nvSpPr>
        <p:spPr bwMode="auto">
          <a:xfrm>
            <a:off x="3433896" y="5738312"/>
            <a:ext cx="4885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sym typeface="Math3" panose="00000400000000000000" pitchFamily="2" charset="2"/>
              </a:rPr>
              <a:t>? </a:t>
            </a:r>
          </a:p>
        </p:txBody>
      </p:sp>
      <p:sp>
        <p:nvSpPr>
          <p:cNvPr id="65" name="Text Box 2"/>
          <p:cNvSpPr txBox="1">
            <a:spLocks noChangeArrowheads="1"/>
          </p:cNvSpPr>
          <p:nvPr/>
        </p:nvSpPr>
        <p:spPr bwMode="auto">
          <a:xfrm>
            <a:off x="3349332" y="2076256"/>
            <a:ext cx="4885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sym typeface="Math3" panose="00000400000000000000" pitchFamily="2" charset="2"/>
              </a:rPr>
              <a:t>?</a:t>
            </a:r>
          </a:p>
        </p:txBody>
      </p:sp>
      <mc:AlternateContent xmlns:mc="http://schemas.openxmlformats.org/markup-compatibility/2006" xmlns:a14="http://schemas.microsoft.com/office/drawing/2010/main">
        <mc:Choice Requires="a14">
          <p:sp>
            <p:nvSpPr>
              <p:cNvPr id="55300" name="Text Box 2"/>
              <p:cNvSpPr txBox="1">
                <a:spLocks noChangeArrowheads="1"/>
              </p:cNvSpPr>
              <p:nvPr/>
            </p:nvSpPr>
            <p:spPr bwMode="auto">
              <a:xfrm>
                <a:off x="3338286" y="1597942"/>
                <a:ext cx="501650" cy="1077218"/>
              </a:xfrm>
              <a:prstGeom prst="rect">
                <a:avLst/>
              </a:prstGeom>
              <a:solidFill>
                <a:schemeClr val="bg1"/>
              </a:solid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sym typeface="Math3" panose="00000400000000000000" pitchFamily="2" charset="2"/>
                  </a:rPr>
                  <a:t> </a:t>
                </a:r>
              </a:p>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nl-NL" altLang="nl-NL" b="0" i="1" smtClean="0">
                          <a:solidFill>
                            <a:srgbClr val="000000"/>
                          </a:solidFill>
                          <a:latin typeface="Cambria Math"/>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55300" name="Text Box 2"/>
              <p:cNvSpPr txBox="1">
                <a:spLocks noRot="1" noChangeAspect="1" noMove="1" noResize="1" noEditPoints="1" noAdjustHandles="1" noChangeArrowheads="1" noChangeShapeType="1" noTextEdit="1"/>
              </p:cNvSpPr>
              <p:nvPr/>
            </p:nvSpPr>
            <p:spPr bwMode="auto">
              <a:xfrm>
                <a:off x="3338286" y="1597942"/>
                <a:ext cx="501650" cy="1077218"/>
              </a:xfrm>
              <a:prstGeom prst="rect">
                <a:avLst/>
              </a:prstGeom>
              <a:blipFill rotWithShape="1">
                <a:blip r:embed="rId3"/>
                <a:stretch>
                  <a:fillRect/>
                </a:stretch>
              </a:blipFill>
              <a:ln>
                <a:noFill/>
              </a:ln>
            </p:spPr>
            <p:txBody>
              <a:bodyPr/>
              <a:lstStyle/>
              <a:p>
                <a:r>
                  <a:rPr lang="nl-NL">
                    <a:noFill/>
                  </a:rPr>
                  <a:t> </a:t>
                </a:r>
              </a:p>
            </p:txBody>
          </p:sp>
        </mc:Fallback>
      </mc:AlternateContent>
      <p:sp>
        <p:nvSpPr>
          <p:cNvPr id="55301" name="Text Box 9"/>
          <p:cNvSpPr txBox="1">
            <a:spLocks noChangeArrowheads="1"/>
          </p:cNvSpPr>
          <p:nvPr/>
        </p:nvSpPr>
        <p:spPr bwMode="auto">
          <a:xfrm>
            <a:off x="2490788" y="2139136"/>
            <a:ext cx="115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p:nvGrpSpPr>
          <p:cNvPr id="3" name="Group 79"/>
          <p:cNvGrpSpPr>
            <a:grpSpLocks/>
          </p:cNvGrpSpPr>
          <p:nvPr/>
        </p:nvGrpSpPr>
        <p:grpSpPr bwMode="auto">
          <a:xfrm>
            <a:off x="3900488" y="2937648"/>
            <a:ext cx="3062287" cy="1973263"/>
            <a:chOff x="2441" y="2343"/>
            <a:chExt cx="1929" cy="1243"/>
          </a:xfrm>
        </p:grpSpPr>
        <p:sp>
          <p:nvSpPr>
            <p:cNvPr id="98353" name="Freeform 6"/>
            <p:cNvSpPr>
              <a:spLocks/>
            </p:cNvSpPr>
            <p:nvPr/>
          </p:nvSpPr>
          <p:spPr bwMode="auto">
            <a:xfrm>
              <a:off x="2496"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54" name="Freeform 7"/>
            <p:cNvSpPr>
              <a:spLocks/>
            </p:cNvSpPr>
            <p:nvPr/>
          </p:nvSpPr>
          <p:spPr bwMode="auto">
            <a:xfrm flipV="1">
              <a:off x="2502"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55" name="Oval 8"/>
            <p:cNvSpPr>
              <a:spLocks noChangeArrowheads="1"/>
            </p:cNvSpPr>
            <p:nvPr/>
          </p:nvSpPr>
          <p:spPr bwMode="auto">
            <a:xfrm>
              <a:off x="2441"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56" name="Text Box 11"/>
            <p:cNvSpPr txBox="1">
              <a:spLocks noChangeArrowheads="1"/>
            </p:cNvSpPr>
            <p:nvPr/>
          </p:nvSpPr>
          <p:spPr bwMode="auto">
            <a:xfrm>
              <a:off x="2638" y="2423"/>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0.25</a:t>
              </a:r>
              <a:r>
                <a:rPr lang="en-GB" altLang="nl-NL" dirty="0">
                  <a:solidFill>
                    <a:srgbClr val="000000"/>
                  </a:solidFill>
                  <a:latin typeface="Arial" panose="020B0604020202020204" pitchFamily="34" charset="0"/>
                </a:rPr>
                <a:t> </a:t>
              </a:r>
            </a:p>
          </p:txBody>
        </p:sp>
        <p:sp>
          <p:nvSpPr>
            <p:cNvPr id="98357" name="Text Box 9"/>
            <p:cNvSpPr txBox="1">
              <a:spLocks noChangeArrowheads="1"/>
            </p:cNvSpPr>
            <p:nvPr/>
          </p:nvSpPr>
          <p:spPr bwMode="auto">
            <a:xfrm>
              <a:off x="3136" y="3170"/>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58" name="Text Box 11"/>
            <p:cNvSpPr txBox="1">
              <a:spLocks noChangeArrowheads="1"/>
            </p:cNvSpPr>
            <p:nvPr/>
          </p:nvSpPr>
          <p:spPr bwMode="auto">
            <a:xfrm>
              <a:off x="2638" y="3217"/>
              <a:ext cx="67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0.75</a:t>
              </a:r>
              <a:r>
                <a:rPr lang="en-GB" altLang="nl-NL" dirty="0">
                  <a:solidFill>
                    <a:srgbClr val="000000"/>
                  </a:solidFill>
                  <a:latin typeface="Arial" panose="020B0604020202020204" pitchFamily="34" charset="0"/>
                </a:rPr>
                <a:t> </a:t>
              </a:r>
            </a:p>
          </p:txBody>
        </p:sp>
        <p:grpSp>
          <p:nvGrpSpPr>
            <p:cNvPr id="98359" name="Group 57"/>
            <p:cNvGrpSpPr>
              <a:grpSpLocks/>
            </p:cNvGrpSpPr>
            <p:nvPr/>
          </p:nvGrpSpPr>
          <p:grpSpPr bwMode="auto">
            <a:xfrm>
              <a:off x="3121" y="2343"/>
              <a:ext cx="1249" cy="796"/>
              <a:chOff x="3497" y="2759"/>
              <a:chExt cx="1249" cy="796"/>
            </a:xfrm>
          </p:grpSpPr>
          <p:grpSp>
            <p:nvGrpSpPr>
              <p:cNvPr id="98360" name="Group 49"/>
              <p:cNvGrpSpPr>
                <a:grpSpLocks/>
              </p:cNvGrpSpPr>
              <p:nvPr/>
            </p:nvGrpSpPr>
            <p:grpSpPr bwMode="auto">
              <a:xfrm>
                <a:off x="3543" y="2997"/>
                <a:ext cx="433" cy="321"/>
                <a:chOff x="2479" y="2241"/>
                <a:chExt cx="529" cy="509"/>
              </a:xfrm>
            </p:grpSpPr>
            <p:sp>
              <p:nvSpPr>
                <p:cNvPr id="98366" name="Freeform 6"/>
                <p:cNvSpPr>
                  <a:spLocks/>
                </p:cNvSpPr>
                <p:nvPr/>
              </p:nvSpPr>
              <p:spPr bwMode="auto">
                <a:xfrm>
                  <a:off x="2479" y="2241"/>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67" name="Freeform 7"/>
                <p:cNvSpPr>
                  <a:spLocks/>
                </p:cNvSpPr>
                <p:nvPr/>
              </p:nvSpPr>
              <p:spPr bwMode="auto">
                <a:xfrm flipV="1">
                  <a:off x="2484" y="2500"/>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grpSp>
          <p:sp>
            <p:nvSpPr>
              <p:cNvPr id="98361" name="Oval 8"/>
              <p:cNvSpPr>
                <a:spLocks noChangeArrowheads="1"/>
              </p:cNvSpPr>
              <p:nvPr/>
            </p:nvSpPr>
            <p:spPr bwMode="auto">
              <a:xfrm>
                <a:off x="3497" y="3108"/>
                <a:ext cx="106" cy="106"/>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62" name="Text Box 9"/>
              <p:cNvSpPr txBox="1">
                <a:spLocks noChangeArrowheads="1"/>
              </p:cNvSpPr>
              <p:nvPr/>
            </p:nvSpPr>
            <p:spPr bwMode="auto">
              <a:xfrm>
                <a:off x="3976" y="2810"/>
                <a:ext cx="77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40M</a:t>
                </a:r>
                <a:endParaRPr lang="en-GB" altLang="nl-NL" sz="2800" dirty="0">
                  <a:solidFill>
                    <a:srgbClr val="000000"/>
                  </a:solidFill>
                  <a:latin typeface="Arial" panose="020B0604020202020204" pitchFamily="34" charset="0"/>
                </a:endParaRPr>
              </a:p>
            </p:txBody>
          </p:sp>
          <p:sp>
            <p:nvSpPr>
              <p:cNvPr id="98363" name="Text Box 11"/>
              <p:cNvSpPr txBox="1">
                <a:spLocks noChangeArrowheads="1"/>
              </p:cNvSpPr>
              <p:nvPr/>
            </p:nvSpPr>
            <p:spPr bwMode="auto">
              <a:xfrm>
                <a:off x="3614" y="2759"/>
                <a:ext cx="4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0.8</a:t>
                </a:r>
                <a:r>
                  <a:rPr lang="en-GB" altLang="nl-NL" sz="2400">
                    <a:solidFill>
                      <a:srgbClr val="000000"/>
                    </a:solidFill>
                    <a:latin typeface="Arial" panose="020B0604020202020204" pitchFamily="34" charset="0"/>
                  </a:rPr>
                  <a:t> </a:t>
                </a:r>
              </a:p>
            </p:txBody>
          </p:sp>
          <p:sp>
            <p:nvSpPr>
              <p:cNvPr id="98364" name="Text Box 9"/>
              <p:cNvSpPr txBox="1">
                <a:spLocks noChangeArrowheads="1"/>
              </p:cNvSpPr>
              <p:nvPr/>
            </p:nvSpPr>
            <p:spPr bwMode="auto">
              <a:xfrm>
                <a:off x="4024" y="3154"/>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65" name="Text Box 11"/>
              <p:cNvSpPr txBox="1">
                <a:spLocks noChangeArrowheads="1"/>
              </p:cNvSpPr>
              <p:nvPr/>
            </p:nvSpPr>
            <p:spPr bwMode="auto">
              <a:xfrm>
                <a:off x="3606" y="3267"/>
                <a:ext cx="4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0.2</a:t>
                </a:r>
                <a:r>
                  <a:rPr lang="en-GB" altLang="nl-NL" sz="2400">
                    <a:solidFill>
                      <a:srgbClr val="000000"/>
                    </a:solidFill>
                    <a:latin typeface="Arial" panose="020B0604020202020204" pitchFamily="34" charset="0"/>
                  </a:rPr>
                  <a:t> </a:t>
                </a:r>
              </a:p>
            </p:txBody>
          </p:sp>
        </p:grpSp>
      </p:grpSp>
      <p:grpSp>
        <p:nvGrpSpPr>
          <p:cNvPr id="6" name="Group 78"/>
          <p:cNvGrpSpPr>
            <a:grpSpLocks/>
          </p:cNvGrpSpPr>
          <p:nvPr/>
        </p:nvGrpSpPr>
        <p:grpSpPr bwMode="auto">
          <a:xfrm>
            <a:off x="1576388" y="3064648"/>
            <a:ext cx="2249487" cy="1846263"/>
            <a:chOff x="1017" y="2423"/>
            <a:chExt cx="1417" cy="1163"/>
          </a:xfrm>
        </p:grpSpPr>
        <p:sp>
          <p:nvSpPr>
            <p:cNvPr id="98346" name="Text Box 11"/>
            <p:cNvSpPr txBox="1">
              <a:spLocks noChangeArrowheads="1"/>
            </p:cNvSpPr>
            <p:nvPr/>
          </p:nvSpPr>
          <p:spPr bwMode="auto">
            <a:xfrm>
              <a:off x="1214" y="3217"/>
              <a:ext cx="67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0.75</a:t>
              </a:r>
              <a:r>
                <a:rPr lang="en-GB" altLang="nl-NL" dirty="0">
                  <a:solidFill>
                    <a:srgbClr val="000000"/>
                  </a:solidFill>
                  <a:latin typeface="Arial" panose="020B0604020202020204" pitchFamily="34" charset="0"/>
                </a:rPr>
                <a:t> </a:t>
              </a:r>
            </a:p>
          </p:txBody>
        </p:sp>
        <p:sp>
          <p:nvSpPr>
            <p:cNvPr id="98347"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48"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49"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50" name="Text Box 11"/>
            <p:cNvSpPr txBox="1">
              <a:spLocks noChangeArrowheads="1"/>
            </p:cNvSpPr>
            <p:nvPr/>
          </p:nvSpPr>
          <p:spPr bwMode="auto">
            <a:xfrm>
              <a:off x="1214" y="2423"/>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0.25</a:t>
              </a:r>
              <a:r>
                <a:rPr lang="en-GB" altLang="nl-NL" dirty="0">
                  <a:solidFill>
                    <a:srgbClr val="000000"/>
                  </a:solidFill>
                  <a:latin typeface="Arial" panose="020B0604020202020204" pitchFamily="34" charset="0"/>
                </a:rPr>
                <a:t> </a:t>
              </a:r>
            </a:p>
          </p:txBody>
        </p:sp>
        <p:sp>
          <p:nvSpPr>
            <p:cNvPr id="98351"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52"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p:grpSp>
        <p:nvGrpSpPr>
          <p:cNvPr id="7" name="Group 80"/>
          <p:cNvGrpSpPr>
            <a:grpSpLocks/>
          </p:cNvGrpSpPr>
          <p:nvPr/>
        </p:nvGrpSpPr>
        <p:grpSpPr bwMode="auto">
          <a:xfrm>
            <a:off x="1576388" y="5033148"/>
            <a:ext cx="2249487" cy="1846263"/>
            <a:chOff x="1017" y="2423"/>
            <a:chExt cx="1417" cy="1163"/>
          </a:xfrm>
        </p:grpSpPr>
        <p:sp>
          <p:nvSpPr>
            <p:cNvPr id="98339" name="Text Box 11"/>
            <p:cNvSpPr txBox="1">
              <a:spLocks noChangeArrowheads="1"/>
            </p:cNvSpPr>
            <p:nvPr/>
          </p:nvSpPr>
          <p:spPr bwMode="auto">
            <a:xfrm>
              <a:off x="1214" y="3217"/>
              <a:ext cx="67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0.75</a:t>
              </a:r>
              <a:r>
                <a:rPr lang="en-GB" altLang="nl-NL" dirty="0">
                  <a:solidFill>
                    <a:srgbClr val="000000"/>
                  </a:solidFill>
                  <a:latin typeface="Arial" panose="020B0604020202020204" pitchFamily="34" charset="0"/>
                </a:rPr>
                <a:t> </a:t>
              </a:r>
            </a:p>
          </p:txBody>
        </p:sp>
        <p:sp>
          <p:nvSpPr>
            <p:cNvPr id="98340"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41"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42"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43" name="Text Box 11"/>
            <p:cNvSpPr txBox="1">
              <a:spLocks noChangeArrowheads="1"/>
            </p:cNvSpPr>
            <p:nvPr/>
          </p:nvSpPr>
          <p:spPr bwMode="auto">
            <a:xfrm>
              <a:off x="1214" y="2423"/>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0.25</a:t>
              </a:r>
              <a:r>
                <a:rPr lang="en-GB" altLang="nl-NL" dirty="0">
                  <a:solidFill>
                    <a:srgbClr val="000000"/>
                  </a:solidFill>
                  <a:latin typeface="Arial" panose="020B0604020202020204" pitchFamily="34" charset="0"/>
                </a:rPr>
                <a:t> </a:t>
              </a:r>
            </a:p>
          </p:txBody>
        </p:sp>
        <p:sp>
          <p:nvSpPr>
            <p:cNvPr id="98344"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45"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10M</a:t>
              </a:r>
              <a:endParaRPr lang="en-GB" altLang="nl-NL" sz="2800" dirty="0">
                <a:solidFill>
                  <a:srgbClr val="000000"/>
                </a:solidFill>
                <a:latin typeface="Arial" panose="020B0604020202020204" pitchFamily="34" charset="0"/>
              </a:endParaRPr>
            </a:p>
          </p:txBody>
        </p:sp>
      </p:grpSp>
      <p:grpSp>
        <p:nvGrpSpPr>
          <p:cNvPr id="8" name="Group 88"/>
          <p:cNvGrpSpPr>
            <a:grpSpLocks/>
          </p:cNvGrpSpPr>
          <p:nvPr/>
        </p:nvGrpSpPr>
        <p:grpSpPr bwMode="auto">
          <a:xfrm>
            <a:off x="3938588" y="5058548"/>
            <a:ext cx="2249487" cy="1833563"/>
            <a:chOff x="1017" y="2423"/>
            <a:chExt cx="1417" cy="1155"/>
          </a:xfrm>
        </p:grpSpPr>
        <p:sp>
          <p:nvSpPr>
            <p:cNvPr id="98332" name="Text Box 11"/>
            <p:cNvSpPr txBox="1">
              <a:spLocks noChangeArrowheads="1"/>
            </p:cNvSpPr>
            <p:nvPr/>
          </p:nvSpPr>
          <p:spPr bwMode="auto">
            <a:xfrm>
              <a:off x="1214" y="3213"/>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0.80</a:t>
              </a:r>
              <a:r>
                <a:rPr lang="en-GB" altLang="nl-NL" dirty="0">
                  <a:solidFill>
                    <a:srgbClr val="000000"/>
                  </a:solidFill>
                  <a:latin typeface="Arial" panose="020B0604020202020204" pitchFamily="34" charset="0"/>
                </a:rPr>
                <a:t> </a:t>
              </a:r>
            </a:p>
          </p:txBody>
        </p:sp>
        <p:sp>
          <p:nvSpPr>
            <p:cNvPr id="98333" name="Freeform 6"/>
            <p:cNvSpPr>
              <a:spLocks/>
            </p:cNvSpPr>
            <p:nvPr/>
          </p:nvSpPr>
          <p:spPr bwMode="auto">
            <a:xfrm>
              <a:off x="1072" y="2729"/>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34" name="Freeform 7"/>
            <p:cNvSpPr>
              <a:spLocks/>
            </p:cNvSpPr>
            <p:nvPr/>
          </p:nvSpPr>
          <p:spPr bwMode="auto">
            <a:xfrm flipV="1">
              <a:off x="1078" y="3041"/>
              <a:ext cx="631" cy="301"/>
            </a:xfrm>
            <a:custGeom>
              <a:avLst/>
              <a:gdLst>
                <a:gd name="T0" fmla="*/ 0 w 631"/>
                <a:gd name="T1" fmla="*/ 301 h 301"/>
                <a:gd name="T2" fmla="*/ 110 w 631"/>
                <a:gd name="T3" fmla="*/ 0 h 301"/>
                <a:gd name="T4" fmla="*/ 631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35" name="Oval 8"/>
            <p:cNvSpPr>
              <a:spLocks noChangeArrowheads="1"/>
            </p:cNvSpPr>
            <p:nvPr/>
          </p:nvSpPr>
          <p:spPr bwMode="auto">
            <a:xfrm>
              <a:off x="1017" y="2964"/>
              <a:ext cx="128" cy="12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36" name="Text Box 11"/>
            <p:cNvSpPr txBox="1">
              <a:spLocks noChangeArrowheads="1"/>
            </p:cNvSpPr>
            <p:nvPr/>
          </p:nvSpPr>
          <p:spPr bwMode="auto">
            <a:xfrm>
              <a:off x="1214" y="2423"/>
              <a:ext cx="67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000" dirty="0">
                  <a:solidFill>
                    <a:srgbClr val="000000"/>
                  </a:solidFill>
                  <a:latin typeface="Arial" panose="020B0604020202020204" pitchFamily="34" charset="0"/>
                  <a:sym typeface="Symbol" panose="05050102010706020507" pitchFamily="18" charset="2"/>
                </a:rPr>
                <a:t>0.20</a:t>
              </a:r>
              <a:r>
                <a:rPr lang="en-GB" altLang="nl-NL" dirty="0">
                  <a:solidFill>
                    <a:srgbClr val="000000"/>
                  </a:solidFill>
                  <a:latin typeface="Arial" panose="020B0604020202020204" pitchFamily="34" charset="0"/>
                </a:rPr>
                <a:t> </a:t>
              </a:r>
            </a:p>
          </p:txBody>
        </p:sp>
        <p:sp>
          <p:nvSpPr>
            <p:cNvPr id="98337" name="Text Box 9"/>
            <p:cNvSpPr txBox="1">
              <a:spLocks noChangeArrowheads="1"/>
            </p:cNvSpPr>
            <p:nvPr/>
          </p:nvSpPr>
          <p:spPr bwMode="auto">
            <a:xfrm>
              <a:off x="1720" y="3162"/>
              <a:ext cx="4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38" name="Text Box 9"/>
            <p:cNvSpPr txBox="1">
              <a:spLocks noChangeArrowheads="1"/>
            </p:cNvSpPr>
            <p:nvPr/>
          </p:nvSpPr>
          <p:spPr bwMode="auto">
            <a:xfrm>
              <a:off x="1680" y="2546"/>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40M</a:t>
              </a:r>
              <a:endParaRPr lang="en-GB" altLang="nl-NL" sz="2800" dirty="0">
                <a:solidFill>
                  <a:srgbClr val="000000"/>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55313" name="Text Box 9"/>
              <p:cNvSpPr txBox="1">
                <a:spLocks noChangeArrowheads="1"/>
              </p:cNvSpPr>
              <p:nvPr/>
            </p:nvSpPr>
            <p:spPr bwMode="auto">
              <a:xfrm>
                <a:off x="3406778" y="5271436"/>
                <a:ext cx="488499" cy="1015663"/>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l-NL" altLang="nl-NL" sz="2800" b="0" i="1" dirty="0">
                    <a:solidFill>
                      <a:srgbClr val="000000"/>
                    </a:solidFill>
                    <a:latin typeface="Cambria Math"/>
                  </a:rPr>
                  <a:t> </a:t>
                </a:r>
              </a:p>
              <a:p>
                <a:pPr>
                  <a:spcBef>
                    <a:spcPct val="50000"/>
                  </a:spcBef>
                  <a:buFontTx/>
                  <a:buNone/>
                </a:pPr>
                <a14:m>
                  <m:oMathPara xmlns:m="http://schemas.openxmlformats.org/officeDocument/2006/math">
                    <m:oMathParaPr>
                      <m:jc m:val="centerGroup"/>
                    </m:oMathParaPr>
                    <m:oMath xmlns:m="http://schemas.openxmlformats.org/officeDocument/2006/math">
                      <m:r>
                        <a:rPr lang="nl-NL" altLang="nl-NL" b="0" i="1" smtClean="0">
                          <a:solidFill>
                            <a:srgbClr val="000000"/>
                          </a:solidFill>
                          <a:latin typeface="Cambria Math"/>
                        </a:rPr>
                        <m:t>≺</m:t>
                      </m:r>
                    </m:oMath>
                  </m:oMathPara>
                </a14:m>
                <a:endParaRPr lang="en-GB" altLang="nl-NL" dirty="0">
                  <a:solidFill>
                    <a:srgbClr val="000000"/>
                  </a:solidFill>
                  <a:latin typeface="Arial" panose="020B0604020202020204" pitchFamily="34" charset="0"/>
                </a:endParaRPr>
              </a:p>
            </p:txBody>
          </p:sp>
        </mc:Choice>
        <mc:Fallback xmlns="">
          <p:sp>
            <p:nvSpPr>
              <p:cNvPr id="55313" name="Text Box 9"/>
              <p:cNvSpPr txBox="1">
                <a:spLocks noRot="1" noChangeAspect="1" noMove="1" noResize="1" noEditPoints="1" noAdjustHandles="1" noChangeArrowheads="1" noChangeShapeType="1" noTextEdit="1"/>
              </p:cNvSpPr>
              <p:nvPr/>
            </p:nvSpPr>
            <p:spPr bwMode="auto">
              <a:xfrm>
                <a:off x="3406778" y="5271436"/>
                <a:ext cx="488499" cy="1015663"/>
              </a:xfrm>
              <a:prstGeom prst="rect">
                <a:avLst/>
              </a:prstGeom>
              <a:blipFill rotWithShape="1">
                <a:blip r:embed="rId4"/>
                <a:stretch>
                  <a:fillRect/>
                </a:stretch>
              </a:blipFill>
              <a:ln>
                <a:noFill/>
              </a:ln>
            </p:spPr>
            <p:txBody>
              <a:bodyPr/>
              <a:lstStyle/>
              <a:p>
                <a:r>
                  <a:rPr lang="nl-NL">
                    <a:noFill/>
                  </a:rPr>
                  <a:t> </a:t>
                </a:r>
              </a:p>
            </p:txBody>
          </p:sp>
        </mc:Fallback>
      </mc:AlternateContent>
      <p:sp>
        <p:nvSpPr>
          <p:cNvPr id="2" name="Text Box 2"/>
          <p:cNvSpPr txBox="1">
            <a:spLocks noChangeArrowheads="1"/>
          </p:cNvSpPr>
          <p:nvPr/>
        </p:nvSpPr>
        <p:spPr bwMode="auto">
          <a:xfrm>
            <a:off x="4337050" y="4836298"/>
            <a:ext cx="7572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9" name="Group 58"/>
          <p:cNvGrpSpPr>
            <a:grpSpLocks/>
          </p:cNvGrpSpPr>
          <p:nvPr/>
        </p:nvGrpSpPr>
        <p:grpSpPr bwMode="auto">
          <a:xfrm>
            <a:off x="3862388" y="1756548"/>
            <a:ext cx="1982787" cy="1273822"/>
            <a:chOff x="3862388" y="1714500"/>
            <a:chExt cx="1982787" cy="1273822"/>
          </a:xfrm>
        </p:grpSpPr>
        <p:grpSp>
          <p:nvGrpSpPr>
            <p:cNvPr id="98324" name="Group 24"/>
            <p:cNvGrpSpPr>
              <a:grpSpLocks/>
            </p:cNvGrpSpPr>
            <p:nvPr/>
          </p:nvGrpSpPr>
          <p:grpSpPr bwMode="auto">
            <a:xfrm>
              <a:off x="3935413" y="2101850"/>
              <a:ext cx="687387" cy="509588"/>
              <a:chOff x="2479" y="2241"/>
              <a:chExt cx="529" cy="509"/>
            </a:xfrm>
          </p:grpSpPr>
          <p:sp>
            <p:nvSpPr>
              <p:cNvPr id="98330" name="Freeform 6"/>
              <p:cNvSpPr>
                <a:spLocks/>
              </p:cNvSpPr>
              <p:nvPr/>
            </p:nvSpPr>
            <p:spPr bwMode="auto">
              <a:xfrm>
                <a:off x="2479" y="2241"/>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98331" name="Freeform 7"/>
              <p:cNvSpPr>
                <a:spLocks/>
              </p:cNvSpPr>
              <p:nvPr/>
            </p:nvSpPr>
            <p:spPr bwMode="auto">
              <a:xfrm flipV="1">
                <a:off x="2484" y="2500"/>
                <a:ext cx="524" cy="250"/>
              </a:xfrm>
              <a:custGeom>
                <a:avLst/>
                <a:gdLst>
                  <a:gd name="T0" fmla="*/ 0 w 631"/>
                  <a:gd name="T1" fmla="*/ 2 h 301"/>
                  <a:gd name="T2" fmla="*/ 2 w 631"/>
                  <a:gd name="T3" fmla="*/ 0 h 301"/>
                  <a:gd name="T4" fmla="*/ 2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grpSp>
        <p:sp>
          <p:nvSpPr>
            <p:cNvPr id="98325" name="Oval 8"/>
            <p:cNvSpPr>
              <a:spLocks noChangeArrowheads="1"/>
            </p:cNvSpPr>
            <p:nvPr/>
          </p:nvSpPr>
          <p:spPr bwMode="auto">
            <a:xfrm>
              <a:off x="3862388" y="2278063"/>
              <a:ext cx="168275" cy="168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98326" name="Text Box 9"/>
            <p:cNvSpPr txBox="1">
              <a:spLocks noChangeArrowheads="1"/>
            </p:cNvSpPr>
            <p:nvPr/>
          </p:nvSpPr>
          <p:spPr bwMode="auto">
            <a:xfrm>
              <a:off x="4622800" y="1804988"/>
              <a:ext cx="1222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dirty="0">
                  <a:solidFill>
                    <a:srgbClr val="000000"/>
                  </a:solidFill>
                  <a:latin typeface="Arial" panose="020B0604020202020204" pitchFamily="34" charset="0"/>
                  <a:cs typeface="Times New Roman" panose="02020603050405020304" pitchFamily="18" charset="0"/>
                </a:rPr>
                <a:t>40M</a:t>
              </a:r>
              <a:endParaRPr lang="en-GB" altLang="nl-NL" sz="2800" dirty="0">
                <a:solidFill>
                  <a:srgbClr val="000000"/>
                </a:solidFill>
                <a:latin typeface="Arial" panose="020B0604020202020204" pitchFamily="34" charset="0"/>
              </a:endParaRPr>
            </a:p>
          </p:txBody>
        </p:sp>
        <p:sp>
          <p:nvSpPr>
            <p:cNvPr id="98327" name="Text Box 11"/>
            <p:cNvSpPr txBox="1">
              <a:spLocks noChangeArrowheads="1"/>
            </p:cNvSpPr>
            <p:nvPr/>
          </p:nvSpPr>
          <p:spPr bwMode="auto">
            <a:xfrm>
              <a:off x="4048125" y="171450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0.8</a:t>
              </a:r>
              <a:r>
                <a:rPr lang="en-GB" altLang="nl-NL" sz="2400">
                  <a:solidFill>
                    <a:srgbClr val="000000"/>
                  </a:solidFill>
                  <a:latin typeface="Arial" panose="020B0604020202020204" pitchFamily="34" charset="0"/>
                </a:rPr>
                <a:t> </a:t>
              </a:r>
            </a:p>
          </p:txBody>
        </p:sp>
        <p:sp>
          <p:nvSpPr>
            <p:cNvPr id="98328" name="Text Box 9"/>
            <p:cNvSpPr txBox="1">
              <a:spLocks noChangeArrowheads="1"/>
            </p:cNvSpPr>
            <p:nvPr/>
          </p:nvSpPr>
          <p:spPr bwMode="auto">
            <a:xfrm>
              <a:off x="4690122" y="2342210"/>
              <a:ext cx="739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sz="2800">
                <a:solidFill>
                  <a:srgbClr val="000000"/>
                </a:solidFill>
                <a:latin typeface="Arial" panose="020B0604020202020204" pitchFamily="34" charset="0"/>
              </a:endParaRPr>
            </a:p>
          </p:txBody>
        </p:sp>
        <p:sp>
          <p:nvSpPr>
            <p:cNvPr id="98329" name="Text Box 11"/>
            <p:cNvSpPr txBox="1">
              <a:spLocks noChangeArrowheads="1"/>
            </p:cNvSpPr>
            <p:nvPr/>
          </p:nvSpPr>
          <p:spPr bwMode="auto">
            <a:xfrm>
              <a:off x="4035425" y="2531122"/>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nl-NL" sz="2400">
                  <a:solidFill>
                    <a:srgbClr val="000000"/>
                  </a:solidFill>
                  <a:latin typeface="Arial" panose="020B0604020202020204" pitchFamily="34" charset="0"/>
                  <a:sym typeface="Symbol" panose="05050102010706020507" pitchFamily="18" charset="2"/>
                </a:rPr>
                <a:t>0.2</a:t>
              </a:r>
              <a:r>
                <a:rPr lang="en-GB" altLang="nl-NL" sz="2400">
                  <a:solidFill>
                    <a:srgbClr val="000000"/>
                  </a:solidFill>
                  <a:latin typeface="Arial" panose="020B0604020202020204" pitchFamily="34" charset="0"/>
                </a:rPr>
                <a:t> </a:t>
              </a:r>
            </a:p>
          </p:txBody>
        </p:sp>
      </p:grpSp>
      <p:sp>
        <p:nvSpPr>
          <p:cNvPr id="57" name="Text Box 2"/>
          <p:cNvSpPr txBox="1">
            <a:spLocks noChangeArrowheads="1"/>
          </p:cNvSpPr>
          <p:nvPr/>
        </p:nvSpPr>
        <p:spPr bwMode="auto">
          <a:xfrm>
            <a:off x="-1000" y="1605236"/>
            <a:ext cx="20494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M: </a:t>
            </a:r>
            <a:r>
              <a:rPr lang="en-US" altLang="nl-NL" sz="2800" dirty="0">
                <a:solidFill>
                  <a:srgbClr val="0000FF"/>
                </a:solidFill>
                <a:latin typeface="Arial" panose="020B0604020202020204" pitchFamily="34" charset="0"/>
              </a:rPr>
              <a:t>€10</a:t>
            </a:r>
            <a:r>
              <a:rPr lang="en-US" altLang="nl-NL" sz="2800" baseline="30000" dirty="0">
                <a:solidFill>
                  <a:srgbClr val="0000FF"/>
                </a:solidFill>
                <a:latin typeface="Arial" panose="020B0604020202020204" pitchFamily="34" charset="0"/>
              </a:rPr>
              <a:t>6</a:t>
            </a:r>
            <a:endParaRPr lang="en-GB" altLang="nl-NL" sz="2800" baseline="30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mc:AlternateContent xmlns:mc="http://schemas.openxmlformats.org/markup-compatibility/2006" xmlns:a14="http://schemas.microsoft.com/office/drawing/2010/main">
        <mc:Choice Requires="a14">
          <p:sp>
            <p:nvSpPr>
              <p:cNvPr id="60" name="Text Box 2"/>
              <p:cNvSpPr txBox="1">
                <a:spLocks noChangeArrowheads="1"/>
              </p:cNvSpPr>
              <p:nvPr/>
            </p:nvSpPr>
            <p:spPr bwMode="auto">
              <a:xfrm>
                <a:off x="6413839" y="5205525"/>
                <a:ext cx="2792413"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None/>
                </a:pPr>
                <a14:m>
                  <m:oMath xmlns:m="http://schemas.openxmlformats.org/officeDocument/2006/math">
                    <m:r>
                      <a:rPr lang="nl-NL" altLang="nl-NL" sz="2800" b="0" i="1" smtClean="0">
                        <a:solidFill>
                          <a:srgbClr val="FF0000"/>
                        </a:solidFill>
                        <a:latin typeface="Cambria Math"/>
                        <a:cs typeface="Times New Roman" panose="02020603050405020304" pitchFamily="18" charset="0"/>
                        <a:sym typeface="Math3" panose="00000400000000000000" pitchFamily="2" charset="2"/>
                      </a:rPr>
                      <m:t>≻</m:t>
                    </m:r>
                  </m:oMath>
                </a14:m>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err="1">
                    <a:solidFill>
                      <a:srgbClr val="FF0000"/>
                    </a:solidFill>
                    <a:latin typeface="Arial" panose="020B0604020202020204" pitchFamily="34" charset="0"/>
                    <a:cs typeface="Times New Roman" panose="02020603050405020304" pitchFamily="18" charset="0"/>
                    <a:sym typeface="Math3" panose="00000400000000000000" pitchFamily="2" charset="2"/>
                  </a:rPr>
                  <a:t>iso</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 ? violates logic.</a:t>
                </a:r>
              </a:p>
            </p:txBody>
          </p:sp>
        </mc:Choice>
        <mc:Fallback xmlns="">
          <p:sp>
            <p:nvSpPr>
              <p:cNvPr id="60" name="Text Box 2"/>
              <p:cNvSpPr txBox="1">
                <a:spLocks noRot="1" noChangeAspect="1" noMove="1" noResize="1" noEditPoints="1" noAdjustHandles="1" noChangeArrowheads="1" noChangeShapeType="1" noTextEdit="1"/>
              </p:cNvSpPr>
              <p:nvPr/>
            </p:nvSpPr>
            <p:spPr bwMode="auto">
              <a:xfrm>
                <a:off x="6413839" y="5205525"/>
                <a:ext cx="2792413" cy="824841"/>
              </a:xfrm>
              <a:prstGeom prst="rect">
                <a:avLst/>
              </a:prstGeom>
              <a:blipFill rotWithShape="1">
                <a:blip r:embed="rId5"/>
                <a:stretch>
                  <a:fillRect l="-4367" t="-15556" r="-131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p:nvGrpSpPr>
          <p:cNvPr id="62" name="Group 61"/>
          <p:cNvGrpSpPr>
            <a:grpSpLocks/>
          </p:cNvGrpSpPr>
          <p:nvPr/>
        </p:nvGrpSpPr>
        <p:grpSpPr bwMode="auto">
          <a:xfrm>
            <a:off x="781050" y="3018611"/>
            <a:ext cx="6042025" cy="1866900"/>
            <a:chOff x="781050" y="2976563"/>
            <a:chExt cx="6042025" cy="1866900"/>
          </a:xfrm>
        </p:grpSpPr>
        <p:cxnSp>
          <p:nvCxnSpPr>
            <p:cNvPr id="98322" name="Straight Connector 62"/>
            <p:cNvCxnSpPr>
              <a:cxnSpLocks noChangeShapeType="1"/>
            </p:cNvCxnSpPr>
            <p:nvPr/>
          </p:nvCxnSpPr>
          <p:spPr bwMode="auto">
            <a:xfrm>
              <a:off x="800100" y="2976563"/>
              <a:ext cx="6022975" cy="0"/>
            </a:xfrm>
            <a:prstGeom prst="line">
              <a:avLst/>
            </a:prstGeom>
            <a:noFill/>
            <a:ln w="9525" algn="ctr">
              <a:solidFill>
                <a:srgbClr val="0066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23" name="Straight Connector 63"/>
            <p:cNvCxnSpPr>
              <a:cxnSpLocks noChangeShapeType="1"/>
            </p:cNvCxnSpPr>
            <p:nvPr/>
          </p:nvCxnSpPr>
          <p:spPr bwMode="auto">
            <a:xfrm>
              <a:off x="781050" y="4843463"/>
              <a:ext cx="6022975" cy="0"/>
            </a:xfrm>
            <a:prstGeom prst="line">
              <a:avLst/>
            </a:prstGeom>
            <a:noFill/>
            <a:ln w="9525" algn="ctr">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7" name="Text Box 2"/>
          <p:cNvSpPr txBox="1">
            <a:spLocks noChangeArrowheads="1"/>
          </p:cNvSpPr>
          <p:nvPr/>
        </p:nvSpPr>
        <p:spPr bwMode="auto">
          <a:xfrm>
            <a:off x="3361803" y="3748901"/>
            <a:ext cx="4885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sym typeface="Math3" panose="00000400000000000000" pitchFamily="2" charset="2"/>
              </a:rPr>
              <a:t>?</a:t>
            </a:r>
          </a:p>
        </p:txBody>
      </p:sp>
      <mc:AlternateContent xmlns:mc="http://schemas.openxmlformats.org/markup-compatibility/2006" xmlns:a14="http://schemas.microsoft.com/office/drawing/2010/main">
        <mc:Choice Requires="a14">
          <p:sp>
            <p:nvSpPr>
              <p:cNvPr id="68" name="Text Box 2"/>
              <p:cNvSpPr txBox="1">
                <a:spLocks noChangeArrowheads="1"/>
              </p:cNvSpPr>
              <p:nvPr/>
            </p:nvSpPr>
            <p:spPr bwMode="auto">
              <a:xfrm>
                <a:off x="6460107" y="6052649"/>
                <a:ext cx="2792413" cy="824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None/>
                </a:pPr>
                <a14:m>
                  <m:oMath xmlns:m="http://schemas.openxmlformats.org/officeDocument/2006/math">
                    <m:r>
                      <a:rPr lang="nl-NL" altLang="nl-NL" sz="2800" i="1" smtClean="0">
                        <a:solidFill>
                          <a:srgbClr val="FF0000"/>
                        </a:solidFill>
                        <a:latin typeface="Cambria Math"/>
                        <a:ea typeface="Cambria Math"/>
                        <a:sym typeface="Math3" panose="00000400000000000000" pitchFamily="2" charset="2"/>
                      </a:rPr>
                      <m:t>≺</m:t>
                    </m:r>
                  </m:oMath>
                </a14:m>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 </a:t>
                </a:r>
                <a:r>
                  <a:rPr lang="en-US" altLang="nl-NL" sz="2800" dirty="0" err="1">
                    <a:solidFill>
                      <a:srgbClr val="FF0000"/>
                    </a:solidFill>
                    <a:latin typeface="Arial" panose="020B0604020202020204" pitchFamily="34" charset="0"/>
                    <a:cs typeface="Times New Roman" panose="02020603050405020304" pitchFamily="18" charset="0"/>
                    <a:sym typeface="Math3" panose="00000400000000000000" pitchFamily="2" charset="2"/>
                  </a:rPr>
                  <a:t>iso</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 ? violates independence.</a:t>
                </a:r>
              </a:p>
            </p:txBody>
          </p:sp>
        </mc:Choice>
        <mc:Fallback xmlns="">
          <p:sp>
            <p:nvSpPr>
              <p:cNvPr id="68" name="Text Box 2"/>
              <p:cNvSpPr txBox="1">
                <a:spLocks noRot="1" noChangeAspect="1" noMove="1" noResize="1" noEditPoints="1" noAdjustHandles="1" noChangeArrowheads="1" noChangeShapeType="1" noTextEdit="1"/>
              </p:cNvSpPr>
              <p:nvPr/>
            </p:nvSpPr>
            <p:spPr bwMode="auto">
              <a:xfrm>
                <a:off x="6460107" y="6052649"/>
                <a:ext cx="2792413" cy="824841"/>
              </a:xfrm>
              <a:prstGeom prst="rect">
                <a:avLst/>
              </a:prstGeom>
              <a:blipFill rotWithShape="1">
                <a:blip r:embed="rId6"/>
                <a:stretch>
                  <a:fillRect l="-4585" t="-15556" r="-1092"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69" name="Text Box 2"/>
          <p:cNvSpPr txBox="1">
            <a:spLocks noChangeArrowheads="1"/>
          </p:cNvSpPr>
          <p:nvPr/>
        </p:nvSpPr>
        <p:spPr bwMode="auto">
          <a:xfrm>
            <a:off x="2059060" y="4839200"/>
            <a:ext cx="7572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77" name="Picture 76" descr="A person wearing a suit and tie&#10;&#10;Description automatically generated">
            <a:extLst>
              <a:ext uri="{FF2B5EF4-FFF2-40B4-BE49-F238E27FC236}">
                <a16:creationId xmlns:a16="http://schemas.microsoft.com/office/drawing/2014/main" id="{53852321-F22A-402B-A25B-06DCD075E937}"/>
              </a:ext>
            </a:extLst>
          </p:cNvPr>
          <p:cNvPicPr>
            <a:picLocks noChangeAspect="1"/>
          </p:cNvPicPr>
          <p:nvPr/>
        </p:nvPicPr>
        <p:blipFill rotWithShape="1">
          <a:blip r:embed="rId7">
            <a:extLst>
              <a:ext uri="{28A0092B-C50C-407E-A947-70E740481C1C}">
                <a14:useLocalDpi xmlns:a14="http://schemas.microsoft.com/office/drawing/2010/main" val="0"/>
              </a:ext>
            </a:extLst>
          </a:blip>
          <a:srcRect l="28557" r="29793" b="30083"/>
          <a:stretch/>
        </p:blipFill>
        <p:spPr>
          <a:xfrm>
            <a:off x="62455" y="6021288"/>
            <a:ext cx="549105" cy="768158"/>
          </a:xfrm>
          <a:prstGeom prst="rect">
            <a:avLst/>
          </a:prstGeom>
        </p:spPr>
      </p:pic>
      <p:sp>
        <p:nvSpPr>
          <p:cNvPr id="79" name="Rectangle 78">
            <a:extLst>
              <a:ext uri="{FF2B5EF4-FFF2-40B4-BE49-F238E27FC236}">
                <a16:creationId xmlns:a16="http://schemas.microsoft.com/office/drawing/2014/main" id="{64A3B238-569B-4A27-9769-B7AC153435B7}"/>
              </a:ext>
            </a:extLst>
          </p:cNvPr>
          <p:cNvSpPr/>
          <p:nvPr/>
        </p:nvSpPr>
        <p:spPr>
          <a:xfrm>
            <a:off x="6406517" y="5266338"/>
            <a:ext cx="2616694" cy="747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mc:AlternateContent xmlns:mc="http://schemas.openxmlformats.org/markup-compatibility/2006" xmlns:a14="http://schemas.microsoft.com/office/drawing/2010/main">
        <mc:Choice Requires="a14">
          <p:sp>
            <p:nvSpPr>
              <p:cNvPr id="74" name="Text Box 2"/>
              <p:cNvSpPr txBox="1">
                <a:spLocks noChangeArrowheads="1"/>
              </p:cNvSpPr>
              <p:nvPr/>
            </p:nvSpPr>
            <p:spPr bwMode="auto">
              <a:xfrm>
                <a:off x="3357726" y="3687072"/>
                <a:ext cx="501650" cy="584775"/>
              </a:xfrm>
              <a:prstGeom prst="rect">
                <a:avLst/>
              </a:prstGeom>
              <a:solidFill>
                <a:schemeClr val="bg1"/>
              </a:solid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Para xmlns:m="http://schemas.openxmlformats.org/officeDocument/2006/math">
                    <m:oMathParaPr>
                      <m:jc m:val="centerGroup"/>
                    </m:oMathParaPr>
                    <m:oMath xmlns:m="http://schemas.openxmlformats.org/officeDocument/2006/math">
                      <m:r>
                        <a:rPr lang="nl-NL" altLang="nl-NL" b="0" i="1" smtClean="0">
                          <a:solidFill>
                            <a:srgbClr val="FF0000"/>
                          </a:solidFill>
                          <a:latin typeface="Cambria Math"/>
                          <a:cs typeface="Times New Roman" panose="02020603050405020304" pitchFamily="18" charset="0"/>
                          <a:sym typeface="Math3" panose="00000400000000000000" pitchFamily="2" charset="2"/>
                        </a:rPr>
                        <m:t>≻</m:t>
                      </m:r>
                    </m:oMath>
                  </m:oMathPara>
                </a14:m>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74" name="Text Box 2"/>
              <p:cNvSpPr txBox="1">
                <a:spLocks noRot="1" noChangeAspect="1" noMove="1" noResize="1" noEditPoints="1" noAdjustHandles="1" noChangeArrowheads="1" noChangeShapeType="1" noTextEdit="1"/>
              </p:cNvSpPr>
              <p:nvPr/>
            </p:nvSpPr>
            <p:spPr bwMode="auto">
              <a:xfrm>
                <a:off x="3357726" y="3687072"/>
                <a:ext cx="501650" cy="584775"/>
              </a:xfrm>
              <a:prstGeom prst="rect">
                <a:avLst/>
              </a:prstGeom>
              <a:blipFill rotWithShape="1">
                <a:blip r:embed="rId8"/>
                <a:stretch>
                  <a:fillRect/>
                </a:stretch>
              </a:blipFill>
              <a:ln>
                <a:noFill/>
              </a:ln>
            </p:spPr>
            <p:txBody>
              <a:bodyPr/>
              <a:lstStyle/>
              <a:p>
                <a:r>
                  <a:rPr lang="nl-NL">
                    <a:noFill/>
                  </a:rPr>
                  <a:t> </a:t>
                </a:r>
              </a:p>
            </p:txBody>
          </p:sp>
        </mc:Fallback>
      </mc:AlternateContent>
      <p:sp>
        <p:nvSpPr>
          <p:cNvPr id="75" name="Rectangle 74">
            <a:extLst>
              <a:ext uri="{FF2B5EF4-FFF2-40B4-BE49-F238E27FC236}">
                <a16:creationId xmlns:a16="http://schemas.microsoft.com/office/drawing/2014/main" id="{64A3B238-569B-4A27-9769-B7AC153435B7}"/>
              </a:ext>
            </a:extLst>
          </p:cNvPr>
          <p:cNvSpPr/>
          <p:nvPr/>
        </p:nvSpPr>
        <p:spPr>
          <a:xfrm>
            <a:off x="3475369" y="3831088"/>
            <a:ext cx="317168" cy="451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mc:AlternateContent xmlns:mc="http://schemas.openxmlformats.org/markup-compatibility/2006" xmlns:a14="http://schemas.microsoft.com/office/drawing/2010/main">
        <mc:Choice Requires="a14">
          <p:sp>
            <p:nvSpPr>
              <p:cNvPr id="80" name="Text Box 2"/>
              <p:cNvSpPr txBox="1">
                <a:spLocks noChangeArrowheads="1"/>
              </p:cNvSpPr>
              <p:nvPr/>
            </p:nvSpPr>
            <p:spPr bwMode="auto">
              <a:xfrm>
                <a:off x="3371547" y="3786698"/>
                <a:ext cx="461774" cy="5109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None/>
                </a:pPr>
                <a14:m>
                  <m:oMathPara xmlns:m="http://schemas.openxmlformats.org/officeDocument/2006/math">
                    <m:oMathParaPr>
                      <m:jc m:val="centerGroup"/>
                    </m:oMathParaPr>
                    <m:oMath xmlns:m="http://schemas.openxmlformats.org/officeDocument/2006/math">
                      <m:r>
                        <a:rPr lang="nl-NL" altLang="nl-NL" i="1" smtClean="0">
                          <a:solidFill>
                            <a:srgbClr val="FF0000"/>
                          </a:solidFill>
                          <a:latin typeface="Cambria Math"/>
                          <a:ea typeface="Cambria Math"/>
                          <a:sym typeface="Math3" panose="00000400000000000000" pitchFamily="2" charset="2"/>
                        </a:rPr>
                        <m:t>≺</m:t>
                      </m:r>
                    </m:oMath>
                  </m:oMathPara>
                </a14:m>
                <a:endParaRPr lang="en-US" altLang="nl-NL" sz="36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mc:Choice>
        <mc:Fallback xmlns="">
          <p:sp>
            <p:nvSpPr>
              <p:cNvPr id="80" name="Text Box 2"/>
              <p:cNvSpPr txBox="1">
                <a:spLocks noRot="1" noChangeAspect="1" noMove="1" noResize="1" noEditPoints="1" noAdjustHandles="1" noChangeArrowheads="1" noChangeShapeType="1" noTextEdit="1"/>
              </p:cNvSpPr>
              <p:nvPr/>
            </p:nvSpPr>
            <p:spPr bwMode="auto">
              <a:xfrm>
                <a:off x="3371547" y="3786698"/>
                <a:ext cx="461774" cy="510909"/>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81"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56</a:t>
            </a:fld>
            <a:endParaRPr lang="en-US" altLang="nl-NL" sz="1600"/>
          </a:p>
        </p:txBody>
      </p:sp>
      <p:pic>
        <p:nvPicPr>
          <p:cNvPr id="85" name="Picture 5" descr="Homer_Simpson_20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824654"/>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8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8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530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5"/>
                                        </p:tgtEl>
                                        <p:attrNameLst>
                                          <p:attrName>style.visibility</p:attrName>
                                        </p:attrNameLst>
                                      </p:cBhvr>
                                      <p:to>
                                        <p:strVal val="visible"/>
                                      </p:to>
                                    </p:se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5300">
                                            <p:bg/>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530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530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5313">
                                            <p:bg/>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31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5313">
                                            <p:txEl>
                                              <p:pRg st="1" end="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74">
                                            <p:bg/>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499"/>
                                          </p:stCondLst>
                                        </p:cTn>
                                        <p:tgtEl>
                                          <p:spTgt spid="69">
                                            <p:txEl>
                                              <p:pRg st="0" end="0"/>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79"/>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75"/>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68"/>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autoUpdateAnimBg="0"/>
      <p:bldP spid="66" grpId="0"/>
      <p:bldP spid="65" grpId="0"/>
      <p:bldP spid="55300" grpId="0" build="p" animBg="1"/>
      <p:bldP spid="55301" grpId="0"/>
      <p:bldP spid="55313" grpId="0" build="p" animBg="1"/>
      <p:bldP spid="2" grpId="0" build="p" autoUpdateAnimBg="0"/>
      <p:bldP spid="57" grpId="0"/>
      <p:bldP spid="60" grpId="0"/>
      <p:bldP spid="67" grpId="0"/>
      <p:bldP spid="68" grpId="0"/>
      <p:bldP spid="69" grpId="0" build="p" autoUpdateAnimBg="0"/>
      <p:bldP spid="79" grpId="0" animBg="1"/>
      <p:bldP spid="74" grpId="0" build="p" animBg="1"/>
      <p:bldP spid="75" grpId="0" animBg="1"/>
      <p:bldP spid="8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58750" y="322263"/>
            <a:ext cx="825182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First reactions:</a:t>
            </a:r>
          </a:p>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just weird anomaly in lab with extreme amounts and probabilities.</a:t>
            </a:r>
          </a:p>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subjects are confused and will learn better in the market.</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Allais’ paradox is a problem, but not enough so, for people to give up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ordinalism</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7"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57</a:t>
            </a:fld>
            <a:endParaRPr lang="en-US" altLang="nl-NL" sz="1600"/>
          </a:p>
        </p:txBody>
      </p:sp>
      <p:pic>
        <p:nvPicPr>
          <p:cNvPr id="8"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91377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1438" y="57324"/>
            <a:ext cx="8505825"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buFontTx/>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Other classical problem for expected utility: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coexistence of gambling &amp; insurance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(risk seeking </a:t>
            </a:r>
            <a:r>
              <a:rPr lang="en-US" dirty="0">
                <a:sym typeface="Symbol" panose="05050102010706020507" pitchFamily="18" charset="2"/>
              </a:rPr>
              <a:t> </a:t>
            </a:r>
            <a:r>
              <a:rPr lang="en-US" dirty="0">
                <a:solidFill>
                  <a:srgbClr val="000000"/>
                </a:solidFill>
                <a:latin typeface="Arial" panose="020B0604020202020204" pitchFamily="34" charset="0"/>
                <a:cs typeface="Times New Roman" panose="02020603050405020304" pitchFamily="18" charset="0"/>
                <a:sym typeface="Math3" panose="00000400000000000000" pitchFamily="2" charset="2"/>
              </a:rPr>
              <a:t>risk aversion).</a:t>
            </a: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buFontTx/>
              <a:buNone/>
            </a:pP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Still</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not</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enough</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to</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give</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up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ordinalism</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5000"/>
              </a:lnSpc>
              <a:buFontTx/>
              <a:buNone/>
            </a:pPr>
            <a:r>
              <a:rPr lang="nl-NL" altLang="nl-NL" dirty="0" err="1">
                <a:solidFill>
                  <a:srgbClr val="0000FF"/>
                </a:solidFill>
                <a:latin typeface="Arial" panose="020B0604020202020204" pitchFamily="34" charset="0"/>
                <a:ea typeface="MS Mincho" panose="02020609040205080304" pitchFamily="49" charset="-128"/>
              </a:rPr>
              <a:t>Ordinal</a:t>
            </a:r>
            <a:r>
              <a:rPr lang="nl-NL" altLang="nl-NL" dirty="0">
                <a:solidFill>
                  <a:srgbClr val="0000FF"/>
                </a:solidFill>
                <a:latin typeface="Arial" panose="020B0604020202020204" pitchFamily="34" charset="0"/>
                <a:ea typeface="MS Mincho" panose="02020609040205080304" pitchFamily="49" charset="-128"/>
              </a:rPr>
              <a:t> </a:t>
            </a:r>
            <a:r>
              <a:rPr lang="nl-NL" altLang="nl-NL" dirty="0" err="1">
                <a:solidFill>
                  <a:srgbClr val="0000FF"/>
                </a:solidFill>
                <a:latin typeface="Arial" panose="020B0604020202020204" pitchFamily="34" charset="0"/>
                <a:ea typeface="MS Mincho" panose="02020609040205080304" pitchFamily="49" charset="-128"/>
              </a:rPr>
              <a:t>champion</a:t>
            </a:r>
            <a:r>
              <a:rPr lang="nl-NL" altLang="nl-NL" dirty="0">
                <a:solidFill>
                  <a:srgbClr val="0000FF"/>
                </a:solidFill>
                <a:latin typeface="Arial" panose="020B0604020202020204" pitchFamily="34" charset="0"/>
                <a:ea typeface="MS Mincho" panose="02020609040205080304" pitchFamily="49" charset="-128"/>
              </a:rPr>
              <a:t> </a:t>
            </a:r>
            <a:r>
              <a:rPr lang="en-AU" altLang="nl-NL" dirty="0">
                <a:solidFill>
                  <a:srgbClr val="0000FF"/>
                </a:solidFill>
                <a:latin typeface="Arial" panose="020B0604020202020204" pitchFamily="34" charset="0"/>
                <a:ea typeface="MS Mincho" panose="02020609040205080304" pitchFamily="49" charset="-128"/>
              </a:rPr>
              <a:t>Arrow said it this way</a:t>
            </a:r>
            <a:r>
              <a:rPr lang="en-AU" altLang="nl-NL" dirty="0">
                <a:solidFill>
                  <a:srgbClr val="0066FF"/>
                </a:solidFill>
                <a:latin typeface="Arial" panose="020B0604020202020204" pitchFamily="34" charset="0"/>
                <a:ea typeface="MS Mincho" panose="02020609040205080304" pitchFamily="49" charset="-128"/>
              </a:rPr>
              <a:t> </a:t>
            </a:r>
            <a:r>
              <a:rPr lang="en-AU" altLang="nl-NL" dirty="0">
                <a:solidFill>
                  <a:srgbClr val="000000"/>
                </a:solidFill>
                <a:latin typeface="Arial" panose="020B0604020202020204" pitchFamily="34" charset="0"/>
                <a:ea typeface="MS Mincho" panose="02020609040205080304" pitchFamily="49" charset="-128"/>
              </a:rPr>
              <a:t>(1971, </a:t>
            </a:r>
            <a:r>
              <a:rPr lang="en-AU" altLang="nl-NL" dirty="0" err="1">
                <a:solidFill>
                  <a:srgbClr val="000000"/>
                </a:solidFill>
                <a:latin typeface="Arial" panose="020B0604020202020204" pitchFamily="34" charset="0"/>
                <a:ea typeface="MS Mincho" panose="02020609040205080304" pitchFamily="49" charset="-128"/>
              </a:rPr>
              <a:t>p.</a:t>
            </a:r>
            <a:r>
              <a:rPr lang="en-AU" altLang="nl-NL" sz="1800" dirty="0">
                <a:solidFill>
                  <a:srgbClr val="000000"/>
                </a:solidFill>
                <a:latin typeface="Arial" panose="020B0604020202020204" pitchFamily="34" charset="0"/>
                <a:ea typeface="MS Mincho" panose="02020609040205080304" pitchFamily="49" charset="-128"/>
              </a:rPr>
              <a:t> </a:t>
            </a:r>
            <a:r>
              <a:rPr lang="en-AU" altLang="nl-NL" dirty="0">
                <a:solidFill>
                  <a:srgbClr val="000000"/>
                </a:solidFill>
                <a:latin typeface="Arial" panose="020B0604020202020204" pitchFamily="34" charset="0"/>
                <a:ea typeface="MS Mincho" panose="02020609040205080304" pitchFamily="49" charset="-128"/>
              </a:rPr>
              <a:t>90):</a:t>
            </a:r>
            <a:endParaRPr lang="en-US" altLang="nl-NL" dirty="0">
              <a:solidFill>
                <a:srgbClr val="000000"/>
              </a:solidFill>
              <a:latin typeface="Arial" panose="020B0604020202020204" pitchFamily="34" charset="0"/>
              <a:ea typeface="MS Mincho" panose="02020609040205080304" pitchFamily="49" charset="-128"/>
            </a:endParaRPr>
          </a:p>
          <a:p>
            <a:pPr>
              <a:lnSpc>
                <a:spcPct val="85000"/>
              </a:lnSpc>
              <a:buFontTx/>
              <a:buNone/>
            </a:pPr>
            <a:r>
              <a:rPr lang="en-AU" altLang="nl-NL" dirty="0">
                <a:solidFill>
                  <a:srgbClr val="000000"/>
                </a:solidFill>
                <a:ea typeface="MS Mincho" panose="02020609040205080304" pitchFamily="49" charset="-128"/>
              </a:rPr>
              <a:t>“I</a:t>
            </a:r>
            <a:r>
              <a:rPr lang="en-AU" altLang="nl-NL" dirty="0">
                <a:solidFill>
                  <a:srgbClr val="000000"/>
                </a:solidFill>
                <a:latin typeface="Arial" panose="020B0604020202020204" pitchFamily="34" charset="0"/>
                <a:ea typeface="MS Mincho" panose="02020609040205080304" pitchFamily="49" charset="-128"/>
              </a:rPr>
              <a:t> will not dwell on this point extensively,</a:t>
            </a:r>
            <a:r>
              <a:rPr lang="en-AU" altLang="nl-NL" dirty="0">
                <a:solidFill>
                  <a:srgbClr val="000000"/>
                </a:solidFill>
                <a:latin typeface="Arial" panose="020B0604020202020204" pitchFamily="34" charset="0"/>
                <a:cs typeface="Times New Roman" panose="02020603050405020304" pitchFamily="18" charset="0"/>
              </a:rPr>
              <a:t> </a:t>
            </a:r>
            <a:r>
              <a:rPr lang="en-AU" altLang="nl-NL" dirty="0">
                <a:solidFill>
                  <a:srgbClr val="000000"/>
                </a:solidFill>
                <a:latin typeface="Arial" panose="020B0604020202020204" pitchFamily="34" charset="0"/>
                <a:ea typeface="MS Mincho" panose="02020609040205080304" pitchFamily="49" charset="-128"/>
              </a:rPr>
              <a:t>emulating rather the preacher, who,</a:t>
            </a:r>
            <a:r>
              <a:rPr lang="en-AU" altLang="nl-NL" dirty="0">
                <a:solidFill>
                  <a:srgbClr val="000000"/>
                </a:solidFill>
                <a:latin typeface="Arial" panose="020B0604020202020204" pitchFamily="34" charset="0"/>
                <a:cs typeface="Times New Roman" panose="02020603050405020304" pitchFamily="18" charset="0"/>
              </a:rPr>
              <a:t> </a:t>
            </a:r>
            <a:r>
              <a:rPr lang="en-AU" altLang="nl-NL" dirty="0">
                <a:solidFill>
                  <a:srgbClr val="000000"/>
                </a:solidFill>
                <a:latin typeface="Arial" panose="020B0604020202020204" pitchFamily="34" charset="0"/>
                <a:ea typeface="MS Mincho" panose="02020609040205080304" pitchFamily="49" charset="-128"/>
              </a:rPr>
              <a:t>expounding a subtle theological point to his</a:t>
            </a:r>
            <a:r>
              <a:rPr lang="en-AU" altLang="nl-NL" dirty="0">
                <a:solidFill>
                  <a:srgbClr val="000000"/>
                </a:solidFill>
                <a:latin typeface="Arial" panose="020B0604020202020204" pitchFamily="34" charset="0"/>
                <a:cs typeface="Times New Roman" panose="02020603050405020304" pitchFamily="18" charset="0"/>
              </a:rPr>
              <a:t> </a:t>
            </a:r>
            <a:r>
              <a:rPr lang="en-AU" altLang="nl-NL" dirty="0">
                <a:solidFill>
                  <a:srgbClr val="000000"/>
                </a:solidFill>
                <a:latin typeface="Arial" panose="020B0604020202020204" pitchFamily="34" charset="0"/>
                <a:ea typeface="MS Mincho" panose="02020609040205080304" pitchFamily="49" charset="-128"/>
              </a:rPr>
              <a:t>congregation, frankly stated:</a:t>
            </a:r>
            <a:br>
              <a:rPr lang="en-AU" altLang="nl-NL" dirty="0">
                <a:solidFill>
                  <a:srgbClr val="000000"/>
                </a:solidFill>
                <a:latin typeface="Arial" panose="020B0604020202020204" pitchFamily="34" charset="0"/>
                <a:ea typeface="MS Mincho" panose="02020609040205080304" pitchFamily="49" charset="-128"/>
              </a:rPr>
            </a:br>
            <a:r>
              <a:rPr lang="en-AU" altLang="nl-NL" dirty="0">
                <a:solidFill>
                  <a:srgbClr val="000000"/>
                </a:solidFill>
                <a:latin typeface="Arial" panose="020B0604020202020204" pitchFamily="34" charset="0"/>
                <a:ea typeface="MS Mincho" panose="02020609040205080304" pitchFamily="49" charset="-128"/>
              </a:rPr>
              <a:t> </a:t>
            </a:r>
            <a:endParaRPr lang="en-AU" altLang="nl-NL" dirty="0">
              <a:solidFill>
                <a:srgbClr val="000000"/>
              </a:solidFill>
              <a:latin typeface="Arial" panose="020B0604020202020204" pitchFamily="34" charset="0"/>
              <a:cs typeface="Times New Roman" panose="02020603050405020304" pitchFamily="18" charset="0"/>
            </a:endParaRPr>
          </a:p>
          <a:p>
            <a:pPr>
              <a:lnSpc>
                <a:spcPct val="85000"/>
              </a:lnSpc>
              <a:buFontTx/>
              <a:buNone/>
            </a:pPr>
            <a:r>
              <a:rPr lang="en-AU" altLang="nl-NL" dirty="0">
                <a:solidFill>
                  <a:srgbClr val="000000"/>
                </a:solidFill>
                <a:latin typeface="Arial" panose="020B0604020202020204" pitchFamily="34" charset="0"/>
                <a:ea typeface="MS Mincho" panose="02020609040205080304" pitchFamily="49" charset="-128"/>
              </a:rPr>
              <a:t>    Brethren, here there is a great</a:t>
            </a:r>
            <a:br>
              <a:rPr lang="en-AU" altLang="nl-NL" dirty="0">
                <a:solidFill>
                  <a:srgbClr val="000000"/>
                </a:solidFill>
                <a:latin typeface="Arial" panose="020B0604020202020204" pitchFamily="34" charset="0"/>
                <a:ea typeface="MS Mincho" panose="02020609040205080304" pitchFamily="49" charset="-128"/>
              </a:rPr>
            </a:br>
            <a:r>
              <a:rPr lang="en-AU" altLang="nl-NL" dirty="0">
                <a:solidFill>
                  <a:srgbClr val="000000"/>
                </a:solidFill>
                <a:latin typeface="Arial" panose="020B0604020202020204" pitchFamily="34" charset="0"/>
                <a:ea typeface="MS Mincho" panose="02020609040205080304" pitchFamily="49" charset="-128"/>
              </a:rPr>
              <a:t>    difficulty; let us face it firmly</a:t>
            </a:r>
          </a:p>
          <a:p>
            <a:pPr>
              <a:lnSpc>
                <a:spcPct val="85000"/>
              </a:lnSpc>
              <a:spcBef>
                <a:spcPct val="0"/>
              </a:spcBef>
              <a:buFontTx/>
              <a:buNone/>
            </a:pPr>
            <a:r>
              <a:rPr lang="en-AU" altLang="nl-NL" dirty="0">
                <a:latin typeface="Arial" panose="020B0604020202020204" pitchFamily="34" charset="0"/>
                <a:ea typeface="MS Mincho" panose="02020609040205080304" pitchFamily="49" charset="-128"/>
              </a:rPr>
              <a:t>    </a:t>
            </a:r>
            <a:r>
              <a:rPr lang="en-AU" altLang="nl-NL" dirty="0">
                <a:solidFill>
                  <a:srgbClr val="0000FF"/>
                </a:solidFill>
                <a:latin typeface="Arial" panose="020B0604020202020204" pitchFamily="34" charset="0"/>
                <a:ea typeface="MS Mincho" panose="02020609040205080304" pitchFamily="49" charset="-128"/>
              </a:rPr>
              <a:t>and pass on.”</a:t>
            </a:r>
          </a:p>
        </p:txBody>
      </p:sp>
      <p:sp>
        <p:nvSpPr>
          <p:cNvPr id="7"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58</a:t>
            </a:fld>
            <a:endParaRPr lang="en-US" altLang="nl-NL" sz="1600"/>
          </a:p>
        </p:txBody>
      </p:sp>
      <p:pic>
        <p:nvPicPr>
          <p:cNvPr id="8"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19324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84151" y="279400"/>
            <a:ext cx="693784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Ellsberg (1961) paradox.</a:t>
            </a:r>
          </a:p>
          <a:p>
            <a:pPr>
              <a:spcBef>
                <a:spcPct val="0"/>
              </a:spcBef>
              <a:buFont typeface="Math3" panose="00000400000000000000" pitchFamily="2" charset="2"/>
              <a:buNone/>
            </a:pP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Presented</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next.</a:t>
            </a:r>
          </a:p>
          <a:p>
            <a:pPr>
              <a:spcBef>
                <a:spcPct val="0"/>
              </a:spcBef>
              <a:buFont typeface="Math3" panose="00000400000000000000" pitchFamily="2" charset="2"/>
              <a:buNone/>
            </a:pP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Is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for the practically prevailing case that probabilities are unknown; concerns Savage (1954)</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Is more fundamental problem for EU.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Long time not well understood.</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Led to field of</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“Decision under ambiguity.”</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5" name="Picture 4" descr="A person sitting on a table&#10;&#10;Description automatically generated">
            <a:extLst>
              <a:ext uri="{FF2B5EF4-FFF2-40B4-BE49-F238E27FC236}">
                <a16:creationId xmlns:a16="http://schemas.microsoft.com/office/drawing/2014/main" id="{C5F510EA-D46B-4D5A-A750-A8EA25B54141}"/>
              </a:ext>
            </a:extLst>
          </p:cNvPr>
          <p:cNvPicPr>
            <a:picLocks noChangeAspect="1"/>
          </p:cNvPicPr>
          <p:nvPr/>
        </p:nvPicPr>
        <p:blipFill rotWithShape="1">
          <a:blip r:embed="rId3">
            <a:extLst>
              <a:ext uri="{28A0092B-C50C-407E-A947-70E740481C1C}">
                <a14:useLocalDpi xmlns:a14="http://schemas.microsoft.com/office/drawing/2010/main" val="0"/>
              </a:ext>
            </a:extLst>
          </a:blip>
          <a:srcRect l="19901" r="25513" b="50000"/>
          <a:stretch/>
        </p:blipFill>
        <p:spPr>
          <a:xfrm>
            <a:off x="6140607" y="138894"/>
            <a:ext cx="1008668" cy="1233488"/>
          </a:xfrm>
          <a:prstGeom prst="rect">
            <a:avLst/>
          </a:prstGeom>
        </p:spPr>
      </p:pic>
      <p:sp>
        <p:nvSpPr>
          <p:cNvPr id="7"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59</a:t>
            </a:fld>
            <a:endParaRPr lang="en-US" altLang="nl-NL" sz="1600"/>
          </a:p>
        </p:txBody>
      </p:sp>
      <p:pic>
        <p:nvPicPr>
          <p:cNvPr id="8" name="Picture 5" descr="Homer_Simpson_2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507571"/>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52400" y="90488"/>
            <a:ext cx="9003405"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400" dirty="0">
                <a:solidFill>
                  <a:srgbClr val="0000FF"/>
                </a:solidFill>
                <a:latin typeface="Arial" panose="020B0604020202020204" pitchFamily="34" charset="0"/>
                <a:cs typeface="Times New Roman" panose="02020603050405020304" pitchFamily="18" charset="0"/>
                <a:sym typeface="Math3" panose="00000400000000000000" pitchFamily="2" charset="2"/>
              </a:rPr>
              <a:t>PART </a:t>
            </a:r>
            <a:r>
              <a:rPr lang="en-GB" altLang="nl-NL" sz="4800" dirty="0">
                <a:solidFill>
                  <a:srgbClr val="0000FF"/>
                </a:solidFill>
                <a:cs typeface="Times New Roman" panose="02020603050405020304" pitchFamily="18" charset="0"/>
                <a:sym typeface="Math3" panose="00000400000000000000" pitchFamily="2" charset="2"/>
              </a:rPr>
              <a:t>I</a:t>
            </a:r>
            <a:r>
              <a:rPr lang="en-GB" altLang="nl-NL" sz="4400" dirty="0">
                <a:solidFill>
                  <a:srgbClr val="0000FF"/>
                </a:solidFill>
                <a:latin typeface="Arial" panose="020B0604020202020204" pitchFamily="34" charset="0"/>
                <a:cs typeface="Times New Roman" panose="02020603050405020304" pitchFamily="18" charset="0"/>
                <a:sym typeface="Math3" panose="00000400000000000000" pitchFamily="2" charset="2"/>
              </a:rPr>
              <a:t>. (Ordinal) homo </a:t>
            </a:r>
            <a:r>
              <a:rPr lang="en-GB" altLang="nl-NL" sz="44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a:t>
            </a:r>
            <a:r>
              <a:rPr lang="nl-NL" sz="4400" dirty="0">
                <a:solidFill>
                  <a:srgbClr val="0000FF"/>
                </a:solidFill>
              </a:rPr>
              <a:t>­</a:t>
            </a:r>
            <a:r>
              <a:rPr lang="en-GB" altLang="nl-NL" sz="4400" dirty="0">
                <a:solidFill>
                  <a:srgbClr val="0000FF"/>
                </a:solidFill>
                <a:latin typeface="Arial" panose="020B0604020202020204" pitchFamily="34" charset="0"/>
                <a:cs typeface="Times New Roman" panose="02020603050405020304" pitchFamily="18" charset="0"/>
                <a:sym typeface="Math3" panose="00000400000000000000" pitchFamily="2" charset="2"/>
              </a:rPr>
              <a:t>mi</a:t>
            </a:r>
            <a:r>
              <a:rPr lang="nl-NL" sz="4400" dirty="0">
                <a:solidFill>
                  <a:srgbClr val="0000FF"/>
                </a:solidFill>
              </a:rPr>
              <a:t>­</a:t>
            </a:r>
            <a:r>
              <a:rPr lang="en-GB" altLang="nl-NL" sz="44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cus</a:t>
            </a:r>
            <a:r>
              <a:rPr lang="en-GB" altLang="nl-NL" sz="4400" dirty="0">
                <a:solidFill>
                  <a:srgbClr val="0000FF"/>
                </a:solidFill>
                <a:latin typeface="Arial" panose="020B0604020202020204" pitchFamily="34" charset="0"/>
                <a:cs typeface="Times New Roman" panose="02020603050405020304" pitchFamily="18" charset="0"/>
                <a:sym typeface="Math3" panose="00000400000000000000" pitchFamily="2" charset="2"/>
              </a:rPr>
              <a:t> and his empirical problems</a:t>
            </a:r>
            <a:endPar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Ch. 1. (Ordinal) homo </a:t>
            </a:r>
            <a:r>
              <a:rPr lang="en-US" altLang="nl-NL" sz="4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endPar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Ch. 2. (Empirical) problems for homo</a:t>
            </a:r>
            <a:b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sz="40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endPar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Ch. 3. Beginning of behavioral </a:t>
            </a:r>
            <a:b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        economics, 1970-1980: </a:t>
            </a:r>
            <a:b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        intermezzo</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8" name="Picture 4" descr="sp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484784"/>
            <a:ext cx="902321" cy="72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omer_Simpson_2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2651025"/>
            <a:ext cx="519381" cy="84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Users\xx\Desktop\cur\cur Micro IV\x2.png"/>
          <p:cNvPicPr>
            <a:picLocks noChangeAspect="1" noChangeArrowheads="1"/>
          </p:cNvPicPr>
          <p:nvPr/>
        </p:nvPicPr>
        <p:blipFill rotWithShape="1">
          <a:blip r:embed="rId5">
            <a:extLst>
              <a:ext uri="{28A0092B-C50C-407E-A947-70E740481C1C}">
                <a14:useLocalDpi xmlns:a14="http://schemas.microsoft.com/office/drawing/2010/main" val="0"/>
              </a:ext>
            </a:extLst>
          </a:blip>
          <a:srcRect r="62000"/>
          <a:stretch/>
        </p:blipFill>
        <p:spPr bwMode="auto">
          <a:xfrm>
            <a:off x="8345561" y="3933056"/>
            <a:ext cx="542925" cy="8001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
          <p:cNvSpPr txBox="1">
            <a:spLocks noChangeArrowheads="1"/>
          </p:cNvSpPr>
          <p:nvPr/>
        </p:nvSpPr>
        <p:spPr bwMode="auto">
          <a:xfrm>
            <a:off x="8929241" y="6591679"/>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6</a:t>
            </a:fld>
            <a:endParaRPr lang="en-US" altLang="nl-NL" sz="1600"/>
          </a:p>
        </p:txBody>
      </p:sp>
    </p:spTree>
    <p:extLst>
      <p:ext uri="{BB962C8B-B14F-4D97-AF65-F5344CB8AC3E}">
        <p14:creationId xmlns:p14="http://schemas.microsoft.com/office/powerpoint/2010/main" val="448576542"/>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2466">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466">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70384" y="247650"/>
            <a:ext cx="891539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2">
                  <a:lumMod val="75000"/>
                </a:schemeClr>
              </a:buClr>
              <a:buFont typeface="Math3" panose="00000400000000000000" pitchFamily="2" charset="2"/>
              <a:buNone/>
            </a:pPr>
            <a:r>
              <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2. (Empirical) problems for homo </a:t>
            </a:r>
            <a:r>
              <a:rPr lang="en-GB" altLang="nl-NL" sz="36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2.1.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social choice (Arrow’51) </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risk (Allais’53)</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uncertainty (Ellsberg’61)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2.4.</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intertemporal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choice (Strotz’56)</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2.5.</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Most serious problem: preference reversals</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(Lindman’71;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Slovic</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Lichtenstein’71)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2.6.</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Emotions in game theory (ultimatum game)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2.7.</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Summarizing the two main ordinal principles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Line 8"/>
          <p:cNvSpPr>
            <a:spLocks noChangeShapeType="1"/>
          </p:cNvSpPr>
          <p:nvPr/>
        </p:nvSpPr>
        <p:spPr bwMode="auto">
          <a:xfrm>
            <a:off x="12038" y="2380177"/>
            <a:ext cx="392112" cy="18472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60</a:t>
            </a:fld>
            <a:endParaRPr lang="en-US" altLang="nl-NL" sz="1600"/>
          </a:p>
        </p:txBody>
      </p:sp>
      <p:pic>
        <p:nvPicPr>
          <p:cNvPr id="9"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70747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40238" y="4288771"/>
            <a:ext cx="1193800" cy="635000"/>
            <a:chOff x="3106" y="3706"/>
            <a:chExt cx="752" cy="400"/>
          </a:xfrm>
        </p:grpSpPr>
        <p:grpSp>
          <p:nvGrpSpPr>
            <p:cNvPr id="10389" name="Group 3"/>
            <p:cNvGrpSpPr>
              <a:grpSpLocks/>
            </p:cNvGrpSpPr>
            <p:nvPr/>
          </p:nvGrpSpPr>
          <p:grpSpPr bwMode="auto">
            <a:xfrm>
              <a:off x="3106" y="3706"/>
              <a:ext cx="752" cy="231"/>
              <a:chOff x="3106" y="3706"/>
              <a:chExt cx="752" cy="231"/>
            </a:xfrm>
          </p:grpSpPr>
          <p:sp>
            <p:nvSpPr>
              <p:cNvPr id="10391" name="Line 4"/>
              <p:cNvSpPr>
                <a:spLocks noChangeShapeType="1"/>
              </p:cNvSpPr>
              <p:nvPr/>
            </p:nvSpPr>
            <p:spPr bwMode="auto">
              <a:xfrm>
                <a:off x="3106" y="3809"/>
                <a:ext cx="5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92" name="Text Box 5"/>
              <p:cNvSpPr txBox="1">
                <a:spLocks noChangeArrowheads="1"/>
              </p:cNvSpPr>
              <p:nvPr/>
            </p:nvSpPr>
            <p:spPr bwMode="auto">
              <a:xfrm>
                <a:off x="3658" y="3706"/>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1800" b="0"/>
                  <a:t>+</a:t>
                </a:r>
              </a:p>
            </p:txBody>
          </p:sp>
        </p:grpSp>
        <p:sp>
          <p:nvSpPr>
            <p:cNvPr id="10390" name="Text Box 6"/>
            <p:cNvSpPr txBox="1">
              <a:spLocks noChangeArrowheads="1"/>
            </p:cNvSpPr>
            <p:nvPr/>
          </p:nvSpPr>
          <p:spPr bwMode="auto">
            <a:xfrm>
              <a:off x="3327" y="3775"/>
              <a:ext cx="24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solidFill>
                    <a:srgbClr val="000000"/>
                  </a:solidFill>
                </a:rPr>
                <a:t>1</a:t>
              </a:r>
            </a:p>
          </p:txBody>
        </p:sp>
      </p:grpSp>
      <p:sp>
        <p:nvSpPr>
          <p:cNvPr id="775176" name="Text Box 8"/>
          <p:cNvSpPr txBox="1">
            <a:spLocks noChangeArrowheads="1"/>
          </p:cNvSpPr>
          <p:nvPr/>
        </p:nvSpPr>
        <p:spPr bwMode="auto">
          <a:xfrm>
            <a:off x="3684588" y="240646"/>
            <a:ext cx="2263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spcBef>
                <a:spcPct val="10000"/>
              </a:spcBef>
            </a:pPr>
            <a:r>
              <a:rPr lang="nl-NL" altLang="en-US" sz="2800" b="0" dirty="0" err="1">
                <a:solidFill>
                  <a:srgbClr val="0000FF"/>
                </a:solidFill>
                <a:cs typeface="Times New Roman" panose="02020603050405020304" pitchFamily="18" charset="0"/>
              </a:rPr>
              <a:t>Known</a:t>
            </a:r>
            <a:r>
              <a:rPr lang="nl-NL" altLang="en-US" sz="2800" b="0" dirty="0">
                <a:solidFill>
                  <a:srgbClr val="0000FF"/>
                </a:solidFill>
                <a:cs typeface="Times New Roman" panose="02020603050405020304" pitchFamily="18" charset="0"/>
              </a:rPr>
              <a:t> urn K</a:t>
            </a:r>
            <a:endParaRPr lang="en-US" altLang="en-US" sz="2800" b="0" baseline="-25000" dirty="0">
              <a:solidFill>
                <a:srgbClr val="0000FF"/>
              </a:solidFill>
              <a:cs typeface="Times New Roman" panose="02020603050405020304" pitchFamily="18" charset="0"/>
            </a:endParaRPr>
          </a:p>
        </p:txBody>
      </p:sp>
      <p:sp>
        <p:nvSpPr>
          <p:cNvPr id="775177" name="Text Box 9"/>
          <p:cNvSpPr txBox="1">
            <a:spLocks noChangeArrowheads="1"/>
          </p:cNvSpPr>
          <p:nvPr/>
        </p:nvSpPr>
        <p:spPr bwMode="auto">
          <a:xfrm>
            <a:off x="5872163" y="248583"/>
            <a:ext cx="3052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spcBef>
                <a:spcPct val="10000"/>
              </a:spcBef>
            </a:pPr>
            <a:r>
              <a:rPr lang="nl-NL" altLang="en-US" sz="2800" b="0" dirty="0" err="1">
                <a:solidFill>
                  <a:srgbClr val="0000FF"/>
                </a:solidFill>
                <a:cs typeface="Times New Roman" panose="02020603050405020304" pitchFamily="18" charset="0"/>
              </a:rPr>
              <a:t>Ambiguous</a:t>
            </a:r>
            <a:r>
              <a:rPr lang="nl-NL" altLang="en-US" sz="2800" b="0" dirty="0">
                <a:solidFill>
                  <a:srgbClr val="0000FF"/>
                </a:solidFill>
                <a:cs typeface="Times New Roman" panose="02020603050405020304" pitchFamily="18" charset="0"/>
              </a:rPr>
              <a:t> urn A</a:t>
            </a:r>
            <a:endParaRPr lang="en-US" altLang="en-US" sz="2800" b="0" baseline="-25000" dirty="0">
              <a:solidFill>
                <a:srgbClr val="0000FF"/>
              </a:solidFill>
              <a:cs typeface="Times New Roman" panose="02020603050405020304" pitchFamily="18" charset="0"/>
            </a:endParaRPr>
          </a:p>
        </p:txBody>
      </p:sp>
      <p:grpSp>
        <p:nvGrpSpPr>
          <p:cNvPr id="8" name="Group 7"/>
          <p:cNvGrpSpPr/>
          <p:nvPr/>
        </p:nvGrpSpPr>
        <p:grpSpPr>
          <a:xfrm>
            <a:off x="5940425" y="678796"/>
            <a:ext cx="2997567" cy="1416049"/>
            <a:chOff x="5940425" y="490538"/>
            <a:chExt cx="2997567" cy="1416049"/>
          </a:xfrm>
        </p:grpSpPr>
        <p:sp>
          <p:nvSpPr>
            <p:cNvPr id="10382" name="AutoShape 11"/>
            <p:cNvSpPr>
              <a:spLocks noChangeArrowheads="1"/>
            </p:cNvSpPr>
            <p:nvPr/>
          </p:nvSpPr>
          <p:spPr bwMode="auto">
            <a:xfrm>
              <a:off x="7734300" y="725488"/>
              <a:ext cx="914400" cy="1125537"/>
            </a:xfrm>
            <a:prstGeom prst="can">
              <a:avLst>
                <a:gd name="adj" fmla="val 3077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83" name="Freeform 12"/>
            <p:cNvSpPr>
              <a:spLocks/>
            </p:cNvSpPr>
            <p:nvPr/>
          </p:nvSpPr>
          <p:spPr bwMode="auto">
            <a:xfrm>
              <a:off x="7735888" y="873125"/>
              <a:ext cx="912813" cy="1008062"/>
            </a:xfrm>
            <a:custGeom>
              <a:avLst/>
              <a:gdLst>
                <a:gd name="T0" fmla="*/ 0 w 584"/>
                <a:gd name="T1" fmla="*/ 0 h 635"/>
                <a:gd name="T2" fmla="*/ 0 w 584"/>
                <a:gd name="T3" fmla="*/ 568 h 635"/>
                <a:gd name="T4" fmla="*/ 95 w 584"/>
                <a:gd name="T5" fmla="*/ 616 h 635"/>
                <a:gd name="T6" fmla="*/ 250 w 584"/>
                <a:gd name="T7" fmla="*/ 635 h 635"/>
                <a:gd name="T8" fmla="*/ 382 w 584"/>
                <a:gd name="T9" fmla="*/ 614 h 635"/>
                <a:gd name="T10" fmla="*/ 477 w 584"/>
                <a:gd name="T11" fmla="*/ 552 h 635"/>
                <a:gd name="T12" fmla="*/ 477 w 584"/>
                <a:gd name="T13" fmla="*/ 16 h 635"/>
                <a:gd name="T14" fmla="*/ 438 w 584"/>
                <a:gd name="T15" fmla="*/ 35 h 635"/>
                <a:gd name="T16" fmla="*/ 386 w 584"/>
                <a:gd name="T17" fmla="*/ 56 h 635"/>
                <a:gd name="T18" fmla="*/ 316 w 584"/>
                <a:gd name="T19" fmla="*/ 77 h 635"/>
                <a:gd name="T20" fmla="*/ 215 w 584"/>
                <a:gd name="T21" fmla="*/ 83 h 635"/>
                <a:gd name="T22" fmla="*/ 114 w 584"/>
                <a:gd name="T23" fmla="*/ 74 h 635"/>
                <a:gd name="T24" fmla="*/ 37 w 584"/>
                <a:gd name="T25" fmla="*/ 41 h 635"/>
                <a:gd name="T26" fmla="*/ 0 w 584"/>
                <a:gd name="T27" fmla="*/ 0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635"/>
                <a:gd name="T44" fmla="*/ 584 w 584"/>
                <a:gd name="T45" fmla="*/ 635 h 6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635">
                  <a:moveTo>
                    <a:pt x="0" y="0"/>
                  </a:moveTo>
                  <a:lnTo>
                    <a:pt x="0" y="568"/>
                  </a:lnTo>
                  <a:lnTo>
                    <a:pt x="120" y="616"/>
                  </a:lnTo>
                  <a:lnTo>
                    <a:pt x="305" y="635"/>
                  </a:lnTo>
                  <a:lnTo>
                    <a:pt x="467" y="614"/>
                  </a:lnTo>
                  <a:lnTo>
                    <a:pt x="584" y="552"/>
                  </a:lnTo>
                  <a:lnTo>
                    <a:pt x="584" y="16"/>
                  </a:lnTo>
                  <a:lnTo>
                    <a:pt x="536" y="35"/>
                  </a:lnTo>
                  <a:lnTo>
                    <a:pt x="472" y="56"/>
                  </a:lnTo>
                  <a:lnTo>
                    <a:pt x="386" y="77"/>
                  </a:lnTo>
                  <a:lnTo>
                    <a:pt x="263" y="83"/>
                  </a:lnTo>
                  <a:cubicBezTo>
                    <a:pt x="222" y="82"/>
                    <a:pt x="175" y="81"/>
                    <a:pt x="140" y="74"/>
                  </a:cubicBezTo>
                  <a:cubicBezTo>
                    <a:pt x="105" y="67"/>
                    <a:pt x="73" y="53"/>
                    <a:pt x="50" y="41"/>
                  </a:cubicBezTo>
                  <a:cubicBezTo>
                    <a:pt x="27" y="29"/>
                    <a:pt x="10" y="9"/>
                    <a:pt x="0" y="0"/>
                  </a:cubicBezTo>
                  <a:close/>
                </a:path>
              </a:pathLst>
            </a:custGeom>
            <a:solidFill>
              <a:schemeClr val="tx1"/>
            </a:solidFill>
            <a:ln w="9525" cap="flat" cmpd="sng">
              <a:solidFill>
                <a:schemeClr val="tx1"/>
              </a:solidFill>
              <a:prstDash val="solid"/>
              <a:round/>
              <a:headEnd type="none" w="med" len="med"/>
              <a:tailEnd type="none" w="med" len="med"/>
            </a:ln>
          </p:spPr>
          <p:txBody>
            <a:bodyPr wrap="none" anchor="ctr"/>
            <a:lstStyle/>
            <a:p>
              <a:endParaRPr lang="en-GB"/>
            </a:p>
          </p:txBody>
        </p:sp>
        <p:sp>
          <p:nvSpPr>
            <p:cNvPr id="10384" name="Text Box 13"/>
            <p:cNvSpPr txBox="1">
              <a:spLocks noChangeArrowheads="1"/>
            </p:cNvSpPr>
            <p:nvPr/>
          </p:nvSpPr>
          <p:spPr bwMode="auto">
            <a:xfrm>
              <a:off x="5940425" y="704850"/>
              <a:ext cx="18272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400" b="0" dirty="0"/>
                <a:t>100 </a:t>
              </a:r>
              <a:r>
                <a:rPr lang="en-US" altLang="en-US" sz="2400" b="0" dirty="0">
                  <a:solidFill>
                    <a:srgbClr val="FF0000"/>
                  </a:solidFill>
                </a:rPr>
                <a:t>R</a:t>
              </a:r>
              <a:r>
                <a:rPr lang="en-US" altLang="en-US" sz="2400" b="0" dirty="0"/>
                <a:t>&amp;</a:t>
              </a:r>
              <a:r>
                <a:rPr lang="en-US" altLang="en-US" sz="2400" b="0" dirty="0">
                  <a:solidFill>
                    <a:srgbClr val="000000"/>
                  </a:solidFill>
                </a:rPr>
                <a:t>B</a:t>
              </a:r>
              <a:r>
                <a:rPr lang="en-US" altLang="en-US" sz="2400" b="0" dirty="0"/>
                <a:t> </a:t>
              </a:r>
            </a:p>
            <a:p>
              <a:r>
                <a:rPr lang="en-US" altLang="en-US" sz="2400" b="0" dirty="0"/>
                <a:t>in unknown </a:t>
              </a:r>
            </a:p>
            <a:p>
              <a:r>
                <a:rPr lang="en-US" altLang="en-US" sz="2400" b="0" dirty="0"/>
                <a:t>proportion</a:t>
              </a:r>
            </a:p>
          </p:txBody>
        </p:sp>
        <p:sp>
          <p:nvSpPr>
            <p:cNvPr id="10385" name="Oval 14"/>
            <p:cNvSpPr>
              <a:spLocks noChangeArrowheads="1"/>
            </p:cNvSpPr>
            <p:nvPr/>
          </p:nvSpPr>
          <p:spPr bwMode="auto">
            <a:xfrm>
              <a:off x="7974013" y="817563"/>
              <a:ext cx="88900" cy="88900"/>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86" name="Oval 15"/>
            <p:cNvSpPr>
              <a:spLocks noChangeArrowheads="1"/>
            </p:cNvSpPr>
            <p:nvPr/>
          </p:nvSpPr>
          <p:spPr bwMode="auto">
            <a:xfrm>
              <a:off x="8382000" y="773113"/>
              <a:ext cx="88900" cy="88900"/>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87" name="Text Box 16"/>
            <p:cNvSpPr txBox="1">
              <a:spLocks noChangeArrowheads="1"/>
            </p:cNvSpPr>
            <p:nvPr/>
          </p:nvSpPr>
          <p:spPr bwMode="auto">
            <a:xfrm>
              <a:off x="7870825" y="4905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1800" b="0" dirty="0">
                  <a:solidFill>
                    <a:srgbClr val="FF0000"/>
                  </a:solidFill>
                </a:rPr>
                <a:t>?</a:t>
              </a:r>
            </a:p>
          </p:txBody>
        </p:sp>
        <p:sp>
          <p:nvSpPr>
            <p:cNvPr id="10388" name="Text Box 17"/>
            <p:cNvSpPr txBox="1">
              <a:spLocks noChangeArrowheads="1"/>
            </p:cNvSpPr>
            <p:nvPr/>
          </p:nvSpPr>
          <p:spPr bwMode="auto">
            <a:xfrm>
              <a:off x="8112125" y="490538"/>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1800" b="0" dirty="0">
                  <a:solidFill>
                    <a:srgbClr val="000000"/>
                  </a:solidFill>
                </a:rPr>
                <a:t>100–?</a:t>
              </a:r>
            </a:p>
          </p:txBody>
        </p:sp>
      </p:grpSp>
      <p:sp>
        <p:nvSpPr>
          <p:cNvPr id="775186" name="Text Box 18"/>
          <p:cNvSpPr txBox="1">
            <a:spLocks noChangeArrowheads="1"/>
          </p:cNvSpPr>
          <p:nvPr/>
        </p:nvSpPr>
        <p:spPr bwMode="auto">
          <a:xfrm>
            <a:off x="4427538" y="3388658"/>
            <a:ext cx="3012661"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solidFill>
                  <a:srgbClr val="000000"/>
                </a:solidFill>
              </a:rPr>
              <a:t>P(</a:t>
            </a:r>
            <a:r>
              <a:rPr lang="en-US" altLang="en-US" sz="2800" b="0" dirty="0">
                <a:solidFill>
                  <a:srgbClr val="FF0000"/>
                </a:solidFill>
              </a:rPr>
              <a:t>R</a:t>
            </a:r>
            <a:r>
              <a:rPr lang="en-US" altLang="en-US" sz="2800" b="0" baseline="-25000" dirty="0">
                <a:solidFill>
                  <a:srgbClr val="FF0000"/>
                </a:solidFill>
              </a:rPr>
              <a:t>K</a:t>
            </a:r>
            <a:r>
              <a:rPr lang="en-US" altLang="en-US" sz="2800" b="0" dirty="0">
                <a:solidFill>
                  <a:srgbClr val="000000"/>
                </a:solidFill>
              </a:rPr>
              <a:t>)</a:t>
            </a:r>
            <a:r>
              <a:rPr lang="en-US" altLang="en-US" sz="2800" b="0" dirty="0"/>
              <a:t>    &gt;</a:t>
            </a:r>
            <a:r>
              <a:rPr lang="en-US" altLang="en-US" sz="2400" b="0" dirty="0"/>
              <a:t>     </a:t>
            </a:r>
            <a:r>
              <a:rPr lang="en-US" altLang="en-US" sz="2800" b="0" dirty="0">
                <a:solidFill>
                  <a:srgbClr val="000000"/>
                </a:solidFill>
              </a:rPr>
              <a:t>P(</a:t>
            </a:r>
            <a:r>
              <a:rPr lang="en-US" altLang="en-US" sz="2800" b="0" dirty="0">
                <a:solidFill>
                  <a:srgbClr val="FF0000"/>
                </a:solidFill>
              </a:rPr>
              <a:t>R</a:t>
            </a:r>
            <a:r>
              <a:rPr lang="en-US" altLang="en-US" sz="2800" b="0" baseline="-25000" dirty="0">
                <a:solidFill>
                  <a:srgbClr val="FF0000"/>
                </a:solidFill>
              </a:rPr>
              <a:t>A</a:t>
            </a:r>
            <a:r>
              <a:rPr lang="en-US" altLang="en-US" sz="2800" b="0" dirty="0">
                <a:solidFill>
                  <a:srgbClr val="000000"/>
                </a:solidFill>
              </a:rPr>
              <a:t>)</a:t>
            </a:r>
          </a:p>
        </p:txBody>
      </p:sp>
      <p:sp>
        <p:nvSpPr>
          <p:cNvPr id="775187" name="Text Box 19"/>
          <p:cNvSpPr txBox="1">
            <a:spLocks noChangeArrowheads="1"/>
          </p:cNvSpPr>
          <p:nvPr/>
        </p:nvSpPr>
        <p:spPr bwMode="auto">
          <a:xfrm>
            <a:off x="4411663" y="3856971"/>
            <a:ext cx="3007852"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800" b="0" dirty="0">
                <a:solidFill>
                  <a:srgbClr val="000000"/>
                </a:solidFill>
              </a:rPr>
              <a:t> </a:t>
            </a:r>
            <a:r>
              <a:rPr lang="en-US" altLang="en-US" sz="2800" b="0" dirty="0">
                <a:solidFill>
                  <a:srgbClr val="000000"/>
                </a:solidFill>
              </a:rPr>
              <a:t>P(B</a:t>
            </a:r>
            <a:r>
              <a:rPr lang="en-US" altLang="en-US" sz="2800" b="0" baseline="-25000" dirty="0">
                <a:solidFill>
                  <a:srgbClr val="000000"/>
                </a:solidFill>
              </a:rPr>
              <a:t>K</a:t>
            </a:r>
            <a:r>
              <a:rPr lang="en-US" altLang="en-US" sz="2800" b="0" dirty="0">
                <a:solidFill>
                  <a:srgbClr val="000000"/>
                </a:solidFill>
              </a:rPr>
              <a:t>)</a:t>
            </a:r>
            <a:r>
              <a:rPr lang="en-US" altLang="en-US" sz="2800" b="0" dirty="0"/>
              <a:t>    &gt;    </a:t>
            </a:r>
            <a:r>
              <a:rPr lang="en-US" altLang="en-US" sz="1000" b="0" dirty="0"/>
              <a:t> </a:t>
            </a:r>
            <a:r>
              <a:rPr lang="en-US" altLang="en-US" sz="2800" b="0" dirty="0">
                <a:solidFill>
                  <a:srgbClr val="000000"/>
                </a:solidFill>
              </a:rPr>
              <a:t>P(B</a:t>
            </a:r>
            <a:r>
              <a:rPr lang="en-US" altLang="en-US" sz="2800" b="0" baseline="-25000" dirty="0">
                <a:solidFill>
                  <a:srgbClr val="000000"/>
                </a:solidFill>
              </a:rPr>
              <a:t>A</a:t>
            </a:r>
            <a:r>
              <a:rPr lang="en-US" altLang="en-US" sz="2800" b="0" dirty="0">
                <a:solidFill>
                  <a:srgbClr val="000000"/>
                </a:solidFill>
              </a:rPr>
              <a:t>)</a:t>
            </a:r>
          </a:p>
        </p:txBody>
      </p:sp>
      <p:sp>
        <p:nvSpPr>
          <p:cNvPr id="775188" name="Text Box 20"/>
          <p:cNvSpPr txBox="1">
            <a:spLocks noChangeArrowheads="1"/>
          </p:cNvSpPr>
          <p:nvPr/>
        </p:nvSpPr>
        <p:spPr bwMode="auto">
          <a:xfrm>
            <a:off x="5684838" y="4350683"/>
            <a:ext cx="3889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t>&gt;</a:t>
            </a:r>
          </a:p>
        </p:txBody>
      </p:sp>
      <p:grpSp>
        <p:nvGrpSpPr>
          <p:cNvPr id="5" name="Group 21"/>
          <p:cNvGrpSpPr>
            <a:grpSpLocks/>
          </p:cNvGrpSpPr>
          <p:nvPr/>
        </p:nvGrpSpPr>
        <p:grpSpPr bwMode="auto">
          <a:xfrm>
            <a:off x="6353175" y="4284008"/>
            <a:ext cx="1177925" cy="639763"/>
            <a:chOff x="3978" y="3706"/>
            <a:chExt cx="742" cy="403"/>
          </a:xfrm>
        </p:grpSpPr>
        <p:sp>
          <p:nvSpPr>
            <p:cNvPr id="10379" name="Line 22"/>
            <p:cNvSpPr>
              <a:spLocks noChangeShapeType="1"/>
            </p:cNvSpPr>
            <p:nvPr/>
          </p:nvSpPr>
          <p:spPr bwMode="auto">
            <a:xfrm>
              <a:off x="3978" y="3809"/>
              <a:ext cx="5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80" name="Text Box 23"/>
            <p:cNvSpPr txBox="1">
              <a:spLocks noChangeArrowheads="1"/>
            </p:cNvSpPr>
            <p:nvPr/>
          </p:nvSpPr>
          <p:spPr bwMode="auto">
            <a:xfrm>
              <a:off x="4520" y="3706"/>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1800" b="0"/>
                <a:t>+</a:t>
              </a:r>
            </a:p>
          </p:txBody>
        </p:sp>
        <p:sp>
          <p:nvSpPr>
            <p:cNvPr id="10381" name="Text Box 24"/>
            <p:cNvSpPr txBox="1">
              <a:spLocks noChangeArrowheads="1"/>
            </p:cNvSpPr>
            <p:nvPr/>
          </p:nvSpPr>
          <p:spPr bwMode="auto">
            <a:xfrm>
              <a:off x="4119" y="3778"/>
              <a:ext cx="24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solidFill>
                    <a:srgbClr val="000000"/>
                  </a:solidFill>
                </a:rPr>
                <a:t>1</a:t>
              </a:r>
            </a:p>
          </p:txBody>
        </p:sp>
      </p:grpSp>
      <p:grpSp>
        <p:nvGrpSpPr>
          <p:cNvPr id="6" name="Group 25"/>
          <p:cNvGrpSpPr>
            <a:grpSpLocks/>
          </p:cNvGrpSpPr>
          <p:nvPr/>
        </p:nvGrpSpPr>
        <p:grpSpPr bwMode="auto">
          <a:xfrm>
            <a:off x="5624513" y="4617383"/>
            <a:ext cx="704850" cy="706438"/>
            <a:chOff x="1539" y="3552"/>
            <a:chExt cx="444" cy="445"/>
          </a:xfrm>
        </p:grpSpPr>
        <p:sp>
          <p:nvSpPr>
            <p:cNvPr id="10377" name="Text Box 26"/>
            <p:cNvSpPr txBox="1">
              <a:spLocks noChangeArrowheads="1"/>
            </p:cNvSpPr>
            <p:nvPr/>
          </p:nvSpPr>
          <p:spPr bwMode="auto">
            <a:xfrm>
              <a:off x="1539" y="3555"/>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4000" b="0" dirty="0">
                  <a:solidFill>
                    <a:srgbClr val="0000FF"/>
                  </a:solidFill>
                </a:rPr>
                <a:t>&gt;</a:t>
              </a:r>
            </a:p>
          </p:txBody>
        </p:sp>
        <p:sp>
          <p:nvSpPr>
            <p:cNvPr id="10378" name="Text Box 27"/>
            <p:cNvSpPr txBox="1">
              <a:spLocks noChangeArrowheads="1"/>
            </p:cNvSpPr>
            <p:nvPr/>
          </p:nvSpPr>
          <p:spPr bwMode="auto">
            <a:xfrm>
              <a:off x="1572" y="3552"/>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4000" b="0" dirty="0">
                  <a:solidFill>
                    <a:srgbClr val="0000FF"/>
                  </a:solidFill>
                </a:rPr>
                <a:t>&lt;</a:t>
              </a:r>
            </a:p>
          </p:txBody>
        </p:sp>
      </p:grpSp>
      <p:sp>
        <p:nvSpPr>
          <p:cNvPr id="775196" name="Text Box 28"/>
          <p:cNvSpPr txBox="1">
            <a:spLocks noChangeArrowheads="1"/>
          </p:cNvSpPr>
          <p:nvPr/>
        </p:nvSpPr>
        <p:spPr bwMode="auto">
          <a:xfrm>
            <a:off x="57150" y="188258"/>
            <a:ext cx="2965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spcBef>
                <a:spcPct val="10000"/>
              </a:spcBef>
            </a:pPr>
            <a:r>
              <a:rPr lang="nl-NL" altLang="en-US" sz="2800" b="0" dirty="0" err="1">
                <a:solidFill>
                  <a:schemeClr val="tx2">
                    <a:lumMod val="75000"/>
                  </a:schemeClr>
                </a:solidFill>
                <a:cs typeface="Times New Roman" panose="02020603050405020304" pitchFamily="18" charset="0"/>
              </a:rPr>
              <a:t>Ellsberg</a:t>
            </a:r>
            <a:r>
              <a:rPr lang="nl-NL" altLang="en-US" sz="2800" b="0" dirty="0">
                <a:solidFill>
                  <a:schemeClr val="tx2">
                    <a:lumMod val="75000"/>
                  </a:schemeClr>
                </a:solidFill>
                <a:cs typeface="Times New Roman" panose="02020603050405020304" pitchFamily="18" charset="0"/>
              </a:rPr>
              <a:t> paradox</a:t>
            </a:r>
            <a:endParaRPr lang="en-US" altLang="en-US" sz="2800" b="0" dirty="0">
              <a:solidFill>
                <a:schemeClr val="tx2">
                  <a:lumMod val="75000"/>
                </a:schemeClr>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75197" name="Text Box 29"/>
              <p:cNvSpPr txBox="1">
                <a:spLocks noChangeArrowheads="1"/>
              </p:cNvSpPr>
              <p:nvPr/>
            </p:nvSpPr>
            <p:spPr bwMode="auto">
              <a:xfrm>
                <a:off x="3940175" y="2304396"/>
                <a:ext cx="3919961" cy="95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solidFill>
                      <a:srgbClr val="000000"/>
                    </a:solidFill>
                  </a:rPr>
                  <a:t>(</a:t>
                </a:r>
                <a:r>
                  <a:rPr lang="en-US" altLang="en-US" sz="2800" b="0" dirty="0">
                    <a:solidFill>
                      <a:srgbClr val="FF0000"/>
                    </a:solidFill>
                  </a:rPr>
                  <a:t>R</a:t>
                </a:r>
                <a:r>
                  <a:rPr lang="en-US" altLang="en-US" sz="2800" b="0" baseline="-25000" dirty="0">
                    <a:solidFill>
                      <a:srgbClr val="FF0000"/>
                    </a:solidFill>
                  </a:rPr>
                  <a:t>K</a:t>
                </a:r>
                <a:r>
                  <a:rPr lang="en-US" altLang="en-US" sz="2800" b="0" dirty="0">
                    <a:solidFill>
                      <a:srgbClr val="000000"/>
                    </a:solidFill>
                  </a:rPr>
                  <a:t>: </a:t>
                </a:r>
                <a:r>
                  <a:rPr lang="en-US" sz="2800" dirty="0">
                    <a:solidFill>
                      <a:srgbClr val="000000"/>
                    </a:solidFill>
                  </a:rPr>
                  <a:t>€</a:t>
                </a:r>
                <a:r>
                  <a:rPr lang="en-US" altLang="en-US" sz="2800" b="0" dirty="0">
                    <a:solidFill>
                      <a:srgbClr val="000000"/>
                    </a:solidFill>
                  </a:rPr>
                  <a:t>15)   </a:t>
                </a:r>
                <a:r>
                  <a:rPr lang="en-US" altLang="en-US" sz="2800" b="0" dirty="0">
                    <a:solidFill>
                      <a:srgbClr val="000000"/>
                    </a:solidFill>
                    <a:cs typeface="Times New Roman" panose="02020603050405020304" pitchFamily="18" charset="0"/>
                    <a:sym typeface="Math3" panose="00000400000000000000" pitchFamily="2" charset="2"/>
                  </a:rPr>
                  <a:t>?   </a:t>
                </a:r>
                <a:r>
                  <a:rPr lang="en-US" altLang="en-US" sz="2800" b="0" dirty="0">
                    <a:solidFill>
                      <a:srgbClr val="000000"/>
                    </a:solidFill>
                  </a:rPr>
                  <a:t>(</a:t>
                </a:r>
                <a:r>
                  <a:rPr lang="en-US" altLang="en-US" sz="2800" b="0" dirty="0">
                    <a:solidFill>
                      <a:srgbClr val="FF0000"/>
                    </a:solidFill>
                  </a:rPr>
                  <a:t>R</a:t>
                </a:r>
                <a:r>
                  <a:rPr lang="en-US" altLang="en-US" sz="2800" b="0" baseline="-25000" dirty="0">
                    <a:solidFill>
                      <a:srgbClr val="FF0000"/>
                    </a:solidFill>
                  </a:rPr>
                  <a:t>A</a:t>
                </a:r>
                <a:r>
                  <a:rPr lang="en-US" altLang="en-US" sz="2800" b="0" dirty="0">
                    <a:solidFill>
                      <a:srgbClr val="000000"/>
                    </a:solidFill>
                  </a:rPr>
                  <a:t>: </a:t>
                </a:r>
                <a:r>
                  <a:rPr lang="en-US" sz="2800" dirty="0">
                    <a:solidFill>
                      <a:srgbClr val="000000"/>
                    </a:solidFill>
                  </a:rPr>
                  <a:t>€</a:t>
                </a:r>
                <a:r>
                  <a:rPr lang="en-US" altLang="en-US" sz="2800" b="0" dirty="0">
                    <a:solidFill>
                      <a:srgbClr val="000000"/>
                    </a:solidFill>
                  </a:rPr>
                  <a:t>15)</a:t>
                </a:r>
              </a:p>
              <a:p>
                <a:r>
                  <a:rPr lang="en-US" altLang="en-US" sz="2800" b="0" dirty="0">
                    <a:solidFill>
                      <a:srgbClr val="000000"/>
                    </a:solidFill>
                  </a:rPr>
                  <a:t>(B</a:t>
                </a:r>
                <a:r>
                  <a:rPr lang="en-US" altLang="en-US" sz="2800" b="0" baseline="-25000" dirty="0">
                    <a:solidFill>
                      <a:srgbClr val="000000"/>
                    </a:solidFill>
                  </a:rPr>
                  <a:t>K</a:t>
                </a:r>
                <a:r>
                  <a:rPr lang="en-US" altLang="en-US" sz="2800" b="0" dirty="0">
                    <a:solidFill>
                      <a:srgbClr val="000000"/>
                    </a:solidFill>
                  </a:rPr>
                  <a:t>: </a:t>
                </a:r>
                <a:r>
                  <a:rPr lang="en-US" sz="2800" dirty="0">
                    <a:solidFill>
                      <a:srgbClr val="000000"/>
                    </a:solidFill>
                  </a:rPr>
                  <a:t>€</a:t>
                </a:r>
                <a:r>
                  <a:rPr lang="en-US" altLang="en-US" sz="2800" b="0" dirty="0">
                    <a:solidFill>
                      <a:srgbClr val="000000"/>
                    </a:solidFill>
                  </a:rPr>
                  <a:t>15)   </a:t>
                </a:r>
                <a14:m>
                  <m:oMath xmlns:m="http://schemas.openxmlformats.org/officeDocument/2006/math">
                    <m:r>
                      <a:rPr lang="en-US" altLang="en-US" sz="2800" b="0" i="1" smtClean="0">
                        <a:solidFill>
                          <a:srgbClr val="000000"/>
                        </a:solidFill>
                        <a:latin typeface="Cambria Math" panose="02040503050406030204" pitchFamily="18" charset="0"/>
                        <a:ea typeface="Cambria Math" panose="02040503050406030204" pitchFamily="18" charset="0"/>
                      </a:rPr>
                      <m:t>≻</m:t>
                    </m:r>
                  </m:oMath>
                </a14:m>
                <a:r>
                  <a:rPr lang="en-US" altLang="en-US" sz="2800" b="0" dirty="0">
                    <a:solidFill>
                      <a:srgbClr val="000000"/>
                    </a:solidFill>
                    <a:cs typeface="Times New Roman" panose="02020603050405020304" pitchFamily="18" charset="0"/>
                    <a:sym typeface="Math3" panose="00000400000000000000" pitchFamily="2" charset="2"/>
                  </a:rPr>
                  <a:t>   </a:t>
                </a:r>
                <a:r>
                  <a:rPr lang="en-US" altLang="en-US" sz="2800" b="0" dirty="0">
                    <a:solidFill>
                      <a:srgbClr val="000000"/>
                    </a:solidFill>
                  </a:rPr>
                  <a:t>(B</a:t>
                </a:r>
                <a:r>
                  <a:rPr lang="en-US" altLang="en-US" sz="2800" b="0" baseline="-25000" dirty="0">
                    <a:solidFill>
                      <a:srgbClr val="000000"/>
                    </a:solidFill>
                  </a:rPr>
                  <a:t>A</a:t>
                </a:r>
                <a:r>
                  <a:rPr lang="en-US" altLang="en-US" sz="2800" b="0" dirty="0">
                    <a:solidFill>
                      <a:srgbClr val="000000"/>
                    </a:solidFill>
                  </a:rPr>
                  <a:t>: </a:t>
                </a:r>
                <a:r>
                  <a:rPr lang="en-US" sz="2800" dirty="0">
                    <a:solidFill>
                      <a:srgbClr val="000000"/>
                    </a:solidFill>
                  </a:rPr>
                  <a:t>€</a:t>
                </a:r>
                <a:r>
                  <a:rPr lang="en-US" altLang="en-US" sz="2800" b="0" dirty="0">
                    <a:solidFill>
                      <a:srgbClr val="000000"/>
                    </a:solidFill>
                  </a:rPr>
                  <a:t>15)</a:t>
                </a:r>
              </a:p>
            </p:txBody>
          </p:sp>
        </mc:Choice>
        <mc:Fallback xmlns="">
          <p:sp>
            <p:nvSpPr>
              <p:cNvPr id="775197" name="Text Box 29"/>
              <p:cNvSpPr txBox="1">
                <a:spLocks noRot="1" noChangeAspect="1" noMove="1" noResize="1" noEditPoints="1" noAdjustHandles="1" noChangeArrowheads="1" noChangeShapeType="1" noTextEdit="1"/>
              </p:cNvSpPr>
              <p:nvPr/>
            </p:nvSpPr>
            <p:spPr bwMode="auto">
              <a:xfrm>
                <a:off x="3940175" y="2304396"/>
                <a:ext cx="3919961" cy="956288"/>
              </a:xfrm>
              <a:prstGeom prst="rect">
                <a:avLst/>
              </a:prstGeom>
              <a:blipFill>
                <a:blip r:embed="rId3"/>
                <a:stretch>
                  <a:fillRect l="-3110" t="-6369" r="-2022" b="-165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775199" name="Freeform 31"/>
          <p:cNvSpPr>
            <a:spLocks/>
          </p:cNvSpPr>
          <p:nvPr/>
        </p:nvSpPr>
        <p:spPr bwMode="auto">
          <a:xfrm>
            <a:off x="3716338" y="2534583"/>
            <a:ext cx="739775" cy="1103313"/>
          </a:xfrm>
          <a:custGeom>
            <a:avLst/>
            <a:gdLst>
              <a:gd name="T0" fmla="*/ 2147483647 w 466"/>
              <a:gd name="T1" fmla="*/ 0 h 695"/>
              <a:gd name="T2" fmla="*/ 0 w 466"/>
              <a:gd name="T3" fmla="*/ 2147483647 h 695"/>
              <a:gd name="T4" fmla="*/ 2147483647 w 466"/>
              <a:gd name="T5" fmla="*/ 2147483647 h 695"/>
              <a:gd name="T6" fmla="*/ 2147483647 w 466"/>
              <a:gd name="T7" fmla="*/ 2147483647 h 695"/>
              <a:gd name="T8" fmla="*/ 2147483647 w 466"/>
              <a:gd name="T9" fmla="*/ 2147483647 h 695"/>
              <a:gd name="T10" fmla="*/ 0 60000 65536"/>
              <a:gd name="T11" fmla="*/ 0 60000 65536"/>
              <a:gd name="T12" fmla="*/ 0 60000 65536"/>
              <a:gd name="T13" fmla="*/ 0 60000 65536"/>
              <a:gd name="T14" fmla="*/ 0 60000 65536"/>
              <a:gd name="T15" fmla="*/ 0 w 466"/>
              <a:gd name="T16" fmla="*/ 0 h 695"/>
              <a:gd name="T17" fmla="*/ 466 w 466"/>
              <a:gd name="T18" fmla="*/ 695 h 695"/>
            </a:gdLst>
            <a:ahLst/>
            <a:cxnLst>
              <a:cxn ang="T10">
                <a:pos x="T0" y="T1"/>
              </a:cxn>
              <a:cxn ang="T11">
                <a:pos x="T2" y="T3"/>
              </a:cxn>
              <a:cxn ang="T12">
                <a:pos x="T4" y="T5"/>
              </a:cxn>
              <a:cxn ang="T13">
                <a:pos x="T6" y="T7"/>
              </a:cxn>
              <a:cxn ang="T14">
                <a:pos x="T8" y="T9"/>
              </a:cxn>
            </a:cxnLst>
            <a:rect l="T15" t="T16" r="T17" b="T18"/>
            <a:pathLst>
              <a:path w="466" h="695">
                <a:moveTo>
                  <a:pt x="164" y="0"/>
                </a:moveTo>
                <a:lnTo>
                  <a:pt x="0" y="146"/>
                </a:lnTo>
                <a:lnTo>
                  <a:pt x="9" y="448"/>
                </a:lnTo>
                <a:lnTo>
                  <a:pt x="182" y="622"/>
                </a:lnTo>
                <a:lnTo>
                  <a:pt x="466" y="695"/>
                </a:lnTo>
              </a:path>
            </a:pathLst>
          </a:custGeom>
          <a:noFill/>
          <a:ln w="9525" cap="flat" cmpd="sng">
            <a:solidFill>
              <a:srgbClr val="0000FF"/>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75200" name="Freeform 32"/>
          <p:cNvSpPr>
            <a:spLocks/>
          </p:cNvSpPr>
          <p:nvPr/>
        </p:nvSpPr>
        <p:spPr bwMode="auto">
          <a:xfrm>
            <a:off x="3697288" y="2987021"/>
            <a:ext cx="739775" cy="1103312"/>
          </a:xfrm>
          <a:custGeom>
            <a:avLst/>
            <a:gdLst>
              <a:gd name="T0" fmla="*/ 2147483647 w 466"/>
              <a:gd name="T1" fmla="*/ 0 h 695"/>
              <a:gd name="T2" fmla="*/ 0 w 466"/>
              <a:gd name="T3" fmla="*/ 2147483647 h 695"/>
              <a:gd name="T4" fmla="*/ 2147483647 w 466"/>
              <a:gd name="T5" fmla="*/ 2147483647 h 695"/>
              <a:gd name="T6" fmla="*/ 2147483647 w 466"/>
              <a:gd name="T7" fmla="*/ 2147483647 h 695"/>
              <a:gd name="T8" fmla="*/ 2147483647 w 466"/>
              <a:gd name="T9" fmla="*/ 2147483647 h 695"/>
              <a:gd name="T10" fmla="*/ 0 60000 65536"/>
              <a:gd name="T11" fmla="*/ 0 60000 65536"/>
              <a:gd name="T12" fmla="*/ 0 60000 65536"/>
              <a:gd name="T13" fmla="*/ 0 60000 65536"/>
              <a:gd name="T14" fmla="*/ 0 60000 65536"/>
              <a:gd name="T15" fmla="*/ 0 w 466"/>
              <a:gd name="T16" fmla="*/ 0 h 695"/>
              <a:gd name="T17" fmla="*/ 466 w 466"/>
              <a:gd name="T18" fmla="*/ 695 h 695"/>
            </a:gdLst>
            <a:ahLst/>
            <a:cxnLst>
              <a:cxn ang="T10">
                <a:pos x="T0" y="T1"/>
              </a:cxn>
              <a:cxn ang="T11">
                <a:pos x="T2" y="T3"/>
              </a:cxn>
              <a:cxn ang="T12">
                <a:pos x="T4" y="T5"/>
              </a:cxn>
              <a:cxn ang="T13">
                <a:pos x="T6" y="T7"/>
              </a:cxn>
              <a:cxn ang="T14">
                <a:pos x="T8" y="T9"/>
              </a:cxn>
            </a:cxnLst>
            <a:rect l="T15" t="T16" r="T17" b="T18"/>
            <a:pathLst>
              <a:path w="466" h="695">
                <a:moveTo>
                  <a:pt x="164" y="0"/>
                </a:moveTo>
                <a:lnTo>
                  <a:pt x="0" y="146"/>
                </a:lnTo>
                <a:lnTo>
                  <a:pt x="9" y="448"/>
                </a:lnTo>
                <a:lnTo>
                  <a:pt x="182" y="622"/>
                </a:lnTo>
                <a:lnTo>
                  <a:pt x="466" y="695"/>
                </a:lnTo>
              </a:path>
            </a:pathLst>
          </a:custGeom>
          <a:noFill/>
          <a:ln w="9525" cap="flat" cmpd="sng">
            <a:solidFill>
              <a:srgbClr val="0000FF"/>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3" name="Group 2"/>
          <p:cNvGrpSpPr/>
          <p:nvPr/>
        </p:nvGrpSpPr>
        <p:grpSpPr>
          <a:xfrm>
            <a:off x="3846513" y="812146"/>
            <a:ext cx="1804987" cy="1125537"/>
            <a:chOff x="3846513" y="623888"/>
            <a:chExt cx="1804987" cy="1125537"/>
          </a:xfrm>
        </p:grpSpPr>
        <p:sp>
          <p:nvSpPr>
            <p:cNvPr id="10263" name="Text Box 35"/>
            <p:cNvSpPr txBox="1">
              <a:spLocks noChangeArrowheads="1"/>
            </p:cNvSpPr>
            <p:nvPr/>
          </p:nvSpPr>
          <p:spPr bwMode="auto">
            <a:xfrm>
              <a:off x="3846513" y="692150"/>
              <a:ext cx="83257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400" b="0" dirty="0"/>
                <a:t>50 </a:t>
              </a:r>
              <a:r>
                <a:rPr lang="en-US" altLang="en-US" sz="2400" b="0" dirty="0">
                  <a:solidFill>
                    <a:srgbClr val="FF0000"/>
                  </a:solidFill>
                </a:rPr>
                <a:t>R</a:t>
              </a:r>
            </a:p>
          </p:txBody>
        </p:sp>
        <p:sp>
          <p:nvSpPr>
            <p:cNvPr id="10264" name="Text Box 36"/>
            <p:cNvSpPr txBox="1">
              <a:spLocks noChangeArrowheads="1"/>
            </p:cNvSpPr>
            <p:nvPr/>
          </p:nvSpPr>
          <p:spPr bwMode="auto">
            <a:xfrm>
              <a:off x="3852863" y="1041400"/>
              <a:ext cx="81494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400" b="0" dirty="0">
                  <a:solidFill>
                    <a:srgbClr val="000000"/>
                  </a:solidFill>
                </a:rPr>
                <a:t>50 B</a:t>
              </a:r>
            </a:p>
          </p:txBody>
        </p:sp>
        <p:sp>
          <p:nvSpPr>
            <p:cNvPr id="10356" name="Oval 39"/>
            <p:cNvSpPr>
              <a:spLocks noChangeArrowheads="1"/>
            </p:cNvSpPr>
            <p:nvPr/>
          </p:nvSpPr>
          <p:spPr bwMode="auto">
            <a:xfrm>
              <a:off x="5128684" y="963613"/>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57" name="Oval 40"/>
            <p:cNvSpPr>
              <a:spLocks noChangeArrowheads="1"/>
            </p:cNvSpPr>
            <p:nvPr/>
          </p:nvSpPr>
          <p:spPr bwMode="auto">
            <a:xfrm>
              <a:off x="5219701" y="1020522"/>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58" name="Oval 41"/>
            <p:cNvSpPr>
              <a:spLocks noChangeArrowheads="1"/>
            </p:cNvSpPr>
            <p:nvPr/>
          </p:nvSpPr>
          <p:spPr bwMode="auto">
            <a:xfrm>
              <a:off x="5108774" y="1054667"/>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59" name="Oval 42"/>
            <p:cNvSpPr>
              <a:spLocks noChangeArrowheads="1"/>
            </p:cNvSpPr>
            <p:nvPr/>
          </p:nvSpPr>
          <p:spPr bwMode="auto">
            <a:xfrm>
              <a:off x="5219701" y="1080276"/>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60" name="Oval 43"/>
            <p:cNvSpPr>
              <a:spLocks noChangeArrowheads="1"/>
            </p:cNvSpPr>
            <p:nvPr/>
          </p:nvSpPr>
          <p:spPr bwMode="auto">
            <a:xfrm>
              <a:off x="5219701" y="1168485"/>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61" name="Oval 44"/>
            <p:cNvSpPr>
              <a:spLocks noChangeArrowheads="1"/>
            </p:cNvSpPr>
            <p:nvPr/>
          </p:nvSpPr>
          <p:spPr bwMode="auto">
            <a:xfrm>
              <a:off x="5310717" y="1225394"/>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62" name="Oval 45"/>
            <p:cNvSpPr>
              <a:spLocks noChangeArrowheads="1"/>
            </p:cNvSpPr>
            <p:nvPr/>
          </p:nvSpPr>
          <p:spPr bwMode="auto">
            <a:xfrm>
              <a:off x="5199791" y="1259539"/>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63" name="Oval 46"/>
            <p:cNvSpPr>
              <a:spLocks noChangeArrowheads="1"/>
            </p:cNvSpPr>
            <p:nvPr/>
          </p:nvSpPr>
          <p:spPr bwMode="auto">
            <a:xfrm>
              <a:off x="5310717" y="1285148"/>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64" name="Oval 47"/>
            <p:cNvSpPr>
              <a:spLocks noChangeArrowheads="1"/>
            </p:cNvSpPr>
            <p:nvPr/>
          </p:nvSpPr>
          <p:spPr bwMode="auto">
            <a:xfrm>
              <a:off x="5014913" y="1168485"/>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65" name="Oval 48"/>
            <p:cNvSpPr>
              <a:spLocks noChangeArrowheads="1"/>
            </p:cNvSpPr>
            <p:nvPr/>
          </p:nvSpPr>
          <p:spPr bwMode="auto">
            <a:xfrm>
              <a:off x="5105930" y="1225394"/>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grpSp>
          <p:nvGrpSpPr>
            <p:cNvPr id="10366" name="Group 49"/>
            <p:cNvGrpSpPr>
              <a:grpSpLocks/>
            </p:cNvGrpSpPr>
            <p:nvPr/>
          </p:nvGrpSpPr>
          <p:grpSpPr bwMode="auto">
            <a:xfrm>
              <a:off x="5075591" y="963613"/>
              <a:ext cx="348897" cy="374650"/>
              <a:chOff x="983" y="1277"/>
              <a:chExt cx="368" cy="395"/>
            </a:xfrm>
            <a:solidFill>
              <a:srgbClr val="000000"/>
            </a:solidFill>
          </p:grpSpPr>
          <p:sp>
            <p:nvSpPr>
              <p:cNvPr id="10367" name="Oval 50"/>
              <p:cNvSpPr>
                <a:spLocks noChangeArrowheads="1"/>
              </p:cNvSpPr>
              <p:nvPr/>
            </p:nvSpPr>
            <p:spPr bwMode="auto">
              <a:xfrm>
                <a:off x="1103" y="1277"/>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68" name="Oval 51"/>
              <p:cNvSpPr>
                <a:spLocks noChangeArrowheads="1"/>
              </p:cNvSpPr>
              <p:nvPr/>
            </p:nvSpPr>
            <p:spPr bwMode="auto">
              <a:xfrm>
                <a:off x="1199" y="1337"/>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69" name="Oval 52"/>
              <p:cNvSpPr>
                <a:spLocks noChangeArrowheads="1"/>
              </p:cNvSpPr>
              <p:nvPr/>
            </p:nvSpPr>
            <p:spPr bwMode="auto">
              <a:xfrm>
                <a:off x="1082" y="137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70" name="Oval 53"/>
              <p:cNvSpPr>
                <a:spLocks noChangeArrowheads="1"/>
              </p:cNvSpPr>
              <p:nvPr/>
            </p:nvSpPr>
            <p:spPr bwMode="auto">
              <a:xfrm>
                <a:off x="1199" y="1400"/>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71" name="Oval 54"/>
              <p:cNvSpPr>
                <a:spLocks noChangeArrowheads="1"/>
              </p:cNvSpPr>
              <p:nvPr/>
            </p:nvSpPr>
            <p:spPr bwMode="auto">
              <a:xfrm>
                <a:off x="1199" y="149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72" name="Oval 55"/>
              <p:cNvSpPr>
                <a:spLocks noChangeArrowheads="1"/>
              </p:cNvSpPr>
              <p:nvPr/>
            </p:nvSpPr>
            <p:spPr bwMode="auto">
              <a:xfrm>
                <a:off x="1295" y="155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73" name="Oval 56"/>
              <p:cNvSpPr>
                <a:spLocks noChangeArrowheads="1"/>
              </p:cNvSpPr>
              <p:nvPr/>
            </p:nvSpPr>
            <p:spPr bwMode="auto">
              <a:xfrm>
                <a:off x="1178" y="1589"/>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74" name="Oval 57"/>
              <p:cNvSpPr>
                <a:spLocks noChangeArrowheads="1"/>
              </p:cNvSpPr>
              <p:nvPr/>
            </p:nvSpPr>
            <p:spPr bwMode="auto">
              <a:xfrm>
                <a:off x="1295" y="1616"/>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75" name="Oval 58"/>
              <p:cNvSpPr>
                <a:spLocks noChangeArrowheads="1"/>
              </p:cNvSpPr>
              <p:nvPr/>
            </p:nvSpPr>
            <p:spPr bwMode="auto">
              <a:xfrm>
                <a:off x="983" y="149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76" name="Oval 59"/>
              <p:cNvSpPr>
                <a:spLocks noChangeArrowheads="1"/>
              </p:cNvSpPr>
              <p:nvPr/>
            </p:nvSpPr>
            <p:spPr bwMode="auto">
              <a:xfrm>
                <a:off x="1079" y="155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grpSp>
        <p:sp>
          <p:nvSpPr>
            <p:cNvPr id="10335" name="Oval 61"/>
            <p:cNvSpPr>
              <a:spLocks noChangeArrowheads="1"/>
            </p:cNvSpPr>
            <p:nvPr/>
          </p:nvSpPr>
          <p:spPr bwMode="auto">
            <a:xfrm>
              <a:off x="5281084" y="1116013"/>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36" name="Oval 62"/>
            <p:cNvSpPr>
              <a:spLocks noChangeArrowheads="1"/>
            </p:cNvSpPr>
            <p:nvPr/>
          </p:nvSpPr>
          <p:spPr bwMode="auto">
            <a:xfrm>
              <a:off x="5372101" y="1172922"/>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37" name="Oval 63"/>
            <p:cNvSpPr>
              <a:spLocks noChangeArrowheads="1"/>
            </p:cNvSpPr>
            <p:nvPr/>
          </p:nvSpPr>
          <p:spPr bwMode="auto">
            <a:xfrm>
              <a:off x="5261174" y="1207067"/>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38" name="Oval 64"/>
            <p:cNvSpPr>
              <a:spLocks noChangeArrowheads="1"/>
            </p:cNvSpPr>
            <p:nvPr/>
          </p:nvSpPr>
          <p:spPr bwMode="auto">
            <a:xfrm>
              <a:off x="5372101" y="1232676"/>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39" name="Oval 65"/>
            <p:cNvSpPr>
              <a:spLocks noChangeArrowheads="1"/>
            </p:cNvSpPr>
            <p:nvPr/>
          </p:nvSpPr>
          <p:spPr bwMode="auto">
            <a:xfrm>
              <a:off x="5395916" y="1089885"/>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40" name="Oval 66"/>
            <p:cNvSpPr>
              <a:spLocks noChangeArrowheads="1"/>
            </p:cNvSpPr>
            <p:nvPr/>
          </p:nvSpPr>
          <p:spPr bwMode="auto">
            <a:xfrm>
              <a:off x="5463117" y="1377794"/>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41" name="Oval 67"/>
            <p:cNvSpPr>
              <a:spLocks noChangeArrowheads="1"/>
            </p:cNvSpPr>
            <p:nvPr/>
          </p:nvSpPr>
          <p:spPr bwMode="auto">
            <a:xfrm>
              <a:off x="5352191" y="1411939"/>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42" name="Oval 68"/>
            <p:cNvSpPr>
              <a:spLocks noChangeArrowheads="1"/>
            </p:cNvSpPr>
            <p:nvPr/>
          </p:nvSpPr>
          <p:spPr bwMode="auto">
            <a:xfrm>
              <a:off x="5463117" y="1437548"/>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43" name="Oval 69"/>
            <p:cNvSpPr>
              <a:spLocks noChangeArrowheads="1"/>
            </p:cNvSpPr>
            <p:nvPr/>
          </p:nvSpPr>
          <p:spPr bwMode="auto">
            <a:xfrm>
              <a:off x="5167313" y="1320885"/>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44" name="Oval 70"/>
            <p:cNvSpPr>
              <a:spLocks noChangeArrowheads="1"/>
            </p:cNvSpPr>
            <p:nvPr/>
          </p:nvSpPr>
          <p:spPr bwMode="auto">
            <a:xfrm>
              <a:off x="5258330" y="1377794"/>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grpSp>
          <p:nvGrpSpPr>
            <p:cNvPr id="10345" name="Group 71"/>
            <p:cNvGrpSpPr>
              <a:grpSpLocks/>
            </p:cNvGrpSpPr>
            <p:nvPr/>
          </p:nvGrpSpPr>
          <p:grpSpPr bwMode="auto">
            <a:xfrm>
              <a:off x="5227991" y="1116013"/>
              <a:ext cx="348897" cy="374650"/>
              <a:chOff x="983" y="1277"/>
              <a:chExt cx="368" cy="395"/>
            </a:xfrm>
            <a:solidFill>
              <a:srgbClr val="000000"/>
            </a:solidFill>
          </p:grpSpPr>
          <p:sp>
            <p:nvSpPr>
              <p:cNvPr id="10346" name="Oval 72"/>
              <p:cNvSpPr>
                <a:spLocks noChangeArrowheads="1"/>
              </p:cNvSpPr>
              <p:nvPr/>
            </p:nvSpPr>
            <p:spPr bwMode="auto">
              <a:xfrm>
                <a:off x="1103" y="1277"/>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47" name="Oval 73"/>
              <p:cNvSpPr>
                <a:spLocks noChangeArrowheads="1"/>
              </p:cNvSpPr>
              <p:nvPr/>
            </p:nvSpPr>
            <p:spPr bwMode="auto">
              <a:xfrm>
                <a:off x="1199" y="1337"/>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48" name="Oval 74"/>
              <p:cNvSpPr>
                <a:spLocks noChangeArrowheads="1"/>
              </p:cNvSpPr>
              <p:nvPr/>
            </p:nvSpPr>
            <p:spPr bwMode="auto">
              <a:xfrm>
                <a:off x="1082" y="137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49" name="Oval 75"/>
              <p:cNvSpPr>
                <a:spLocks noChangeArrowheads="1"/>
              </p:cNvSpPr>
              <p:nvPr/>
            </p:nvSpPr>
            <p:spPr bwMode="auto">
              <a:xfrm>
                <a:off x="1199" y="1400"/>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50" name="Oval 76"/>
              <p:cNvSpPr>
                <a:spLocks noChangeArrowheads="1"/>
              </p:cNvSpPr>
              <p:nvPr/>
            </p:nvSpPr>
            <p:spPr bwMode="auto">
              <a:xfrm>
                <a:off x="1199" y="149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51" name="Oval 77"/>
              <p:cNvSpPr>
                <a:spLocks noChangeArrowheads="1"/>
              </p:cNvSpPr>
              <p:nvPr/>
            </p:nvSpPr>
            <p:spPr bwMode="auto">
              <a:xfrm>
                <a:off x="1295" y="155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52" name="Oval 78"/>
              <p:cNvSpPr>
                <a:spLocks noChangeArrowheads="1"/>
              </p:cNvSpPr>
              <p:nvPr/>
            </p:nvSpPr>
            <p:spPr bwMode="auto">
              <a:xfrm>
                <a:off x="1178" y="1589"/>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53" name="Oval 79"/>
              <p:cNvSpPr>
                <a:spLocks noChangeArrowheads="1"/>
              </p:cNvSpPr>
              <p:nvPr/>
            </p:nvSpPr>
            <p:spPr bwMode="auto">
              <a:xfrm>
                <a:off x="1295" y="1616"/>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54" name="Oval 80"/>
              <p:cNvSpPr>
                <a:spLocks noChangeArrowheads="1"/>
              </p:cNvSpPr>
              <p:nvPr/>
            </p:nvSpPr>
            <p:spPr bwMode="auto">
              <a:xfrm>
                <a:off x="983" y="149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55" name="Oval 81"/>
              <p:cNvSpPr>
                <a:spLocks noChangeArrowheads="1"/>
              </p:cNvSpPr>
              <p:nvPr/>
            </p:nvSpPr>
            <p:spPr bwMode="auto">
              <a:xfrm>
                <a:off x="1079" y="155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grpSp>
        <p:sp>
          <p:nvSpPr>
            <p:cNvPr id="10314" name="Oval 83"/>
            <p:cNvSpPr>
              <a:spLocks noChangeArrowheads="1"/>
            </p:cNvSpPr>
            <p:nvPr/>
          </p:nvSpPr>
          <p:spPr bwMode="auto">
            <a:xfrm>
              <a:off x="5290609" y="1268413"/>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15" name="Oval 84"/>
            <p:cNvSpPr>
              <a:spLocks noChangeArrowheads="1"/>
            </p:cNvSpPr>
            <p:nvPr/>
          </p:nvSpPr>
          <p:spPr bwMode="auto">
            <a:xfrm>
              <a:off x="5381626" y="1325322"/>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16" name="Oval 85"/>
            <p:cNvSpPr>
              <a:spLocks noChangeArrowheads="1"/>
            </p:cNvSpPr>
            <p:nvPr/>
          </p:nvSpPr>
          <p:spPr bwMode="auto">
            <a:xfrm>
              <a:off x="5270699" y="1359467"/>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17" name="Oval 86"/>
            <p:cNvSpPr>
              <a:spLocks noChangeArrowheads="1"/>
            </p:cNvSpPr>
            <p:nvPr/>
          </p:nvSpPr>
          <p:spPr bwMode="auto">
            <a:xfrm>
              <a:off x="5381626" y="1385076"/>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18" name="Oval 87"/>
            <p:cNvSpPr>
              <a:spLocks noChangeArrowheads="1"/>
            </p:cNvSpPr>
            <p:nvPr/>
          </p:nvSpPr>
          <p:spPr bwMode="auto">
            <a:xfrm>
              <a:off x="5381626" y="1473285"/>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19" name="Oval 88"/>
            <p:cNvSpPr>
              <a:spLocks noChangeArrowheads="1"/>
            </p:cNvSpPr>
            <p:nvPr/>
          </p:nvSpPr>
          <p:spPr bwMode="auto">
            <a:xfrm>
              <a:off x="5472642" y="1530194"/>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20" name="Oval 89"/>
            <p:cNvSpPr>
              <a:spLocks noChangeArrowheads="1"/>
            </p:cNvSpPr>
            <p:nvPr/>
          </p:nvSpPr>
          <p:spPr bwMode="auto">
            <a:xfrm>
              <a:off x="5361716" y="1564339"/>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21" name="Oval 90"/>
            <p:cNvSpPr>
              <a:spLocks noChangeArrowheads="1"/>
            </p:cNvSpPr>
            <p:nvPr/>
          </p:nvSpPr>
          <p:spPr bwMode="auto">
            <a:xfrm>
              <a:off x="5472642" y="1589948"/>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22" name="Oval 91"/>
            <p:cNvSpPr>
              <a:spLocks noChangeArrowheads="1"/>
            </p:cNvSpPr>
            <p:nvPr/>
          </p:nvSpPr>
          <p:spPr bwMode="auto">
            <a:xfrm>
              <a:off x="5176838" y="1473285"/>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23" name="Oval 92"/>
            <p:cNvSpPr>
              <a:spLocks noChangeArrowheads="1"/>
            </p:cNvSpPr>
            <p:nvPr/>
          </p:nvSpPr>
          <p:spPr bwMode="auto">
            <a:xfrm>
              <a:off x="5267855" y="1530194"/>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25" name="Oval 94"/>
            <p:cNvSpPr>
              <a:spLocks noChangeArrowheads="1"/>
            </p:cNvSpPr>
            <p:nvPr/>
          </p:nvSpPr>
          <p:spPr bwMode="auto">
            <a:xfrm>
              <a:off x="5351287" y="1268413"/>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26" name="Oval 95"/>
            <p:cNvSpPr>
              <a:spLocks noChangeArrowheads="1"/>
            </p:cNvSpPr>
            <p:nvPr/>
          </p:nvSpPr>
          <p:spPr bwMode="auto">
            <a:xfrm>
              <a:off x="5442303" y="1325322"/>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27" name="Oval 96"/>
            <p:cNvSpPr>
              <a:spLocks noChangeArrowheads="1"/>
            </p:cNvSpPr>
            <p:nvPr/>
          </p:nvSpPr>
          <p:spPr bwMode="auto">
            <a:xfrm>
              <a:off x="5331377" y="1359467"/>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28" name="Oval 97"/>
            <p:cNvSpPr>
              <a:spLocks noChangeArrowheads="1"/>
            </p:cNvSpPr>
            <p:nvPr/>
          </p:nvSpPr>
          <p:spPr bwMode="auto">
            <a:xfrm>
              <a:off x="5442303" y="1385076"/>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29" name="Oval 98"/>
            <p:cNvSpPr>
              <a:spLocks noChangeArrowheads="1"/>
            </p:cNvSpPr>
            <p:nvPr/>
          </p:nvSpPr>
          <p:spPr bwMode="auto">
            <a:xfrm>
              <a:off x="5442303" y="1473285"/>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30" name="Oval 99"/>
            <p:cNvSpPr>
              <a:spLocks noChangeArrowheads="1"/>
            </p:cNvSpPr>
            <p:nvPr/>
          </p:nvSpPr>
          <p:spPr bwMode="auto">
            <a:xfrm>
              <a:off x="5533320" y="1530194"/>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31" name="Oval 100"/>
            <p:cNvSpPr>
              <a:spLocks noChangeArrowheads="1"/>
            </p:cNvSpPr>
            <p:nvPr/>
          </p:nvSpPr>
          <p:spPr bwMode="auto">
            <a:xfrm>
              <a:off x="5422393" y="1564339"/>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32" name="Oval 101"/>
            <p:cNvSpPr>
              <a:spLocks noChangeArrowheads="1"/>
            </p:cNvSpPr>
            <p:nvPr/>
          </p:nvSpPr>
          <p:spPr bwMode="auto">
            <a:xfrm>
              <a:off x="5533320" y="1589948"/>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33" name="Oval 102"/>
            <p:cNvSpPr>
              <a:spLocks noChangeArrowheads="1"/>
            </p:cNvSpPr>
            <p:nvPr/>
          </p:nvSpPr>
          <p:spPr bwMode="auto">
            <a:xfrm>
              <a:off x="5237516" y="1473285"/>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34" name="Oval 103"/>
            <p:cNvSpPr>
              <a:spLocks noChangeArrowheads="1"/>
            </p:cNvSpPr>
            <p:nvPr/>
          </p:nvSpPr>
          <p:spPr bwMode="auto">
            <a:xfrm>
              <a:off x="5328533" y="1530194"/>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93" name="Oval 105"/>
            <p:cNvSpPr>
              <a:spLocks noChangeArrowheads="1"/>
            </p:cNvSpPr>
            <p:nvPr/>
          </p:nvSpPr>
          <p:spPr bwMode="auto">
            <a:xfrm>
              <a:off x="4881034" y="944563"/>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94" name="Oval 106"/>
            <p:cNvSpPr>
              <a:spLocks noChangeArrowheads="1"/>
            </p:cNvSpPr>
            <p:nvPr/>
          </p:nvSpPr>
          <p:spPr bwMode="auto">
            <a:xfrm>
              <a:off x="4972051" y="1001472"/>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95" name="Oval 107"/>
            <p:cNvSpPr>
              <a:spLocks noChangeArrowheads="1"/>
            </p:cNvSpPr>
            <p:nvPr/>
          </p:nvSpPr>
          <p:spPr bwMode="auto">
            <a:xfrm>
              <a:off x="4861124" y="1035617"/>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96" name="Oval 108"/>
            <p:cNvSpPr>
              <a:spLocks noChangeArrowheads="1"/>
            </p:cNvSpPr>
            <p:nvPr/>
          </p:nvSpPr>
          <p:spPr bwMode="auto">
            <a:xfrm>
              <a:off x="4972051" y="1061226"/>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97" name="Oval 109"/>
            <p:cNvSpPr>
              <a:spLocks noChangeArrowheads="1"/>
            </p:cNvSpPr>
            <p:nvPr/>
          </p:nvSpPr>
          <p:spPr bwMode="auto">
            <a:xfrm>
              <a:off x="4972051" y="1149435"/>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98" name="Oval 110"/>
            <p:cNvSpPr>
              <a:spLocks noChangeArrowheads="1"/>
            </p:cNvSpPr>
            <p:nvPr/>
          </p:nvSpPr>
          <p:spPr bwMode="auto">
            <a:xfrm>
              <a:off x="5063067" y="1206344"/>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99" name="Oval 111"/>
            <p:cNvSpPr>
              <a:spLocks noChangeArrowheads="1"/>
            </p:cNvSpPr>
            <p:nvPr/>
          </p:nvSpPr>
          <p:spPr bwMode="auto">
            <a:xfrm>
              <a:off x="4952141" y="1240489"/>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00" name="Oval 112"/>
            <p:cNvSpPr>
              <a:spLocks noChangeArrowheads="1"/>
            </p:cNvSpPr>
            <p:nvPr/>
          </p:nvSpPr>
          <p:spPr bwMode="auto">
            <a:xfrm>
              <a:off x="5063067" y="1266098"/>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01" name="Oval 113"/>
            <p:cNvSpPr>
              <a:spLocks noChangeArrowheads="1"/>
            </p:cNvSpPr>
            <p:nvPr/>
          </p:nvSpPr>
          <p:spPr bwMode="auto">
            <a:xfrm>
              <a:off x="4767263" y="1149435"/>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02" name="Oval 114"/>
            <p:cNvSpPr>
              <a:spLocks noChangeArrowheads="1"/>
            </p:cNvSpPr>
            <p:nvPr/>
          </p:nvSpPr>
          <p:spPr bwMode="auto">
            <a:xfrm>
              <a:off x="4858280" y="1206344"/>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grpSp>
          <p:nvGrpSpPr>
            <p:cNvPr id="10303" name="Group 115"/>
            <p:cNvGrpSpPr>
              <a:grpSpLocks/>
            </p:cNvGrpSpPr>
            <p:nvPr/>
          </p:nvGrpSpPr>
          <p:grpSpPr bwMode="auto">
            <a:xfrm>
              <a:off x="4827941" y="944563"/>
              <a:ext cx="348897" cy="374650"/>
              <a:chOff x="983" y="1277"/>
              <a:chExt cx="368" cy="395"/>
            </a:xfrm>
            <a:solidFill>
              <a:srgbClr val="000000"/>
            </a:solidFill>
          </p:grpSpPr>
          <p:sp>
            <p:nvSpPr>
              <p:cNvPr id="10304" name="Oval 116"/>
              <p:cNvSpPr>
                <a:spLocks noChangeArrowheads="1"/>
              </p:cNvSpPr>
              <p:nvPr/>
            </p:nvSpPr>
            <p:spPr bwMode="auto">
              <a:xfrm>
                <a:off x="1103" y="1277"/>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05" name="Oval 117"/>
              <p:cNvSpPr>
                <a:spLocks noChangeArrowheads="1"/>
              </p:cNvSpPr>
              <p:nvPr/>
            </p:nvSpPr>
            <p:spPr bwMode="auto">
              <a:xfrm>
                <a:off x="1199" y="1337"/>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06" name="Oval 118"/>
              <p:cNvSpPr>
                <a:spLocks noChangeArrowheads="1"/>
              </p:cNvSpPr>
              <p:nvPr/>
            </p:nvSpPr>
            <p:spPr bwMode="auto">
              <a:xfrm>
                <a:off x="1082" y="137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07" name="Oval 119"/>
              <p:cNvSpPr>
                <a:spLocks noChangeArrowheads="1"/>
              </p:cNvSpPr>
              <p:nvPr/>
            </p:nvSpPr>
            <p:spPr bwMode="auto">
              <a:xfrm>
                <a:off x="1199" y="1400"/>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08" name="Oval 120"/>
              <p:cNvSpPr>
                <a:spLocks noChangeArrowheads="1"/>
              </p:cNvSpPr>
              <p:nvPr/>
            </p:nvSpPr>
            <p:spPr bwMode="auto">
              <a:xfrm>
                <a:off x="1199" y="149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09" name="Oval 121"/>
              <p:cNvSpPr>
                <a:spLocks noChangeArrowheads="1"/>
              </p:cNvSpPr>
              <p:nvPr/>
            </p:nvSpPr>
            <p:spPr bwMode="auto">
              <a:xfrm>
                <a:off x="1295" y="155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10" name="Oval 122"/>
              <p:cNvSpPr>
                <a:spLocks noChangeArrowheads="1"/>
              </p:cNvSpPr>
              <p:nvPr/>
            </p:nvSpPr>
            <p:spPr bwMode="auto">
              <a:xfrm>
                <a:off x="1178" y="1589"/>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11" name="Oval 123"/>
              <p:cNvSpPr>
                <a:spLocks noChangeArrowheads="1"/>
              </p:cNvSpPr>
              <p:nvPr/>
            </p:nvSpPr>
            <p:spPr bwMode="auto">
              <a:xfrm>
                <a:off x="1295" y="1616"/>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12" name="Oval 124"/>
              <p:cNvSpPr>
                <a:spLocks noChangeArrowheads="1"/>
              </p:cNvSpPr>
              <p:nvPr/>
            </p:nvSpPr>
            <p:spPr bwMode="auto">
              <a:xfrm>
                <a:off x="983" y="149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313" name="Oval 125"/>
              <p:cNvSpPr>
                <a:spLocks noChangeArrowheads="1"/>
              </p:cNvSpPr>
              <p:nvPr/>
            </p:nvSpPr>
            <p:spPr bwMode="auto">
              <a:xfrm>
                <a:off x="1079" y="155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grpSp>
        <p:sp>
          <p:nvSpPr>
            <p:cNvPr id="10270" name="AutoShape 126"/>
            <p:cNvSpPr>
              <a:spLocks noChangeArrowheads="1"/>
            </p:cNvSpPr>
            <p:nvPr/>
          </p:nvSpPr>
          <p:spPr bwMode="auto">
            <a:xfrm>
              <a:off x="4737100" y="623888"/>
              <a:ext cx="914400" cy="1125537"/>
            </a:xfrm>
            <a:prstGeom prst="can">
              <a:avLst>
                <a:gd name="adj" fmla="val 3077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72" name="Oval 128"/>
            <p:cNvSpPr>
              <a:spLocks noChangeArrowheads="1"/>
            </p:cNvSpPr>
            <p:nvPr/>
          </p:nvSpPr>
          <p:spPr bwMode="auto">
            <a:xfrm>
              <a:off x="4957234" y="1277938"/>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73" name="Oval 129"/>
            <p:cNvSpPr>
              <a:spLocks noChangeArrowheads="1"/>
            </p:cNvSpPr>
            <p:nvPr/>
          </p:nvSpPr>
          <p:spPr bwMode="auto">
            <a:xfrm>
              <a:off x="5048251" y="1334847"/>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74" name="Oval 130"/>
            <p:cNvSpPr>
              <a:spLocks noChangeArrowheads="1"/>
            </p:cNvSpPr>
            <p:nvPr/>
          </p:nvSpPr>
          <p:spPr bwMode="auto">
            <a:xfrm>
              <a:off x="4937324" y="1368992"/>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75" name="Oval 131"/>
            <p:cNvSpPr>
              <a:spLocks noChangeArrowheads="1"/>
            </p:cNvSpPr>
            <p:nvPr/>
          </p:nvSpPr>
          <p:spPr bwMode="auto">
            <a:xfrm>
              <a:off x="5048251" y="1394601"/>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76" name="Oval 132"/>
            <p:cNvSpPr>
              <a:spLocks noChangeArrowheads="1"/>
            </p:cNvSpPr>
            <p:nvPr/>
          </p:nvSpPr>
          <p:spPr bwMode="auto">
            <a:xfrm>
              <a:off x="5048251" y="1482810"/>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77" name="Oval 133"/>
            <p:cNvSpPr>
              <a:spLocks noChangeArrowheads="1"/>
            </p:cNvSpPr>
            <p:nvPr/>
          </p:nvSpPr>
          <p:spPr bwMode="auto">
            <a:xfrm>
              <a:off x="5139267" y="1539719"/>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78" name="Oval 134"/>
            <p:cNvSpPr>
              <a:spLocks noChangeArrowheads="1"/>
            </p:cNvSpPr>
            <p:nvPr/>
          </p:nvSpPr>
          <p:spPr bwMode="auto">
            <a:xfrm>
              <a:off x="5028341" y="1573864"/>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79" name="Oval 135"/>
            <p:cNvSpPr>
              <a:spLocks noChangeArrowheads="1"/>
            </p:cNvSpPr>
            <p:nvPr/>
          </p:nvSpPr>
          <p:spPr bwMode="auto">
            <a:xfrm>
              <a:off x="5139267" y="1599473"/>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80" name="Oval 136"/>
            <p:cNvSpPr>
              <a:spLocks noChangeArrowheads="1"/>
            </p:cNvSpPr>
            <p:nvPr/>
          </p:nvSpPr>
          <p:spPr bwMode="auto">
            <a:xfrm>
              <a:off x="4843463" y="1482810"/>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81" name="Oval 137"/>
            <p:cNvSpPr>
              <a:spLocks noChangeArrowheads="1"/>
            </p:cNvSpPr>
            <p:nvPr/>
          </p:nvSpPr>
          <p:spPr bwMode="auto">
            <a:xfrm>
              <a:off x="4934480" y="1539719"/>
              <a:ext cx="53093" cy="53115"/>
            </a:xfrm>
            <a:prstGeom prst="ellipse">
              <a:avLst/>
            </a:prstGeom>
            <a:solidFill>
              <a:srgbClr val="FF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83" name="Oval 139"/>
            <p:cNvSpPr>
              <a:spLocks noChangeArrowheads="1"/>
            </p:cNvSpPr>
            <p:nvPr/>
          </p:nvSpPr>
          <p:spPr bwMode="auto">
            <a:xfrm>
              <a:off x="5017912" y="1277938"/>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84" name="Oval 140"/>
            <p:cNvSpPr>
              <a:spLocks noChangeArrowheads="1"/>
            </p:cNvSpPr>
            <p:nvPr/>
          </p:nvSpPr>
          <p:spPr bwMode="auto">
            <a:xfrm>
              <a:off x="5108928" y="1334847"/>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85" name="Oval 141"/>
            <p:cNvSpPr>
              <a:spLocks noChangeArrowheads="1"/>
            </p:cNvSpPr>
            <p:nvPr/>
          </p:nvSpPr>
          <p:spPr bwMode="auto">
            <a:xfrm>
              <a:off x="4998002" y="1368992"/>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86" name="Oval 142"/>
            <p:cNvSpPr>
              <a:spLocks noChangeArrowheads="1"/>
            </p:cNvSpPr>
            <p:nvPr/>
          </p:nvSpPr>
          <p:spPr bwMode="auto">
            <a:xfrm>
              <a:off x="5108928" y="1394601"/>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87" name="Oval 143"/>
            <p:cNvSpPr>
              <a:spLocks noChangeArrowheads="1"/>
            </p:cNvSpPr>
            <p:nvPr/>
          </p:nvSpPr>
          <p:spPr bwMode="auto">
            <a:xfrm>
              <a:off x="5108928" y="1482810"/>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88" name="Oval 144"/>
            <p:cNvSpPr>
              <a:spLocks noChangeArrowheads="1"/>
            </p:cNvSpPr>
            <p:nvPr/>
          </p:nvSpPr>
          <p:spPr bwMode="auto">
            <a:xfrm>
              <a:off x="5199945" y="1539719"/>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89" name="Oval 145"/>
            <p:cNvSpPr>
              <a:spLocks noChangeArrowheads="1"/>
            </p:cNvSpPr>
            <p:nvPr/>
          </p:nvSpPr>
          <p:spPr bwMode="auto">
            <a:xfrm>
              <a:off x="5089018" y="1573864"/>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90" name="Oval 146"/>
            <p:cNvSpPr>
              <a:spLocks noChangeArrowheads="1"/>
            </p:cNvSpPr>
            <p:nvPr/>
          </p:nvSpPr>
          <p:spPr bwMode="auto">
            <a:xfrm>
              <a:off x="5199945" y="1599473"/>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91" name="Oval 147"/>
            <p:cNvSpPr>
              <a:spLocks noChangeArrowheads="1"/>
            </p:cNvSpPr>
            <p:nvPr/>
          </p:nvSpPr>
          <p:spPr bwMode="auto">
            <a:xfrm>
              <a:off x="4904141" y="1482810"/>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sp>
          <p:nvSpPr>
            <p:cNvPr id="10292" name="Oval 148"/>
            <p:cNvSpPr>
              <a:spLocks noChangeArrowheads="1"/>
            </p:cNvSpPr>
            <p:nvPr/>
          </p:nvSpPr>
          <p:spPr bwMode="auto">
            <a:xfrm>
              <a:off x="4995158" y="1539719"/>
              <a:ext cx="53093" cy="53115"/>
            </a:xfrm>
            <a:prstGeom prst="ellipse">
              <a:avLst/>
            </a:prstGeom>
            <a:solidFill>
              <a:srgbClr val="000000"/>
            </a:solidFill>
            <a:ln>
              <a:noFill/>
            </a:ln>
          </p:spPr>
          <p:txBody>
            <a:bodyPr wrap="none" lIns="90000" tIns="46800" rIns="90000" bIns="46800" anchor="ct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en-US"/>
            </a:p>
          </p:txBody>
        </p:sp>
      </p:grpSp>
      <p:grpSp>
        <p:nvGrpSpPr>
          <p:cNvPr id="7" name="Group 6"/>
          <p:cNvGrpSpPr/>
          <p:nvPr/>
        </p:nvGrpSpPr>
        <p:grpSpPr>
          <a:xfrm>
            <a:off x="5593224" y="2322326"/>
            <a:ext cx="576346" cy="592636"/>
            <a:chOff x="1639787" y="2268538"/>
            <a:chExt cx="576346" cy="592636"/>
          </a:xfrm>
        </p:grpSpPr>
        <p:sp>
          <p:nvSpPr>
            <p:cNvPr id="4" name="Rectangle 3"/>
            <p:cNvSpPr/>
            <p:nvPr/>
          </p:nvSpPr>
          <p:spPr>
            <a:xfrm>
              <a:off x="1639787" y="2332878"/>
              <a:ext cx="430688" cy="52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4" name="Text Box 29"/>
                <p:cNvSpPr txBox="1">
                  <a:spLocks noChangeArrowheads="1"/>
                </p:cNvSpPr>
                <p:nvPr/>
              </p:nvSpPr>
              <p:spPr bwMode="auto">
                <a:xfrm>
                  <a:off x="1672097" y="2268538"/>
                  <a:ext cx="544036" cy="525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lang="en-US" altLang="en-US" sz="2800" b="0" i="1">
                            <a:solidFill>
                              <a:srgbClr val="000000"/>
                            </a:solidFill>
                            <a:latin typeface="Cambria Math" panose="02040503050406030204" pitchFamily="18" charset="0"/>
                            <a:ea typeface="Cambria Math" panose="02040503050406030204" pitchFamily="18" charset="0"/>
                          </a:rPr>
                          <m:t>≻</m:t>
                        </m:r>
                      </m:oMath>
                    </m:oMathPara>
                  </a14:m>
                  <a:endParaRPr lang="en-US" altLang="en-US" sz="2800" b="0" dirty="0">
                    <a:solidFill>
                      <a:srgbClr val="000000"/>
                    </a:solidFill>
                  </a:endParaRPr>
                </a:p>
              </p:txBody>
            </p:sp>
          </mc:Choice>
          <mc:Fallback xmlns="">
            <p:sp>
              <p:nvSpPr>
                <p:cNvPr id="144" name="Text Box 29"/>
                <p:cNvSpPr txBox="1">
                  <a:spLocks noRot="1" noChangeAspect="1" noMove="1" noResize="1" noEditPoints="1" noAdjustHandles="1" noChangeArrowheads="1" noChangeShapeType="1" noTextEdit="1"/>
                </p:cNvSpPr>
                <p:nvPr/>
              </p:nvSpPr>
              <p:spPr bwMode="auto">
                <a:xfrm>
                  <a:off x="1672097" y="2268538"/>
                  <a:ext cx="544036" cy="525401"/>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sp>
        <p:nvSpPr>
          <p:cNvPr id="775198" name="Line 30"/>
          <p:cNvSpPr>
            <a:spLocks noChangeShapeType="1"/>
          </p:cNvSpPr>
          <p:nvPr/>
        </p:nvSpPr>
        <p:spPr bwMode="auto">
          <a:xfrm>
            <a:off x="5880100" y="331133"/>
            <a:ext cx="0" cy="502285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6" name="Rectangle 33"/>
          <p:cNvSpPr>
            <a:spLocks noChangeArrowheads="1"/>
          </p:cNvSpPr>
          <p:nvPr/>
        </p:nvSpPr>
        <p:spPr bwMode="auto">
          <a:xfrm>
            <a:off x="347663" y="4287183"/>
            <a:ext cx="27606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nSpc>
                <a:spcPct val="75000"/>
              </a:lnSpc>
            </a:pPr>
            <a:r>
              <a:rPr lang="nl-NL" altLang="en-US" sz="2400" b="0" dirty="0">
                <a:solidFill>
                  <a:srgbClr val="0000FF"/>
                </a:solidFill>
                <a:cs typeface="Times New Roman" panose="02020603050405020304" pitchFamily="18" charset="0"/>
              </a:rPr>
              <a:t>Common </a:t>
            </a:r>
            <a:r>
              <a:rPr lang="nl-NL" altLang="en-US" sz="2400" b="0" dirty="0" err="1">
                <a:solidFill>
                  <a:srgbClr val="0000FF"/>
                </a:solidFill>
                <a:cs typeface="Times New Roman" panose="02020603050405020304" pitchFamily="18" charset="0"/>
              </a:rPr>
              <a:t>interpretation</a:t>
            </a:r>
            <a:r>
              <a:rPr lang="nl-NL" altLang="en-US" sz="2400" b="0" dirty="0">
                <a:solidFill>
                  <a:srgbClr val="0000FF"/>
                </a:solidFill>
                <a:cs typeface="Times New Roman" panose="02020603050405020304" pitchFamily="18" charset="0"/>
              </a:rPr>
              <a:t>:</a:t>
            </a:r>
            <a:r>
              <a:rPr lang="nl-NL" altLang="en-US" sz="2400" b="0" dirty="0">
                <a:solidFill>
                  <a:srgbClr val="0066FF"/>
                </a:solidFill>
                <a:cs typeface="Times New Roman" panose="02020603050405020304" pitchFamily="18" charset="0"/>
              </a:rPr>
              <a:t> </a:t>
            </a:r>
            <a:r>
              <a:rPr lang="nl-NL" altLang="en-US" sz="2400" b="0" dirty="0" err="1">
                <a:solidFill>
                  <a:srgbClr val="000000"/>
                </a:solidFill>
                <a:cs typeface="Times New Roman" panose="02020603050405020304" pitchFamily="18" charset="0"/>
              </a:rPr>
              <a:t>Violates</a:t>
            </a:r>
            <a:r>
              <a:rPr lang="nl-NL" altLang="en-US" sz="2400" b="0" dirty="0">
                <a:solidFill>
                  <a:srgbClr val="000000"/>
                </a:solidFill>
                <a:cs typeface="Times New Roman" panose="02020603050405020304" pitchFamily="18" charset="0"/>
              </a:rPr>
              <a:t> </a:t>
            </a:r>
            <a:r>
              <a:rPr lang="nl-NL" altLang="en-US" sz="2400" b="0" dirty="0" err="1">
                <a:solidFill>
                  <a:srgbClr val="000000"/>
                </a:solidFill>
                <a:cs typeface="Times New Roman" panose="02020603050405020304" pitchFamily="18" charset="0"/>
              </a:rPr>
              <a:t>subjective</a:t>
            </a:r>
            <a:r>
              <a:rPr lang="nl-NL" altLang="en-US" sz="2400" b="0" dirty="0">
                <a:solidFill>
                  <a:srgbClr val="000000"/>
                </a:solidFill>
                <a:cs typeface="Times New Roman" panose="02020603050405020304" pitchFamily="18" charset="0"/>
              </a:rPr>
              <a:t>  </a:t>
            </a:r>
            <a:r>
              <a:rPr lang="nl-NL" altLang="en-US" sz="2400" b="0" dirty="0" err="1">
                <a:solidFill>
                  <a:srgbClr val="000000"/>
                </a:solidFill>
                <a:cs typeface="Times New Roman" panose="02020603050405020304" pitchFamily="18" charset="0"/>
              </a:rPr>
              <a:t>probabilities</a:t>
            </a:r>
            <a:r>
              <a:rPr lang="nl-NL" altLang="en-US" sz="2400" b="0" dirty="0">
                <a:solidFill>
                  <a:srgbClr val="000000"/>
                </a:solidFill>
                <a:cs typeface="Times New Roman" panose="02020603050405020304" pitchFamily="18" charset="0"/>
              </a:rPr>
              <a:t>:</a:t>
            </a:r>
            <a:endParaRPr lang="en-US" altLang="en-US" sz="2400" b="0" dirty="0">
              <a:solidFill>
                <a:srgbClr val="000000"/>
              </a:solidFill>
              <a:cs typeface="Times New Roman" panose="02020603050405020304" pitchFamily="18" charset="0"/>
            </a:endParaRPr>
          </a:p>
        </p:txBody>
      </p:sp>
      <p:sp>
        <p:nvSpPr>
          <p:cNvPr id="148" name="Rectangle 150"/>
          <p:cNvSpPr>
            <a:spLocks noChangeArrowheads="1"/>
          </p:cNvSpPr>
          <p:nvPr/>
        </p:nvSpPr>
        <p:spPr bwMode="auto">
          <a:xfrm>
            <a:off x="3981450" y="5551488"/>
            <a:ext cx="4400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nSpc>
                <a:spcPct val="75000"/>
              </a:lnSpc>
            </a:pPr>
            <a:r>
              <a:rPr lang="nl-NL" altLang="en-US" sz="2400" b="0" dirty="0" err="1">
                <a:solidFill>
                  <a:srgbClr val="000000"/>
                </a:solidFill>
                <a:cs typeface="Times New Roman" panose="02020603050405020304" pitchFamily="18" charset="0"/>
              </a:rPr>
              <a:t>Violates</a:t>
            </a:r>
            <a:r>
              <a:rPr lang="nl-NL" altLang="en-US" sz="2400" b="0" dirty="0">
                <a:solidFill>
                  <a:srgbClr val="000000"/>
                </a:solidFill>
                <a:cs typeface="Times New Roman" panose="02020603050405020304" pitchFamily="18" charset="0"/>
              </a:rPr>
              <a:t> </a:t>
            </a:r>
            <a:r>
              <a:rPr lang="nl-NL" altLang="en-US" sz="2400" b="0" dirty="0" err="1">
                <a:solidFill>
                  <a:srgbClr val="000000"/>
                </a:solidFill>
                <a:cs typeface="Times New Roman" panose="02020603050405020304" pitchFamily="18" charset="0"/>
              </a:rPr>
              <a:t>Savage’s</a:t>
            </a:r>
            <a:r>
              <a:rPr lang="nl-NL" altLang="en-US" sz="2400" b="0" dirty="0">
                <a:solidFill>
                  <a:srgbClr val="000000"/>
                </a:solidFill>
                <a:cs typeface="Times New Roman" panose="02020603050405020304" pitchFamily="18" charset="0"/>
              </a:rPr>
              <a:t> (1954) </a:t>
            </a:r>
            <a:r>
              <a:rPr lang="nl-NL" altLang="en-US" sz="2400" b="0" dirty="0" err="1">
                <a:solidFill>
                  <a:srgbClr val="000000"/>
                </a:solidFill>
                <a:cs typeface="Times New Roman" panose="02020603050405020304" pitchFamily="18" charset="0"/>
              </a:rPr>
              <a:t>subjective</a:t>
            </a:r>
            <a:r>
              <a:rPr lang="nl-NL" altLang="en-US" sz="2400" b="0" dirty="0">
                <a:solidFill>
                  <a:srgbClr val="000000"/>
                </a:solidFill>
                <a:cs typeface="Times New Roman" panose="02020603050405020304" pitchFamily="18" charset="0"/>
              </a:rPr>
              <a:t> </a:t>
            </a:r>
            <a:r>
              <a:rPr lang="nl-NL" altLang="en-US" sz="2400" b="0" dirty="0" err="1">
                <a:solidFill>
                  <a:srgbClr val="000000"/>
                </a:solidFill>
                <a:cs typeface="Times New Roman" panose="02020603050405020304" pitchFamily="18" charset="0"/>
              </a:rPr>
              <a:t>expected</a:t>
            </a:r>
            <a:r>
              <a:rPr lang="nl-NL" altLang="en-US" sz="2400" b="0" dirty="0">
                <a:solidFill>
                  <a:srgbClr val="000000"/>
                </a:solidFill>
                <a:cs typeface="Times New Roman" panose="02020603050405020304" pitchFamily="18" charset="0"/>
              </a:rPr>
              <a:t> </a:t>
            </a:r>
            <a:r>
              <a:rPr lang="nl-NL" altLang="en-US" sz="2400" b="0" dirty="0" err="1">
                <a:solidFill>
                  <a:srgbClr val="000000"/>
                </a:solidFill>
                <a:cs typeface="Times New Roman" panose="02020603050405020304" pitchFamily="18" charset="0"/>
              </a:rPr>
              <a:t>utility</a:t>
            </a:r>
            <a:r>
              <a:rPr lang="nl-NL" altLang="en-US" sz="2400" b="0" dirty="0">
                <a:solidFill>
                  <a:srgbClr val="000000"/>
                </a:solidFill>
                <a:cs typeface="Times New Roman" panose="02020603050405020304" pitchFamily="18" charset="0"/>
              </a:rPr>
              <a:t>.</a:t>
            </a:r>
          </a:p>
          <a:p>
            <a:pPr>
              <a:lnSpc>
                <a:spcPct val="75000"/>
              </a:lnSpc>
            </a:pPr>
            <a:r>
              <a:rPr lang="nl-NL" altLang="en-US" sz="2400" b="0" dirty="0">
                <a:solidFill>
                  <a:srgbClr val="000000"/>
                </a:solidFill>
                <a:cs typeface="Times New Roman" panose="02020603050405020304" pitchFamily="18" charset="0"/>
              </a:rPr>
              <a:t>(More </a:t>
            </a:r>
            <a:r>
              <a:rPr lang="nl-NL" altLang="en-US" sz="2400" b="0" dirty="0" err="1">
                <a:solidFill>
                  <a:srgbClr val="000000"/>
                </a:solidFill>
                <a:cs typeface="Times New Roman" panose="02020603050405020304" pitchFamily="18" charset="0"/>
              </a:rPr>
              <a:t>fundamentally,</a:t>
            </a:r>
            <a:r>
              <a:rPr lang="nl-NL" altLang="en-US" sz="2400" b="0" dirty="0" err="1">
                <a:solidFill>
                  <a:srgbClr val="FF0000"/>
                </a:solidFill>
                <a:cs typeface="Times New Roman" panose="02020603050405020304" pitchFamily="18" charset="0"/>
              </a:rPr>
              <a:t>violates</a:t>
            </a:r>
            <a:r>
              <a:rPr lang="nl-NL" altLang="en-US" sz="2400" b="0" dirty="0">
                <a:solidFill>
                  <a:srgbClr val="FF0000"/>
                </a:solidFill>
                <a:cs typeface="Times New Roman" panose="02020603050405020304" pitchFamily="18" charset="0"/>
              </a:rPr>
              <a:t> </a:t>
            </a:r>
            <a:r>
              <a:rPr lang="nl-NL" altLang="en-US" sz="2400" b="0" dirty="0" err="1">
                <a:solidFill>
                  <a:srgbClr val="FF0000"/>
                </a:solidFill>
                <a:cs typeface="Times New Roman" panose="02020603050405020304" pitchFamily="18" charset="0"/>
              </a:rPr>
              <a:t>subjective</a:t>
            </a:r>
            <a:r>
              <a:rPr lang="nl-NL" altLang="en-US" sz="2400" b="0" dirty="0">
                <a:solidFill>
                  <a:srgbClr val="FF0000"/>
                </a:solidFill>
                <a:cs typeface="Times New Roman" panose="02020603050405020304" pitchFamily="18" charset="0"/>
              </a:rPr>
              <a:t> </a:t>
            </a:r>
            <a:r>
              <a:rPr lang="nl-NL" altLang="en-US" sz="2400" b="0" dirty="0" err="1">
                <a:solidFill>
                  <a:srgbClr val="FF0000"/>
                </a:solidFill>
                <a:cs typeface="Times New Roman" panose="02020603050405020304" pitchFamily="18" charset="0"/>
              </a:rPr>
              <a:t>probabilities</a:t>
            </a:r>
            <a:r>
              <a:rPr lang="nl-NL" altLang="en-US" sz="2400" b="0" dirty="0">
                <a:solidFill>
                  <a:srgbClr val="FF0000"/>
                </a:solidFill>
                <a:cs typeface="Times New Roman" panose="02020603050405020304" pitchFamily="18" charset="0"/>
              </a:rPr>
              <a:t>.</a:t>
            </a:r>
            <a:r>
              <a:rPr lang="nl-NL" altLang="en-US" sz="2400" b="0" dirty="0">
                <a:solidFill>
                  <a:srgbClr val="000000"/>
                </a:solidFill>
                <a:cs typeface="Times New Roman" panose="02020603050405020304" pitchFamily="18" charset="0"/>
              </a:rPr>
              <a:t>)</a:t>
            </a:r>
            <a:endParaRPr lang="en-US" altLang="en-US" sz="2400" b="0" dirty="0">
              <a:solidFill>
                <a:srgbClr val="000000"/>
              </a:solidFill>
              <a:cs typeface="Times New Roman" panose="02020603050405020304" pitchFamily="18" charset="0"/>
            </a:endParaRPr>
          </a:p>
        </p:txBody>
      </p:sp>
      <p:sp>
        <p:nvSpPr>
          <p:cNvPr id="149" name="Text Box 29"/>
          <p:cNvSpPr txBox="1">
            <a:spLocks noChangeArrowheads="1"/>
          </p:cNvSpPr>
          <p:nvPr/>
        </p:nvSpPr>
        <p:spPr bwMode="auto">
          <a:xfrm>
            <a:off x="109280" y="824193"/>
            <a:ext cx="2924299" cy="16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000" b="0" dirty="0">
                <a:solidFill>
                  <a:srgbClr val="0000FF"/>
                </a:solidFill>
              </a:rPr>
              <a:t>Notation:</a:t>
            </a:r>
            <a:br>
              <a:rPr lang="en-US" altLang="en-US" sz="2000" b="0" dirty="0">
                <a:solidFill>
                  <a:srgbClr val="000000"/>
                </a:solidFill>
              </a:rPr>
            </a:br>
            <a:r>
              <a:rPr lang="en-US" altLang="en-US" sz="2000" b="0" dirty="0">
                <a:solidFill>
                  <a:srgbClr val="000000"/>
                </a:solidFill>
              </a:rPr>
              <a:t>(</a:t>
            </a:r>
            <a:r>
              <a:rPr lang="en-US" altLang="en-US" sz="2000" b="0" dirty="0">
                <a:solidFill>
                  <a:srgbClr val="FF0000"/>
                </a:solidFill>
              </a:rPr>
              <a:t>R</a:t>
            </a:r>
            <a:r>
              <a:rPr lang="en-US" altLang="en-US" sz="2000" b="0" baseline="-25000" dirty="0">
                <a:solidFill>
                  <a:srgbClr val="FF0000"/>
                </a:solidFill>
              </a:rPr>
              <a:t>K</a:t>
            </a:r>
            <a:r>
              <a:rPr lang="en-US" altLang="en-US" sz="2000" b="0" dirty="0">
                <a:solidFill>
                  <a:srgbClr val="000000"/>
                </a:solidFill>
              </a:rPr>
              <a:t>: </a:t>
            </a:r>
            <a:r>
              <a:rPr lang="en-US" sz="2000" dirty="0">
                <a:solidFill>
                  <a:srgbClr val="000000"/>
                </a:solidFill>
              </a:rPr>
              <a:t>€</a:t>
            </a:r>
            <a:r>
              <a:rPr lang="en-US" altLang="en-US" sz="2000" b="0" dirty="0">
                <a:solidFill>
                  <a:srgbClr val="000000"/>
                </a:solidFill>
              </a:rPr>
              <a:t>15): get </a:t>
            </a:r>
            <a:r>
              <a:rPr lang="en-US" sz="2000" dirty="0">
                <a:solidFill>
                  <a:srgbClr val="000000"/>
                </a:solidFill>
              </a:rPr>
              <a:t>€</a:t>
            </a:r>
            <a:r>
              <a:rPr lang="en-US" altLang="en-US" sz="2000" b="0" dirty="0">
                <a:solidFill>
                  <a:srgbClr val="000000"/>
                </a:solidFill>
              </a:rPr>
              <a:t>15 if the ball drawn from K is red; get nothing otherwise.</a:t>
            </a:r>
          </a:p>
          <a:p>
            <a:endParaRPr lang="en-US" altLang="en-US" sz="2000" b="0" dirty="0">
              <a:solidFill>
                <a:srgbClr val="000000"/>
              </a:solidFill>
            </a:endParaRPr>
          </a:p>
        </p:txBody>
      </p:sp>
      <p:sp>
        <p:nvSpPr>
          <p:cNvPr id="152"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61</a:t>
            </a:fld>
            <a:endParaRPr lang="en-US" altLang="nl-NL" sz="1600"/>
          </a:p>
        </p:txBody>
      </p:sp>
      <p:pic>
        <p:nvPicPr>
          <p:cNvPr id="153" name="Picture 5" descr="Homer_Simpson_20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511505"/>
      </p:ext>
    </p:extLst>
  </p:cSld>
  <p:clrMapOvr>
    <a:masterClrMapping/>
  </p:clrMapOvr>
  <p:transition advTm="1658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5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5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51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51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7519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7519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519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77518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520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77518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499"/>
                                          </p:stCondLst>
                                        </p:cTn>
                                        <p:tgtEl>
                                          <p:spTgt spid="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77518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499"/>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6" grpId="0"/>
      <p:bldP spid="775177" grpId="0"/>
      <p:bldP spid="775186" grpId="0" build="p" autoUpdateAnimBg="0"/>
      <p:bldP spid="775187" grpId="0" build="p" autoUpdateAnimBg="0"/>
      <p:bldP spid="775188" grpId="0" autoUpdateAnimBg="0"/>
      <p:bldP spid="775196" grpId="0" autoUpdateAnimBg="0"/>
      <p:bldP spid="775197" grpId="0" build="p" autoUpdateAnimBg="0"/>
      <p:bldP spid="775199" grpId="0" animBg="1"/>
      <p:bldP spid="775200" grpId="0" animBg="1"/>
      <p:bldP spid="775198" grpId="0" animBg="1"/>
      <p:bldP spid="146" grpId="0"/>
      <p:bldP spid="148" grpId="0" build="p"/>
      <p:bldP spid="149"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44984" y="247650"/>
            <a:ext cx="891539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2">
                  <a:lumMod val="75000"/>
                </a:schemeClr>
              </a:buClr>
              <a:buFont typeface="Math3" panose="00000400000000000000" pitchFamily="2" charset="2"/>
              <a:buNone/>
            </a:pPr>
            <a:r>
              <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2. (Empirical) problems for homo </a:t>
            </a:r>
            <a:r>
              <a:rPr lang="en-GB" altLang="nl-NL" sz="36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2.1.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social choice (Arrow’51) </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risk (Allais’53)</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uncertainty (Ellsberg’61)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2.4.</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intertemporal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choice (Strotz’56)</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2.5.</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Most serious problem: preference reversals</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(Lindman’71;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Slovic</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Lichtenstein’71)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2.6.</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Emotions in game theory (ultimatum game)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2.7.</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Summarizing the two main ordinal principles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Line 8"/>
          <p:cNvSpPr>
            <a:spLocks noChangeShapeType="1"/>
          </p:cNvSpPr>
          <p:nvPr/>
        </p:nvSpPr>
        <p:spPr bwMode="auto">
          <a:xfrm>
            <a:off x="-662" y="2884233"/>
            <a:ext cx="392112" cy="18472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62</a:t>
            </a:fld>
            <a:endParaRPr lang="en-US" altLang="nl-NL" sz="1600"/>
          </a:p>
        </p:txBody>
      </p:sp>
      <p:pic>
        <p:nvPicPr>
          <p:cNvPr id="9"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03050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8100" y="207963"/>
            <a:ext cx="9082088"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Fourth problem for ordinal approach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Strotz</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1956 &amp;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Thaler</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1981): consider the following decision situations.</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 name="Text Box 2"/>
          <p:cNvSpPr txBox="1">
            <a:spLocks noChangeArrowheads="1"/>
          </p:cNvSpPr>
          <p:nvPr/>
        </p:nvSpPr>
        <p:spPr bwMode="auto">
          <a:xfrm>
            <a:off x="1276350" y="1223963"/>
            <a:ext cx="12795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sym typeface="Math3" panose="00000400000000000000" pitchFamily="2" charset="2"/>
              </a:rPr>
              <a:t>now</a:t>
            </a:r>
            <a:br>
              <a:rPr lang="en-US" altLang="nl-NL" sz="2800" dirty="0">
                <a:solidFill>
                  <a:srgbClr val="000000"/>
                </a:solidFill>
                <a:latin typeface="Arial" panose="020B0604020202020204" pitchFamily="34" charset="0"/>
                <a:sym typeface="Math3" panose="00000400000000000000" pitchFamily="2" charset="2"/>
              </a:rPr>
            </a:br>
            <a:r>
              <a:rPr lang="en-US" altLang="nl-NL" sz="2800" dirty="0">
                <a:solidFill>
                  <a:srgbClr val="000000"/>
                </a:solidFill>
                <a:latin typeface="Arial" panose="020B0604020202020204" pitchFamily="34" charset="0"/>
                <a:sym typeface="Math3" panose="00000400000000000000" pitchFamily="2" charset="2"/>
              </a:rPr>
              <a:t>€</a:t>
            </a:r>
            <a:r>
              <a:rPr lang="nl-NL" altLang="nl-NL" sz="2800" dirty="0">
                <a:solidFill>
                  <a:srgbClr val="000000"/>
                </a:solidFill>
                <a:latin typeface="Arial" panose="020B0604020202020204" pitchFamily="34" charset="0"/>
                <a:sym typeface="Math3" panose="00000400000000000000" pitchFamily="2" charset="2"/>
              </a:rPr>
              <a:t>100</a:t>
            </a:r>
            <a:endParaRPr lang="en-GB" altLang="nl-NL" sz="2800" dirty="0">
              <a:solidFill>
                <a:srgbClr val="000000"/>
              </a:solidFill>
              <a:latin typeface="Arial" panose="020B0604020202020204" pitchFamily="34" charset="0"/>
              <a:sym typeface="Math3" panose="00000400000000000000" pitchFamily="2" charset="2"/>
            </a:endParaRPr>
          </a:p>
        </p:txBody>
      </p:sp>
      <p:sp>
        <p:nvSpPr>
          <p:cNvPr id="3" name="Text Box 2"/>
          <p:cNvSpPr txBox="1">
            <a:spLocks noChangeArrowheads="1"/>
          </p:cNvSpPr>
          <p:nvPr/>
        </p:nvSpPr>
        <p:spPr bwMode="auto">
          <a:xfrm>
            <a:off x="4832350" y="1249363"/>
            <a:ext cx="2206625" cy="160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 typeface="Math3" panose="00000400000000000000" pitchFamily="2" charset="2"/>
              <a:buNone/>
            </a:pPr>
            <a:r>
              <a:rPr lang="en-US" altLang="nl-NL" sz="2800" dirty="0">
                <a:latin typeface="Arial" panose="020B0604020202020204" pitchFamily="34" charset="0"/>
                <a:sym typeface="Math3" panose="00000400000000000000" pitchFamily="2" charset="2"/>
              </a:rPr>
              <a:t> </a:t>
            </a:r>
            <a:r>
              <a:rPr lang="en-US" altLang="nl-NL" sz="2800" dirty="0">
                <a:solidFill>
                  <a:srgbClr val="000000"/>
                </a:solidFill>
                <a:latin typeface="Arial" panose="020B0604020202020204" pitchFamily="34" charset="0"/>
                <a:sym typeface="Math3" panose="00000400000000000000" pitchFamily="2" charset="2"/>
              </a:rPr>
              <a:t>in 4 months</a:t>
            </a:r>
            <a:br>
              <a:rPr lang="en-US" altLang="nl-NL" sz="2800" dirty="0">
                <a:solidFill>
                  <a:srgbClr val="000000"/>
                </a:solidFill>
                <a:latin typeface="Arial" panose="020B0604020202020204" pitchFamily="34" charset="0"/>
                <a:sym typeface="Math3" panose="00000400000000000000" pitchFamily="2" charset="2"/>
              </a:rPr>
            </a:br>
            <a:r>
              <a:rPr lang="en-US" altLang="nl-NL" sz="2800" dirty="0">
                <a:solidFill>
                  <a:srgbClr val="000000"/>
                </a:solidFill>
                <a:latin typeface="Arial" panose="020B0604020202020204" pitchFamily="34" charset="0"/>
                <a:sym typeface="Math3" panose="00000400000000000000" pitchFamily="2" charset="2"/>
              </a:rPr>
              <a:t>€</a:t>
            </a:r>
            <a:r>
              <a:rPr lang="nl-NL" altLang="nl-NL" sz="2800" dirty="0">
                <a:solidFill>
                  <a:srgbClr val="000000"/>
                </a:solidFill>
                <a:latin typeface="Arial" panose="020B0604020202020204" pitchFamily="34" charset="0"/>
                <a:sym typeface="Math3" panose="00000400000000000000" pitchFamily="2" charset="2"/>
              </a:rPr>
              <a:t>105</a:t>
            </a:r>
          </a:p>
          <a:p>
            <a:pPr algn="ctr">
              <a:lnSpc>
                <a:spcPct val="85000"/>
              </a:lnSpc>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Math3" panose="00000400000000000000" pitchFamily="2" charset="2"/>
              </a:rPr>
              <a:t>  </a:t>
            </a:r>
            <a:endParaRPr lang="en-US" sz="2800" dirty="0"/>
          </a:p>
          <a:p>
            <a:pPr algn="ct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sym typeface="Math3" panose="00000400000000000000" pitchFamily="2" charset="2"/>
              </a:rPr>
              <a:t>  </a:t>
            </a:r>
            <a:endParaRPr lang="en-GB" altLang="nl-NL" sz="2800" dirty="0">
              <a:solidFill>
                <a:srgbClr val="000000"/>
              </a:solidFill>
              <a:latin typeface="Arial" panose="020B0604020202020204" pitchFamily="34" charset="0"/>
              <a:sym typeface="Math3" panose="00000400000000000000" pitchFamily="2" charset="2"/>
            </a:endParaRPr>
          </a:p>
        </p:txBody>
      </p:sp>
      <p:sp>
        <p:nvSpPr>
          <p:cNvPr id="4" name="Text Box 2"/>
          <p:cNvSpPr txBox="1">
            <a:spLocks noChangeArrowheads="1"/>
          </p:cNvSpPr>
          <p:nvPr/>
        </p:nvSpPr>
        <p:spPr bwMode="auto">
          <a:xfrm>
            <a:off x="3117850" y="1376363"/>
            <a:ext cx="7842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or</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5" name="Text Box 2"/>
          <p:cNvSpPr txBox="1">
            <a:spLocks noChangeArrowheads="1"/>
          </p:cNvSpPr>
          <p:nvPr/>
        </p:nvSpPr>
        <p:spPr bwMode="auto">
          <a:xfrm>
            <a:off x="958850" y="5326063"/>
            <a:ext cx="19399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sym typeface="Math3" panose="00000400000000000000" pitchFamily="2" charset="2"/>
              </a:rPr>
              <a:t>in 4 years</a:t>
            </a:r>
            <a:br>
              <a:rPr lang="en-US" altLang="nl-NL" sz="2800" dirty="0">
                <a:solidFill>
                  <a:srgbClr val="000000"/>
                </a:solidFill>
                <a:latin typeface="Arial" panose="020B0604020202020204" pitchFamily="34" charset="0"/>
                <a:sym typeface="Math3" panose="00000400000000000000" pitchFamily="2" charset="2"/>
              </a:rPr>
            </a:br>
            <a:r>
              <a:rPr lang="en-US" altLang="nl-NL" sz="2800" dirty="0">
                <a:solidFill>
                  <a:srgbClr val="000000"/>
                </a:solidFill>
                <a:latin typeface="Arial" panose="020B0604020202020204" pitchFamily="34" charset="0"/>
                <a:sym typeface="Math3" panose="00000400000000000000" pitchFamily="2" charset="2"/>
              </a:rPr>
              <a:t>€</a:t>
            </a:r>
            <a:r>
              <a:rPr lang="nl-NL" altLang="nl-NL" sz="2800" dirty="0">
                <a:solidFill>
                  <a:srgbClr val="000000"/>
                </a:solidFill>
                <a:latin typeface="Arial" panose="020B0604020202020204" pitchFamily="34" charset="0"/>
                <a:sym typeface="Math3" panose="00000400000000000000" pitchFamily="2" charset="2"/>
              </a:rPr>
              <a:t>100</a:t>
            </a:r>
            <a:endParaRPr lang="en-GB" altLang="nl-NL" sz="2800" dirty="0">
              <a:solidFill>
                <a:srgbClr val="000000"/>
              </a:solidFill>
              <a:latin typeface="Arial" panose="020B0604020202020204" pitchFamily="34" charset="0"/>
              <a:sym typeface="Math3" panose="00000400000000000000" pitchFamily="2" charset="2"/>
            </a:endParaRPr>
          </a:p>
        </p:txBody>
      </p:sp>
      <p:sp>
        <p:nvSpPr>
          <p:cNvPr id="6" name="Text Box 2"/>
          <p:cNvSpPr txBox="1">
            <a:spLocks noChangeArrowheads="1"/>
          </p:cNvSpPr>
          <p:nvPr/>
        </p:nvSpPr>
        <p:spPr bwMode="auto">
          <a:xfrm>
            <a:off x="4070350" y="5287963"/>
            <a:ext cx="3741738" cy="160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sym typeface="Math3" panose="00000400000000000000" pitchFamily="2" charset="2"/>
              </a:rPr>
              <a:t> in 4 years + 4 months</a:t>
            </a:r>
            <a:br>
              <a:rPr lang="en-US" altLang="nl-NL" sz="2800" dirty="0">
                <a:solidFill>
                  <a:srgbClr val="000000"/>
                </a:solidFill>
                <a:latin typeface="Arial" panose="020B0604020202020204" pitchFamily="34" charset="0"/>
                <a:sym typeface="Math3" panose="00000400000000000000" pitchFamily="2" charset="2"/>
              </a:rPr>
            </a:br>
            <a:r>
              <a:rPr lang="en-US" altLang="nl-NL" sz="2800" dirty="0">
                <a:solidFill>
                  <a:srgbClr val="000000"/>
                </a:solidFill>
                <a:latin typeface="Arial" panose="020B0604020202020204" pitchFamily="34" charset="0"/>
                <a:sym typeface="Math3" panose="00000400000000000000" pitchFamily="2" charset="2"/>
              </a:rPr>
              <a:t>€</a:t>
            </a:r>
            <a:r>
              <a:rPr lang="nl-NL" altLang="nl-NL" sz="2800" dirty="0">
                <a:solidFill>
                  <a:srgbClr val="000000"/>
                </a:solidFill>
                <a:latin typeface="Arial" panose="020B0604020202020204" pitchFamily="34" charset="0"/>
                <a:sym typeface="Math3" panose="00000400000000000000" pitchFamily="2" charset="2"/>
              </a:rPr>
              <a:t>105</a:t>
            </a:r>
          </a:p>
          <a:p>
            <a:pPr algn="ctr">
              <a:lnSpc>
                <a:spcPct val="85000"/>
              </a:lnSpc>
              <a:spcBef>
                <a:spcPct val="0"/>
              </a:spcBef>
              <a:buFont typeface="Math3" panose="00000400000000000000" pitchFamily="2" charset="2"/>
              <a:buNone/>
            </a:pPr>
            <a:r>
              <a:rPr lang="nl-NL" altLang="nl-NL" sz="2800" dirty="0">
                <a:solidFill>
                  <a:srgbClr val="000000"/>
                </a:solidFill>
                <a:latin typeface="Arial" panose="020B0604020202020204" pitchFamily="34" charset="0"/>
                <a:sym typeface="Math3" panose="00000400000000000000" pitchFamily="2" charset="2"/>
              </a:rPr>
              <a:t>  </a:t>
            </a:r>
            <a:r>
              <a:rPr lang="en-US" sz="2800" dirty="0"/>
              <a:t> </a:t>
            </a:r>
          </a:p>
          <a:p>
            <a:pPr algn="ct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sym typeface="Math3" panose="00000400000000000000" pitchFamily="2" charset="2"/>
              </a:rPr>
              <a:t>  </a:t>
            </a:r>
            <a:r>
              <a:rPr lang="en-US" sz="2800" dirty="0"/>
              <a:t> </a:t>
            </a:r>
            <a:endParaRPr lang="en-GB" altLang="nl-NL" sz="2800" dirty="0">
              <a:solidFill>
                <a:srgbClr val="000000"/>
              </a:solidFill>
              <a:latin typeface="Arial" panose="020B0604020202020204" pitchFamily="34" charset="0"/>
              <a:sym typeface="Math3" panose="00000400000000000000" pitchFamily="2" charset="2"/>
            </a:endParaRPr>
          </a:p>
        </p:txBody>
      </p:sp>
      <p:sp>
        <p:nvSpPr>
          <p:cNvPr id="7" name="Text Box 2"/>
          <p:cNvSpPr txBox="1">
            <a:spLocks noChangeArrowheads="1"/>
          </p:cNvSpPr>
          <p:nvPr/>
        </p:nvSpPr>
        <p:spPr bwMode="auto">
          <a:xfrm>
            <a:off x="3155950" y="5427663"/>
            <a:ext cx="7842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or</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8" name="Text Box 2"/>
          <p:cNvSpPr txBox="1">
            <a:spLocks noChangeArrowheads="1"/>
          </p:cNvSpPr>
          <p:nvPr/>
        </p:nvSpPr>
        <p:spPr bwMode="auto">
          <a:xfrm>
            <a:off x="1274763" y="3460750"/>
            <a:ext cx="12795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sym typeface="Math3" panose="00000400000000000000" pitchFamily="2" charset="2"/>
              </a:rPr>
              <a:t>now</a:t>
            </a:r>
            <a:br>
              <a:rPr lang="en-US" altLang="nl-NL" sz="2800" dirty="0">
                <a:solidFill>
                  <a:srgbClr val="000000"/>
                </a:solidFill>
                <a:latin typeface="Arial" panose="020B0604020202020204" pitchFamily="34" charset="0"/>
                <a:sym typeface="Math3" panose="00000400000000000000" pitchFamily="2" charset="2"/>
              </a:rPr>
            </a:br>
            <a:r>
              <a:rPr lang="en-US" altLang="nl-NL" sz="2800" dirty="0">
                <a:solidFill>
                  <a:srgbClr val="000000"/>
                </a:solidFill>
                <a:latin typeface="Arial" panose="020B0604020202020204" pitchFamily="34" charset="0"/>
                <a:sym typeface="Math3" panose="00000400000000000000" pitchFamily="2" charset="2"/>
              </a:rPr>
              <a:t>€</a:t>
            </a:r>
            <a:r>
              <a:rPr lang="nl-NL" altLang="nl-NL" sz="2800" dirty="0">
                <a:solidFill>
                  <a:srgbClr val="000000"/>
                </a:solidFill>
                <a:latin typeface="Arial" panose="020B0604020202020204" pitchFamily="34" charset="0"/>
                <a:sym typeface="Math3" panose="00000400000000000000" pitchFamily="2" charset="2"/>
              </a:rPr>
              <a:t>100</a:t>
            </a:r>
            <a:endParaRPr lang="en-GB" altLang="nl-NL" sz="2800" dirty="0">
              <a:solidFill>
                <a:srgbClr val="000000"/>
              </a:solidFill>
              <a:latin typeface="Arial" panose="020B0604020202020204" pitchFamily="34" charset="0"/>
              <a:sym typeface="Math3" panose="00000400000000000000" pitchFamily="2" charset="2"/>
            </a:endParaRPr>
          </a:p>
        </p:txBody>
      </p:sp>
      <p:sp>
        <p:nvSpPr>
          <p:cNvPr id="9" name="Text Box 2"/>
          <p:cNvSpPr txBox="1">
            <a:spLocks noChangeArrowheads="1"/>
          </p:cNvSpPr>
          <p:nvPr/>
        </p:nvSpPr>
        <p:spPr bwMode="auto">
          <a:xfrm>
            <a:off x="4845050" y="3471863"/>
            <a:ext cx="22066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sym typeface="Math3" panose="00000400000000000000" pitchFamily="2" charset="2"/>
              </a:rPr>
              <a:t> in 4 months</a:t>
            </a:r>
            <a:br>
              <a:rPr lang="en-US" altLang="nl-NL" sz="2800" dirty="0">
                <a:solidFill>
                  <a:srgbClr val="000000"/>
                </a:solidFill>
                <a:latin typeface="Arial" panose="020B0604020202020204" pitchFamily="34" charset="0"/>
                <a:sym typeface="Math3" panose="00000400000000000000" pitchFamily="2" charset="2"/>
              </a:rPr>
            </a:br>
            <a:r>
              <a:rPr lang="en-US" altLang="nl-NL" sz="2800" dirty="0">
                <a:solidFill>
                  <a:srgbClr val="000000"/>
                </a:solidFill>
                <a:latin typeface="Arial" panose="020B0604020202020204" pitchFamily="34" charset="0"/>
                <a:sym typeface="Math3" panose="00000400000000000000" pitchFamily="2" charset="2"/>
              </a:rPr>
              <a:t>€</a:t>
            </a:r>
            <a:r>
              <a:rPr lang="nl-NL" altLang="nl-NL" sz="2800" dirty="0">
                <a:solidFill>
                  <a:srgbClr val="000000"/>
                </a:solidFill>
                <a:latin typeface="Arial" panose="020B0604020202020204" pitchFamily="34" charset="0"/>
                <a:sym typeface="Math3" panose="00000400000000000000" pitchFamily="2" charset="2"/>
              </a:rPr>
              <a:t>105</a:t>
            </a:r>
            <a:endParaRPr lang="en-GB" altLang="nl-NL" sz="2800" dirty="0">
              <a:solidFill>
                <a:srgbClr val="000000"/>
              </a:solidFill>
              <a:latin typeface="Arial" panose="020B0604020202020204" pitchFamily="34" charset="0"/>
              <a:sym typeface="Math3" panose="00000400000000000000" pitchFamily="2" charset="2"/>
            </a:endParaRPr>
          </a:p>
        </p:txBody>
      </p:sp>
      <p:sp>
        <p:nvSpPr>
          <p:cNvPr id="10" name="Text Box 2"/>
          <p:cNvSpPr txBox="1">
            <a:spLocks noChangeArrowheads="1"/>
          </p:cNvSpPr>
          <p:nvPr/>
        </p:nvSpPr>
        <p:spPr bwMode="auto">
          <a:xfrm>
            <a:off x="3130550" y="3598863"/>
            <a:ext cx="7842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or</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1" name="Text Box 2"/>
          <p:cNvSpPr txBox="1">
            <a:spLocks noChangeArrowheads="1"/>
          </p:cNvSpPr>
          <p:nvPr/>
        </p:nvSpPr>
        <p:spPr bwMode="auto">
          <a:xfrm>
            <a:off x="641350" y="3103563"/>
            <a:ext cx="82391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Choose, in 4 years, between, at that moment:</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07545" name="Oval 25"/>
          <p:cNvSpPr>
            <a:spLocks noChangeArrowheads="1"/>
          </p:cNvSpPr>
          <p:nvPr/>
        </p:nvSpPr>
        <p:spPr bwMode="auto">
          <a:xfrm>
            <a:off x="4079875" y="4986338"/>
            <a:ext cx="3790950" cy="1144587"/>
          </a:xfrm>
          <a:prstGeom prst="ellipse">
            <a:avLst/>
          </a:pr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nl-NL" altLang="nl-NL">
              <a:solidFill>
                <a:schemeClr val="accent2"/>
              </a:solidFill>
              <a:latin typeface="Arial" panose="020B0604020202020204" pitchFamily="34" charset="0"/>
            </a:endParaRPr>
          </a:p>
        </p:txBody>
      </p:sp>
      <p:sp>
        <p:nvSpPr>
          <p:cNvPr id="24" name="Text Box 2"/>
          <p:cNvSpPr txBox="1">
            <a:spLocks noChangeArrowheads="1"/>
          </p:cNvSpPr>
          <p:nvPr/>
        </p:nvSpPr>
        <p:spPr bwMode="auto">
          <a:xfrm>
            <a:off x="6988175" y="5975350"/>
            <a:ext cx="22066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 typeface="Math3" panose="00000400000000000000" pitchFamily="2" charset="2"/>
              <a:buNone/>
            </a:pPr>
            <a:r>
              <a:rPr lang="en-US" altLang="nl-NL" sz="2000" dirty="0">
                <a:solidFill>
                  <a:srgbClr val="0000FF"/>
                </a:solidFill>
                <a:latin typeface="Arial" panose="020B0604020202020204" pitchFamily="34" charset="0"/>
                <a:sym typeface="Math3" panose="00000400000000000000" pitchFamily="2" charset="2"/>
              </a:rPr>
              <a:t>Common </a:t>
            </a:r>
            <a:r>
              <a:rPr lang="en-US" altLang="nl-NL" sz="2000" dirty="0" err="1">
                <a:solidFill>
                  <a:srgbClr val="0000FF"/>
                </a:solidFill>
                <a:latin typeface="Arial" panose="020B0604020202020204" pitchFamily="34" charset="0"/>
                <a:sym typeface="Math3" panose="00000400000000000000" pitchFamily="2" charset="2"/>
              </a:rPr>
              <a:t>prefs</a:t>
            </a:r>
            <a:r>
              <a:rPr lang="en-US" altLang="nl-NL" sz="2000" dirty="0">
                <a:solidFill>
                  <a:srgbClr val="0000FF"/>
                </a:solidFill>
                <a:latin typeface="Arial" panose="020B0604020202020204" pitchFamily="34" charset="0"/>
                <a:sym typeface="Math3" panose="00000400000000000000" pitchFamily="2" charset="2"/>
              </a:rPr>
              <a:t> irrational!?</a:t>
            </a:r>
          </a:p>
        </p:txBody>
      </p:sp>
      <p:grpSp>
        <p:nvGrpSpPr>
          <p:cNvPr id="28" name="Group 27"/>
          <p:cNvGrpSpPr>
            <a:grpSpLocks/>
          </p:cNvGrpSpPr>
          <p:nvPr/>
        </p:nvGrpSpPr>
        <p:grpSpPr bwMode="auto">
          <a:xfrm>
            <a:off x="755650" y="2913063"/>
            <a:ext cx="6042025" cy="1866900"/>
            <a:chOff x="781050" y="2976563"/>
            <a:chExt cx="6042025" cy="1866900"/>
          </a:xfrm>
        </p:grpSpPr>
        <p:cxnSp>
          <p:nvCxnSpPr>
            <p:cNvPr id="108565" name="Straight Connector 28"/>
            <p:cNvCxnSpPr>
              <a:cxnSpLocks noChangeShapeType="1"/>
            </p:cNvCxnSpPr>
            <p:nvPr/>
          </p:nvCxnSpPr>
          <p:spPr bwMode="auto">
            <a:xfrm>
              <a:off x="800100" y="2976563"/>
              <a:ext cx="6022975" cy="0"/>
            </a:xfrm>
            <a:prstGeom prst="line">
              <a:avLst/>
            </a:prstGeom>
            <a:noFill/>
            <a:ln w="9525" algn="ctr">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6" name="Straight Connector 29"/>
            <p:cNvCxnSpPr>
              <a:cxnSpLocks noChangeShapeType="1"/>
            </p:cNvCxnSpPr>
            <p:nvPr/>
          </p:nvCxnSpPr>
          <p:spPr bwMode="auto">
            <a:xfrm>
              <a:off x="781050" y="4843463"/>
              <a:ext cx="6022975" cy="0"/>
            </a:xfrm>
            <a:prstGeom prst="line">
              <a:avLst/>
            </a:prstGeom>
            <a:noFill/>
            <a:ln w="9525" algn="ctr">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7544" name="Oval 24"/>
          <p:cNvSpPr>
            <a:spLocks noChangeArrowheads="1"/>
          </p:cNvSpPr>
          <p:nvPr/>
        </p:nvSpPr>
        <p:spPr bwMode="auto">
          <a:xfrm>
            <a:off x="1276350" y="1217613"/>
            <a:ext cx="1225550" cy="9413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nl-NL" altLang="nl-NL">
              <a:solidFill>
                <a:schemeClr val="accent2"/>
              </a:solidFill>
              <a:latin typeface="Arial" panose="020B0604020202020204" pitchFamily="34" charset="0"/>
            </a:endParaRPr>
          </a:p>
        </p:txBody>
      </p:sp>
      <p:pic>
        <p:nvPicPr>
          <p:cNvPr id="22" name="Picture 21">
            <a:extLst>
              <a:ext uri="{FF2B5EF4-FFF2-40B4-BE49-F238E27FC236}">
                <a16:creationId xmlns:a16="http://schemas.microsoft.com/office/drawing/2014/main" id="{113C0E7A-E05B-465C-8A1C-B0B7F460D656}"/>
              </a:ext>
            </a:extLst>
          </p:cNvPr>
          <p:cNvPicPr>
            <a:picLocks noChangeAspect="1"/>
          </p:cNvPicPr>
          <p:nvPr/>
        </p:nvPicPr>
        <p:blipFill rotWithShape="1">
          <a:blip r:embed="rId3">
            <a:extLst>
              <a:ext uri="{28A0092B-C50C-407E-A947-70E740481C1C}">
                <a14:useLocalDpi xmlns:a14="http://schemas.microsoft.com/office/drawing/2010/main" val="0"/>
              </a:ext>
            </a:extLst>
          </a:blip>
          <a:srcRect r="15627" b="21838"/>
          <a:stretch/>
        </p:blipFill>
        <p:spPr>
          <a:xfrm>
            <a:off x="86750" y="999761"/>
            <a:ext cx="1046091" cy="1339035"/>
          </a:xfrm>
          <a:prstGeom prst="rect">
            <a:avLst/>
          </a:prstGeom>
        </p:spPr>
      </p:pic>
      <p:sp>
        <p:nvSpPr>
          <p:cNvPr id="25"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63</a:t>
            </a:fld>
            <a:endParaRPr lang="en-US" altLang="nl-NL" sz="1600"/>
          </a:p>
        </p:txBody>
      </p:sp>
      <p:pic>
        <p:nvPicPr>
          <p:cNvPr id="26" name="Picture 5" descr="Homer_Simpson_2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7DB2E336-409A-4A95-A9C5-4576909744D4}"/>
              </a:ext>
            </a:extLst>
          </p:cNvPr>
          <p:cNvSpPr/>
          <p:nvPr/>
        </p:nvSpPr>
        <p:spPr>
          <a:xfrm>
            <a:off x="38100" y="962866"/>
            <a:ext cx="1149524" cy="154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37619761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754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754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2" grpId="0" build="p" autoUpdateAnimBg="0"/>
      <p:bldP spid="3" grpId="0" uiExpand="1" build="p" autoUpdateAnimBg="0"/>
      <p:bldP spid="4" grpId="0" build="p" autoUpdateAnimBg="0"/>
      <p:bldP spid="5" grpId="0" build="p" autoUpdateAnimBg="0"/>
      <p:bldP spid="6" grpId="0" build="p" autoUpdateAnimBg="0"/>
      <p:bldP spid="7" grpId="0" build="p" autoUpdateAnimBg="0"/>
      <p:bldP spid="8" grpId="0" build="p" autoUpdateAnimBg="0"/>
      <p:bldP spid="9" grpId="0" build="p" autoUpdateAnimBg="0"/>
      <p:bldP spid="10" grpId="0" build="p" autoUpdateAnimBg="0"/>
      <p:bldP spid="11" grpId="0" build="p" autoUpdateAnimBg="0"/>
      <p:bldP spid="107545" grpId="0" animBg="1"/>
      <p:bldP spid="24" grpId="0" build="allAtOnce"/>
      <p:bldP spid="107544"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0204" y="260648"/>
            <a:ext cx="82518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a:solidFill>
                  <a:srgbClr val="000000"/>
                </a:solidFill>
                <a:latin typeface="Arial" panose="020B0604020202020204" pitchFamily="34" charset="0"/>
                <a:cs typeface="Times New Roman" panose="02020603050405020304" pitchFamily="18" charset="0"/>
                <a:sym typeface="Math3" panose="00000400000000000000" pitchFamily="2" charset="2"/>
              </a:rPr>
              <a:t>Strotz</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 reactions are discussed later.</a:t>
            </a:r>
          </a:p>
          <a:p>
            <a:pPr>
              <a:spcBef>
                <a:spcPct val="0"/>
              </a:spcBef>
              <a:buFont typeface="Math3" panose="00000400000000000000" pitchFamily="2" charset="2"/>
              <a:buNone/>
            </a:pP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Nonconstant discount functions, to accommodate the common preferences, were introduced later. This is part of the behavioral approach also discussed later.</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64</a:t>
            </a:fld>
            <a:endParaRPr lang="en-US" altLang="nl-NL" sz="1600"/>
          </a:p>
        </p:txBody>
      </p:sp>
      <p:pic>
        <p:nvPicPr>
          <p:cNvPr id="7"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80653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57684" y="260350"/>
            <a:ext cx="891539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2">
                  <a:lumMod val="75000"/>
                </a:schemeClr>
              </a:buClr>
              <a:buFont typeface="Math3" panose="00000400000000000000" pitchFamily="2" charset="2"/>
              <a:buNone/>
            </a:pPr>
            <a:r>
              <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2. (Empirical) problems for homo </a:t>
            </a:r>
            <a:r>
              <a:rPr lang="en-GB" altLang="nl-NL" sz="36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2.1.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social choice (Arrow’51) </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risk (Allais’53)</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uncertainty (Ellsberg’61)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2.4.</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intertemporal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choice (Strotz’56)</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2.5.</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Most serious problem: preference reversals</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(Lindman’71;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Slovic</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Lichtenstein’71)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2.6.</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Emotions in game theory (ultimatum game)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2.7.</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Summarizing the two main ordinal principles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Line 8"/>
          <p:cNvSpPr>
            <a:spLocks noChangeShapeType="1"/>
          </p:cNvSpPr>
          <p:nvPr/>
        </p:nvSpPr>
        <p:spPr bwMode="auto">
          <a:xfrm>
            <a:off x="12038" y="3388289"/>
            <a:ext cx="392112" cy="18472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65</a:t>
            </a:fld>
            <a:endParaRPr lang="en-US" altLang="nl-NL" sz="1600"/>
          </a:p>
        </p:txBody>
      </p:sp>
      <p:pic>
        <p:nvPicPr>
          <p:cNvPr id="9"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09411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33350" y="196850"/>
            <a:ext cx="82518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If problems so far were signals of things to come, then now the most serious blow to ordinal approach &amp; homo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b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 ultimate plague sent to the classical model.</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4" name="Picture 4" descr="sp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08" y="4077072"/>
            <a:ext cx="1439863"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mer_Simpson_2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363" y="2765425"/>
            <a:ext cx="20875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727075" y="3789363"/>
            <a:ext cx="2117725" cy="1697037"/>
            <a:chOff x="1222827" y="4171047"/>
            <a:chExt cx="2117268" cy="1696352"/>
          </a:xfrm>
        </p:grpSpPr>
        <p:cxnSp>
          <p:nvCxnSpPr>
            <p:cNvPr id="114696" name="Straight Connector 6"/>
            <p:cNvCxnSpPr>
              <a:cxnSpLocks noChangeShapeType="1"/>
            </p:cNvCxnSpPr>
            <p:nvPr/>
          </p:nvCxnSpPr>
          <p:spPr bwMode="auto">
            <a:xfrm rot="10800000" flipV="1">
              <a:off x="1235524" y="4171047"/>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14697" name="Straight Connector 9"/>
            <p:cNvCxnSpPr>
              <a:cxnSpLocks noChangeShapeType="1"/>
            </p:cNvCxnSpPr>
            <p:nvPr/>
          </p:nvCxnSpPr>
          <p:spPr bwMode="auto">
            <a:xfrm rot="10800000">
              <a:off x="1222827" y="4183742"/>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sp>
        <p:nvSpPr>
          <p:cNvPr id="12"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66</a:t>
            </a:fld>
            <a:endParaRPr lang="en-US" altLang="nl-NL" sz="1600"/>
          </a:p>
        </p:txBody>
      </p:sp>
      <p:pic>
        <p:nvPicPr>
          <p:cNvPr id="13" name="Picture 5" descr="Homer_Simpson_20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63490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Text Box 3"/>
          <p:cNvSpPr txBox="1">
            <a:spLocks noChangeArrowheads="1"/>
          </p:cNvSpPr>
          <p:nvPr/>
        </p:nvSpPr>
        <p:spPr bwMode="auto">
          <a:xfrm>
            <a:off x="395536" y="315913"/>
            <a:ext cx="866933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Most serious blow for </a:t>
            </a:r>
            <a:r>
              <a:rPr lang="en-US" altLang="nl-NL" dirty="0" err="1">
                <a:solidFill>
                  <a:srgbClr val="0000FF"/>
                </a:solidFill>
                <a:latin typeface="Arial" panose="020B0604020202020204" pitchFamily="34" charset="0"/>
              </a:rPr>
              <a:t>ordinalism</a:t>
            </a:r>
            <a:r>
              <a:rPr lang="en-US" altLang="nl-NL" dirty="0">
                <a:solidFill>
                  <a:srgbClr val="0000FF"/>
                </a:solidFill>
                <a:latin typeface="Arial" panose="020B0604020202020204" pitchFamily="34" charset="0"/>
              </a:rPr>
              <a:t>:</a:t>
            </a:r>
          </a:p>
          <a:p>
            <a:pPr>
              <a:lnSpc>
                <a:spcPct val="90000"/>
              </a:lnSpc>
              <a:spcBef>
                <a:spcPct val="0"/>
              </a:spcBef>
              <a:buFontTx/>
              <a:buNone/>
            </a:pPr>
            <a:r>
              <a:rPr lang="en-US" altLang="nl-NL" dirty="0">
                <a:solidFill>
                  <a:srgbClr val="CC9900"/>
                </a:solidFill>
                <a:latin typeface="Arial" panose="020B0604020202020204" pitchFamily="34" charset="0"/>
              </a:rPr>
              <a:t>preference reversals</a:t>
            </a:r>
            <a:r>
              <a:rPr lang="en-US" altLang="nl-NL" dirty="0">
                <a:solidFill>
                  <a:srgbClr val="000000"/>
                </a:solidFill>
                <a:latin typeface="Arial" panose="020B0604020202020204" pitchFamily="34" charset="0"/>
              </a:rPr>
              <a:t> (Lichtenstein &amp; </a:t>
            </a:r>
            <a:r>
              <a:rPr lang="en-US" altLang="nl-NL" dirty="0" err="1">
                <a:solidFill>
                  <a:srgbClr val="000000"/>
                </a:solidFill>
                <a:latin typeface="Arial" panose="020B0604020202020204" pitchFamily="34" charset="0"/>
              </a:rPr>
              <a:t>Slovic</a:t>
            </a:r>
            <a:r>
              <a:rPr lang="en-US" altLang="nl-NL" dirty="0">
                <a:solidFill>
                  <a:srgbClr val="000000"/>
                </a:solidFill>
                <a:latin typeface="Arial" panose="020B0604020202020204" pitchFamily="34" charset="0"/>
              </a:rPr>
              <a:t> '71; </a:t>
            </a:r>
            <a:r>
              <a:rPr lang="en-US" altLang="nl-NL" dirty="0" err="1">
                <a:solidFill>
                  <a:srgbClr val="000000"/>
                </a:solidFill>
                <a:latin typeface="Arial" panose="020B0604020202020204" pitchFamily="34" charset="0"/>
              </a:rPr>
              <a:t>Lindman</a:t>
            </a:r>
            <a:r>
              <a:rPr lang="en-US" altLang="nl-NL" dirty="0">
                <a:solidFill>
                  <a:srgbClr val="000000"/>
                </a:solidFill>
                <a:latin typeface="Arial" panose="020B0604020202020204" pitchFamily="34" charset="0"/>
              </a:rPr>
              <a:t> ‘71).</a:t>
            </a:r>
          </a:p>
        </p:txBody>
      </p:sp>
      <p:sp>
        <p:nvSpPr>
          <p:cNvPr id="155652" name="Text Box 4"/>
          <p:cNvSpPr txBox="1">
            <a:spLocks noChangeArrowheads="1"/>
          </p:cNvSpPr>
          <p:nvPr/>
        </p:nvSpPr>
        <p:spPr bwMode="auto">
          <a:xfrm>
            <a:off x="622300" y="2411413"/>
            <a:ext cx="306863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$-prospect:</a:t>
            </a:r>
          </a:p>
          <a:p>
            <a:pPr>
              <a:lnSpc>
                <a:spcPct val="90000"/>
              </a:lnSpc>
              <a:spcBef>
                <a:spcPct val="0"/>
              </a:spcBef>
              <a:buFontTx/>
              <a:buNone/>
            </a:pPr>
            <a:r>
              <a:rPr lang="en-US" altLang="nl-NL" dirty="0">
                <a:solidFill>
                  <a:srgbClr val="000000"/>
                </a:solidFill>
                <a:latin typeface="Arial" panose="020B0604020202020204" pitchFamily="34" charset="0"/>
              </a:rPr>
              <a:t>Prob. 0.31: $16</a:t>
            </a:r>
          </a:p>
          <a:p>
            <a:pPr>
              <a:lnSpc>
                <a:spcPct val="90000"/>
              </a:lnSpc>
              <a:spcBef>
                <a:spcPct val="0"/>
              </a:spcBef>
              <a:buFontTx/>
              <a:buNone/>
            </a:pPr>
            <a:r>
              <a:rPr lang="en-US" altLang="nl-NL" dirty="0">
                <a:solidFill>
                  <a:srgbClr val="000000"/>
                </a:solidFill>
                <a:latin typeface="Arial" panose="020B0604020202020204" pitchFamily="34" charset="0"/>
              </a:rPr>
              <a:t>nil otherwise</a:t>
            </a:r>
          </a:p>
        </p:txBody>
      </p:sp>
      <p:sp>
        <p:nvSpPr>
          <p:cNvPr id="155653" name="Text Box 5"/>
          <p:cNvSpPr txBox="1">
            <a:spLocks noChangeArrowheads="1"/>
          </p:cNvSpPr>
          <p:nvPr/>
        </p:nvSpPr>
        <p:spPr bwMode="auto">
          <a:xfrm>
            <a:off x="4622800" y="2411413"/>
            <a:ext cx="329723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P-prospect:</a:t>
            </a:r>
          </a:p>
          <a:p>
            <a:pPr>
              <a:lnSpc>
                <a:spcPct val="90000"/>
              </a:lnSpc>
              <a:spcBef>
                <a:spcPct val="0"/>
              </a:spcBef>
              <a:buFontTx/>
              <a:buNone/>
            </a:pPr>
            <a:r>
              <a:rPr lang="en-US" altLang="nl-NL" dirty="0">
                <a:solidFill>
                  <a:srgbClr val="000000"/>
                </a:solidFill>
                <a:latin typeface="Arial" panose="020B0604020202020204" pitchFamily="34" charset="0"/>
              </a:rPr>
              <a:t>Prob. 0.97: $4</a:t>
            </a:r>
          </a:p>
          <a:p>
            <a:pPr>
              <a:lnSpc>
                <a:spcPct val="90000"/>
              </a:lnSpc>
              <a:spcBef>
                <a:spcPct val="0"/>
              </a:spcBef>
              <a:buFontTx/>
              <a:buNone/>
            </a:pPr>
            <a:r>
              <a:rPr lang="en-US" altLang="nl-NL" dirty="0">
                <a:solidFill>
                  <a:srgbClr val="000000"/>
                </a:solidFill>
                <a:latin typeface="Arial" panose="020B0604020202020204" pitchFamily="34" charset="0"/>
              </a:rPr>
              <a:t>nil otherwise</a:t>
            </a:r>
          </a:p>
        </p:txBody>
      </p:sp>
      <p:sp>
        <p:nvSpPr>
          <p:cNvPr id="155654" name="Text Box 6"/>
          <p:cNvSpPr txBox="1">
            <a:spLocks noChangeArrowheads="1"/>
          </p:cNvSpPr>
          <p:nvPr/>
        </p:nvSpPr>
        <p:spPr bwMode="auto">
          <a:xfrm>
            <a:off x="38100" y="4583113"/>
            <a:ext cx="91440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Choice-question:</a:t>
            </a:r>
          </a:p>
          <a:p>
            <a:pPr>
              <a:lnSpc>
                <a:spcPct val="90000"/>
              </a:lnSpc>
              <a:spcBef>
                <a:spcPct val="0"/>
              </a:spcBef>
              <a:buFontTx/>
              <a:buNone/>
            </a:pPr>
            <a:r>
              <a:rPr lang="en-US" altLang="nl-NL" dirty="0">
                <a:solidFill>
                  <a:srgbClr val="000000"/>
                </a:solidFill>
                <a:latin typeface="Arial" panose="020B0604020202020204" pitchFamily="34" charset="0"/>
              </a:rPr>
              <a:t>Which of these two prospects would you choose?</a:t>
            </a:r>
          </a:p>
        </p:txBody>
      </p:sp>
      <p:sp>
        <p:nvSpPr>
          <p:cNvPr id="10"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67</a:t>
            </a:fld>
            <a:endParaRPr lang="en-US" altLang="nl-NL" sz="1600"/>
          </a:p>
        </p:txBody>
      </p:sp>
      <p:pic>
        <p:nvPicPr>
          <p:cNvPr id="11"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xx\Desktop\cur\cur Micro IV\pref.re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429" y="1233935"/>
            <a:ext cx="862013" cy="86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25667"/>
      </p:ext>
    </p:extLst>
  </p:cSld>
  <p:clrMapOvr>
    <a:masterClrMapping/>
  </p:clrMapOvr>
  <p:transition advTm="1318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5651">
                                            <p:txEl>
                                              <p:pRg st="1" end="1"/>
                                            </p:txEl>
                                          </p:spTgt>
                                        </p:tgtEl>
                                        <p:attrNameLst>
                                          <p:attrName>style.visibility</p:attrName>
                                        </p:attrNameLst>
                                      </p:cBhvr>
                                      <p:to>
                                        <p:strVal val="visible"/>
                                      </p:to>
                                    </p:set>
                                  </p:childTnLst>
                                </p:cTn>
                              </p:par>
                            </p:childTnLst>
                          </p:cTn>
                        </p:par>
                        <p:par>
                          <p:cTn id="11" fill="hold" nodeType="with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55652">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55652">
                                            <p:txEl>
                                              <p:pRg st="1" end="1"/>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55652">
                                            <p:txEl>
                                              <p:pRg st="2" end="2"/>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55653">
                                            <p:txEl>
                                              <p:pRg st="0" end="0"/>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55653">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55653">
                                            <p:txEl>
                                              <p:pRg st="2" end="2"/>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55654">
                                            <p:txEl>
                                              <p:pRg st="0" end="0"/>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556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uiExpand="1" build="p" autoUpdateAnimBg="0"/>
      <p:bldP spid="155652" grpId="0" build="p" autoUpdateAnimBg="0"/>
      <p:bldP spid="155653" grpId="0" build="p" autoUpdateAnimBg="0"/>
      <p:bldP spid="155654"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7500" y="404664"/>
            <a:ext cx="6535738" cy="1865313"/>
            <a:chOff x="317500" y="2652713"/>
            <a:chExt cx="6535738" cy="1865313"/>
          </a:xfrm>
        </p:grpSpPr>
        <p:sp>
          <p:nvSpPr>
            <p:cNvPr id="118790" name="Text Box 4"/>
            <p:cNvSpPr txBox="1">
              <a:spLocks noChangeArrowheads="1"/>
            </p:cNvSpPr>
            <p:nvPr/>
          </p:nvSpPr>
          <p:spPr bwMode="auto">
            <a:xfrm>
              <a:off x="317500" y="2652713"/>
              <a:ext cx="2535238"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$-prospect:</a:t>
              </a:r>
            </a:p>
            <a:p>
              <a:pPr>
                <a:lnSpc>
                  <a:spcPct val="90000"/>
                </a:lnSpc>
                <a:spcBef>
                  <a:spcPct val="0"/>
                </a:spcBef>
                <a:buFontTx/>
                <a:buNone/>
              </a:pPr>
              <a:r>
                <a:rPr lang="en-US" altLang="nl-NL" dirty="0">
                  <a:solidFill>
                    <a:srgbClr val="000000"/>
                  </a:solidFill>
                  <a:latin typeface="Arial" panose="020B0604020202020204" pitchFamily="34" charset="0"/>
                </a:rPr>
                <a:t>Prob. 0.31: </a:t>
              </a:r>
            </a:p>
            <a:p>
              <a:pPr>
                <a:lnSpc>
                  <a:spcPct val="90000"/>
                </a:lnSpc>
                <a:spcBef>
                  <a:spcPct val="0"/>
                </a:spcBef>
                <a:buFontTx/>
                <a:buNone/>
              </a:pPr>
              <a:r>
                <a:rPr lang="en-US" altLang="nl-NL" dirty="0">
                  <a:solidFill>
                    <a:srgbClr val="000000"/>
                  </a:solidFill>
                  <a:latin typeface="Arial" panose="020B0604020202020204" pitchFamily="34" charset="0"/>
                </a:rPr>
                <a:t>$16</a:t>
              </a:r>
            </a:p>
            <a:p>
              <a:pPr>
                <a:lnSpc>
                  <a:spcPct val="90000"/>
                </a:lnSpc>
                <a:spcBef>
                  <a:spcPct val="0"/>
                </a:spcBef>
                <a:buFontTx/>
                <a:buNone/>
              </a:pPr>
              <a:r>
                <a:rPr lang="en-US" altLang="nl-NL" dirty="0">
                  <a:solidFill>
                    <a:srgbClr val="000000"/>
                  </a:solidFill>
                  <a:latin typeface="Arial" panose="020B0604020202020204" pitchFamily="34" charset="0"/>
                </a:rPr>
                <a:t>nil otherwise</a:t>
              </a:r>
            </a:p>
          </p:txBody>
        </p:sp>
        <p:sp>
          <p:nvSpPr>
            <p:cNvPr id="118791" name="Text Box 5"/>
            <p:cNvSpPr txBox="1">
              <a:spLocks noChangeArrowheads="1"/>
            </p:cNvSpPr>
            <p:nvPr/>
          </p:nvSpPr>
          <p:spPr bwMode="auto">
            <a:xfrm>
              <a:off x="4318000" y="2652713"/>
              <a:ext cx="2535238"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P-prospect:</a:t>
              </a:r>
            </a:p>
            <a:p>
              <a:pPr>
                <a:lnSpc>
                  <a:spcPct val="90000"/>
                </a:lnSpc>
                <a:spcBef>
                  <a:spcPct val="0"/>
                </a:spcBef>
                <a:buFontTx/>
                <a:buNone/>
              </a:pPr>
              <a:r>
                <a:rPr lang="en-US" altLang="nl-NL" dirty="0">
                  <a:solidFill>
                    <a:srgbClr val="000000"/>
                  </a:solidFill>
                  <a:latin typeface="Arial" panose="020B0604020202020204" pitchFamily="34" charset="0"/>
                </a:rPr>
                <a:t>Prob. 0.97: </a:t>
              </a:r>
            </a:p>
            <a:p>
              <a:pPr>
                <a:lnSpc>
                  <a:spcPct val="90000"/>
                </a:lnSpc>
                <a:spcBef>
                  <a:spcPct val="0"/>
                </a:spcBef>
                <a:buFontTx/>
                <a:buNone/>
              </a:pPr>
              <a:r>
                <a:rPr lang="en-US" altLang="nl-NL" dirty="0">
                  <a:solidFill>
                    <a:srgbClr val="000000"/>
                  </a:solidFill>
                  <a:latin typeface="Arial" panose="020B0604020202020204" pitchFamily="34" charset="0"/>
                </a:rPr>
                <a:t>$4</a:t>
              </a:r>
            </a:p>
            <a:p>
              <a:pPr>
                <a:lnSpc>
                  <a:spcPct val="90000"/>
                </a:lnSpc>
                <a:spcBef>
                  <a:spcPct val="0"/>
                </a:spcBef>
                <a:buFontTx/>
                <a:buNone/>
              </a:pPr>
              <a:r>
                <a:rPr lang="en-US" altLang="nl-NL" dirty="0">
                  <a:solidFill>
                    <a:srgbClr val="000000"/>
                  </a:solidFill>
                  <a:latin typeface="Arial" panose="020B0604020202020204" pitchFamily="34" charset="0"/>
                </a:rPr>
                <a:t>nil otherwise</a:t>
              </a:r>
            </a:p>
          </p:txBody>
        </p:sp>
      </p:grpSp>
      <p:sp>
        <p:nvSpPr>
          <p:cNvPr id="145414" name="Text Box 6"/>
          <p:cNvSpPr txBox="1">
            <a:spLocks noChangeArrowheads="1"/>
          </p:cNvSpPr>
          <p:nvPr/>
        </p:nvSpPr>
        <p:spPr bwMode="auto">
          <a:xfrm>
            <a:off x="317500" y="4684713"/>
            <a:ext cx="866933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Money-value question:</a:t>
            </a:r>
          </a:p>
          <a:p>
            <a:pPr>
              <a:lnSpc>
                <a:spcPct val="90000"/>
              </a:lnSpc>
              <a:spcBef>
                <a:spcPct val="0"/>
              </a:spcBef>
              <a:buFontTx/>
              <a:buNone/>
            </a:pPr>
            <a:r>
              <a:rPr lang="en-US" altLang="nl-NL" dirty="0">
                <a:solidFill>
                  <a:srgbClr val="000000"/>
                </a:solidFill>
                <a:latin typeface="Arial" panose="020B0604020202020204" pitchFamily="34" charset="0"/>
              </a:rPr>
              <a:t>Determine for each prospect its </a:t>
            </a:r>
            <a:r>
              <a:rPr lang="en-US" altLang="nl-NL" dirty="0">
                <a:solidFill>
                  <a:srgbClr val="0000FF"/>
                </a:solidFill>
                <a:latin typeface="Arial" panose="020B0604020202020204" pitchFamily="34" charset="0"/>
              </a:rPr>
              <a:t>subjective</a:t>
            </a:r>
            <a:r>
              <a:rPr lang="en-US" altLang="nl-NL" dirty="0">
                <a:solidFill>
                  <a:srgbClr val="EAEAEA"/>
                </a:solidFill>
                <a:latin typeface="Arial" panose="020B0604020202020204" pitchFamily="34" charset="0"/>
              </a:rPr>
              <a:t> </a:t>
            </a:r>
            <a:r>
              <a:rPr lang="en-US" altLang="nl-NL" dirty="0">
                <a:solidFill>
                  <a:srgbClr val="000000"/>
                </a:solidFill>
                <a:latin typeface="Arial" panose="020B0604020202020204" pitchFamily="34" charset="0"/>
              </a:rPr>
              <a:t>monetary value </a:t>
            </a:r>
            <a:r>
              <a:rPr lang="en-US" altLang="nl-NL" dirty="0">
                <a:solidFill>
                  <a:srgbClr val="0000FF"/>
                </a:solidFill>
                <a:latin typeface="Arial" panose="020B0604020202020204" pitchFamily="34" charset="0"/>
              </a:rPr>
              <a:t>for you.</a:t>
            </a:r>
            <a:endParaRPr lang="en-US" altLang="nl-NL" dirty="0">
              <a:solidFill>
                <a:srgbClr val="000000"/>
              </a:solidFill>
              <a:latin typeface="Arial" panose="020B0604020202020204" pitchFamily="34" charset="0"/>
            </a:endParaRPr>
          </a:p>
        </p:txBody>
      </p:sp>
      <p:sp>
        <p:nvSpPr>
          <p:cNvPr id="9"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68</a:t>
            </a:fld>
            <a:endParaRPr lang="en-US" altLang="nl-NL" sz="1600"/>
          </a:p>
        </p:txBody>
      </p:sp>
      <p:pic>
        <p:nvPicPr>
          <p:cNvPr id="10"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102001"/>
      </p:ext>
    </p:extLst>
  </p:cSld>
  <p:clrMapOvr>
    <a:masterClrMapping/>
  </p:clrMapOvr>
  <p:transition advTm="1318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4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54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72" name="Text Box 12"/>
              <p:cNvSpPr txBox="1">
                <a:spLocks noChangeArrowheads="1"/>
              </p:cNvSpPr>
              <p:nvPr/>
            </p:nvSpPr>
            <p:spPr bwMode="auto">
              <a:xfrm>
                <a:off x="319088" y="5502275"/>
                <a:ext cx="7986712" cy="954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000000"/>
                    </a:solidFill>
                    <a:latin typeface="Arial" panose="020B0604020202020204" pitchFamily="34" charset="0"/>
                  </a:rPr>
                  <a:t>$-prospect ~ its monetary value </a:t>
                </a:r>
                <a14:m>
                  <m:oMath xmlns:m="http://schemas.openxmlformats.org/officeDocument/2006/math">
                    <m:r>
                      <a:rPr lang="nl-NL" altLang="nl-NL" sz="2800" b="0" i="1" smtClean="0">
                        <a:solidFill>
                          <a:srgbClr val="000000"/>
                        </a:solidFill>
                        <a:latin typeface="Cambria Math"/>
                      </a:rPr>
                      <m:t>≻</m:t>
                    </m:r>
                  </m:oMath>
                </a14:m>
                <a:r>
                  <a:rPr lang="nl-NL" altLang="nl-NL" sz="2800" dirty="0">
                    <a:solidFill>
                      <a:srgbClr val="000000"/>
                    </a:solidFill>
                    <a:latin typeface="Arial" panose="020B0604020202020204" pitchFamily="34" charset="0"/>
                    <a:sym typeface="Math3" panose="00000400000000000000" pitchFamily="2" charset="2"/>
                  </a:rPr>
                  <a:t> monetary value of P-prospect ~ P-prospect </a:t>
                </a:r>
                <a14:m>
                  <m:oMath xmlns:m="http://schemas.openxmlformats.org/officeDocument/2006/math">
                    <m:r>
                      <a:rPr lang="nl-NL" altLang="nl-NL" sz="2800" b="0" i="1" smtClean="0">
                        <a:solidFill>
                          <a:srgbClr val="000000"/>
                        </a:solidFill>
                        <a:latin typeface="Cambria Math"/>
                        <a:sym typeface="Math3" panose="00000400000000000000" pitchFamily="2" charset="2"/>
                      </a:rPr>
                      <m:t>≻</m:t>
                    </m:r>
                  </m:oMath>
                </a14:m>
                <a:r>
                  <a:rPr lang="nl-NL" altLang="nl-NL" sz="2800" dirty="0">
                    <a:solidFill>
                      <a:srgbClr val="000000"/>
                    </a:solidFill>
                    <a:latin typeface="Arial" panose="020B0604020202020204" pitchFamily="34" charset="0"/>
                    <a:sym typeface="Math3" panose="00000400000000000000" pitchFamily="2" charset="2"/>
                  </a:rPr>
                  <a:t> $-prospect</a:t>
                </a:r>
              </a:p>
            </p:txBody>
          </p:sp>
        </mc:Choice>
        <mc:Fallback xmlns="">
          <p:sp>
            <p:nvSpPr>
              <p:cNvPr id="143372" name="Text Box 12"/>
              <p:cNvSpPr txBox="1">
                <a:spLocks noRot="1" noChangeAspect="1" noMove="1" noResize="1" noEditPoints="1" noAdjustHandles="1" noChangeArrowheads="1" noChangeShapeType="1" noTextEdit="1"/>
              </p:cNvSpPr>
              <p:nvPr/>
            </p:nvSpPr>
            <p:spPr bwMode="auto">
              <a:xfrm>
                <a:off x="319088" y="5502275"/>
                <a:ext cx="7986712" cy="954107"/>
              </a:xfrm>
              <a:prstGeom prst="rect">
                <a:avLst/>
              </a:prstGeom>
              <a:blipFill rotWithShape="1">
                <a:blip r:embed="rId3"/>
                <a:stretch>
                  <a:fillRect l="-1526" t="-6410" b="-17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grpSp>
        <p:nvGrpSpPr>
          <p:cNvPr id="2" name="Group 11"/>
          <p:cNvGrpSpPr>
            <a:grpSpLocks/>
          </p:cNvGrpSpPr>
          <p:nvPr/>
        </p:nvGrpSpPr>
        <p:grpSpPr bwMode="auto">
          <a:xfrm>
            <a:off x="231775" y="4665663"/>
            <a:ext cx="3313113" cy="1100137"/>
            <a:chOff x="362" y="3680"/>
            <a:chExt cx="2087" cy="693"/>
          </a:xfrm>
        </p:grpSpPr>
        <p:sp>
          <p:nvSpPr>
            <p:cNvPr id="120841" name="Text Box 7"/>
            <p:cNvSpPr txBox="1">
              <a:spLocks noChangeArrowheads="1"/>
            </p:cNvSpPr>
            <p:nvPr/>
          </p:nvSpPr>
          <p:spPr bwMode="auto">
            <a:xfrm>
              <a:off x="362" y="3681"/>
              <a:ext cx="424"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6600">
                  <a:solidFill>
                    <a:srgbClr val="FF0000"/>
                  </a:solidFill>
                  <a:latin typeface="Arial" panose="020B0604020202020204" pitchFamily="34" charset="0"/>
                </a:rPr>
                <a:t>&gt;</a:t>
              </a:r>
            </a:p>
          </p:txBody>
        </p:sp>
        <p:sp>
          <p:nvSpPr>
            <p:cNvPr id="120842" name="Text Box 9"/>
            <p:cNvSpPr txBox="1">
              <a:spLocks noChangeArrowheads="1"/>
            </p:cNvSpPr>
            <p:nvPr/>
          </p:nvSpPr>
          <p:spPr bwMode="auto">
            <a:xfrm>
              <a:off x="410" y="3680"/>
              <a:ext cx="424"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6600" dirty="0">
                  <a:solidFill>
                    <a:srgbClr val="FF0000"/>
                  </a:solidFill>
                  <a:latin typeface="Arial" panose="020B0604020202020204" pitchFamily="34" charset="0"/>
                </a:rPr>
                <a:t>&lt;</a:t>
              </a:r>
            </a:p>
          </p:txBody>
        </p:sp>
        <p:sp>
          <p:nvSpPr>
            <p:cNvPr id="120843" name="Text Box 10"/>
            <p:cNvSpPr txBox="1">
              <a:spLocks noChangeArrowheads="1"/>
            </p:cNvSpPr>
            <p:nvPr/>
          </p:nvSpPr>
          <p:spPr bwMode="auto">
            <a:xfrm>
              <a:off x="806" y="3821"/>
              <a:ext cx="164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4000" dirty="0" err="1">
                  <a:solidFill>
                    <a:srgbClr val="FF0000"/>
                  </a:solidFill>
                  <a:latin typeface="Arial" panose="020B0604020202020204" pitchFamily="34" charset="0"/>
                </a:rPr>
                <a:t>transitivity</a:t>
              </a:r>
              <a:r>
                <a:rPr lang="nl-NL" altLang="nl-NL" sz="4000" dirty="0">
                  <a:solidFill>
                    <a:srgbClr val="FF0000"/>
                  </a:solidFill>
                  <a:latin typeface="Arial" panose="020B0604020202020204" pitchFamily="34" charset="0"/>
                </a:rPr>
                <a:t>:</a:t>
              </a:r>
            </a:p>
          </p:txBody>
        </p:sp>
      </p:grpSp>
      <p:grpSp>
        <p:nvGrpSpPr>
          <p:cNvPr id="3" name="Group 15"/>
          <p:cNvGrpSpPr>
            <a:grpSpLocks/>
          </p:cNvGrpSpPr>
          <p:nvPr/>
        </p:nvGrpSpPr>
        <p:grpSpPr bwMode="auto">
          <a:xfrm>
            <a:off x="203200" y="258763"/>
            <a:ext cx="7246938" cy="1422400"/>
            <a:chOff x="200" y="219"/>
            <a:chExt cx="4565" cy="896"/>
          </a:xfrm>
        </p:grpSpPr>
        <p:sp>
          <p:nvSpPr>
            <p:cNvPr id="120839" name="Text Box 4"/>
            <p:cNvSpPr txBox="1">
              <a:spLocks noChangeArrowheads="1"/>
            </p:cNvSpPr>
            <p:nvPr/>
          </p:nvSpPr>
          <p:spPr bwMode="auto">
            <a:xfrm>
              <a:off x="200" y="219"/>
              <a:ext cx="2021"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$-prospect:</a:t>
              </a:r>
            </a:p>
            <a:p>
              <a:pPr>
                <a:lnSpc>
                  <a:spcPct val="90000"/>
                </a:lnSpc>
                <a:spcBef>
                  <a:spcPct val="0"/>
                </a:spcBef>
                <a:buFontTx/>
                <a:buNone/>
              </a:pPr>
              <a:r>
                <a:rPr lang="en-US" altLang="nl-NL" dirty="0">
                  <a:solidFill>
                    <a:srgbClr val="000000"/>
                  </a:solidFill>
                  <a:latin typeface="Arial" panose="020B0604020202020204" pitchFamily="34" charset="0"/>
                </a:rPr>
                <a:t>Prob. 0.31: $16</a:t>
              </a:r>
            </a:p>
            <a:p>
              <a:pPr>
                <a:lnSpc>
                  <a:spcPct val="90000"/>
                </a:lnSpc>
                <a:spcBef>
                  <a:spcPct val="0"/>
                </a:spcBef>
                <a:buFontTx/>
                <a:buNone/>
              </a:pPr>
              <a:r>
                <a:rPr lang="en-US" altLang="nl-NL" dirty="0">
                  <a:solidFill>
                    <a:srgbClr val="000000"/>
                  </a:solidFill>
                  <a:latin typeface="Arial" panose="020B0604020202020204" pitchFamily="34" charset="0"/>
                </a:rPr>
                <a:t>nil otherwise</a:t>
              </a:r>
            </a:p>
          </p:txBody>
        </p:sp>
        <p:sp>
          <p:nvSpPr>
            <p:cNvPr id="120840" name="Text Box 5"/>
            <p:cNvSpPr txBox="1">
              <a:spLocks noChangeArrowheads="1"/>
            </p:cNvSpPr>
            <p:nvPr/>
          </p:nvSpPr>
          <p:spPr bwMode="auto">
            <a:xfrm>
              <a:off x="2720" y="219"/>
              <a:ext cx="2045"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P-prospect:</a:t>
              </a:r>
            </a:p>
            <a:p>
              <a:pPr>
                <a:lnSpc>
                  <a:spcPct val="90000"/>
                </a:lnSpc>
                <a:spcBef>
                  <a:spcPct val="0"/>
                </a:spcBef>
                <a:buFontTx/>
                <a:buNone/>
              </a:pPr>
              <a:r>
                <a:rPr lang="en-US" altLang="nl-NL" dirty="0">
                  <a:solidFill>
                    <a:srgbClr val="000000"/>
                  </a:solidFill>
                  <a:latin typeface="Arial" panose="020B0604020202020204" pitchFamily="34" charset="0"/>
                </a:rPr>
                <a:t>Prob. 0.97: $4</a:t>
              </a:r>
            </a:p>
            <a:p>
              <a:pPr>
                <a:lnSpc>
                  <a:spcPct val="90000"/>
                </a:lnSpc>
                <a:spcBef>
                  <a:spcPct val="0"/>
                </a:spcBef>
                <a:buFontTx/>
                <a:buNone/>
              </a:pPr>
              <a:r>
                <a:rPr lang="en-US" altLang="nl-NL" dirty="0">
                  <a:solidFill>
                    <a:srgbClr val="000000"/>
                  </a:solidFill>
                  <a:latin typeface="Arial" panose="020B0604020202020204" pitchFamily="34" charset="0"/>
                </a:rPr>
                <a:t>nil otherwise</a:t>
              </a:r>
            </a:p>
          </p:txBody>
        </p:sp>
      </p:grpSp>
      <p:sp>
        <p:nvSpPr>
          <p:cNvPr id="143366" name="Text Box 6"/>
          <p:cNvSpPr txBox="1">
            <a:spLocks noChangeArrowheads="1"/>
          </p:cNvSpPr>
          <p:nvPr/>
        </p:nvSpPr>
        <p:spPr bwMode="auto">
          <a:xfrm>
            <a:off x="203200" y="2093913"/>
            <a:ext cx="8669338"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Clr>
                <a:schemeClr val="tx2">
                  <a:lumMod val="75000"/>
                </a:schemeClr>
              </a:buClr>
              <a:buFontTx/>
              <a:buNone/>
            </a:pPr>
            <a:r>
              <a:rPr lang="en-US" altLang="nl-NL" dirty="0">
                <a:solidFill>
                  <a:srgbClr val="0000FF"/>
                </a:solidFill>
                <a:latin typeface="Arial" panose="020B0604020202020204" pitchFamily="34" charset="0"/>
              </a:rPr>
              <a:t>Common finding</a:t>
            </a:r>
          </a:p>
          <a:p>
            <a:pPr>
              <a:lnSpc>
                <a:spcPct val="90000"/>
              </a:lnSpc>
              <a:spcBef>
                <a:spcPct val="0"/>
              </a:spcBef>
              <a:buClr>
                <a:schemeClr val="tx2">
                  <a:lumMod val="75000"/>
                </a:schemeClr>
              </a:buClr>
              <a:buFontTx/>
              <a:buNone/>
            </a:pPr>
            <a:r>
              <a:rPr lang="nl-NL" altLang="nl-NL" dirty="0">
                <a:solidFill>
                  <a:srgbClr val="0000FF"/>
                </a:solidFill>
                <a:latin typeface="Arial" panose="020B0604020202020204" pitchFamily="34" charset="0"/>
                <a:sym typeface="Symbol" panose="05050102010706020507" pitchFamily="18" charset="2"/>
              </a:rPr>
              <a:t></a:t>
            </a:r>
            <a:r>
              <a:rPr lang="nl-NL" altLang="nl-NL" dirty="0">
                <a:solidFill>
                  <a:schemeClr val="tx2">
                    <a:lumMod val="75000"/>
                  </a:schemeClr>
                </a:solidFill>
                <a:latin typeface="Arial" panose="020B0604020202020204" pitchFamily="34" charset="0"/>
              </a:rPr>
              <a:t> </a:t>
            </a:r>
            <a:r>
              <a:rPr lang="en-US" altLang="nl-NL" dirty="0">
                <a:solidFill>
                  <a:srgbClr val="000000"/>
                </a:solidFill>
                <a:latin typeface="Arial" panose="020B0604020202020204" pitchFamily="34" charset="0"/>
              </a:rPr>
              <a:t>Choice:</a:t>
            </a:r>
            <a:br>
              <a:rPr lang="en-US" altLang="nl-NL" dirty="0">
                <a:solidFill>
                  <a:srgbClr val="000000"/>
                </a:solidFill>
                <a:latin typeface="Arial" panose="020B0604020202020204" pitchFamily="34" charset="0"/>
              </a:rPr>
            </a:br>
            <a:r>
              <a:rPr lang="en-US" altLang="nl-NL" dirty="0">
                <a:solidFill>
                  <a:srgbClr val="000000"/>
                </a:solidFill>
                <a:latin typeface="Arial" panose="020B0604020202020204" pitchFamily="34" charset="0"/>
              </a:rPr>
              <a:t>  </a:t>
            </a:r>
            <a:r>
              <a:rPr lang="en-US" altLang="nl-NL" sz="2000" dirty="0">
                <a:solidFill>
                  <a:srgbClr val="000000"/>
                </a:solidFill>
                <a:latin typeface="Arial" panose="020B0604020202020204" pitchFamily="34" charset="0"/>
              </a:rPr>
              <a:t> </a:t>
            </a:r>
            <a:r>
              <a:rPr lang="en-US" altLang="nl-NL" dirty="0">
                <a:solidFill>
                  <a:srgbClr val="000000"/>
                </a:solidFill>
                <a:latin typeface="Arial" panose="020B0604020202020204" pitchFamily="34" charset="0"/>
              </a:rPr>
              <a:t>majority prefers P-prospect.</a:t>
            </a:r>
          </a:p>
          <a:p>
            <a:pPr>
              <a:lnSpc>
                <a:spcPct val="90000"/>
              </a:lnSpc>
              <a:spcBef>
                <a:spcPct val="0"/>
              </a:spcBef>
              <a:buClr>
                <a:schemeClr val="tx2">
                  <a:lumMod val="75000"/>
                </a:schemeClr>
              </a:buClr>
              <a:buFont typeface="Symbol" panose="05050102010706020507" pitchFamily="18" charset="2"/>
              <a:buNone/>
            </a:pPr>
            <a:r>
              <a:rPr lang="nl-NL" altLang="nl-NL" dirty="0">
                <a:solidFill>
                  <a:srgbClr val="0000FF"/>
                </a:solidFill>
                <a:latin typeface="Arial" panose="020B0604020202020204" pitchFamily="34" charset="0"/>
                <a:sym typeface="Symbol" panose="05050102010706020507" pitchFamily="18" charset="2"/>
              </a:rPr>
              <a:t></a:t>
            </a:r>
            <a:r>
              <a:rPr lang="en-US" altLang="nl-NL" dirty="0">
                <a:solidFill>
                  <a:srgbClr val="EAEAEA"/>
                </a:solidFill>
                <a:latin typeface="Arial" panose="020B0604020202020204" pitchFamily="34" charset="0"/>
              </a:rPr>
              <a:t> </a:t>
            </a:r>
            <a:r>
              <a:rPr lang="en-US" altLang="nl-NL" dirty="0">
                <a:solidFill>
                  <a:srgbClr val="000000"/>
                </a:solidFill>
                <a:latin typeface="Arial" panose="020B0604020202020204" pitchFamily="34" charset="0"/>
              </a:rPr>
              <a:t>Monetary evaluation: </a:t>
            </a:r>
          </a:p>
          <a:p>
            <a:pPr>
              <a:lnSpc>
                <a:spcPct val="90000"/>
              </a:lnSpc>
              <a:spcBef>
                <a:spcPct val="0"/>
              </a:spcBef>
              <a:buClr>
                <a:schemeClr val="tx2">
                  <a:lumMod val="75000"/>
                </a:schemeClr>
              </a:buClr>
              <a:buFont typeface="Symbol" panose="05050102010706020507" pitchFamily="18" charset="2"/>
              <a:buNone/>
            </a:pPr>
            <a:r>
              <a:rPr lang="en-US" altLang="nl-NL" dirty="0">
                <a:solidFill>
                  <a:srgbClr val="000000"/>
                </a:solidFill>
                <a:latin typeface="Arial" panose="020B0604020202020204" pitchFamily="34" charset="0"/>
              </a:rPr>
              <a:t>  </a:t>
            </a:r>
            <a:r>
              <a:rPr lang="en-US" altLang="nl-NL" sz="1800" dirty="0">
                <a:solidFill>
                  <a:srgbClr val="000000"/>
                </a:solidFill>
                <a:latin typeface="Arial" panose="020B0604020202020204" pitchFamily="34" charset="0"/>
              </a:rPr>
              <a:t> </a:t>
            </a:r>
            <a:r>
              <a:rPr lang="en-US" altLang="nl-NL" dirty="0">
                <a:solidFill>
                  <a:srgbClr val="000000"/>
                </a:solidFill>
                <a:latin typeface="Arial" panose="020B0604020202020204" pitchFamily="34" charset="0"/>
              </a:rPr>
              <a:t>majority assigns higher monetary value to …</a:t>
            </a:r>
          </a:p>
          <a:p>
            <a:pPr>
              <a:lnSpc>
                <a:spcPct val="90000"/>
              </a:lnSpc>
              <a:spcBef>
                <a:spcPct val="0"/>
              </a:spcBef>
              <a:buClr>
                <a:schemeClr val="tx2">
                  <a:lumMod val="75000"/>
                </a:schemeClr>
              </a:buClr>
              <a:buFontTx/>
              <a:buNone/>
            </a:pPr>
            <a:r>
              <a:rPr lang="en-US" altLang="nl-NL" dirty="0">
                <a:solidFill>
                  <a:srgbClr val="000000"/>
                </a:solidFill>
                <a:latin typeface="Arial" panose="020B0604020202020204" pitchFamily="34" charset="0"/>
              </a:rPr>
              <a:t>  </a:t>
            </a:r>
            <a:r>
              <a:rPr lang="en-US" altLang="nl-NL" sz="1400" dirty="0">
                <a:solidFill>
                  <a:srgbClr val="000000"/>
                </a:solidFill>
                <a:latin typeface="Arial" panose="020B0604020202020204" pitchFamily="34" charset="0"/>
              </a:rPr>
              <a:t> </a:t>
            </a:r>
            <a:r>
              <a:rPr lang="en-US" altLang="nl-NL" dirty="0">
                <a:solidFill>
                  <a:srgbClr val="000000"/>
                </a:solidFill>
                <a:latin typeface="Arial" panose="020B0604020202020204" pitchFamily="34" charset="0"/>
              </a:rPr>
              <a:t>$-prospect!</a:t>
            </a:r>
          </a:p>
        </p:txBody>
      </p:sp>
      <p:sp>
        <p:nvSpPr>
          <p:cNvPr id="14"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69</a:t>
            </a:fld>
            <a:endParaRPr lang="en-US" altLang="nl-NL" sz="1600"/>
          </a:p>
        </p:txBody>
      </p:sp>
      <p:pic>
        <p:nvPicPr>
          <p:cNvPr id="15" name="Picture 5" descr="Homer_Simpson_2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100038"/>
      </p:ext>
    </p:extLst>
  </p:cSld>
  <p:clrMapOvr>
    <a:masterClrMapping/>
  </p:clrMapOvr>
  <p:transition advTm="1318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6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6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6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6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66">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2" grpId="0"/>
      <p:bldP spid="14336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27000" y="153988"/>
            <a:ext cx="9003405"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400" dirty="0">
                <a:solidFill>
                  <a:srgbClr val="0000FF"/>
                </a:solidFill>
                <a:latin typeface="Arial" panose="020B0604020202020204" pitchFamily="34" charset="0"/>
                <a:cs typeface="Times New Roman" panose="02020603050405020304" pitchFamily="18" charset="0"/>
                <a:sym typeface="Math3" panose="00000400000000000000" pitchFamily="2" charset="2"/>
              </a:rPr>
              <a:t>PART </a:t>
            </a:r>
            <a:r>
              <a:rPr lang="en-GB" altLang="nl-NL" sz="4800" dirty="0">
                <a:solidFill>
                  <a:srgbClr val="0000FF"/>
                </a:solidFill>
                <a:cs typeface="Times New Roman" panose="02020603050405020304" pitchFamily="18" charset="0"/>
                <a:sym typeface="Math3" panose="00000400000000000000" pitchFamily="2" charset="2"/>
              </a:rPr>
              <a:t>II</a:t>
            </a:r>
            <a:r>
              <a:rPr lang="en-GB" altLang="nl-NL" sz="4400" dirty="0">
                <a:solidFill>
                  <a:srgbClr val="0000FF"/>
                </a:solidFill>
                <a:latin typeface="Arial" panose="020B0604020202020204" pitchFamily="34" charset="0"/>
                <a:cs typeface="Times New Roman" panose="02020603050405020304" pitchFamily="18" charset="0"/>
                <a:sym typeface="Math3" panose="00000400000000000000" pitchFamily="2" charset="2"/>
              </a:rPr>
              <a:t>. </a:t>
            </a:r>
            <a:r>
              <a:rPr lang="en-GB" altLang="nl-NL" sz="44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4400" dirty="0">
                <a:solidFill>
                  <a:srgbClr val="0000FF"/>
                </a:solidFill>
                <a:latin typeface="Arial" panose="020B0604020202020204" pitchFamily="34" charset="0"/>
                <a:cs typeface="Times New Roman" panose="02020603050405020304" pitchFamily="18" charset="0"/>
                <a:sym typeface="Math3" panose="00000400000000000000" pitchFamily="2" charset="2"/>
              </a:rPr>
              <a:t> theories</a:t>
            </a:r>
            <a:endPar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Ch. 4. Behavioral theories for decision</a:t>
            </a:r>
            <a:b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       under risk</a:t>
            </a:r>
          </a:p>
          <a:p>
            <a:pPr>
              <a:spcBef>
                <a:spcPct val="0"/>
              </a:spcBef>
              <a:buFont typeface="Math3" panose="00000400000000000000" pitchFamily="2" charset="2"/>
              <a:buNone/>
            </a:pP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Ch. 5. Behavioral theories for </a:t>
            </a:r>
            <a:b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       intertemporal choice</a:t>
            </a:r>
          </a:p>
          <a:p>
            <a:pPr>
              <a:spcBef>
                <a:spcPct val="0"/>
              </a:spcBef>
              <a:buFont typeface="Math3" panose="00000400000000000000" pitchFamily="2" charset="2"/>
              <a:buNone/>
            </a:pP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Ch. 6. Behavioral theories for </a:t>
            </a:r>
            <a:b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       welfare</a:t>
            </a:r>
          </a:p>
          <a:p>
            <a:pPr>
              <a:spcBef>
                <a:spcPct val="0"/>
              </a:spcBef>
              <a:buFont typeface="Math3" panose="00000400000000000000" pitchFamily="2" charset="2"/>
              <a:buNone/>
            </a:pP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Ch. 7. Breakaways from revealed </a:t>
            </a:r>
            <a:b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       preference</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979" t="11715" r="29488" b="24147"/>
          <a:stretch/>
        </p:blipFill>
        <p:spPr>
          <a:xfrm>
            <a:off x="7886342" y="1448988"/>
            <a:ext cx="646098" cy="697002"/>
          </a:xfrm>
          <a:prstGeom prst="rect">
            <a:avLst/>
          </a:prstGeom>
        </p:spPr>
      </p:pic>
      <p:pic>
        <p:nvPicPr>
          <p:cNvPr id="8" name="Picture 7" descr="C:\Users\xx\Desktop\cur\cur Micro IV\werlfare0.png"/>
          <p:cNvPicPr>
            <a:picLocks noChangeAspect="1" noChangeArrowheads="1"/>
          </p:cNvPicPr>
          <p:nvPr/>
        </p:nvPicPr>
        <p:blipFill rotWithShape="1">
          <a:blip r:embed="rId4">
            <a:extLst>
              <a:ext uri="{28A0092B-C50C-407E-A947-70E740481C1C}">
                <a14:useLocalDpi xmlns:a14="http://schemas.microsoft.com/office/drawing/2010/main" val="0"/>
              </a:ext>
            </a:extLst>
          </a:blip>
          <a:srcRect l="13880" t="8928" r="10870" b="22620"/>
          <a:stretch/>
        </p:blipFill>
        <p:spPr bwMode="auto">
          <a:xfrm>
            <a:off x="7594028" y="3983110"/>
            <a:ext cx="938412" cy="47963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650238" y="5223828"/>
            <a:ext cx="864096" cy="457463"/>
            <a:chOff x="4932040" y="5473180"/>
            <a:chExt cx="1035315" cy="548108"/>
          </a:xfrm>
        </p:grpSpPr>
        <p:pic>
          <p:nvPicPr>
            <p:cNvPr id="9" name="Picture 8" descr="C:\Users\xx\Desktop\cur\cur Micro IV\revealed prerf.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78" t="11715" r="2778" b="5999"/>
            <a:stretch/>
          </p:blipFill>
          <p:spPr bwMode="auto">
            <a:xfrm>
              <a:off x="4932040" y="5473180"/>
              <a:ext cx="1035315" cy="54810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10"/>
            <p:cNvGrpSpPr>
              <a:grpSpLocks/>
            </p:cNvGrpSpPr>
            <p:nvPr/>
          </p:nvGrpSpPr>
          <p:grpSpPr bwMode="auto">
            <a:xfrm>
              <a:off x="4932041" y="5490073"/>
              <a:ext cx="1013686" cy="531215"/>
              <a:chOff x="1222827" y="4171047"/>
              <a:chExt cx="2117268" cy="1696352"/>
            </a:xfrm>
          </p:grpSpPr>
          <p:cxnSp>
            <p:nvCxnSpPr>
              <p:cNvPr id="11" name="Straight Connector 6"/>
              <p:cNvCxnSpPr>
                <a:cxnSpLocks noChangeShapeType="1"/>
              </p:cNvCxnSpPr>
              <p:nvPr/>
            </p:nvCxnSpPr>
            <p:spPr bwMode="auto">
              <a:xfrm rot="10800000" flipV="1">
                <a:off x="1235524" y="4171047"/>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2" name="Straight Connector 9"/>
              <p:cNvCxnSpPr>
                <a:cxnSpLocks noChangeShapeType="1"/>
              </p:cNvCxnSpPr>
              <p:nvPr/>
            </p:nvCxnSpPr>
            <p:spPr bwMode="auto">
              <a:xfrm rot="10800000">
                <a:off x="1222827" y="4183742"/>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pic>
        <p:nvPicPr>
          <p:cNvPr id="13" name="Picture 12"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6">
            <a:extLst>
              <a:ext uri="{28A0092B-C50C-407E-A947-70E740481C1C}">
                <a14:useLocalDpi xmlns:a14="http://schemas.microsoft.com/office/drawing/2010/main" val="0"/>
              </a:ext>
            </a:extLst>
          </a:blip>
          <a:srcRect l="50000" t="34393" r="11042"/>
          <a:stretch/>
        </p:blipFill>
        <p:spPr>
          <a:xfrm>
            <a:off x="7807510" y="2348880"/>
            <a:ext cx="724930" cy="553589"/>
          </a:xfrm>
          <a:prstGeom prst="rect">
            <a:avLst/>
          </a:prstGeom>
        </p:spPr>
      </p:pic>
      <p:sp>
        <p:nvSpPr>
          <p:cNvPr id="14" name="Text Box 3"/>
          <p:cNvSpPr txBox="1">
            <a:spLocks noChangeArrowheads="1"/>
          </p:cNvSpPr>
          <p:nvPr/>
        </p:nvSpPr>
        <p:spPr bwMode="auto">
          <a:xfrm>
            <a:off x="8929241" y="6591679"/>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7</a:t>
            </a:fld>
            <a:endParaRPr lang="en-US" altLang="nl-NL" sz="1600"/>
          </a:p>
        </p:txBody>
      </p:sp>
    </p:spTree>
    <p:extLst>
      <p:ext uri="{BB962C8B-B14F-4D97-AF65-F5344CB8AC3E}">
        <p14:creationId xmlns:p14="http://schemas.microsoft.com/office/powerpoint/2010/main" val="74811493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2466">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466">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2466">
                                            <p:txEl>
                                              <p:pRg st="4" end="4"/>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87312" y="130175"/>
            <a:ext cx="8955087" cy="678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 typeface="Math3" panose="00000400000000000000" pitchFamily="2" charset="2"/>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First reaction:</a:t>
            </a:r>
          </a:p>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economists could not believe. </a:t>
            </a:r>
          </a:p>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The experimental economists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Grether</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Plott’79:</a:t>
            </a:r>
          </a:p>
          <a:p>
            <a:pPr>
              <a:lnSpc>
                <a:spcPct val="8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“This paper reports the results of a series of experiments designed to discredit the psychologists’ works as applied to economics.”</a:t>
            </a:r>
          </a:p>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Did very careful experiment, with real incentives and all that.</a:t>
            </a:r>
          </a:p>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Could only confirm preference reversal. The psychologists were fully right.</a:t>
            </a:r>
          </a:p>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This blow was right at the heart of economics;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what Mas-</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Colell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called rational.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It turned the table.</a:t>
            </a:r>
          </a:p>
          <a:p>
            <a:pPr>
              <a:lnSpc>
                <a:spcPct val="80000"/>
              </a:lnSpc>
              <a:spcBef>
                <a:spcPct val="0"/>
              </a:spcBef>
              <a:buFont typeface="Math3" panose="00000400000000000000" pitchFamily="2" charset="2"/>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After, ordinal economics was never again what it had been before.</a:t>
            </a:r>
          </a:p>
          <a:p>
            <a:pPr>
              <a:lnSpc>
                <a:spcPct val="80000"/>
              </a:lnSpc>
              <a:spcBef>
                <a:spcPct val="0"/>
              </a:spcBef>
              <a:buFont typeface="Math3" panose="00000400000000000000" pitchFamily="2" charset="2"/>
              <a:buNone/>
            </a:pP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Possible explanation of preference reversal:</a:t>
            </a:r>
            <a:endPar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70</a:t>
            </a:fld>
            <a:endParaRPr lang="en-US" altLang="nl-NL" sz="1600"/>
          </a:p>
        </p:txBody>
      </p:sp>
      <p:pic>
        <p:nvPicPr>
          <p:cNvPr id="7"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51245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5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45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a:grpSpLocks/>
          </p:cNvGrpSpPr>
          <p:nvPr/>
        </p:nvGrpSpPr>
        <p:grpSpPr bwMode="auto">
          <a:xfrm>
            <a:off x="177800" y="246063"/>
            <a:ext cx="7246938" cy="1422400"/>
            <a:chOff x="200" y="219"/>
            <a:chExt cx="4565" cy="896"/>
          </a:xfrm>
        </p:grpSpPr>
        <p:sp>
          <p:nvSpPr>
            <p:cNvPr id="5" name="Text Box 4"/>
            <p:cNvSpPr txBox="1">
              <a:spLocks noChangeArrowheads="1"/>
            </p:cNvSpPr>
            <p:nvPr/>
          </p:nvSpPr>
          <p:spPr bwMode="auto">
            <a:xfrm>
              <a:off x="200" y="219"/>
              <a:ext cx="2021"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rgbClr val="0000FF"/>
                  </a:solidFill>
                  <a:latin typeface="Arial" panose="020B0604020202020204" pitchFamily="34" charset="0"/>
                </a:rPr>
                <a:t>$-prospect:</a:t>
              </a:r>
            </a:p>
            <a:p>
              <a:pPr>
                <a:lnSpc>
                  <a:spcPct val="90000"/>
                </a:lnSpc>
                <a:spcBef>
                  <a:spcPct val="0"/>
                </a:spcBef>
                <a:buFontTx/>
                <a:buNone/>
              </a:pPr>
              <a:r>
                <a:rPr lang="en-US" altLang="nl-NL" dirty="0">
                  <a:solidFill>
                    <a:srgbClr val="000000"/>
                  </a:solidFill>
                  <a:latin typeface="Arial" panose="020B0604020202020204" pitchFamily="34" charset="0"/>
                </a:rPr>
                <a:t>Prob. 0.31: $16</a:t>
              </a:r>
            </a:p>
            <a:p>
              <a:pPr>
                <a:lnSpc>
                  <a:spcPct val="90000"/>
                </a:lnSpc>
                <a:spcBef>
                  <a:spcPct val="0"/>
                </a:spcBef>
                <a:buFontTx/>
                <a:buNone/>
              </a:pPr>
              <a:r>
                <a:rPr lang="en-US" altLang="nl-NL" dirty="0">
                  <a:solidFill>
                    <a:srgbClr val="000000"/>
                  </a:solidFill>
                  <a:latin typeface="Arial" panose="020B0604020202020204" pitchFamily="34" charset="0"/>
                </a:rPr>
                <a:t>nil otherwise</a:t>
              </a:r>
            </a:p>
          </p:txBody>
        </p:sp>
        <p:sp>
          <p:nvSpPr>
            <p:cNvPr id="6" name="Text Box 5"/>
            <p:cNvSpPr txBox="1">
              <a:spLocks noChangeArrowheads="1"/>
            </p:cNvSpPr>
            <p:nvPr/>
          </p:nvSpPr>
          <p:spPr bwMode="auto">
            <a:xfrm>
              <a:off x="2720" y="219"/>
              <a:ext cx="2045"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dirty="0">
                  <a:solidFill>
                    <a:schemeClr val="tx2">
                      <a:lumMod val="75000"/>
                    </a:schemeClr>
                  </a:solidFill>
                  <a:latin typeface="Arial" panose="020B0604020202020204" pitchFamily="34" charset="0"/>
                </a:rPr>
                <a:t>P-prospect:</a:t>
              </a:r>
            </a:p>
            <a:p>
              <a:pPr>
                <a:lnSpc>
                  <a:spcPct val="90000"/>
                </a:lnSpc>
                <a:spcBef>
                  <a:spcPct val="0"/>
                </a:spcBef>
                <a:buFontTx/>
                <a:buNone/>
              </a:pPr>
              <a:r>
                <a:rPr lang="en-US" altLang="nl-NL" dirty="0">
                  <a:solidFill>
                    <a:srgbClr val="000000"/>
                  </a:solidFill>
                  <a:latin typeface="Arial" panose="020B0604020202020204" pitchFamily="34" charset="0"/>
                </a:rPr>
                <a:t>Prob. 0.97: $4</a:t>
              </a:r>
            </a:p>
            <a:p>
              <a:pPr>
                <a:lnSpc>
                  <a:spcPct val="90000"/>
                </a:lnSpc>
                <a:spcBef>
                  <a:spcPct val="0"/>
                </a:spcBef>
                <a:buFontTx/>
                <a:buNone/>
              </a:pPr>
              <a:r>
                <a:rPr lang="en-US" altLang="nl-NL" dirty="0">
                  <a:solidFill>
                    <a:srgbClr val="000000"/>
                  </a:solidFill>
                  <a:latin typeface="Arial" panose="020B0604020202020204" pitchFamily="34" charset="0"/>
                </a:rPr>
                <a:t>nil otherwise</a:t>
              </a:r>
            </a:p>
          </p:txBody>
        </p:sp>
      </p:grpSp>
      <p:sp>
        <p:nvSpPr>
          <p:cNvPr id="7" name="Text Box 6"/>
          <p:cNvSpPr txBox="1">
            <a:spLocks noChangeArrowheads="1"/>
          </p:cNvSpPr>
          <p:nvPr/>
        </p:nvSpPr>
        <p:spPr bwMode="auto">
          <a:xfrm>
            <a:off x="177800" y="1776413"/>
            <a:ext cx="882650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nl-NL" u="sng" dirty="0">
                <a:solidFill>
                  <a:srgbClr val="CC9900"/>
                </a:solidFill>
                <a:latin typeface="Arial" panose="020B0604020202020204" pitchFamily="34" charset="0"/>
              </a:rPr>
              <a:t>“Scale compatibility”</a:t>
            </a:r>
            <a:r>
              <a:rPr lang="en-US" altLang="nl-NL" dirty="0">
                <a:latin typeface="Arial" panose="020B0604020202020204" pitchFamily="34" charset="0"/>
              </a:rPr>
              <a:t> </a:t>
            </a:r>
            <a:r>
              <a:rPr lang="en-US" altLang="nl-NL" dirty="0">
                <a:solidFill>
                  <a:srgbClr val="000000"/>
                </a:solidFill>
                <a:latin typeface="Arial" panose="020B0604020202020204" pitchFamily="34" charset="0"/>
              </a:rPr>
              <a:t>explains (part of) preference reversal:</a:t>
            </a:r>
            <a:br>
              <a:rPr lang="en-US" altLang="nl-NL" dirty="0">
                <a:solidFill>
                  <a:srgbClr val="000000"/>
                </a:solidFill>
                <a:latin typeface="Arial" panose="020B0604020202020204" pitchFamily="34" charset="0"/>
              </a:rPr>
            </a:br>
            <a:endParaRPr lang="en-US" altLang="nl-NL" dirty="0">
              <a:solidFill>
                <a:srgbClr val="000000"/>
              </a:solidFill>
              <a:latin typeface="Arial" panose="020B0604020202020204" pitchFamily="34" charset="0"/>
            </a:endParaRPr>
          </a:p>
          <a:p>
            <a:pPr>
              <a:lnSpc>
                <a:spcPct val="90000"/>
              </a:lnSpc>
              <a:spcBef>
                <a:spcPct val="0"/>
              </a:spcBef>
              <a:buFontTx/>
              <a:buNone/>
            </a:pPr>
            <a:r>
              <a:rPr lang="en-US" altLang="nl-NL" dirty="0">
                <a:solidFill>
                  <a:srgbClr val="000000"/>
                </a:solidFill>
                <a:latin typeface="Arial" panose="020B0604020202020204" pitchFamily="34" charset="0"/>
              </a:rPr>
              <a:t>When determining monetary values, subjects focus too much on the better payment $16. So, $-bet fares better in valuation than in choice.</a:t>
            </a:r>
            <a:br>
              <a:rPr lang="en-US" altLang="nl-NL" dirty="0">
                <a:solidFill>
                  <a:srgbClr val="000000"/>
                </a:solidFill>
                <a:latin typeface="Arial" panose="020B0604020202020204" pitchFamily="34" charset="0"/>
              </a:rPr>
            </a:br>
            <a:endParaRPr lang="en-US" altLang="nl-NL" dirty="0">
              <a:solidFill>
                <a:srgbClr val="000000"/>
              </a:solidFill>
              <a:latin typeface="Arial" panose="020B0604020202020204" pitchFamily="34" charset="0"/>
            </a:endParaRPr>
          </a:p>
          <a:p>
            <a:pPr>
              <a:lnSpc>
                <a:spcPct val="90000"/>
              </a:lnSpc>
              <a:spcBef>
                <a:spcPct val="0"/>
              </a:spcBef>
              <a:buFontTx/>
              <a:buNone/>
            </a:pPr>
            <a:r>
              <a:rPr lang="en-US" altLang="nl-NL" dirty="0">
                <a:solidFill>
                  <a:srgbClr val="000000"/>
                </a:solidFill>
                <a:latin typeface="Arial" panose="020B0604020202020204" pitchFamily="34" charset="0"/>
              </a:rPr>
              <a:t>Preference reversals are now well established. Serve as </a:t>
            </a:r>
            <a:r>
              <a:rPr lang="en-US" altLang="nl-NL" dirty="0">
                <a:solidFill>
                  <a:srgbClr val="0000FF"/>
                </a:solidFill>
                <a:latin typeface="Arial" panose="020B0604020202020204" pitchFamily="34" charset="0"/>
              </a:rPr>
              <a:t>smoking gun</a:t>
            </a:r>
            <a:r>
              <a:rPr lang="en-US" altLang="nl-NL" dirty="0">
                <a:solidFill>
                  <a:srgbClr val="000000"/>
                </a:solidFill>
                <a:latin typeface="Arial" panose="020B0604020202020204" pitchFamily="34" charset="0"/>
              </a:rPr>
              <a:t> for inconsistent evaluations, and for detecting biases. Many more biases have been found. </a:t>
            </a:r>
          </a:p>
        </p:txBody>
      </p:sp>
      <p:sp>
        <p:nvSpPr>
          <p:cNvPr id="10"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71</a:t>
            </a:fld>
            <a:endParaRPr lang="en-US" altLang="nl-NL" sz="1600"/>
          </a:p>
        </p:txBody>
      </p:sp>
      <p:pic>
        <p:nvPicPr>
          <p:cNvPr id="11"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xx\Desktop\cur\cur Micro IV\xx.jpg"/>
          <p:cNvPicPr>
            <a:picLocks noChangeAspect="1" noChangeArrowheads="1"/>
          </p:cNvPicPr>
          <p:nvPr/>
        </p:nvPicPr>
        <p:blipFill rotWithShape="1">
          <a:blip r:embed="rId4">
            <a:extLst>
              <a:ext uri="{28A0092B-C50C-407E-A947-70E740481C1C}">
                <a14:useLocalDpi xmlns:a14="http://schemas.microsoft.com/office/drawing/2010/main" val="0"/>
              </a:ext>
            </a:extLst>
          </a:blip>
          <a:srcRect l="10618" r="16795" b="10309"/>
          <a:stretch/>
        </p:blipFill>
        <p:spPr bwMode="auto">
          <a:xfrm>
            <a:off x="7812360" y="1776413"/>
            <a:ext cx="801557" cy="74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23403"/>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83084" y="209550"/>
            <a:ext cx="891539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2">
                  <a:lumMod val="75000"/>
                </a:schemeClr>
              </a:buClr>
              <a:buFont typeface="Math3" panose="00000400000000000000" pitchFamily="2" charset="2"/>
              <a:buNone/>
            </a:pPr>
            <a:r>
              <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2. (Empirical) problems for homo </a:t>
            </a:r>
            <a:r>
              <a:rPr lang="en-GB" altLang="nl-NL" sz="36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2.1.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social choice (Arrow’51) </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risk (Allais’53)</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uncertainty (Ellsberg’61)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2.4.</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intertemporal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choice (Strotz’56)</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2.5.</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Most serious problem: preference reversals</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(Lindman’71;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Slovic</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Lichtenstein’71)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2.6.</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Emotions in game theory (ultimatum game)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2.7.</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Summarizing the two main ordinal principles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Line 8"/>
          <p:cNvSpPr>
            <a:spLocks noChangeShapeType="1"/>
          </p:cNvSpPr>
          <p:nvPr/>
        </p:nvSpPr>
        <p:spPr bwMode="auto">
          <a:xfrm>
            <a:off x="-662" y="4324393"/>
            <a:ext cx="392112" cy="18472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72</a:t>
            </a:fld>
            <a:endParaRPr lang="en-US" altLang="nl-NL" sz="1600"/>
          </a:p>
        </p:txBody>
      </p:sp>
      <p:pic>
        <p:nvPicPr>
          <p:cNvPr id="9"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5301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66675" y="3497263"/>
            <a:ext cx="89630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What will happen for homo economicus?</a:t>
            </a:r>
          </a:p>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Backward induction: </a:t>
            </a:r>
          </a:p>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X=0</a:t>
            </a:r>
            <a:r>
              <a:rPr lang="en-US" altLang="nl-NL" dirty="0">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(accept all X &gt; 0, accept X=0)</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Outcome is (</a:t>
            </a: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100</a:t>
            </a:r>
            <a:r>
              <a:rPr lang="en-US" altLang="nl-NL" dirty="0">
                <a:latin typeface="Arial" panose="020B0604020202020204" pitchFamily="34" charset="0"/>
                <a:cs typeface="Times New Roman" panose="02020603050405020304" pitchFamily="18" charset="0"/>
                <a:sym typeface="Math3" panose="00000400000000000000" pitchFamily="2" charset="2"/>
              </a:rPr>
              <a:t>,</a:t>
            </a:r>
            <a:r>
              <a:rPr lang="en-US" altLang="nl-NL" sz="4400" baseline="30000"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8" name="Text Box 2"/>
          <p:cNvSpPr txBox="1">
            <a:spLocks noChangeArrowheads="1"/>
          </p:cNvSpPr>
          <p:nvPr/>
        </p:nvSpPr>
        <p:spPr bwMode="auto">
          <a:xfrm>
            <a:off x="514350" y="47625"/>
            <a:ext cx="8251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err="1">
                <a:solidFill>
                  <a:srgbClr val="000000"/>
                </a:solidFill>
                <a:latin typeface="Arial" panose="020B0604020202020204" pitchFamily="34" charset="0"/>
                <a:sym typeface="Math3" panose="00000400000000000000" pitchFamily="2" charset="2"/>
              </a:rPr>
              <a:t>Güth</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Schmittberger</a:t>
            </a:r>
            <a:r>
              <a:rPr lang="nl-NL" altLang="nl-NL" sz="2800" dirty="0">
                <a:solidFill>
                  <a:srgbClr val="000000"/>
                </a:solidFill>
                <a:latin typeface="Arial" panose="020B0604020202020204" pitchFamily="34" charset="0"/>
                <a:sym typeface="Math3" panose="00000400000000000000" pitchFamily="2" charset="2"/>
              </a:rPr>
              <a:t>, &amp; </a:t>
            </a:r>
            <a:r>
              <a:rPr lang="nl-NL" altLang="nl-NL" sz="2800" dirty="0" err="1">
                <a:solidFill>
                  <a:srgbClr val="000000"/>
                </a:solidFill>
                <a:latin typeface="Arial" panose="020B0604020202020204" pitchFamily="34" charset="0"/>
                <a:sym typeface="Math3" panose="00000400000000000000" pitchFamily="2" charset="2"/>
              </a:rPr>
              <a:t>Schwarze</a:t>
            </a:r>
            <a:r>
              <a:rPr lang="nl-NL" altLang="nl-NL" sz="2800" dirty="0">
                <a:solidFill>
                  <a:srgbClr val="000000"/>
                </a:solidFill>
                <a:latin typeface="Arial" panose="020B0604020202020204" pitchFamily="34" charset="0"/>
                <a:sym typeface="Math3" panose="00000400000000000000" pitchFamily="2" charset="2"/>
              </a:rPr>
              <a:t> (1982): </a:t>
            </a:r>
            <a:r>
              <a:rPr lang="nl-NL" altLang="nl-NL" sz="2800" dirty="0" err="1">
                <a:solidFill>
                  <a:srgbClr val="000000"/>
                </a:solidFill>
                <a:latin typeface="Arial" panose="020B0604020202020204" pitchFamily="34" charset="0"/>
                <a:sym typeface="Math3" panose="00000400000000000000" pitchFamily="2" charset="2"/>
              </a:rPr>
              <a:t>the</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a:solidFill>
                  <a:srgbClr val="0000FF"/>
                </a:solidFill>
                <a:latin typeface="Arial" panose="020B0604020202020204" pitchFamily="34" charset="0"/>
                <a:sym typeface="Math3" panose="00000400000000000000" pitchFamily="2" charset="2"/>
              </a:rPr>
              <a:t>ultimatum game.</a:t>
            </a:r>
            <a:endPar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sp>
        <p:nvSpPr>
          <p:cNvPr id="131090" name="Text Box 2"/>
          <p:cNvSpPr txBox="1">
            <a:spLocks noChangeArrowheads="1"/>
          </p:cNvSpPr>
          <p:nvPr/>
        </p:nvSpPr>
        <p:spPr bwMode="auto">
          <a:xfrm>
            <a:off x="2036763" y="1852613"/>
            <a:ext cx="1690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 typeface="Math3" panose="00000400000000000000" pitchFamily="2" charset="2"/>
              <a:buNone/>
            </a:pPr>
            <a:r>
              <a:rPr lang="en-GB" altLang="nl-NL" sz="2400" dirty="0" err="1">
                <a:solidFill>
                  <a:srgbClr val="A1E457"/>
                </a:solidFill>
                <a:latin typeface="Arial" panose="020B0604020202020204" pitchFamily="34" charset="0"/>
                <a:cs typeface="Times New Roman" panose="02020603050405020304" pitchFamily="18" charset="0"/>
                <a:sym typeface="Math3" panose="00000400000000000000" pitchFamily="2" charset="2"/>
              </a:rPr>
              <a:t>respon</a:t>
            </a: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a:t>
            </a:r>
            <a:b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b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der</a:t>
            </a:r>
          </a:p>
        </p:txBody>
      </p:sp>
      <p:grpSp>
        <p:nvGrpSpPr>
          <p:cNvPr id="4" name="Group 3"/>
          <p:cNvGrpSpPr/>
          <p:nvPr/>
        </p:nvGrpSpPr>
        <p:grpSpPr>
          <a:xfrm>
            <a:off x="1890713" y="1096963"/>
            <a:ext cx="850900" cy="588963"/>
            <a:chOff x="1890713" y="1096963"/>
            <a:chExt cx="850900" cy="588963"/>
          </a:xfrm>
        </p:grpSpPr>
        <p:sp>
          <p:nvSpPr>
            <p:cNvPr id="131092" name="Text Box 2"/>
            <p:cNvSpPr txBox="1">
              <a:spLocks noChangeArrowheads="1"/>
            </p:cNvSpPr>
            <p:nvPr/>
          </p:nvSpPr>
          <p:spPr bwMode="auto">
            <a:xfrm>
              <a:off x="2062163" y="1096963"/>
              <a:ext cx="66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131093" name="Group 6"/>
            <p:cNvGrpSpPr>
              <a:grpSpLocks noChangeAspect="1"/>
            </p:cNvGrpSpPr>
            <p:nvPr/>
          </p:nvGrpSpPr>
          <p:grpSpPr bwMode="auto">
            <a:xfrm>
              <a:off x="1890713" y="1557338"/>
              <a:ext cx="850900" cy="128588"/>
              <a:chOff x="2820" y="9994"/>
              <a:chExt cx="6645" cy="1004"/>
            </a:xfrm>
          </p:grpSpPr>
          <p:sp>
            <p:nvSpPr>
              <p:cNvPr id="131095" name="Freeform 7"/>
              <p:cNvSpPr>
                <a:spLocks noChangeAspect="1"/>
              </p:cNvSpPr>
              <p:nvPr/>
            </p:nvSpPr>
            <p:spPr bwMode="auto">
              <a:xfrm>
                <a:off x="2820" y="999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1096" name="Freeform 8"/>
              <p:cNvSpPr>
                <a:spLocks noChangeAspect="1"/>
              </p:cNvSpPr>
              <p:nvPr/>
            </p:nvSpPr>
            <p:spPr bwMode="auto">
              <a:xfrm flipV="1">
                <a:off x="6120" y="1002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3" name="Group 2"/>
          <p:cNvGrpSpPr/>
          <p:nvPr/>
        </p:nvGrpSpPr>
        <p:grpSpPr>
          <a:xfrm>
            <a:off x="827584" y="1498601"/>
            <a:ext cx="1690688" cy="706263"/>
            <a:chOff x="827584" y="1498601"/>
            <a:chExt cx="1690688" cy="706263"/>
          </a:xfrm>
        </p:grpSpPr>
        <p:sp>
          <p:nvSpPr>
            <p:cNvPr id="131094" name="Oval 9"/>
            <p:cNvSpPr>
              <a:spLocks noChangeArrowheads="1"/>
            </p:cNvSpPr>
            <p:nvPr/>
          </p:nvSpPr>
          <p:spPr bwMode="auto">
            <a:xfrm>
              <a:off x="1720850" y="1498601"/>
              <a:ext cx="260350" cy="260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31080" name="Text Box 2"/>
            <p:cNvSpPr txBox="1">
              <a:spLocks noChangeArrowheads="1"/>
            </p:cNvSpPr>
            <p:nvPr/>
          </p:nvSpPr>
          <p:spPr bwMode="auto">
            <a:xfrm>
              <a:off x="827584" y="1747664"/>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sender</a:t>
              </a:r>
            </a:p>
          </p:txBody>
        </p:sp>
      </p:grpSp>
      <p:sp>
        <p:nvSpPr>
          <p:cNvPr id="131086" name="Oval 11"/>
          <p:cNvSpPr>
            <a:spLocks noChangeArrowheads="1"/>
          </p:cNvSpPr>
          <p:nvPr/>
        </p:nvSpPr>
        <p:spPr bwMode="auto">
          <a:xfrm>
            <a:off x="2730500" y="1498601"/>
            <a:ext cx="260350" cy="260350"/>
          </a:xfrm>
          <a:prstGeom prst="ellipse">
            <a:avLst/>
          </a:prstGeom>
          <a:solidFill>
            <a:srgbClr val="A1E45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n>
                <a:solidFill>
                  <a:srgbClr val="A1E457"/>
                </a:solidFill>
              </a:ln>
              <a:solidFill>
                <a:srgbClr val="FF9900"/>
              </a:solidFill>
              <a:latin typeface="Arial" panose="020B0604020202020204" pitchFamily="34" charset="0"/>
            </a:endParaRPr>
          </a:p>
        </p:txBody>
      </p:sp>
      <p:grpSp>
        <p:nvGrpSpPr>
          <p:cNvPr id="6" name="Group 5"/>
          <p:cNvGrpSpPr/>
          <p:nvPr/>
        </p:nvGrpSpPr>
        <p:grpSpPr>
          <a:xfrm>
            <a:off x="2892425" y="831850"/>
            <a:ext cx="2916238" cy="752476"/>
            <a:chOff x="2892425" y="831850"/>
            <a:chExt cx="2916238" cy="752476"/>
          </a:xfrm>
        </p:grpSpPr>
        <p:sp>
          <p:nvSpPr>
            <p:cNvPr id="131081" name="Text Box 14"/>
            <p:cNvSpPr txBox="1">
              <a:spLocks noChangeArrowheads="1"/>
            </p:cNvSpPr>
            <p:nvPr/>
          </p:nvSpPr>
          <p:spPr bwMode="auto">
            <a:xfrm>
              <a:off x="4116388" y="831850"/>
              <a:ext cx="169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100–X</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baseline="45000" dirty="0">
                  <a:solidFill>
                    <a:srgbClr val="A1E457"/>
                  </a:solidFill>
                  <a:latin typeface="Arial" panose="020B0604020202020204" pitchFamily="34" charset="0"/>
                  <a:cs typeface="Times New Roman" panose="02020603050405020304" pitchFamily="18" charset="0"/>
                  <a:sym typeface="Math3" panose="00000400000000000000" pitchFamily="2" charset="2"/>
                </a:rPr>
                <a:t>X</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p:txBody>
        </p:sp>
        <p:sp>
          <p:nvSpPr>
            <p:cNvPr id="131085" name="Text Box 2"/>
            <p:cNvSpPr txBox="1">
              <a:spLocks noChangeArrowheads="1"/>
            </p:cNvSpPr>
            <p:nvPr/>
          </p:nvSpPr>
          <p:spPr bwMode="auto">
            <a:xfrm rot="20535117">
              <a:off x="3013075" y="903288"/>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accept</a:t>
              </a:r>
              <a:endPar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31087" name="Line 12"/>
            <p:cNvSpPr>
              <a:spLocks noChangeShapeType="1"/>
            </p:cNvSpPr>
            <p:nvPr/>
          </p:nvSpPr>
          <p:spPr bwMode="auto">
            <a:xfrm flipV="1">
              <a:off x="2892425" y="1198563"/>
              <a:ext cx="1231900" cy="385763"/>
            </a:xfrm>
            <a:prstGeom prst="line">
              <a:avLst/>
            </a:prstGeom>
            <a:noFill/>
            <a:ln w="19050">
              <a:solidFill>
                <a:srgbClr val="A1E457"/>
              </a:solidFill>
              <a:round/>
              <a:headEnd/>
              <a:tailEnd/>
            </a:ln>
            <a:extLst>
              <a:ext uri="{909E8E84-426E-40DD-AFC4-6F175D3DCCD1}">
                <a14:hiddenFill xmlns:a14="http://schemas.microsoft.com/office/drawing/2010/main">
                  <a:noFill/>
                </a14:hiddenFill>
              </a:ext>
            </a:extLst>
          </p:spPr>
          <p:txBody>
            <a:bodyPr wrap="none" anchor="ctr"/>
            <a:lstStyle/>
            <a:p>
              <a:endParaRPr lang="en-GB">
                <a:ln>
                  <a:solidFill>
                    <a:srgbClr val="A1E457"/>
                  </a:solidFill>
                </a:ln>
              </a:endParaRPr>
            </a:p>
          </p:txBody>
        </p:sp>
      </p:grpSp>
      <p:grpSp>
        <p:nvGrpSpPr>
          <p:cNvPr id="9" name="Group 8"/>
          <p:cNvGrpSpPr/>
          <p:nvPr/>
        </p:nvGrpSpPr>
        <p:grpSpPr>
          <a:xfrm>
            <a:off x="2873375" y="1693863"/>
            <a:ext cx="2179638" cy="700088"/>
            <a:chOff x="2873375" y="1693863"/>
            <a:chExt cx="2179638" cy="700088"/>
          </a:xfrm>
        </p:grpSpPr>
        <p:sp>
          <p:nvSpPr>
            <p:cNvPr id="131082" name="Text Box 17"/>
            <p:cNvSpPr txBox="1">
              <a:spLocks noChangeArrowheads="1"/>
            </p:cNvSpPr>
            <p:nvPr/>
          </p:nvSpPr>
          <p:spPr bwMode="auto">
            <a:xfrm>
              <a:off x="4111625" y="1741488"/>
              <a:ext cx="94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baseline="45000"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p>
          </p:txBody>
        </p:sp>
        <p:sp>
          <p:nvSpPr>
            <p:cNvPr id="131088" name="Text Box 2"/>
            <p:cNvSpPr txBox="1">
              <a:spLocks noChangeArrowheads="1"/>
            </p:cNvSpPr>
            <p:nvPr/>
          </p:nvSpPr>
          <p:spPr bwMode="auto">
            <a:xfrm rot="884810">
              <a:off x="3189288" y="1936751"/>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reject</a:t>
              </a:r>
              <a:endPar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31089" name="Line 22"/>
            <p:cNvSpPr>
              <a:spLocks noChangeShapeType="1"/>
            </p:cNvSpPr>
            <p:nvPr/>
          </p:nvSpPr>
          <p:spPr bwMode="auto">
            <a:xfrm>
              <a:off x="2873375" y="1693863"/>
              <a:ext cx="1231900" cy="385763"/>
            </a:xfrm>
            <a:prstGeom prst="line">
              <a:avLst/>
            </a:prstGeom>
            <a:noFill/>
            <a:ln w="19050">
              <a:solidFill>
                <a:srgbClr val="A1E457"/>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 name="Group 4"/>
          <p:cNvGrpSpPr/>
          <p:nvPr/>
        </p:nvGrpSpPr>
        <p:grpSpPr>
          <a:xfrm>
            <a:off x="725488" y="2706688"/>
            <a:ext cx="2151063" cy="533400"/>
            <a:chOff x="725488" y="2706688"/>
            <a:chExt cx="2151063" cy="533400"/>
          </a:xfrm>
        </p:grpSpPr>
        <p:sp>
          <p:nvSpPr>
            <p:cNvPr id="131078" name="Text Box 2"/>
            <p:cNvSpPr txBox="1">
              <a:spLocks noChangeArrowheads="1"/>
            </p:cNvSpPr>
            <p:nvPr/>
          </p:nvSpPr>
          <p:spPr bwMode="auto">
            <a:xfrm>
              <a:off x="725488" y="2706688"/>
              <a:ext cx="1501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FF0000"/>
                  </a:solidFill>
                  <a:latin typeface="Arial" panose="020B0604020202020204" pitchFamily="34" charset="0"/>
                  <a:sym typeface="Math3" panose="00000400000000000000" pitchFamily="2" charset="2"/>
                </a:rPr>
                <a:t>0</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FF0000"/>
                  </a:solidFill>
                  <a:latin typeface="Arial" panose="020B0604020202020204" pitchFamily="34" charset="0"/>
                  <a:sym typeface="Symbol" panose="05050102010706020507" pitchFamily="18" charset="2"/>
                </a:rPr>
                <a:t></a:t>
              </a:r>
              <a:r>
                <a:rPr lang="nl-NL" altLang="nl-NL" sz="2800" dirty="0">
                  <a:solidFill>
                    <a:srgbClr val="FF0000"/>
                  </a:solidFill>
                  <a:latin typeface="Arial" panose="020B0604020202020204" pitchFamily="34" charset="0"/>
                  <a:sym typeface="Math3" panose="00000400000000000000" pitchFamily="2" charset="2"/>
                </a:rPr>
                <a:t> X </a:t>
              </a:r>
              <a:r>
                <a:rPr lang="nl-NL" altLang="nl-NL" sz="2800" dirty="0">
                  <a:solidFill>
                    <a:srgbClr val="FF0000"/>
                  </a:solidFill>
                  <a:latin typeface="Arial" panose="020B0604020202020204" pitchFamily="34" charset="0"/>
                  <a:sym typeface="Symbol" panose="05050102010706020507" pitchFamily="18" charset="2"/>
                </a:rPr>
                <a:t></a:t>
              </a:r>
              <a:endParaRPr lang="en-GB" altLang="nl-NL" sz="2800" dirty="0">
                <a:solidFill>
                  <a:srgbClr val="FF0000"/>
                </a:solidFill>
                <a:latin typeface="Arial" panose="020B0604020202020204" pitchFamily="34" charset="0"/>
                <a:sym typeface="Math3" panose="00000400000000000000" pitchFamily="2" charset="2"/>
              </a:endParaRPr>
            </a:p>
          </p:txBody>
        </p:sp>
        <p:sp>
          <p:nvSpPr>
            <p:cNvPr id="131084" name="Text Box 2"/>
            <p:cNvSpPr txBox="1">
              <a:spLocks noChangeArrowheads="1"/>
            </p:cNvSpPr>
            <p:nvPr/>
          </p:nvSpPr>
          <p:spPr bwMode="auto">
            <a:xfrm>
              <a:off x="1925638" y="2720975"/>
              <a:ext cx="950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FF0000"/>
                  </a:solidFill>
                  <a:latin typeface="Arial" panose="020B0604020202020204" pitchFamily="34" charset="0"/>
                  <a:sym typeface="Math3" panose="00000400000000000000" pitchFamily="2" charset="2"/>
                </a:rPr>
                <a:t>100</a:t>
              </a:r>
              <a:endParaRPr lang="en-GB" altLang="nl-NL" sz="2800" dirty="0">
                <a:solidFill>
                  <a:srgbClr val="FF0000"/>
                </a:solidFill>
                <a:latin typeface="Arial" panose="020B0604020202020204" pitchFamily="34" charset="0"/>
                <a:sym typeface="Math3" panose="00000400000000000000" pitchFamily="2" charset="2"/>
              </a:endParaRPr>
            </a:p>
          </p:txBody>
        </p:sp>
      </p:grpSp>
      <p:pic>
        <p:nvPicPr>
          <p:cNvPr id="28" name="Picture 27">
            <a:extLst>
              <a:ext uri="{FF2B5EF4-FFF2-40B4-BE49-F238E27FC236}">
                <a16:creationId xmlns:a16="http://schemas.microsoft.com/office/drawing/2014/main" id="{C938AFF2-9DBE-4ABF-A6ED-B979D8100AA7}"/>
              </a:ext>
            </a:extLst>
          </p:cNvPr>
          <p:cNvPicPr>
            <a:picLocks noChangeAspect="1"/>
          </p:cNvPicPr>
          <p:nvPr/>
        </p:nvPicPr>
        <p:blipFill rotWithShape="1">
          <a:blip r:embed="rId3">
            <a:extLst>
              <a:ext uri="{28A0092B-C50C-407E-A947-70E740481C1C}">
                <a14:useLocalDpi xmlns:a14="http://schemas.microsoft.com/office/drawing/2010/main" val="0"/>
              </a:ext>
            </a:extLst>
          </a:blip>
          <a:srcRect l="8093" t="8414" r="45189" b="50816"/>
          <a:stretch/>
        </p:blipFill>
        <p:spPr>
          <a:xfrm>
            <a:off x="163067" y="949588"/>
            <a:ext cx="736525" cy="967244"/>
          </a:xfrm>
          <a:prstGeom prst="rect">
            <a:avLst/>
          </a:prstGeom>
        </p:spPr>
      </p:pic>
      <p:pic>
        <p:nvPicPr>
          <p:cNvPr id="29" name="Picture 28">
            <a:extLst>
              <a:ext uri="{FF2B5EF4-FFF2-40B4-BE49-F238E27FC236}">
                <a16:creationId xmlns:a16="http://schemas.microsoft.com/office/drawing/2014/main" id="{51FD10A1-B061-4483-B7EA-C309E533F449}"/>
              </a:ext>
            </a:extLst>
          </p:cNvPr>
          <p:cNvPicPr>
            <a:picLocks noChangeAspect="1"/>
          </p:cNvPicPr>
          <p:nvPr/>
        </p:nvPicPr>
        <p:blipFill rotWithShape="1">
          <a:blip r:embed="rId4">
            <a:extLst>
              <a:ext uri="{28A0092B-C50C-407E-A947-70E740481C1C}">
                <a14:useLocalDpi xmlns:a14="http://schemas.microsoft.com/office/drawing/2010/main" val="0"/>
              </a:ext>
            </a:extLst>
          </a:blip>
          <a:srcRect l="14219" t="6909" r="15098"/>
          <a:stretch/>
        </p:blipFill>
        <p:spPr>
          <a:xfrm>
            <a:off x="6012160" y="537918"/>
            <a:ext cx="849735" cy="1119127"/>
          </a:xfrm>
          <a:prstGeom prst="rect">
            <a:avLst/>
          </a:prstGeom>
        </p:spPr>
      </p:pic>
      <p:sp>
        <p:nvSpPr>
          <p:cNvPr id="31"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73</a:t>
            </a:fld>
            <a:endParaRPr lang="en-US" altLang="nl-NL" sz="1600"/>
          </a:p>
        </p:txBody>
      </p:sp>
      <p:pic>
        <p:nvPicPr>
          <p:cNvPr id="32" name="Picture 5" descr="Homer_Simpson_20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sp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4005064"/>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01472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10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10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
                                            <p:txEl>
                                              <p:pRg st="0" end="0"/>
                                            </p:txEl>
                                          </p:spTgt>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p:bldP spid="8" grpId="0" build="p" autoUpdateAnimBg="0"/>
      <p:bldP spid="131090" grpId="0"/>
      <p:bldP spid="13108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53975" y="3644900"/>
            <a:ext cx="8963025" cy="325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What happens for homo sapiens (behavioral)?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Offers below </a:t>
            </a: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X=10</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are almost always </a:t>
            </a:r>
            <a:r>
              <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rejected.</a:t>
            </a:r>
            <a:r>
              <a:rPr lang="en-GB" altLang="nl-NL" dirty="0">
                <a:solidFill>
                  <a:srgbClr val="CC9900"/>
                </a:solidFill>
                <a:latin typeface="Arial" panose="020B0604020202020204" pitchFamily="34" charset="0"/>
                <a:cs typeface="Times New Roman" panose="02020603050405020304" pitchFamily="18" charset="0"/>
                <a:sym typeface="Math3" panose="00000400000000000000" pitchFamily="2" charset="2"/>
              </a:rPr>
              <a:t> </a:t>
            </a:r>
          </a:p>
          <a:p>
            <a:pPr>
              <a:lnSpc>
                <a:spcPct val="90000"/>
              </a:lnSpc>
              <a:spcBef>
                <a:spcPct val="0"/>
              </a:spcBef>
              <a:buFont typeface="Math3" panose="00000400000000000000" pitchFamily="2" charset="2"/>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Modal offer:</a:t>
            </a:r>
            <a:r>
              <a:rPr lang="en-GB" altLang="nl-NL"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X=50!</a:t>
            </a:r>
          </a:p>
          <a:p>
            <a:pPr>
              <a:lnSpc>
                <a:spcPct val="90000"/>
              </a:lnSpc>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Modal outcome is (</a:t>
            </a: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50</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4400" baseline="30000" dirty="0">
                <a:solidFill>
                  <a:srgbClr val="A1E457"/>
                </a:solidFill>
                <a:latin typeface="Arial" panose="020B0604020202020204" pitchFamily="34" charset="0"/>
                <a:cs typeface="Times New Roman" panose="02020603050405020304" pitchFamily="18" charset="0"/>
                <a:sym typeface="Math3" panose="00000400000000000000" pitchFamily="2" charset="2"/>
              </a:rPr>
              <a:t>50</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90000"/>
              </a:lnSpc>
              <a:spcBef>
                <a:spcPct val="0"/>
              </a:spcBef>
              <a:buFont typeface="Math3" panose="00000400000000000000" pitchFamily="2" charset="2"/>
              <a:buNone/>
            </a:pP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People are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driven</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by</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fairness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equity</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altruism</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0000"/>
              </a:lnSpc>
              <a:spcBef>
                <a:spcPct val="0"/>
              </a:spcBef>
              <a:buFont typeface="Math3" panose="00000400000000000000" pitchFamily="2" charset="2"/>
              <a:buNone/>
            </a:pP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Other-regarding</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preferences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Very different from classical economics!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 name="Group 21"/>
          <p:cNvGrpSpPr>
            <a:grpSpLocks/>
          </p:cNvGrpSpPr>
          <p:nvPr/>
        </p:nvGrpSpPr>
        <p:grpSpPr bwMode="auto">
          <a:xfrm>
            <a:off x="146050" y="68263"/>
            <a:ext cx="8251825" cy="3386137"/>
            <a:chOff x="396" y="67"/>
            <a:chExt cx="5198" cy="2133"/>
          </a:xfrm>
        </p:grpSpPr>
        <p:sp>
          <p:nvSpPr>
            <p:cNvPr id="133134" name="Text Box 2"/>
            <p:cNvSpPr txBox="1">
              <a:spLocks noChangeArrowheads="1"/>
            </p:cNvSpPr>
            <p:nvPr/>
          </p:nvSpPr>
          <p:spPr bwMode="auto">
            <a:xfrm rot="-1064883">
              <a:off x="1997" y="734"/>
              <a:ext cx="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accept</a:t>
              </a:r>
              <a:endPar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33126" name="Text Box 2"/>
            <p:cNvSpPr txBox="1">
              <a:spLocks noChangeArrowheads="1"/>
            </p:cNvSpPr>
            <p:nvPr/>
          </p:nvSpPr>
          <p:spPr bwMode="auto">
            <a:xfrm>
              <a:off x="1382" y="1332"/>
              <a:ext cx="106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 typeface="Math3" panose="00000400000000000000" pitchFamily="2" charset="2"/>
                <a:buNone/>
              </a:pPr>
              <a:r>
                <a:rPr lang="en-GB" altLang="nl-NL" sz="2400" dirty="0" err="1">
                  <a:solidFill>
                    <a:srgbClr val="A1E457"/>
                  </a:solidFill>
                  <a:latin typeface="Arial" panose="020B0604020202020204" pitchFamily="34" charset="0"/>
                  <a:cs typeface="Times New Roman" panose="02020603050405020304" pitchFamily="18" charset="0"/>
                  <a:sym typeface="Math3" panose="00000400000000000000" pitchFamily="2" charset="2"/>
                </a:rPr>
                <a:t>respon</a:t>
              </a: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a:t>
              </a:r>
              <a:b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b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der</a:t>
              </a:r>
            </a:p>
          </p:txBody>
        </p:sp>
        <p:sp>
          <p:nvSpPr>
            <p:cNvPr id="133127" name="Text Box 2"/>
            <p:cNvSpPr txBox="1">
              <a:spLocks noChangeArrowheads="1"/>
            </p:cNvSpPr>
            <p:nvPr/>
          </p:nvSpPr>
          <p:spPr bwMode="auto">
            <a:xfrm>
              <a:off x="1398" y="856"/>
              <a:ext cx="4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133128" name="Group 5"/>
            <p:cNvGrpSpPr>
              <a:grpSpLocks noChangeAspect="1"/>
            </p:cNvGrpSpPr>
            <p:nvPr/>
          </p:nvGrpSpPr>
          <p:grpSpPr bwMode="auto">
            <a:xfrm>
              <a:off x="1290" y="1146"/>
              <a:ext cx="536" cy="81"/>
              <a:chOff x="2820" y="9994"/>
              <a:chExt cx="6645" cy="1004"/>
            </a:xfrm>
          </p:grpSpPr>
          <p:sp>
            <p:nvSpPr>
              <p:cNvPr id="133140" name="Freeform 6"/>
              <p:cNvSpPr>
                <a:spLocks noChangeAspect="1"/>
              </p:cNvSpPr>
              <p:nvPr/>
            </p:nvSpPr>
            <p:spPr bwMode="auto">
              <a:xfrm>
                <a:off x="2820" y="999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141" name="Freeform 7"/>
              <p:cNvSpPr>
                <a:spLocks noChangeAspect="1"/>
              </p:cNvSpPr>
              <p:nvPr/>
            </p:nvSpPr>
            <p:spPr bwMode="auto">
              <a:xfrm flipV="1">
                <a:off x="6120" y="1002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33129" name="Oval 8"/>
            <p:cNvSpPr>
              <a:spLocks noChangeArrowheads="1"/>
            </p:cNvSpPr>
            <p:nvPr/>
          </p:nvSpPr>
          <p:spPr bwMode="auto">
            <a:xfrm>
              <a:off x="1183" y="1109"/>
              <a:ext cx="164" cy="16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33130" name="Text Box 2"/>
            <p:cNvSpPr txBox="1">
              <a:spLocks noChangeArrowheads="1"/>
            </p:cNvSpPr>
            <p:nvPr/>
          </p:nvSpPr>
          <p:spPr bwMode="auto">
            <a:xfrm>
              <a:off x="582" y="1276"/>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sender</a:t>
              </a:r>
            </a:p>
          </p:txBody>
        </p:sp>
        <p:sp>
          <p:nvSpPr>
            <p:cNvPr id="133131" name="Oval 10"/>
            <p:cNvSpPr>
              <a:spLocks noChangeArrowheads="1"/>
            </p:cNvSpPr>
            <p:nvPr/>
          </p:nvSpPr>
          <p:spPr bwMode="auto">
            <a:xfrm>
              <a:off x="1819" y="1109"/>
              <a:ext cx="164" cy="164"/>
            </a:xfrm>
            <a:prstGeom prst="ellipse">
              <a:avLst/>
            </a:prstGeom>
            <a:solidFill>
              <a:srgbClr val="A1E45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33132" name="Line 11"/>
            <p:cNvSpPr>
              <a:spLocks noChangeShapeType="1"/>
            </p:cNvSpPr>
            <p:nvPr/>
          </p:nvSpPr>
          <p:spPr bwMode="auto">
            <a:xfrm flipV="1">
              <a:off x="1921" y="920"/>
              <a:ext cx="776" cy="243"/>
            </a:xfrm>
            <a:prstGeom prst="line">
              <a:avLst/>
            </a:prstGeom>
            <a:noFill/>
            <a:ln w="19050">
              <a:solidFill>
                <a:srgbClr val="A1E457"/>
              </a:solidFill>
              <a:round/>
              <a:headEnd/>
              <a:tailEnd/>
            </a:ln>
            <a:extLst>
              <a:ext uri="{909E8E84-426E-40DD-AFC4-6F175D3DCCD1}">
                <a14:hiddenFill xmlns:a14="http://schemas.microsoft.com/office/drawing/2010/main">
                  <a:noFill/>
                </a14:hiddenFill>
              </a:ext>
            </a:extLst>
          </p:spPr>
          <p:txBody>
            <a:bodyPr wrap="none" anchor="ctr"/>
            <a:lstStyle/>
            <a:p>
              <a:endParaRPr lang="en-GB">
                <a:ln>
                  <a:solidFill>
                    <a:srgbClr val="A1E457"/>
                  </a:solidFill>
                </a:ln>
              </a:endParaRPr>
            </a:p>
          </p:txBody>
        </p:sp>
        <p:sp>
          <p:nvSpPr>
            <p:cNvPr id="133133" name="Text Box 12"/>
            <p:cNvSpPr txBox="1">
              <a:spLocks noChangeArrowheads="1"/>
            </p:cNvSpPr>
            <p:nvPr/>
          </p:nvSpPr>
          <p:spPr bwMode="auto">
            <a:xfrm>
              <a:off x="2692" y="689"/>
              <a:ext cx="106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100–X</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baseline="45000" dirty="0">
                  <a:solidFill>
                    <a:srgbClr val="A1E457"/>
                  </a:solidFill>
                  <a:latin typeface="Arial" panose="020B0604020202020204" pitchFamily="34" charset="0"/>
                  <a:cs typeface="Times New Roman" panose="02020603050405020304" pitchFamily="18" charset="0"/>
                  <a:sym typeface="Math3" panose="00000400000000000000" pitchFamily="2" charset="2"/>
                </a:rPr>
                <a:t>X</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p>
          </p:txBody>
        </p:sp>
        <p:sp>
          <p:nvSpPr>
            <p:cNvPr id="133135" name="Text Box 2"/>
            <p:cNvSpPr txBox="1">
              <a:spLocks noChangeArrowheads="1"/>
            </p:cNvSpPr>
            <p:nvPr/>
          </p:nvSpPr>
          <p:spPr bwMode="auto">
            <a:xfrm rot="884810">
              <a:off x="2108" y="1385"/>
              <a:ext cx="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reject</a:t>
              </a:r>
              <a:endPar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33136" name="Text Box 15"/>
            <p:cNvSpPr txBox="1">
              <a:spLocks noChangeArrowheads="1"/>
            </p:cNvSpPr>
            <p:nvPr/>
          </p:nvSpPr>
          <p:spPr bwMode="auto">
            <a:xfrm>
              <a:off x="2689" y="1262"/>
              <a:ext cx="5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baseline="45000"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p:txBody>
        </p:sp>
        <p:sp>
          <p:nvSpPr>
            <p:cNvPr id="133137" name="Text Box 2"/>
            <p:cNvSpPr txBox="1">
              <a:spLocks noChangeArrowheads="1"/>
            </p:cNvSpPr>
            <p:nvPr/>
          </p:nvSpPr>
          <p:spPr bwMode="auto">
            <a:xfrm>
              <a:off x="550" y="1873"/>
              <a:ext cx="21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FF0000"/>
                  </a:solidFill>
                  <a:latin typeface="Arial" panose="020B0604020202020204" pitchFamily="34" charset="0"/>
                  <a:sym typeface="Math3" panose="00000400000000000000" pitchFamily="2" charset="2"/>
                </a:rPr>
                <a:t>0</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FF0000"/>
                  </a:solidFill>
                  <a:latin typeface="Arial" panose="020B0604020202020204" pitchFamily="34" charset="0"/>
                  <a:sym typeface="Symbol" panose="05050102010706020507" pitchFamily="18" charset="2"/>
                </a:rPr>
                <a:t></a:t>
              </a:r>
              <a:r>
                <a:rPr lang="nl-NL" altLang="nl-NL" sz="2800" dirty="0">
                  <a:solidFill>
                    <a:srgbClr val="FF0000"/>
                  </a:solidFill>
                  <a:latin typeface="Arial" panose="020B0604020202020204" pitchFamily="34" charset="0"/>
                  <a:sym typeface="Math3" panose="00000400000000000000" pitchFamily="2" charset="2"/>
                </a:rPr>
                <a:t> X </a:t>
              </a:r>
              <a:r>
                <a:rPr lang="nl-NL" altLang="nl-NL" sz="2800" dirty="0">
                  <a:solidFill>
                    <a:srgbClr val="FF0000"/>
                  </a:solidFill>
                  <a:latin typeface="Arial" panose="020B0604020202020204" pitchFamily="34" charset="0"/>
                  <a:sym typeface="Symbol" panose="05050102010706020507" pitchFamily="18" charset="2"/>
                </a:rPr>
                <a:t></a:t>
              </a:r>
              <a:r>
                <a:rPr lang="nl-NL" altLang="nl-NL" sz="2800" dirty="0">
                  <a:solidFill>
                    <a:srgbClr val="FF0000"/>
                  </a:solidFill>
                  <a:latin typeface="Arial" panose="020B0604020202020204" pitchFamily="34" charset="0"/>
                  <a:sym typeface="Math3" panose="00000400000000000000" pitchFamily="2" charset="2"/>
                </a:rPr>
                <a:t> 100</a:t>
              </a:r>
              <a:endParaRPr lang="en-GB" altLang="nl-NL" sz="2800" dirty="0">
                <a:solidFill>
                  <a:srgbClr val="FF0000"/>
                </a:solidFill>
                <a:latin typeface="Arial" panose="020B0604020202020204" pitchFamily="34" charset="0"/>
                <a:sym typeface="Math3" panose="00000400000000000000" pitchFamily="2" charset="2"/>
              </a:endParaRPr>
            </a:p>
          </p:txBody>
        </p:sp>
        <p:sp>
          <p:nvSpPr>
            <p:cNvPr id="133138" name="Text Box 2"/>
            <p:cNvSpPr txBox="1">
              <a:spLocks noChangeArrowheads="1"/>
            </p:cNvSpPr>
            <p:nvPr/>
          </p:nvSpPr>
          <p:spPr bwMode="auto">
            <a:xfrm>
              <a:off x="396" y="67"/>
              <a:ext cx="5198"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err="1">
                  <a:solidFill>
                    <a:srgbClr val="000000"/>
                  </a:solidFill>
                  <a:latin typeface="Arial" panose="020B0604020202020204" pitchFamily="34" charset="0"/>
                  <a:sym typeface="Math3" panose="00000400000000000000" pitchFamily="2" charset="2"/>
                </a:rPr>
                <a:t>Güth</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Schmittberger</a:t>
              </a:r>
              <a:r>
                <a:rPr lang="nl-NL" altLang="nl-NL" sz="2800" dirty="0">
                  <a:solidFill>
                    <a:srgbClr val="000000"/>
                  </a:solidFill>
                  <a:latin typeface="Arial" panose="020B0604020202020204" pitchFamily="34" charset="0"/>
                  <a:sym typeface="Math3" panose="00000400000000000000" pitchFamily="2" charset="2"/>
                </a:rPr>
                <a:t>, &amp; </a:t>
              </a:r>
              <a:r>
                <a:rPr lang="nl-NL" altLang="nl-NL" sz="2800" dirty="0" err="1">
                  <a:solidFill>
                    <a:srgbClr val="000000"/>
                  </a:solidFill>
                  <a:latin typeface="Arial" panose="020B0604020202020204" pitchFamily="34" charset="0"/>
                  <a:sym typeface="Math3" panose="00000400000000000000" pitchFamily="2" charset="2"/>
                </a:rPr>
                <a:t>Schwarze</a:t>
              </a:r>
              <a:r>
                <a:rPr lang="nl-NL" altLang="nl-NL" sz="2800" dirty="0">
                  <a:solidFill>
                    <a:srgbClr val="000000"/>
                  </a:solidFill>
                  <a:latin typeface="Arial" panose="020B0604020202020204" pitchFamily="34" charset="0"/>
                  <a:sym typeface="Math3" panose="00000400000000000000" pitchFamily="2" charset="2"/>
                </a:rPr>
                <a:t> (1982): </a:t>
              </a:r>
              <a:r>
                <a:rPr lang="nl-NL" altLang="nl-NL" sz="2800" dirty="0" err="1">
                  <a:solidFill>
                    <a:srgbClr val="000000"/>
                  </a:solidFill>
                  <a:latin typeface="Arial" panose="020B0604020202020204" pitchFamily="34" charset="0"/>
                  <a:sym typeface="Math3" panose="00000400000000000000" pitchFamily="2" charset="2"/>
                </a:rPr>
                <a:t>the</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a:solidFill>
                    <a:srgbClr val="0000FF"/>
                  </a:solidFill>
                  <a:latin typeface="Arial" panose="020B0604020202020204" pitchFamily="34" charset="0"/>
                  <a:sym typeface="Math3" panose="00000400000000000000" pitchFamily="2" charset="2"/>
                </a:rPr>
                <a:t>ultimatum game.</a:t>
              </a:r>
              <a:endPar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sp>
          <p:nvSpPr>
            <p:cNvPr id="133139" name="Line 19"/>
            <p:cNvSpPr>
              <a:spLocks noChangeShapeType="1"/>
            </p:cNvSpPr>
            <p:nvPr/>
          </p:nvSpPr>
          <p:spPr bwMode="auto">
            <a:xfrm>
              <a:off x="1909" y="1232"/>
              <a:ext cx="776" cy="243"/>
            </a:xfrm>
            <a:prstGeom prst="line">
              <a:avLst/>
            </a:prstGeom>
            <a:noFill/>
            <a:ln w="19050">
              <a:solidFill>
                <a:srgbClr val="A1E457"/>
              </a:solidFill>
              <a:round/>
              <a:headEnd/>
              <a:tailEnd/>
            </a:ln>
            <a:extLst>
              <a:ext uri="{909E8E84-426E-40DD-AFC4-6F175D3DCCD1}">
                <a14:hiddenFill xmlns:a14="http://schemas.microsoft.com/office/drawing/2010/main">
                  <a:noFill/>
                </a14:hiddenFill>
              </a:ext>
            </a:extLst>
          </p:spPr>
          <p:txBody>
            <a:bodyPr wrap="none" anchor="ctr"/>
            <a:lstStyle/>
            <a:p>
              <a:endParaRPr lang="en-GB">
                <a:ln>
                  <a:solidFill>
                    <a:srgbClr val="A1E457"/>
                  </a:solidFill>
                </a:ln>
              </a:endParaRPr>
            </a:p>
          </p:txBody>
        </p:sp>
      </p:grpSp>
      <p:sp>
        <p:nvSpPr>
          <p:cNvPr id="24"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74</a:t>
            </a:fld>
            <a:endParaRPr lang="en-US" altLang="nl-NL" sz="1600"/>
          </a:p>
        </p:txBody>
      </p:sp>
      <p:pic>
        <p:nvPicPr>
          <p:cNvPr id="25"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6587" y="3692620"/>
            <a:ext cx="235175" cy="38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C:\Users\xx\Desktop\cur\cur Micro IV\fairnes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20" t="11660" r="7964" b="10987"/>
          <a:stretch/>
        </p:blipFill>
        <p:spPr bwMode="auto">
          <a:xfrm>
            <a:off x="8461986" y="5202041"/>
            <a:ext cx="526132" cy="49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098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7">
                                            <p:txEl>
                                              <p:pRg st="3" end="3"/>
                                            </p:txEl>
                                          </p:spTgt>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04775" y="2876550"/>
            <a:ext cx="89630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Explanation: </a:t>
            </a:r>
          </a:p>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sender</a:t>
            </a:r>
            <a:r>
              <a:rPr lang="en-US" altLang="nl-NL" sz="2800" dirty="0">
                <a:latin typeface="Arial" panose="020B0604020202020204" pitchFamily="34" charset="0"/>
                <a:cs typeface="Times New Roman" panose="02020603050405020304" pitchFamily="18" charset="0"/>
                <a:sym typeface="Math3" panose="00000400000000000000" pitchFamily="2" charset="2"/>
              </a:rPr>
              <a:t> </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receives 100.</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Sends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to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responder,</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keeps rest.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Different from ultimatum game: X is multiplied by 3.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Then from 3X,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responder</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gives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Y</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back to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sender,</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and keeps rest.</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8" name="Text Box 2"/>
          <p:cNvSpPr txBox="1">
            <a:spLocks noChangeArrowheads="1"/>
          </p:cNvSpPr>
          <p:nvPr/>
        </p:nvSpPr>
        <p:spPr bwMode="auto">
          <a:xfrm>
            <a:off x="133350" y="106363"/>
            <a:ext cx="8251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000000"/>
                </a:solidFill>
                <a:latin typeface="Arial" panose="020B0604020202020204" pitchFamily="34" charset="0"/>
                <a:sym typeface="Math3" panose="00000400000000000000" pitchFamily="2" charset="2"/>
              </a:rPr>
              <a:t>Berg, </a:t>
            </a:r>
            <a:r>
              <a:rPr lang="nl-NL" altLang="nl-NL" sz="2800" dirty="0" err="1">
                <a:solidFill>
                  <a:srgbClr val="000000"/>
                </a:solidFill>
                <a:latin typeface="Arial" panose="020B0604020202020204" pitchFamily="34" charset="0"/>
                <a:sym typeface="Math3" panose="00000400000000000000" pitchFamily="2" charset="2"/>
              </a:rPr>
              <a:t>Dickhaut</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McGabe</a:t>
            </a:r>
            <a:r>
              <a:rPr lang="nl-NL" altLang="nl-NL" sz="2800" dirty="0">
                <a:solidFill>
                  <a:srgbClr val="000000"/>
                </a:solidFill>
                <a:latin typeface="Arial" panose="020B0604020202020204" pitchFamily="34" charset="0"/>
                <a:sym typeface="Math3" panose="00000400000000000000" pitchFamily="2" charset="2"/>
              </a:rPr>
              <a:t> (1995): </a:t>
            </a:r>
            <a:r>
              <a:rPr lang="nl-NL" altLang="nl-NL" sz="2800" dirty="0" err="1">
                <a:solidFill>
                  <a:srgbClr val="0000FF"/>
                </a:solidFill>
                <a:latin typeface="Arial" panose="020B0604020202020204" pitchFamily="34" charset="0"/>
                <a:sym typeface="Math3" panose="00000400000000000000" pitchFamily="2" charset="2"/>
              </a:rPr>
              <a:t>the</a:t>
            </a:r>
            <a:r>
              <a:rPr lang="nl-NL" altLang="nl-NL" sz="2800" dirty="0">
                <a:solidFill>
                  <a:srgbClr val="0000FF"/>
                </a:solidFill>
                <a:latin typeface="Arial" panose="020B0604020202020204" pitchFamily="34" charset="0"/>
                <a:sym typeface="Math3" panose="00000400000000000000" pitchFamily="2" charset="2"/>
              </a:rPr>
              <a:t> trust game.</a:t>
            </a:r>
            <a:endPar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sp>
        <p:nvSpPr>
          <p:cNvPr id="4" name="Text Box 2"/>
          <p:cNvSpPr txBox="1">
            <a:spLocks noChangeArrowheads="1"/>
          </p:cNvSpPr>
          <p:nvPr/>
        </p:nvSpPr>
        <p:spPr bwMode="auto">
          <a:xfrm>
            <a:off x="128588" y="5557838"/>
            <a:ext cx="8963025"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What will happen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for homo economicus?</a:t>
            </a:r>
          </a:p>
          <a:p>
            <a:pPr>
              <a:lnSpc>
                <a:spcPct val="90000"/>
              </a:lnSpc>
              <a:spcBef>
                <a:spcPct val="0"/>
              </a:spcBef>
              <a:buFont typeface="Math3" panose="00000400000000000000" pitchFamily="2" charset="2"/>
              <a:buNone/>
            </a:pP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Backward induction: (</a:t>
            </a:r>
            <a:r>
              <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X=0</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GB" altLang="nl-NL" sz="2800" dirty="0">
                <a:latin typeface="Arial" panose="020B0604020202020204" pitchFamily="34" charset="0"/>
                <a:cs typeface="Times New Roman" panose="02020603050405020304" pitchFamily="18" charset="0"/>
                <a:sym typeface="Math3" panose="00000400000000000000" pitchFamily="2" charset="2"/>
              </a:rPr>
              <a:t> </a:t>
            </a:r>
            <a:r>
              <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Y=0</a:t>
            </a:r>
            <a:r>
              <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Outcome is (</a:t>
            </a: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100</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4400" baseline="30000"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90000"/>
              </a:lnSpc>
              <a:spcBef>
                <a:spcPct val="0"/>
              </a:spcBef>
              <a:buFont typeface="Math3" panose="00000400000000000000" pitchFamily="2" charset="2"/>
              <a:buNone/>
            </a:pPr>
            <a:endParaRPr lang="en-GB" altLang="nl-NL" sz="2800" dirty="0">
              <a:solidFill>
                <a:srgbClr val="EAEAEA"/>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10" name="Group 9"/>
          <p:cNvGrpSpPr/>
          <p:nvPr/>
        </p:nvGrpSpPr>
        <p:grpSpPr>
          <a:xfrm>
            <a:off x="377825" y="592138"/>
            <a:ext cx="5670551" cy="2280524"/>
            <a:chOff x="377825" y="592138"/>
            <a:chExt cx="5670551" cy="2280524"/>
          </a:xfrm>
        </p:grpSpPr>
        <p:grpSp>
          <p:nvGrpSpPr>
            <p:cNvPr id="5" name="Group 4"/>
            <p:cNvGrpSpPr/>
            <p:nvPr/>
          </p:nvGrpSpPr>
          <p:grpSpPr>
            <a:xfrm>
              <a:off x="2392363" y="600076"/>
              <a:ext cx="1131887" cy="654050"/>
              <a:chOff x="2392363" y="600076"/>
              <a:chExt cx="1131887" cy="654050"/>
            </a:xfrm>
          </p:grpSpPr>
          <p:sp>
            <p:nvSpPr>
              <p:cNvPr id="135176" name="Text Box 2"/>
              <p:cNvSpPr txBox="1">
                <a:spLocks noChangeArrowheads="1"/>
              </p:cNvSpPr>
              <p:nvPr/>
            </p:nvSpPr>
            <p:spPr bwMode="auto">
              <a:xfrm>
                <a:off x="2863850" y="600076"/>
                <a:ext cx="66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Y</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135185" name="Group 5"/>
              <p:cNvGrpSpPr>
                <a:grpSpLocks noChangeAspect="1"/>
              </p:cNvGrpSpPr>
              <p:nvPr/>
            </p:nvGrpSpPr>
            <p:grpSpPr bwMode="auto">
              <a:xfrm>
                <a:off x="2620963" y="1060451"/>
                <a:ext cx="850900" cy="128588"/>
                <a:chOff x="2820" y="9994"/>
                <a:chExt cx="6645" cy="1004"/>
              </a:xfrm>
            </p:grpSpPr>
            <p:sp>
              <p:nvSpPr>
                <p:cNvPr id="135186" name="Freeform 6"/>
                <p:cNvSpPr>
                  <a:spLocks noChangeAspect="1"/>
                </p:cNvSpPr>
                <p:nvPr/>
              </p:nvSpPr>
              <p:spPr bwMode="auto">
                <a:xfrm>
                  <a:off x="2820" y="999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A1E457"/>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5187" name="Freeform 7"/>
                <p:cNvSpPr>
                  <a:spLocks noChangeAspect="1"/>
                </p:cNvSpPr>
                <p:nvPr/>
              </p:nvSpPr>
              <p:spPr bwMode="auto">
                <a:xfrm flipV="1">
                  <a:off x="6120" y="1002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A1E457"/>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ln>
                      <a:solidFill>
                        <a:srgbClr val="A1E457"/>
                      </a:solidFill>
                    </a:ln>
                  </a:endParaRPr>
                </a:p>
              </p:txBody>
            </p:sp>
          </p:grpSp>
          <p:sp>
            <p:nvSpPr>
              <p:cNvPr id="135182" name="Oval 10"/>
              <p:cNvSpPr>
                <a:spLocks noChangeArrowheads="1"/>
              </p:cNvSpPr>
              <p:nvPr/>
            </p:nvSpPr>
            <p:spPr bwMode="auto">
              <a:xfrm>
                <a:off x="2392363" y="993776"/>
                <a:ext cx="260350" cy="260350"/>
              </a:xfrm>
              <a:prstGeom prst="ellipse">
                <a:avLst/>
              </a:prstGeom>
              <a:solidFill>
                <a:srgbClr val="A1E45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grpSp>
        <p:grpSp>
          <p:nvGrpSpPr>
            <p:cNvPr id="9" name="Group 8"/>
            <p:cNvGrpSpPr/>
            <p:nvPr/>
          </p:nvGrpSpPr>
          <p:grpSpPr>
            <a:xfrm>
              <a:off x="377825" y="592138"/>
              <a:ext cx="5670551" cy="2280524"/>
              <a:chOff x="377825" y="592138"/>
              <a:chExt cx="5670551" cy="2280524"/>
            </a:xfrm>
          </p:grpSpPr>
          <p:sp>
            <p:nvSpPr>
              <p:cNvPr id="135183" name="Text Box 12"/>
              <p:cNvSpPr txBox="1">
                <a:spLocks noChangeArrowheads="1"/>
              </p:cNvSpPr>
              <p:nvPr/>
            </p:nvSpPr>
            <p:spPr bwMode="auto">
              <a:xfrm>
                <a:off x="3546476" y="762001"/>
                <a:ext cx="2501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100–X+Y</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baseline="45000" dirty="0">
                    <a:solidFill>
                      <a:srgbClr val="A1E457"/>
                    </a:solidFill>
                    <a:latin typeface="Arial" panose="020B0604020202020204" pitchFamily="34" charset="0"/>
                    <a:cs typeface="Times New Roman" panose="02020603050405020304" pitchFamily="18" charset="0"/>
                    <a:sym typeface="Math3" panose="00000400000000000000" pitchFamily="2" charset="2"/>
                  </a:rPr>
                  <a:t>3X-Y</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p>
            </p:txBody>
          </p:sp>
          <p:grpSp>
            <p:nvGrpSpPr>
              <p:cNvPr id="6" name="Group 5"/>
              <p:cNvGrpSpPr/>
              <p:nvPr/>
            </p:nvGrpSpPr>
            <p:grpSpPr>
              <a:xfrm>
                <a:off x="377825" y="592138"/>
                <a:ext cx="3476626" cy="1837670"/>
                <a:chOff x="377825" y="592138"/>
                <a:chExt cx="3476626" cy="1837670"/>
              </a:xfrm>
            </p:grpSpPr>
            <p:sp>
              <p:nvSpPr>
                <p:cNvPr id="135177" name="Text Box 2"/>
                <p:cNvSpPr txBox="1">
                  <a:spLocks noChangeArrowheads="1"/>
                </p:cNvSpPr>
                <p:nvPr/>
              </p:nvSpPr>
              <p:spPr bwMode="auto">
                <a:xfrm>
                  <a:off x="2163763" y="1260476"/>
                  <a:ext cx="1690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 typeface="Math3" panose="00000400000000000000" pitchFamily="2" charset="2"/>
                    <a:buNone/>
                  </a:pPr>
                  <a:r>
                    <a:rPr lang="en-GB" altLang="nl-NL" sz="2400" dirty="0" err="1">
                      <a:solidFill>
                        <a:srgbClr val="A1E457"/>
                      </a:solidFill>
                      <a:latin typeface="Arial" panose="020B0604020202020204" pitchFamily="34" charset="0"/>
                      <a:cs typeface="Times New Roman" panose="02020603050405020304" pitchFamily="18" charset="0"/>
                      <a:sym typeface="Math3" panose="00000400000000000000" pitchFamily="2" charset="2"/>
                    </a:rPr>
                    <a:t>respon</a:t>
                  </a: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a:t>
                  </a:r>
                  <a:b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b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der</a:t>
                  </a:r>
                </a:p>
              </p:txBody>
            </p:sp>
            <p:grpSp>
              <p:nvGrpSpPr>
                <p:cNvPr id="3" name="Group 2"/>
                <p:cNvGrpSpPr/>
                <p:nvPr/>
              </p:nvGrpSpPr>
              <p:grpSpPr>
                <a:xfrm>
                  <a:off x="377825" y="592138"/>
                  <a:ext cx="3460751" cy="1837670"/>
                  <a:chOff x="377825" y="592138"/>
                  <a:chExt cx="3460751" cy="1837670"/>
                </a:xfrm>
              </p:grpSpPr>
              <p:sp>
                <p:nvSpPr>
                  <p:cNvPr id="135178" name="Text Box 2"/>
                  <p:cNvSpPr txBox="1">
                    <a:spLocks noChangeArrowheads="1"/>
                  </p:cNvSpPr>
                  <p:nvPr/>
                </p:nvSpPr>
                <p:spPr bwMode="auto">
                  <a:xfrm>
                    <a:off x="1724025" y="592138"/>
                    <a:ext cx="66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135179" name="Group 5"/>
                  <p:cNvGrpSpPr>
                    <a:grpSpLocks noChangeAspect="1"/>
                  </p:cNvGrpSpPr>
                  <p:nvPr/>
                </p:nvGrpSpPr>
                <p:grpSpPr bwMode="auto">
                  <a:xfrm>
                    <a:off x="1552575" y="1052513"/>
                    <a:ext cx="850900" cy="128588"/>
                    <a:chOff x="2820" y="9994"/>
                    <a:chExt cx="6645" cy="1004"/>
                  </a:xfrm>
                </p:grpSpPr>
                <p:sp>
                  <p:nvSpPr>
                    <p:cNvPr id="135188" name="Freeform 6"/>
                    <p:cNvSpPr>
                      <a:spLocks noChangeAspect="1"/>
                    </p:cNvSpPr>
                    <p:nvPr/>
                  </p:nvSpPr>
                  <p:spPr bwMode="auto">
                    <a:xfrm>
                      <a:off x="2820" y="999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5189" name="Freeform 7"/>
                    <p:cNvSpPr>
                      <a:spLocks noChangeAspect="1"/>
                    </p:cNvSpPr>
                    <p:nvPr/>
                  </p:nvSpPr>
                  <p:spPr bwMode="auto">
                    <a:xfrm flipV="1">
                      <a:off x="6120" y="1002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35180" name="Oval 8"/>
                  <p:cNvSpPr>
                    <a:spLocks noChangeArrowheads="1"/>
                  </p:cNvSpPr>
                  <p:nvPr/>
                </p:nvSpPr>
                <p:spPr bwMode="auto">
                  <a:xfrm>
                    <a:off x="1382713" y="993776"/>
                    <a:ext cx="260350" cy="260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35181" name="Text Box 2"/>
                  <p:cNvSpPr txBox="1">
                    <a:spLocks noChangeArrowheads="1"/>
                  </p:cNvSpPr>
                  <p:nvPr/>
                </p:nvSpPr>
                <p:spPr bwMode="auto">
                  <a:xfrm>
                    <a:off x="777875" y="1266826"/>
                    <a:ext cx="1325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sender</a:t>
                    </a:r>
                  </a:p>
                </p:txBody>
              </p:sp>
              <p:sp>
                <p:nvSpPr>
                  <p:cNvPr id="135184" name="Text Box 2"/>
                  <p:cNvSpPr txBox="1">
                    <a:spLocks noChangeArrowheads="1"/>
                  </p:cNvSpPr>
                  <p:nvPr/>
                </p:nvSpPr>
                <p:spPr bwMode="auto">
                  <a:xfrm>
                    <a:off x="377825" y="1906588"/>
                    <a:ext cx="346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FF0000"/>
                        </a:solidFill>
                        <a:latin typeface="Arial" panose="020B0604020202020204" pitchFamily="34" charset="0"/>
                        <a:sym typeface="Math3" panose="00000400000000000000" pitchFamily="2" charset="2"/>
                      </a:rPr>
                      <a:t>0</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FF0000"/>
                        </a:solidFill>
                        <a:latin typeface="Arial" panose="020B0604020202020204" pitchFamily="34" charset="0"/>
                        <a:sym typeface="Symbol" panose="05050102010706020507" pitchFamily="18" charset="2"/>
                      </a:rPr>
                      <a:t></a:t>
                    </a:r>
                    <a:r>
                      <a:rPr lang="nl-NL" altLang="nl-NL" sz="2800" dirty="0">
                        <a:solidFill>
                          <a:srgbClr val="FF0000"/>
                        </a:solidFill>
                        <a:latin typeface="Arial" panose="020B0604020202020204" pitchFamily="34" charset="0"/>
                        <a:sym typeface="Math3" panose="00000400000000000000" pitchFamily="2" charset="2"/>
                      </a:rPr>
                      <a:t> X </a:t>
                    </a:r>
                    <a:r>
                      <a:rPr lang="nl-NL" altLang="nl-NL" sz="2800" dirty="0">
                        <a:solidFill>
                          <a:srgbClr val="FF0000"/>
                        </a:solidFill>
                        <a:latin typeface="Arial" panose="020B0604020202020204" pitchFamily="34" charset="0"/>
                        <a:sym typeface="Symbol" panose="05050102010706020507" pitchFamily="18" charset="2"/>
                      </a:rPr>
                      <a:t></a:t>
                    </a:r>
                    <a:r>
                      <a:rPr lang="nl-NL" altLang="nl-NL" sz="2800" dirty="0">
                        <a:solidFill>
                          <a:srgbClr val="FF0000"/>
                        </a:solidFill>
                        <a:latin typeface="Arial" panose="020B0604020202020204" pitchFamily="34" charset="0"/>
                        <a:sym typeface="Math3" panose="00000400000000000000" pitchFamily="2" charset="2"/>
                      </a:rPr>
                      <a:t> 100</a:t>
                    </a:r>
                    <a:endParaRPr lang="en-GB" altLang="nl-NL" sz="2800" dirty="0">
                      <a:solidFill>
                        <a:srgbClr val="A1E457"/>
                      </a:solidFill>
                      <a:latin typeface="Arial" panose="020B0604020202020204" pitchFamily="34" charset="0"/>
                      <a:sym typeface="Math3" panose="00000400000000000000" pitchFamily="2" charset="2"/>
                    </a:endParaRPr>
                  </a:p>
                </p:txBody>
              </p:sp>
            </p:grpSp>
          </p:grpSp>
          <p:sp>
            <p:nvSpPr>
              <p:cNvPr id="24" name="Text Box 2"/>
              <p:cNvSpPr txBox="1">
                <a:spLocks noChangeArrowheads="1"/>
              </p:cNvSpPr>
              <p:nvPr/>
            </p:nvSpPr>
            <p:spPr bwMode="auto">
              <a:xfrm>
                <a:off x="381022" y="2349442"/>
                <a:ext cx="346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A1E457"/>
                    </a:solidFill>
                    <a:latin typeface="Arial" panose="020B0604020202020204" pitchFamily="34" charset="0"/>
                    <a:sym typeface="Math3" panose="00000400000000000000" pitchFamily="2" charset="2"/>
                  </a:rPr>
                  <a:t>0</a:t>
                </a:r>
                <a:r>
                  <a:rPr lang="en-US"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A1E457"/>
                    </a:solidFill>
                    <a:latin typeface="Arial" panose="020B0604020202020204" pitchFamily="34" charset="0"/>
                    <a:sym typeface="Symbol" panose="05050102010706020507" pitchFamily="18" charset="2"/>
                  </a:rPr>
                  <a:t></a:t>
                </a:r>
                <a:r>
                  <a:rPr lang="nl-NL" altLang="nl-NL" sz="2800" dirty="0">
                    <a:solidFill>
                      <a:srgbClr val="A1E457"/>
                    </a:solidFill>
                    <a:latin typeface="Arial" panose="020B0604020202020204" pitchFamily="34" charset="0"/>
                    <a:sym typeface="Math3" panose="00000400000000000000" pitchFamily="2" charset="2"/>
                  </a:rPr>
                  <a:t> Y </a:t>
                </a:r>
                <a:r>
                  <a:rPr lang="nl-NL" altLang="nl-NL" sz="2800" dirty="0">
                    <a:solidFill>
                      <a:srgbClr val="A1E457"/>
                    </a:solidFill>
                    <a:latin typeface="Arial" panose="020B0604020202020204" pitchFamily="34" charset="0"/>
                    <a:sym typeface="Symbol" panose="05050102010706020507" pitchFamily="18" charset="2"/>
                  </a:rPr>
                  <a:t></a:t>
                </a:r>
                <a:r>
                  <a:rPr lang="nl-NL" altLang="nl-NL" sz="2800" dirty="0">
                    <a:solidFill>
                      <a:srgbClr val="A1E457"/>
                    </a:solidFill>
                    <a:latin typeface="Arial" panose="020B0604020202020204" pitchFamily="34" charset="0"/>
                    <a:sym typeface="Math3" panose="00000400000000000000" pitchFamily="2" charset="2"/>
                  </a:rPr>
                  <a:t> 3X</a:t>
                </a:r>
                <a:endParaRPr lang="en-GB" altLang="nl-NL" sz="2800" dirty="0">
                  <a:solidFill>
                    <a:srgbClr val="A1E457"/>
                  </a:solidFill>
                  <a:latin typeface="Arial" panose="020B0604020202020204" pitchFamily="34" charset="0"/>
                  <a:sym typeface="Math3" panose="00000400000000000000" pitchFamily="2" charset="2"/>
                </a:endParaRPr>
              </a:p>
            </p:txBody>
          </p:sp>
        </p:grpSp>
      </p:grpSp>
      <p:sp>
        <p:nvSpPr>
          <p:cNvPr id="29"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75</a:t>
            </a:fld>
            <a:endParaRPr lang="en-US" altLang="nl-NL" sz="1600"/>
          </a:p>
        </p:txBody>
      </p:sp>
      <p:pic>
        <p:nvPicPr>
          <p:cNvPr id="30"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sp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8103" y="5488206"/>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C:\Users\xx\Desktop\cur\Micro IV 0.29\trustgame.jpg"/>
          <p:cNvPicPr>
            <a:picLocks noChangeAspect="1" noChangeArrowheads="1"/>
          </p:cNvPicPr>
          <p:nvPr/>
        </p:nvPicPr>
        <p:blipFill rotWithShape="1">
          <a:blip r:embed="rId5">
            <a:extLst>
              <a:ext uri="{28A0092B-C50C-407E-A947-70E740481C1C}">
                <a14:useLocalDpi xmlns:a14="http://schemas.microsoft.com/office/drawing/2010/main" val="0"/>
              </a:ext>
            </a:extLst>
          </a:blip>
          <a:srcRect l="28546" t="10656" r="16182" b="4644"/>
          <a:stretch/>
        </p:blipFill>
        <p:spPr bwMode="auto">
          <a:xfrm>
            <a:off x="8100392" y="296442"/>
            <a:ext cx="723900" cy="73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80014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7">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4">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p:bldP spid="8" grpId="0" build="p" autoUpdateAnimBg="0"/>
      <p:bldP spid="4" grpId="0" uiExpand="1"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30175" y="3348038"/>
            <a:ext cx="85137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What will happen for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homo sapiens</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(behavioral)?</a:t>
            </a:r>
          </a:p>
          <a:p>
            <a:pPr>
              <a:spcBef>
                <a:spcPct val="0"/>
              </a:spcBef>
              <a:buFont typeface="Math3" panose="00000400000000000000" pitchFamily="2" charset="2"/>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Modal sending:</a:t>
            </a:r>
            <a:r>
              <a:rPr lang="en-GB"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X=50.</a:t>
            </a:r>
          </a:p>
          <a:p>
            <a:pPr>
              <a:spcBef>
                <a:spcPct val="0"/>
              </a:spcBef>
              <a:buFont typeface="Math3" panose="00000400000000000000" pitchFamily="2" charset="2"/>
              <a:buNone/>
            </a:pPr>
            <a:r>
              <a:rPr lang="en-GB"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Modal response:</a:t>
            </a:r>
            <a:r>
              <a:rPr lang="en-GB" altLang="nl-NL" sz="28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Y=X.</a:t>
            </a:r>
            <a:r>
              <a:rPr lang="en-GB" altLang="nl-NL" sz="2800" dirty="0">
                <a:solidFill>
                  <a:srgbClr val="FFFF99"/>
                </a:solidFill>
                <a:latin typeface="Arial" panose="020B0604020202020204" pitchFamily="34" charset="0"/>
                <a:cs typeface="Times New Roman" panose="02020603050405020304" pitchFamily="18" charset="0"/>
                <a:sym typeface="Math3" panose="00000400000000000000" pitchFamily="2" charset="2"/>
              </a:rPr>
              <a:t>.</a:t>
            </a:r>
            <a:endParaRPr lang="en-GB" altLang="nl-NL" sz="2800" dirty="0">
              <a:solidFill>
                <a:srgbClr val="EAEAEA"/>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Modal outcome is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100</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4000" baseline="30000" dirty="0">
                <a:solidFill>
                  <a:srgbClr val="A1E457"/>
                </a:solidFill>
                <a:latin typeface="Arial" panose="020B0604020202020204" pitchFamily="34" charset="0"/>
                <a:cs typeface="Times New Roman" panose="02020603050405020304" pitchFamily="18" charset="0"/>
                <a:sym typeface="Math3" panose="00000400000000000000" pitchFamily="2" charset="2"/>
              </a:rPr>
              <a:t>100</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nl-NL"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Aside question:</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what would happen if players could perfectly well cooperate?</a:t>
            </a:r>
          </a:p>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 =100.</a:t>
            </a:r>
            <a:endPar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2" name="Group 18"/>
          <p:cNvGrpSpPr>
            <a:grpSpLocks/>
          </p:cNvGrpSpPr>
          <p:nvPr/>
        </p:nvGrpSpPr>
        <p:grpSpPr bwMode="auto">
          <a:xfrm>
            <a:off x="196850" y="106363"/>
            <a:ext cx="8251825" cy="3225800"/>
            <a:chOff x="396" y="67"/>
            <a:chExt cx="5198" cy="2032"/>
          </a:xfrm>
        </p:grpSpPr>
        <p:sp>
          <p:nvSpPr>
            <p:cNvPr id="137222" name="Text Box 2"/>
            <p:cNvSpPr txBox="1">
              <a:spLocks noChangeArrowheads="1"/>
            </p:cNvSpPr>
            <p:nvPr/>
          </p:nvSpPr>
          <p:spPr bwMode="auto">
            <a:xfrm>
              <a:off x="1675" y="902"/>
              <a:ext cx="106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 typeface="Math3" panose="00000400000000000000" pitchFamily="2" charset="2"/>
                <a:buNone/>
              </a:pPr>
              <a:r>
                <a:rPr lang="en-GB" altLang="nl-NL" sz="2400" dirty="0" err="1">
                  <a:solidFill>
                    <a:srgbClr val="A1E457"/>
                  </a:solidFill>
                  <a:latin typeface="Arial" panose="020B0604020202020204" pitchFamily="34" charset="0"/>
                  <a:cs typeface="Times New Roman" panose="02020603050405020304" pitchFamily="18" charset="0"/>
                  <a:sym typeface="Math3" panose="00000400000000000000" pitchFamily="2" charset="2"/>
                </a:rPr>
                <a:t>respon</a:t>
              </a: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a:t>
              </a:r>
              <a:b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br>
              <a:r>
                <a:rPr lang="en-GB"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der</a:t>
              </a:r>
            </a:p>
          </p:txBody>
        </p:sp>
        <p:sp>
          <p:nvSpPr>
            <p:cNvPr id="137223" name="Text Box 2"/>
            <p:cNvSpPr txBox="1">
              <a:spLocks noChangeArrowheads="1"/>
            </p:cNvSpPr>
            <p:nvPr/>
          </p:nvSpPr>
          <p:spPr bwMode="auto">
            <a:xfrm>
              <a:off x="1398" y="481"/>
              <a:ext cx="4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X</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137224" name="Group 5"/>
            <p:cNvGrpSpPr>
              <a:grpSpLocks noChangeAspect="1"/>
            </p:cNvGrpSpPr>
            <p:nvPr/>
          </p:nvGrpSpPr>
          <p:grpSpPr bwMode="auto">
            <a:xfrm>
              <a:off x="1290" y="771"/>
              <a:ext cx="536" cy="81"/>
              <a:chOff x="2820" y="9994"/>
              <a:chExt cx="6645" cy="1004"/>
            </a:xfrm>
          </p:grpSpPr>
          <p:sp>
            <p:nvSpPr>
              <p:cNvPr id="137233" name="Freeform 6"/>
              <p:cNvSpPr>
                <a:spLocks noChangeAspect="1"/>
              </p:cNvSpPr>
              <p:nvPr/>
            </p:nvSpPr>
            <p:spPr bwMode="auto">
              <a:xfrm>
                <a:off x="2820" y="999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7234" name="Freeform 7"/>
              <p:cNvSpPr>
                <a:spLocks noChangeAspect="1"/>
              </p:cNvSpPr>
              <p:nvPr/>
            </p:nvSpPr>
            <p:spPr bwMode="auto">
              <a:xfrm flipV="1">
                <a:off x="6120" y="1002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37225" name="Oval 8"/>
            <p:cNvSpPr>
              <a:spLocks noChangeArrowheads="1"/>
            </p:cNvSpPr>
            <p:nvPr/>
          </p:nvSpPr>
          <p:spPr bwMode="auto">
            <a:xfrm>
              <a:off x="1183" y="734"/>
              <a:ext cx="164" cy="16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37226" name="Text Box 2"/>
            <p:cNvSpPr txBox="1">
              <a:spLocks noChangeArrowheads="1"/>
            </p:cNvSpPr>
            <p:nvPr/>
          </p:nvSpPr>
          <p:spPr bwMode="auto">
            <a:xfrm>
              <a:off x="747" y="906"/>
              <a:ext cx="7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sender</a:t>
              </a:r>
            </a:p>
          </p:txBody>
        </p:sp>
        <p:sp>
          <p:nvSpPr>
            <p:cNvPr id="137227" name="Oval 10"/>
            <p:cNvSpPr>
              <a:spLocks noChangeArrowheads="1"/>
            </p:cNvSpPr>
            <p:nvPr/>
          </p:nvSpPr>
          <p:spPr bwMode="auto">
            <a:xfrm>
              <a:off x="1819" y="734"/>
              <a:ext cx="164" cy="164"/>
            </a:xfrm>
            <a:prstGeom prst="ellipse">
              <a:avLst/>
            </a:prstGeom>
            <a:solidFill>
              <a:srgbClr val="A1E45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latin typeface="Arial" panose="020B0604020202020204" pitchFamily="34" charset="0"/>
              </a:endParaRPr>
            </a:p>
          </p:txBody>
        </p:sp>
        <p:sp>
          <p:nvSpPr>
            <p:cNvPr id="137228" name="Text Box 12"/>
            <p:cNvSpPr txBox="1">
              <a:spLocks noChangeArrowheads="1"/>
            </p:cNvSpPr>
            <p:nvPr/>
          </p:nvSpPr>
          <p:spPr bwMode="auto">
            <a:xfrm>
              <a:off x="2546" y="588"/>
              <a:ext cx="157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100–X+Y</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baseline="45000" dirty="0">
                  <a:solidFill>
                    <a:srgbClr val="A1E457"/>
                  </a:solidFill>
                  <a:latin typeface="Arial" panose="020B0604020202020204" pitchFamily="34" charset="0"/>
                  <a:cs typeface="Times New Roman" panose="02020603050405020304" pitchFamily="18" charset="0"/>
                  <a:sym typeface="Math3" panose="00000400000000000000" pitchFamily="2" charset="2"/>
                </a:rPr>
                <a:t>3X-Y</a:t>
              </a:r>
              <a:r>
                <a:rPr lang="en-US"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EAEAEA"/>
                  </a:solidFill>
                  <a:latin typeface="Arial" panose="020B0604020202020204" pitchFamily="34" charset="0"/>
                  <a:cs typeface="Times New Roman" panose="02020603050405020304" pitchFamily="18" charset="0"/>
                  <a:sym typeface="Math3" panose="00000400000000000000" pitchFamily="2" charset="2"/>
                </a:rPr>
                <a:t> </a:t>
              </a:r>
            </a:p>
          </p:txBody>
        </p:sp>
        <p:sp>
          <p:nvSpPr>
            <p:cNvPr id="137229" name="Text Box 2"/>
            <p:cNvSpPr txBox="1">
              <a:spLocks noChangeArrowheads="1"/>
            </p:cNvSpPr>
            <p:nvPr/>
          </p:nvSpPr>
          <p:spPr bwMode="auto">
            <a:xfrm>
              <a:off x="550" y="1498"/>
              <a:ext cx="218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FF0000"/>
                  </a:solidFill>
                  <a:latin typeface="Arial" panose="020B0604020202020204" pitchFamily="34" charset="0"/>
                  <a:sym typeface="Math3" panose="00000400000000000000" pitchFamily="2" charset="2"/>
                </a:rPr>
                <a:t>0</a:t>
              </a:r>
              <a:r>
                <a:rPr lang="en-US" altLang="nl-NL" sz="2400" dirty="0">
                  <a:solidFill>
                    <a:srgbClr val="FF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FF0000"/>
                  </a:solidFill>
                  <a:latin typeface="Arial" panose="020B0604020202020204" pitchFamily="34" charset="0"/>
                  <a:sym typeface="Symbol" panose="05050102010706020507" pitchFamily="18" charset="2"/>
                </a:rPr>
                <a:t></a:t>
              </a:r>
              <a:r>
                <a:rPr lang="nl-NL" altLang="nl-NL" sz="2800" dirty="0">
                  <a:solidFill>
                    <a:srgbClr val="FF0000"/>
                  </a:solidFill>
                  <a:latin typeface="Arial" panose="020B0604020202020204" pitchFamily="34" charset="0"/>
                  <a:sym typeface="Math3" panose="00000400000000000000" pitchFamily="2" charset="2"/>
                </a:rPr>
                <a:t> X </a:t>
              </a:r>
              <a:r>
                <a:rPr lang="nl-NL" altLang="nl-NL" sz="2800" dirty="0">
                  <a:solidFill>
                    <a:srgbClr val="FF0000"/>
                  </a:solidFill>
                  <a:latin typeface="Arial" panose="020B0604020202020204" pitchFamily="34" charset="0"/>
                  <a:sym typeface="Symbol" panose="05050102010706020507" pitchFamily="18" charset="2"/>
                </a:rPr>
                <a:t></a:t>
              </a:r>
              <a:r>
                <a:rPr lang="nl-NL" altLang="nl-NL" sz="2800" dirty="0">
                  <a:solidFill>
                    <a:srgbClr val="FF0000"/>
                  </a:solidFill>
                  <a:latin typeface="Arial" panose="020B0604020202020204" pitchFamily="34" charset="0"/>
                  <a:sym typeface="Math3" panose="00000400000000000000" pitchFamily="2" charset="2"/>
                </a:rPr>
                <a:t> 100</a:t>
              </a:r>
            </a:p>
            <a:p>
              <a:pPr>
                <a:spcBef>
                  <a:spcPct val="0"/>
                </a:spcBef>
                <a:buFontTx/>
                <a:buNone/>
              </a:pPr>
              <a:r>
                <a:rPr lang="nl-NL" altLang="nl-NL" sz="2800" dirty="0">
                  <a:solidFill>
                    <a:srgbClr val="A1E457"/>
                  </a:solidFill>
                  <a:latin typeface="Arial" panose="020B0604020202020204" pitchFamily="34" charset="0"/>
                  <a:sym typeface="Math3" panose="00000400000000000000" pitchFamily="2" charset="2"/>
                </a:rPr>
                <a:t>0</a:t>
              </a:r>
              <a:r>
                <a:rPr lang="en-US" altLang="nl-NL" sz="2400" dirty="0">
                  <a:solidFill>
                    <a:srgbClr val="A1E457"/>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A1E457"/>
                  </a:solidFill>
                  <a:latin typeface="Arial" panose="020B0604020202020204" pitchFamily="34" charset="0"/>
                  <a:sym typeface="Symbol" panose="05050102010706020507" pitchFamily="18" charset="2"/>
                </a:rPr>
                <a:t></a:t>
              </a:r>
              <a:r>
                <a:rPr lang="nl-NL" altLang="nl-NL" sz="2800" dirty="0">
                  <a:solidFill>
                    <a:srgbClr val="A1E457"/>
                  </a:solidFill>
                  <a:latin typeface="Arial" panose="020B0604020202020204" pitchFamily="34" charset="0"/>
                  <a:sym typeface="Math3" panose="00000400000000000000" pitchFamily="2" charset="2"/>
                </a:rPr>
                <a:t> Y </a:t>
              </a:r>
              <a:r>
                <a:rPr lang="nl-NL" altLang="nl-NL" sz="2800" dirty="0">
                  <a:solidFill>
                    <a:srgbClr val="A1E457"/>
                  </a:solidFill>
                  <a:latin typeface="Arial" panose="020B0604020202020204" pitchFamily="34" charset="0"/>
                  <a:sym typeface="Symbol" panose="05050102010706020507" pitchFamily="18" charset="2"/>
                </a:rPr>
                <a:t></a:t>
              </a:r>
              <a:r>
                <a:rPr lang="nl-NL" altLang="nl-NL" sz="2800" dirty="0">
                  <a:solidFill>
                    <a:srgbClr val="A1E457"/>
                  </a:solidFill>
                  <a:latin typeface="Arial" panose="020B0604020202020204" pitchFamily="34" charset="0"/>
                  <a:sym typeface="Math3" panose="00000400000000000000" pitchFamily="2" charset="2"/>
                </a:rPr>
                <a:t> 3X</a:t>
              </a:r>
              <a:endParaRPr lang="en-GB" altLang="nl-NL" sz="2800" dirty="0">
                <a:solidFill>
                  <a:srgbClr val="A1E457"/>
                </a:solidFill>
                <a:latin typeface="Arial" panose="020B0604020202020204" pitchFamily="34" charset="0"/>
                <a:sym typeface="Math3" panose="00000400000000000000" pitchFamily="2" charset="2"/>
              </a:endParaRPr>
            </a:p>
          </p:txBody>
        </p:sp>
        <p:sp>
          <p:nvSpPr>
            <p:cNvPr id="137230" name="Text Box 2"/>
            <p:cNvSpPr txBox="1">
              <a:spLocks noChangeArrowheads="1"/>
            </p:cNvSpPr>
            <p:nvPr/>
          </p:nvSpPr>
          <p:spPr bwMode="auto">
            <a:xfrm>
              <a:off x="396" y="67"/>
              <a:ext cx="5198"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800" dirty="0">
                  <a:solidFill>
                    <a:srgbClr val="000000"/>
                  </a:solidFill>
                  <a:latin typeface="Arial" panose="020B0604020202020204" pitchFamily="34" charset="0"/>
                  <a:sym typeface="Math3" panose="00000400000000000000" pitchFamily="2" charset="2"/>
                </a:rPr>
                <a:t>Berg, </a:t>
              </a:r>
              <a:r>
                <a:rPr lang="nl-NL" altLang="nl-NL" sz="2800" dirty="0" err="1">
                  <a:solidFill>
                    <a:srgbClr val="000000"/>
                  </a:solidFill>
                  <a:latin typeface="Arial" panose="020B0604020202020204" pitchFamily="34" charset="0"/>
                  <a:sym typeface="Math3" panose="00000400000000000000" pitchFamily="2" charset="2"/>
                </a:rPr>
                <a:t>Dickhaut</a:t>
              </a:r>
              <a:r>
                <a:rPr lang="nl-NL" altLang="nl-NL" sz="2800" dirty="0">
                  <a:solidFill>
                    <a:srgbClr val="000000"/>
                  </a:solidFill>
                  <a:latin typeface="Arial" panose="020B0604020202020204" pitchFamily="34" charset="0"/>
                  <a:sym typeface="Math3" panose="00000400000000000000" pitchFamily="2" charset="2"/>
                </a:rPr>
                <a:t>, </a:t>
              </a:r>
              <a:r>
                <a:rPr lang="nl-NL" altLang="nl-NL" sz="2800" dirty="0" err="1">
                  <a:solidFill>
                    <a:srgbClr val="000000"/>
                  </a:solidFill>
                  <a:latin typeface="Arial" panose="020B0604020202020204" pitchFamily="34" charset="0"/>
                  <a:sym typeface="Math3" panose="00000400000000000000" pitchFamily="2" charset="2"/>
                </a:rPr>
                <a:t>McGabe</a:t>
              </a:r>
              <a:r>
                <a:rPr lang="nl-NL" altLang="nl-NL" sz="2800" dirty="0">
                  <a:solidFill>
                    <a:srgbClr val="000000"/>
                  </a:solidFill>
                  <a:latin typeface="Arial" panose="020B0604020202020204" pitchFamily="34" charset="0"/>
                  <a:sym typeface="Math3" panose="00000400000000000000" pitchFamily="2" charset="2"/>
                </a:rPr>
                <a:t> (1995): </a:t>
              </a:r>
              <a:r>
                <a:rPr lang="nl-NL" altLang="nl-NL" sz="2800" dirty="0" err="1">
                  <a:solidFill>
                    <a:srgbClr val="0000FF"/>
                  </a:solidFill>
                  <a:latin typeface="Arial" panose="020B0604020202020204" pitchFamily="34" charset="0"/>
                  <a:sym typeface="Math3" panose="00000400000000000000" pitchFamily="2" charset="2"/>
                </a:rPr>
                <a:t>the</a:t>
              </a:r>
              <a:r>
                <a:rPr lang="nl-NL" altLang="nl-NL" sz="2800" dirty="0">
                  <a:solidFill>
                    <a:srgbClr val="0000FF"/>
                  </a:solidFill>
                  <a:latin typeface="Arial" panose="020B0604020202020204" pitchFamily="34" charset="0"/>
                  <a:sym typeface="Math3" panose="00000400000000000000" pitchFamily="2" charset="2"/>
                </a:rPr>
                <a:t> trust game.</a:t>
              </a:r>
              <a:endPar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4" name="Group 5"/>
            <p:cNvGrpSpPr>
              <a:grpSpLocks noChangeAspect="1"/>
            </p:cNvGrpSpPr>
            <p:nvPr/>
          </p:nvGrpSpPr>
          <p:grpSpPr bwMode="auto">
            <a:xfrm>
              <a:off x="1999" y="767"/>
              <a:ext cx="536" cy="81"/>
              <a:chOff x="2820" y="9994"/>
              <a:chExt cx="6645" cy="1004"/>
            </a:xfrm>
            <a:solidFill>
              <a:srgbClr val="FFFF99"/>
            </a:solidFill>
          </p:grpSpPr>
          <p:sp>
            <p:nvSpPr>
              <p:cNvPr id="21" name="Freeform 6"/>
              <p:cNvSpPr>
                <a:spLocks noChangeAspect="1"/>
              </p:cNvSpPr>
              <p:nvPr/>
            </p:nvSpPr>
            <p:spPr bwMode="auto">
              <a:xfrm>
                <a:off x="2820" y="999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grpFill/>
              <a:ln w="28575" cmpd="sng">
                <a:solidFill>
                  <a:srgbClr val="A1E457"/>
                </a:solidFill>
                <a:round/>
                <a:headEnd/>
                <a:tailEnd/>
              </a:ln>
            </p:spPr>
            <p:txBody>
              <a:bodyPr/>
              <a:lstStyle/>
              <a:p>
                <a:pPr>
                  <a:defRPr/>
                </a:pPr>
                <a:endParaRPr lang="en-US">
                  <a:ln>
                    <a:solidFill>
                      <a:srgbClr val="A1E457"/>
                    </a:solidFill>
                  </a:ln>
                  <a:latin typeface="Arial" charset="0"/>
                </a:endParaRPr>
              </a:p>
            </p:txBody>
          </p:sp>
          <p:sp>
            <p:nvSpPr>
              <p:cNvPr id="22" name="Freeform 7"/>
              <p:cNvSpPr>
                <a:spLocks noChangeAspect="1"/>
              </p:cNvSpPr>
              <p:nvPr/>
            </p:nvSpPr>
            <p:spPr bwMode="auto">
              <a:xfrm flipV="1">
                <a:off x="6120" y="10024"/>
                <a:ext cx="3345" cy="974"/>
              </a:xfrm>
              <a:custGeom>
                <a:avLst/>
                <a:gdLst>
                  <a:gd name="T0" fmla="*/ 0 w 3345"/>
                  <a:gd name="T1" fmla="*/ 536 h 974"/>
                  <a:gd name="T2" fmla="*/ 345 w 3345"/>
                  <a:gd name="T3" fmla="*/ 116 h 974"/>
                  <a:gd name="T4" fmla="*/ 877 w 3345"/>
                  <a:gd name="T5" fmla="*/ 964 h 974"/>
                  <a:gd name="T6" fmla="*/ 1597 w 3345"/>
                  <a:gd name="T7" fmla="*/ 57 h 974"/>
                  <a:gd name="T8" fmla="*/ 2227 w 3345"/>
                  <a:gd name="T9" fmla="*/ 964 h 974"/>
                  <a:gd name="T10" fmla="*/ 2910 w 3345"/>
                  <a:gd name="T11" fmla="*/ 71 h 974"/>
                  <a:gd name="T12" fmla="*/ 3345 w 3345"/>
                  <a:gd name="T13" fmla="*/ 536 h 974"/>
                  <a:gd name="T14" fmla="*/ 0 60000 65536"/>
                  <a:gd name="T15" fmla="*/ 0 60000 65536"/>
                  <a:gd name="T16" fmla="*/ 0 60000 65536"/>
                  <a:gd name="T17" fmla="*/ 0 60000 65536"/>
                  <a:gd name="T18" fmla="*/ 0 60000 65536"/>
                  <a:gd name="T19" fmla="*/ 0 60000 65536"/>
                  <a:gd name="T20" fmla="*/ 0 60000 65536"/>
                  <a:gd name="T21" fmla="*/ 0 w 3345"/>
                  <a:gd name="T22" fmla="*/ 0 h 974"/>
                  <a:gd name="T23" fmla="*/ 3345 w 3345"/>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5" h="974">
                    <a:moveTo>
                      <a:pt x="0" y="536"/>
                    </a:moveTo>
                    <a:cubicBezTo>
                      <a:pt x="60" y="466"/>
                      <a:pt x="199" y="45"/>
                      <a:pt x="345" y="116"/>
                    </a:cubicBezTo>
                    <a:cubicBezTo>
                      <a:pt x="491" y="187"/>
                      <a:pt x="668" y="974"/>
                      <a:pt x="877" y="964"/>
                    </a:cubicBezTo>
                    <a:cubicBezTo>
                      <a:pt x="1086" y="954"/>
                      <a:pt x="1372" y="57"/>
                      <a:pt x="1597" y="57"/>
                    </a:cubicBezTo>
                    <a:cubicBezTo>
                      <a:pt x="1822" y="57"/>
                      <a:pt x="2008" y="962"/>
                      <a:pt x="2227" y="964"/>
                    </a:cubicBezTo>
                    <a:cubicBezTo>
                      <a:pt x="2446" y="966"/>
                      <a:pt x="2724" y="142"/>
                      <a:pt x="2910" y="71"/>
                    </a:cubicBezTo>
                    <a:cubicBezTo>
                      <a:pt x="3096" y="0"/>
                      <a:pt x="3255" y="439"/>
                      <a:pt x="3345" y="536"/>
                    </a:cubicBezTo>
                  </a:path>
                </a:pathLst>
              </a:custGeom>
              <a:grpFill/>
              <a:ln w="28575" cmpd="sng">
                <a:solidFill>
                  <a:srgbClr val="A1E457"/>
                </a:solidFill>
                <a:round/>
                <a:headEnd/>
                <a:tailEnd/>
              </a:ln>
            </p:spPr>
            <p:txBody>
              <a:bodyPr/>
              <a:lstStyle/>
              <a:p>
                <a:pPr>
                  <a:defRPr/>
                </a:pPr>
                <a:endParaRPr lang="en-US">
                  <a:ln>
                    <a:solidFill>
                      <a:srgbClr val="A1E457"/>
                    </a:solidFill>
                  </a:ln>
                  <a:latin typeface="Arial" charset="0"/>
                </a:endParaRPr>
              </a:p>
            </p:txBody>
          </p:sp>
        </p:grpSp>
        <p:sp>
          <p:nvSpPr>
            <p:cNvPr id="137232" name="Text Box 2"/>
            <p:cNvSpPr txBox="1">
              <a:spLocks noChangeArrowheads="1"/>
            </p:cNvSpPr>
            <p:nvPr/>
          </p:nvSpPr>
          <p:spPr bwMode="auto">
            <a:xfrm>
              <a:off x="2116" y="486"/>
              <a:ext cx="4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Y</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25"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76</a:t>
            </a:fld>
            <a:endParaRPr lang="en-US" altLang="nl-NL" sz="1600"/>
          </a:p>
        </p:txBody>
      </p:sp>
      <p:pic>
        <p:nvPicPr>
          <p:cNvPr id="26"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1984" y="3413642"/>
            <a:ext cx="235175" cy="38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46117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par>
                          <p:cTn id="11" fill="hold" nodeType="with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7">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44" name="Text Box 28"/>
          <p:cNvSpPr txBox="1">
            <a:spLocks noChangeArrowheads="1"/>
          </p:cNvSpPr>
          <p:nvPr/>
        </p:nvSpPr>
        <p:spPr bwMode="auto">
          <a:xfrm>
            <a:off x="115888" y="39208"/>
            <a:ext cx="8528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Goeree</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&amp; Holt (2001)</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test of Nash equilibrium</a:t>
            </a:r>
            <a:r>
              <a:rPr lang="nl-NL" altLang="nl-NL" sz="2800" dirty="0">
                <a:latin typeface="Arial" panose="020B0604020202020204" pitchFamily="34" charset="0"/>
                <a:cs typeface="Times New Roman" panose="02020603050405020304" pitchFamily="18" charset="0"/>
                <a:sym typeface="Math3" panose="00000400000000000000" pitchFamily="2" charset="2"/>
              </a:rPr>
              <a:t> (NE)</a:t>
            </a:r>
            <a:endParaRPr lang="en-US" altLang="nl-NL" sz="2800" dirty="0">
              <a:latin typeface="Arial" panose="020B0604020202020204" pitchFamily="34" charset="0"/>
              <a:cs typeface="Times New Roman" panose="02020603050405020304" pitchFamily="18" charset="0"/>
              <a:sym typeface="Math3" panose="00000400000000000000" pitchFamily="2" charset="2"/>
            </a:endParaRPr>
          </a:p>
        </p:txBody>
      </p:sp>
      <p:grpSp>
        <p:nvGrpSpPr>
          <p:cNvPr id="2" name="Group 1"/>
          <p:cNvGrpSpPr/>
          <p:nvPr/>
        </p:nvGrpSpPr>
        <p:grpSpPr>
          <a:xfrm>
            <a:off x="501650" y="1268760"/>
            <a:ext cx="6659563" cy="2251074"/>
            <a:chOff x="1390650" y="911350"/>
            <a:chExt cx="6659563" cy="2251074"/>
          </a:xfrm>
        </p:grpSpPr>
        <p:grpSp>
          <p:nvGrpSpPr>
            <p:cNvPr id="139270" name="Group 33"/>
            <p:cNvGrpSpPr>
              <a:grpSpLocks/>
            </p:cNvGrpSpPr>
            <p:nvPr/>
          </p:nvGrpSpPr>
          <p:grpSpPr bwMode="auto">
            <a:xfrm>
              <a:off x="3611563" y="1487612"/>
              <a:ext cx="863600" cy="808037"/>
              <a:chOff x="2322" y="1465"/>
              <a:chExt cx="544" cy="509"/>
            </a:xfrm>
          </p:grpSpPr>
          <p:sp>
            <p:nvSpPr>
              <p:cNvPr id="139300" name="Text Box 5"/>
              <p:cNvSpPr txBox="1">
                <a:spLocks noChangeArrowheads="1"/>
              </p:cNvSpPr>
              <p:nvPr/>
            </p:nvSpPr>
            <p:spPr bwMode="auto">
              <a:xfrm>
                <a:off x="2466" y="146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45</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39301"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139271" name="Text Box 12"/>
            <p:cNvSpPr txBox="1">
              <a:spLocks noChangeArrowheads="1"/>
            </p:cNvSpPr>
            <p:nvPr/>
          </p:nvSpPr>
          <p:spPr bwMode="auto">
            <a:xfrm>
              <a:off x="1984375" y="911350"/>
              <a:ext cx="7537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   L</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39272" name="Text Box 14"/>
            <p:cNvSpPr txBox="1">
              <a:spLocks noChangeArrowheads="1"/>
            </p:cNvSpPr>
            <p:nvPr/>
          </p:nvSpPr>
          <p:spPr bwMode="auto">
            <a:xfrm>
              <a:off x="1390650" y="2563937"/>
              <a:ext cx="4587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39273" name="Text Box 15"/>
            <p:cNvSpPr txBox="1">
              <a:spLocks noChangeArrowheads="1"/>
            </p:cNvSpPr>
            <p:nvPr/>
          </p:nvSpPr>
          <p:spPr bwMode="auto">
            <a:xfrm>
              <a:off x="1397527" y="1740025"/>
              <a:ext cx="404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39274" name="Line 17"/>
            <p:cNvSpPr>
              <a:spLocks noChangeShapeType="1"/>
            </p:cNvSpPr>
            <p:nvPr/>
          </p:nvSpPr>
          <p:spPr bwMode="auto">
            <a:xfrm>
              <a:off x="1835150" y="1490787"/>
              <a:ext cx="6115050"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9275" name="Line 18"/>
            <p:cNvSpPr>
              <a:spLocks noChangeShapeType="1"/>
            </p:cNvSpPr>
            <p:nvPr/>
          </p:nvSpPr>
          <p:spPr bwMode="auto">
            <a:xfrm>
              <a:off x="1839913" y="1493962"/>
              <a:ext cx="0" cy="1538287"/>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nvGrpSpPr>
            <p:cNvPr id="139276" name="Group 13"/>
            <p:cNvGrpSpPr>
              <a:grpSpLocks/>
            </p:cNvGrpSpPr>
            <p:nvPr/>
          </p:nvGrpSpPr>
          <p:grpSpPr bwMode="auto">
            <a:xfrm>
              <a:off x="1944688" y="1454275"/>
              <a:ext cx="1277938" cy="841375"/>
              <a:chOff x="813" y="615"/>
              <a:chExt cx="805" cy="530"/>
            </a:xfrm>
          </p:grpSpPr>
          <p:sp>
            <p:nvSpPr>
              <p:cNvPr id="139298" name="Text Box 20"/>
              <p:cNvSpPr txBox="1">
                <a:spLocks noChangeArrowheads="1"/>
              </p:cNvSpPr>
              <p:nvPr/>
            </p:nvSpPr>
            <p:spPr bwMode="auto">
              <a:xfrm>
                <a:off x="813" y="780"/>
                <a:ext cx="5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200</a:t>
                </a:r>
              </a:p>
            </p:txBody>
          </p:sp>
          <p:sp>
            <p:nvSpPr>
              <p:cNvPr id="139299" name="Text Box 21"/>
              <p:cNvSpPr txBox="1">
                <a:spLocks noChangeArrowheads="1"/>
              </p:cNvSpPr>
              <p:nvPr/>
            </p:nvSpPr>
            <p:spPr bwMode="auto">
              <a:xfrm>
                <a:off x="1218" y="61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39277" name="Group 34"/>
            <p:cNvGrpSpPr>
              <a:grpSpLocks/>
            </p:cNvGrpSpPr>
            <p:nvPr/>
          </p:nvGrpSpPr>
          <p:grpSpPr bwMode="auto">
            <a:xfrm>
              <a:off x="1939925" y="2330574"/>
              <a:ext cx="1314450" cy="827087"/>
              <a:chOff x="3846" y="1092"/>
              <a:chExt cx="828" cy="521"/>
            </a:xfrm>
          </p:grpSpPr>
          <p:sp>
            <p:nvSpPr>
              <p:cNvPr id="139296"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sp>
            <p:nvSpPr>
              <p:cNvPr id="139297" name="Text Box 21"/>
              <p:cNvSpPr txBox="1">
                <a:spLocks noChangeArrowheads="1"/>
              </p:cNvSpPr>
              <p:nvPr/>
            </p:nvSpPr>
            <p:spPr bwMode="auto">
              <a:xfrm>
                <a:off x="3990" y="1092"/>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–250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39278" name="Group 19"/>
            <p:cNvGrpSpPr>
              <a:grpSpLocks/>
            </p:cNvGrpSpPr>
            <p:nvPr/>
          </p:nvGrpSpPr>
          <p:grpSpPr bwMode="auto">
            <a:xfrm>
              <a:off x="3421063" y="2301999"/>
              <a:ext cx="1466850" cy="860425"/>
              <a:chOff x="1725" y="1050"/>
              <a:chExt cx="924" cy="542"/>
            </a:xfrm>
          </p:grpSpPr>
          <p:sp>
            <p:nvSpPr>
              <p:cNvPr id="139294" name="Text Box 20"/>
              <p:cNvSpPr txBox="1">
                <a:spLocks noChangeArrowheads="1"/>
              </p:cNvSpPr>
              <p:nvPr/>
            </p:nvSpPr>
            <p:spPr bwMode="auto">
              <a:xfrm>
                <a:off x="1725" y="1224"/>
                <a:ext cx="40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10</a:t>
                </a:r>
              </a:p>
            </p:txBody>
          </p:sp>
          <p:sp>
            <p:nvSpPr>
              <p:cNvPr id="139295" name="Text Box 21"/>
              <p:cNvSpPr txBox="1">
                <a:spLocks noChangeArrowheads="1"/>
              </p:cNvSpPr>
              <p:nvPr/>
            </p:nvSpPr>
            <p:spPr bwMode="auto">
              <a:xfrm>
                <a:off x="1959" y="1050"/>
                <a:ext cx="69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–100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39279" name="Group 22"/>
            <p:cNvGrpSpPr>
              <a:grpSpLocks/>
            </p:cNvGrpSpPr>
            <p:nvPr/>
          </p:nvGrpSpPr>
          <p:grpSpPr bwMode="auto">
            <a:xfrm>
              <a:off x="5064125" y="1401887"/>
              <a:ext cx="1006475" cy="898525"/>
              <a:chOff x="2643" y="607"/>
              <a:chExt cx="634" cy="566"/>
            </a:xfrm>
          </p:grpSpPr>
          <p:sp>
            <p:nvSpPr>
              <p:cNvPr id="139292" name="Text Box 5"/>
              <p:cNvSpPr txBox="1">
                <a:spLocks noChangeArrowheads="1"/>
              </p:cNvSpPr>
              <p:nvPr/>
            </p:nvSpPr>
            <p:spPr bwMode="auto">
              <a:xfrm>
                <a:off x="2877" y="60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39293" name="Text Box 4"/>
              <p:cNvSpPr txBox="1">
                <a:spLocks noChangeArrowheads="1"/>
              </p:cNvSpPr>
              <p:nvPr/>
            </p:nvSpPr>
            <p:spPr bwMode="auto">
              <a:xfrm>
                <a:off x="2643" y="805"/>
                <a:ext cx="40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10</a:t>
                </a:r>
              </a:p>
            </p:txBody>
          </p:sp>
        </p:grpSp>
        <p:grpSp>
          <p:nvGrpSpPr>
            <p:cNvPr id="139280" name="Group 25"/>
            <p:cNvGrpSpPr>
              <a:grpSpLocks/>
            </p:cNvGrpSpPr>
            <p:nvPr/>
          </p:nvGrpSpPr>
          <p:grpSpPr bwMode="auto">
            <a:xfrm>
              <a:off x="6535738" y="1468562"/>
              <a:ext cx="1514475" cy="827087"/>
              <a:chOff x="3480" y="627"/>
              <a:chExt cx="954" cy="521"/>
            </a:xfrm>
          </p:grpSpPr>
          <p:sp>
            <p:nvSpPr>
              <p:cNvPr id="139290" name="Text Box 20"/>
              <p:cNvSpPr txBox="1">
                <a:spLocks noChangeArrowheads="1"/>
              </p:cNvSpPr>
              <p:nvPr/>
            </p:nvSpPr>
            <p:spPr bwMode="auto">
              <a:xfrm>
                <a:off x="3480" y="783"/>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20</a:t>
                </a:r>
              </a:p>
            </p:txBody>
          </p:sp>
          <p:sp>
            <p:nvSpPr>
              <p:cNvPr id="139291" name="Text Box 21"/>
              <p:cNvSpPr txBox="1">
                <a:spLocks noChangeArrowheads="1"/>
              </p:cNvSpPr>
              <p:nvPr/>
            </p:nvSpPr>
            <p:spPr bwMode="auto">
              <a:xfrm>
                <a:off x="3750" y="627"/>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–250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39281" name="Group 28"/>
            <p:cNvGrpSpPr>
              <a:grpSpLocks/>
            </p:cNvGrpSpPr>
            <p:nvPr/>
          </p:nvGrpSpPr>
          <p:grpSpPr bwMode="auto">
            <a:xfrm>
              <a:off x="5087938" y="2263899"/>
              <a:ext cx="1006475" cy="893762"/>
              <a:chOff x="2643" y="607"/>
              <a:chExt cx="634" cy="563"/>
            </a:xfrm>
          </p:grpSpPr>
          <p:sp>
            <p:nvSpPr>
              <p:cNvPr id="139288" name="Text Box 5"/>
              <p:cNvSpPr txBox="1">
                <a:spLocks noChangeArrowheads="1"/>
              </p:cNvSpPr>
              <p:nvPr/>
            </p:nvSpPr>
            <p:spPr bwMode="auto">
              <a:xfrm>
                <a:off x="2877" y="60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39289" name="Text Box 4"/>
              <p:cNvSpPr txBox="1">
                <a:spLocks noChangeArrowheads="1"/>
              </p:cNvSpPr>
              <p:nvPr/>
            </p:nvSpPr>
            <p:spPr bwMode="auto">
              <a:xfrm>
                <a:off x="2643" y="80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30</a:t>
                </a:r>
              </a:p>
            </p:txBody>
          </p:sp>
        </p:grpSp>
        <p:grpSp>
          <p:nvGrpSpPr>
            <p:cNvPr id="139282" name="Group 31"/>
            <p:cNvGrpSpPr>
              <a:grpSpLocks/>
            </p:cNvGrpSpPr>
            <p:nvPr/>
          </p:nvGrpSpPr>
          <p:grpSpPr bwMode="auto">
            <a:xfrm>
              <a:off x="6569075" y="2263899"/>
              <a:ext cx="1006475" cy="893762"/>
              <a:chOff x="2643" y="607"/>
              <a:chExt cx="634" cy="563"/>
            </a:xfrm>
          </p:grpSpPr>
          <p:sp>
            <p:nvSpPr>
              <p:cNvPr id="139286" name="Text Box 5"/>
              <p:cNvSpPr txBox="1">
                <a:spLocks noChangeArrowheads="1"/>
              </p:cNvSpPr>
              <p:nvPr/>
            </p:nvSpPr>
            <p:spPr bwMode="auto">
              <a:xfrm>
                <a:off x="2877" y="60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39287" name="Text Box 4"/>
              <p:cNvSpPr txBox="1">
                <a:spLocks noChangeArrowheads="1"/>
              </p:cNvSpPr>
              <p:nvPr/>
            </p:nvSpPr>
            <p:spPr bwMode="auto">
              <a:xfrm>
                <a:off x="2643" y="80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50</a:t>
                </a:r>
              </a:p>
            </p:txBody>
          </p:sp>
        </p:grpSp>
        <p:sp>
          <p:nvSpPr>
            <p:cNvPr id="139283" name="Text Box 12"/>
            <p:cNvSpPr txBox="1">
              <a:spLocks noChangeArrowheads="1"/>
            </p:cNvSpPr>
            <p:nvPr/>
          </p:nvSpPr>
          <p:spPr bwMode="auto">
            <a:xfrm>
              <a:off x="3422650" y="911350"/>
              <a:ext cx="8226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   C</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39284" name="Text Box 12"/>
            <p:cNvSpPr txBox="1">
              <a:spLocks noChangeArrowheads="1"/>
            </p:cNvSpPr>
            <p:nvPr/>
          </p:nvSpPr>
          <p:spPr bwMode="auto">
            <a:xfrm>
              <a:off x="4775200" y="911350"/>
              <a:ext cx="1119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   NN</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39285" name="Text Box 12"/>
            <p:cNvSpPr txBox="1">
              <a:spLocks noChangeArrowheads="1"/>
            </p:cNvSpPr>
            <p:nvPr/>
          </p:nvSpPr>
          <p:spPr bwMode="auto">
            <a:xfrm>
              <a:off x="6599238" y="911350"/>
              <a:ext cx="8226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   R</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4" name="Text Box 2"/>
          <p:cNvSpPr txBox="1">
            <a:spLocks noChangeArrowheads="1"/>
          </p:cNvSpPr>
          <p:nvPr/>
        </p:nvSpPr>
        <p:spPr bwMode="auto">
          <a:xfrm>
            <a:off x="269875" y="4086225"/>
            <a:ext cx="8963025"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What will happen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for homo economicus?</a:t>
            </a:r>
          </a:p>
          <a:p>
            <a:pPr>
              <a:lnSpc>
                <a:spcPct val="90000"/>
              </a:lnSpc>
              <a:spcBef>
                <a:spcPct val="0"/>
              </a:spcBef>
              <a:buFont typeface="Math3" panose="00000400000000000000" pitchFamily="2" charset="2"/>
              <a:buNone/>
            </a:pP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You</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can</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think</a:t>
            </a:r>
            <a:r>
              <a:rPr lang="nl-NL"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lnSpc>
                <a:spcPct val="90000"/>
              </a:lnSpc>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NE: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T</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L</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and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B</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R</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p:sp>
        <p:nvSpPr>
          <p:cNvPr id="41" name="Text Box 28"/>
          <p:cNvSpPr txBox="1">
            <a:spLocks noChangeArrowheads="1"/>
          </p:cNvSpPr>
          <p:nvPr/>
        </p:nvSpPr>
        <p:spPr bwMode="auto">
          <a:xfrm>
            <a:off x="370759" y="5801931"/>
            <a:ext cx="8528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What would you play in this game if column?</a:t>
            </a:r>
          </a:p>
        </p:txBody>
      </p:sp>
      <p:pic>
        <p:nvPicPr>
          <p:cNvPr id="44" name="Picture 43" descr="A picture containing person, indoor, man, computer&#10;&#10;Description automatically generated">
            <a:extLst>
              <a:ext uri="{FF2B5EF4-FFF2-40B4-BE49-F238E27FC236}">
                <a16:creationId xmlns:a16="http://schemas.microsoft.com/office/drawing/2014/main" id="{B02BBB29-0345-41A8-9EB5-39C3C8787B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865" t="13088" r="28007" b="55778"/>
          <a:stretch/>
        </p:blipFill>
        <p:spPr>
          <a:xfrm>
            <a:off x="490404" y="525235"/>
            <a:ext cx="468370" cy="641548"/>
          </a:xfrm>
          <a:prstGeom prst="rect">
            <a:avLst/>
          </a:prstGeom>
        </p:spPr>
      </p:pic>
      <p:pic>
        <p:nvPicPr>
          <p:cNvPr id="45" name="Picture 44" descr="A person in a blue shirt&#10;&#10;Description automatically generated">
            <a:extLst>
              <a:ext uri="{FF2B5EF4-FFF2-40B4-BE49-F238E27FC236}">
                <a16:creationId xmlns:a16="http://schemas.microsoft.com/office/drawing/2014/main" id="{5CCC286D-A577-43BC-B175-A2D3C9536EC7}"/>
              </a:ext>
            </a:extLst>
          </p:cNvPr>
          <p:cNvPicPr>
            <a:picLocks noChangeAspect="1"/>
          </p:cNvPicPr>
          <p:nvPr/>
        </p:nvPicPr>
        <p:blipFill rotWithShape="1">
          <a:blip r:embed="rId4">
            <a:extLst>
              <a:ext uri="{28A0092B-C50C-407E-A947-70E740481C1C}">
                <a14:useLocalDpi xmlns:a14="http://schemas.microsoft.com/office/drawing/2010/main" val="0"/>
              </a:ext>
            </a:extLst>
          </a:blip>
          <a:srcRect l="31704" t="6064" r="21725" b="32398"/>
          <a:stretch/>
        </p:blipFill>
        <p:spPr>
          <a:xfrm>
            <a:off x="2010192" y="496104"/>
            <a:ext cx="485497" cy="641548"/>
          </a:xfrm>
          <a:prstGeom prst="rect">
            <a:avLst/>
          </a:prstGeom>
        </p:spPr>
      </p:pic>
      <p:sp>
        <p:nvSpPr>
          <p:cNvPr id="47"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77</a:t>
            </a:fld>
            <a:endParaRPr lang="en-US" altLang="nl-NL" sz="1600"/>
          </a:p>
        </p:txBody>
      </p:sp>
      <p:pic>
        <p:nvPicPr>
          <p:cNvPr id="48" name="Picture 5" descr="Homer_Simpson_20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descr="sp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4958" y="4149080"/>
            <a:ext cx="451309" cy="3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88657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684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4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
                                            <p:txEl>
                                              <p:pRg st="0" end="0"/>
                                            </p:txEl>
                                          </p:spTgt>
                                        </p:tgtEl>
                                        <p:attrNameLst>
                                          <p:attrName>style.visibility</p:attrName>
                                        </p:attrNameLst>
                                      </p:cBhvr>
                                      <p:to>
                                        <p:strVal val="visible"/>
                                      </p:to>
                                    </p:set>
                                  </p:childTnLst>
                                </p:cTn>
                              </p:par>
                            </p:childTnLst>
                          </p:cTn>
                        </p:par>
                        <p:par>
                          <p:cTn id="21" fill="hold" nodeType="withGroup">
                            <p:stCondLst>
                              <p:cond delay="500"/>
                            </p:stCondLst>
                            <p:childTnLst>
                              <p:par>
                                <p:cTn id="22" presetID="1" presetClass="entr" presetSubtype="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44" grpId="0" build="p" autoUpdateAnimBg="0"/>
      <p:bldP spid="4" grpId="0" uiExpand="1" build="p" autoUpdateAnimBg="0"/>
      <p:bldP spid="41"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17475" y="193675"/>
            <a:ext cx="8513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What will happen for homo sapiens (behavioral)?</a:t>
            </a:r>
            <a:endParaRPr lang="en-GB" altLang="nl-NL" sz="24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395304" name="Group 40"/>
          <p:cNvGrpSpPr>
            <a:grpSpLocks/>
          </p:cNvGrpSpPr>
          <p:nvPr/>
        </p:nvGrpSpPr>
        <p:grpSpPr bwMode="auto">
          <a:xfrm>
            <a:off x="166688" y="1001935"/>
            <a:ext cx="7840662" cy="4659313"/>
            <a:chOff x="225" y="703"/>
            <a:chExt cx="4939" cy="2935"/>
          </a:xfrm>
        </p:grpSpPr>
        <p:grpSp>
          <p:nvGrpSpPr>
            <p:cNvPr id="141319" name="Group 4"/>
            <p:cNvGrpSpPr>
              <a:grpSpLocks/>
            </p:cNvGrpSpPr>
            <p:nvPr/>
          </p:nvGrpSpPr>
          <p:grpSpPr bwMode="auto">
            <a:xfrm>
              <a:off x="225" y="703"/>
              <a:ext cx="4939" cy="1418"/>
              <a:chOff x="80" y="289"/>
              <a:chExt cx="4939" cy="1418"/>
            </a:xfrm>
          </p:grpSpPr>
          <p:grpSp>
            <p:nvGrpSpPr>
              <p:cNvPr id="141321" name="Group 33"/>
              <p:cNvGrpSpPr>
                <a:grpSpLocks/>
              </p:cNvGrpSpPr>
              <p:nvPr/>
            </p:nvGrpSpPr>
            <p:grpSpPr bwMode="auto">
              <a:xfrm>
                <a:off x="2223" y="652"/>
                <a:ext cx="544" cy="509"/>
                <a:chOff x="2322" y="1465"/>
                <a:chExt cx="544" cy="509"/>
              </a:xfrm>
            </p:grpSpPr>
            <p:sp>
              <p:nvSpPr>
                <p:cNvPr id="141351" name="Text Box 5"/>
                <p:cNvSpPr txBox="1">
                  <a:spLocks noChangeArrowheads="1"/>
                </p:cNvSpPr>
                <p:nvPr/>
              </p:nvSpPr>
              <p:spPr bwMode="auto">
                <a:xfrm>
                  <a:off x="2466" y="146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45</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41352" name="Text Box 4"/>
                <p:cNvSpPr txBox="1">
                  <a:spLocks noChangeArrowheads="1"/>
                </p:cNvSpPr>
                <p:nvPr/>
              </p:nvSpPr>
              <p:spPr bwMode="auto">
                <a:xfrm>
                  <a:off x="2322" y="1609"/>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endPar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141322" name="Text Box 12"/>
              <p:cNvSpPr txBox="1">
                <a:spLocks noChangeArrowheads="1"/>
              </p:cNvSpPr>
              <p:nvPr/>
            </p:nvSpPr>
            <p:spPr bwMode="auto">
              <a:xfrm>
                <a:off x="1198" y="289"/>
                <a:ext cx="9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L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(26%)</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41323" name="Text Box 14"/>
              <p:cNvSpPr txBox="1">
                <a:spLocks noChangeArrowheads="1"/>
              </p:cNvSpPr>
              <p:nvPr/>
            </p:nvSpPr>
            <p:spPr bwMode="auto">
              <a:xfrm>
                <a:off x="80" y="1330"/>
                <a:ext cx="9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B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(32%)</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41324" name="Text Box 15"/>
              <p:cNvSpPr txBox="1">
                <a:spLocks noChangeArrowheads="1"/>
              </p:cNvSpPr>
              <p:nvPr/>
            </p:nvSpPr>
            <p:spPr bwMode="auto">
              <a:xfrm>
                <a:off x="99" y="787"/>
                <a:ext cx="9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T </a:t>
                </a:r>
                <a:r>
                  <a:rPr lang="en-US"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rPr>
                  <a:t>(68%)</a:t>
                </a:r>
                <a:endParaRPr lang="en-GB" altLang="nl-NL" sz="28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141325" name="Line 17"/>
              <p:cNvSpPr>
                <a:spLocks noChangeShapeType="1"/>
              </p:cNvSpPr>
              <p:nvPr/>
            </p:nvSpPr>
            <p:spPr bwMode="auto">
              <a:xfrm>
                <a:off x="1104" y="654"/>
                <a:ext cx="3852"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41326" name="Line 18"/>
              <p:cNvSpPr>
                <a:spLocks noChangeShapeType="1"/>
              </p:cNvSpPr>
              <p:nvPr/>
            </p:nvSpPr>
            <p:spPr bwMode="auto">
              <a:xfrm>
                <a:off x="1107" y="656"/>
                <a:ext cx="0" cy="969"/>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spAutoFit/>
              </a:bodyPr>
              <a:lstStyle/>
              <a:p>
                <a:endParaRPr lang="en-GB"/>
              </a:p>
            </p:txBody>
          </p:sp>
          <p:grpSp>
            <p:nvGrpSpPr>
              <p:cNvPr id="141327" name="Group 13"/>
              <p:cNvGrpSpPr>
                <a:grpSpLocks/>
              </p:cNvGrpSpPr>
              <p:nvPr/>
            </p:nvGrpSpPr>
            <p:grpSpPr bwMode="auto">
              <a:xfrm>
                <a:off x="1173" y="631"/>
                <a:ext cx="805" cy="530"/>
                <a:chOff x="813" y="615"/>
                <a:chExt cx="805" cy="530"/>
              </a:xfrm>
            </p:grpSpPr>
            <p:sp>
              <p:nvSpPr>
                <p:cNvPr id="141349" name="Text Box 20"/>
                <p:cNvSpPr txBox="1">
                  <a:spLocks noChangeArrowheads="1"/>
                </p:cNvSpPr>
                <p:nvPr/>
              </p:nvSpPr>
              <p:spPr bwMode="auto">
                <a:xfrm>
                  <a:off x="813" y="780"/>
                  <a:ext cx="5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200</a:t>
                  </a:r>
                </a:p>
              </p:txBody>
            </p:sp>
            <p:sp>
              <p:nvSpPr>
                <p:cNvPr id="141350" name="Text Box 21"/>
                <p:cNvSpPr txBox="1">
                  <a:spLocks noChangeArrowheads="1"/>
                </p:cNvSpPr>
                <p:nvPr/>
              </p:nvSpPr>
              <p:spPr bwMode="auto">
                <a:xfrm>
                  <a:off x="1218" y="61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41328" name="Group 34"/>
              <p:cNvGrpSpPr>
                <a:grpSpLocks/>
              </p:cNvGrpSpPr>
              <p:nvPr/>
            </p:nvGrpSpPr>
            <p:grpSpPr bwMode="auto">
              <a:xfrm>
                <a:off x="1170" y="1183"/>
                <a:ext cx="809" cy="521"/>
                <a:chOff x="3846" y="1092"/>
                <a:chExt cx="809" cy="521"/>
              </a:xfrm>
            </p:grpSpPr>
            <p:sp>
              <p:nvSpPr>
                <p:cNvPr id="141347" name="Text Box 20"/>
                <p:cNvSpPr txBox="1">
                  <a:spLocks noChangeArrowheads="1"/>
                </p:cNvSpPr>
                <p:nvPr/>
              </p:nvSpPr>
              <p:spPr bwMode="auto">
                <a:xfrm>
                  <a:off x="3846" y="124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0</a:t>
                  </a:r>
                </a:p>
              </p:txBody>
            </p:sp>
            <p:sp>
              <p:nvSpPr>
                <p:cNvPr id="141348" name="Text Box 21"/>
                <p:cNvSpPr txBox="1">
                  <a:spLocks noChangeArrowheads="1"/>
                </p:cNvSpPr>
                <p:nvPr/>
              </p:nvSpPr>
              <p:spPr bwMode="auto">
                <a:xfrm>
                  <a:off x="3971" y="1092"/>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–250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41329" name="Group 19"/>
              <p:cNvGrpSpPr>
                <a:grpSpLocks/>
              </p:cNvGrpSpPr>
              <p:nvPr/>
            </p:nvGrpSpPr>
            <p:grpSpPr bwMode="auto">
              <a:xfrm>
                <a:off x="2103" y="1165"/>
                <a:ext cx="924" cy="542"/>
                <a:chOff x="1725" y="1050"/>
                <a:chExt cx="924" cy="542"/>
              </a:xfrm>
            </p:grpSpPr>
            <p:sp>
              <p:nvSpPr>
                <p:cNvPr id="141345" name="Text Box 20"/>
                <p:cNvSpPr txBox="1">
                  <a:spLocks noChangeArrowheads="1"/>
                </p:cNvSpPr>
                <p:nvPr/>
              </p:nvSpPr>
              <p:spPr bwMode="auto">
                <a:xfrm>
                  <a:off x="1725" y="1224"/>
                  <a:ext cx="40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10</a:t>
                  </a:r>
                </a:p>
              </p:txBody>
            </p:sp>
            <p:sp>
              <p:nvSpPr>
                <p:cNvPr id="141346" name="Text Box 21"/>
                <p:cNvSpPr txBox="1">
                  <a:spLocks noChangeArrowheads="1"/>
                </p:cNvSpPr>
                <p:nvPr/>
              </p:nvSpPr>
              <p:spPr bwMode="auto">
                <a:xfrm>
                  <a:off x="1959" y="1050"/>
                  <a:ext cx="69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–100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41330" name="Group 22"/>
              <p:cNvGrpSpPr>
                <a:grpSpLocks/>
              </p:cNvGrpSpPr>
              <p:nvPr/>
            </p:nvGrpSpPr>
            <p:grpSpPr bwMode="auto">
              <a:xfrm>
                <a:off x="3138" y="598"/>
                <a:ext cx="634" cy="566"/>
                <a:chOff x="2643" y="607"/>
                <a:chExt cx="634" cy="566"/>
              </a:xfrm>
            </p:grpSpPr>
            <p:sp>
              <p:nvSpPr>
                <p:cNvPr id="141343" name="Text Box 5"/>
                <p:cNvSpPr txBox="1">
                  <a:spLocks noChangeArrowheads="1"/>
                </p:cNvSpPr>
                <p:nvPr/>
              </p:nvSpPr>
              <p:spPr bwMode="auto">
                <a:xfrm>
                  <a:off x="2877" y="60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41344" name="Text Box 4"/>
                <p:cNvSpPr txBox="1">
                  <a:spLocks noChangeArrowheads="1"/>
                </p:cNvSpPr>
                <p:nvPr/>
              </p:nvSpPr>
              <p:spPr bwMode="auto">
                <a:xfrm>
                  <a:off x="2643" y="805"/>
                  <a:ext cx="40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10</a:t>
                  </a:r>
                </a:p>
              </p:txBody>
            </p:sp>
          </p:grpSp>
          <p:grpSp>
            <p:nvGrpSpPr>
              <p:cNvPr id="141331" name="Group 25"/>
              <p:cNvGrpSpPr>
                <a:grpSpLocks/>
              </p:cNvGrpSpPr>
              <p:nvPr/>
            </p:nvGrpSpPr>
            <p:grpSpPr bwMode="auto">
              <a:xfrm>
                <a:off x="4065" y="640"/>
                <a:ext cx="954" cy="521"/>
                <a:chOff x="3480" y="627"/>
                <a:chExt cx="954" cy="521"/>
              </a:xfrm>
            </p:grpSpPr>
            <p:sp>
              <p:nvSpPr>
                <p:cNvPr id="141341" name="Text Box 20"/>
                <p:cNvSpPr txBox="1">
                  <a:spLocks noChangeArrowheads="1"/>
                </p:cNvSpPr>
                <p:nvPr/>
              </p:nvSpPr>
              <p:spPr bwMode="auto">
                <a:xfrm>
                  <a:off x="3480" y="783"/>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20</a:t>
                  </a:r>
                </a:p>
              </p:txBody>
            </p:sp>
            <p:sp>
              <p:nvSpPr>
                <p:cNvPr id="141342" name="Text Box 21"/>
                <p:cNvSpPr txBox="1">
                  <a:spLocks noChangeArrowheads="1"/>
                </p:cNvSpPr>
                <p:nvPr/>
              </p:nvSpPr>
              <p:spPr bwMode="auto">
                <a:xfrm>
                  <a:off x="3750" y="627"/>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–250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grpSp>
            <p:nvGrpSpPr>
              <p:cNvPr id="141332" name="Group 28"/>
              <p:cNvGrpSpPr>
                <a:grpSpLocks/>
              </p:cNvGrpSpPr>
              <p:nvPr/>
            </p:nvGrpSpPr>
            <p:grpSpPr bwMode="auto">
              <a:xfrm>
                <a:off x="3153" y="1141"/>
                <a:ext cx="634" cy="563"/>
                <a:chOff x="2643" y="607"/>
                <a:chExt cx="634" cy="563"/>
              </a:xfrm>
            </p:grpSpPr>
            <p:sp>
              <p:nvSpPr>
                <p:cNvPr id="141339" name="Text Box 5"/>
                <p:cNvSpPr txBox="1">
                  <a:spLocks noChangeArrowheads="1"/>
                </p:cNvSpPr>
                <p:nvPr/>
              </p:nvSpPr>
              <p:spPr bwMode="auto">
                <a:xfrm>
                  <a:off x="2877" y="60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30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41340" name="Text Box 4"/>
                <p:cNvSpPr txBox="1">
                  <a:spLocks noChangeArrowheads="1"/>
                </p:cNvSpPr>
                <p:nvPr/>
              </p:nvSpPr>
              <p:spPr bwMode="auto">
                <a:xfrm>
                  <a:off x="2643" y="80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30</a:t>
                  </a:r>
                </a:p>
              </p:txBody>
            </p:sp>
          </p:grpSp>
          <p:grpSp>
            <p:nvGrpSpPr>
              <p:cNvPr id="141333" name="Group 31"/>
              <p:cNvGrpSpPr>
                <a:grpSpLocks/>
              </p:cNvGrpSpPr>
              <p:nvPr/>
            </p:nvGrpSpPr>
            <p:grpSpPr bwMode="auto">
              <a:xfrm>
                <a:off x="4086" y="1141"/>
                <a:ext cx="634" cy="563"/>
                <a:chOff x="2643" y="607"/>
                <a:chExt cx="634" cy="563"/>
              </a:xfrm>
            </p:grpSpPr>
            <p:sp>
              <p:nvSpPr>
                <p:cNvPr id="141337" name="Text Box 5"/>
                <p:cNvSpPr txBox="1">
                  <a:spLocks noChangeArrowheads="1"/>
                </p:cNvSpPr>
                <p:nvPr/>
              </p:nvSpPr>
              <p:spPr bwMode="auto">
                <a:xfrm>
                  <a:off x="2877" y="607"/>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40</a:t>
                  </a:r>
                  <a:endParaRPr lang="en-GB" altLang="nl-NL"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41338" name="Text Box 4"/>
                <p:cNvSpPr txBox="1">
                  <a:spLocks noChangeArrowheads="1"/>
                </p:cNvSpPr>
                <p:nvPr/>
              </p:nvSpPr>
              <p:spPr bwMode="auto">
                <a:xfrm>
                  <a:off x="2643" y="805"/>
                  <a:ext cx="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dirty="0">
                      <a:solidFill>
                        <a:srgbClr val="FF0000"/>
                      </a:solidFill>
                      <a:latin typeface="Arial" panose="020B0604020202020204" pitchFamily="34" charset="0"/>
                      <a:cs typeface="Times New Roman" panose="02020603050405020304" pitchFamily="18" charset="0"/>
                      <a:sym typeface="Math3" panose="00000400000000000000" pitchFamily="2" charset="2"/>
                    </a:rPr>
                    <a:t>50</a:t>
                  </a:r>
                </a:p>
              </p:txBody>
            </p:sp>
          </p:grpSp>
          <p:sp>
            <p:nvSpPr>
              <p:cNvPr id="141334" name="Text Box 12"/>
              <p:cNvSpPr txBox="1">
                <a:spLocks noChangeArrowheads="1"/>
              </p:cNvSpPr>
              <p:nvPr/>
            </p:nvSpPr>
            <p:spPr bwMode="auto">
              <a:xfrm>
                <a:off x="2104" y="289"/>
                <a:ext cx="84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C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(8%)</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41335" name="Text Box 12"/>
              <p:cNvSpPr txBox="1">
                <a:spLocks noChangeArrowheads="1"/>
              </p:cNvSpPr>
              <p:nvPr/>
            </p:nvSpPr>
            <p:spPr bwMode="auto">
              <a:xfrm>
                <a:off x="2956" y="289"/>
                <a:ext cx="115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NN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(68%)</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sp>
            <p:nvSpPr>
              <p:cNvPr id="141336" name="Text Box 12"/>
              <p:cNvSpPr txBox="1">
                <a:spLocks noChangeArrowheads="1"/>
              </p:cNvSpPr>
              <p:nvPr/>
            </p:nvSpPr>
            <p:spPr bwMode="auto">
              <a:xfrm>
                <a:off x="4105" y="289"/>
                <a:ext cx="84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A1E457"/>
                    </a:solidFill>
                    <a:latin typeface="Arial" panose="020B0604020202020204" pitchFamily="34" charset="0"/>
                    <a:cs typeface="Times New Roman" panose="02020603050405020304" pitchFamily="18" charset="0"/>
                    <a:sym typeface="Math3" panose="00000400000000000000" pitchFamily="2" charset="2"/>
                  </a:rPr>
                  <a:t>R </a:t>
                </a:r>
                <a:r>
                  <a:rPr lang="en-US"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rPr>
                  <a:t>(0%)</a:t>
                </a:r>
                <a:endParaRPr lang="en-GB" altLang="nl-NL" sz="2800" dirty="0">
                  <a:solidFill>
                    <a:srgbClr val="A1E457"/>
                  </a:solidFill>
                  <a:latin typeface="Arial" panose="020B0604020202020204" pitchFamily="34" charset="0"/>
                  <a:cs typeface="Times New Roman" panose="02020603050405020304" pitchFamily="18" charset="0"/>
                  <a:sym typeface="Math3" panose="00000400000000000000" pitchFamily="2" charset="2"/>
                </a:endParaRPr>
              </a:p>
            </p:txBody>
          </p:sp>
        </p:grpSp>
        <p:sp>
          <p:nvSpPr>
            <p:cNvPr id="141320" name="Rectangle 39"/>
            <p:cNvSpPr>
              <a:spLocks noChangeArrowheads="1"/>
            </p:cNvSpPr>
            <p:nvPr/>
          </p:nvSpPr>
          <p:spPr bwMode="auto">
            <a:xfrm>
              <a:off x="369" y="2223"/>
              <a:ext cx="4773" cy="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NL" sz="2800" dirty="0">
                  <a:solidFill>
                    <a:srgbClr val="000000"/>
                  </a:solidFill>
                  <a:latin typeface="Arial" panose="020B0604020202020204" pitchFamily="34" charset="0"/>
                  <a:sym typeface="Math3" panose="00000400000000000000" pitchFamily="2" charset="2"/>
                </a:rPr>
                <a:t>This game was tested in an experiment by </a:t>
              </a:r>
              <a:r>
                <a:rPr lang="en-US" altLang="nl-NL" sz="2800" dirty="0" err="1">
                  <a:solidFill>
                    <a:srgbClr val="000000"/>
                  </a:solidFill>
                  <a:latin typeface="Arial" panose="020B0604020202020204" pitchFamily="34" charset="0"/>
                  <a:sym typeface="Math3" panose="00000400000000000000" pitchFamily="2" charset="2"/>
                </a:rPr>
                <a:t>Goeree</a:t>
              </a:r>
              <a:r>
                <a:rPr lang="en-US" altLang="nl-NL" sz="2800" dirty="0">
                  <a:solidFill>
                    <a:srgbClr val="000000"/>
                  </a:solidFill>
                  <a:latin typeface="Arial" panose="020B0604020202020204" pitchFamily="34" charset="0"/>
                  <a:sym typeface="Math3" panose="00000400000000000000" pitchFamily="2" charset="2"/>
                </a:rPr>
                <a:t> &amp; Holt (2001, </a:t>
              </a:r>
              <a:r>
                <a:rPr lang="en-US" altLang="nl-NL" sz="2800" i="1" dirty="0">
                  <a:solidFill>
                    <a:srgbClr val="000000"/>
                  </a:solidFill>
                  <a:latin typeface="Arial" panose="020B0604020202020204" pitchFamily="34" charset="0"/>
                  <a:sym typeface="Math3" panose="00000400000000000000" pitchFamily="2" charset="2"/>
                </a:rPr>
                <a:t>American Economic Review</a:t>
              </a:r>
              <a:r>
                <a:rPr lang="en-US" altLang="nl-NL" sz="2800" dirty="0">
                  <a:solidFill>
                    <a:srgbClr val="000000"/>
                  </a:solidFill>
                  <a:latin typeface="Arial" panose="020B0604020202020204" pitchFamily="34" charset="0"/>
                  <a:sym typeface="Math3" panose="00000400000000000000" pitchFamily="2" charset="2"/>
                </a:rPr>
                <a:t>), with real incentives. The percentages are the percentages of subjects choosing the corresponding strategies.</a:t>
              </a:r>
              <a:endParaRPr lang="nl-NL" altLang="nl-NL" sz="2800" dirty="0">
                <a:solidFill>
                  <a:srgbClr val="000000"/>
                </a:solidFill>
                <a:latin typeface="Arial" panose="020B0604020202020204" pitchFamily="34" charset="0"/>
                <a:sym typeface="Math3" panose="00000400000000000000" pitchFamily="2" charset="2"/>
              </a:endParaRPr>
            </a:p>
          </p:txBody>
        </p:sp>
      </p:grpSp>
      <p:sp>
        <p:nvSpPr>
          <p:cNvPr id="44"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78</a:t>
            </a:fld>
            <a:endParaRPr lang="en-US" altLang="nl-NL" sz="1600"/>
          </a:p>
        </p:txBody>
      </p:sp>
      <p:pic>
        <p:nvPicPr>
          <p:cNvPr id="45"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1984" y="188640"/>
            <a:ext cx="235175" cy="38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85961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9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83084" y="209550"/>
            <a:ext cx="891539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2">
                  <a:lumMod val="75000"/>
                </a:schemeClr>
              </a:buClr>
              <a:buFont typeface="Math3" panose="00000400000000000000" pitchFamily="2" charset="2"/>
              <a:buNone/>
            </a:pPr>
            <a:r>
              <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t>Chapter 2. (Empirical) problems for homo </a:t>
            </a:r>
            <a:r>
              <a:rPr lang="en-GB" altLang="nl-NL" sz="36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economicus</a:t>
            </a:r>
            <a:endPar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2.1.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social choice (Arrow’51) </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2.2.</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risk (Allais’53)</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2.3.</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uncertainty (Ellsberg’61)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2.4.</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Problem for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intertemporal</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choice (Strotz’56)</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2.5.</a:t>
            </a:r>
            <a:r>
              <a:rPr lang="en-GB" altLang="nl-NL" dirty="0">
                <a:solidFill>
                  <a:schemeClr val="tx2">
                    <a:lumMod val="75000"/>
                  </a:schemeClr>
                </a:solidFill>
                <a:latin typeface="Arial" panose="020B0604020202020204" pitchFamily="34" charset="0"/>
                <a:cs typeface="Times New Roman" panose="02020603050405020304" pitchFamily="18" charset="0"/>
                <a:sym typeface="Math3" panose="00000400000000000000" pitchFamily="2" charset="2"/>
              </a:rPr>
              <a:t>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Most serious problem: preference reversals</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(Lindman’71;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Slovic</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Lichtenstein’71)</a:t>
            </a: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2.6.</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Emotions in game theory (ultimatum game)</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2.7.</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Summarizing the two main ordinal principles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Line 8"/>
          <p:cNvSpPr>
            <a:spLocks noChangeShapeType="1"/>
          </p:cNvSpPr>
          <p:nvPr/>
        </p:nvSpPr>
        <p:spPr bwMode="auto">
          <a:xfrm>
            <a:off x="-662" y="4828449"/>
            <a:ext cx="392112" cy="18472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79</a:t>
            </a:fld>
            <a:endParaRPr lang="en-US" altLang="nl-NL" sz="1600"/>
          </a:p>
        </p:txBody>
      </p:sp>
      <p:pic>
        <p:nvPicPr>
          <p:cNvPr id="9" name="Picture 5" descr="Homer_Simpson_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43456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76200" y="115888"/>
            <a:ext cx="9003405"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400" dirty="0">
                <a:solidFill>
                  <a:srgbClr val="0000FF"/>
                </a:solidFill>
                <a:latin typeface="Arial" panose="020B0604020202020204" pitchFamily="34" charset="0"/>
                <a:cs typeface="Times New Roman" panose="02020603050405020304" pitchFamily="18" charset="0"/>
                <a:sym typeface="Math3" panose="00000400000000000000" pitchFamily="2" charset="2"/>
              </a:rPr>
              <a:t>PART </a:t>
            </a:r>
            <a:r>
              <a:rPr lang="en-GB" altLang="nl-NL" sz="4800" dirty="0">
                <a:solidFill>
                  <a:srgbClr val="0000FF"/>
                </a:solidFill>
                <a:cs typeface="Times New Roman" panose="02020603050405020304" pitchFamily="18" charset="0"/>
                <a:sym typeface="Math3" panose="00000400000000000000" pitchFamily="2" charset="2"/>
              </a:rPr>
              <a:t>III</a:t>
            </a:r>
            <a:r>
              <a:rPr lang="en-GB" altLang="nl-NL" sz="4400" dirty="0">
                <a:solidFill>
                  <a:srgbClr val="0000FF"/>
                </a:solidFill>
                <a:latin typeface="Arial" panose="020B0604020202020204" pitchFamily="34" charset="0"/>
                <a:cs typeface="Times New Roman" panose="02020603050405020304" pitchFamily="18" charset="0"/>
                <a:sym typeface="Math3" panose="00000400000000000000" pitchFamily="2" charset="2"/>
              </a:rPr>
              <a:t>. </a:t>
            </a:r>
            <a:r>
              <a:rPr lang="en-GB" altLang="nl-NL" sz="4400" dirty="0" err="1">
                <a:solidFill>
                  <a:srgbClr val="0000FF"/>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4400" dirty="0">
                <a:solidFill>
                  <a:srgbClr val="0000FF"/>
                </a:solidFill>
                <a:latin typeface="Arial" panose="020B0604020202020204" pitchFamily="34" charset="0"/>
                <a:cs typeface="Times New Roman" panose="02020603050405020304" pitchFamily="18" charset="0"/>
                <a:sym typeface="Math3" panose="00000400000000000000" pitchFamily="2" charset="2"/>
              </a:rPr>
              <a:t> applications</a:t>
            </a:r>
            <a:endParaRPr lang="en-GB" altLang="nl-NL" sz="40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Ch. 08. Behavioral applications in</a:t>
            </a:r>
            <a:b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rPr>
              <a:t>         game theory</a:t>
            </a:r>
          </a:p>
          <a:p>
            <a:pPr>
              <a:spcBef>
                <a:spcPct val="0"/>
              </a:spcBef>
              <a:buFont typeface="Math3" panose="00000400000000000000" pitchFamily="2" charset="2"/>
              <a:buNone/>
            </a:pPr>
            <a:r>
              <a:rPr lang="en-US" altLang="nl-NL" sz="4000" dirty="0">
                <a:latin typeface="Arial" panose="020B0604020202020204" pitchFamily="34" charset="0"/>
                <a:cs typeface="Times New Roman" panose="02020603050405020304" pitchFamily="18" charset="0"/>
                <a:sym typeface="Math3" panose="00000400000000000000" pitchFamily="2" charset="2"/>
              </a:rPr>
              <a:t>Ch. 09. Behavioral applications in </a:t>
            </a:r>
            <a:br>
              <a:rPr lang="en-US" altLang="nl-NL" sz="4000" dirty="0">
                <a:latin typeface="Arial" panose="020B0604020202020204" pitchFamily="34" charset="0"/>
                <a:cs typeface="Times New Roman" panose="02020603050405020304" pitchFamily="18" charset="0"/>
                <a:sym typeface="Math3" panose="00000400000000000000" pitchFamily="2" charset="2"/>
              </a:rPr>
            </a:br>
            <a:r>
              <a:rPr lang="en-US" altLang="nl-NL" sz="4000" dirty="0">
                <a:latin typeface="Arial" panose="020B0604020202020204" pitchFamily="34" charset="0"/>
                <a:cs typeface="Times New Roman" panose="02020603050405020304" pitchFamily="18" charset="0"/>
                <a:sym typeface="Math3" panose="00000400000000000000" pitchFamily="2" charset="2"/>
              </a:rPr>
              <a:t>         risky choice</a:t>
            </a:r>
          </a:p>
          <a:p>
            <a:pPr>
              <a:spcBef>
                <a:spcPct val="0"/>
              </a:spcBef>
              <a:buNone/>
            </a:pPr>
            <a:r>
              <a:rPr lang="en-US" altLang="nl-NL" sz="4000" dirty="0">
                <a:latin typeface="Arial" panose="020B0604020202020204" pitchFamily="34" charset="0"/>
                <a:cs typeface="Times New Roman" panose="02020603050405020304" pitchFamily="18" charset="0"/>
                <a:sym typeface="Math3" panose="00000400000000000000" pitchFamily="2" charset="2"/>
              </a:rPr>
              <a:t>Ch. 10. </a:t>
            </a:r>
            <a:r>
              <a:rPr lang="en-GB" altLang="nl-NL" sz="4000" dirty="0" err="1">
                <a:latin typeface="Arial" panose="020B0604020202020204" pitchFamily="34" charset="0"/>
                <a:cs typeface="Times New Roman" panose="02020603050405020304" pitchFamily="18" charset="0"/>
                <a:sym typeface="Math3" panose="00000400000000000000" pitchFamily="2" charset="2"/>
              </a:rPr>
              <a:t>Behavioral</a:t>
            </a:r>
            <a:r>
              <a:rPr lang="en-GB" altLang="nl-NL" sz="4000" dirty="0">
                <a:latin typeface="Arial" panose="020B0604020202020204" pitchFamily="34" charset="0"/>
                <a:cs typeface="Times New Roman" panose="02020603050405020304" pitchFamily="18" charset="0"/>
                <a:sym typeface="Math3" panose="00000400000000000000" pitchFamily="2" charset="2"/>
              </a:rPr>
              <a:t> applications in</a:t>
            </a:r>
            <a:br>
              <a:rPr lang="en-GB" altLang="nl-NL" sz="4000" dirty="0">
                <a:latin typeface="Arial" panose="020B0604020202020204" pitchFamily="34" charset="0"/>
                <a:cs typeface="Times New Roman" panose="02020603050405020304" pitchFamily="18" charset="0"/>
                <a:sym typeface="Math3" panose="00000400000000000000" pitchFamily="2" charset="2"/>
              </a:rPr>
            </a:br>
            <a:r>
              <a:rPr lang="en-GB" altLang="nl-NL" sz="4000" dirty="0">
                <a:latin typeface="Arial" panose="020B0604020202020204" pitchFamily="34" charset="0"/>
                <a:cs typeface="Times New Roman" panose="02020603050405020304" pitchFamily="18" charset="0"/>
                <a:sym typeface="Math3" panose="00000400000000000000" pitchFamily="2" charset="2"/>
              </a:rPr>
              <a:t>         intertemporal choice and self-</a:t>
            </a:r>
            <a:br>
              <a:rPr lang="en-GB" altLang="nl-NL" sz="4000" dirty="0">
                <a:latin typeface="Arial" panose="020B0604020202020204" pitchFamily="34" charset="0"/>
                <a:cs typeface="Times New Roman" panose="02020603050405020304" pitchFamily="18" charset="0"/>
                <a:sym typeface="Math3" panose="00000400000000000000" pitchFamily="2" charset="2"/>
              </a:rPr>
            </a:br>
            <a:r>
              <a:rPr lang="en-GB" altLang="nl-NL" sz="4000" dirty="0">
                <a:latin typeface="Arial" panose="020B0604020202020204" pitchFamily="34" charset="0"/>
                <a:cs typeface="Times New Roman" panose="02020603050405020304" pitchFamily="18" charset="0"/>
                <a:sym typeface="Math3" panose="00000400000000000000" pitchFamily="2" charset="2"/>
              </a:rPr>
              <a:t>         control</a:t>
            </a:r>
          </a:p>
          <a:p>
            <a:pPr>
              <a:spcBef>
                <a:spcPct val="0"/>
              </a:spcBef>
              <a:buNone/>
            </a:pPr>
            <a:r>
              <a:rPr lang="en-US" altLang="nl-NL" sz="4000" dirty="0">
                <a:latin typeface="Arial" panose="020B0604020202020204" pitchFamily="34" charset="0"/>
                <a:cs typeface="Times New Roman" panose="02020603050405020304" pitchFamily="18" charset="0"/>
                <a:sym typeface="Math3" panose="00000400000000000000" pitchFamily="2" charset="2"/>
              </a:rPr>
              <a:t>Ch. 11. </a:t>
            </a:r>
            <a:r>
              <a:rPr lang="en-GB" altLang="nl-NL" sz="4000" dirty="0">
                <a:latin typeface="Arial" panose="020B0604020202020204" pitchFamily="34" charset="0"/>
                <a:cs typeface="Times New Roman" panose="02020603050405020304" pitchFamily="18" charset="0"/>
                <a:sym typeface="Math3" panose="00000400000000000000" pitchFamily="2" charset="2"/>
              </a:rPr>
              <a:t>Preference reversals and </a:t>
            </a:r>
            <a:br>
              <a:rPr lang="en-GB" altLang="nl-NL" sz="4000" dirty="0">
                <a:latin typeface="Arial" panose="020B0604020202020204" pitchFamily="34" charset="0"/>
                <a:cs typeface="Times New Roman" panose="02020603050405020304" pitchFamily="18" charset="0"/>
                <a:sym typeface="Math3" panose="00000400000000000000" pitchFamily="2" charset="2"/>
              </a:rPr>
            </a:br>
            <a:r>
              <a:rPr lang="en-GB" altLang="nl-NL" sz="4000" dirty="0">
                <a:latin typeface="Arial" panose="020B0604020202020204" pitchFamily="34" charset="0"/>
                <a:cs typeface="Times New Roman" panose="02020603050405020304" pitchFamily="18" charset="0"/>
                <a:sym typeface="Math3" panose="00000400000000000000" pitchFamily="2" charset="2"/>
              </a:rPr>
              <a:t>         framing</a:t>
            </a:r>
            <a:endParaRPr lang="en-GB" altLang="nl-NL" sz="40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5" name="Picture 2" descr="C:\Users\xx\Desktop\cur\cur Micro IV\game theory3.jpg"/>
          <p:cNvPicPr>
            <a:picLocks noChangeAspect="1" noChangeArrowheads="1"/>
          </p:cNvPicPr>
          <p:nvPr/>
        </p:nvPicPr>
        <p:blipFill rotWithShape="1">
          <a:blip r:embed="rId3">
            <a:extLst>
              <a:ext uri="{28A0092B-C50C-407E-A947-70E740481C1C}">
                <a14:useLocalDpi xmlns:a14="http://schemas.microsoft.com/office/drawing/2010/main" val="0"/>
              </a:ext>
            </a:extLst>
          </a:blip>
          <a:srcRect l="24667" t="23214" r="24333" b="25000"/>
          <a:stretch/>
        </p:blipFill>
        <p:spPr bwMode="auto">
          <a:xfrm>
            <a:off x="8028384" y="1052736"/>
            <a:ext cx="1055302" cy="6000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xx\Desktop\cur\cur Micro IV\Risky choice.png"/>
          <p:cNvPicPr>
            <a:picLocks noChangeAspect="1" noChangeArrowheads="1"/>
          </p:cNvPicPr>
          <p:nvPr/>
        </p:nvPicPr>
        <p:blipFill rotWithShape="1">
          <a:blip r:embed="rId4">
            <a:extLst>
              <a:ext uri="{28A0092B-C50C-407E-A947-70E740481C1C}">
                <a14:useLocalDpi xmlns:a14="http://schemas.microsoft.com/office/drawing/2010/main" val="0"/>
              </a:ext>
            </a:extLst>
          </a:blip>
          <a:srcRect l="6446" r="18989"/>
          <a:stretch/>
        </p:blipFill>
        <p:spPr bwMode="auto">
          <a:xfrm>
            <a:off x="7927188" y="2385442"/>
            <a:ext cx="1181316" cy="971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xx\Desktop\cur\cur Micro IV\pref.rev.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0467" y="5373216"/>
            <a:ext cx="862013" cy="862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xx\Desktop\cur\cur Micro IV\xx.png"/>
          <p:cNvPicPr>
            <a:picLocks noChangeAspect="1" noChangeArrowheads="1"/>
          </p:cNvPicPr>
          <p:nvPr/>
        </p:nvPicPr>
        <p:blipFill rotWithShape="1">
          <a:blip r:embed="rId6">
            <a:extLst>
              <a:ext uri="{28A0092B-C50C-407E-A947-70E740481C1C}">
                <a14:useLocalDpi xmlns:a14="http://schemas.microsoft.com/office/drawing/2010/main" val="0"/>
              </a:ext>
            </a:extLst>
          </a:blip>
          <a:srcRect l="29763" t="21333" r="35118" b="37000"/>
          <a:stretch/>
        </p:blipFill>
        <p:spPr bwMode="auto">
          <a:xfrm>
            <a:off x="8404898" y="4446984"/>
            <a:ext cx="437182" cy="85422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8929241" y="6591679"/>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8</a:t>
            </a:fld>
            <a:endParaRPr lang="en-US" altLang="nl-NL" sz="1600"/>
          </a:p>
        </p:txBody>
      </p:sp>
    </p:spTree>
    <p:extLst>
      <p:ext uri="{BB962C8B-B14F-4D97-AF65-F5344CB8AC3E}">
        <p14:creationId xmlns:p14="http://schemas.microsoft.com/office/powerpoint/2010/main" val="207285777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2466">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466">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2466">
                                            <p:txEl>
                                              <p:pRg st="4" end="4"/>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251520" y="260648"/>
            <a:ext cx="807878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Two views of ordinal economics &amp; homo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economicus</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marL="514350" indent="-514350">
              <a:spcBef>
                <a:spcPct val="0"/>
              </a:spcBef>
              <a:buClr>
                <a:srgbClr val="0000FF"/>
              </a:buClr>
              <a:buFont typeface="Math3" panose="00000400000000000000" pitchFamily="2" charset="2"/>
              <a:buAutoNum type="arabicParenBoth"/>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Revealed preference paradigm: use only choice-based inputs</a:t>
            </a:r>
          </a:p>
          <a:p>
            <a:pPr marL="514350" indent="-514350">
              <a:spcBef>
                <a:spcPct val="0"/>
              </a:spcBef>
              <a:buClr>
                <a:srgbClr val="0000FF"/>
              </a:buClr>
              <a:buFont typeface="Math3" panose="00000400000000000000" pitchFamily="2" charset="2"/>
              <a:buAutoNum type="arabicParenBoth"/>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 best empirical model we will ever get is the normative model. Arrow (1951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Econometrica</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p. 406): </a:t>
            </a: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“In view of the general tradition of economics, which tends to regard rational behavior as a first approximation to actual, I feel justified in lumping the two classes of theory together.”</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4" name="Text Box 2"/>
          <p:cNvSpPr txBox="1">
            <a:spLocks noChangeArrowheads="1"/>
          </p:cNvSpPr>
          <p:nvPr/>
        </p:nvSpPr>
        <p:spPr bwMode="auto">
          <a:xfrm>
            <a:off x="293738" y="5805264"/>
            <a:ext cx="88502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This course focuses on generalizing (2). On the more fundamental (1), only brief remarks at the end.</a:t>
            </a:r>
          </a:p>
        </p:txBody>
      </p:sp>
      <p:sp>
        <p:nvSpPr>
          <p:cNvPr id="6" name="Text Box 4"/>
          <p:cNvSpPr txBox="1">
            <a:spLocks noChangeArrowheads="1"/>
          </p:cNvSpPr>
          <p:nvPr/>
        </p:nvSpPr>
        <p:spPr bwMode="auto">
          <a:xfrm>
            <a:off x="759771" y="4610032"/>
            <a:ext cx="762865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Relatedly, the earlier Newton (1687): </a:t>
            </a: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“I can calculate the motion of heavenly bodies, but not the </a:t>
            </a:r>
          </a:p>
          <a:p>
            <a:pPr>
              <a:spcBef>
                <a:spcPct val="0"/>
              </a:spcBef>
              <a:buFont typeface="Math3" panose="00000400000000000000" pitchFamily="2" charset="2"/>
              <a:buNone/>
            </a:pPr>
            <a:r>
              <a:rPr lang="en-US" altLang="nl-NL" sz="2000" dirty="0">
                <a:solidFill>
                  <a:srgbClr val="000000"/>
                </a:solidFill>
                <a:latin typeface="Arial" panose="020B0604020202020204" pitchFamily="34" charset="0"/>
                <a:cs typeface="Times New Roman" panose="02020603050405020304" pitchFamily="18" charset="0"/>
                <a:sym typeface="Math3" panose="00000400000000000000" pitchFamily="2" charset="2"/>
              </a:rPr>
              <a:t>madness of people.”</a:t>
            </a:r>
            <a:endParaRPr lang="en-GB"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pic>
        <p:nvPicPr>
          <p:cNvPr id="8" name="Picture 7" descr="A person posing for the camera&#10;&#10;Description automatically generated">
            <a:extLst>
              <a:ext uri="{FF2B5EF4-FFF2-40B4-BE49-F238E27FC236}">
                <a16:creationId xmlns:a16="http://schemas.microsoft.com/office/drawing/2014/main" id="{ECE1F416-83D9-4155-8D70-80264A313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8600" y="4775040"/>
            <a:ext cx="1261872" cy="1030224"/>
          </a:xfrm>
          <a:prstGeom prst="rect">
            <a:avLst/>
          </a:prstGeom>
        </p:spPr>
      </p:pic>
      <p:sp>
        <p:nvSpPr>
          <p:cNvPr id="10" name="Text Box 3"/>
          <p:cNvSpPr txBox="1">
            <a:spLocks noChangeArrowheads="1"/>
          </p:cNvSpPr>
          <p:nvPr/>
        </p:nvSpPr>
        <p:spPr bwMode="auto">
          <a:xfrm>
            <a:off x="8830791" y="6588715"/>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80</a:t>
            </a:fld>
            <a:endParaRPr lang="en-US" altLang="nl-NL" sz="1600"/>
          </a:p>
        </p:txBody>
      </p:sp>
      <p:pic>
        <p:nvPicPr>
          <p:cNvPr id="11" name="Picture 5" descr="Homer_Simpson_2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959" y="6395128"/>
            <a:ext cx="166185" cy="27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41025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1" end="1"/>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autoUpdateAnimBg="0"/>
      <p:bldP spid="4" grpId="0" build="p" autoUpdateAnimBg="0"/>
      <p:bldP spid="6"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Chapter 3</a:t>
            </a:r>
          </a:p>
          <a:p>
            <a:pPr algn="ctr">
              <a:spcBef>
                <a:spcPct val="0"/>
              </a:spcBef>
              <a:buFont typeface="Math3" panose="00000400000000000000" pitchFamily="2" charset="2"/>
              <a:buNone/>
            </a:pPr>
            <a:endPar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a:p>
            <a:pPr algn="ctr">
              <a:spcBef>
                <a:spcPct val="0"/>
              </a:spcBef>
              <a:buNone/>
            </a:pPr>
            <a:r>
              <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rPr>
              <a:t>Beginning of </a:t>
            </a:r>
            <a:r>
              <a:rPr lang="en-GB" altLang="nl-NL" sz="66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rPr>
              <a:t> economics; 1970-1980: intermezzo</a:t>
            </a:r>
          </a:p>
        </p:txBody>
      </p:sp>
      <p:sp>
        <p:nvSpPr>
          <p:cNvPr id="6" name="Text Box 3"/>
          <p:cNvSpPr txBox="1">
            <a:spLocks noChangeArrowheads="1"/>
          </p:cNvSpPr>
          <p:nvPr/>
        </p:nvSpPr>
        <p:spPr bwMode="auto">
          <a:xfrm>
            <a:off x="8839478"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81</a:t>
            </a:fld>
            <a:endParaRPr lang="en-US" altLang="nl-NL" sz="1600"/>
          </a:p>
        </p:txBody>
      </p:sp>
      <p:pic>
        <p:nvPicPr>
          <p:cNvPr id="8" name="Picture 7" descr="C:\Users\xx\Desktop\cur\cur Micro IV\x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000"/>
          <a:stretch/>
        </p:blipFill>
        <p:spPr bwMode="auto">
          <a:xfrm>
            <a:off x="8812685" y="6204428"/>
            <a:ext cx="326901" cy="4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7783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77825" y="167432"/>
            <a:ext cx="837406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Times New Roman" panose="02020603050405020304" pitchFamily="18" charset="0"/>
              </a:defRPr>
            </a:lvl1pPr>
            <a:lvl2pPr marL="990600" indent="-5334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752600" indent="-381000">
              <a:spcBef>
                <a:spcPct val="20000"/>
              </a:spcBef>
              <a:buChar char="–"/>
              <a:defRPr sz="2000">
                <a:solidFill>
                  <a:schemeClr val="tx1"/>
                </a:solidFill>
                <a:latin typeface="Times New Roman" panose="02020603050405020304" pitchFamily="18" charset="0"/>
              </a:defRPr>
            </a:lvl4pPr>
            <a:lvl5pPr marL="2209800" indent="-381000">
              <a:spcBef>
                <a:spcPct val="20000"/>
              </a:spcBef>
              <a:buChar char="»"/>
              <a:defRPr sz="2000">
                <a:solidFill>
                  <a:schemeClr val="tx1"/>
                </a:solidFill>
                <a:latin typeface="Times New Roman" panose="02020603050405020304" pitchFamily="18" charset="0"/>
              </a:defRPr>
            </a:lvl5pPr>
            <a:lvl6pPr marL="2667000" indent="-381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124200" indent="-381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81400" indent="-381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38600" indent="-381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GB" altLang="nl-NL" sz="4800" dirty="0">
                <a:solidFill>
                  <a:srgbClr val="0000FF"/>
                </a:solidFill>
                <a:latin typeface="Arial" panose="020B0604020202020204" pitchFamily="34" charset="0"/>
                <a:cs typeface="Times New Roman" panose="02020603050405020304" pitchFamily="18" charset="0"/>
                <a:sym typeface="Math3" panose="00000400000000000000" pitchFamily="2" charset="2"/>
              </a:rPr>
              <a:t>Outline of Ch. 3</a:t>
            </a:r>
            <a:br>
              <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rPr>
            </a:br>
            <a:endParaRPr lang="en-GB" altLang="nl-NL" sz="3600"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a:p>
            <a:pPr marL="0" indent="0">
              <a:spcBef>
                <a:spcPct val="0"/>
              </a:spcBef>
              <a:buClr>
                <a:schemeClr val="tx2">
                  <a:lumMod val="75000"/>
                </a:schemeClr>
              </a:buClr>
              <a:buNone/>
            </a:pPr>
            <a:r>
              <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3.1. </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Biases and heuristics</a:t>
            </a:r>
          </a:p>
        </p:txBody>
      </p:sp>
      <p:sp>
        <p:nvSpPr>
          <p:cNvPr id="5" name="Line 8"/>
          <p:cNvSpPr>
            <a:spLocks noChangeShapeType="1"/>
          </p:cNvSpPr>
          <p:nvPr/>
        </p:nvSpPr>
        <p:spPr bwMode="auto">
          <a:xfrm>
            <a:off x="35496" y="1427734"/>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 name="Text Box 3"/>
          <p:cNvSpPr txBox="1">
            <a:spLocks noChangeArrowheads="1"/>
          </p:cNvSpPr>
          <p:nvPr/>
        </p:nvSpPr>
        <p:spPr bwMode="auto">
          <a:xfrm>
            <a:off x="8830242"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82</a:t>
            </a:fld>
            <a:endParaRPr lang="en-US" altLang="nl-NL" sz="1600"/>
          </a:p>
        </p:txBody>
      </p:sp>
      <p:pic>
        <p:nvPicPr>
          <p:cNvPr id="9" name="Picture 8" descr="C:\Users\xx\Desktop\cur\cur Micro IV\x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000"/>
          <a:stretch/>
        </p:blipFill>
        <p:spPr bwMode="auto">
          <a:xfrm>
            <a:off x="8812685" y="6204428"/>
            <a:ext cx="326901" cy="4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32424"/>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autoUpdateAnimBg="0"/>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79512" y="771083"/>
            <a:ext cx="8964488" cy="590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Tx/>
              <a:buNone/>
            </a:pP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Kahneman</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&amp; </a:t>
            </a:r>
            <a:r>
              <a:rPr lang="en-GB"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Tversky</a:t>
            </a: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developed biases &amp; heuristics in the mid-1970s (e.g., Science 1974).</a:t>
            </a:r>
          </a:p>
          <a:p>
            <a:pPr>
              <a:lnSpc>
                <a:spcPct val="80000"/>
              </a:lnSpc>
              <a:spcBef>
                <a:spcPct val="0"/>
              </a:spcBef>
              <a:buFontTx/>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Already tried to model irrationalities. </a:t>
            </a:r>
            <a:b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Tx/>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But, pre-behavioral, psychology-style;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nonquantitative</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warming up for the real thing ...</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lnSpc>
                <a:spcPct val="80000"/>
              </a:lnSpc>
              <a:spcBef>
                <a:spcPct val="0"/>
              </a:spcBef>
              <a:buFontTx/>
              <a:buNone/>
            </a:pPr>
            <a:r>
              <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Were inspired by the aforementioned problems </a:t>
            </a:r>
            <a:b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(and Simon’s 1955 bounded rationality, not presented here)</a:t>
            </a:r>
            <a:r>
              <a:rPr lang="nl-NL"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lnSpc>
                <a:spcPct val="80000"/>
              </a:lnSpc>
              <a:spcBef>
                <a:spcPct val="0"/>
              </a:spcBef>
              <a:buFontTx/>
              <a:buNone/>
            </a:pPr>
            <a:r>
              <a:rPr lang="en-US" altLang="nl-NL" dirty="0">
                <a:solidFill>
                  <a:srgbClr val="0000FF"/>
                </a:solidFill>
                <a:latin typeface="Arial" panose="020B0604020202020204" pitchFamily="34" charset="0"/>
              </a:rPr>
              <a:t>Heuristics:</a:t>
            </a:r>
            <a:r>
              <a:rPr lang="en-US" altLang="nl-NL" dirty="0">
                <a:solidFill>
                  <a:srgbClr val="0066FF"/>
                </a:solidFill>
                <a:latin typeface="Arial" panose="020B0604020202020204" pitchFamily="34" charset="0"/>
              </a:rPr>
              <a:t> </a:t>
            </a:r>
            <a:r>
              <a:rPr lang="en-US" altLang="nl-NL" dirty="0">
                <a:solidFill>
                  <a:srgbClr val="000000"/>
                </a:solidFill>
                <a:latin typeface="Arial" panose="020B0604020202020204" pitchFamily="34" charset="0"/>
              </a:rPr>
              <a:t>simple, useful rules, sometimes generating biases.</a:t>
            </a:r>
            <a:br>
              <a:rPr lang="en-US" altLang="nl-NL" dirty="0">
                <a:solidFill>
                  <a:srgbClr val="000000"/>
                </a:solidFill>
                <a:latin typeface="Arial" panose="020B0604020202020204" pitchFamily="34" charset="0"/>
              </a:rPr>
            </a:br>
            <a:endParaRPr lang="en-US" altLang="nl-NL" dirty="0">
              <a:solidFill>
                <a:srgbClr val="000000"/>
              </a:solidFill>
              <a:latin typeface="Arial" panose="020B0604020202020204" pitchFamily="34" charset="0"/>
            </a:endParaRPr>
          </a:p>
          <a:p>
            <a:pPr>
              <a:lnSpc>
                <a:spcPct val="80000"/>
              </a:lnSpc>
              <a:spcBef>
                <a:spcPct val="0"/>
              </a:spcBef>
              <a:buFontTx/>
              <a:buNone/>
            </a:pPr>
            <a:r>
              <a:rPr lang="en-US" altLang="nl-NL" dirty="0">
                <a:solidFill>
                  <a:srgbClr val="000000"/>
                </a:solidFill>
                <a:latin typeface="Arial" panose="020B0604020202020204" pitchFamily="34" charset="0"/>
              </a:rPr>
              <a:t>Like our vision. Our eyes use context to interpret.</a:t>
            </a:r>
          </a:p>
          <a:p>
            <a:pPr>
              <a:lnSpc>
                <a:spcPct val="80000"/>
              </a:lnSpc>
              <a:spcBef>
                <a:spcPct val="0"/>
              </a:spcBef>
              <a:buFontTx/>
              <a:buNone/>
            </a:pPr>
            <a:br>
              <a:rPr lang="en-US" altLang="nl-NL" dirty="0">
                <a:latin typeface="Arial" panose="020B0604020202020204" pitchFamily="34" charset="0"/>
                <a:cs typeface="Times New Roman" panose="02020603050405020304" pitchFamily="18" charset="0"/>
                <a:sym typeface="Math3" panose="00000400000000000000" pitchFamily="2" charset="2"/>
              </a:rPr>
            </a:b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Example:</a:t>
            </a:r>
            <a:endPar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grpSp>
        <p:nvGrpSpPr>
          <p:cNvPr id="6" name="Group 5"/>
          <p:cNvGrpSpPr/>
          <p:nvPr/>
        </p:nvGrpSpPr>
        <p:grpSpPr>
          <a:xfrm>
            <a:off x="1979712" y="108411"/>
            <a:ext cx="1209363" cy="720080"/>
            <a:chOff x="2335227" y="1382351"/>
            <a:chExt cx="1947077" cy="1159330"/>
          </a:xfrm>
        </p:grpSpPr>
        <p:pic>
          <p:nvPicPr>
            <p:cNvPr id="7" name="Picture 6" descr="Kahneman.png"/>
            <p:cNvPicPr>
              <a:picLocks noChangeAspect="1"/>
            </p:cNvPicPr>
            <p:nvPr/>
          </p:nvPicPr>
          <p:blipFill rotWithShape="1">
            <a:blip r:embed="rId3">
              <a:extLst>
                <a:ext uri="{28A0092B-C50C-407E-A947-70E740481C1C}">
                  <a14:useLocalDpi xmlns:a14="http://schemas.microsoft.com/office/drawing/2010/main" val="0"/>
                </a:ext>
              </a:extLst>
            </a:blip>
            <a:srcRect l="18504" t="5486" r="4762" b="27268"/>
            <a:stretch/>
          </p:blipFill>
          <p:spPr bwMode="auto">
            <a:xfrm>
              <a:off x="2335227" y="1382351"/>
              <a:ext cx="1052479" cy="115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versky.png"/>
            <p:cNvPicPr>
              <a:picLocks noChangeAspect="1"/>
            </p:cNvPicPr>
            <p:nvPr/>
          </p:nvPicPr>
          <p:blipFill rotWithShape="1">
            <a:blip r:embed="rId4">
              <a:extLst>
                <a:ext uri="{28A0092B-C50C-407E-A947-70E740481C1C}">
                  <a14:useLocalDpi xmlns:a14="http://schemas.microsoft.com/office/drawing/2010/main" val="0"/>
                </a:ext>
              </a:extLst>
            </a:blip>
            <a:srcRect l="30902" t="8563" r="20883" b="40522"/>
            <a:stretch/>
          </p:blipFill>
          <p:spPr bwMode="auto">
            <a:xfrm>
              <a:off x="3400560" y="1406844"/>
              <a:ext cx="881744" cy="113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3"/>
          <p:cNvSpPr txBox="1">
            <a:spLocks noChangeArrowheads="1"/>
          </p:cNvSpPr>
          <p:nvPr/>
        </p:nvSpPr>
        <p:spPr bwMode="auto">
          <a:xfrm>
            <a:off x="8830242"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83</a:t>
            </a:fld>
            <a:endParaRPr lang="en-US" altLang="nl-NL" sz="1600"/>
          </a:p>
        </p:txBody>
      </p:sp>
      <p:pic>
        <p:nvPicPr>
          <p:cNvPr id="11" name="Picture 10" descr="C:\Users\xx\Desktop\cur\cur Micro IV\x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2000"/>
          <a:stretch/>
        </p:blipFill>
        <p:spPr bwMode="auto">
          <a:xfrm>
            <a:off x="8812685" y="6204428"/>
            <a:ext cx="326901" cy="4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27655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20677" t="35605" r="18489" b="30293"/>
          <a:stretch>
            <a:fillRect/>
          </a:stretch>
        </p:blipFill>
        <p:spPr bwMode="auto">
          <a:xfrm>
            <a:off x="488950" y="1376363"/>
            <a:ext cx="74168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13"/>
          <p:cNvGrpSpPr>
            <a:grpSpLocks/>
          </p:cNvGrpSpPr>
          <p:nvPr/>
        </p:nvGrpSpPr>
        <p:grpSpPr bwMode="auto">
          <a:xfrm>
            <a:off x="4679950" y="1357313"/>
            <a:ext cx="3224213" cy="3278187"/>
            <a:chOff x="5048703" y="1750307"/>
            <a:chExt cx="3224442" cy="3278895"/>
          </a:xfrm>
        </p:grpSpPr>
        <p:sp>
          <p:nvSpPr>
            <p:cNvPr id="6" name="Rectangle 5"/>
            <p:cNvSpPr/>
            <p:nvPr/>
          </p:nvSpPr>
          <p:spPr>
            <a:xfrm>
              <a:off x="5048703" y="1770948"/>
              <a:ext cx="3191102" cy="1103551"/>
            </a:xfrm>
            <a:prstGeom prst="rect">
              <a:avLst/>
            </a:prstGeom>
            <a:solidFill>
              <a:schemeClr val="bg1"/>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070930" y="4041564"/>
              <a:ext cx="3191102" cy="965408"/>
            </a:xfrm>
            <a:prstGeom prst="rect">
              <a:avLst/>
            </a:prstGeom>
            <a:solidFill>
              <a:schemeClr val="bg1"/>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rot="16200000">
              <a:off x="3903798" y="2912677"/>
              <a:ext cx="3270956" cy="946217"/>
            </a:xfrm>
            <a:prstGeom prst="rect">
              <a:avLst/>
            </a:prstGeom>
            <a:solidFill>
              <a:schemeClr val="bg1"/>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rot="16200000">
              <a:off x="6118518" y="2874574"/>
              <a:ext cx="3270956" cy="1038299"/>
            </a:xfrm>
            <a:prstGeom prst="rect">
              <a:avLst/>
            </a:prstGeom>
            <a:solidFill>
              <a:schemeClr val="bg1"/>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9"/>
          <p:cNvGrpSpPr>
            <a:grpSpLocks/>
          </p:cNvGrpSpPr>
          <p:nvPr/>
        </p:nvGrpSpPr>
        <p:grpSpPr bwMode="auto">
          <a:xfrm>
            <a:off x="463550" y="1392238"/>
            <a:ext cx="3224213" cy="3389312"/>
            <a:chOff x="832388" y="1785257"/>
            <a:chExt cx="3224442" cy="3390451"/>
          </a:xfrm>
        </p:grpSpPr>
        <p:sp>
          <p:nvSpPr>
            <p:cNvPr id="16" name="Rectangle 15"/>
            <p:cNvSpPr/>
            <p:nvPr/>
          </p:nvSpPr>
          <p:spPr>
            <a:xfrm rot="10800000">
              <a:off x="865728" y="4035500"/>
              <a:ext cx="3191102" cy="1140208"/>
            </a:xfrm>
            <a:prstGeom prst="rect">
              <a:avLst/>
            </a:prstGeom>
            <a:solidFill>
              <a:schemeClr val="bg1"/>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rot="10800000">
              <a:off x="843502" y="1793197"/>
              <a:ext cx="3191102" cy="1167205"/>
            </a:xfrm>
            <a:prstGeom prst="rect">
              <a:avLst/>
            </a:prstGeom>
            <a:solidFill>
              <a:schemeClr val="bg1"/>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rot="5400000">
              <a:off x="1894057" y="2992288"/>
              <a:ext cx="3344399" cy="946217"/>
            </a:xfrm>
            <a:prstGeom prst="rect">
              <a:avLst/>
            </a:prstGeom>
            <a:solidFill>
              <a:schemeClr val="bg1"/>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rot="5400000">
              <a:off x="-342894" y="2960539"/>
              <a:ext cx="3388863" cy="1038299"/>
            </a:xfrm>
            <a:prstGeom prst="rect">
              <a:avLst/>
            </a:prstGeom>
            <a:solidFill>
              <a:schemeClr val="bg1"/>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 name="Text Box 2"/>
          <p:cNvSpPr txBox="1">
            <a:spLocks noChangeArrowheads="1"/>
          </p:cNvSpPr>
          <p:nvPr/>
        </p:nvSpPr>
        <p:spPr bwMode="auto">
          <a:xfrm>
            <a:off x="1263650" y="196850"/>
            <a:ext cx="62055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Which middle square is darker?</a:t>
            </a:r>
            <a:endParaRPr lang="en-GB" altLang="nl-NL" dirty="0">
              <a:solidFill>
                <a:srgbClr val="0000FF"/>
              </a:solidFill>
              <a:latin typeface="Arial" panose="020B0604020202020204" pitchFamily="34" charset="0"/>
              <a:cs typeface="Times New Roman" panose="02020603050405020304" pitchFamily="18" charset="0"/>
              <a:sym typeface="Math3" panose="00000400000000000000" pitchFamily="2" charset="2"/>
            </a:endParaRPr>
          </a:p>
        </p:txBody>
      </p:sp>
      <p:sp>
        <p:nvSpPr>
          <p:cNvPr id="22" name="Text Box 2"/>
          <p:cNvSpPr txBox="1">
            <a:spLocks noChangeArrowheads="1"/>
          </p:cNvSpPr>
          <p:nvPr/>
        </p:nvSpPr>
        <p:spPr bwMode="auto">
          <a:xfrm>
            <a:off x="223786" y="5422900"/>
            <a:ext cx="87448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Neither! Equally dark! The good heuristic of relating to context sometimes biases us.</a:t>
            </a:r>
            <a:endParaRPr lang="en-GB" altLang="nl-NL"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25" name="Text Box 3"/>
          <p:cNvSpPr txBox="1">
            <a:spLocks noChangeArrowheads="1"/>
          </p:cNvSpPr>
          <p:nvPr/>
        </p:nvSpPr>
        <p:spPr bwMode="auto">
          <a:xfrm>
            <a:off x="8830242"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84</a:t>
            </a:fld>
            <a:endParaRPr lang="en-US" altLang="nl-NL" sz="1600"/>
          </a:p>
        </p:txBody>
      </p:sp>
      <p:pic>
        <p:nvPicPr>
          <p:cNvPr id="26" name="Picture 25" descr="C:\Users\xx\Desktop\cur\cur Micro IV\x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2000"/>
          <a:stretch/>
        </p:blipFill>
        <p:spPr bwMode="auto">
          <a:xfrm>
            <a:off x="8812685" y="6204428"/>
            <a:ext cx="326901" cy="4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90542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utoUpdateAnimBg="0"/>
      <p:bldP spid="22"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51520" y="235669"/>
            <a:ext cx="82518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Our decision-brain works like vision:</a:t>
            </a:r>
          </a:p>
          <a:p>
            <a:pPr>
              <a:spcBef>
                <a:spcPct val="0"/>
              </a:spcBef>
              <a:buFont typeface="Math3" panose="00000400000000000000" pitchFamily="2" charset="2"/>
              <a:buNone/>
            </a:pP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uses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simplifying</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heuristics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that</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are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mostly</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useful</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But </a:t>
            </a:r>
            <a:r>
              <a:rPr lang="en-US"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somet</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imes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go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horribly</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wrong,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generating</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illusions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biases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nl-NL" altLang="nl-NL" dirty="0" err="1">
                <a:solidFill>
                  <a:srgbClr val="000000"/>
                </a:solidFill>
                <a:latin typeface="Arial" panose="020B0604020202020204" pitchFamily="34" charset="0"/>
                <a:cs typeface="Times New Roman" panose="02020603050405020304" pitchFamily="18" charset="0"/>
                <a:sym typeface="Math3" panose="00000400000000000000" pitchFamily="2" charset="2"/>
              </a:rPr>
              <a:t>Psychologists</a:t>
            </a:r>
            <a:r>
              <a:rPr lang="nl-NL"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Kahneman &amp; Tversky discovered several such heuristics &amp; biases. One:</a:t>
            </a:r>
          </a:p>
          <a:p>
            <a:pPr>
              <a:spcBef>
                <a:spcPct val="0"/>
              </a:spcBef>
              <a:buFont typeface="Math3" panose="00000400000000000000" pitchFamily="2" charset="2"/>
              <a:buNone/>
            </a:pPr>
            <a:r>
              <a:rPr lang="en-US" altLang="nl-NL" u="sng" dirty="0">
                <a:solidFill>
                  <a:srgbClr val="CC9900"/>
                </a:solidFill>
                <a:latin typeface="Arial" panose="020B0604020202020204" pitchFamily="34" charset="0"/>
              </a:rPr>
              <a:t>representativeness heuristic</a:t>
            </a:r>
            <a:r>
              <a:rPr lang="en-US" altLang="nl-NL" dirty="0">
                <a:solidFill>
                  <a:srgbClr val="CC9900"/>
                </a:solidFill>
                <a:latin typeface="Arial" panose="020B0604020202020204" pitchFamily="34" charset="0"/>
              </a:rPr>
              <a:t>:</a:t>
            </a:r>
          </a:p>
          <a:p>
            <a:pPr>
              <a:spcBef>
                <a:spcPct val="0"/>
              </a:spcBef>
              <a:buFont typeface="Math3" panose="00000400000000000000" pitchFamily="2" charset="2"/>
              <a:buNone/>
            </a:pP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when judging how probable it is that object A belongs to class B, people go by similarity. </a:t>
            </a: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Example:</a:t>
            </a:r>
          </a:p>
        </p:txBody>
      </p:sp>
      <p:sp>
        <p:nvSpPr>
          <p:cNvPr id="6" name="Text Box 3"/>
          <p:cNvSpPr txBox="1">
            <a:spLocks noChangeArrowheads="1"/>
          </p:cNvSpPr>
          <p:nvPr/>
        </p:nvSpPr>
        <p:spPr bwMode="auto">
          <a:xfrm>
            <a:off x="8830242"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85</a:t>
            </a:fld>
            <a:endParaRPr lang="en-US" altLang="nl-NL" sz="1600"/>
          </a:p>
        </p:txBody>
      </p:sp>
      <p:pic>
        <p:nvPicPr>
          <p:cNvPr id="7" name="Picture 6" descr="C:\Users\xx\Desktop\cur\cur Micro IV\x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000"/>
          <a:stretch/>
        </p:blipFill>
        <p:spPr bwMode="auto">
          <a:xfrm>
            <a:off x="8812685" y="6204428"/>
            <a:ext cx="326901" cy="4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19401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07504" y="204788"/>
            <a:ext cx="8251825" cy="5410712"/>
          </a:xfrm>
          <a:prstGeom prst="rect">
            <a:avLst/>
          </a:prstGeom>
          <a:noFill/>
          <a:ln w="9525">
            <a:noFill/>
            <a:miter lim="800000"/>
            <a:headEnd/>
            <a:tailEnd/>
          </a:ln>
        </p:spPr>
        <p:txBody>
          <a:bodyPr>
            <a:spAutoFit/>
          </a:bodyPr>
          <a:lstStyle/>
          <a:p>
            <a:pPr>
              <a:lnSpc>
                <a:spcPct val="90000"/>
              </a:lnSpc>
              <a:buClr>
                <a:schemeClr val="tx2">
                  <a:lumMod val="75000"/>
                </a:schemeClr>
              </a:buClr>
              <a:buFont typeface="Math3" pitchFamily="2" charset="2"/>
              <a:buNone/>
              <a:defRPr/>
            </a:pPr>
            <a:r>
              <a:rPr lang="en-US" sz="3200" dirty="0">
                <a:solidFill>
                  <a:srgbClr val="000000"/>
                </a:solidFill>
                <a:latin typeface="Arial" charset="0"/>
              </a:rPr>
              <a:t>Linda is 31 years old, single, outspoken, and very bright. She majored in philosophy. As a student, she was deeply concerned with issues of discrimination and social justice, and also participated in anti-nuclear demonstrations. Which is more probable?</a:t>
            </a:r>
          </a:p>
          <a:p>
            <a:pPr marL="514350" indent="-514350">
              <a:lnSpc>
                <a:spcPct val="90000"/>
              </a:lnSpc>
              <a:buClr>
                <a:srgbClr val="0000FF"/>
              </a:buClr>
              <a:buFont typeface="Math3" pitchFamily="2" charset="2"/>
              <a:buAutoNum type="alphaLcParenBoth"/>
              <a:defRPr/>
            </a:pPr>
            <a:r>
              <a:rPr lang="en-US" sz="3200" dirty="0">
                <a:latin typeface="Arial" charset="0"/>
              </a:rPr>
              <a:t> </a:t>
            </a:r>
            <a:r>
              <a:rPr lang="en-US" sz="3200" dirty="0">
                <a:solidFill>
                  <a:srgbClr val="000000"/>
                </a:solidFill>
                <a:latin typeface="Arial" charset="0"/>
              </a:rPr>
              <a:t>Linda works in a bank.</a:t>
            </a:r>
          </a:p>
          <a:p>
            <a:pPr marL="514350" indent="-514350">
              <a:lnSpc>
                <a:spcPct val="90000"/>
              </a:lnSpc>
              <a:buClr>
                <a:srgbClr val="0000FF"/>
              </a:buClr>
              <a:buFont typeface="Math3" pitchFamily="2" charset="2"/>
              <a:buAutoNum type="alphaLcParenBoth"/>
              <a:defRPr/>
            </a:pPr>
            <a:r>
              <a:rPr lang="en-US" sz="3200" dirty="0">
                <a:latin typeface="Arial" charset="0"/>
              </a:rPr>
              <a:t> </a:t>
            </a:r>
            <a:r>
              <a:rPr lang="en-US" sz="3200" dirty="0">
                <a:solidFill>
                  <a:srgbClr val="000000"/>
                </a:solidFill>
                <a:latin typeface="Arial" charset="0"/>
              </a:rPr>
              <a:t>Linda works in a bank and is active in the</a:t>
            </a:r>
            <a:br>
              <a:rPr lang="en-US" sz="3200" dirty="0">
                <a:solidFill>
                  <a:srgbClr val="000000"/>
                </a:solidFill>
                <a:latin typeface="Arial" charset="0"/>
              </a:rPr>
            </a:br>
            <a:r>
              <a:rPr lang="en-US" sz="3200" dirty="0">
                <a:solidFill>
                  <a:srgbClr val="000000"/>
                </a:solidFill>
                <a:latin typeface="Arial" charset="0"/>
              </a:rPr>
              <a:t> feminist movement. </a:t>
            </a:r>
            <a:br>
              <a:rPr lang="en-US" sz="3200" dirty="0">
                <a:solidFill>
                  <a:srgbClr val="000000"/>
                </a:solidFill>
                <a:latin typeface="Arial" charset="0"/>
              </a:rPr>
            </a:br>
            <a:endParaRPr lang="en-US" sz="3200" dirty="0">
              <a:solidFill>
                <a:srgbClr val="000000"/>
              </a:solidFill>
              <a:latin typeface="Arial" charset="0"/>
            </a:endParaRPr>
          </a:p>
          <a:p>
            <a:pPr>
              <a:lnSpc>
                <a:spcPct val="90000"/>
              </a:lnSpc>
              <a:defRPr/>
            </a:pPr>
            <a:r>
              <a:rPr lang="en-US" sz="3200" dirty="0">
                <a:solidFill>
                  <a:srgbClr val="000000"/>
                </a:solidFill>
                <a:latin typeface="Arial" charset="0"/>
              </a:rPr>
              <a:t>Obviously, it is (a). But most people say (b). Linda represents (b) more than (a).</a:t>
            </a:r>
          </a:p>
        </p:txBody>
      </p:sp>
      <p:sp>
        <p:nvSpPr>
          <p:cNvPr id="6" name="Text Box 3"/>
          <p:cNvSpPr txBox="1">
            <a:spLocks noChangeArrowheads="1"/>
          </p:cNvSpPr>
          <p:nvPr/>
        </p:nvSpPr>
        <p:spPr bwMode="auto">
          <a:xfrm>
            <a:off x="8830242"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86</a:t>
            </a:fld>
            <a:endParaRPr lang="en-US" altLang="nl-NL" sz="1600"/>
          </a:p>
        </p:txBody>
      </p:sp>
      <p:pic>
        <p:nvPicPr>
          <p:cNvPr id="7" name="Picture 6" descr="C:\Users\xx\Desktop\cur\cur Micro IV\x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000"/>
          <a:stretch/>
        </p:blipFill>
        <p:spPr bwMode="auto">
          <a:xfrm>
            <a:off x="8812685" y="6204428"/>
            <a:ext cx="326901" cy="4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8265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71450" y="54609"/>
            <a:ext cx="8721030" cy="67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2">
              <a:lnSpc>
                <a:spcPct val="95000"/>
              </a:lnSpc>
              <a:spcBef>
                <a:spcPct val="0"/>
              </a:spcBef>
              <a:buFontTx/>
              <a:buNone/>
            </a:pPr>
            <a:r>
              <a:rPr lang="en-US" altLang="nl-NL" sz="3200" dirty="0">
                <a:solidFill>
                  <a:srgbClr val="000000"/>
                </a:solidFill>
                <a:latin typeface="Arial" panose="020B0604020202020204" pitchFamily="34" charset="0"/>
              </a:rPr>
              <a:t>Many other biases were discovered, especially in the 1970s:</a:t>
            </a:r>
          </a:p>
          <a:p>
            <a:pPr marL="0" lvl="2">
              <a:lnSpc>
                <a:spcPct val="95000"/>
              </a:lnSpc>
              <a:spcBef>
                <a:spcPct val="0"/>
              </a:spcBef>
              <a:buFontTx/>
              <a:buNone/>
            </a:pPr>
            <a:r>
              <a:rPr lang="en-US" altLang="nl-NL" sz="3200" dirty="0">
                <a:solidFill>
                  <a:srgbClr val="000000"/>
                </a:solidFill>
                <a:latin typeface="Arial" panose="020B0604020202020204" pitchFamily="34" charset="0"/>
              </a:rPr>
              <a:t>availability, anchoring and adjustment, …</a:t>
            </a:r>
          </a:p>
          <a:p>
            <a:pPr marL="0" lvl="2">
              <a:lnSpc>
                <a:spcPct val="95000"/>
              </a:lnSpc>
              <a:spcBef>
                <a:spcPct val="0"/>
              </a:spcBef>
              <a:buFontTx/>
              <a:buNone/>
            </a:pPr>
            <a:r>
              <a:rPr lang="en-US" altLang="nl-NL" sz="3200" dirty="0">
                <a:solidFill>
                  <a:srgbClr val="000000"/>
                </a:solidFill>
                <a:latin typeface="Arial" panose="020B0604020202020204" pitchFamily="34" charset="0"/>
              </a:rPr>
              <a:t>and so on.</a:t>
            </a:r>
            <a:br>
              <a:rPr lang="en-US" altLang="nl-NL" sz="3200" dirty="0">
                <a:solidFill>
                  <a:srgbClr val="000000"/>
                </a:solidFill>
                <a:latin typeface="Arial" panose="020B0604020202020204" pitchFamily="34" charset="0"/>
              </a:rPr>
            </a:br>
            <a:endParaRPr lang="en-US" altLang="nl-NL" sz="3200" dirty="0">
              <a:solidFill>
                <a:srgbClr val="000000"/>
              </a:solidFill>
              <a:latin typeface="Arial" panose="020B0604020202020204" pitchFamily="34" charset="0"/>
            </a:endParaRPr>
          </a:p>
          <a:p>
            <a:pPr marL="0" lvl="2">
              <a:lnSpc>
                <a:spcPct val="95000"/>
              </a:lnSpc>
              <a:spcBef>
                <a:spcPct val="0"/>
              </a:spcBef>
              <a:buFontTx/>
              <a:buNone/>
            </a:pPr>
            <a:r>
              <a:rPr lang="en-US" altLang="nl-NL" sz="3200" dirty="0">
                <a:solidFill>
                  <a:srgbClr val="0000FF"/>
                </a:solidFill>
                <a:latin typeface="Arial" panose="020B0604020202020204" pitchFamily="34" charset="0"/>
                <a:cs typeface="Times New Roman" panose="02020603050405020304" pitchFamily="18" charset="0"/>
                <a:sym typeface="Math3" panose="00000400000000000000" pitchFamily="2" charset="2"/>
              </a:rPr>
              <a:t>Useful discoveries.</a:t>
            </a:r>
            <a:r>
              <a:rPr lang="en-US" altLang="nl-NL" sz="3200" dirty="0">
                <a:solidFill>
                  <a:srgbClr val="0066FF"/>
                </a:solidFill>
                <a:latin typeface="Arial" panose="020B0604020202020204" pitchFamily="34" charset="0"/>
                <a:cs typeface="Times New Roman" panose="02020603050405020304" pitchFamily="18" charset="0"/>
                <a:sym typeface="Math3" panose="00000400000000000000" pitchFamily="2" charset="2"/>
              </a:rPr>
              <a:t> </a:t>
            </a:r>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But no great predictability yet. </a:t>
            </a:r>
          </a:p>
          <a:p>
            <a:pPr marL="0" lvl="2">
              <a:lnSpc>
                <a:spcPct val="95000"/>
              </a:lnSpc>
              <a:spcBef>
                <a:spcPct val="0"/>
              </a:spcBef>
              <a:buFontTx/>
              <a:buNone/>
            </a:pPr>
            <a:r>
              <a:rPr lang="en-US" altLang="nl-NL" sz="3600" dirty="0">
                <a:solidFill>
                  <a:srgbClr val="FF0000"/>
                </a:solidFill>
                <a:latin typeface="Arial" panose="020B0604020202020204" pitchFamily="34" charset="0"/>
                <a:cs typeface="Times New Roman" panose="02020603050405020304" pitchFamily="18" charset="0"/>
                <a:sym typeface="Math3" panose="00000400000000000000" pitchFamily="2" charset="2"/>
              </a:rPr>
              <a:t>Not quantitative.</a:t>
            </a:r>
            <a:endParaRPr lang="en-US" altLang="nl-NL" sz="3200" dirty="0">
              <a:solidFill>
                <a:srgbClr val="FF0000"/>
              </a:solidFill>
              <a:latin typeface="Arial" panose="020B0604020202020204" pitchFamily="34" charset="0"/>
              <a:cs typeface="Times New Roman" panose="02020603050405020304" pitchFamily="18" charset="0"/>
              <a:sym typeface="Math3" panose="00000400000000000000" pitchFamily="2" charset="2"/>
            </a:endParaRPr>
          </a:p>
          <a:p>
            <a:pPr marL="0" lvl="2">
              <a:lnSpc>
                <a:spcPct val="95000"/>
              </a:lnSpc>
              <a:spcBef>
                <a:spcPct val="0"/>
              </a:spcBef>
              <a:buFontTx/>
              <a:buNone/>
            </a:pPr>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No hard predictions. </a:t>
            </a:r>
            <a:b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More use</a:t>
            </a:r>
            <a:r>
              <a:rPr lang="nl-NL" altLang="nl-NL" sz="32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ful</a:t>
            </a:r>
            <a:r>
              <a:rPr lang="nl-NL"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32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for</a:t>
            </a:r>
            <a:r>
              <a:rPr lang="nl-NL"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32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psychology</a:t>
            </a:r>
            <a:r>
              <a:rPr lang="nl-NL"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32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than</a:t>
            </a:r>
            <a:r>
              <a:rPr lang="nl-NL"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32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for</a:t>
            </a:r>
            <a:r>
              <a:rPr lang="nl-NL"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32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economics</a:t>
            </a:r>
            <a:r>
              <a:rPr lang="nl-NL"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br>
              <a:rPr lang="nl-NL"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nl-NL"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We focus on </a:t>
            </a:r>
            <a:r>
              <a:rPr lang="nl-NL" altLang="nl-NL" sz="32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the</a:t>
            </a:r>
            <a:r>
              <a:rPr lang="nl-NL"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r>
              <a:rPr lang="nl-NL" altLang="nl-NL" sz="32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latter</a:t>
            </a:r>
            <a:r>
              <a:rPr lang="nl-NL"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b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marL="0" lvl="2">
              <a:lnSpc>
                <a:spcPct val="95000"/>
              </a:lnSpc>
              <a:spcBef>
                <a:spcPct val="0"/>
              </a:spcBef>
              <a:buFontTx/>
              <a:buNone/>
            </a:pPr>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The first good quantitative theory:</a:t>
            </a:r>
            <a:b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rPr>
              <a:t>1979 prospect theory.</a:t>
            </a:r>
            <a:endParaRPr lang="en-GB" altLang="nl-NL" sz="32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6" name="Text Box 3"/>
          <p:cNvSpPr txBox="1">
            <a:spLocks noChangeArrowheads="1"/>
          </p:cNvSpPr>
          <p:nvPr/>
        </p:nvSpPr>
        <p:spPr bwMode="auto">
          <a:xfrm>
            <a:off x="8830242"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87</a:t>
            </a:fld>
            <a:endParaRPr lang="en-US" altLang="nl-NL" sz="1600"/>
          </a:p>
        </p:txBody>
      </p:sp>
      <p:pic>
        <p:nvPicPr>
          <p:cNvPr id="7" name="Picture 6" descr="C:\Users\xx\Desktop\cur\cur Micro IV\x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000"/>
          <a:stretch/>
        </p:blipFill>
        <p:spPr bwMode="auto">
          <a:xfrm>
            <a:off x="8812685" y="6204428"/>
            <a:ext cx="326901" cy="4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7634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68891" y="422367"/>
            <a:ext cx="809791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Other development</a:t>
            </a:r>
            <a:r>
              <a:rPr lang="en-US" altLang="nl-NL" sz="2000" dirty="0">
                <a:latin typeface="Arial" panose="020B0604020202020204" pitchFamily="34" charset="0"/>
                <a:cs typeface="Times New Roman" panose="02020603050405020304" pitchFamily="18" charset="0"/>
                <a:sym typeface="Math3" panose="00000400000000000000" pitchFamily="2" charset="2"/>
              </a:rPr>
              <a:t> (following up on Hicks &amp; Allen (1934))</a:t>
            </a:r>
            <a:endParaRPr lang="en-US" altLang="nl-NL" sz="2800" dirty="0">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in 1970s economists searched much for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micro-foundations</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of </a:t>
            </a:r>
            <a:r>
              <a:rPr lang="en-US" altLang="nl-NL" sz="2800" dirty="0">
                <a:solidFill>
                  <a:srgbClr val="0000FF"/>
                </a:solidFill>
                <a:latin typeface="Arial" panose="020B0604020202020204" pitchFamily="34" charset="0"/>
                <a:cs typeface="Times New Roman" panose="02020603050405020304" pitchFamily="18" charset="0"/>
                <a:sym typeface="Math3" panose="00000400000000000000" pitchFamily="2" charset="2"/>
              </a:rPr>
              <a:t>macro-phenomena</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E.g. “rational expectations.”</a:t>
            </a: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They took micro no longer for granted. </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More interest in getting micro right.</a:t>
            </a:r>
            <a:b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endPar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Time was getting ready for behavioral!</a:t>
            </a:r>
          </a:p>
        </p:txBody>
      </p:sp>
      <p:pic>
        <p:nvPicPr>
          <p:cNvPr id="4" name="Picture 5" descr="Homer_Simpson_2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25144"/>
            <a:ext cx="87788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8830242"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88</a:t>
            </a:fld>
            <a:endParaRPr lang="en-US" altLang="nl-NL" sz="1600"/>
          </a:p>
        </p:txBody>
      </p:sp>
      <p:pic>
        <p:nvPicPr>
          <p:cNvPr id="8" name="Picture 7" descr="C:\Users\xx\Desktop\cur\cur Micro IV\x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2000"/>
          <a:stretch/>
        </p:blipFill>
        <p:spPr bwMode="auto">
          <a:xfrm>
            <a:off x="8812685" y="6204428"/>
            <a:ext cx="326901" cy="4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57101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8683" y="96696"/>
            <a:ext cx="871592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13800" i="1" dirty="0">
                <a:solidFill>
                  <a:srgbClr val="CC9900"/>
                </a:solidFill>
                <a:latin typeface="Arial" panose="020B0604020202020204" pitchFamily="34" charset="0"/>
                <a:cs typeface="Times New Roman" panose="02020603050405020304" pitchFamily="18" charset="0"/>
                <a:sym typeface="Math3" panose="00000400000000000000" pitchFamily="2" charset="2"/>
              </a:rPr>
              <a:t>Part </a:t>
            </a:r>
            <a:r>
              <a:rPr lang="en-GB" altLang="nl-NL" sz="13800" i="1" dirty="0">
                <a:solidFill>
                  <a:srgbClr val="CC9900"/>
                </a:solidFill>
                <a:cs typeface="Times New Roman" panose="02020603050405020304" pitchFamily="18" charset="0"/>
                <a:sym typeface="Math3" panose="00000400000000000000" pitchFamily="2" charset="2"/>
              </a:rPr>
              <a:t>II</a:t>
            </a:r>
            <a:r>
              <a:rPr lang="en-GB" altLang="nl-NL" sz="13800" i="1" dirty="0">
                <a:solidFill>
                  <a:srgbClr val="CC9900"/>
                </a:solidFill>
                <a:latin typeface="Arial" panose="020B0604020202020204" pitchFamily="34" charset="0"/>
                <a:cs typeface="Times New Roman" panose="02020603050405020304" pitchFamily="18" charset="0"/>
                <a:sym typeface="Math3" panose="00000400000000000000" pitchFamily="2" charset="2"/>
              </a:rPr>
              <a:t>:</a:t>
            </a:r>
          </a:p>
          <a:p>
            <a:pPr algn="ctr">
              <a:spcBef>
                <a:spcPct val="0"/>
              </a:spcBef>
              <a:buFont typeface="Math3" panose="00000400000000000000" pitchFamily="2" charset="2"/>
              <a:buNone/>
            </a:pPr>
            <a:r>
              <a:rPr lang="en-GB" altLang="nl-NL" sz="13800" i="1" dirty="0" err="1">
                <a:solidFill>
                  <a:srgbClr val="CC9900"/>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13800" i="1" dirty="0">
                <a:solidFill>
                  <a:srgbClr val="CC9900"/>
                </a:solidFill>
                <a:latin typeface="Arial" panose="020B0604020202020204" pitchFamily="34" charset="0"/>
                <a:cs typeface="Times New Roman" panose="02020603050405020304" pitchFamily="18" charset="0"/>
                <a:sym typeface="Math3" panose="00000400000000000000" pitchFamily="2" charset="2"/>
              </a:rPr>
              <a:t> theories</a:t>
            </a:r>
            <a:endParaRPr lang="en-GB" altLang="nl-NL" sz="13800"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p:txBody>
      </p:sp>
      <p:sp>
        <p:nvSpPr>
          <p:cNvPr id="4" name="Text Box 3"/>
          <p:cNvSpPr txBox="1">
            <a:spLocks noChangeArrowheads="1"/>
          </p:cNvSpPr>
          <p:nvPr/>
        </p:nvSpPr>
        <p:spPr bwMode="auto">
          <a:xfrm>
            <a:off x="8811770"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89</a:t>
            </a:fld>
            <a:endParaRPr lang="en-US" altLang="nl-NL" sz="1600"/>
          </a:p>
        </p:txBody>
      </p:sp>
    </p:spTree>
    <p:extLst>
      <p:ext uri="{BB962C8B-B14F-4D97-AF65-F5344CB8AC3E}">
        <p14:creationId xmlns:p14="http://schemas.microsoft.com/office/powerpoint/2010/main" val="139709347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Part </a:t>
            </a:r>
            <a:r>
              <a:rPr lang="en-GB" altLang="nl-NL" sz="8800" i="1" dirty="0">
                <a:solidFill>
                  <a:srgbClr val="CC9900"/>
                </a:solidFill>
                <a:cs typeface="Times New Roman" panose="02020603050405020304" pitchFamily="18" charset="0"/>
                <a:sym typeface="Math3" panose="00000400000000000000" pitchFamily="2" charset="2"/>
              </a:rPr>
              <a:t>I</a:t>
            </a: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 </a:t>
            </a:r>
            <a:b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br>
            <a:r>
              <a:rPr lang="en-GB" altLang="nl-NL" sz="8000" dirty="0">
                <a:solidFill>
                  <a:srgbClr val="CC9900"/>
                </a:solidFill>
                <a:latin typeface="Arial" panose="020B0604020202020204" pitchFamily="34" charset="0"/>
                <a:cs typeface="Times New Roman" panose="02020603050405020304" pitchFamily="18" charset="0"/>
                <a:sym typeface="Math3" panose="00000400000000000000" pitchFamily="2" charset="2"/>
              </a:rPr>
              <a:t>(Ordinal) homo </a:t>
            </a:r>
            <a:r>
              <a:rPr lang="en-GB" altLang="nl-NL" sz="80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econo</a:t>
            </a:r>
            <a:r>
              <a:rPr lang="nl-NL" sz="8000" dirty="0">
                <a:solidFill>
                  <a:srgbClr val="CC9900"/>
                </a:solidFill>
              </a:rPr>
              <a:t>­</a:t>
            </a:r>
            <a:r>
              <a:rPr lang="en-GB" altLang="nl-NL" sz="8000" dirty="0">
                <a:solidFill>
                  <a:srgbClr val="CC9900"/>
                </a:solidFill>
                <a:latin typeface="Arial" panose="020B0604020202020204" pitchFamily="34" charset="0"/>
                <a:cs typeface="Times New Roman" panose="02020603050405020304" pitchFamily="18" charset="0"/>
                <a:sym typeface="Math3" panose="00000400000000000000" pitchFamily="2" charset="2"/>
              </a:rPr>
              <a:t>mi</a:t>
            </a:r>
            <a:r>
              <a:rPr lang="nl-NL" sz="8000" dirty="0">
                <a:solidFill>
                  <a:srgbClr val="CC9900"/>
                </a:solidFill>
              </a:rPr>
              <a:t>­</a:t>
            </a:r>
            <a:r>
              <a:rPr lang="en-GB" altLang="nl-NL" sz="80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cus</a:t>
            </a:r>
            <a:r>
              <a:rPr lang="en-GB" altLang="nl-NL" sz="8000" dirty="0">
                <a:solidFill>
                  <a:srgbClr val="CC9900"/>
                </a:solidFill>
                <a:latin typeface="Arial" panose="020B0604020202020204" pitchFamily="34" charset="0"/>
                <a:cs typeface="Times New Roman" panose="02020603050405020304" pitchFamily="18" charset="0"/>
                <a:sym typeface="Math3" panose="00000400000000000000" pitchFamily="2" charset="2"/>
              </a:rPr>
              <a:t> and his empirical problems</a:t>
            </a:r>
            <a:endParaRPr lang="en-GB" altLang="nl-NL" sz="66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5" name="Text Box 3"/>
          <p:cNvSpPr txBox="1">
            <a:spLocks noChangeArrowheads="1"/>
          </p:cNvSpPr>
          <p:nvPr/>
        </p:nvSpPr>
        <p:spPr bwMode="auto">
          <a:xfrm>
            <a:off x="8929241" y="6591679"/>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9</a:t>
            </a:fld>
            <a:endParaRPr lang="en-US" altLang="nl-NL" sz="1600"/>
          </a:p>
        </p:txBody>
      </p:sp>
    </p:spTree>
    <p:extLst>
      <p:ext uri="{BB962C8B-B14F-4D97-AF65-F5344CB8AC3E}">
        <p14:creationId xmlns:p14="http://schemas.microsoft.com/office/powerpoint/2010/main" val="3313466856"/>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Outline of Part 2</a:t>
            </a:r>
            <a:endParaRPr lang="en-GB" altLang="nl-NL" sz="66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p:txBody>
      </p:sp>
      <p:sp>
        <p:nvSpPr>
          <p:cNvPr id="4" name="Text Box 3"/>
          <p:cNvSpPr txBox="1">
            <a:spLocks noChangeArrowheads="1"/>
          </p:cNvSpPr>
          <p:nvPr/>
        </p:nvSpPr>
        <p:spPr bwMode="auto">
          <a:xfrm>
            <a:off x="8821006"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90</a:t>
            </a:fld>
            <a:endParaRPr lang="en-US" altLang="nl-NL" sz="1600"/>
          </a:p>
        </p:txBody>
      </p:sp>
    </p:spTree>
    <p:extLst>
      <p:ext uri="{BB962C8B-B14F-4D97-AF65-F5344CB8AC3E}">
        <p14:creationId xmlns:p14="http://schemas.microsoft.com/office/powerpoint/2010/main" val="249050932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80975" y="230736"/>
            <a:ext cx="8810625" cy="49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lnSpc>
                <a:spcPct val="90000"/>
              </a:lnSpc>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4.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decision under risk</a:t>
            </a:r>
          </a:p>
          <a:p>
            <a:pPr marL="0" indent="0">
              <a:lnSpc>
                <a:spcPct val="90000"/>
              </a:lnSpc>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Reaction to the 2</a:t>
            </a:r>
            <a:r>
              <a:rPr lang="en-GB" altLang="nl-NL" baseline="30000" dirty="0">
                <a:solidFill>
                  <a:srgbClr val="000000"/>
                </a:solidFill>
                <a:cs typeface="Times New Roman" panose="02020603050405020304" pitchFamily="18" charset="0"/>
                <a:sym typeface="Math3" panose="00000400000000000000" pitchFamily="2" charset="2"/>
              </a:rPr>
              <a:t>nd</a:t>
            </a:r>
            <a:r>
              <a:rPr lang="en-GB" altLang="nl-NL" dirty="0">
                <a:solidFill>
                  <a:srgbClr val="000000"/>
                </a:solidFill>
                <a:cs typeface="Times New Roman" panose="02020603050405020304" pitchFamily="18" charset="0"/>
                <a:sym typeface="Math3" panose="00000400000000000000" pitchFamily="2" charset="2"/>
              </a:rPr>
              <a:t> problem (</a:t>
            </a:r>
            <a:r>
              <a:rPr lang="en-US" dirty="0"/>
              <a:t>§2.2</a:t>
            </a:r>
            <a:r>
              <a:rPr lang="en-GB" altLang="nl-NL" dirty="0">
                <a:solidFill>
                  <a:srgbClr val="000000"/>
                </a:solidFill>
                <a:cs typeface="Times New Roman" panose="02020603050405020304" pitchFamily="18" charset="0"/>
                <a:sym typeface="Math3" panose="00000400000000000000" pitchFamily="2" charset="2"/>
              </a:rPr>
              <a:t>); a </a:t>
            </a:r>
            <a:r>
              <a:rPr lang="en-GB" altLang="nl-NL" dirty="0" err="1">
                <a:solidFill>
                  <a:srgbClr val="000000"/>
                </a:solidFill>
                <a:cs typeface="Times New Roman" panose="02020603050405020304" pitchFamily="18" charset="0"/>
                <a:sym typeface="Math3" panose="00000400000000000000" pitchFamily="2" charset="2"/>
              </a:rPr>
              <a:t>behavioral</a:t>
            </a:r>
            <a:br>
              <a:rPr lang="en-GB" altLang="nl-NL" dirty="0">
                <a:solidFill>
                  <a:srgbClr val="000000"/>
                </a:solidFill>
                <a:cs typeface="Times New Roman" panose="02020603050405020304" pitchFamily="18" charset="0"/>
                <a:sym typeface="Math3" panose="00000400000000000000" pitchFamily="2" charset="2"/>
              </a:rPr>
            </a:br>
            <a:r>
              <a:rPr lang="en-GB" altLang="nl-NL" dirty="0">
                <a:solidFill>
                  <a:srgbClr val="000000"/>
                </a:solidFill>
                <a:cs typeface="Times New Roman" panose="02020603050405020304" pitchFamily="18" charset="0"/>
                <a:sym typeface="Math3" panose="00000400000000000000" pitchFamily="2" charset="2"/>
              </a:rPr>
              <a:t>       theory</a:t>
            </a:r>
            <a:r>
              <a:rPr lang="nl-NL" altLang="nl-NL" dirty="0">
                <a:solidFill>
                  <a:srgbClr val="000000"/>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for risk: prospect theory</a:t>
            </a:r>
          </a:p>
          <a:p>
            <a:pPr marL="0" indent="0">
              <a:lnSpc>
                <a:spcPct val="90000"/>
              </a:lnSpc>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sym typeface="Math3" panose="00000400000000000000" pitchFamily="2" charset="2"/>
              </a:rPr>
              <a:t>Chew’s weighted utility</a:t>
            </a:r>
          </a:p>
          <a:p>
            <a:pPr marL="0" indent="0">
              <a:lnSpc>
                <a:spcPct val="90000"/>
              </a:lnSpc>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Gul’s disappointment aversion</a:t>
            </a:r>
          </a:p>
          <a:p>
            <a:pPr marL="0" indent="0">
              <a:lnSpc>
                <a:spcPct val="90000"/>
              </a:lnSpc>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Quiggin’s (1982) RDU and Tversky &amp; </a:t>
            </a:r>
            <a:br>
              <a:rPr lang="en-US" altLang="nl-NL" dirty="0">
                <a:solidFill>
                  <a:srgbClr val="000000"/>
                </a:solidFill>
                <a:sym typeface="Math3" panose="00000400000000000000" pitchFamily="2" charset="2"/>
              </a:rPr>
            </a:br>
            <a:r>
              <a:rPr lang="en-US" altLang="nl-NL" dirty="0">
                <a:solidFill>
                  <a:srgbClr val="000000"/>
                </a:solidFill>
                <a:sym typeface="Math3" panose="00000400000000000000" pitchFamily="2" charset="2"/>
              </a:rPr>
              <a:t>       Kahneman’s (1992) PT</a:t>
            </a:r>
          </a:p>
          <a:p>
            <a:pPr marL="0" indent="0">
              <a:lnSpc>
                <a:spcPct val="90000"/>
              </a:lnSpc>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err="1">
                <a:solidFill>
                  <a:srgbClr val="000000"/>
                </a:solidFill>
                <a:sym typeface="Math3" panose="00000400000000000000" pitchFamily="2" charset="2"/>
              </a:rPr>
              <a:t>Biseparable</a:t>
            </a:r>
            <a:r>
              <a:rPr lang="en-US" altLang="nl-NL" dirty="0">
                <a:solidFill>
                  <a:srgbClr val="000000"/>
                </a:solidFill>
                <a:sym typeface="Math3" panose="00000400000000000000" pitchFamily="2" charset="2"/>
              </a:rPr>
              <a:t> utility as a version of PT</a:t>
            </a:r>
          </a:p>
          <a:p>
            <a:pPr marL="0" indent="0">
              <a:lnSpc>
                <a:spcPct val="90000"/>
              </a:lnSpc>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4.6.</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Neo-additive utility as a version of PT</a:t>
            </a:r>
          </a:p>
          <a:p>
            <a:pPr marL="0" indent="0">
              <a:lnSpc>
                <a:spcPct val="90000"/>
              </a:lnSpc>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4.7.</a:t>
            </a:r>
            <a:r>
              <a:rPr lang="en-GB" altLang="nl-NL" dirty="0">
                <a:solidFill>
                  <a:srgbClr val="0066FF"/>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Afterword &amp; moderating views</a:t>
            </a:r>
          </a:p>
          <a:p>
            <a:pPr marL="0" indent="0">
              <a:lnSpc>
                <a:spcPct val="90000"/>
              </a:lnSpc>
              <a:buClr>
                <a:schemeClr val="tx2">
                  <a:lumMod val="75000"/>
                </a:schemeClr>
              </a:buClr>
            </a:pPr>
            <a:endParaRPr lang="en-US" altLang="nl-NL" dirty="0">
              <a:solidFill>
                <a:srgbClr val="000000"/>
              </a:solidFill>
              <a:sym typeface="Math3" panose="00000400000000000000" pitchFamily="2" charset="2"/>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5979" t="11715" r="29488" b="24147"/>
          <a:stretch/>
        </p:blipFill>
        <p:spPr>
          <a:xfrm>
            <a:off x="8246382" y="548680"/>
            <a:ext cx="646098" cy="697002"/>
          </a:xfrm>
          <a:prstGeom prst="rect">
            <a:avLst/>
          </a:prstGeom>
        </p:spPr>
      </p:pic>
      <p:sp>
        <p:nvSpPr>
          <p:cNvPr id="10" name="Text Box 3"/>
          <p:cNvSpPr txBox="1">
            <a:spLocks noChangeArrowheads="1"/>
          </p:cNvSpPr>
          <p:nvPr/>
        </p:nvSpPr>
        <p:spPr bwMode="auto">
          <a:xfrm>
            <a:off x="8830242"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91</a:t>
            </a:fld>
            <a:endParaRPr lang="en-US" altLang="nl-NL" sz="160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3538684342"/>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2466">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2466">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246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624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04912" y="298748"/>
            <a:ext cx="712879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5.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a:t>
            </a:r>
            <a:r>
              <a:rPr lang="en-GB" altLang="nl-NL" sz="3200" dirty="0" err="1">
                <a:solidFill>
                  <a:srgbClr val="0000FF"/>
                </a:solidFill>
                <a:cs typeface="Times New Roman" panose="02020603050405020304" pitchFamily="18" charset="0"/>
                <a:sym typeface="Math3" panose="00000400000000000000" pitchFamily="2" charset="2"/>
              </a:rPr>
              <a:t>intertemporal</a:t>
            </a:r>
            <a:r>
              <a:rPr lang="en-GB" altLang="nl-NL" sz="3200" dirty="0">
                <a:solidFill>
                  <a:srgbClr val="0000FF"/>
                </a:solidFill>
                <a:cs typeface="Times New Roman" panose="02020603050405020304" pitchFamily="18" charset="0"/>
                <a:sym typeface="Math3" panose="00000400000000000000" pitchFamily="2" charset="2"/>
              </a:rPr>
              <a:t> choice</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5.1. </a:t>
            </a:r>
            <a:r>
              <a:rPr lang="en-GB" altLang="nl-NL" dirty="0">
                <a:solidFill>
                  <a:srgbClr val="000000"/>
                </a:solidFill>
                <a:cs typeface="Times New Roman" panose="02020603050405020304" pitchFamily="18" charset="0"/>
                <a:sym typeface="Math3" panose="00000400000000000000" pitchFamily="2" charset="2"/>
              </a:rPr>
              <a:t>Decreasing impatience </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cs typeface="Times New Roman" panose="02020603050405020304" pitchFamily="18" charset="0"/>
                <a:sym typeface="Math3" panose="00000400000000000000" pitchFamily="2" charset="2"/>
              </a:rPr>
              <a:t>Quasi-hyperbolic discounting</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Unit invariance discounting</a:t>
            </a:r>
            <a:endParaRPr lang="en-US" altLang="nl-NL" dirty="0">
              <a:solidFill>
                <a:srgbClr val="000000"/>
              </a:solidFill>
              <a:sym typeface="Math3" panose="00000400000000000000" pitchFamily="2" charset="2"/>
            </a:endParaRP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5.5.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Discussion</a:t>
            </a:r>
            <a:endParaRPr lang="en-US" altLang="nl-NL" dirty="0">
              <a:solidFill>
                <a:srgbClr val="000000"/>
              </a:solidFill>
              <a:sym typeface="Math3" panose="00000400000000000000" pitchFamily="2" charset="2"/>
            </a:endParaRPr>
          </a:p>
        </p:txBody>
      </p:sp>
      <p:pic>
        <p:nvPicPr>
          <p:cNvPr id="6" name="Picture 5" descr="A picture containing clock, different, old, white&#10;&#10;Description automatically generated">
            <a:extLst>
              <a:ext uri="{FF2B5EF4-FFF2-40B4-BE49-F238E27FC236}">
                <a16:creationId xmlns:a16="http://schemas.microsoft.com/office/drawing/2014/main" id="{F941001B-9C1C-4FC9-8FA7-8AE2F9FCADB3}"/>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34393" r="11042"/>
          <a:stretch/>
        </p:blipFill>
        <p:spPr>
          <a:xfrm>
            <a:off x="7596336" y="548680"/>
            <a:ext cx="724930" cy="553589"/>
          </a:xfrm>
          <a:prstGeom prst="rect">
            <a:avLst/>
          </a:prstGeom>
        </p:spPr>
      </p:pic>
      <p:sp>
        <p:nvSpPr>
          <p:cNvPr id="7" name="Text Box 3"/>
          <p:cNvSpPr txBox="1">
            <a:spLocks noChangeArrowheads="1"/>
          </p:cNvSpPr>
          <p:nvPr/>
        </p:nvSpPr>
        <p:spPr bwMode="auto">
          <a:xfrm>
            <a:off x="8811770"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92</a:t>
            </a:fld>
            <a:endParaRPr lang="en-US" altLang="nl-NL" sz="160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287471355"/>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2466">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24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79474" y="402794"/>
            <a:ext cx="88106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6. </a:t>
            </a:r>
            <a:r>
              <a:rPr lang="en-GB" altLang="nl-NL" sz="3200" dirty="0" err="1">
                <a:solidFill>
                  <a:srgbClr val="0000FF"/>
                </a:solidFill>
                <a:cs typeface="Times New Roman" panose="02020603050405020304" pitchFamily="18" charset="0"/>
                <a:sym typeface="Math3" panose="00000400000000000000" pitchFamily="2" charset="2"/>
              </a:rPr>
              <a:t>Behavioral</a:t>
            </a:r>
            <a:r>
              <a:rPr lang="en-GB" altLang="nl-NL" sz="3200" dirty="0">
                <a:solidFill>
                  <a:srgbClr val="0000FF"/>
                </a:solidFill>
                <a:cs typeface="Times New Roman" panose="02020603050405020304" pitchFamily="18" charset="0"/>
                <a:sym typeface="Math3" panose="00000400000000000000" pitchFamily="2" charset="2"/>
              </a:rPr>
              <a:t> theories for welfare</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6.1.</a:t>
            </a:r>
            <a:r>
              <a:rPr lang="en-GB" altLang="nl-NL" dirty="0">
                <a:solidFill>
                  <a:schemeClr val="tx2">
                    <a:lumMod val="75000"/>
                  </a:schemeClr>
                </a:solidFill>
                <a:cs typeface="Times New Roman" panose="02020603050405020304" pitchFamily="18" charset="0"/>
                <a:sym typeface="Math3" panose="00000400000000000000" pitchFamily="2" charset="2"/>
              </a:rPr>
              <a:t> Fehr-Schmidt inequality aversion</a:t>
            </a:r>
            <a:endParaRPr lang="en-US" altLang="nl-NL" dirty="0">
              <a:solidFill>
                <a:srgbClr val="000000"/>
              </a:solidFill>
              <a:sym typeface="Math3" panose="00000400000000000000" pitchFamily="2" charset="2"/>
            </a:endParaRPr>
          </a:p>
        </p:txBody>
      </p:sp>
      <p:pic>
        <p:nvPicPr>
          <p:cNvPr id="7" name="Picture 6" descr="C:\Users\xx\Desktop\cur\cur Micro IV\werlfare0.png"/>
          <p:cNvPicPr>
            <a:picLocks noChangeAspect="1" noChangeArrowheads="1"/>
          </p:cNvPicPr>
          <p:nvPr/>
        </p:nvPicPr>
        <p:blipFill rotWithShape="1">
          <a:blip r:embed="rId3">
            <a:extLst>
              <a:ext uri="{28A0092B-C50C-407E-A947-70E740481C1C}">
                <a14:useLocalDpi xmlns:a14="http://schemas.microsoft.com/office/drawing/2010/main" val="0"/>
              </a:ext>
            </a:extLst>
          </a:blip>
          <a:srcRect l="13880" t="8928" r="10870" b="22620"/>
          <a:stretch/>
        </p:blipFill>
        <p:spPr bwMode="auto">
          <a:xfrm>
            <a:off x="8079562" y="630573"/>
            <a:ext cx="938412" cy="4796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8811770"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93</a:t>
            </a:fld>
            <a:endParaRPr lang="en-US" altLang="nl-NL" sz="160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3229331939"/>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21432" y="224994"/>
            <a:ext cx="881062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3600" dirty="0">
                <a:solidFill>
                  <a:srgbClr val="0000FF"/>
                </a:solidFill>
                <a:cs typeface="Times New Roman" panose="02020603050405020304" pitchFamily="18" charset="0"/>
                <a:sym typeface="Math3" panose="00000400000000000000" pitchFamily="2" charset="2"/>
              </a:rPr>
              <a:t>Chapter</a:t>
            </a:r>
            <a:r>
              <a:rPr lang="en-GB" altLang="nl-NL" sz="3200" dirty="0">
                <a:solidFill>
                  <a:srgbClr val="0000FF"/>
                </a:solidFill>
                <a:cs typeface="Times New Roman" panose="02020603050405020304" pitchFamily="18" charset="0"/>
                <a:sym typeface="Math3" panose="00000400000000000000" pitchFamily="2" charset="2"/>
              </a:rPr>
              <a:t> 7. Breakaways from revealed preference</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7.1.</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err="1">
                <a:solidFill>
                  <a:schemeClr val="tx2">
                    <a:lumMod val="75000"/>
                  </a:schemeClr>
                </a:solidFill>
                <a:cs typeface="Times New Roman" panose="02020603050405020304" pitchFamily="18" charset="0"/>
                <a:sym typeface="Math3" panose="00000400000000000000" pitchFamily="2" charset="2"/>
              </a:rPr>
              <a:t>Kahneman’s</a:t>
            </a:r>
            <a:r>
              <a:rPr lang="en-GB" altLang="nl-NL" dirty="0">
                <a:solidFill>
                  <a:schemeClr val="tx2">
                    <a:lumMod val="75000"/>
                  </a:schemeClr>
                </a:solidFill>
                <a:cs typeface="Times New Roman" panose="02020603050405020304" pitchFamily="18" charset="0"/>
                <a:sym typeface="Math3" panose="00000400000000000000" pitchFamily="2" charset="2"/>
              </a:rPr>
              <a:t> experienced utility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7.2.</a:t>
            </a:r>
            <a:r>
              <a:rPr lang="en-GB" altLang="nl-NL" dirty="0">
                <a:solidFill>
                  <a:schemeClr val="tx2">
                    <a:lumMod val="75000"/>
                  </a:schemeClr>
                </a:solidFill>
                <a:cs typeface="Times New Roman" panose="02020603050405020304" pitchFamily="18" charset="0"/>
                <a:sym typeface="Math3" panose="00000400000000000000" pitchFamily="2" charset="2"/>
              </a:rPr>
              <a:t> Happiness studies</a:t>
            </a:r>
            <a:endParaRPr lang="en-US" altLang="nl-NL" dirty="0">
              <a:solidFill>
                <a:srgbClr val="000000"/>
              </a:solidFill>
              <a:sym typeface="Math3" panose="00000400000000000000" pitchFamily="2" charset="2"/>
            </a:endParaRPr>
          </a:p>
        </p:txBody>
      </p:sp>
      <p:grpSp>
        <p:nvGrpSpPr>
          <p:cNvPr id="5" name="Group 4"/>
          <p:cNvGrpSpPr/>
          <p:nvPr/>
        </p:nvGrpSpPr>
        <p:grpSpPr>
          <a:xfrm>
            <a:off x="7956376" y="692696"/>
            <a:ext cx="864096" cy="457463"/>
            <a:chOff x="4932040" y="5473180"/>
            <a:chExt cx="1035315" cy="548108"/>
          </a:xfrm>
        </p:grpSpPr>
        <p:pic>
          <p:nvPicPr>
            <p:cNvPr id="6" name="Picture 5" descr="C:\Users\xx\Desktop\cur\cur Micro IV\revealed prer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8" t="11715" r="2778" b="5999"/>
            <a:stretch/>
          </p:blipFill>
          <p:spPr bwMode="auto">
            <a:xfrm>
              <a:off x="4932040" y="5473180"/>
              <a:ext cx="1035315" cy="54810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0"/>
            <p:cNvGrpSpPr>
              <a:grpSpLocks/>
            </p:cNvGrpSpPr>
            <p:nvPr/>
          </p:nvGrpSpPr>
          <p:grpSpPr bwMode="auto">
            <a:xfrm>
              <a:off x="4932041" y="5490073"/>
              <a:ext cx="1013686" cy="531215"/>
              <a:chOff x="1222827" y="4171047"/>
              <a:chExt cx="2117268" cy="1696352"/>
            </a:xfrm>
          </p:grpSpPr>
          <p:cxnSp>
            <p:nvCxnSpPr>
              <p:cNvPr id="8" name="Straight Connector 6"/>
              <p:cNvCxnSpPr>
                <a:cxnSpLocks noChangeShapeType="1"/>
              </p:cNvCxnSpPr>
              <p:nvPr/>
            </p:nvCxnSpPr>
            <p:spPr bwMode="auto">
              <a:xfrm rot="10800000" flipV="1">
                <a:off x="1235524" y="4171047"/>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9" name="Straight Connector 9"/>
              <p:cNvCxnSpPr>
                <a:cxnSpLocks noChangeShapeType="1"/>
              </p:cNvCxnSpPr>
              <p:nvPr/>
            </p:nvCxnSpPr>
            <p:spPr bwMode="auto">
              <a:xfrm rot="10800000">
                <a:off x="1222827" y="4183742"/>
                <a:ext cx="2104571" cy="168365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sp>
        <p:nvSpPr>
          <p:cNvPr id="10" name="Text Box 3"/>
          <p:cNvSpPr txBox="1">
            <a:spLocks noChangeArrowheads="1"/>
          </p:cNvSpPr>
          <p:nvPr/>
        </p:nvSpPr>
        <p:spPr bwMode="auto">
          <a:xfrm>
            <a:off x="8811770"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94</a:t>
            </a:fld>
            <a:endParaRPr lang="en-US" altLang="nl-NL" sz="160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2907850840"/>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11881" y="192086"/>
            <a:ext cx="8336583"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Math3" panose="00000400000000000000" pitchFamily="2" charset="2"/>
              <a:buNone/>
            </a:pPr>
            <a:r>
              <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rPr>
              <a:t>Chapter 4</a:t>
            </a:r>
          </a:p>
          <a:p>
            <a:pPr algn="ctr">
              <a:spcBef>
                <a:spcPct val="0"/>
              </a:spcBef>
              <a:buFont typeface="Math3" panose="00000400000000000000" pitchFamily="2" charset="2"/>
              <a:buNone/>
            </a:pPr>
            <a:endParaRPr lang="en-GB" altLang="nl-NL" sz="8000" i="1" dirty="0">
              <a:solidFill>
                <a:srgbClr val="CC9900"/>
              </a:solidFill>
              <a:latin typeface="Arial" panose="020B0604020202020204" pitchFamily="34" charset="0"/>
              <a:cs typeface="Times New Roman" panose="02020603050405020304" pitchFamily="18" charset="0"/>
              <a:sym typeface="Math3" panose="00000400000000000000" pitchFamily="2" charset="2"/>
            </a:endParaRPr>
          </a:p>
          <a:p>
            <a:pPr algn="ctr">
              <a:spcBef>
                <a:spcPct val="0"/>
              </a:spcBef>
              <a:buNone/>
            </a:pPr>
            <a:r>
              <a:rPr lang="en-GB" altLang="nl-NL" sz="6600" dirty="0" err="1">
                <a:solidFill>
                  <a:srgbClr val="CC9900"/>
                </a:solidFill>
                <a:latin typeface="Arial" panose="020B0604020202020204" pitchFamily="34" charset="0"/>
                <a:cs typeface="Times New Roman" panose="02020603050405020304" pitchFamily="18" charset="0"/>
                <a:sym typeface="Math3" panose="00000400000000000000" pitchFamily="2" charset="2"/>
              </a:rPr>
              <a:t>Behavioral</a:t>
            </a:r>
            <a:r>
              <a:rPr lang="en-GB" altLang="nl-NL" sz="6600" dirty="0">
                <a:solidFill>
                  <a:srgbClr val="CC9900"/>
                </a:solidFill>
                <a:latin typeface="Arial" panose="020B0604020202020204" pitchFamily="34" charset="0"/>
                <a:cs typeface="Times New Roman" panose="02020603050405020304" pitchFamily="18" charset="0"/>
                <a:sym typeface="Math3" panose="00000400000000000000" pitchFamily="2" charset="2"/>
              </a:rPr>
              <a:t> theories for decision under risk</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979" t="11715" r="29488" b="24147"/>
          <a:stretch/>
        </p:blipFill>
        <p:spPr>
          <a:xfrm>
            <a:off x="8173958" y="286143"/>
            <a:ext cx="646098" cy="697002"/>
          </a:xfrm>
          <a:prstGeom prst="rect">
            <a:avLst/>
          </a:prstGeom>
        </p:spPr>
      </p:pic>
      <p:sp>
        <p:nvSpPr>
          <p:cNvPr id="5" name="Text Box 3"/>
          <p:cNvSpPr txBox="1">
            <a:spLocks noChangeArrowheads="1"/>
          </p:cNvSpPr>
          <p:nvPr/>
        </p:nvSpPr>
        <p:spPr bwMode="auto">
          <a:xfrm>
            <a:off x="8821006"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95</a:t>
            </a:fld>
            <a:endParaRPr lang="en-US" altLang="nl-NL" sz="160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118294929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95275" y="65088"/>
            <a:ext cx="88106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800">
                <a:solidFill>
                  <a:schemeClr val="tx1"/>
                </a:solidFill>
                <a:latin typeface="Arial" panose="020B0604020202020204" pitchFamily="34" charset="0"/>
              </a:defRPr>
            </a:lvl1pPr>
            <a:lvl2pPr marL="990600" indent="-533400">
              <a:defRPr sz="2800">
                <a:solidFill>
                  <a:schemeClr val="tx1"/>
                </a:solidFill>
                <a:latin typeface="Arial" panose="020B0604020202020204" pitchFamily="34" charset="0"/>
              </a:defRPr>
            </a:lvl2pPr>
            <a:lvl3pPr marL="1447800" indent="-533400">
              <a:defRPr sz="2800">
                <a:solidFill>
                  <a:schemeClr val="tx1"/>
                </a:solidFill>
                <a:latin typeface="Arial" panose="020B0604020202020204" pitchFamily="34" charset="0"/>
              </a:defRPr>
            </a:lvl3pPr>
            <a:lvl4pPr marL="1905000" indent="-533400">
              <a:defRPr sz="2800">
                <a:solidFill>
                  <a:schemeClr val="tx1"/>
                </a:solidFill>
                <a:latin typeface="Arial" panose="020B0604020202020204" pitchFamily="34" charset="0"/>
              </a:defRPr>
            </a:lvl4pPr>
            <a:lvl5pPr marL="2362200" indent="-533400">
              <a:defRPr sz="2800">
                <a:solidFill>
                  <a:schemeClr val="tx1"/>
                </a:solidFill>
                <a:latin typeface="Arial" panose="020B0604020202020204" pitchFamily="34" charset="0"/>
              </a:defRPr>
            </a:lvl5pPr>
            <a:lvl6pPr marL="2819400" indent="-533400" eaLnBrk="0" fontAlgn="base" hangingPunct="0">
              <a:spcBef>
                <a:spcPct val="0"/>
              </a:spcBef>
              <a:spcAft>
                <a:spcPct val="0"/>
              </a:spcAft>
              <a:defRPr sz="2800">
                <a:solidFill>
                  <a:schemeClr val="tx1"/>
                </a:solidFill>
                <a:latin typeface="Arial" panose="020B0604020202020204" pitchFamily="34" charset="0"/>
              </a:defRPr>
            </a:lvl6pPr>
            <a:lvl7pPr marL="3276600" indent="-533400" eaLnBrk="0" fontAlgn="base" hangingPunct="0">
              <a:spcBef>
                <a:spcPct val="0"/>
              </a:spcBef>
              <a:spcAft>
                <a:spcPct val="0"/>
              </a:spcAft>
              <a:defRPr sz="2800">
                <a:solidFill>
                  <a:schemeClr val="tx1"/>
                </a:solidFill>
                <a:latin typeface="Arial" panose="020B0604020202020204" pitchFamily="34" charset="0"/>
              </a:defRPr>
            </a:lvl7pPr>
            <a:lvl8pPr marL="3733800" indent="-533400" eaLnBrk="0" fontAlgn="base" hangingPunct="0">
              <a:spcBef>
                <a:spcPct val="0"/>
              </a:spcBef>
              <a:spcAft>
                <a:spcPct val="0"/>
              </a:spcAft>
              <a:defRPr sz="2800">
                <a:solidFill>
                  <a:schemeClr val="tx1"/>
                </a:solidFill>
                <a:latin typeface="Arial" panose="020B0604020202020204" pitchFamily="34" charset="0"/>
              </a:defRPr>
            </a:lvl8pPr>
            <a:lvl9pPr marL="4191000" indent="-533400" eaLnBrk="0" fontAlgn="base" hangingPunct="0">
              <a:spcBef>
                <a:spcPct val="0"/>
              </a:spcBef>
              <a:spcAft>
                <a:spcPct val="0"/>
              </a:spcAft>
              <a:defRPr sz="2800">
                <a:solidFill>
                  <a:schemeClr val="tx1"/>
                </a:solidFill>
                <a:latin typeface="Arial" panose="020B0604020202020204" pitchFamily="34" charset="0"/>
              </a:defRPr>
            </a:lvl9pPr>
          </a:lstStyle>
          <a:p>
            <a:pPr>
              <a:buClr>
                <a:schemeClr val="tx2">
                  <a:lumMod val="75000"/>
                </a:schemeClr>
              </a:buClr>
              <a:buFont typeface="Math3" panose="00000400000000000000" pitchFamily="2" charset="2"/>
              <a:buNone/>
            </a:pPr>
            <a:r>
              <a:rPr lang="en-GB" altLang="nl-NL" sz="4800" dirty="0">
                <a:solidFill>
                  <a:srgbClr val="0000FF"/>
                </a:solidFill>
                <a:cs typeface="Times New Roman" panose="02020603050405020304" pitchFamily="18" charset="0"/>
                <a:sym typeface="Math3" panose="00000400000000000000" pitchFamily="2" charset="2"/>
              </a:rPr>
              <a:t>Ch. 4</a:t>
            </a:r>
            <a:br>
              <a:rPr lang="en-GB" altLang="nl-NL" sz="3200" dirty="0">
                <a:solidFill>
                  <a:srgbClr val="0000FF"/>
                </a:solidFill>
                <a:cs typeface="Times New Roman" panose="02020603050405020304" pitchFamily="18" charset="0"/>
                <a:sym typeface="Math3" panose="00000400000000000000" pitchFamily="2" charset="2"/>
              </a:rPr>
            </a:br>
            <a:endParaRPr lang="en-GB" altLang="nl-NL" sz="3200" dirty="0">
              <a:solidFill>
                <a:srgbClr val="0000FF"/>
              </a:solidFill>
              <a:cs typeface="Times New Roman" panose="02020603050405020304" pitchFamily="18" charset="0"/>
              <a:sym typeface="Math3" panose="00000400000000000000" pitchFamily="2" charset="2"/>
            </a:endParaRP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4.1. </a:t>
            </a:r>
            <a:r>
              <a:rPr lang="en-GB" altLang="nl-NL" dirty="0">
                <a:solidFill>
                  <a:srgbClr val="000000"/>
                </a:solidFill>
                <a:cs typeface="Times New Roman" panose="02020603050405020304" pitchFamily="18" charset="0"/>
                <a:sym typeface="Math3" panose="00000400000000000000" pitchFamily="2" charset="2"/>
              </a:rPr>
              <a:t>Reaction to the 2</a:t>
            </a:r>
            <a:r>
              <a:rPr lang="en-GB" altLang="nl-NL" baseline="30000" dirty="0">
                <a:solidFill>
                  <a:srgbClr val="000000"/>
                </a:solidFill>
                <a:cs typeface="Times New Roman" panose="02020603050405020304" pitchFamily="18" charset="0"/>
                <a:sym typeface="Math3" panose="00000400000000000000" pitchFamily="2" charset="2"/>
              </a:rPr>
              <a:t>nd</a:t>
            </a:r>
            <a:r>
              <a:rPr lang="en-GB" altLang="nl-NL" dirty="0">
                <a:solidFill>
                  <a:srgbClr val="000000"/>
                </a:solidFill>
                <a:cs typeface="Times New Roman" panose="02020603050405020304" pitchFamily="18" charset="0"/>
                <a:sym typeface="Math3" panose="00000400000000000000" pitchFamily="2" charset="2"/>
              </a:rPr>
              <a:t> problem (</a:t>
            </a:r>
            <a:r>
              <a:rPr lang="en-US" dirty="0"/>
              <a:t>§2.2</a:t>
            </a:r>
            <a:r>
              <a:rPr lang="en-GB" altLang="nl-NL" dirty="0">
                <a:solidFill>
                  <a:srgbClr val="000000"/>
                </a:solidFill>
                <a:cs typeface="Times New Roman" panose="02020603050405020304" pitchFamily="18" charset="0"/>
                <a:sym typeface="Math3" panose="00000400000000000000" pitchFamily="2" charset="2"/>
              </a:rPr>
              <a:t>); a </a:t>
            </a:r>
            <a:r>
              <a:rPr lang="en-GB" altLang="nl-NL" dirty="0" err="1">
                <a:solidFill>
                  <a:srgbClr val="000000"/>
                </a:solidFill>
                <a:cs typeface="Times New Roman" panose="02020603050405020304" pitchFamily="18" charset="0"/>
                <a:sym typeface="Math3" panose="00000400000000000000" pitchFamily="2" charset="2"/>
              </a:rPr>
              <a:t>behavioral</a:t>
            </a:r>
            <a:br>
              <a:rPr lang="en-GB" altLang="nl-NL" dirty="0">
                <a:solidFill>
                  <a:srgbClr val="000000"/>
                </a:solidFill>
                <a:cs typeface="Times New Roman" panose="02020603050405020304" pitchFamily="18" charset="0"/>
                <a:sym typeface="Math3" panose="00000400000000000000" pitchFamily="2" charset="2"/>
              </a:rPr>
            </a:br>
            <a:r>
              <a:rPr lang="en-GB" altLang="nl-NL" dirty="0">
                <a:solidFill>
                  <a:srgbClr val="000000"/>
                </a:solidFill>
                <a:cs typeface="Times New Roman" panose="02020603050405020304" pitchFamily="18" charset="0"/>
                <a:sym typeface="Math3" panose="00000400000000000000" pitchFamily="2" charset="2"/>
              </a:rPr>
              <a:t>       theory</a:t>
            </a:r>
            <a:r>
              <a:rPr lang="nl-NL" altLang="nl-NL" dirty="0">
                <a:solidFill>
                  <a:srgbClr val="000000"/>
                </a:solidFill>
                <a:cs typeface="Times New Roman" panose="02020603050405020304" pitchFamily="18" charset="0"/>
                <a:sym typeface="Math3" panose="00000400000000000000" pitchFamily="2" charset="2"/>
              </a:rPr>
              <a:t> </a:t>
            </a:r>
            <a:r>
              <a:rPr lang="en-GB" altLang="nl-NL" dirty="0">
                <a:solidFill>
                  <a:srgbClr val="000000"/>
                </a:solidFill>
                <a:cs typeface="Times New Roman" panose="02020603050405020304" pitchFamily="18" charset="0"/>
                <a:sym typeface="Math3" panose="00000400000000000000" pitchFamily="2" charset="2"/>
              </a:rPr>
              <a:t>for risk: prospect theory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4.2.</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GB" altLang="nl-NL" dirty="0">
                <a:solidFill>
                  <a:srgbClr val="000000"/>
                </a:solidFill>
                <a:sym typeface="Math3" panose="00000400000000000000" pitchFamily="2" charset="2"/>
              </a:rPr>
              <a:t>Chew’s weighted utility</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4.3.</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Gul’s disappointment aversion</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4.4.</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Quiggin’s (1982) RDU and Tversky &amp; </a:t>
            </a:r>
            <a:br>
              <a:rPr lang="en-US" altLang="nl-NL" dirty="0">
                <a:solidFill>
                  <a:srgbClr val="000000"/>
                </a:solidFill>
                <a:sym typeface="Math3" panose="00000400000000000000" pitchFamily="2" charset="2"/>
              </a:rPr>
            </a:br>
            <a:r>
              <a:rPr lang="en-US" altLang="nl-NL" dirty="0">
                <a:solidFill>
                  <a:srgbClr val="000000"/>
                </a:solidFill>
                <a:sym typeface="Math3" panose="00000400000000000000" pitchFamily="2" charset="2"/>
              </a:rPr>
              <a:t>       Kahneman’s (1992)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4.5.</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err="1">
                <a:solidFill>
                  <a:srgbClr val="000000"/>
                </a:solidFill>
                <a:sym typeface="Math3" panose="00000400000000000000" pitchFamily="2" charset="2"/>
              </a:rPr>
              <a:t>Biseparable</a:t>
            </a:r>
            <a:r>
              <a:rPr lang="en-US" altLang="nl-NL" dirty="0">
                <a:solidFill>
                  <a:srgbClr val="000000"/>
                </a:solidFill>
                <a:sym typeface="Math3" panose="00000400000000000000" pitchFamily="2" charset="2"/>
              </a:rPr>
              <a:t>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4.6.</a:t>
            </a:r>
            <a:r>
              <a:rPr lang="en-GB" altLang="nl-NL" dirty="0">
                <a:solidFill>
                  <a:schemeClr val="tx2">
                    <a:lumMod val="75000"/>
                  </a:schemeClr>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Neo-additive utility as a version of PT</a:t>
            </a:r>
          </a:p>
          <a:p>
            <a:pPr marL="0" indent="0">
              <a:buClr>
                <a:schemeClr val="tx2">
                  <a:lumMod val="75000"/>
                </a:schemeClr>
              </a:buClr>
            </a:pPr>
            <a:r>
              <a:rPr lang="en-GB" altLang="nl-NL" dirty="0">
                <a:solidFill>
                  <a:srgbClr val="0000FF"/>
                </a:solidFill>
                <a:cs typeface="Times New Roman" panose="02020603050405020304" pitchFamily="18" charset="0"/>
                <a:sym typeface="Math3" panose="00000400000000000000" pitchFamily="2" charset="2"/>
              </a:rPr>
              <a:t>4.7.</a:t>
            </a:r>
            <a:r>
              <a:rPr lang="en-GB" altLang="nl-NL" dirty="0">
                <a:solidFill>
                  <a:srgbClr val="0066FF"/>
                </a:solidFill>
                <a:cs typeface="Times New Roman" panose="02020603050405020304" pitchFamily="18" charset="0"/>
                <a:sym typeface="Math3" panose="00000400000000000000" pitchFamily="2" charset="2"/>
              </a:rPr>
              <a:t> </a:t>
            </a:r>
            <a:r>
              <a:rPr lang="en-US" altLang="nl-NL" dirty="0">
                <a:solidFill>
                  <a:srgbClr val="000000"/>
                </a:solidFill>
                <a:sym typeface="Math3" panose="00000400000000000000" pitchFamily="2" charset="2"/>
              </a:rPr>
              <a:t>Afterword &amp; moderating views</a:t>
            </a:r>
          </a:p>
          <a:p>
            <a:pPr marL="0" indent="0">
              <a:buClr>
                <a:schemeClr val="tx2">
                  <a:lumMod val="75000"/>
                </a:schemeClr>
              </a:buClr>
            </a:pPr>
            <a:endParaRPr lang="en-US" altLang="nl-NL" dirty="0">
              <a:solidFill>
                <a:srgbClr val="000000"/>
              </a:solidFill>
              <a:sym typeface="Math3" panose="00000400000000000000" pitchFamily="2" charset="2"/>
            </a:endParaRPr>
          </a:p>
        </p:txBody>
      </p:sp>
      <p:sp>
        <p:nvSpPr>
          <p:cNvPr id="4" name="Line 8"/>
          <p:cNvSpPr>
            <a:spLocks noChangeShapeType="1"/>
          </p:cNvSpPr>
          <p:nvPr/>
        </p:nvSpPr>
        <p:spPr bwMode="auto">
          <a:xfrm>
            <a:off x="9769" y="1281584"/>
            <a:ext cx="392113" cy="203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979" t="11715" r="29488" b="24147"/>
          <a:stretch/>
        </p:blipFill>
        <p:spPr>
          <a:xfrm>
            <a:off x="8092481" y="106747"/>
            <a:ext cx="646098" cy="697002"/>
          </a:xfrm>
          <a:prstGeom prst="rect">
            <a:avLst/>
          </a:prstGeom>
        </p:spPr>
      </p:pic>
      <p:sp>
        <p:nvSpPr>
          <p:cNvPr id="8" name="Text Box 3"/>
          <p:cNvSpPr txBox="1">
            <a:spLocks noChangeArrowheads="1"/>
          </p:cNvSpPr>
          <p:nvPr/>
        </p:nvSpPr>
        <p:spPr bwMode="auto">
          <a:xfrm>
            <a:off x="8821006"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96</a:t>
            </a:fld>
            <a:endParaRPr lang="en-US" altLang="nl-NL" sz="160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1413296622"/>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0650" y="165100"/>
            <a:ext cx="8251825"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Kahneman</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&amp; </a:t>
            </a:r>
            <a:r>
              <a:rPr lang="en-US" altLang="nl-NL" sz="2800" dirty="0" err="1">
                <a:solidFill>
                  <a:srgbClr val="000000"/>
                </a:solidFill>
                <a:latin typeface="Arial" panose="020B0604020202020204" pitchFamily="34" charset="0"/>
                <a:cs typeface="Times New Roman" panose="02020603050405020304" pitchFamily="18" charset="0"/>
                <a:sym typeface="Math3" panose="00000400000000000000" pitchFamily="2" charset="2"/>
              </a:rPr>
              <a:t>Tversky’s</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(1979) prospect theory: a new</a:t>
            </a:r>
            <a:r>
              <a:rPr lang="en-AU" altLang="nl-NL" sz="2800" dirty="0">
                <a:solidFill>
                  <a:srgbClr val="000000"/>
                </a:solidFill>
                <a:latin typeface="Arial" panose="020B0604020202020204" pitchFamily="34" charset="0"/>
                <a:sym typeface="Math3" panose="00000400000000000000" pitchFamily="2" charset="2"/>
              </a:rPr>
              <a:t> risk theory.</a:t>
            </a:r>
          </a:p>
          <a:p>
            <a:pPr>
              <a:spcBef>
                <a:spcPct val="0"/>
              </a:spcBef>
              <a:buFont typeface="Math3" panose="00000400000000000000" pitchFamily="2" charset="2"/>
              <a:buNone/>
            </a:pPr>
            <a:r>
              <a:rPr lang="en-AU" altLang="nl-NL" sz="2800" dirty="0">
                <a:solidFill>
                  <a:srgbClr val="000000"/>
                </a:solidFill>
                <a:latin typeface="Arial" panose="020B0604020202020204" pitchFamily="34" charset="0"/>
                <a:sym typeface="Math3" panose="00000400000000000000" pitchFamily="2" charset="2"/>
              </a:rPr>
              <a:t>But implications are much broader. </a:t>
            </a:r>
          </a:p>
          <a:p>
            <a:pPr>
              <a:spcBef>
                <a:spcPct val="0"/>
              </a:spcBef>
              <a:buFont typeface="Math3" panose="00000400000000000000" pitchFamily="2" charset="2"/>
              <a:buNone/>
            </a:pPr>
            <a:r>
              <a:rPr lang="en-AU" altLang="nl-NL" sz="2800" dirty="0">
                <a:solidFill>
                  <a:srgbClr val="000000"/>
                </a:solidFill>
                <a:latin typeface="Arial" panose="020B0604020202020204" pitchFamily="34" charset="0"/>
                <a:sym typeface="Math3" panose="00000400000000000000" pitchFamily="2" charset="2"/>
              </a:rPr>
              <a:t>It provided the first explicit &amp; </a:t>
            </a:r>
            <a:r>
              <a:rPr lang="en-AU" altLang="nl-NL" sz="2800" dirty="0">
                <a:solidFill>
                  <a:srgbClr val="FF0000"/>
                </a:solidFill>
                <a:latin typeface="Arial" panose="020B0604020202020204" pitchFamily="34" charset="0"/>
                <a:sym typeface="Math3" panose="00000400000000000000" pitchFamily="2" charset="2"/>
              </a:rPr>
              <a:t>tractable</a:t>
            </a:r>
            <a:r>
              <a:rPr lang="en-AU" altLang="nl-NL" sz="2800" dirty="0">
                <a:solidFill>
                  <a:srgbClr val="000000"/>
                </a:solidFill>
                <a:latin typeface="Arial" panose="020B0604020202020204" pitchFamily="34" charset="0"/>
                <a:sym typeface="Math3" panose="00000400000000000000" pitchFamily="2" charset="2"/>
              </a:rPr>
              <a:t> deviation from rationality. Before, thought to be impossible. </a:t>
            </a:r>
            <a:r>
              <a:rPr lang="en-AU" altLang="nl-NL" sz="2000" dirty="0">
                <a:solidFill>
                  <a:srgbClr val="000000"/>
                </a:solidFill>
                <a:latin typeface="Arial" panose="020B0604020202020204" pitchFamily="34" charset="0"/>
                <a:sym typeface="Math3" panose="00000400000000000000" pitchFamily="2" charset="2"/>
              </a:rPr>
              <a:t>Repeating two citations:</a:t>
            </a:r>
            <a:br>
              <a:rPr lang="en-AU" altLang="nl-NL" sz="2800" dirty="0">
                <a:solidFill>
                  <a:srgbClr val="000000"/>
                </a:solidFill>
                <a:latin typeface="Arial" panose="020B0604020202020204" pitchFamily="34" charset="0"/>
                <a:sym typeface="Math3" panose="00000400000000000000" pitchFamily="2" charset="2"/>
              </a:rPr>
            </a:br>
            <a:endParaRPr lang="en-AU" altLang="nl-NL" sz="2800" dirty="0">
              <a:solidFill>
                <a:srgbClr val="000000"/>
              </a:solidFill>
              <a:latin typeface="Arial" panose="020B0604020202020204" pitchFamily="34" charset="0"/>
              <a:sym typeface="Math3" panose="00000400000000000000" pitchFamily="2" charset="2"/>
            </a:endParaRPr>
          </a:p>
          <a:p>
            <a:pPr>
              <a:spcBef>
                <a:spcPct val="0"/>
              </a:spcBef>
              <a:buFont typeface="Math3" panose="00000400000000000000" pitchFamily="2" charset="2"/>
              <a:buNone/>
            </a:pPr>
            <a:r>
              <a:rPr lang="en-AU" altLang="nl-NL" sz="2800" dirty="0">
                <a:solidFill>
                  <a:srgbClr val="0000FF"/>
                </a:solidFill>
                <a:latin typeface="Arial" panose="020B0604020202020204" pitchFamily="34" charset="0"/>
                <a:sym typeface="Math3" panose="00000400000000000000" pitchFamily="2" charset="2"/>
              </a:rPr>
              <a:t>Arrow (1951 </a:t>
            </a:r>
            <a:r>
              <a:rPr lang="en-AU" altLang="nl-NL" sz="2800" dirty="0" err="1">
                <a:solidFill>
                  <a:srgbClr val="0000FF"/>
                </a:solidFill>
                <a:latin typeface="Arial" panose="020B0604020202020204" pitchFamily="34" charset="0"/>
                <a:sym typeface="Math3" panose="00000400000000000000" pitchFamily="2" charset="2"/>
              </a:rPr>
              <a:t>Econometrica</a:t>
            </a:r>
            <a:r>
              <a:rPr lang="en-AU" altLang="nl-NL" sz="2800" dirty="0">
                <a:solidFill>
                  <a:srgbClr val="0000FF"/>
                </a:solidFill>
                <a:latin typeface="Arial" panose="020B0604020202020204" pitchFamily="34" charset="0"/>
                <a:sym typeface="Math3" panose="00000400000000000000" pitchFamily="2" charset="2"/>
              </a:rPr>
              <a:t> p. 406):</a:t>
            </a:r>
          </a:p>
          <a:p>
            <a:pPr>
              <a:spcBef>
                <a:spcPct val="0"/>
              </a:spcBef>
              <a:buFont typeface="Math3" panose="00000400000000000000" pitchFamily="2" charset="2"/>
              <a:buNone/>
            </a:pPr>
            <a:r>
              <a:rPr lang="en-AU" altLang="nl-NL" sz="2000" dirty="0">
                <a:solidFill>
                  <a:srgbClr val="000000"/>
                </a:solidFill>
                <a:latin typeface="Arial" panose="020B0604020202020204" pitchFamily="34" charset="0"/>
                <a:sym typeface="Math3" panose="00000400000000000000" pitchFamily="2" charset="2"/>
              </a:rPr>
              <a:t>“In view of the general tradition of economics, which tends to regard rational </a:t>
            </a:r>
            <a:r>
              <a:rPr lang="en-AU" altLang="nl-NL" sz="2000" dirty="0" err="1">
                <a:solidFill>
                  <a:srgbClr val="000000"/>
                </a:solidFill>
                <a:latin typeface="Arial" panose="020B0604020202020204" pitchFamily="34" charset="0"/>
                <a:sym typeface="Math3" panose="00000400000000000000" pitchFamily="2" charset="2"/>
              </a:rPr>
              <a:t>behavior</a:t>
            </a:r>
            <a:r>
              <a:rPr lang="en-AU" altLang="nl-NL" sz="2000" dirty="0">
                <a:solidFill>
                  <a:srgbClr val="000000"/>
                </a:solidFill>
                <a:latin typeface="Arial" panose="020B0604020202020204" pitchFamily="34" charset="0"/>
                <a:sym typeface="Math3" panose="00000400000000000000" pitchFamily="2" charset="2"/>
              </a:rPr>
              <a:t> as a first approximation to actual, </a:t>
            </a:r>
            <a:r>
              <a:rPr lang="en-AU" altLang="nl-NL" sz="2000" dirty="0">
                <a:solidFill>
                  <a:srgbClr val="000000"/>
                </a:solidFill>
                <a:ea typeface="MS Mincho" panose="02020609040205080304" pitchFamily="49" charset="-128"/>
              </a:rPr>
              <a:t>I</a:t>
            </a:r>
            <a:r>
              <a:rPr lang="en-AU" altLang="nl-NL" sz="2000" dirty="0">
                <a:solidFill>
                  <a:srgbClr val="000000"/>
                </a:solidFill>
                <a:latin typeface="Arial" panose="020B0604020202020204" pitchFamily="34" charset="0"/>
                <a:sym typeface="Math3" panose="00000400000000000000" pitchFamily="2" charset="2"/>
              </a:rPr>
              <a:t> feel justified in lumping the two classes [normative and descriptive] of theory together.”</a:t>
            </a:r>
          </a:p>
          <a:p>
            <a:pPr>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Relatedly, the earlier Newton (1687): </a:t>
            </a:r>
            <a: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t>“I can calculate the motion of heavenly bodies, but not the madness of people.”</a:t>
            </a:r>
            <a:br>
              <a:rPr lang="en-US" altLang="nl-NL" sz="1800" dirty="0">
                <a:solidFill>
                  <a:srgbClr val="000000"/>
                </a:solidFill>
                <a:latin typeface="Arial" panose="020B0604020202020204" pitchFamily="34" charset="0"/>
                <a:cs typeface="Times New Roman" panose="02020603050405020304" pitchFamily="18" charset="0"/>
                <a:sym typeface="Math3" panose="00000400000000000000" pitchFamily="2" charset="2"/>
              </a:rPr>
            </a:br>
            <a:endParaRPr lang="en-GB" altLang="nl-NL" sz="2400" dirty="0">
              <a:solidFill>
                <a:srgbClr val="000000"/>
              </a:solidFill>
              <a:latin typeface="Arial" panose="020B0604020202020204" pitchFamily="34" charset="0"/>
              <a:cs typeface="Times New Roman" panose="02020603050405020304" pitchFamily="18" charset="0"/>
              <a:sym typeface="Math3" panose="00000400000000000000" pitchFamily="2" charset="2"/>
            </a:endParaRPr>
          </a:p>
          <a:p>
            <a:pPr>
              <a:spcBef>
                <a:spcPct val="0"/>
              </a:spcBef>
              <a:buFont typeface="Math3" panose="00000400000000000000" pitchFamily="2" charset="2"/>
              <a:buNone/>
            </a:pPr>
            <a:r>
              <a:rPr lang="en-US" altLang="nl-NL" sz="2800" dirty="0" err="1">
                <a:solidFill>
                  <a:srgbClr val="000000"/>
                </a:solidFill>
                <a:latin typeface="Arial" panose="020B0604020202020204" pitchFamily="34" charset="0"/>
                <a:sym typeface="Math3" panose="00000400000000000000" pitchFamily="2" charset="2"/>
              </a:rPr>
              <a:t>Kahneman</a:t>
            </a:r>
            <a:r>
              <a:rPr lang="en-US" altLang="nl-NL" sz="2800" dirty="0">
                <a:solidFill>
                  <a:srgbClr val="000000"/>
                </a:solidFill>
                <a:latin typeface="Arial" panose="020B0604020202020204" pitchFamily="34" charset="0"/>
                <a:sym typeface="Math3" panose="00000400000000000000" pitchFamily="2" charset="2"/>
              </a:rPr>
              <a:t> &amp; </a:t>
            </a:r>
            <a:r>
              <a:rPr lang="en-US" altLang="nl-NL" sz="2800" dirty="0" err="1">
                <a:solidFill>
                  <a:srgbClr val="000000"/>
                </a:solidFill>
                <a:latin typeface="Arial" panose="020B0604020202020204" pitchFamily="34" charset="0"/>
                <a:sym typeface="Math3" panose="00000400000000000000" pitchFamily="2" charset="2"/>
              </a:rPr>
              <a:t>Tversky</a:t>
            </a:r>
            <a:r>
              <a:rPr lang="en-US" altLang="nl-NL" sz="2800" dirty="0">
                <a:solidFill>
                  <a:srgbClr val="000000"/>
                </a:solidFill>
                <a:latin typeface="Arial" panose="020B0604020202020204" pitchFamily="34" charset="0"/>
                <a:sym typeface="Math3" panose="00000400000000000000" pitchFamily="2" charset="2"/>
              </a:rPr>
              <a:t> could have said: </a:t>
            </a:r>
            <a:r>
              <a:rPr lang="en-US" altLang="nl-NL" sz="2000" dirty="0">
                <a:solidFill>
                  <a:srgbClr val="000000"/>
                </a:solidFill>
                <a:latin typeface="Arial" panose="020B0604020202020204" pitchFamily="34" charset="0"/>
                <a:sym typeface="Math3" panose="00000400000000000000" pitchFamily="2" charset="2"/>
              </a:rPr>
              <a:t>“We </a:t>
            </a:r>
            <a:r>
              <a:rPr lang="en-US" altLang="nl-NL" sz="2000" dirty="0">
                <a:solidFill>
                  <a:srgbClr val="FF0000"/>
                </a:solidFill>
                <a:latin typeface="Arial" panose="020B0604020202020204" pitchFamily="34" charset="0"/>
                <a:sym typeface="Math3" panose="00000400000000000000" pitchFamily="2" charset="2"/>
              </a:rPr>
              <a:t>can</a:t>
            </a:r>
            <a:r>
              <a:rPr lang="en-US" altLang="nl-NL" sz="2000" dirty="0">
                <a:solidFill>
                  <a:srgbClr val="000000"/>
                </a:solidFill>
                <a:latin typeface="Arial" panose="020B0604020202020204" pitchFamily="34" charset="0"/>
                <a:sym typeface="Math3" panose="00000400000000000000" pitchFamily="2" charset="2"/>
              </a:rPr>
              <a:t> calculate the madness of people.”</a:t>
            </a:r>
            <a:endParaRPr lang="en-GB" altLang="nl-NL" sz="2800" dirty="0">
              <a:solidFill>
                <a:srgbClr val="000000"/>
              </a:solidFill>
              <a:latin typeface="Arial" panose="020B0604020202020204" pitchFamily="34" charset="0"/>
              <a:sym typeface="Math3" panose="00000400000000000000" pitchFamily="2" charset="2"/>
            </a:endParaRPr>
          </a:p>
        </p:txBody>
      </p:sp>
      <p:pic>
        <p:nvPicPr>
          <p:cNvPr id="5" name="Picture 4" descr="A person posing for the camera&#10;&#10;Description automatically generated">
            <a:extLst>
              <a:ext uri="{FF2B5EF4-FFF2-40B4-BE49-F238E27FC236}">
                <a16:creationId xmlns:a16="http://schemas.microsoft.com/office/drawing/2014/main" id="{98053854-CA93-4C1C-A57B-5446B98FB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8600" y="4788515"/>
            <a:ext cx="1261872" cy="1030224"/>
          </a:xfrm>
          <a:prstGeom prst="rect">
            <a:avLst/>
          </a:prstGeom>
        </p:spPr>
      </p:pic>
      <p:sp>
        <p:nvSpPr>
          <p:cNvPr id="7" name="Text Box 3"/>
          <p:cNvSpPr txBox="1">
            <a:spLocks noChangeArrowheads="1"/>
          </p:cNvSpPr>
          <p:nvPr/>
        </p:nvSpPr>
        <p:spPr bwMode="auto">
          <a:xfrm>
            <a:off x="8821006"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97</a:t>
            </a:fld>
            <a:endParaRPr lang="en-US" altLang="nl-NL" sz="160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3683543577"/>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4">
                                            <p:txEl>
                                              <p:pRg st="5" end="5"/>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45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36627" y="232441"/>
            <a:ext cx="82518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Prospect theory was first to:</a:t>
            </a:r>
          </a:p>
          <a:p>
            <a:pPr>
              <a:spcBef>
                <a:spcPct val="0"/>
              </a:spcBef>
              <a:buClr>
                <a:schemeClr val="tx2">
                  <a:lumMod val="75000"/>
                </a:schemeClr>
              </a:buClr>
              <a:buFont typeface="Math3" panose="00000400000000000000" pitchFamily="2" charset="2"/>
              <a:buNone/>
            </a:pPr>
            <a:r>
              <a:rPr lang="en-US" altLang="nl-NL" dirty="0">
                <a:solidFill>
                  <a:srgbClr val="0000FF"/>
                </a:solidFill>
                <a:latin typeface="Arial" panose="020B0604020202020204" pitchFamily="34" charset="0"/>
                <a:cs typeface="Times New Roman" panose="02020603050405020304" pitchFamily="18" charset="0"/>
                <a:sym typeface="Math3" panose="00000400000000000000" pitchFamily="2" charset="2"/>
              </a:rPr>
              <a:t>-</a:t>
            </a:r>
            <a:r>
              <a:rPr lang="en-US" altLang="nl-NL" dirty="0">
                <a:solidFill>
                  <a:srgbClr val="000000"/>
                </a:solidFill>
                <a:latin typeface="Arial" panose="020B0604020202020204" pitchFamily="34" charset="0"/>
                <a:cs typeface="Times New Roman" panose="02020603050405020304" pitchFamily="18" charset="0"/>
                <a:sym typeface="Math3" panose="00000400000000000000" pitchFamily="2" charset="2"/>
              </a:rPr>
              <a:t> c</a:t>
            </a:r>
            <a:r>
              <a:rPr lang="en-AU" altLang="nl-NL" dirty="0" err="1">
                <a:solidFill>
                  <a:srgbClr val="000000"/>
                </a:solidFill>
                <a:latin typeface="Arial" panose="020B0604020202020204" pitchFamily="34" charset="0"/>
                <a:sym typeface="Math3" panose="00000400000000000000" pitchFamily="2" charset="2"/>
              </a:rPr>
              <a:t>apture</a:t>
            </a:r>
            <a:r>
              <a:rPr lang="en-AU" altLang="nl-NL" dirty="0">
                <a:solidFill>
                  <a:srgbClr val="000000"/>
                </a:solidFill>
                <a:latin typeface="Arial" panose="020B0604020202020204" pitchFamily="34" charset="0"/>
                <a:sym typeface="Math3" panose="00000400000000000000" pitchFamily="2" charset="2"/>
              </a:rPr>
              <a:t> emotions beyond rationality, yet </a:t>
            </a:r>
          </a:p>
          <a:p>
            <a:pPr>
              <a:spcBef>
                <a:spcPct val="0"/>
              </a:spcBef>
              <a:buClr>
                <a:schemeClr val="tx2">
                  <a:lumMod val="75000"/>
                </a:schemeClr>
              </a:buClr>
              <a:buFontTx/>
              <a:buNone/>
            </a:pPr>
            <a:r>
              <a:rPr lang="en-AU" altLang="nl-NL" dirty="0">
                <a:solidFill>
                  <a:srgbClr val="0000FF"/>
                </a:solidFill>
                <a:latin typeface="Arial" panose="020B0604020202020204" pitchFamily="34" charset="0"/>
                <a:sym typeface="Math3" panose="00000400000000000000" pitchFamily="2" charset="2"/>
              </a:rPr>
              <a:t>-</a:t>
            </a:r>
            <a:r>
              <a:rPr lang="en-AU" altLang="nl-NL" dirty="0">
                <a:solidFill>
                  <a:srgbClr val="000000"/>
                </a:solidFill>
                <a:latin typeface="Arial" panose="020B0604020202020204" pitchFamily="34" charset="0"/>
                <a:sym typeface="Math3" panose="00000400000000000000" pitchFamily="2" charset="2"/>
              </a:rPr>
              <a:t> allow quantitative</a:t>
            </a:r>
            <a:br>
              <a:rPr lang="en-AU" altLang="nl-NL" dirty="0">
                <a:solidFill>
                  <a:srgbClr val="000000"/>
                </a:solidFill>
                <a:latin typeface="Arial" panose="020B0604020202020204" pitchFamily="34" charset="0"/>
                <a:sym typeface="Math3" panose="00000400000000000000" pitchFamily="2" charset="2"/>
              </a:rPr>
            </a:br>
            <a:r>
              <a:rPr lang="en-AU" altLang="nl-NL" dirty="0">
                <a:solidFill>
                  <a:srgbClr val="000000"/>
                </a:solidFill>
                <a:latin typeface="Arial" panose="020B0604020202020204" pitchFamily="34" charset="0"/>
                <a:sym typeface="Math3" panose="00000400000000000000" pitchFamily="2" charset="2"/>
              </a:rPr>
              <a:t>  measurements/predictions. </a:t>
            </a:r>
          </a:p>
          <a:p>
            <a:pPr>
              <a:spcBef>
                <a:spcPct val="0"/>
              </a:spcBef>
              <a:buFontTx/>
              <a:buNone/>
            </a:pPr>
            <a:br>
              <a:rPr lang="en-AU" altLang="nl-NL" dirty="0">
                <a:solidFill>
                  <a:srgbClr val="000000"/>
                </a:solidFill>
                <a:latin typeface="Arial" panose="020B0604020202020204" pitchFamily="34" charset="0"/>
                <a:sym typeface="Math3" panose="00000400000000000000" pitchFamily="2" charset="2"/>
              </a:rPr>
            </a:br>
            <a:r>
              <a:rPr lang="en-AU" altLang="nl-NL" dirty="0">
                <a:solidFill>
                  <a:srgbClr val="FF0000"/>
                </a:solidFill>
                <a:latin typeface="Arial" panose="020B0604020202020204" pitchFamily="34" charset="0"/>
                <a:sym typeface="Math3" panose="00000400000000000000" pitchFamily="2" charset="2"/>
              </a:rPr>
              <a:t>Thus, it initiated the </a:t>
            </a:r>
            <a:r>
              <a:rPr lang="en-AU" altLang="nl-NL" dirty="0" err="1">
                <a:solidFill>
                  <a:srgbClr val="FF0000"/>
                </a:solidFill>
                <a:latin typeface="Arial" panose="020B0604020202020204" pitchFamily="34" charset="0"/>
                <a:sym typeface="Math3" panose="00000400000000000000" pitchFamily="2" charset="2"/>
              </a:rPr>
              <a:t>behavioral</a:t>
            </a:r>
            <a:r>
              <a:rPr lang="en-AU" altLang="nl-NL" dirty="0">
                <a:solidFill>
                  <a:srgbClr val="FF0000"/>
                </a:solidFill>
                <a:latin typeface="Arial" panose="020B0604020202020204" pitchFamily="34" charset="0"/>
                <a:sym typeface="Math3" panose="00000400000000000000" pitchFamily="2" charset="2"/>
              </a:rPr>
              <a:t> approach. </a:t>
            </a:r>
          </a:p>
          <a:p>
            <a:pPr>
              <a:spcBef>
                <a:spcPct val="0"/>
              </a:spcBef>
              <a:buFontTx/>
              <a:buNone/>
            </a:pPr>
            <a:r>
              <a:rPr lang="en-AU" altLang="nl-NL">
                <a:solidFill>
                  <a:srgbClr val="000000"/>
                </a:solidFill>
                <a:latin typeface="Arial" panose="020B0604020202020204" pitchFamily="34" charset="0"/>
                <a:sym typeface="Math3" panose="00000400000000000000" pitchFamily="2" charset="2"/>
              </a:rPr>
              <a:t>Is most-cited </a:t>
            </a:r>
            <a:r>
              <a:rPr lang="en-AU" altLang="nl-NL" dirty="0">
                <a:solidFill>
                  <a:srgbClr val="000000"/>
                </a:solidFill>
                <a:latin typeface="Arial" panose="020B0604020202020204" pitchFamily="34" charset="0"/>
                <a:sym typeface="Math3" panose="00000400000000000000" pitchFamily="2" charset="2"/>
              </a:rPr>
              <a:t>paper ever in an economic journal (</a:t>
            </a:r>
            <a:r>
              <a:rPr lang="en-US" dirty="0" err="1">
                <a:latin typeface="Arial" panose="020B0604020202020204" pitchFamily="34" charset="0"/>
              </a:rPr>
              <a:t>Merigó</a:t>
            </a:r>
            <a:r>
              <a:rPr lang="en-US" dirty="0">
                <a:latin typeface="Arial" panose="020B0604020202020204" pitchFamily="34" charset="0"/>
              </a:rPr>
              <a:t>, </a:t>
            </a:r>
            <a:r>
              <a:rPr lang="en-US" dirty="0" err="1">
                <a:latin typeface="Arial" panose="020B0604020202020204" pitchFamily="34" charset="0"/>
              </a:rPr>
              <a:t>Rocafort</a:t>
            </a:r>
            <a:r>
              <a:rPr lang="en-US" dirty="0">
                <a:latin typeface="Arial" panose="020B0604020202020204" pitchFamily="34" charset="0"/>
              </a:rPr>
              <a:t>, &amp; Aznar-</a:t>
            </a:r>
            <a:r>
              <a:rPr lang="en-US" dirty="0" err="1">
                <a:latin typeface="Arial" panose="020B0604020202020204" pitchFamily="34" charset="0"/>
              </a:rPr>
              <a:t>Alarcón</a:t>
            </a:r>
            <a:r>
              <a:rPr lang="en-US" dirty="0">
                <a:latin typeface="Arial" panose="020B0604020202020204" pitchFamily="34" charset="0"/>
              </a:rPr>
              <a:t> 2016)</a:t>
            </a:r>
            <a:r>
              <a:rPr lang="en-AU" altLang="nl-NL" dirty="0">
                <a:solidFill>
                  <a:srgbClr val="000000"/>
                </a:solidFill>
                <a:latin typeface="Arial" panose="020B0604020202020204" pitchFamily="34" charset="0"/>
                <a:sym typeface="Math3" panose="00000400000000000000" pitchFamily="2" charset="2"/>
              </a:rPr>
              <a:t>.</a:t>
            </a:r>
            <a:endParaRPr lang="en-GB" altLang="nl-NL" sz="2800" dirty="0">
              <a:solidFill>
                <a:srgbClr val="000000"/>
              </a:solidFill>
              <a:latin typeface="Arial" panose="020B0604020202020204" pitchFamily="34" charset="0"/>
              <a:sym typeface="Math3" panose="00000400000000000000" pitchFamily="2" charset="2"/>
            </a:endParaRPr>
          </a:p>
        </p:txBody>
      </p:sp>
      <p:sp>
        <p:nvSpPr>
          <p:cNvPr id="6" name="Text Box 3"/>
          <p:cNvSpPr txBox="1">
            <a:spLocks noChangeArrowheads="1"/>
          </p:cNvSpPr>
          <p:nvPr/>
        </p:nvSpPr>
        <p:spPr bwMode="auto">
          <a:xfrm>
            <a:off x="8821006"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98</a:t>
            </a:fld>
            <a:endParaRPr lang="en-US" altLang="nl-NL" sz="1600"/>
          </a:p>
        </p:txBody>
      </p:sp>
      <p:pic>
        <p:nvPicPr>
          <p:cNvPr id="7" name="Picture 6" descr="C:\Users\xx\Desktop\cur\Micro IV\quantifying emotions.jpg"/>
          <p:cNvPicPr>
            <a:picLocks noChangeAspect="1" noChangeArrowheads="1"/>
          </p:cNvPicPr>
          <p:nvPr/>
        </p:nvPicPr>
        <p:blipFill rotWithShape="1">
          <a:blip r:embed="rId3">
            <a:extLst>
              <a:ext uri="{28A0092B-C50C-407E-A947-70E740481C1C}">
                <a14:useLocalDpi xmlns:a14="http://schemas.microsoft.com/office/drawing/2010/main" val="0"/>
              </a:ext>
            </a:extLst>
          </a:blip>
          <a:srcRect l="12058" t="8642" b="22839"/>
          <a:stretch/>
        </p:blipFill>
        <p:spPr bwMode="auto">
          <a:xfrm>
            <a:off x="7512788" y="1376148"/>
            <a:ext cx="1235676"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2319218213"/>
      </p:ext>
    </p:extLst>
  </p:cSld>
  <p:clrMapOvr>
    <a:masterClrMapping/>
  </p:clrMapOvr>
  <p:transition advTm="23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par>
                          <p:cTn id="15" fill="hold" nodeType="with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51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7921" y="2257628"/>
            <a:ext cx="1852253" cy="1692072"/>
            <a:chOff x="913326" y="1898760"/>
            <a:chExt cx="1852253" cy="1692072"/>
          </a:xfrm>
        </p:grpSpPr>
        <p:sp>
          <p:nvSpPr>
            <p:cNvPr id="5" name="Freeform 6"/>
            <p:cNvSpPr>
              <a:spLocks/>
            </p:cNvSpPr>
            <p:nvPr/>
          </p:nvSpPr>
          <p:spPr bwMode="auto">
            <a:xfrm>
              <a:off x="1000639" y="2367045"/>
              <a:ext cx="1001713" cy="478025"/>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6" name="Freeform 7"/>
            <p:cNvSpPr>
              <a:spLocks/>
            </p:cNvSpPr>
            <p:nvPr/>
          </p:nvSpPr>
          <p:spPr bwMode="auto">
            <a:xfrm flipV="1">
              <a:off x="1010164" y="2862539"/>
              <a:ext cx="1001713" cy="478025"/>
            </a:xfrm>
            <a:custGeom>
              <a:avLst/>
              <a:gdLst>
                <a:gd name="T0" fmla="*/ 0 w 631"/>
                <a:gd name="T1" fmla="*/ 2147483646 h 301"/>
                <a:gd name="T2" fmla="*/ 2147483646 w 631"/>
                <a:gd name="T3" fmla="*/ 0 h 301"/>
                <a:gd name="T4" fmla="*/ 2147483646 w 631"/>
                <a:gd name="T5" fmla="*/ 0 h 301"/>
                <a:gd name="T6" fmla="*/ 0 60000 65536"/>
                <a:gd name="T7" fmla="*/ 0 60000 65536"/>
                <a:gd name="T8" fmla="*/ 0 60000 65536"/>
                <a:gd name="T9" fmla="*/ 0 w 631"/>
                <a:gd name="T10" fmla="*/ 0 h 301"/>
                <a:gd name="T11" fmla="*/ 631 w 631"/>
                <a:gd name="T12" fmla="*/ 301 h 301"/>
              </a:gdLst>
              <a:ahLst/>
              <a:cxnLst>
                <a:cxn ang="T6">
                  <a:pos x="T0" y="T1"/>
                </a:cxn>
                <a:cxn ang="T7">
                  <a:pos x="T2" y="T3"/>
                </a:cxn>
                <a:cxn ang="T8">
                  <a:pos x="T4" y="T5"/>
                </a:cxn>
              </a:cxnLst>
              <a:rect l="T9" t="T10" r="T11" b="T12"/>
              <a:pathLst>
                <a:path w="631" h="301">
                  <a:moveTo>
                    <a:pt x="0" y="301"/>
                  </a:moveTo>
                  <a:lnTo>
                    <a:pt x="110" y="0"/>
                  </a:lnTo>
                  <a:lnTo>
                    <a:pt x="631"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7" name="Oval 8"/>
            <p:cNvSpPr>
              <a:spLocks noChangeArrowheads="1"/>
            </p:cNvSpPr>
            <p:nvPr/>
          </p:nvSpPr>
          <p:spPr bwMode="auto">
            <a:xfrm>
              <a:off x="913326" y="2740253"/>
              <a:ext cx="203200" cy="20328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800">
                <a:solidFill>
                  <a:srgbClr val="000000"/>
                </a:solidFill>
                <a:latin typeface="Arial" panose="020B0604020202020204" pitchFamily="34" charset="0"/>
              </a:endParaRPr>
            </a:p>
          </p:txBody>
        </p:sp>
        <p:sp>
          <p:nvSpPr>
            <p:cNvPr id="11" name="Text Box 9"/>
            <p:cNvSpPr txBox="1">
              <a:spLocks noChangeArrowheads="1"/>
            </p:cNvSpPr>
            <p:nvPr/>
          </p:nvSpPr>
          <p:spPr bwMode="auto">
            <a:xfrm>
              <a:off x="2105180" y="3067407"/>
              <a:ext cx="660399" cy="5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nl-NL" sz="2800">
                  <a:solidFill>
                    <a:srgbClr val="000000"/>
                  </a:solidFill>
                  <a:latin typeface="Arial" panose="020B0604020202020204" pitchFamily="34" charset="0"/>
                  <a:cs typeface="Times New Roman" panose="02020603050405020304" pitchFamily="18" charset="0"/>
                </a:rPr>
                <a:t>0</a:t>
              </a:r>
              <a:endParaRPr lang="en-GB" altLang="nl-NL">
                <a:solidFill>
                  <a:srgbClr val="000000"/>
                </a:solidFill>
                <a:latin typeface="Arial" panose="020B0604020202020204" pitchFamily="34" charset="0"/>
              </a:endParaRPr>
            </a:p>
          </p:txBody>
        </p:sp>
        <p:cxnSp>
          <p:nvCxnSpPr>
            <p:cNvPr id="12" name="Straight Connector 76"/>
            <p:cNvCxnSpPr>
              <a:cxnSpLocks noChangeShapeType="1"/>
            </p:cNvCxnSpPr>
            <p:nvPr/>
          </p:nvCxnSpPr>
          <p:spPr bwMode="auto">
            <a:xfrm>
              <a:off x="1140338" y="2850409"/>
              <a:ext cx="863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 name="TextBox 1"/>
                <p:cNvSpPr txBox="1"/>
                <p:nvPr/>
              </p:nvSpPr>
              <p:spPr>
                <a:xfrm>
                  <a:off x="1431185" y="1898760"/>
                  <a:ext cx="399148"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𝑝</m:t>
                        </m:r>
                        <m:r>
                          <a:rPr lang="en-US" sz="2800" b="0" i="1" baseline="-25000" smtClean="0">
                            <a:solidFill>
                              <a:srgbClr val="000000"/>
                            </a:solidFill>
                            <a:latin typeface="Cambria Math" panose="02040503050406030204" pitchFamily="18" charset="0"/>
                          </a:rPr>
                          <m:t>1</m:t>
                        </m:r>
                      </m:oMath>
                    </m:oMathPara>
                  </a14:m>
                  <a:endParaRPr lang="en-GB" sz="2800" baseline="-25000" dirty="0">
                    <a:solidFill>
                      <a:srgbClr val="0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31185" y="1898760"/>
                  <a:ext cx="399148" cy="420949"/>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407575" y="2403180"/>
                  <a:ext cx="399148"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𝑝</m:t>
                        </m:r>
                        <m:r>
                          <a:rPr lang="en-US" sz="2800" b="0" i="1" baseline="-25000" smtClean="0">
                            <a:solidFill>
                              <a:srgbClr val="000000"/>
                            </a:solidFill>
                            <a:latin typeface="Cambria Math" panose="02040503050406030204" pitchFamily="18" charset="0"/>
                          </a:rPr>
                          <m:t>2</m:t>
                        </m:r>
                      </m:oMath>
                    </m:oMathPara>
                  </a14:m>
                  <a:endParaRPr lang="en-GB" sz="2800" baseline="-25000" dirty="0">
                    <a:solidFill>
                      <a:srgbClr val="00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407575" y="2403180"/>
                  <a:ext cx="399148" cy="420949"/>
                </a:xfrm>
                <a:prstGeom prst="rect">
                  <a:avLst/>
                </a:prstGeom>
                <a:blipFill rotWithShape="0">
                  <a:blip r:embed="rId4"/>
                  <a:stretch>
                    <a:fillRect b="-14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95368" y="2976804"/>
                  <a:ext cx="947375" cy="369332"/>
                </a:xfrm>
                <a:prstGeom prst="rect">
                  <a:avLst/>
                </a:prstGeom>
                <a:noFill/>
              </p:spPr>
              <p:txBody>
                <a:bodyPr wrap="none" lIns="0" tIns="0" rIns="0" bIns="0" rtlCol="0">
                  <a:spAutoFit/>
                </a:bodyPr>
                <a:lstStyle/>
                <a:p>
                  <a:r>
                    <a:rPr lang="en-US" sz="2400" b="0" dirty="0">
                      <a:solidFill>
                        <a:srgbClr val="000000"/>
                      </a:solidFill>
                    </a:rPr>
                    <a:t>1</a:t>
                  </a:r>
                  <a:r>
                    <a:rPr lang="en-US" sz="2400" dirty="0">
                      <a:solidFill>
                        <a:srgbClr val="000000"/>
                      </a:solidFill>
                    </a:rPr>
                    <a:t>-</a:t>
                  </a:r>
                  <a14:m>
                    <m:oMath xmlns:m="http://schemas.openxmlformats.org/officeDocument/2006/math">
                      <m:r>
                        <a:rPr lang="en-US" sz="2400" i="1">
                          <a:solidFill>
                            <a:srgbClr val="000000"/>
                          </a:solidFill>
                          <a:latin typeface="Cambria Math" panose="02040503050406030204" pitchFamily="18" charset="0"/>
                        </a:rPr>
                        <m:t>𝑝</m:t>
                      </m:r>
                      <m:r>
                        <a:rPr lang="en-US" sz="2400" b="0" i="1" baseline="-25000" smtClean="0">
                          <a:solidFill>
                            <a:srgbClr val="000000"/>
                          </a:solidFill>
                          <a:latin typeface="Cambria Math" panose="02040503050406030204" pitchFamily="18" charset="0"/>
                        </a:rPr>
                        <m:t>1</m:t>
                      </m:r>
                    </m:oMath>
                  </a14:m>
                  <a:r>
                    <a:rPr lang="en-US" sz="2400" dirty="0">
                      <a:solidFill>
                        <a:srgbClr val="000000"/>
                      </a:solidFill>
                    </a:rPr>
                    <a:t>-</a:t>
                  </a:r>
                  <a14:m>
                    <m:oMath xmlns:m="http://schemas.openxmlformats.org/officeDocument/2006/math">
                      <m:r>
                        <a:rPr lang="en-US" sz="2400" i="1">
                          <a:solidFill>
                            <a:srgbClr val="000000"/>
                          </a:solidFill>
                          <a:latin typeface="Cambria Math" panose="02040503050406030204" pitchFamily="18" charset="0"/>
                        </a:rPr>
                        <m:t>𝑝</m:t>
                      </m:r>
                      <m:r>
                        <a:rPr lang="en-US" sz="2400" i="1" baseline="-25000">
                          <a:solidFill>
                            <a:srgbClr val="000000"/>
                          </a:solidFill>
                          <a:latin typeface="Cambria Math" panose="02040503050406030204" pitchFamily="18" charset="0"/>
                        </a:rPr>
                        <m:t>2</m:t>
                      </m:r>
                    </m:oMath>
                  </a14:m>
                  <a:endParaRPr lang="en-GB" sz="2400" baseline="-25000" dirty="0">
                    <a:solidFill>
                      <a:srgbClr val="00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95368" y="2976804"/>
                  <a:ext cx="947375" cy="369332"/>
                </a:xfrm>
                <a:prstGeom prst="rect">
                  <a:avLst/>
                </a:prstGeom>
                <a:blipFill rotWithShape="0">
                  <a:blip r:embed="rId5"/>
                  <a:stretch>
                    <a:fillRect l="-19355" t="-22951" r="-7097" b="-50820"/>
                  </a:stretch>
                </a:blipFill>
              </p:spPr>
              <p:txBody>
                <a:bodyPr/>
                <a:lstStyle/>
                <a:p>
                  <a:r>
                    <a:rPr lang="en-GB">
                      <a:noFill/>
                    </a:rPr>
                    <a:t> </a:t>
                  </a:r>
                </a:p>
              </p:txBody>
            </p:sp>
          </mc:Fallback>
        </mc:AlternateContent>
        <p:sp>
          <p:nvSpPr>
            <p:cNvPr id="18" name="TextBox 17"/>
            <p:cNvSpPr txBox="1"/>
            <p:nvPr/>
          </p:nvSpPr>
          <p:spPr>
            <a:xfrm>
              <a:off x="2129964" y="2102676"/>
              <a:ext cx="312586" cy="430887"/>
            </a:xfrm>
            <a:prstGeom prst="rect">
              <a:avLst/>
            </a:prstGeom>
            <a:noFill/>
          </p:spPr>
          <p:txBody>
            <a:bodyPr wrap="none" lIns="0" tIns="0" rIns="0" bIns="0" rtlCol="0">
              <a:spAutoFit/>
            </a:bodyPr>
            <a:lstStyle/>
            <a:p>
              <a:r>
                <a:rPr lang="en-US" sz="2800" dirty="0">
                  <a:solidFill>
                    <a:srgbClr val="000000"/>
                  </a:solidFill>
                </a:rPr>
                <a:t>x</a:t>
              </a:r>
              <a:r>
                <a:rPr lang="en-US" sz="2800" baseline="-25000" dirty="0">
                  <a:solidFill>
                    <a:srgbClr val="000000"/>
                  </a:solidFill>
                </a:rPr>
                <a:t>1</a:t>
              </a:r>
              <a:endParaRPr lang="en-GB" sz="2800" baseline="-25000" dirty="0">
                <a:solidFill>
                  <a:srgbClr val="000000"/>
                </a:solidFill>
              </a:endParaRPr>
            </a:p>
          </p:txBody>
        </p:sp>
        <p:sp>
          <p:nvSpPr>
            <p:cNvPr id="19" name="TextBox 18"/>
            <p:cNvSpPr txBox="1"/>
            <p:nvPr/>
          </p:nvSpPr>
          <p:spPr>
            <a:xfrm>
              <a:off x="2143817" y="2600140"/>
              <a:ext cx="312586" cy="430887"/>
            </a:xfrm>
            <a:prstGeom prst="rect">
              <a:avLst/>
            </a:prstGeom>
            <a:noFill/>
          </p:spPr>
          <p:txBody>
            <a:bodyPr wrap="none" lIns="0" tIns="0" rIns="0" bIns="0" rtlCol="0">
              <a:spAutoFit/>
            </a:bodyPr>
            <a:lstStyle/>
            <a:p>
              <a:r>
                <a:rPr lang="en-US" sz="2800" dirty="0">
                  <a:solidFill>
                    <a:srgbClr val="000000"/>
                  </a:solidFill>
                </a:rPr>
                <a:t>x</a:t>
              </a:r>
              <a:r>
                <a:rPr lang="en-US" sz="2800" baseline="-25000" dirty="0">
                  <a:solidFill>
                    <a:srgbClr val="000000"/>
                  </a:solidFill>
                </a:rPr>
                <a:t>2</a:t>
              </a:r>
              <a:endParaRPr lang="en-GB" sz="2800" baseline="-25000" dirty="0">
                <a:solidFill>
                  <a:srgbClr val="000000"/>
                </a:solidFill>
              </a:endParaRPr>
            </a:p>
          </p:txBody>
        </p:sp>
      </p:grpSp>
      <mc:AlternateContent xmlns:mc="http://schemas.openxmlformats.org/markup-compatibility/2006" xmlns:a14="http://schemas.microsoft.com/office/drawing/2010/main">
        <mc:Choice Requires="a14">
          <p:sp>
            <p:nvSpPr>
              <p:cNvPr id="21" name="Text Box 2"/>
              <p:cNvSpPr txBox="1">
                <a:spLocks noChangeArrowheads="1"/>
              </p:cNvSpPr>
              <p:nvPr/>
            </p:nvSpPr>
            <p:spPr bwMode="auto">
              <a:xfrm>
                <a:off x="61020" y="110815"/>
                <a:ext cx="8423275" cy="1815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Original 1979 prospect theory (OPT) used, roughly, the following formula, deviating from expected utility. It, modestly, restricted itself to no more than two nonzero outcomes. We only consider gains (</a:t>
                </a:r>
                <a14:m>
                  <m:oMath xmlns:m="http://schemas.openxmlformats.org/officeDocument/2006/math">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a:t>
                </a:r>
              </a:p>
            </p:txBody>
          </p:sp>
        </mc:Choice>
        <mc:Fallback xmlns="">
          <p:sp>
            <p:nvSpPr>
              <p:cNvPr id="21" name="Text Box 2"/>
              <p:cNvSpPr txBox="1">
                <a:spLocks noRot="1" noChangeAspect="1" noMove="1" noResize="1" noEditPoints="1" noAdjustHandles="1" noChangeArrowheads="1" noChangeShapeType="1" noTextEdit="1"/>
              </p:cNvSpPr>
              <p:nvPr/>
            </p:nvSpPr>
            <p:spPr bwMode="auto">
              <a:xfrm>
                <a:off x="61020" y="110815"/>
                <a:ext cx="8423275" cy="1815882"/>
              </a:xfrm>
              <a:prstGeom prst="rect">
                <a:avLst/>
              </a:prstGeom>
              <a:blipFill>
                <a:blip r:embed="rId6"/>
                <a:stretch>
                  <a:fillRect l="-1447" t="-3356" r="-2533" b="-83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02595" y="2950659"/>
                <a:ext cx="5697457" cy="430887"/>
              </a:xfrm>
              <a:prstGeom prst="rect">
                <a:avLst/>
              </a:prstGeom>
              <a:noFill/>
            </p:spPr>
            <p:txBody>
              <a:bodyPr wrap="none" lIns="0" tIns="0" rIns="0" bIns="0" rtlCol="0">
                <a:spAutoFit/>
              </a:bodyPr>
              <a:lstStyle/>
              <a:p>
                <a14:m>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r>
                      <a:rPr lang="en-US" sz="2800" b="0" i="1" smtClean="0">
                        <a:solidFill>
                          <a:srgbClr val="000000"/>
                        </a:solidFill>
                        <a:latin typeface="Cambria Math" panose="02040503050406030204" pitchFamily="18" charset="0"/>
                        <a:ea typeface="Cambria Math" panose="02040503050406030204" pitchFamily="18" charset="0"/>
                      </a:rPr>
                      <m:t>   </m:t>
                    </m:r>
                    <m:r>
                      <a:rPr lang="en-US" sz="2800" i="1" smtClean="0">
                        <a:solidFill>
                          <a:srgbClr val="000000"/>
                        </a:solidFill>
                        <a:latin typeface="Cambria Math" panose="02040503050406030204" pitchFamily="18" charset="0"/>
                      </a:rPr>
                      <m:t>𝑤</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panose="02040503050406030204" pitchFamily="18" charset="0"/>
                          </a:rPr>
                          <m:t>𝑝</m:t>
                        </m:r>
                        <m:r>
                          <a:rPr lang="en-US" sz="2800" baseline="-25000">
                            <a:solidFill>
                              <a:srgbClr val="000000"/>
                            </a:solidFill>
                            <a:latin typeface="Cambria Math" panose="02040503050406030204" pitchFamily="18" charset="0"/>
                          </a:rPr>
                          <m:t>1</m:t>
                        </m:r>
                      </m:e>
                    </m:d>
                    <m:r>
                      <a:rPr lang="en-US" sz="2800" b="0" i="1" smtClean="0">
                        <a:solidFill>
                          <a:srgbClr val="000000"/>
                        </a:solidFill>
                        <a:latin typeface="Cambria Math" panose="02040503050406030204" pitchFamily="18" charset="0"/>
                      </a:rPr>
                      <m:t>𝑈</m:t>
                    </m:r>
                    <m:r>
                      <a:rPr lang="en-US" sz="2800" i="1">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𝑥</m:t>
                    </m:r>
                    <m:r>
                      <a:rPr lang="en-US" sz="2800" baseline="-25000">
                        <a:solidFill>
                          <a:srgbClr val="000000"/>
                        </a:solidFill>
                        <a:latin typeface="Cambria Math" panose="02040503050406030204" pitchFamily="18" charset="0"/>
                      </a:rPr>
                      <m:t>1</m:t>
                    </m:r>
                    <m:r>
                      <a:rPr lang="en-US" sz="2800">
                        <a:solidFill>
                          <a:srgbClr val="000000"/>
                        </a:solidFill>
                        <a:latin typeface="Cambria Math" panose="02040503050406030204" pitchFamily="18" charset="0"/>
                      </a:rPr>
                      <m:t>)</m:t>
                    </m:r>
                  </m:oMath>
                </a14:m>
                <a:r>
                  <a:rPr lang="en-GB" sz="2800" dirty="0">
                    <a:solidFill>
                      <a:srgbClr val="000000"/>
                    </a:solidFill>
                  </a:rPr>
                  <a:t> +</a:t>
                </a:r>
                <a:r>
                  <a:rPr lang="en-US" sz="2800" dirty="0">
                    <a:solidFill>
                      <a:srgbClr val="000000"/>
                    </a:solidFill>
                  </a:rPr>
                  <a:t> </a:t>
                </a:r>
                <a14:m>
                  <m:oMath xmlns:m="http://schemas.openxmlformats.org/officeDocument/2006/math">
                    <m:r>
                      <a:rPr lang="en-US" sz="2800" i="1">
                        <a:solidFill>
                          <a:srgbClr val="000000"/>
                        </a:solidFill>
                        <a:latin typeface="Cambria Math" panose="02040503050406030204" pitchFamily="18" charset="0"/>
                      </a:rPr>
                      <m:t>𝑤</m:t>
                    </m:r>
                    <m:d>
                      <m:dPr>
                        <m:ctrlPr>
                          <a:rPr lang="en-US" sz="2800" i="1">
                            <a:solidFill>
                              <a:srgbClr val="000000"/>
                            </a:solidFill>
                            <a:latin typeface="Cambria Math" panose="02040503050406030204" pitchFamily="18" charset="0"/>
                          </a:rPr>
                        </m:ctrlPr>
                      </m:dPr>
                      <m:e>
                        <m:r>
                          <a:rPr lang="en-US" sz="2800" i="1">
                            <a:solidFill>
                              <a:srgbClr val="000000"/>
                            </a:solidFill>
                            <a:latin typeface="Cambria Math" panose="02040503050406030204" pitchFamily="18" charset="0"/>
                          </a:rPr>
                          <m:t>𝑝</m:t>
                        </m:r>
                        <m:r>
                          <a:rPr lang="en-US" sz="2800" b="0" i="0" baseline="-25000" smtClean="0">
                            <a:solidFill>
                              <a:srgbClr val="000000"/>
                            </a:solidFill>
                            <a:latin typeface="Cambria Math" panose="02040503050406030204" pitchFamily="18" charset="0"/>
                          </a:rPr>
                          <m:t>2</m:t>
                        </m:r>
                      </m:e>
                    </m:d>
                    <m:r>
                      <a:rPr lang="en-US" sz="2800" i="1">
                        <a:solidFill>
                          <a:srgbClr val="000000"/>
                        </a:solidFill>
                        <a:latin typeface="Cambria Math" panose="02040503050406030204" pitchFamily="18" charset="0"/>
                      </a:rPr>
                      <m:t>𝑈</m:t>
                    </m:r>
                    <m:d>
                      <m:dPr>
                        <m:ctrlPr>
                          <a:rPr lang="en-US" sz="2800" i="1">
                            <a:solidFill>
                              <a:srgbClr val="000000"/>
                            </a:solidFill>
                            <a:latin typeface="Cambria Math" panose="02040503050406030204" pitchFamily="18" charset="0"/>
                          </a:rPr>
                        </m:ctrlPr>
                      </m:dPr>
                      <m:e>
                        <m:r>
                          <a:rPr lang="en-US" sz="2800" i="1">
                            <a:solidFill>
                              <a:srgbClr val="000000"/>
                            </a:solidFill>
                            <a:latin typeface="Cambria Math" panose="02040503050406030204" pitchFamily="18" charset="0"/>
                          </a:rPr>
                          <m:t>𝑥</m:t>
                        </m:r>
                        <m:r>
                          <a:rPr lang="en-US" sz="2800" b="0" i="0" baseline="-25000" smtClean="0">
                            <a:solidFill>
                              <a:srgbClr val="000000"/>
                            </a:solidFill>
                            <a:latin typeface="Cambria Math" panose="02040503050406030204" pitchFamily="18" charset="0"/>
                          </a:rPr>
                          <m:t>2</m:t>
                        </m:r>
                      </m:e>
                    </m:d>
                    <m:r>
                      <a:rPr lang="en-US" sz="2800" b="0" i="1" smtClean="0">
                        <a:solidFill>
                          <a:srgbClr val="000000"/>
                        </a:solidFill>
                        <a:latin typeface="Cambria Math" panose="02040503050406030204" pitchFamily="18" charset="0"/>
                      </a:rPr>
                      <m:t>=</m:t>
                    </m:r>
                    <m:r>
                      <a:rPr lang="en-US" sz="2800" b="0" i="1" smtClean="0">
                        <a:solidFill>
                          <a:srgbClr val="CC9900"/>
                        </a:solidFill>
                        <a:latin typeface="Cambria Math" panose="02040503050406030204" pitchFamily="18" charset="0"/>
                      </a:rPr>
                      <m:t>𝑂𝑃𝑇</m:t>
                    </m:r>
                  </m:oMath>
                </a14:m>
                <a:endParaRPr lang="en-GB" sz="28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502595" y="2950659"/>
                <a:ext cx="5697457" cy="430887"/>
              </a:xfrm>
              <a:prstGeom prst="rect">
                <a:avLst/>
              </a:prstGeom>
              <a:blipFill>
                <a:blip r:embed="rId7"/>
                <a:stretch>
                  <a:fillRect t="-23944" b="-50704"/>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4" name="Text Box 2"/>
              <p:cNvSpPr txBox="1">
                <a:spLocks noChangeArrowheads="1"/>
              </p:cNvSpPr>
              <p:nvPr/>
            </p:nvSpPr>
            <p:spPr bwMode="auto">
              <a:xfrm>
                <a:off x="86420" y="4027074"/>
                <a:ext cx="9057580" cy="2677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ath3" panose="00000400000000000000" pitchFamily="2" charset="2"/>
                  <a:buNone/>
                </a:pP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𝑈</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a:t>
                </a: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utility</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𝑈</m:t>
                    </m:r>
                    <m:d>
                      <m:dPr>
                        <m:ctrlPr>
                          <a:rPr lang="en-US" sz="2800" b="0" i="1" smtClean="0">
                            <a:solidFill>
                              <a:srgbClr val="000000"/>
                            </a:solidFill>
                            <a:latin typeface="Cambria Math" panose="02040503050406030204" pitchFamily="18" charset="0"/>
                            <a:ea typeface="Cambria Math" panose="02040503050406030204" pitchFamily="18" charset="0"/>
                          </a:rPr>
                        </m:ctrlPr>
                      </m:dPr>
                      <m:e>
                        <m:r>
                          <a:rPr lang="en-US" sz="2800" b="0" i="1" smtClean="0">
                            <a:solidFill>
                              <a:srgbClr val="000000"/>
                            </a:solidFill>
                            <a:latin typeface="Cambria Math" panose="02040503050406030204" pitchFamily="18" charset="0"/>
                            <a:ea typeface="Cambria Math" panose="02040503050406030204" pitchFamily="18" charset="0"/>
                          </a:rPr>
                          <m:t>0</m:t>
                        </m:r>
                      </m:e>
                    </m:d>
                    <m:r>
                      <a:rPr lang="en-US" sz="2800" b="0" i="1" smtClean="0">
                        <a:solidFill>
                          <a:srgbClr val="000000"/>
                        </a:solidFill>
                        <a:latin typeface="Cambria Math" panose="02040503050406030204" pitchFamily="18" charset="0"/>
                        <a:ea typeface="Cambria Math" panose="02040503050406030204" pitchFamily="18" charset="0"/>
                      </a:rPr>
                      <m:t>=0</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has to be under PT. </a:t>
                </a:r>
              </a:p>
              <a:p>
                <a:pPr>
                  <a:spcBef>
                    <a:spcPct val="0"/>
                  </a:spcBef>
                  <a:buFont typeface="Math3" panose="00000400000000000000" pitchFamily="2" charset="2"/>
                  <a:buNone/>
                </a:pP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𝑤</m:t>
                    </m:r>
                    <m:r>
                      <a:rPr lang="en-US" sz="2800" i="1" smtClean="0">
                        <a:solidFill>
                          <a:srgbClr val="000000"/>
                        </a:solidFill>
                        <a:latin typeface="Cambria Math" panose="02040503050406030204" pitchFamily="18" charset="0"/>
                        <a:ea typeface="Cambria Math" panose="02040503050406030204" pitchFamily="18" charset="0"/>
                      </a:rPr>
                      <m:t>:</m:t>
                    </m:r>
                    <m:d>
                      <m:dPr>
                        <m:begChr m:val="["/>
                        <m:endChr m:val="]"/>
                        <m:ctrlPr>
                          <a:rPr lang="en-US" sz="2800" i="1">
                            <a:solidFill>
                              <a:srgbClr val="000000"/>
                            </a:solidFill>
                            <a:latin typeface="Cambria Math" panose="02040503050406030204" pitchFamily="18" charset="0"/>
                            <a:ea typeface="Cambria Math" panose="02040503050406030204" pitchFamily="18" charset="0"/>
                          </a:rPr>
                        </m:ctrlPr>
                      </m:dPr>
                      <m:e>
                        <m:r>
                          <a:rPr lang="en-US" sz="2800" i="1">
                            <a:solidFill>
                              <a:srgbClr val="000000"/>
                            </a:solidFill>
                            <a:latin typeface="Cambria Math" panose="02040503050406030204" pitchFamily="18" charset="0"/>
                            <a:ea typeface="Cambria Math" panose="02040503050406030204" pitchFamily="18" charset="0"/>
                          </a:rPr>
                          <m:t>0,1</m:t>
                        </m:r>
                      </m:e>
                    </m:d>
                    <m:r>
                      <a:rPr lang="en-US" sz="2800" i="1">
                        <a:solidFill>
                          <a:srgbClr val="000000"/>
                        </a:solidFill>
                        <a:latin typeface="Cambria Math" panose="02040503050406030204" pitchFamily="18" charset="0"/>
                        <a:ea typeface="Cambria Math" panose="02040503050406030204" pitchFamily="18" charset="0"/>
                      </a:rPr>
                      <m:t>→[0,1]</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is </a:t>
                </a:r>
                <a:r>
                  <a:rPr lang="en-US" altLang="nl-NL" sz="2800" u="sng" dirty="0">
                    <a:solidFill>
                      <a:srgbClr val="CC9900"/>
                    </a:solidFill>
                    <a:latin typeface="Arial" panose="020B0604020202020204" pitchFamily="34" charset="0"/>
                    <a:cs typeface="Times New Roman" panose="02020603050405020304" pitchFamily="18" charset="0"/>
                    <a:sym typeface="Math3" panose="00000400000000000000" pitchFamily="2" charset="2"/>
                  </a:rPr>
                  <a:t>probability weighting</a:t>
                </a:r>
                <a:r>
                  <a:rPr lang="en-US" altLang="nl-NL" sz="2800" dirty="0">
                    <a:solidFill>
                      <a:srgbClr val="CC99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Font typeface="Math3" panose="00000400000000000000" pitchFamily="2" charset="2"/>
                  <a:buNone/>
                </a:pP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𝑤</m:t>
                    </m:r>
                    <m:d>
                      <m:dPr>
                        <m:ctrlPr>
                          <a:rPr lang="en-US" sz="2800" b="0" i="1" smtClean="0">
                            <a:solidFill>
                              <a:srgbClr val="000000"/>
                            </a:solidFill>
                            <a:latin typeface="Cambria Math" panose="02040503050406030204" pitchFamily="18" charset="0"/>
                            <a:ea typeface="Cambria Math" panose="02040503050406030204" pitchFamily="18" charset="0"/>
                          </a:rPr>
                        </m:ctrlPr>
                      </m:dPr>
                      <m:e>
                        <m:r>
                          <a:rPr lang="en-US" sz="2800" b="0" i="1" smtClean="0">
                            <a:solidFill>
                              <a:srgbClr val="000000"/>
                            </a:solidFill>
                            <a:latin typeface="Cambria Math" panose="02040503050406030204" pitchFamily="18" charset="0"/>
                            <a:ea typeface="Cambria Math" panose="02040503050406030204" pitchFamily="18" charset="0"/>
                          </a:rPr>
                          <m:t>0</m:t>
                        </m:r>
                      </m:e>
                    </m:d>
                    <m:r>
                      <a:rPr lang="en-US" sz="2800" b="0" i="1" smtClean="0">
                        <a:solidFill>
                          <a:srgbClr val="000000"/>
                        </a:solidFill>
                        <a:latin typeface="Cambria Math" panose="02040503050406030204" pitchFamily="18" charset="0"/>
                        <a:ea typeface="Cambria Math" panose="02040503050406030204" pitchFamily="18" charset="0"/>
                      </a:rPr>
                      <m:t>=0, </m:t>
                    </m:r>
                    <m:r>
                      <a:rPr lang="en-US" sz="2800" b="0" i="1" smtClean="0">
                        <a:solidFill>
                          <a:srgbClr val="000000"/>
                        </a:solidFill>
                        <a:latin typeface="Cambria Math" panose="02040503050406030204" pitchFamily="18" charset="0"/>
                        <a:ea typeface="Cambria Math" panose="02040503050406030204" pitchFamily="18" charset="0"/>
                      </a:rPr>
                      <m:t>𝑤</m:t>
                    </m:r>
                    <m:d>
                      <m:dPr>
                        <m:ctrlPr>
                          <a:rPr lang="en-US" sz="2800" b="0" i="1" smtClean="0">
                            <a:solidFill>
                              <a:srgbClr val="000000"/>
                            </a:solidFill>
                            <a:latin typeface="Cambria Math" panose="02040503050406030204" pitchFamily="18" charset="0"/>
                            <a:ea typeface="Cambria Math" panose="02040503050406030204" pitchFamily="18" charset="0"/>
                          </a:rPr>
                        </m:ctrlPr>
                      </m:dPr>
                      <m:e>
                        <m:r>
                          <a:rPr lang="en-US" sz="2800" b="0" i="1" smtClean="0">
                            <a:solidFill>
                              <a:srgbClr val="000000"/>
                            </a:solidFill>
                            <a:latin typeface="Cambria Math" panose="02040503050406030204" pitchFamily="18" charset="0"/>
                            <a:ea typeface="Cambria Math" panose="02040503050406030204" pitchFamily="18" charset="0"/>
                          </a:rPr>
                          <m:t>1</m:t>
                        </m:r>
                      </m:e>
                    </m:d>
                    <m:r>
                      <a:rPr lang="en-US" sz="2800" b="0" i="1" smtClean="0">
                        <a:solidFill>
                          <a:srgbClr val="000000"/>
                        </a:solidFill>
                        <a:latin typeface="Cambria Math" panose="02040503050406030204" pitchFamily="18" charset="0"/>
                        <a:ea typeface="Cambria Math" panose="02040503050406030204" pitchFamily="18" charset="0"/>
                      </a:rPr>
                      <m:t>=1</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and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𝑤</m:t>
                    </m:r>
                    <m:r>
                      <a:rPr lang="en-US" sz="2800" i="1">
                        <a:solidFill>
                          <a:srgbClr val="000000"/>
                        </a:solidFill>
                        <a:latin typeface="Cambria Math" panose="02040503050406030204" pitchFamily="18" charset="0"/>
                        <a:ea typeface="Cambria Math" panose="02040503050406030204" pitchFamily="18" charset="0"/>
                      </a:rPr>
                      <m:t> </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is strictly increasing. </a:t>
                </a:r>
              </a:p>
              <a:p>
                <a:pPr>
                  <a:spcBef>
                    <a:spcPct val="0"/>
                  </a:spcBef>
                  <a:buFont typeface="Math3" panose="00000400000000000000" pitchFamily="2" charset="2"/>
                  <a:buNone/>
                </a:pP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𝑤</m:t>
                    </m:r>
                    <m:d>
                      <m:dPr>
                        <m:ctrlPr>
                          <a:rPr lang="en-US" sz="2800" i="1">
                            <a:solidFill>
                              <a:srgbClr val="000000"/>
                            </a:solidFill>
                            <a:latin typeface="Cambria Math" panose="02040503050406030204" pitchFamily="18" charset="0"/>
                            <a:ea typeface="Cambria Math" panose="02040503050406030204" pitchFamily="18" charset="0"/>
                          </a:rPr>
                        </m:ctrlPr>
                      </m:dPr>
                      <m:e>
                        <m:r>
                          <a:rPr lang="en-US" sz="2800" b="0" i="1" smtClean="0">
                            <a:solidFill>
                              <a:srgbClr val="000000"/>
                            </a:solidFill>
                            <a:latin typeface="Cambria Math" panose="02040503050406030204" pitchFamily="18" charset="0"/>
                            <a:ea typeface="Cambria Math" panose="02040503050406030204" pitchFamily="18" charset="0"/>
                          </a:rPr>
                          <m:t>𝑝</m:t>
                        </m:r>
                      </m:e>
                    </m:d>
                    <m:r>
                      <a:rPr lang="en-US" sz="2800" i="1">
                        <a:solidFill>
                          <a:srgbClr val="000000"/>
                        </a:solidFill>
                        <a:latin typeface="Cambria Math" panose="02040503050406030204" pitchFamily="18" charset="0"/>
                        <a:ea typeface="Cambria Math" panose="02040503050406030204" pitchFamily="18" charset="0"/>
                      </a:rPr>
                      <m:t>=</m:t>
                    </m:r>
                    <m:r>
                      <a:rPr lang="en-US" sz="2800" b="0" i="1" smtClean="0">
                        <a:solidFill>
                          <a:srgbClr val="000000"/>
                        </a:solidFill>
                        <a:latin typeface="Cambria Math" panose="02040503050406030204" pitchFamily="18" charset="0"/>
                        <a:ea typeface="Cambria Math" panose="02040503050406030204" pitchFamily="18" charset="0"/>
                      </a:rPr>
                      <m:t>𝑝</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gives EU.</a:t>
                </a:r>
              </a:p>
              <a:p>
                <a:pPr>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The formula is for </a:t>
                </a:r>
                <a14:m>
                  <m:oMath xmlns:m="http://schemas.openxmlformats.org/officeDocument/2006/math">
                    <m:r>
                      <m:rPr>
                        <m:sty m:val="p"/>
                      </m:rPr>
                      <a:rPr lang="en-US" altLang="nl-NL" sz="2800">
                        <a:solidFill>
                          <a:srgbClr val="000000"/>
                        </a:solidFill>
                        <a:latin typeface="Cambria Math" panose="02040503050406030204" pitchFamily="18" charset="0"/>
                        <a:cs typeface="Times New Roman" panose="02020603050405020304" pitchFamily="18" charset="0"/>
                        <a:sym typeface="Math3" panose="00000400000000000000" pitchFamily="2" charset="2"/>
                      </a:rPr>
                      <m:t>x</m:t>
                    </m:r>
                    <m:r>
                      <a:rPr lang="en-US" altLang="nl-NL" sz="2800" baseline="-2500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r>
                      <a:rPr lang="en-US" altLang="nl-NL" sz="2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r>
                      <a:rPr lang="en-US" altLang="nl-NL"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𝑥</m:t>
                    </m:r>
                    <m:r>
                      <a:rPr lang="en-US" altLang="nl-NL" sz="2800" i="1" baseline="-2500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2</m:t>
                    </m:r>
                    <m:r>
                      <a:rPr lang="en-US" altLang="nl-NL" sz="280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Math3" panose="00000400000000000000" pitchFamily="2" charset="2"/>
                      </a:rPr>
                      <m:t>.</m:t>
                    </m:r>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a:t>
                </a:r>
              </a:p>
              <a:p>
                <a:pPr>
                  <a:spcBef>
                    <a:spcPct val="0"/>
                  </a:spcBef>
                  <a:buNone/>
                </a:pP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For only one nonzero </a:t>
                </a:r>
                <a14:m>
                  <m:oMath xmlns:m="http://schemas.openxmlformats.org/officeDocument/2006/math">
                    <m:sSub>
                      <m:sSub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b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𝑥</m:t>
                        </m:r>
                      </m:e>
                      <m:sub>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1</m:t>
                        </m:r>
                      </m:sub>
                    </m:sSub>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drop </a:t>
                </a:r>
                <a14:m>
                  <m:oMath xmlns:m="http://schemas.openxmlformats.org/officeDocument/2006/math">
                    <m:sSub>
                      <m:sSubPr>
                        <m:ctrlP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ctrlPr>
                      </m:sSubPr>
                      <m:e>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𝑥</m:t>
                        </m:r>
                      </m:e>
                      <m:sub>
                        <m:r>
                          <a:rPr lang="en-US" altLang="nl-NL" sz="2800" b="0" i="1" smtClean="0">
                            <a:solidFill>
                              <a:srgbClr val="000000"/>
                            </a:solidFill>
                            <a:latin typeface="Cambria Math" panose="02040503050406030204" pitchFamily="18" charset="0"/>
                            <a:cs typeface="Times New Roman" panose="02020603050405020304" pitchFamily="18" charset="0"/>
                            <a:sym typeface="Math3" panose="00000400000000000000" pitchFamily="2" charset="2"/>
                          </a:rPr>
                          <m:t>2</m:t>
                        </m:r>
                      </m:sub>
                    </m:sSub>
                  </m:oMath>
                </a14:m>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 term (say p</a:t>
                </a:r>
                <a:r>
                  <a:rPr lang="en-US" altLang="nl-NL" sz="2800" baseline="-25000" dirty="0">
                    <a:solidFill>
                      <a:srgbClr val="000000"/>
                    </a:solidFill>
                    <a:latin typeface="Arial" panose="020B0604020202020204" pitchFamily="34" charset="0"/>
                    <a:cs typeface="Times New Roman" panose="02020603050405020304" pitchFamily="18" charset="0"/>
                    <a:sym typeface="Math3" panose="00000400000000000000" pitchFamily="2" charset="2"/>
                  </a:rPr>
                  <a:t>2</a:t>
                </a:r>
                <a:r>
                  <a:rPr lang="en-US" altLang="nl-NL" sz="2800" dirty="0">
                    <a:solidFill>
                      <a:srgbClr val="000000"/>
                    </a:solidFill>
                    <a:latin typeface="Arial" panose="020B0604020202020204" pitchFamily="34" charset="0"/>
                    <a:cs typeface="Times New Roman" panose="02020603050405020304" pitchFamily="18" charset="0"/>
                    <a:sym typeface="Math3" panose="00000400000000000000" pitchFamily="2" charset="2"/>
                  </a:rPr>
                  <a:t>=0).</a:t>
                </a:r>
              </a:p>
            </p:txBody>
          </p:sp>
        </mc:Choice>
        <mc:Fallback xmlns="">
          <p:sp>
            <p:nvSpPr>
              <p:cNvPr id="24" name="Text Box 2"/>
              <p:cNvSpPr txBox="1">
                <a:spLocks noRot="1" noChangeAspect="1" noMove="1" noResize="1" noEditPoints="1" noAdjustHandles="1" noChangeArrowheads="1" noChangeShapeType="1" noTextEdit="1"/>
              </p:cNvSpPr>
              <p:nvPr/>
            </p:nvSpPr>
            <p:spPr bwMode="auto">
              <a:xfrm>
                <a:off x="86420" y="4027074"/>
                <a:ext cx="9057580" cy="2677656"/>
              </a:xfrm>
              <a:prstGeom prst="rect">
                <a:avLst/>
              </a:prstGeom>
              <a:blipFill>
                <a:blip r:embed="rId8"/>
                <a:stretch>
                  <a:fillRect l="-1346" t="-2506" b="-54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5" name="Text Box 3"/>
          <p:cNvSpPr txBox="1">
            <a:spLocks noChangeArrowheads="1"/>
          </p:cNvSpPr>
          <p:nvPr/>
        </p:nvSpPr>
        <p:spPr bwMode="auto">
          <a:xfrm>
            <a:off x="8821006" y="6601148"/>
            <a:ext cx="396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fld id="{82A955E9-2ABF-41AD-A245-DDAC84CD408D}" type="slidenum">
              <a:rPr lang="en-US" altLang="nl-NL" sz="1600"/>
              <a:pPr>
                <a:spcBef>
                  <a:spcPct val="50000"/>
                </a:spcBef>
                <a:buFontTx/>
                <a:buNone/>
              </a:pPr>
              <a:t>99</a:t>
            </a:fld>
            <a:endParaRPr lang="en-US" altLang="nl-NL" sz="1600"/>
          </a:p>
        </p:txBody>
      </p:sp>
      <p:pic>
        <p:nvPicPr>
          <p:cNvPr id="20" name="Picture 3" descr="C:\Users\xx\Desktop\cur\Micro IV\x7.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2587" b="7915"/>
          <a:stretch/>
        </p:blipFill>
        <p:spPr bwMode="auto">
          <a:xfrm>
            <a:off x="7896503" y="4409121"/>
            <a:ext cx="773221" cy="7174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25979" t="11715" r="29488" b="24147"/>
          <a:stretch/>
        </p:blipFill>
        <p:spPr>
          <a:xfrm>
            <a:off x="8895999" y="6395167"/>
            <a:ext cx="238757" cy="257568"/>
          </a:xfrm>
          <a:prstGeom prst="rect">
            <a:avLst/>
          </a:prstGeom>
        </p:spPr>
      </p:pic>
    </p:spTree>
    <p:extLst>
      <p:ext uri="{BB962C8B-B14F-4D97-AF65-F5344CB8AC3E}">
        <p14:creationId xmlns:p14="http://schemas.microsoft.com/office/powerpoint/2010/main" val="3981589922"/>
      </p:ext>
    </p:extLst>
  </p:cSld>
  <p:clrMapOvr>
    <a:masterClrMapping/>
  </p:clrMapOvr>
  <p:transition advTm="2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
                                            <p:txEl>
                                              <p:pRg st="1" end="1"/>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4">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4">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4">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utoUpdateAnimBg="0"/>
      <p:bldP spid="15" grpId="0"/>
      <p:bldP spid="24" grpId="0" uiExpand="1"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 Rogier</Template>
  <TotalTime>7488</TotalTime>
  <Words>18604</Words>
  <Application>Microsoft Office PowerPoint</Application>
  <PresentationFormat>On-screen Show (4:3)</PresentationFormat>
  <Paragraphs>2968</Paragraphs>
  <Slides>269</Slides>
  <Notes>266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269</vt:i4>
      </vt:variant>
    </vt:vector>
  </HeadingPairs>
  <TitlesOfParts>
    <vt:vector size="279" baseType="lpstr">
      <vt:lpstr>Arial</vt:lpstr>
      <vt:lpstr>Arial Unicode MS</vt:lpstr>
      <vt:lpstr>Calibri</vt:lpstr>
      <vt:lpstr>Cambria</vt:lpstr>
      <vt:lpstr>Cambria Math</vt:lpstr>
      <vt:lpstr>Math3</vt:lpstr>
      <vt:lpstr>Symbol</vt:lpstr>
      <vt:lpstr>Times New Roman</vt:lpstr>
      <vt:lpstr>Univers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Decoy Effect</vt:lpstr>
      <vt:lpstr>PowerPoint Presentation</vt:lpstr>
      <vt:lpstr>The Compromise Effect</vt:lpstr>
      <vt:lpstr>Ex-President Trump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Wakker</dc:creator>
  <cp:lastModifiedBy>Peter</cp:lastModifiedBy>
  <cp:revision>1111</cp:revision>
  <cp:lastPrinted>2019-02-28T11:55:16Z</cp:lastPrinted>
  <dcterms:created xsi:type="dcterms:W3CDTF">2015-03-04T17:01:48Z</dcterms:created>
  <dcterms:modified xsi:type="dcterms:W3CDTF">2023-03-02T20:18:54Z</dcterms:modified>
</cp:coreProperties>
</file>