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25203150" cy="36004500"/>
  <p:notesSz cx="6858000" cy="9144000"/>
  <p:defaultTextStyle>
    <a:defPPr>
      <a:defRPr lang="nl-NL"/>
    </a:defPPr>
    <a:lvl1pPr algn="l" defTabSz="3495675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747838" indent="-1365250" algn="l" defTabSz="3495675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495675" indent="-2730500" algn="l" defTabSz="3495675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245100" indent="-4095750" algn="l" defTabSz="3495675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992938" indent="-5461000" algn="l" defTabSz="3495675" rtl="0" fontAlgn="base">
      <a:spcBef>
        <a:spcPct val="0"/>
      </a:spcBef>
      <a:spcAft>
        <a:spcPct val="0"/>
      </a:spcAft>
      <a:defRPr sz="6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3F"/>
    <a:srgbClr val="00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42" autoAdjust="0"/>
    <p:restoredTop sz="99886" autoAdjust="0"/>
  </p:normalViewPr>
  <p:slideViewPr>
    <p:cSldViewPr>
      <p:cViewPr>
        <p:scale>
          <a:sx n="33" d="100"/>
          <a:sy n="33" d="100"/>
        </p:scale>
        <p:origin x="-2760" y="2388"/>
      </p:cViewPr>
      <p:guideLst>
        <p:guide orient="horz" pos="11340"/>
        <p:guide pos="7938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764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1764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0AE9E3-5FBD-4262-92A8-864F7BA2BF2B}" type="datetimeFigureOut">
              <a:rPr lang="nl-NL"/>
              <a:pPr>
                <a:defRPr/>
              </a:pPr>
              <a:t>25-3-2014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 smtClean="0"/>
              <a:t>Klik om de modelstijlen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764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41764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F87345-9630-4A62-BAFF-8AA70F9126B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495675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47838" algn="l" defTabSz="3495675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495675" algn="l" defTabSz="3495675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45100" algn="l" defTabSz="3495675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6992938" algn="l" defTabSz="3495675" rtl="0" eaLnBrk="0" fontAlgn="base" hangingPunct="0">
      <a:spcBef>
        <a:spcPct val="30000"/>
      </a:spcBef>
      <a:spcAft>
        <a:spcPct val="0"/>
      </a:spcAft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43357" algn="l" defTabSz="3497343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492029" algn="l" defTabSz="3497343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40700" algn="l" defTabSz="3497343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3989372" algn="l" defTabSz="3497343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671670" y="8569127"/>
            <a:ext cx="22531480" cy="4145767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 marL="0" indent="0" algn="ctr">
              <a:buNone/>
              <a:defRPr sz="7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174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4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0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9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671670" y="8509044"/>
            <a:ext cx="22531480" cy="23761306"/>
          </a:xfrm>
          <a:prstGeom prst="rect">
            <a:avLst/>
          </a:prstGeom>
        </p:spPr>
        <p:txBody>
          <a:bodyPr vert="eaVert" lIns="76572" tIns="38286" rIns="76572" bIns="38286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671671" y="8509044"/>
            <a:ext cx="22531480" cy="23793098"/>
          </a:xfrm>
          <a:prstGeom prst="rect">
            <a:avLst/>
          </a:prstGeom>
        </p:spPr>
        <p:txBody>
          <a:bodyPr vert="eaVert" lIns="76572" tIns="38286" rIns="76572" bIns="38286"/>
          <a:lstStyle>
            <a:lvl1pPr>
              <a:defRPr>
                <a:solidFill>
                  <a:srgbClr val="00393F"/>
                </a:solidFill>
              </a:defRPr>
            </a:lvl1pPr>
            <a:lvl2pPr>
              <a:defRPr>
                <a:solidFill>
                  <a:srgbClr val="00393F"/>
                </a:solidFill>
              </a:defRPr>
            </a:lvl2pPr>
            <a:lvl3pPr>
              <a:defRPr>
                <a:solidFill>
                  <a:srgbClr val="00393F"/>
                </a:solidFill>
              </a:defRPr>
            </a:lvl3pPr>
            <a:lvl4pPr>
              <a:defRPr>
                <a:solidFill>
                  <a:srgbClr val="00393F"/>
                </a:solidFill>
              </a:defRPr>
            </a:lvl4pPr>
            <a:lvl5pPr>
              <a:defRPr>
                <a:solidFill>
                  <a:srgbClr val="00393F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8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43287" y="8509044"/>
            <a:ext cx="22559863" cy="23761306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45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40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37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3700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2671670" y="8569127"/>
            <a:ext cx="22531480" cy="4145767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 marL="0" indent="0" algn="ctr">
              <a:buNone/>
              <a:defRPr sz="7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174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4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0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9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12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671670" y="8509044"/>
            <a:ext cx="11131392" cy="23761306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</a:defRPr>
            </a:lvl1pPr>
            <a:lvl2pPr>
              <a:defRPr sz="4500">
                <a:solidFill>
                  <a:srgbClr val="00393F"/>
                </a:solidFill>
              </a:defRPr>
            </a:lvl2pPr>
            <a:lvl3pPr>
              <a:defRPr sz="4000">
                <a:solidFill>
                  <a:srgbClr val="00393F"/>
                </a:solidFill>
              </a:defRPr>
            </a:lvl3pPr>
            <a:lvl4pPr>
              <a:defRPr sz="3700">
                <a:solidFill>
                  <a:srgbClr val="00393F"/>
                </a:solidFill>
              </a:defRPr>
            </a:lvl4pPr>
            <a:lvl5pPr>
              <a:defRPr sz="3700">
                <a:solidFill>
                  <a:srgbClr val="00393F"/>
                </a:solidFill>
              </a:defRPr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4075810" y="8509044"/>
            <a:ext cx="11131392" cy="23761306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</a:defRPr>
            </a:lvl1pPr>
            <a:lvl2pPr>
              <a:defRPr sz="4500">
                <a:solidFill>
                  <a:srgbClr val="00393F"/>
                </a:solidFill>
              </a:defRPr>
            </a:lvl2pPr>
            <a:lvl3pPr>
              <a:defRPr sz="4000">
                <a:solidFill>
                  <a:srgbClr val="00393F"/>
                </a:solidFill>
              </a:defRPr>
            </a:lvl3pPr>
            <a:lvl4pPr>
              <a:defRPr sz="3700">
                <a:solidFill>
                  <a:srgbClr val="00393F"/>
                </a:solidFill>
              </a:defRPr>
            </a:lvl4pPr>
            <a:lvl5pPr>
              <a:defRPr sz="3700">
                <a:solidFill>
                  <a:srgbClr val="00393F"/>
                </a:solidFill>
              </a:defRPr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9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671670" y="8509044"/>
            <a:ext cx="11135768" cy="2403342"/>
          </a:xfrm>
          <a:prstGeom prst="rect">
            <a:avLst/>
          </a:prstGeom>
        </p:spPr>
        <p:txBody>
          <a:bodyPr lIns="76572" tIns="38286" rIns="76572" bIns="38286" anchor="b">
            <a:noAutofit/>
          </a:bodyPr>
          <a:lstStyle>
            <a:lvl1pPr marL="0" indent="0">
              <a:buNone/>
              <a:defRPr sz="6700" b="1">
                <a:solidFill>
                  <a:srgbClr val="00393F"/>
                </a:solidFill>
              </a:defRPr>
            </a:lvl1pPr>
            <a:lvl2pPr marL="1748671" indent="0">
              <a:buNone/>
              <a:defRPr sz="7600" b="1"/>
            </a:lvl2pPr>
            <a:lvl3pPr marL="3497343" indent="0">
              <a:buNone/>
              <a:defRPr sz="6900" b="1"/>
            </a:lvl3pPr>
            <a:lvl4pPr marL="5246015" indent="0">
              <a:buNone/>
              <a:defRPr sz="6100" b="1"/>
            </a:lvl4pPr>
            <a:lvl5pPr marL="6994686" indent="0">
              <a:buNone/>
              <a:defRPr sz="6100" b="1"/>
            </a:lvl5pPr>
            <a:lvl6pPr marL="8743357" indent="0">
              <a:buNone/>
              <a:defRPr sz="6100" b="1"/>
            </a:lvl6pPr>
            <a:lvl7pPr marL="10492029" indent="0">
              <a:buNone/>
              <a:defRPr sz="6100" b="1"/>
            </a:lvl7pPr>
            <a:lvl8pPr marL="12240700" indent="0">
              <a:buNone/>
              <a:defRPr sz="6100" b="1"/>
            </a:lvl8pPr>
            <a:lvl9pPr marL="13989372" indent="0">
              <a:buNone/>
              <a:defRPr sz="61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2671670" y="10912388"/>
            <a:ext cx="11135768" cy="21329670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</a:defRPr>
            </a:lvl1pPr>
            <a:lvl2pPr>
              <a:defRPr sz="4500">
                <a:solidFill>
                  <a:srgbClr val="00393F"/>
                </a:solidFill>
              </a:defRPr>
            </a:lvl2pPr>
            <a:lvl3pPr>
              <a:defRPr sz="4000">
                <a:solidFill>
                  <a:srgbClr val="00393F"/>
                </a:solidFill>
              </a:defRPr>
            </a:lvl3pPr>
            <a:lvl4pPr>
              <a:defRPr sz="3700">
                <a:solidFill>
                  <a:srgbClr val="00393F"/>
                </a:solidFill>
              </a:defRPr>
            </a:lvl4pPr>
            <a:lvl5pPr>
              <a:defRPr sz="3700">
                <a:solidFill>
                  <a:srgbClr val="00393F"/>
                </a:solidFill>
              </a:defRPr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4067059" y="8509044"/>
            <a:ext cx="11140143" cy="2403342"/>
          </a:xfrm>
          <a:prstGeom prst="rect">
            <a:avLst/>
          </a:prstGeom>
        </p:spPr>
        <p:txBody>
          <a:bodyPr lIns="76572" tIns="38286" rIns="76572" bIns="38286" anchor="b"/>
          <a:lstStyle>
            <a:lvl1pPr marL="0" indent="0">
              <a:buNone/>
              <a:defRPr sz="6700" b="1">
                <a:solidFill>
                  <a:srgbClr val="00393F"/>
                </a:solidFill>
              </a:defRPr>
            </a:lvl1pPr>
            <a:lvl2pPr marL="1748671" indent="0">
              <a:buNone/>
              <a:defRPr sz="7600" b="1"/>
            </a:lvl2pPr>
            <a:lvl3pPr marL="3497343" indent="0">
              <a:buNone/>
              <a:defRPr sz="6900" b="1"/>
            </a:lvl3pPr>
            <a:lvl4pPr marL="5246015" indent="0">
              <a:buNone/>
              <a:defRPr sz="6100" b="1"/>
            </a:lvl4pPr>
            <a:lvl5pPr marL="6994686" indent="0">
              <a:buNone/>
              <a:defRPr sz="6100" b="1"/>
            </a:lvl5pPr>
            <a:lvl6pPr marL="8743357" indent="0">
              <a:buNone/>
              <a:defRPr sz="6100" b="1"/>
            </a:lvl6pPr>
            <a:lvl7pPr marL="10492029" indent="0">
              <a:buNone/>
              <a:defRPr sz="6100" b="1"/>
            </a:lvl7pPr>
            <a:lvl8pPr marL="12240700" indent="0">
              <a:buNone/>
              <a:defRPr sz="6100" b="1"/>
            </a:lvl8pPr>
            <a:lvl9pPr marL="13989372" indent="0">
              <a:buNone/>
              <a:defRPr sz="61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4067059" y="10912388"/>
            <a:ext cx="11140143" cy="21329670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</a:defRPr>
            </a:lvl1pPr>
            <a:lvl2pPr>
              <a:defRPr sz="4500">
                <a:solidFill>
                  <a:srgbClr val="00393F"/>
                </a:solidFill>
              </a:defRPr>
            </a:lvl2pPr>
            <a:lvl3pPr>
              <a:defRPr sz="4000">
                <a:solidFill>
                  <a:srgbClr val="00393F"/>
                </a:solidFill>
              </a:defRPr>
            </a:lvl3pPr>
            <a:lvl4pPr>
              <a:defRPr sz="3700">
                <a:solidFill>
                  <a:srgbClr val="00393F"/>
                </a:solidFill>
              </a:defRPr>
            </a:lvl4pPr>
            <a:lvl5pPr>
              <a:defRPr sz="3700">
                <a:solidFill>
                  <a:srgbClr val="00393F"/>
                </a:solidFill>
              </a:defRPr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11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9"/>
          <p:cNvSpPr>
            <a:spLocks noGrp="1"/>
          </p:cNvSpPr>
          <p:nvPr>
            <p:ph type="title"/>
          </p:nvPr>
        </p:nvSpPr>
        <p:spPr>
          <a:xfrm>
            <a:off x="2671670" y="5685115"/>
            <a:ext cx="22531480" cy="2884012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8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/>
          <p:cNvSpPr txBox="1">
            <a:spLocks/>
          </p:cNvSpPr>
          <p:nvPr userDrawn="1"/>
        </p:nvSpPr>
        <p:spPr>
          <a:xfrm>
            <a:off x="2671763" y="5684838"/>
            <a:ext cx="22531387" cy="2884487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 defTabSz="3497343" fontAlgn="auto">
              <a:spcAft>
                <a:spcPts val="0"/>
              </a:spcAft>
              <a:defRPr/>
            </a:pPr>
            <a:r>
              <a:rPr lang="nl-NL" dirty="0" smtClean="0">
                <a:ea typeface="+mj-ea"/>
              </a:rPr>
              <a:t>Klik om de stijl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43289" y="8482908"/>
            <a:ext cx="8291663" cy="2429479"/>
          </a:xfrm>
          <a:prstGeom prst="rect">
            <a:avLst/>
          </a:prstGeom>
        </p:spPr>
        <p:txBody>
          <a:bodyPr lIns="76572" tIns="38286" rIns="76572" bIns="38286" anchor="b"/>
          <a:lstStyle>
            <a:lvl1pPr algn="l">
              <a:defRPr sz="67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236862" y="8482910"/>
            <a:ext cx="13966288" cy="23759148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>
              <a:defRPr sz="5000">
                <a:solidFill>
                  <a:srgbClr val="00393F"/>
                </a:solidFill>
              </a:defRPr>
            </a:lvl1pPr>
            <a:lvl2pPr>
              <a:defRPr sz="4500">
                <a:solidFill>
                  <a:srgbClr val="00393F"/>
                </a:solidFill>
              </a:defRPr>
            </a:lvl2pPr>
            <a:lvl3pPr>
              <a:defRPr sz="4000">
                <a:solidFill>
                  <a:srgbClr val="00393F"/>
                </a:solidFill>
              </a:defRPr>
            </a:lvl3pPr>
            <a:lvl4pPr>
              <a:defRPr sz="3700">
                <a:solidFill>
                  <a:srgbClr val="00393F"/>
                </a:solidFill>
              </a:defRPr>
            </a:lvl4pPr>
            <a:lvl5pPr>
              <a:defRPr sz="3700">
                <a:solidFill>
                  <a:srgbClr val="00393F"/>
                </a:solidFill>
              </a:defRPr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645018" y="11152721"/>
            <a:ext cx="8291663" cy="21089337"/>
          </a:xfrm>
          <a:prstGeom prst="rect">
            <a:avLst/>
          </a:prstGeom>
        </p:spPr>
        <p:txBody>
          <a:bodyPr lIns="76572" tIns="38286" rIns="76572" bIns="38286">
            <a:normAutofit/>
          </a:bodyPr>
          <a:lstStyle>
            <a:lvl1pPr marL="0" indent="0">
              <a:buNone/>
              <a:defRPr sz="5000">
                <a:solidFill>
                  <a:srgbClr val="00393F"/>
                </a:solidFill>
              </a:defRPr>
            </a:lvl1pPr>
            <a:lvl2pPr marL="1748671" indent="0">
              <a:buNone/>
              <a:defRPr sz="4600"/>
            </a:lvl2pPr>
            <a:lvl3pPr marL="3497343" indent="0">
              <a:buNone/>
              <a:defRPr sz="3900"/>
            </a:lvl3pPr>
            <a:lvl4pPr marL="5246015" indent="0">
              <a:buNone/>
              <a:defRPr sz="3400"/>
            </a:lvl4pPr>
            <a:lvl5pPr marL="6994686" indent="0">
              <a:buNone/>
              <a:defRPr sz="3400"/>
            </a:lvl5pPr>
            <a:lvl6pPr marL="8743357" indent="0">
              <a:buNone/>
              <a:defRPr sz="3400"/>
            </a:lvl6pPr>
            <a:lvl7pPr marL="10492029" indent="0">
              <a:buNone/>
              <a:defRPr sz="3400"/>
            </a:lvl7pPr>
            <a:lvl8pPr marL="12240700" indent="0">
              <a:buNone/>
              <a:defRPr sz="3400"/>
            </a:lvl8pPr>
            <a:lvl9pPr marL="13989372" indent="0">
              <a:buNone/>
              <a:defRPr sz="34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/>
          <p:cNvSpPr txBox="1">
            <a:spLocks/>
          </p:cNvSpPr>
          <p:nvPr userDrawn="1"/>
        </p:nvSpPr>
        <p:spPr>
          <a:xfrm>
            <a:off x="2671763" y="5684838"/>
            <a:ext cx="22531387" cy="2884487"/>
          </a:xfrm>
          <a:prstGeom prst="rect">
            <a:avLst/>
          </a:prstGeom>
        </p:spPr>
        <p:txBody>
          <a:bodyPr lIns="76572" tIns="38286" rIns="76572" bIns="38286" anchor="ctr"/>
          <a:lstStyle>
            <a:lvl1pPr>
              <a:defRPr sz="10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ctr" defTabSz="3497343" fontAlgn="auto">
              <a:spcAft>
                <a:spcPts val="0"/>
              </a:spcAft>
              <a:defRPr/>
            </a:pPr>
            <a:r>
              <a:rPr lang="nl-NL" dirty="0" smtClean="0">
                <a:ea typeface="+mj-ea"/>
              </a:rPr>
              <a:t>Klik om de stijl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71670" y="25203151"/>
            <a:ext cx="22531480" cy="2975374"/>
          </a:xfrm>
          <a:prstGeom prst="rect">
            <a:avLst/>
          </a:prstGeom>
        </p:spPr>
        <p:txBody>
          <a:bodyPr lIns="76572" tIns="38286" rIns="76572" bIns="38286" anchor="ctr"/>
          <a:lstStyle>
            <a:lvl1pPr algn="ctr">
              <a:defRPr sz="7400" b="1">
                <a:solidFill>
                  <a:srgbClr val="00393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671670" y="8509044"/>
            <a:ext cx="22531480" cy="16703235"/>
          </a:xfrm>
          <a:prstGeom prst="rect">
            <a:avLst/>
          </a:prstGeom>
        </p:spPr>
        <p:txBody>
          <a:bodyPr lIns="76572" tIns="38286" rIns="76572" bIns="38286"/>
          <a:lstStyle>
            <a:lvl1pPr marL="0" indent="0" algn="ctr">
              <a:buNone/>
              <a:defRPr sz="12200">
                <a:solidFill>
                  <a:srgbClr val="00393F"/>
                </a:solidFill>
              </a:defRPr>
            </a:lvl1pPr>
            <a:lvl2pPr marL="1748671" indent="0">
              <a:buNone/>
              <a:defRPr sz="10700"/>
            </a:lvl2pPr>
            <a:lvl3pPr marL="3497343" indent="0">
              <a:buNone/>
              <a:defRPr sz="9200"/>
            </a:lvl3pPr>
            <a:lvl4pPr marL="5246015" indent="0">
              <a:buNone/>
              <a:defRPr sz="7600"/>
            </a:lvl4pPr>
            <a:lvl5pPr marL="6994686" indent="0">
              <a:buNone/>
              <a:defRPr sz="7600"/>
            </a:lvl5pPr>
            <a:lvl6pPr marL="8743357" indent="0">
              <a:buNone/>
              <a:defRPr sz="7600"/>
            </a:lvl6pPr>
            <a:lvl7pPr marL="10492029" indent="0">
              <a:buNone/>
              <a:defRPr sz="7600"/>
            </a:lvl7pPr>
            <a:lvl8pPr marL="12240700" indent="0">
              <a:buNone/>
              <a:defRPr sz="7600"/>
            </a:lvl8pPr>
            <a:lvl9pPr marL="13989372" indent="0">
              <a:buNone/>
              <a:defRPr sz="76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671670" y="28178526"/>
            <a:ext cx="22531480" cy="4123617"/>
          </a:xfrm>
          <a:prstGeom prst="rect">
            <a:avLst/>
          </a:prstGeom>
        </p:spPr>
        <p:txBody>
          <a:bodyPr lIns="76572" tIns="38286" rIns="76572" bIns="38286"/>
          <a:lstStyle>
            <a:lvl1pPr marL="0" indent="0" algn="ctr">
              <a:buNone/>
              <a:defRPr sz="5400">
                <a:solidFill>
                  <a:srgbClr val="00393F"/>
                </a:solidFill>
              </a:defRPr>
            </a:lvl1pPr>
            <a:lvl2pPr marL="1748671" indent="0">
              <a:buNone/>
              <a:defRPr sz="4600"/>
            </a:lvl2pPr>
            <a:lvl3pPr marL="3497343" indent="0">
              <a:buNone/>
              <a:defRPr sz="3900"/>
            </a:lvl3pPr>
            <a:lvl4pPr marL="5246015" indent="0">
              <a:buNone/>
              <a:defRPr sz="3400"/>
            </a:lvl4pPr>
            <a:lvl5pPr marL="6994686" indent="0">
              <a:buNone/>
              <a:defRPr sz="3400"/>
            </a:lvl5pPr>
            <a:lvl6pPr marL="8743357" indent="0">
              <a:buNone/>
              <a:defRPr sz="3400"/>
            </a:lvl6pPr>
            <a:lvl7pPr marL="10492029" indent="0">
              <a:buNone/>
              <a:defRPr sz="3400"/>
            </a:lvl7pPr>
            <a:lvl8pPr marL="12240700" indent="0">
              <a:buNone/>
              <a:defRPr sz="3400"/>
            </a:lvl8pPr>
            <a:lvl9pPr marL="13989372" indent="0">
              <a:buNone/>
              <a:defRPr sz="34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 l="15822" t="14412" b="22319"/>
          <a:stretch>
            <a:fillRect/>
          </a:stretch>
        </p:blipFill>
        <p:spPr bwMode="auto">
          <a:xfrm>
            <a:off x="2663825" y="0"/>
            <a:ext cx="21072475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671763" y="32302450"/>
            <a:ext cx="12546012" cy="3702050"/>
          </a:xfrm>
          <a:prstGeom prst="rect">
            <a:avLst/>
          </a:prstGeom>
        </p:spPr>
        <p:txBody>
          <a:bodyPr vert="horz" wrap="square" lIns="331610" tIns="331610" rIns="331610" bIns="331610" numCol="1" anchor="t" anchorCtr="0" compatLnSpc="1">
            <a:prstTxWarp prst="textNoShape">
              <a:avLst/>
            </a:prstTxWarp>
          </a:bodyPr>
          <a:lstStyle>
            <a:lvl1pPr>
              <a:defRPr sz="4600">
                <a:solidFill>
                  <a:srgbClr val="00393F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hthoek 7"/>
          <p:cNvSpPr/>
          <p:nvPr userDrawn="1"/>
        </p:nvSpPr>
        <p:spPr bwMode="auto">
          <a:xfrm>
            <a:off x="2671763" y="5684838"/>
            <a:ext cx="22531387" cy="2824162"/>
          </a:xfrm>
          <a:prstGeom prst="rect">
            <a:avLst/>
          </a:prstGeom>
          <a:solidFill>
            <a:srgbClr val="4781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6572" tIns="38286" rIns="76572" bIns="38286"/>
          <a:lstStyle/>
          <a:p>
            <a:pPr defTabSz="765719" eaLnBrk="0" hangingPunct="0">
              <a:defRPr/>
            </a:pPr>
            <a:endParaRPr lang="nl-NL" sz="2000" dirty="0">
              <a:ea typeface="ＭＳ Ｐゴシック" pitchFamily="16" charset="-128"/>
              <a:cs typeface="+mn-cs"/>
            </a:endParaRPr>
          </a:p>
        </p:txBody>
      </p:sp>
      <p:sp>
        <p:nvSpPr>
          <p:cNvPr id="9" name="Rechthoek 8"/>
          <p:cNvSpPr/>
          <p:nvPr userDrawn="1"/>
        </p:nvSpPr>
        <p:spPr bwMode="auto">
          <a:xfrm>
            <a:off x="0" y="0"/>
            <a:ext cx="2671763" cy="36004500"/>
          </a:xfrm>
          <a:prstGeom prst="rect">
            <a:avLst/>
          </a:prstGeom>
          <a:solidFill>
            <a:srgbClr val="09353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6572" tIns="38286" rIns="76572" bIns="38286"/>
          <a:lstStyle/>
          <a:p>
            <a:pPr defTabSz="765719" eaLnBrk="0" hangingPunct="0">
              <a:defRPr/>
            </a:pPr>
            <a:endParaRPr lang="nl-NL" sz="2000" dirty="0">
              <a:ea typeface="ＭＳ Ｐゴシック" pitchFamily="16" charset="-128"/>
              <a:cs typeface="+mn-cs"/>
            </a:endParaRPr>
          </a:p>
        </p:txBody>
      </p:sp>
      <p:sp>
        <p:nvSpPr>
          <p:cNvPr id="10" name="Tekstvak 9"/>
          <p:cNvSpPr txBox="1"/>
          <p:nvPr userDrawn="1"/>
        </p:nvSpPr>
        <p:spPr>
          <a:xfrm rot="16200000">
            <a:off x="-2802731" y="13558044"/>
            <a:ext cx="8170862" cy="717550"/>
          </a:xfrm>
          <a:prstGeom prst="rect">
            <a:avLst/>
          </a:prstGeom>
          <a:noFill/>
        </p:spPr>
        <p:txBody>
          <a:bodyPr lIns="76572" tIns="38286" rIns="76572" bIns="38286">
            <a:spAutoFit/>
          </a:bodyPr>
          <a:lstStyle/>
          <a:p>
            <a:pPr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100" b="1" dirty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Erasmus University Rotterdam</a:t>
            </a:r>
          </a:p>
        </p:txBody>
      </p:sp>
      <p:pic>
        <p:nvPicPr>
          <p:cNvPr id="1031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 l="13225"/>
          <a:stretch>
            <a:fillRect/>
          </a:stretch>
        </p:blipFill>
        <p:spPr bwMode="auto">
          <a:xfrm>
            <a:off x="0" y="5684838"/>
            <a:ext cx="2671763" cy="282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8434223" y="33236132"/>
            <a:ext cx="6079952" cy="1469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5" r:id="rId8"/>
    <p:sldLayoutId id="2147483776" r:id="rId9"/>
    <p:sldLayoutId id="2147483773" r:id="rId10"/>
    <p:sldLayoutId id="2147483774" r:id="rId11"/>
  </p:sldLayoutIdLst>
  <p:hf sldNum="0" hdr="0" dt="0"/>
  <p:txStyles>
    <p:titleStyle>
      <a:lvl1pPr algn="ctr" defTabSz="3495675" rtl="0" eaLnBrk="0" fontAlgn="base" hangingPunct="0">
        <a:spcBef>
          <a:spcPct val="0"/>
        </a:spcBef>
        <a:spcAft>
          <a:spcPct val="0"/>
        </a:spcAft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2pPr>
      <a:lvl3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3pPr>
      <a:lvl4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4pPr>
      <a:lvl5pPr algn="ctr" defTabSz="3495675" rtl="0" eaLnBrk="0" fontAlgn="base" hangingPunct="0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5pPr>
      <a:lvl6pPr marL="382859" algn="ctr" defTabSz="3496250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6pPr>
      <a:lvl7pPr marL="765719" algn="ctr" defTabSz="3496250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7pPr>
      <a:lvl8pPr marL="1148578" algn="ctr" defTabSz="3496250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8pPr>
      <a:lvl9pPr marL="1531437" algn="ctr" defTabSz="3496250" rtl="0" fontAlgn="base">
        <a:spcBef>
          <a:spcPct val="0"/>
        </a:spcBef>
        <a:spcAft>
          <a:spcPct val="0"/>
        </a:spcAft>
        <a:defRPr sz="16800">
          <a:solidFill>
            <a:schemeClr val="tx1"/>
          </a:solidFill>
          <a:latin typeface="Calibri" pitchFamily="34" charset="0"/>
        </a:defRPr>
      </a:lvl9pPr>
    </p:titleStyle>
    <p:bodyStyle>
      <a:lvl1pPr marL="1309688" indent="-1309688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840038" indent="-1092200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4370388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118225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7867650" indent="-873125" algn="l" defTabSz="34956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9617693" indent="-874336" algn="l" defTabSz="3497343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6364" indent="-874336" algn="l" defTabSz="3497343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5036" indent="-874336" algn="l" defTabSz="3497343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3708" indent="-874336" algn="l" defTabSz="3497343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671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343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6015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4686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3357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2029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40700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9372" algn="l" defTabSz="349734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/>
          <p:cNvSpPr txBox="1"/>
          <p:nvPr/>
        </p:nvSpPr>
        <p:spPr>
          <a:xfrm>
            <a:off x="2671670" y="8509044"/>
            <a:ext cx="22531480" cy="24470870"/>
          </a:xfrm>
          <a:prstGeom prst="rect">
            <a:avLst/>
          </a:prstGeom>
          <a:noFill/>
          <a:ln>
            <a:noFill/>
          </a:ln>
        </p:spPr>
        <p:txBody>
          <a:bodyPr lIns="331610" tIns="331610" rIns="331610" bIns="0" numCol="2" spcCol="663221"/>
          <a:lstStyle/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US" sz="3600" b="1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With the vast amount of information available on the Web, there is an increasing need to structure Web data in order to make it accessible to both users and machines. E-commerce is one of the areas in which growing data congestion on the Web has serious consequences. We propose a framework that is capable of </a:t>
            </a:r>
            <a:r>
              <a:rPr lang="en-US" sz="3200" b="1" dirty="0" smtClean="0">
                <a:solidFill>
                  <a:srgbClr val="009999"/>
                </a:solidFill>
              </a:rPr>
              <a:t>populating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a consumer electronic product </a:t>
            </a:r>
            <a:r>
              <a:rPr lang="en-US" sz="3200" b="1" dirty="0" smtClean="0">
                <a:solidFill>
                  <a:srgbClr val="009999"/>
                </a:solidFill>
              </a:rPr>
              <a:t>ontology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using </a:t>
            </a:r>
            <a:r>
              <a:rPr lang="en-US" sz="3200" b="1" dirty="0" smtClean="0">
                <a:solidFill>
                  <a:srgbClr val="009999"/>
                </a:solidFill>
              </a:rPr>
              <a:t>tabular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information from Web shops. Formalizing product information in this way enhances product comparison and recommendation applications. Our approach employs both lexical and syntactic matching for mapping properties and instantiating values. 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 Consumer Electronics Ontology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Currently, there is a lack of detailed </a:t>
            </a:r>
            <a:r>
              <a:rPr lang="en-US" sz="3200" dirty="0" err="1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ontologies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for consumer electronic products. Hence, we create the </a:t>
            </a:r>
            <a:r>
              <a:rPr lang="en-US" sz="3200" b="1" dirty="0" err="1" smtClean="0">
                <a:solidFill>
                  <a:srgbClr val="009999"/>
                </a:solidFill>
              </a:rPr>
              <a:t>OntoProduct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ontology: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It is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an extended version of the Consumer Electronics Ontology (</a:t>
            </a:r>
            <a:r>
              <a:rPr lang="en-US" sz="3200" b="1" dirty="0" smtClean="0">
                <a:solidFill>
                  <a:srgbClr val="009999"/>
                </a:solidFill>
              </a:rPr>
              <a:t>CEO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with additional product attributes;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It contains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270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consumer electronic product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properties and 24 product classes;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is fully compatible with the well-known </a:t>
            </a:r>
            <a:r>
              <a:rPr lang="en-US" sz="3200" dirty="0" err="1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GoodRelations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3200" b="1" dirty="0" smtClean="0">
                <a:solidFill>
                  <a:srgbClr val="009999"/>
                </a:solidFill>
              </a:rPr>
              <a:t>GR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ontology for e-commerce;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It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utilizes the Units of Measurement Ontology (</a:t>
            </a:r>
            <a:r>
              <a:rPr lang="en-US" sz="3200" b="1" dirty="0" smtClean="0">
                <a:solidFill>
                  <a:srgbClr val="009999"/>
                </a:solidFill>
              </a:rPr>
              <a:t>MUO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) for linking units of measurements to quantitative values.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Ontology Population Framework</a:t>
            </a:r>
            <a:endParaRPr lang="en-US" sz="3600" b="1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population of </a:t>
            </a:r>
            <a:r>
              <a:rPr lang="en-US" sz="3200" dirty="0" err="1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ontologies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is regularly preceded by a knowledge </a:t>
            </a:r>
            <a:r>
              <a:rPr lang="en-US" sz="3200" b="1" dirty="0" smtClean="0">
                <a:solidFill>
                  <a:srgbClr val="009999"/>
                </a:solidFill>
              </a:rPr>
              <a:t>extraction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phase, where, for instance, natural language Web pages on products are converted into raw </a:t>
            </a:r>
            <a:r>
              <a:rPr lang="en-US" sz="3200" b="1" dirty="0" smtClean="0">
                <a:solidFill>
                  <a:srgbClr val="009999"/>
                </a:solidFill>
              </a:rPr>
              <a:t>tabular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data. Our framework focuses on the </a:t>
            </a:r>
            <a:r>
              <a:rPr lang="en-US" sz="3200" b="1" dirty="0" smtClean="0">
                <a:solidFill>
                  <a:srgbClr val="009999"/>
                </a:solidFill>
              </a:rPr>
              <a:t>population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n-US" sz="3200" dirty="0" err="1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ontologies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with product information in the e-commerce domain, using extracted tabular data in the form of </a:t>
            </a:r>
            <a:r>
              <a:rPr lang="en-US" sz="3200" b="1" dirty="0" smtClean="0">
                <a:solidFill>
                  <a:srgbClr val="009999"/>
                </a:solidFill>
              </a:rPr>
              <a:t>key-value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pairs. For this, user-defined </a:t>
            </a:r>
            <a:r>
              <a:rPr lang="en-US" sz="3200" b="1" dirty="0" smtClean="0">
                <a:solidFill>
                  <a:srgbClr val="009999"/>
                </a:solidFill>
              </a:rPr>
              <a:t>annotations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for lexical and syntactic matching are employed, which facilitate the main tasks of our framework: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3200" b="1" dirty="0" smtClean="0">
                <a:solidFill>
                  <a:srgbClr val="009999"/>
                </a:solidFill>
              </a:rPr>
              <a:t>Classification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: optional step to determine product class; most Web stores nowadays have some kind of class or category data of each product already available.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3200" b="1" dirty="0" smtClean="0">
                <a:solidFill>
                  <a:srgbClr val="009999"/>
                </a:solidFill>
              </a:rPr>
              <a:t>Property Matching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: step for extracting ontology properties from tabular key-value pairs by lexically matching keys with ontology properties, and by matching regular expressions on values.</a:t>
            </a:r>
          </a:p>
          <a:p>
            <a:pPr marL="361950" indent="-361950" algn="just" defTabSz="3497343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3200" b="1" dirty="0" smtClean="0">
                <a:solidFill>
                  <a:srgbClr val="009999"/>
                </a:solidFill>
              </a:rPr>
              <a:t>Value Instantiation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: phase for creating individuals in the ontology and associating them to their properties, while making use of parsers, content spotters, and instantiation tools.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Results &amp; Conclusions</a:t>
            </a:r>
            <a:endParaRPr lang="en-US" sz="3600" b="1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The property matching and value instantiation processes in the framework have been evaluated separately using a </a:t>
            </a:r>
            <a:r>
              <a:rPr lang="en-US" sz="3200" b="1" dirty="0" smtClean="0">
                <a:solidFill>
                  <a:srgbClr val="009999"/>
                </a:solidFill>
              </a:rPr>
              <a:t>golden standard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under the assumption that the product class of a product description is known. The raw product data was obtained from two different Web sources, i.e., </a:t>
            </a:r>
            <a:r>
              <a:rPr lang="en-US" sz="3200" b="1" dirty="0" smtClean="0">
                <a:solidFill>
                  <a:srgbClr val="009999"/>
                </a:solidFill>
              </a:rPr>
              <a:t>Best Buy 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smtClean="0">
                <a:solidFill>
                  <a:srgbClr val="009999"/>
                </a:solidFill>
              </a:rPr>
              <a:t>Newegg.com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indent="457200"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In our experiments, the proposed framework achieved a </a:t>
            </a:r>
            <a:r>
              <a:rPr lang="en-US" sz="3200" b="1" dirty="0" smtClean="0">
                <a:solidFill>
                  <a:srgbClr val="009999"/>
                </a:solidFill>
              </a:rPr>
              <a:t>solid performance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for the property matching and value instantiation processes. The former process resulted in a precision, recall, accuracy, and F1 score of 96.95%, 93.27%, 94.80%, and 95.07%, respectively, whereas the latter process resulted in scores of 77.12%, 76.09%, 62.07%, and 76.60%, respectively. Although some raw product keys in the test set were not present in the training set, many key-value pairs were still matched with ontology properties. </a:t>
            </a:r>
            <a:r>
              <a:rPr lang="en-US" sz="3200" b="1" dirty="0" smtClean="0">
                <a:solidFill>
                  <a:srgbClr val="009999"/>
                </a:solidFill>
              </a:rPr>
              <a:t>In practice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this means that a semi-automatic approach would only require </a:t>
            </a:r>
            <a:r>
              <a:rPr lang="en-US" sz="3200" b="1" dirty="0" smtClean="0">
                <a:solidFill>
                  <a:srgbClr val="009999"/>
                </a:solidFill>
              </a:rPr>
              <a:t>training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the algorithm with a </a:t>
            </a:r>
            <a:r>
              <a:rPr lang="en-US" sz="3200" b="1" dirty="0" smtClean="0">
                <a:solidFill>
                  <a:srgbClr val="009999"/>
                </a:solidFill>
              </a:rPr>
              <a:t>few products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 from each product class in order to achieve satisfactory performance on property matching for all the products in a Web shop.</a:t>
            </a:r>
          </a:p>
          <a:p>
            <a:pPr indent="457200"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After analyzing the results in more detail, we found that the regular expressions, in conjunction with the lexical representations, are often capable of correctly mapping key-value pairs to properties in the ontology. For example, the key “Product Dimensions” is correctly mapped to </a:t>
            </a:r>
            <a:r>
              <a:rPr lang="en-US" sz="3200" dirty="0" err="1" smtClean="0">
                <a:solidFill>
                  <a:srgbClr val="00393F"/>
                </a:solidFill>
                <a:latin typeface="Courier New" pitchFamily="49" charset="0"/>
                <a:cs typeface="Courier New" pitchFamily="49" charset="0"/>
              </a:rPr>
              <a:t>ceo:hasWidth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00393F"/>
                </a:solidFill>
                <a:latin typeface="Courier New" pitchFamily="49" charset="0"/>
                <a:cs typeface="Courier New" pitchFamily="49" charset="0"/>
              </a:rPr>
              <a:t>ceo:hasHeight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and </a:t>
            </a:r>
            <a:r>
              <a:rPr lang="en-US" sz="3200" dirty="0" err="1" smtClean="0">
                <a:solidFill>
                  <a:srgbClr val="00393F"/>
                </a:solidFill>
                <a:latin typeface="Courier New" pitchFamily="49" charset="0"/>
                <a:cs typeface="Courier New" pitchFamily="49" charset="0"/>
              </a:rPr>
              <a:t>ceo:hasDepth</a:t>
            </a:r>
            <a:r>
              <a:rPr lang="en-US" sz="3200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, demonstrating the usefulness of regular expressions in this context.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Acknowledgemen</a:t>
            </a:r>
            <a:r>
              <a:rPr lang="en-US" sz="32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t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/>
              <a:t>Damir Vandic is supported by an NWO Mosaic scholarship for project 017.007.142: Semantic Web Enhanced Product Search (SWEPS). Frederik Hogenboom is supported by the NWO Physical Sciences Free Competition project 612.001.009: Financial Events Recognition in News for Algorithmic Trading (FERNAT) and the Dutch national program COMMIT.</a:t>
            </a: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  <a:p>
            <a:pPr algn="just" defTabSz="349734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393F"/>
                </a:solidFill>
                <a:latin typeface="Arial" pitchFamily="34" charset="0"/>
                <a:cs typeface="Arial" pitchFamily="34" charset="0"/>
              </a:rPr>
              <a:t>Contact</a:t>
            </a:r>
            <a:endParaRPr lang="en-US" sz="3200" b="1" dirty="0">
              <a:solidFill>
                <a:srgbClr val="00393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Tijdelijke aanduiding voor voettekst 2"/>
          <p:cNvSpPr>
            <a:spLocks noGrp="1"/>
          </p:cNvSpPr>
          <p:nvPr>
            <p:ph type="ftr" sz="quarter" idx="10"/>
          </p:nvPr>
        </p:nvSpPr>
        <p:spPr bwMode="auto">
          <a:xfrm>
            <a:off x="13950677" y="28371402"/>
            <a:ext cx="11593288" cy="4638154"/>
          </a:xfrm>
          <a:noFill/>
          <a:ln>
            <a:miter lim="800000"/>
            <a:headEnd/>
            <a:tailEnd/>
          </a:ln>
        </p:spPr>
        <p:txBody>
          <a:bodyPr tIns="165600"/>
          <a:lstStyle/>
          <a:p>
            <a:pPr>
              <a:tabLst>
                <a:tab pos="4667250" algn="l"/>
              </a:tabLst>
            </a:pPr>
            <a:r>
              <a:rPr lang="en-US" sz="3200" dirty="0" smtClean="0"/>
              <a:t>Damir Vandic</a:t>
            </a:r>
            <a:r>
              <a:rPr lang="en-US" sz="3200" b="1" dirty="0" smtClean="0"/>
              <a:t>	</a:t>
            </a:r>
            <a:endParaRPr lang="en-US" sz="3200" dirty="0" smtClean="0"/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Postal:	</a:t>
            </a:r>
            <a:r>
              <a:rPr lang="en-US" sz="3200" dirty="0" smtClean="0"/>
              <a:t>Erasmus </a:t>
            </a:r>
            <a:r>
              <a:rPr lang="en-US" sz="3200" dirty="0" smtClean="0"/>
              <a:t>University Rotterdam</a:t>
            </a: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	P.O. Box 1738</a:t>
            </a: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	NL-3000 DR Rotterdam</a:t>
            </a: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	The Netherlands	</a:t>
            </a: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Phone: 	+31 (0)10 408 8906 </a:t>
            </a:r>
            <a:endParaRPr lang="en-US" sz="3200" u="sng" dirty="0" smtClean="0">
              <a:solidFill>
                <a:srgbClr val="009999"/>
              </a:solidFill>
            </a:endParaRP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E-Mail: 	</a:t>
            </a:r>
            <a:r>
              <a:rPr lang="en-US" sz="3200" u="sng" dirty="0" smtClean="0"/>
              <a:t>vandic@ese.eur.nl</a:t>
            </a:r>
          </a:p>
          <a:p>
            <a:pPr>
              <a:tabLst>
                <a:tab pos="1428750" algn="l"/>
              </a:tabLst>
            </a:pPr>
            <a:r>
              <a:rPr lang="en-US" sz="3200" dirty="0" smtClean="0"/>
              <a:t>Web:	</a:t>
            </a:r>
            <a:r>
              <a:rPr lang="en-US" sz="3200" u="sng" dirty="0" smtClean="0"/>
              <a:t>http://www.damirvandic.com</a:t>
            </a:r>
          </a:p>
        </p:txBody>
      </p:sp>
      <p:sp>
        <p:nvSpPr>
          <p:cNvPr id="4099" name="Titel 3"/>
          <p:cNvSpPr>
            <a:spLocks noGrp="1"/>
          </p:cNvSpPr>
          <p:nvPr>
            <p:ph type="title"/>
          </p:nvPr>
        </p:nvSpPr>
        <p:spPr bwMode="auto">
          <a:xfrm>
            <a:off x="2671763" y="5684838"/>
            <a:ext cx="22531387" cy="2884487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8800" dirty="0" smtClean="0"/>
              <a:t>Ontology Population from</a:t>
            </a:r>
            <a:br>
              <a:rPr lang="en-US" sz="8800" dirty="0" smtClean="0"/>
            </a:br>
            <a:r>
              <a:rPr lang="en-US" sz="8800" dirty="0" smtClean="0"/>
              <a:t>Web Product Information</a:t>
            </a:r>
            <a:endParaRPr lang="en-US" sz="8800" dirty="0" smtClean="0">
              <a:latin typeface="Arial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0495" y="33159934"/>
            <a:ext cx="4104456" cy="2052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staff.science.uva.nl/~spreij/stieltjes/NWO-logo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9007" y="33333060"/>
            <a:ext cx="2592288" cy="1303038"/>
          </a:xfrm>
          <a:prstGeom prst="rect">
            <a:avLst/>
          </a:prstGeom>
          <a:noFill/>
        </p:spPr>
      </p:pic>
      <p:pic>
        <p:nvPicPr>
          <p:cNvPr id="1030" name="Picture 6" descr="http://www.ebioscience.amc.nl/ebioinfragateway/static/images/commit-logo.png;jsessionid=40313626ca815e94cf03a726185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57359" y="33393502"/>
            <a:ext cx="3384376" cy="1383452"/>
          </a:xfrm>
          <a:prstGeom prst="rect">
            <a:avLst/>
          </a:prstGeom>
          <a:noFill/>
        </p:spPr>
      </p:pic>
      <p:pic>
        <p:nvPicPr>
          <p:cNvPr id="1034" name="Picture 10" descr="http://www.project-infiniti.nl/static/img/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545791" y="33483970"/>
            <a:ext cx="3240360" cy="1257189"/>
          </a:xfrm>
          <a:prstGeom prst="rect">
            <a:avLst/>
          </a:prstGeom>
          <a:noFill/>
        </p:spPr>
      </p:pic>
      <p:sp>
        <p:nvSpPr>
          <p:cNvPr id="11" name="Tekstvak 10"/>
          <p:cNvSpPr txBox="1"/>
          <p:nvPr/>
        </p:nvSpPr>
        <p:spPr>
          <a:xfrm>
            <a:off x="2664470" y="35120990"/>
            <a:ext cx="22538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>
                <a:solidFill>
                  <a:srgbClr val="00393F"/>
                </a:solidFill>
              </a:rPr>
              <a:t>Damir Vandic, Lennart J. </a:t>
            </a:r>
            <a:r>
              <a:rPr lang="nl-NL" sz="2800" dirty="0" err="1" smtClean="0">
                <a:solidFill>
                  <a:srgbClr val="00393F"/>
                </a:solidFill>
              </a:rPr>
              <a:t>Nederstigt</a:t>
            </a:r>
            <a:r>
              <a:rPr lang="nl-NL" sz="2800" dirty="0" smtClean="0">
                <a:solidFill>
                  <a:srgbClr val="00393F"/>
                </a:solidFill>
              </a:rPr>
              <a:t>, Steven S. </a:t>
            </a:r>
            <a:r>
              <a:rPr lang="nl-NL" sz="2800" dirty="0" err="1" smtClean="0">
                <a:solidFill>
                  <a:srgbClr val="00393F"/>
                </a:solidFill>
              </a:rPr>
              <a:t>Aanen</a:t>
            </a:r>
            <a:r>
              <a:rPr lang="nl-NL" sz="2800" dirty="0" smtClean="0">
                <a:solidFill>
                  <a:srgbClr val="00393F"/>
                </a:solidFill>
              </a:rPr>
              <a:t>, Flavius Frasincar, Frederik Hogenboom</a:t>
            </a:r>
          </a:p>
        </p:txBody>
      </p:sp>
      <p:pic>
        <p:nvPicPr>
          <p:cNvPr id="3" name="Picture 4" descr="http://damirvandic.com/wp-content/uploads/2012/11/damir-profile.jpg"/>
          <p:cNvPicPr>
            <a:picLocks noChangeAspect="1" noChangeArrowheads="1"/>
          </p:cNvPicPr>
          <p:nvPr/>
        </p:nvPicPr>
        <p:blipFill>
          <a:blip r:embed="rId6" cstate="print"/>
          <a:srcRect l="11365" r="13627"/>
          <a:stretch>
            <a:fillRect/>
          </a:stretch>
        </p:blipFill>
        <p:spPr bwMode="auto">
          <a:xfrm rot="234739">
            <a:off x="21995914" y="28592793"/>
            <a:ext cx="2376264" cy="316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Fron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7247" y="28227386"/>
            <a:ext cx="473520" cy="49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Erasmus">
      <a:dk1>
        <a:srgbClr val="00393F"/>
      </a:dk1>
      <a:lt1>
        <a:sysClr val="window" lastClr="FFFFFF"/>
      </a:lt1>
      <a:dk2>
        <a:srgbClr val="000000"/>
      </a:dk2>
      <a:lt2>
        <a:srgbClr val="EEECE1"/>
      </a:lt2>
      <a:accent1>
        <a:srgbClr val="F3ED1D"/>
      </a:accent1>
      <a:accent2>
        <a:srgbClr val="AF0043"/>
      </a:accent2>
      <a:accent3>
        <a:srgbClr val="42A263"/>
      </a:accent3>
      <a:accent4>
        <a:srgbClr val="501857"/>
      </a:accent4>
      <a:accent5>
        <a:srgbClr val="6CA9DF"/>
      </a:accent5>
      <a:accent6>
        <a:srgbClr val="E2B939"/>
      </a:accent6>
      <a:hlink>
        <a:srgbClr val="009999"/>
      </a:hlink>
      <a:folHlink>
        <a:srgbClr val="009999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5113</TotalTime>
  <Words>691</Words>
  <Application>Microsoft Office PowerPoint</Application>
  <PresentationFormat>Aangepast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Ontology Population from Web Product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Frederik Hogenboom</dc:creator>
  <cp:lastModifiedBy>Frederik Hogenboom</cp:lastModifiedBy>
  <cp:revision>259</cp:revision>
  <dcterms:created xsi:type="dcterms:W3CDTF">2010-01-04T11:45:51Z</dcterms:created>
  <dcterms:modified xsi:type="dcterms:W3CDTF">2014-03-25T21:37:29Z</dcterms:modified>
</cp:coreProperties>
</file>