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87" r:id="rId4"/>
    <p:sldId id="262" r:id="rId5"/>
    <p:sldId id="288" r:id="rId6"/>
    <p:sldId id="290" r:id="rId7"/>
    <p:sldId id="271" r:id="rId8"/>
    <p:sldId id="289" r:id="rId9"/>
    <p:sldId id="277"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1" autoAdjust="0"/>
    <p:restoredTop sz="93447" autoAdjust="0"/>
  </p:normalViewPr>
  <p:slideViewPr>
    <p:cSldViewPr snapToGrid="0">
      <p:cViewPr varScale="1">
        <p:scale>
          <a:sx n="63" d="100"/>
          <a:sy n="63" d="100"/>
        </p:scale>
        <p:origin x="6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3589E-937C-484D-A924-92E2CFC0CC3E}" type="datetimeFigureOut">
              <a:rPr lang="en-US" smtClean="0"/>
              <a:t>10/29/2022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DDD05-A215-4B38-8847-74DDF84BAEB4}" type="slidenum">
              <a:rPr lang="en-US" smtClean="0"/>
              <a:t>‹#›</a:t>
            </a:fld>
            <a:endParaRPr lang="en-US"/>
          </a:p>
        </p:txBody>
      </p:sp>
    </p:spTree>
    <p:extLst>
      <p:ext uri="{BB962C8B-B14F-4D97-AF65-F5344CB8AC3E}">
        <p14:creationId xmlns:p14="http://schemas.microsoft.com/office/powerpoint/2010/main" val="9149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name is Maria Trusca, and I am from Bucharest University of Economic Studies. The name of our work is “</a:t>
            </a:r>
            <a:r>
              <a:rPr lang="en-US" sz="1200" dirty="0"/>
              <a:t>Domain Adversarial Training for Aspect-Based Sentiment Analysis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My colleagues are Joris </a:t>
            </a:r>
            <a:r>
              <a:rPr lang="en-US" sz="1200" kern="1200" dirty="0" err="1">
                <a:solidFill>
                  <a:schemeClr val="tx1"/>
                </a:solidFill>
                <a:effectLst/>
                <a:latin typeface="+mn-lt"/>
                <a:ea typeface="+mn-ea"/>
                <a:cs typeface="+mn-cs"/>
              </a:rPr>
              <a:t>Knoester</a:t>
            </a:r>
            <a:r>
              <a:rPr lang="en-US" sz="1200" kern="1200" dirty="0">
                <a:solidFill>
                  <a:schemeClr val="tx1"/>
                </a:solidFill>
                <a:effectLst/>
                <a:latin typeface="+mn-lt"/>
                <a:ea typeface="+mn-ea"/>
                <a:cs typeface="+mn-cs"/>
              </a:rPr>
              <a:t>, and Flavius </a:t>
            </a:r>
            <a:r>
              <a:rPr lang="en-US" sz="1200" kern="1200" dirty="0" err="1">
                <a:solidFill>
                  <a:schemeClr val="tx1"/>
                </a:solidFill>
                <a:effectLst/>
                <a:latin typeface="+mn-lt"/>
                <a:ea typeface="+mn-ea"/>
                <a:cs typeface="+mn-cs"/>
              </a:rPr>
              <a:t>Frasincar</a:t>
            </a:r>
            <a:r>
              <a:rPr lang="en-US" sz="1200" kern="1200" dirty="0">
                <a:solidFill>
                  <a:schemeClr val="tx1"/>
                </a:solidFill>
                <a:effectLst/>
                <a:latin typeface="+mn-lt"/>
                <a:ea typeface="+mn-ea"/>
                <a:cs typeface="+mn-cs"/>
              </a:rPr>
              <a:t> from Erasmus University Rotterdam </a:t>
            </a:r>
          </a:p>
        </p:txBody>
      </p:sp>
      <p:sp>
        <p:nvSpPr>
          <p:cNvPr id="4" name="Slide Number Placeholder 3"/>
          <p:cNvSpPr>
            <a:spLocks noGrp="1"/>
          </p:cNvSpPr>
          <p:nvPr>
            <p:ph type="sldNum" sz="quarter" idx="10"/>
          </p:nvPr>
        </p:nvSpPr>
        <p:spPr/>
        <p:txBody>
          <a:bodyPr/>
          <a:lstStyle/>
          <a:p>
            <a:fld id="{4A2DDD05-A215-4B38-8847-74DDF84BAEB4}" type="slidenum">
              <a:rPr lang="en-US" smtClean="0"/>
              <a:t>1</a:t>
            </a:fld>
            <a:endParaRPr lang="en-US"/>
          </a:p>
        </p:txBody>
      </p:sp>
    </p:spTree>
    <p:extLst>
      <p:ext uri="{BB962C8B-B14F-4D97-AF65-F5344CB8AC3E}">
        <p14:creationId xmlns:p14="http://schemas.microsoft.com/office/powerpoint/2010/main" val="94286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for your attention and if you have further questions please send me an email.</a:t>
            </a:r>
          </a:p>
        </p:txBody>
      </p:sp>
      <p:sp>
        <p:nvSpPr>
          <p:cNvPr id="4" name="Slide Number Placeholder 3"/>
          <p:cNvSpPr>
            <a:spLocks noGrp="1"/>
          </p:cNvSpPr>
          <p:nvPr>
            <p:ph type="sldNum" sz="quarter" idx="10"/>
          </p:nvPr>
        </p:nvSpPr>
        <p:spPr/>
        <p:txBody>
          <a:bodyPr/>
          <a:lstStyle/>
          <a:p>
            <a:fld id="{4A2DDD05-A215-4B38-8847-74DDF84BAEB4}" type="slidenum">
              <a:rPr lang="en-US" smtClean="0"/>
              <a:t>10</a:t>
            </a:fld>
            <a:endParaRPr lang="en-US"/>
          </a:p>
        </p:txBody>
      </p:sp>
    </p:spTree>
    <p:extLst>
      <p:ext uri="{BB962C8B-B14F-4D97-AF65-F5344CB8AC3E}">
        <p14:creationId xmlns:p14="http://schemas.microsoft.com/office/powerpoint/2010/main" val="343408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topic of our work is aspect-based sentiment classification which aims to find sentiment labels at the aspect level of the entity of interest. The sentiment labels are usually classified as positive, negative and neutral.</a:t>
            </a:r>
          </a:p>
          <a:p>
            <a:r>
              <a:rPr lang="en-GB" dirty="0"/>
              <a:t>A problem that is not related not only to aspect-based sentiment classification but also to any other NLP task is the limited availability of the labelled data. Given that generation of new labelled data is expensive, one option might be to rely on transfer learning. According to this approach, we can make predictions on our target domain by first training our models on other source domains. In order to achieve this task, in the current work we rely on domain-adversarial neural networks or DANNs.</a:t>
            </a:r>
          </a:p>
          <a:p>
            <a:r>
              <a:rPr lang="en-GB" dirty="0"/>
              <a:t>The method that we proposed is developed based on the state-of-the-art  Left-</a:t>
            </a:r>
            <a:r>
              <a:rPr lang="en-GB" dirty="0" err="1"/>
              <a:t>Center</a:t>
            </a:r>
            <a:r>
              <a:rPr lang="en-GB" dirty="0"/>
              <a:t>-Right Rotatory Attention model with multiple hops and hierarchical attention. The model is designed especially for aspect-based sentiment classification. Since we extend this approach with Domain-Adversarial Training, the proposed model is dubbed DAT-LCR-Rot-hot++.</a:t>
            </a:r>
          </a:p>
        </p:txBody>
      </p:sp>
      <p:sp>
        <p:nvSpPr>
          <p:cNvPr id="4" name="Slide Number Placeholder 3"/>
          <p:cNvSpPr>
            <a:spLocks noGrp="1"/>
          </p:cNvSpPr>
          <p:nvPr>
            <p:ph type="sldNum" sz="quarter" idx="5"/>
          </p:nvPr>
        </p:nvSpPr>
        <p:spPr/>
        <p:txBody>
          <a:bodyPr/>
          <a:lstStyle/>
          <a:p>
            <a:fld id="{4A2DDD05-A215-4B38-8847-74DDF84BAEB4}" type="slidenum">
              <a:rPr lang="en-US" smtClean="0"/>
              <a:t>2</a:t>
            </a:fld>
            <a:endParaRPr lang="en-US"/>
          </a:p>
        </p:txBody>
      </p:sp>
    </p:spTree>
    <p:extLst>
      <p:ext uri="{BB962C8B-B14F-4D97-AF65-F5344CB8AC3E}">
        <p14:creationId xmlns:p14="http://schemas.microsoft.com/office/powerpoint/2010/main" val="318768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The LCR-Rot-hop++ model is actually an LSTM model with a hierarchical attention mechanism.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 are interested to predict the sentiment of the aspect terms with respect to their context, the first step is to split the input sentence into three parts: left context, target or aspect terms and right context. Then, three LSTM layers are applied over the three parts and the result is represented by three sets of context-based word embeddings. The next layer is the rotatory attention through which the input sentence is represented by two target2context and two context2target vectors. Each left and right context is represented by one target2context vector computed by weighting its hidden states with some attention scores that incorporate information about the target.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other hand, each target is represented by two context2target vectors, one for the left side and one for the right side. The context2target vectors are computed by weighting the target’s hidden states with some attention scores that incorporate information about the context. As the four vectors can store only local information eighter about one context or only about the target, an additional attention layer is added to adjust the vectors in order to capture also the global information of the entire input sentence. The process is applied multiple times, in a rotatory way.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final step, the final four adjusted vectors are concatenated and fed a multi-layer perceptron for the final sentiment prediction.</a:t>
            </a:r>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3</a:t>
            </a:fld>
            <a:endParaRPr lang="en-US"/>
          </a:p>
        </p:txBody>
      </p:sp>
    </p:spTree>
    <p:extLst>
      <p:ext uri="{BB962C8B-B14F-4D97-AF65-F5344CB8AC3E}">
        <p14:creationId xmlns:p14="http://schemas.microsoft.com/office/powerpoint/2010/main" val="260258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200" dirty="0"/>
              <a:t>Starting from the architecture of generative neural networks, the implemented DANN applied over the baseline LCR-Rot-hop++</a:t>
            </a:r>
          </a:p>
          <a:p>
            <a:r>
              <a:rPr lang="en-US" sz="2200" dirty="0"/>
              <a:t>requires two discriminators and a </a:t>
            </a:r>
            <a:r>
              <a:rPr lang="en-GB" sz="3600" dirty="0"/>
              <a:t>Gradient Reversal Layer</a:t>
            </a:r>
            <a:r>
              <a:rPr lang="en-US" sz="2200" dirty="0"/>
              <a:t>. The two discriminators are actually a domain discriminator trained on both source and target data and a class discriminator trained only on source data.</a:t>
            </a:r>
          </a:p>
          <a:p>
            <a:r>
              <a:rPr lang="en-US" sz="2200" dirty="0"/>
              <a:t>Regarding the gradient reversal layer, the purpose is </a:t>
            </a:r>
            <a:r>
              <a:rPr lang="en-GB" sz="3600" dirty="0"/>
              <a:t>to make the task of the domain discriminator as hard as possible. Therefore, the </a:t>
            </a:r>
            <a:r>
              <a:rPr lang="en-GB" sz="4800" dirty="0"/>
              <a:t>Gradient Reversal Layer</a:t>
            </a:r>
            <a:r>
              <a:rPr lang="en-GB" sz="3600" dirty="0"/>
              <a:t> is similar to the generator of the generative adversarial neural networks. </a:t>
            </a:r>
          </a:p>
          <a:p>
            <a:r>
              <a:rPr lang="en-GB" sz="3600" dirty="0"/>
              <a:t>According to the implementation  of DAT-LCR-Rot-hop++ model, the </a:t>
            </a:r>
            <a:r>
              <a:rPr lang="en-GB" sz="4800" dirty="0"/>
              <a:t>Gradient Reversal Layer is used to reverse the </a:t>
            </a:r>
            <a:r>
              <a:rPr lang="en-GB" sz="3600" dirty="0"/>
              <a:t>gradient before backpropagation into the </a:t>
            </a:r>
            <a:r>
              <a:rPr lang="en-US" sz="3600" dirty="0"/>
              <a:t>LCR-Rot-hop++ model</a:t>
            </a:r>
            <a:r>
              <a:rPr lang="en-GB" sz="3600" dirty="0"/>
              <a:t>. In the end, the Gradient Reversal Layer makes the discriminator unable to distinguish between the target and source instances and forces the LCR-Rot-hop++ model to learn domain-independent features.</a:t>
            </a:r>
            <a:endParaRPr lang="en-US" sz="2200" dirty="0"/>
          </a:p>
        </p:txBody>
      </p:sp>
      <p:sp>
        <p:nvSpPr>
          <p:cNvPr id="4" name="Slide Number Placeholder 3"/>
          <p:cNvSpPr>
            <a:spLocks noGrp="1"/>
          </p:cNvSpPr>
          <p:nvPr>
            <p:ph type="sldNum" sz="quarter" idx="5"/>
          </p:nvPr>
        </p:nvSpPr>
        <p:spPr/>
        <p:txBody>
          <a:bodyPr/>
          <a:lstStyle/>
          <a:p>
            <a:fld id="{4A2DDD05-A215-4B38-8847-74DDF84BAEB4}" type="slidenum">
              <a:rPr lang="en-US" smtClean="0"/>
              <a:t>4</a:t>
            </a:fld>
            <a:endParaRPr lang="en-US"/>
          </a:p>
        </p:txBody>
      </p:sp>
    </p:spTree>
    <p:extLst>
      <p:ext uri="{BB962C8B-B14F-4D97-AF65-F5344CB8AC3E}">
        <p14:creationId xmlns:p14="http://schemas.microsoft.com/office/powerpoint/2010/main" val="30857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 of the DAT-LCR-Rot-hop++ model is reducing the error term of both the domain discriminator, denoted as </a:t>
            </a:r>
            <a:r>
              <a:rPr lang="en-GB" dirty="0" err="1"/>
              <a:t>Ld</a:t>
            </a:r>
            <a:r>
              <a:rPr lang="en-GB" dirty="0"/>
              <a:t> and the class or sentiment discriminator denoted as Lc. </a:t>
            </a:r>
          </a:p>
          <a:p>
            <a:r>
              <a:rPr lang="en-GB" dirty="0"/>
              <a:t>However, as previously described, the gradient reversal layer tries to fool the domain discriminator. After the domain is predicted and its parameters are updated, the loss is back-propagated into the LCR-Rot-hop++ model to change the weights accordingly. But this loss first passes through the gradient reversal layer, which reverses the gradient by multiplying it with −λ in order to hinder the performance of the domain discriminator. The reversing of the gradient forces the hidden layers of the LCR-Rot-hop++ to respond by adjusting their weights in the exact opposite way as desired by the domain discriminator, hereby making the task of the domain classifier more difficult. As a result, the features become more domain indiscriminative. This process  is represented by the loss function mentioned on this slide.</a:t>
            </a:r>
          </a:p>
          <a:p>
            <a:r>
              <a:rPr lang="en-US" sz="1200" dirty="0"/>
              <a:t>The loss function of DAT-LCR-Rot-hop++ leads to a min-max optimization problem. While the domain discriminator uses ascending gradient to </a:t>
            </a:r>
            <a:r>
              <a:rPr lang="en-US" sz="1200" dirty="0" err="1"/>
              <a:t>maximise</a:t>
            </a:r>
            <a:r>
              <a:rPr lang="en-US" sz="1200" dirty="0"/>
              <a:t> this loss function, the feature extractor LCR-Rot-hop++ and the class discriminator use descending gradient to </a:t>
            </a:r>
            <a:r>
              <a:rPr lang="en-US" sz="1200" dirty="0" err="1"/>
              <a:t>minimise</a:t>
            </a:r>
            <a:r>
              <a:rPr lang="en-US" sz="1200" dirty="0"/>
              <a:t> it. </a:t>
            </a:r>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5</a:t>
            </a:fld>
            <a:endParaRPr lang="en-US"/>
          </a:p>
        </p:txBody>
      </p:sp>
    </p:spTree>
    <p:extLst>
      <p:ext uri="{BB962C8B-B14F-4D97-AF65-F5344CB8AC3E}">
        <p14:creationId xmlns:p14="http://schemas.microsoft.com/office/powerpoint/2010/main" val="403438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constructing the feature representations by the feature extractor, both the source and target domain aspects are passed into the domain discriminator. However, only the source instances are fed into the class discriminator. In our research, the aspects of the target domain also contain a sentiment polarity, but this information is not used in the training and remains unknown to the model up until the moment of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According to the training procedure, for each epoch and for each iteration, we need to sample approximately identical percentage batch of source and target domain data. The total number of instances is equal to 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we </a:t>
            </a:r>
            <a:r>
              <a:rPr lang="en-US" sz="1200" dirty="0"/>
              <a:t>generate the instance representations for the source and target data using the feature extractor LCR-Rot-hop++.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Then, we need to pass both the source and target instances into the domain discriminator, forecast the domain and update parameters of the discriminator </a:t>
            </a:r>
            <a:r>
              <a:rPr lang="en-GB" sz="1200" dirty="0"/>
              <a:t>using gradient ascending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end, only the </a:t>
            </a:r>
            <a:r>
              <a:rPr lang="en-US" sz="1200" dirty="0"/>
              <a:t>source instances pass into the class discriminator.</a:t>
            </a:r>
            <a:r>
              <a:rPr lang="en-US" sz="1200" baseline="0" dirty="0"/>
              <a:t> In this way, the model </a:t>
            </a:r>
            <a:r>
              <a:rPr lang="en-US" sz="1200" dirty="0"/>
              <a:t>learns to predict</a:t>
            </a:r>
            <a:r>
              <a:rPr lang="en-US" sz="1200" baseline="0" dirty="0"/>
              <a:t> the sentiment labels of the source data</a:t>
            </a:r>
            <a:r>
              <a:rPr lang="en-US" sz="1200" dirty="0"/>
              <a:t> and update the parameters of the feature extractor and the class discriminator </a:t>
            </a:r>
            <a:r>
              <a:rPr lang="en-GB" sz="1200" dirty="0"/>
              <a:t>using gradient descending.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the process ends when a stopping condition is met. According to our implementation, we need to stop when the </a:t>
            </a:r>
            <a:r>
              <a:rPr lang="en-GB" dirty="0"/>
              <a:t>maximum of the accuracy of the previous epoch and the epoch before minus the loss of three epochs ago is larger than a given threshold.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6</a:t>
            </a:fld>
            <a:endParaRPr lang="en-US"/>
          </a:p>
        </p:txBody>
      </p:sp>
    </p:spTree>
    <p:extLst>
      <p:ext uri="{BB962C8B-B14F-4D97-AF65-F5344CB8AC3E}">
        <p14:creationId xmlns:p14="http://schemas.microsoft.com/office/powerpoint/2010/main" val="159393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evaluate out proposed cross-domain learning approach, we use </a:t>
            </a:r>
            <a:r>
              <a:rPr lang="en-US" sz="1200" dirty="0" err="1"/>
              <a:t>SemEval</a:t>
            </a:r>
            <a:r>
              <a:rPr lang="en-US" sz="1200" dirty="0"/>
              <a:t> 2014 restaurant and laptop datasets, and Amazon/</a:t>
            </a:r>
            <a:r>
              <a:rPr lang="en-US" sz="1200" dirty="0" err="1"/>
              <a:t>LibraryThing</a:t>
            </a:r>
            <a:r>
              <a:rPr lang="en-US" sz="1200" dirty="0"/>
              <a:t>  2019 dataset that contains data about the book domain. This leads to six different domain combinations.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current slide we are interested to understand the impact of lambda for all 6 combination by running the DAT-LCR-Rot-hop++ model using </a:t>
            </a:r>
            <a:r>
              <a:rPr lang="en-GB" sz="1200" dirty="0"/>
              <a:t>different </a:t>
            </a:r>
            <a:r>
              <a:rPr lang="en-GB" dirty="0"/>
              <a:t> </a:t>
            </a:r>
            <a:r>
              <a:rPr lang="el-GR" dirty="0"/>
              <a:t>λ</a:t>
            </a:r>
            <a:r>
              <a:rPr lang="en-GB" dirty="0"/>
              <a:t> values. In each graph, the blue line represents the target accuracy, while the light orange line shows the base performance when the majority group of the test sample was selected.</a:t>
            </a:r>
            <a:endParaRPr lang="en-US" sz="1200" dirty="0"/>
          </a:p>
          <a:p>
            <a:r>
              <a:rPr lang="en-GB" dirty="0"/>
              <a:t>When analysing Figures a and c, we observe that the classifying accuracy for the restaurant-laptop and laptop-restaurant domain combinations is significantly higher than for the other four. Even if the datasets come from very different domains, the two datasets have a similar distribution of sentiment labels. Also, the fraction of neutral aspects in the book data test set is significantly higher than the neutral percentage in the training sets of both the restaurant and laptop domains, with a percentage of 63 compared to 18, and 20 respectively. </a:t>
            </a:r>
          </a:p>
          <a:p>
            <a:endParaRPr lang="en-GB" dirty="0"/>
          </a:p>
          <a:p>
            <a:r>
              <a:rPr lang="en-GB" dirty="0"/>
              <a:t>Furthermore, the accuracy of book as a target domain is worse than applying book as a source domain. Because each domain has a disproportionate training set, it causes the neurons of the model to start with predicting the sentiment that occurs most often, especially in the early iterations. So, for both the restaurant and laptop domain this results in predicting a positive sentiment, which leads to a low score for the book target domain. On the other hand, using book as a source domain does lead to acceptable performance.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when we look at Figure a, we observe a scattered graph with an almost flat regression line. The same holds for Figure c, which has a slope of about 2. One reason for this could be the previously mentioned overlap between the restaurant and laptop domain, thereby decreasing the difficulty of the cross-domain task and hence, making λ less important. However, in contrast to the flat regression lines of the restaurant-laptop and laptop restaurant combinations, lambda has a more significant effect for combinations such as restaurant-book and laptop-book.</a:t>
            </a:r>
          </a:p>
          <a:p>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7</a:t>
            </a:fld>
            <a:endParaRPr lang="en-US"/>
          </a:p>
        </p:txBody>
      </p:sp>
    </p:spTree>
    <p:extLst>
      <p:ext uri="{BB962C8B-B14F-4D97-AF65-F5344CB8AC3E}">
        <p14:creationId xmlns:p14="http://schemas.microsoft.com/office/powerpoint/2010/main" val="148057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 previous results were obtained by training the DAT-LCR-Rot-hop++ model only for 50 epochs, the final results presented on this slide are obtained after running the model on 2 hundred epochs, and as expected the overall performance was improved. For example, the training label accuracy increases from 84% up until 92% for the book-laptop domain. In addition, the maximum testing accuracy of 80% for the restaurant-laptop is a 9 percentage points improvement from the previous 71%.</a:t>
            </a:r>
          </a:p>
          <a:p>
            <a:r>
              <a:rPr lang="en-GB" dirty="0"/>
              <a:t>The relevance of not requiring any </a:t>
            </a:r>
            <a:r>
              <a:rPr lang="en-GB" dirty="0" err="1"/>
              <a:t>labeled</a:t>
            </a:r>
            <a:r>
              <a:rPr lang="en-GB" dirty="0"/>
              <a:t> target data should not be underestimated when comparing it with other research, because this ability reduces </a:t>
            </a:r>
            <a:r>
              <a:rPr lang="en-GB" dirty="0" err="1"/>
              <a:t>labeling</a:t>
            </a:r>
            <a:r>
              <a:rPr lang="en-GB" dirty="0"/>
              <a:t> costs significantly. Specifically, the outcomes for the book-restaurant are promising. Both domains are not closely related in terms of sentiment distribution, but the model achieves an encouraging test accuracy of 72%, which is an improvement of 8 percentage points as compared to the value after the previous runs. Interestingly, the fraction of correctly </a:t>
            </a:r>
            <a:r>
              <a:rPr lang="en-GB" dirty="0" err="1"/>
              <a:t>labeled</a:t>
            </a:r>
            <a:r>
              <a:rPr lang="en-GB" dirty="0"/>
              <a:t> sentiments is more balanced, instead of one polarity that is driving the results.</a:t>
            </a:r>
          </a:p>
          <a:p>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8</a:t>
            </a:fld>
            <a:endParaRPr lang="en-US"/>
          </a:p>
        </p:txBody>
      </p:sp>
    </p:spTree>
    <p:extLst>
      <p:ext uri="{BB962C8B-B14F-4D97-AF65-F5344CB8AC3E}">
        <p14:creationId xmlns:p14="http://schemas.microsoft.com/office/powerpoint/2010/main" val="363532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conclusion, starting from the state-of-the-art LCR-Rot-hop++ model developed for aspect-based sentiment classification, we propose </a:t>
            </a:r>
            <a:r>
              <a:rPr lang="en-GB" sz="1200" dirty="0"/>
              <a:t>DAT-LCR-Rot-hop++ as an adversarial component based on DANN that reduces the problem of label unavailability.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findings of our research can be summarized as follows. First of all, we found that increasing λ  or domain invariance improves, in general, the performance on the target domain, especially for distant domains. We also observed that the model is sensitive to the sentiment distribution which means that differences between the target and source distribution will lead to poorer performance. </a:t>
            </a:r>
            <a:r>
              <a:rPr lang="en-US" dirty="0"/>
              <a:t>Considering the accuracy scores, we also found that the model is mainly effective for domain combinations such as </a:t>
            </a:r>
            <a:r>
              <a:rPr lang="en-GB" dirty="0"/>
              <a:t>restaurant-laptop, laptop-restaurant, and book-restaurant.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Regarding our future work, we are interested to investigate the effectiveness of the proposed model for a different number of sentiment classes. Here, we are mainly interested to check the benefits of using only </a:t>
            </a:r>
            <a:r>
              <a:rPr lang="en-GB" b="0" i="0" dirty="0">
                <a:solidFill>
                  <a:srgbClr val="222222"/>
                </a:solidFill>
                <a:effectLst/>
              </a:rPr>
              <a:t>two classes, that might reduce the difference between polarity distributions. Besides this, we would like to r</a:t>
            </a:r>
            <a:r>
              <a:rPr lang="en-GB" dirty="0"/>
              <a:t>eplace the LCR-Rot-hop++ model with a less complicated feature extractor or reduce the dimensionality of its internal network layers in order to prevent overfitting.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4A2DDD05-A215-4B38-8847-74DDF84BAEB4}" type="slidenum">
              <a:rPr lang="en-US" smtClean="0"/>
              <a:t>9</a:t>
            </a:fld>
            <a:endParaRPr lang="en-US"/>
          </a:p>
        </p:txBody>
      </p:sp>
    </p:spTree>
    <p:extLst>
      <p:ext uri="{BB962C8B-B14F-4D97-AF65-F5344CB8AC3E}">
        <p14:creationId xmlns:p14="http://schemas.microsoft.com/office/powerpoint/2010/main" val="354281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1AED25-3837-4502-9A00-355BACD9998E}" type="datetime1">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4265573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43B7D-6E6F-4B0B-B3C8-C29D9CD16C03}" type="datetime1">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374555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F7C5-C436-4AA6-82FA-AC07FEAA4237}" type="datetime1">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169076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8200" y="6356350"/>
            <a:ext cx="10515600" cy="320675"/>
          </a:xfrm>
        </p:spPr>
        <p:txBody>
          <a:bodyPr/>
          <a:lstStyle>
            <a:lvl1pPr algn="l">
              <a:defRPr/>
            </a:lvl1pPr>
          </a:lstStyle>
          <a:p>
            <a:fld id="{FD836B7F-B55B-492C-87A4-4161FE6EE3F7}" type="slidenum">
              <a:rPr lang="en-US" smtClean="0"/>
              <a:pPr/>
              <a:t>‹#›</a:t>
            </a:fld>
            <a:endParaRPr lang="en-US"/>
          </a:p>
        </p:txBody>
      </p:sp>
    </p:spTree>
    <p:extLst>
      <p:ext uri="{BB962C8B-B14F-4D97-AF65-F5344CB8AC3E}">
        <p14:creationId xmlns:p14="http://schemas.microsoft.com/office/powerpoint/2010/main" val="413001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9FF07-8D73-409E-9754-AC2BFA806D04}" type="datetime1">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381023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7493EB-0162-4038-BF14-F161888FD0A9}" type="datetime1">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371291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5C94F9-D531-44CA-8E7D-47035F5EA68B}" type="datetime1">
              <a:rPr lang="en-US" smtClean="0"/>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132527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DFBB8F-46D5-4E08-B55B-6956E6895099}" type="datetime1">
              <a:rPr lang="en-US" smtClean="0"/>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36024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2C5ED5-0D1D-4D04-BD33-4EBBFC4EECAF}" type="datetime1">
              <a:rPr lang="en-US" smtClean="0"/>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143562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9F6E-5E9A-47D1-A48C-67B25C444F9F}" type="datetime1">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274693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9C19B5-B48B-4825-B088-A5BE822CF78E}" type="datetime1">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6B7F-B55B-492C-87A4-4161FE6EE3F7}" type="slidenum">
              <a:rPr lang="en-US" smtClean="0"/>
              <a:t>‹#›</a:t>
            </a:fld>
            <a:endParaRPr lang="en-US"/>
          </a:p>
        </p:txBody>
      </p:sp>
    </p:spTree>
    <p:extLst>
      <p:ext uri="{BB962C8B-B14F-4D97-AF65-F5344CB8AC3E}">
        <p14:creationId xmlns:p14="http://schemas.microsoft.com/office/powerpoint/2010/main" val="217564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FB182-7084-4FDD-A8DC-A0A8DEC6AC91}" type="datetime1">
              <a:rPr lang="en-US" smtClean="0"/>
              <a:t>10/29/2022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36B7F-B55B-492C-87A4-4161FE6EE3F7}" type="slidenum">
              <a:rPr lang="en-US" smtClean="0"/>
              <a:t>‹#›</a:t>
            </a:fld>
            <a:endParaRPr lang="en-US"/>
          </a:p>
        </p:txBody>
      </p:sp>
    </p:spTree>
    <p:extLst>
      <p:ext uri="{BB962C8B-B14F-4D97-AF65-F5344CB8AC3E}">
        <p14:creationId xmlns:p14="http://schemas.microsoft.com/office/powerpoint/2010/main" val="2597999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hyperlink" Target="mailto:maria.trusca@csie.ase.ro"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1584251"/>
            <a:ext cx="12192000" cy="1028321"/>
          </a:xfrm>
          <a:noFill/>
          <a:ln>
            <a:noFill/>
          </a:ln>
        </p:spPr>
        <p:txBody>
          <a:bodyPr>
            <a:normAutofit/>
          </a:bodyPr>
          <a:lstStyle/>
          <a:p>
            <a:r>
              <a:rPr lang="en-US" sz="3200" dirty="0"/>
              <a:t>Domain Adversarial Training for Aspect-Based Sentiment Analysis</a:t>
            </a:r>
            <a:r>
              <a:rPr lang="en-US" sz="3200" dirty="0">
                <a:solidFill>
                  <a:srgbClr val="002060"/>
                </a:solidFill>
              </a:rPr>
              <a:t> </a:t>
            </a:r>
            <a:endParaRPr lang="en-US" sz="3200" b="1" dirty="0">
              <a:solidFill>
                <a:srgbClr val="002060"/>
              </a:solidFill>
            </a:endParaRPr>
          </a:p>
        </p:txBody>
      </p:sp>
      <p:sp>
        <p:nvSpPr>
          <p:cNvPr id="10" name="Subtitle 2"/>
          <p:cNvSpPr txBox="1">
            <a:spLocks/>
          </p:cNvSpPr>
          <p:nvPr/>
        </p:nvSpPr>
        <p:spPr>
          <a:xfrm>
            <a:off x="0" y="3479218"/>
            <a:ext cx="5494565" cy="11577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err="1"/>
              <a:t>Joris</a:t>
            </a:r>
            <a:r>
              <a:rPr lang="en-US" sz="1800" dirty="0"/>
              <a:t> </a:t>
            </a:r>
            <a:r>
              <a:rPr lang="en-US" sz="1800" dirty="0" err="1"/>
              <a:t>Knoester</a:t>
            </a:r>
            <a:endParaRPr lang="en-US" sz="1800" dirty="0"/>
          </a:p>
          <a:p>
            <a:pPr>
              <a:spcBef>
                <a:spcPts val="300"/>
              </a:spcBef>
            </a:pPr>
            <a:r>
              <a:rPr lang="en-US" sz="1400" dirty="0"/>
              <a:t>Erasmus University Rotterdam</a:t>
            </a:r>
          </a:p>
          <a:p>
            <a:pPr>
              <a:spcBef>
                <a:spcPts val="300"/>
              </a:spcBef>
            </a:pPr>
            <a:r>
              <a:rPr lang="en-GB" sz="1400" dirty="0"/>
              <a:t>joris.knoester@gmail.com</a:t>
            </a:r>
            <a:endParaRPr lang="en-US" sz="1400" dirty="0">
              <a:latin typeface="+mj-lt"/>
            </a:endParaRPr>
          </a:p>
        </p:txBody>
      </p:sp>
      <p:sp>
        <p:nvSpPr>
          <p:cNvPr id="11" name="Subtitle 2"/>
          <p:cNvSpPr txBox="1">
            <a:spLocks/>
          </p:cNvSpPr>
          <p:nvPr/>
        </p:nvSpPr>
        <p:spPr>
          <a:xfrm>
            <a:off x="6823980" y="3466750"/>
            <a:ext cx="5472795" cy="11577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Maria Trusca</a:t>
            </a:r>
          </a:p>
          <a:p>
            <a:pPr>
              <a:spcBef>
                <a:spcPts val="300"/>
              </a:spcBef>
            </a:pPr>
            <a:r>
              <a:rPr lang="en-US" sz="1400" dirty="0"/>
              <a:t>Bucharest University of Economic Studies</a:t>
            </a:r>
          </a:p>
          <a:p>
            <a:pPr>
              <a:spcBef>
                <a:spcPts val="300"/>
              </a:spcBef>
            </a:pPr>
            <a:r>
              <a:rPr lang="en-US" sz="1400" dirty="0"/>
              <a:t>maria.trusca@csie.ase.ro</a:t>
            </a:r>
            <a:endParaRPr lang="en-US" sz="1400" dirty="0">
              <a:latin typeface="+mj-lt"/>
            </a:endParaRPr>
          </a:p>
        </p:txBody>
      </p:sp>
      <p:sp>
        <p:nvSpPr>
          <p:cNvPr id="13" name="Subtitle 2"/>
          <p:cNvSpPr txBox="1">
            <a:spLocks/>
          </p:cNvSpPr>
          <p:nvPr/>
        </p:nvSpPr>
        <p:spPr>
          <a:xfrm>
            <a:off x="3359603" y="3472984"/>
            <a:ext cx="5472794" cy="11577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Flavius </a:t>
            </a:r>
            <a:r>
              <a:rPr lang="en-US" sz="1800" dirty="0" err="1"/>
              <a:t>Frasincar</a:t>
            </a:r>
            <a:endParaRPr lang="en-US" sz="1800" dirty="0"/>
          </a:p>
          <a:p>
            <a:pPr>
              <a:spcBef>
                <a:spcPts val="300"/>
              </a:spcBef>
            </a:pPr>
            <a:r>
              <a:rPr lang="en-US" sz="1400" dirty="0"/>
              <a:t>Erasmus University Rotterdam</a:t>
            </a:r>
          </a:p>
          <a:p>
            <a:pPr>
              <a:spcBef>
                <a:spcPts val="300"/>
              </a:spcBef>
            </a:pPr>
            <a:r>
              <a:rPr lang="en-US" sz="1400" dirty="0"/>
              <a:t>fransincar@ese.eur.nl</a:t>
            </a:r>
          </a:p>
        </p:txBody>
      </p:sp>
      <p:sp>
        <p:nvSpPr>
          <p:cNvPr id="14" name="Slide Number Placeholder 1"/>
          <p:cNvSpPr>
            <a:spLocks noGrp="1"/>
          </p:cNvSpPr>
          <p:nvPr>
            <p:ph type="sldNum" sz="quarter" idx="12"/>
          </p:nvPr>
        </p:nvSpPr>
        <p:spPr>
          <a:xfrm>
            <a:off x="838200" y="6356350"/>
            <a:ext cx="10515600" cy="320675"/>
          </a:xfrm>
        </p:spPr>
        <p:txBody>
          <a:bodyPr/>
          <a:lstStyle/>
          <a:p>
            <a:pPr algn="l"/>
            <a:r>
              <a:rPr lang="en-US" dirty="0"/>
              <a:t>1</a:t>
            </a:r>
          </a:p>
        </p:txBody>
      </p:sp>
      <p:pic>
        <p:nvPicPr>
          <p:cNvPr id="7" name="Recorded Sound">
            <a:hlinkClick r:id="" action="ppaction://media"/>
            <a:extLst>
              <a:ext uri="{FF2B5EF4-FFF2-40B4-BE49-F238E27FC236}">
                <a16:creationId xmlns:a16="http://schemas.microsoft.com/office/drawing/2014/main" id="{30C52933-991E-F764-26F9-3236EA6AF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982" y="6344268"/>
            <a:ext cx="406400" cy="406400"/>
          </a:xfrm>
          <a:prstGeom prst="rect">
            <a:avLst/>
          </a:prstGeom>
        </p:spPr>
      </p:pic>
    </p:spTree>
    <p:extLst>
      <p:ext uri="{BB962C8B-B14F-4D97-AF65-F5344CB8AC3E}">
        <p14:creationId xmlns:p14="http://schemas.microsoft.com/office/powerpoint/2010/main" val="26129727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0"/>
            <a:ext cx="12192000" cy="6705600"/>
          </a:xfrm>
          <a:noFill/>
        </p:spPr>
        <p:txBody>
          <a:bodyPr>
            <a:normAutofit/>
          </a:bodyPr>
          <a:lstStyle/>
          <a:p>
            <a:pPr algn="ctr"/>
            <a:br>
              <a:rPr lang="en-US" sz="3800" b="1" dirty="0">
                <a:solidFill>
                  <a:srgbClr val="002060"/>
                </a:solidFill>
              </a:rPr>
            </a:br>
            <a:br>
              <a:rPr lang="en-US" sz="3800" b="1" dirty="0">
                <a:solidFill>
                  <a:srgbClr val="002060"/>
                </a:solidFill>
              </a:rPr>
            </a:br>
            <a:r>
              <a:rPr lang="en-US" sz="3800" b="1" dirty="0">
                <a:solidFill>
                  <a:srgbClr val="002060"/>
                </a:solidFill>
              </a:rPr>
              <a:t>Thank you!</a:t>
            </a:r>
            <a:br>
              <a:rPr lang="en-US" sz="3800" b="1" dirty="0">
                <a:solidFill>
                  <a:srgbClr val="002060"/>
                </a:solidFill>
              </a:rPr>
            </a:br>
            <a:br>
              <a:rPr lang="en-US" sz="3800" b="1" dirty="0">
                <a:solidFill>
                  <a:srgbClr val="002060"/>
                </a:solidFill>
              </a:rPr>
            </a:br>
            <a:br>
              <a:rPr lang="en-US" sz="3800" b="1" dirty="0">
                <a:solidFill>
                  <a:srgbClr val="002060"/>
                </a:solidFill>
              </a:rPr>
            </a:br>
            <a:br>
              <a:rPr lang="en-US" sz="3800" b="1" dirty="0">
                <a:solidFill>
                  <a:srgbClr val="002060"/>
                </a:solidFill>
              </a:rPr>
            </a:br>
            <a:r>
              <a:rPr lang="en-US" sz="2000" b="1" dirty="0">
                <a:solidFill>
                  <a:srgbClr val="002060"/>
                </a:solidFill>
              </a:rPr>
              <a:t>For questions, please send an email to </a:t>
            </a:r>
            <a:r>
              <a:rPr lang="en-US" sz="2000" b="1" dirty="0">
                <a:solidFill>
                  <a:srgbClr val="002060"/>
                </a:solidFill>
                <a:hlinkClick r:id="rId5"/>
              </a:rPr>
              <a:t>maria.trusca@csie.ase.ro</a:t>
            </a:r>
            <a:r>
              <a:rPr lang="en-US" sz="2000" b="1" dirty="0">
                <a:solidFill>
                  <a:srgbClr val="002060"/>
                </a:solidFill>
              </a:rPr>
              <a:t> </a:t>
            </a:r>
            <a:br>
              <a:rPr lang="en-US" sz="2000" b="1" dirty="0">
                <a:solidFill>
                  <a:srgbClr val="002060"/>
                </a:solidFill>
              </a:rPr>
            </a:br>
            <a:br>
              <a:rPr lang="en-US" sz="2000" b="1" dirty="0">
                <a:solidFill>
                  <a:srgbClr val="002060"/>
                </a:solidFill>
              </a:rPr>
            </a:br>
            <a:br>
              <a:rPr lang="en-US" sz="2000" b="1" dirty="0">
                <a:solidFill>
                  <a:srgbClr val="002060"/>
                </a:solidFill>
              </a:rPr>
            </a:br>
            <a:br>
              <a:rPr lang="en-US" sz="2000" b="1" dirty="0">
                <a:solidFill>
                  <a:srgbClr val="002060"/>
                </a:solidFill>
              </a:rPr>
            </a:br>
            <a:br>
              <a:rPr lang="en-US" sz="2000" b="1" dirty="0">
                <a:solidFill>
                  <a:srgbClr val="002060"/>
                </a:solidFill>
              </a:rPr>
            </a:br>
            <a:br>
              <a:rPr lang="en-US" sz="2000" b="1" dirty="0">
                <a:solidFill>
                  <a:srgbClr val="002060"/>
                </a:solidFill>
              </a:rPr>
            </a:br>
            <a:endParaRPr lang="en-US" sz="2000" b="1" dirty="0">
              <a:solidFill>
                <a:srgbClr val="002060"/>
              </a:solidFill>
            </a:endParaRPr>
          </a:p>
        </p:txBody>
      </p:sp>
      <p:sp>
        <p:nvSpPr>
          <p:cNvPr id="7" name="AutoShape 2" descr="File:Octicons-mark-github.svg - Wikimedia Commons"/>
          <p:cNvSpPr>
            <a:spLocks noChangeAspect="1" noChangeArrowheads="1"/>
          </p:cNvSpPr>
          <p:nvPr/>
        </p:nvSpPr>
        <p:spPr bwMode="auto">
          <a:xfrm>
            <a:off x="155574" y="-144463"/>
            <a:ext cx="2230431" cy="2230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Slide Number Placeholder 3"/>
          <p:cNvSpPr>
            <a:spLocks noGrp="1"/>
          </p:cNvSpPr>
          <p:nvPr>
            <p:ph type="sldNum" sz="quarter" idx="12"/>
          </p:nvPr>
        </p:nvSpPr>
        <p:spPr>
          <a:xfrm>
            <a:off x="838200" y="6356350"/>
            <a:ext cx="10515600" cy="320675"/>
          </a:xfrm>
        </p:spPr>
        <p:txBody>
          <a:bodyPr/>
          <a:lstStyle/>
          <a:p>
            <a:r>
              <a:rPr lang="en-US" dirty="0"/>
              <a:t>10</a:t>
            </a:r>
          </a:p>
        </p:txBody>
      </p:sp>
      <p:pic>
        <p:nvPicPr>
          <p:cNvPr id="2" name="Recorded Sound">
            <a:hlinkClick r:id="" action="ppaction://media"/>
            <a:extLst>
              <a:ext uri="{FF2B5EF4-FFF2-40B4-BE49-F238E27FC236}">
                <a16:creationId xmlns:a16="http://schemas.microsoft.com/office/drawing/2014/main" id="{278BFF24-390F-9CED-CA83-C85154BFD0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4397" y="6356350"/>
            <a:ext cx="406400" cy="406400"/>
          </a:xfrm>
          <a:prstGeom prst="rect">
            <a:avLst/>
          </a:prstGeom>
        </p:spPr>
      </p:pic>
    </p:spTree>
    <p:extLst>
      <p:ext uri="{BB962C8B-B14F-4D97-AF65-F5344CB8AC3E}">
        <p14:creationId xmlns:p14="http://schemas.microsoft.com/office/powerpoint/2010/main" val="3039156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719391" cy="4351338"/>
          </a:xfrm>
        </p:spPr>
        <p:txBody>
          <a:bodyPr>
            <a:normAutofit/>
          </a:bodyPr>
          <a:lstStyle/>
          <a:p>
            <a:pPr algn="just"/>
            <a:r>
              <a:rPr lang="en-US" sz="2200" dirty="0"/>
              <a:t>Aspect-based Sentiment Classification (ABSC) finds the sentiment label (positive, negative or neutral) at the aspect-level of the entity of interest.</a:t>
            </a:r>
          </a:p>
          <a:p>
            <a:pPr marL="0" indent="0" algn="just">
              <a:buNone/>
            </a:pPr>
            <a:endParaRPr lang="en-US" sz="2200" dirty="0"/>
          </a:p>
          <a:p>
            <a:pPr algn="just"/>
            <a:r>
              <a:rPr lang="en-US" sz="2200" dirty="0"/>
              <a:t>Using Domain-Adversarial Neural Networks (DANN), we aim to decrease the dependence on labeled data and to solve the problem of its limited availability in terms of ABSC.</a:t>
            </a:r>
          </a:p>
          <a:p>
            <a:pPr marL="0" indent="0" algn="just">
              <a:buNone/>
            </a:pPr>
            <a:endParaRPr lang="en-US" sz="2200" dirty="0"/>
          </a:p>
          <a:p>
            <a:pPr algn="just"/>
            <a:r>
              <a:rPr lang="en-US" sz="2200" dirty="0"/>
              <a:t>Our approach is developed based on a state-of-the-art ABSC model, the Left-Center-Right Rotatory Attention model with multiple hops and hierarchical attention (LCR-Rot-hop++). Since we extend this approach with Domain-Adversarial Training (DAT), the proposed model is dubbed DAT-LCR-Rot-hot++.</a:t>
            </a:r>
          </a:p>
        </p:txBody>
      </p:sp>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Introduction</a:t>
            </a:r>
          </a:p>
        </p:txBody>
      </p:sp>
      <p:sp>
        <p:nvSpPr>
          <p:cNvPr id="2" name="Slide Number Placeholder 1"/>
          <p:cNvSpPr>
            <a:spLocks noGrp="1"/>
          </p:cNvSpPr>
          <p:nvPr>
            <p:ph type="sldNum" sz="quarter" idx="12"/>
          </p:nvPr>
        </p:nvSpPr>
        <p:spPr/>
        <p:txBody>
          <a:bodyPr/>
          <a:lstStyle/>
          <a:p>
            <a:fld id="{FD836B7F-B55B-492C-87A4-4161FE6EE3F7}" type="slidenum">
              <a:rPr lang="en-US" smtClean="0"/>
              <a:t>2</a:t>
            </a:fld>
            <a:endParaRPr lang="en-US" dirty="0"/>
          </a:p>
        </p:txBody>
      </p:sp>
      <p:pic>
        <p:nvPicPr>
          <p:cNvPr id="5" name="Recorded Sound">
            <a:hlinkClick r:id="" action="ppaction://media"/>
            <a:extLst>
              <a:ext uri="{FF2B5EF4-FFF2-40B4-BE49-F238E27FC236}">
                <a16:creationId xmlns:a16="http://schemas.microsoft.com/office/drawing/2014/main" id="{D29E4B88-1010-8CCA-EDC6-2E65992C8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8213" y="6270625"/>
            <a:ext cx="406400" cy="406400"/>
          </a:xfrm>
          <a:prstGeom prst="rect">
            <a:avLst/>
          </a:prstGeom>
        </p:spPr>
      </p:pic>
    </p:spTree>
    <p:extLst>
      <p:ext uri="{BB962C8B-B14F-4D97-AF65-F5344CB8AC3E}">
        <p14:creationId xmlns:p14="http://schemas.microsoft.com/office/powerpoint/2010/main" val="31520091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06575"/>
                <a:ext cx="11163300" cy="4351338"/>
              </a:xfrm>
            </p:spPr>
            <p:txBody>
              <a:bodyPr>
                <a:normAutofit fontScale="85000" lnSpcReduction="20000"/>
              </a:bodyPr>
              <a:lstStyle/>
              <a:p>
                <a:pPr marL="0" indent="0">
                  <a:buNone/>
                </a:pPr>
                <a:r>
                  <a:rPr lang="en-US" sz="2600" dirty="0"/>
                  <a:t>Left-Center-Right Separated Neural Network with Multiple Rotatory Attention and hierarchical attention (LCR-Rot-hop++). The main layers of the neural network are:</a:t>
                </a:r>
              </a:p>
              <a:p>
                <a:r>
                  <a:rPr lang="en-US" sz="2300" dirty="0"/>
                  <a:t>Input (word </a:t>
                </a:r>
                <a:r>
                  <a:rPr lang="en-US" sz="2300" dirty="0" err="1"/>
                  <a:t>embeddings</a:t>
                </a:r>
                <a:r>
                  <a:rPr lang="en-US" sz="2300" dirty="0"/>
                  <a:t>)</a:t>
                </a:r>
              </a:p>
              <a:p>
                <a:r>
                  <a:rPr lang="en-US" sz="2300" dirty="0"/>
                  <a:t>LSTM (context-based word </a:t>
                </a:r>
                <a:r>
                  <a:rPr lang="en-US" sz="2300" dirty="0" err="1"/>
                  <a:t>embeddings</a:t>
                </a:r>
                <a:r>
                  <a:rPr lang="en-US" sz="2300" dirty="0"/>
                  <a:t>)</a:t>
                </a:r>
              </a:p>
              <a:p>
                <a:r>
                  <a:rPr lang="en-US" sz="2300" dirty="0"/>
                  <a:t>Rotatory Attention (applied multiple times)</a:t>
                </a:r>
              </a:p>
              <a:p>
                <a:pPr lvl="1"/>
                <a:r>
                  <a:rPr lang="en-US" sz="2300" dirty="0"/>
                  <a:t>Target2context vectors (left context):</a:t>
                </a:r>
              </a:p>
              <a:p>
                <a:pPr marL="514350" lvl="1" indent="-57150" algn="ctr" defTabSz="114300">
                  <a:buNone/>
                </a:pPr>
                <a:r>
                  <a:rPr lang="en-US" sz="2300" dirty="0"/>
                  <a:t>		</a:t>
                </a:r>
                <a14:m>
                  <m:oMath xmlns:m="http://schemas.openxmlformats.org/officeDocument/2006/math">
                    <m:sSup>
                      <m:sSupPr>
                        <m:ctrlPr>
                          <a:rPr lang="en-US" sz="2300" b="0" i="1" smtClean="0">
                            <a:latin typeface="Cambria Math" panose="02040503050406030204" pitchFamily="18" charset="0"/>
                          </a:rPr>
                        </m:ctrlPr>
                      </m:sSupPr>
                      <m:e>
                        <m:r>
                          <a:rPr lang="en-US" sz="2300" b="0" i="1" smtClean="0">
                            <a:latin typeface="Cambria Math" panose="02040503050406030204" pitchFamily="18" charset="0"/>
                          </a:rPr>
                          <m:t>𝑟</m:t>
                        </m:r>
                      </m:e>
                      <m:sup>
                        <m:r>
                          <a:rPr lang="en-US" sz="2300" b="0" i="1" smtClean="0">
                            <a:latin typeface="Cambria Math" panose="02040503050406030204" pitchFamily="18" charset="0"/>
                          </a:rPr>
                          <m:t>𝑙</m:t>
                        </m:r>
                      </m:sup>
                    </m:sSup>
                    <m:r>
                      <a:rPr lang="en-US" sz="2300" b="0" i="1" smtClean="0">
                        <a:latin typeface="Cambria Math" panose="02040503050406030204" pitchFamily="18" charset="0"/>
                      </a:rPr>
                      <m:t>= </m:t>
                    </m:r>
                    <m:nary>
                      <m:naryPr>
                        <m:chr m:val="∑"/>
                        <m:ctrlPr>
                          <a:rPr lang="en-US" sz="2300" b="0" i="1" smtClean="0">
                            <a:latin typeface="Cambria Math" panose="02040503050406030204" pitchFamily="18" charset="0"/>
                          </a:rPr>
                        </m:ctrlPr>
                      </m:naryPr>
                      <m:sub>
                        <m:r>
                          <m:rPr>
                            <m:brk m:alnAt="23"/>
                          </m:rPr>
                          <a:rPr lang="en-US" sz="2300" b="0" i="1" smtClean="0">
                            <a:latin typeface="Cambria Math" panose="02040503050406030204" pitchFamily="18" charset="0"/>
                          </a:rPr>
                          <m:t>𝑖</m:t>
                        </m:r>
                        <m:r>
                          <a:rPr lang="en-US" sz="2300" b="0" i="1" smtClean="0">
                            <a:latin typeface="Cambria Math" panose="02040503050406030204" pitchFamily="18" charset="0"/>
                          </a:rPr>
                          <m:t>=1</m:t>
                        </m:r>
                      </m:sub>
                      <m:sup>
                        <m:r>
                          <a:rPr lang="en-US" sz="2300" b="0" i="1" smtClean="0">
                            <a:latin typeface="Cambria Math" panose="02040503050406030204" pitchFamily="18" charset="0"/>
                          </a:rPr>
                          <m:t>𝐿</m:t>
                        </m:r>
                      </m:sup>
                      <m:e>
                        <m:sSubSup>
                          <m:sSubSupPr>
                            <m:ctrlPr>
                              <a:rPr lang="en-US" sz="2300" b="0" i="1" smtClean="0">
                                <a:latin typeface="Cambria Math" panose="02040503050406030204" pitchFamily="18" charset="0"/>
                              </a:rPr>
                            </m:ctrlPr>
                          </m:sSubSupPr>
                          <m:e>
                            <m:r>
                              <a:rPr lang="en-US" sz="2300" b="0" i="1" smtClean="0">
                                <a:latin typeface="Cambria Math" panose="02040503050406030204" pitchFamily="18" charset="0"/>
                                <a:ea typeface="Cambria Math" panose="02040503050406030204" pitchFamily="18" charset="0"/>
                              </a:rPr>
                              <m:t>𝛼</m:t>
                            </m:r>
                          </m:e>
                          <m:sub>
                            <m:r>
                              <a:rPr lang="en-US" sz="2300" b="0" i="1" smtClean="0">
                                <a:latin typeface="Cambria Math" panose="02040503050406030204" pitchFamily="18" charset="0"/>
                              </a:rPr>
                              <m:t>𝑖</m:t>
                            </m:r>
                          </m:sub>
                          <m:sup>
                            <m:r>
                              <a:rPr lang="en-US" sz="2300" b="0" i="1" smtClean="0">
                                <a:latin typeface="Cambria Math" panose="02040503050406030204" pitchFamily="18" charset="0"/>
                              </a:rPr>
                              <m:t>𝑙</m:t>
                            </m:r>
                          </m:sup>
                        </m:sSubSup>
                      </m:e>
                    </m:nary>
                    <m:r>
                      <a:rPr lang="en-US" sz="2300" b="0" i="1" smtClean="0">
                        <a:latin typeface="Cambria Math" panose="02040503050406030204" pitchFamily="18" charset="0"/>
                      </a:rPr>
                      <m:t> </m:t>
                    </m:r>
                    <m:r>
                      <a:rPr lang="en-US" sz="2300" b="0" i="1" smtClean="0">
                        <a:latin typeface="Cambria Math" panose="02040503050406030204" pitchFamily="18" charset="0"/>
                        <a:ea typeface="Cambria Math" panose="02040503050406030204" pitchFamily="18" charset="0"/>
                      </a:rPr>
                      <m:t>×</m:t>
                    </m:r>
                    <m:sSubSup>
                      <m:sSubSupPr>
                        <m:ctrlPr>
                          <a:rPr lang="en-US" sz="2300" b="0" i="1" smtClean="0">
                            <a:latin typeface="Cambria Math" panose="02040503050406030204" pitchFamily="18" charset="0"/>
                            <a:ea typeface="Cambria Math" panose="02040503050406030204" pitchFamily="18" charset="0"/>
                          </a:rPr>
                        </m:ctrlPr>
                      </m:sSubSupPr>
                      <m:e>
                        <m:r>
                          <a:rPr lang="en-US" sz="2300" b="0" i="1" smtClean="0">
                            <a:latin typeface="Cambria Math" panose="02040503050406030204" pitchFamily="18" charset="0"/>
                            <a:ea typeface="Cambria Math" panose="02040503050406030204" pitchFamily="18" charset="0"/>
                          </a:rPr>
                          <m:t>h</m:t>
                        </m:r>
                      </m:e>
                      <m:sub>
                        <m:r>
                          <a:rPr lang="en-US" sz="2300" b="0" i="1" smtClean="0">
                            <a:latin typeface="Cambria Math" panose="02040503050406030204" pitchFamily="18" charset="0"/>
                            <a:ea typeface="Cambria Math" panose="02040503050406030204" pitchFamily="18" charset="0"/>
                          </a:rPr>
                          <m:t>𝑖</m:t>
                        </m:r>
                      </m:sub>
                      <m:sup>
                        <m:r>
                          <a:rPr lang="en-US" sz="2300" b="0" i="1" smtClean="0">
                            <a:latin typeface="Cambria Math" panose="02040503050406030204" pitchFamily="18" charset="0"/>
                            <a:ea typeface="Cambria Math" panose="02040503050406030204" pitchFamily="18" charset="0"/>
                          </a:rPr>
                          <m:t>𝑙</m:t>
                        </m:r>
                      </m:sup>
                    </m:sSubSup>
                  </m:oMath>
                </a14:m>
                <a:endParaRPr lang="en-US" sz="2300" dirty="0"/>
              </a:p>
              <a:p>
                <a:pPr lvl="1"/>
                <a:r>
                  <a:rPr lang="en-US" sz="2300" dirty="0"/>
                  <a:t>Context2target vectors (left context):</a:t>
                </a:r>
              </a:p>
              <a:p>
                <a:pPr marL="0" lvl="1" indent="971550" defTabSz="228600">
                  <a:buNone/>
                  <a:tabLst>
                    <a:tab pos="971550" algn="l"/>
                    <a:tab pos="4629150" algn="l"/>
                  </a:tabLst>
                </a:pPr>
                <a:r>
                  <a:rPr lang="en-US" sz="2300" dirty="0"/>
                  <a:t>		</a:t>
                </a:r>
                <a14:m>
                  <m:oMath xmlns:m="http://schemas.openxmlformats.org/officeDocument/2006/math">
                    <m:sSup>
                      <m:sSupPr>
                        <m:ctrlPr>
                          <a:rPr lang="en-US" sz="2300" b="0" i="1" smtClean="0">
                            <a:latin typeface="Cambria Math" panose="02040503050406030204" pitchFamily="18" charset="0"/>
                          </a:rPr>
                        </m:ctrlPr>
                      </m:sSupPr>
                      <m:e>
                        <m:r>
                          <a:rPr lang="en-US" sz="2300" b="0" i="1" smtClean="0">
                            <a:latin typeface="Cambria Math" panose="02040503050406030204" pitchFamily="18" charset="0"/>
                          </a:rPr>
                          <m:t>𝑟</m:t>
                        </m:r>
                      </m:e>
                      <m:sup>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𝑡</m:t>
                            </m:r>
                          </m:e>
                          <m:sub>
                            <m:r>
                              <a:rPr lang="en-US" sz="2300" b="0" i="1" smtClean="0">
                                <a:latin typeface="Cambria Math" panose="02040503050406030204" pitchFamily="18" charset="0"/>
                              </a:rPr>
                              <m:t>𝑙</m:t>
                            </m:r>
                          </m:sub>
                        </m:sSub>
                      </m:sup>
                    </m:sSup>
                    <m:r>
                      <a:rPr lang="en-US" sz="2300" b="0" i="1" smtClean="0">
                        <a:latin typeface="Cambria Math" panose="02040503050406030204" pitchFamily="18" charset="0"/>
                      </a:rPr>
                      <m:t>= </m:t>
                    </m:r>
                    <m:nary>
                      <m:naryPr>
                        <m:chr m:val="∑"/>
                        <m:ctrlPr>
                          <a:rPr lang="en-US" sz="2300" b="0" i="1" smtClean="0">
                            <a:latin typeface="Cambria Math" panose="02040503050406030204" pitchFamily="18" charset="0"/>
                          </a:rPr>
                        </m:ctrlPr>
                      </m:naryPr>
                      <m:sub>
                        <m:r>
                          <m:rPr>
                            <m:brk m:alnAt="23"/>
                          </m:rPr>
                          <a:rPr lang="en-US" sz="2300" b="0" i="1" smtClean="0">
                            <a:latin typeface="Cambria Math" panose="02040503050406030204" pitchFamily="18" charset="0"/>
                          </a:rPr>
                          <m:t>𝑖</m:t>
                        </m:r>
                        <m:r>
                          <a:rPr lang="en-US" sz="2300" b="0" i="1" smtClean="0">
                            <a:latin typeface="Cambria Math" panose="02040503050406030204" pitchFamily="18" charset="0"/>
                          </a:rPr>
                          <m:t>=1</m:t>
                        </m:r>
                      </m:sub>
                      <m:sup>
                        <m:r>
                          <a:rPr lang="en-US" sz="2300" b="0" i="1" smtClean="0">
                            <a:latin typeface="Cambria Math" panose="02040503050406030204" pitchFamily="18" charset="0"/>
                          </a:rPr>
                          <m:t>𝑇</m:t>
                        </m:r>
                      </m:sup>
                      <m:e>
                        <m:sSubSup>
                          <m:sSubSupPr>
                            <m:ctrlPr>
                              <a:rPr lang="en-US" sz="2300" b="0" i="1" smtClean="0">
                                <a:latin typeface="Cambria Math" panose="02040503050406030204" pitchFamily="18" charset="0"/>
                              </a:rPr>
                            </m:ctrlPr>
                          </m:sSubSupPr>
                          <m:e>
                            <m:r>
                              <a:rPr lang="en-US" sz="2300" b="0" i="1" smtClean="0">
                                <a:latin typeface="Cambria Math" panose="02040503050406030204" pitchFamily="18" charset="0"/>
                                <a:ea typeface="Cambria Math" panose="02040503050406030204" pitchFamily="18" charset="0"/>
                              </a:rPr>
                              <m:t>𝛼</m:t>
                            </m:r>
                          </m:e>
                          <m:sub>
                            <m:r>
                              <a:rPr lang="en-US" sz="2300" b="0" i="1" smtClean="0">
                                <a:latin typeface="Cambria Math" panose="02040503050406030204" pitchFamily="18" charset="0"/>
                              </a:rPr>
                              <m:t>𝑖</m:t>
                            </m:r>
                          </m:sub>
                          <m:sup>
                            <m:sSub>
                              <m:sSubPr>
                                <m:ctrlPr>
                                  <a:rPr lang="en-US" sz="2300" b="0" i="1" smtClean="0">
                                    <a:latin typeface="Cambria Math" panose="02040503050406030204" pitchFamily="18" charset="0"/>
                                  </a:rPr>
                                </m:ctrlPr>
                              </m:sSubPr>
                              <m:e>
                                <m:r>
                                  <a:rPr lang="en-US" sz="2300" b="0" i="1" smtClean="0">
                                    <a:latin typeface="Cambria Math" panose="02040503050406030204" pitchFamily="18" charset="0"/>
                                  </a:rPr>
                                  <m:t>𝑡</m:t>
                                </m:r>
                              </m:e>
                              <m:sub>
                                <m:r>
                                  <a:rPr lang="en-US" sz="2300" b="0" i="1" smtClean="0">
                                    <a:latin typeface="Cambria Math" panose="02040503050406030204" pitchFamily="18" charset="0"/>
                                  </a:rPr>
                                  <m:t>𝑙</m:t>
                                </m:r>
                              </m:sub>
                            </m:sSub>
                          </m:sup>
                        </m:sSubSup>
                      </m:e>
                    </m:nary>
                    <m:r>
                      <a:rPr lang="en-US" sz="2300" b="0" i="1" smtClean="0">
                        <a:latin typeface="Cambria Math" panose="02040503050406030204" pitchFamily="18" charset="0"/>
                      </a:rPr>
                      <m:t> </m:t>
                    </m:r>
                    <m:r>
                      <a:rPr lang="en-US" sz="2300" b="0" i="1" smtClean="0">
                        <a:latin typeface="Cambria Math" panose="02040503050406030204" pitchFamily="18" charset="0"/>
                        <a:ea typeface="Cambria Math" panose="02040503050406030204" pitchFamily="18" charset="0"/>
                      </a:rPr>
                      <m:t>×</m:t>
                    </m:r>
                    <m:sSubSup>
                      <m:sSubSupPr>
                        <m:ctrlPr>
                          <a:rPr lang="en-US" sz="2300" b="0" i="1" smtClean="0">
                            <a:latin typeface="Cambria Math" panose="02040503050406030204" pitchFamily="18" charset="0"/>
                            <a:ea typeface="Cambria Math" panose="02040503050406030204" pitchFamily="18" charset="0"/>
                          </a:rPr>
                        </m:ctrlPr>
                      </m:sSubSupPr>
                      <m:e>
                        <m:r>
                          <a:rPr lang="en-US" sz="2300" b="0" i="1" smtClean="0">
                            <a:latin typeface="Cambria Math" panose="02040503050406030204" pitchFamily="18" charset="0"/>
                            <a:ea typeface="Cambria Math" panose="02040503050406030204" pitchFamily="18" charset="0"/>
                          </a:rPr>
                          <m:t>h</m:t>
                        </m:r>
                      </m:e>
                      <m:sub>
                        <m:r>
                          <a:rPr lang="en-US" sz="2300" b="0" i="1" smtClean="0">
                            <a:latin typeface="Cambria Math" panose="02040503050406030204" pitchFamily="18" charset="0"/>
                            <a:ea typeface="Cambria Math" panose="02040503050406030204" pitchFamily="18" charset="0"/>
                          </a:rPr>
                          <m:t>𝑖</m:t>
                        </m:r>
                      </m:sub>
                      <m:sup>
                        <m:r>
                          <a:rPr lang="en-US" sz="2300" b="0" i="1" smtClean="0">
                            <a:latin typeface="Cambria Math" panose="02040503050406030204" pitchFamily="18" charset="0"/>
                            <a:ea typeface="Cambria Math" panose="02040503050406030204" pitchFamily="18" charset="0"/>
                          </a:rPr>
                          <m:t>𝑡</m:t>
                        </m:r>
                      </m:sup>
                    </m:sSubSup>
                  </m:oMath>
                </a14:m>
                <a:r>
                  <a:rPr lang="en-US" sz="2300" dirty="0"/>
                  <a:t> </a:t>
                </a:r>
              </a:p>
              <a:p>
                <a:pPr lvl="1"/>
                <a:r>
                  <a:rPr lang="en-US" sz="2300" dirty="0"/>
                  <a:t>Hierarchical attention (left context):</a:t>
                </a:r>
              </a:p>
              <a:p>
                <a:pPr marL="742950" lvl="1" indent="457200" algn="ctr">
                  <a:buNone/>
                  <a:tabLst>
                    <a:tab pos="5886450" algn="l"/>
                  </a:tabLst>
                </a:pPr>
                <a14:m>
                  <m:oMath xmlns:m="http://schemas.openxmlformats.org/officeDocument/2006/math">
                    <m:sSup>
                      <m:sSupPr>
                        <m:ctrlPr>
                          <a:rPr lang="en-US" sz="2300" i="1" smtClean="0">
                            <a:latin typeface="Cambria Math" panose="02040503050406030204" pitchFamily="18" charset="0"/>
                          </a:rPr>
                        </m:ctrlPr>
                      </m:sSupPr>
                      <m:e>
                        <m:r>
                          <a:rPr lang="en-US" sz="2300" b="0" i="1" smtClean="0">
                            <a:latin typeface="Cambria Math" panose="02040503050406030204" pitchFamily="18" charset="0"/>
                          </a:rPr>
                          <m:t>𝑟</m:t>
                        </m:r>
                      </m:e>
                      <m:sup>
                        <m:sSup>
                          <m:sSupPr>
                            <m:ctrlPr>
                              <a:rPr lang="en-US" sz="2300" i="1" smtClean="0">
                                <a:latin typeface="Cambria Math" panose="02040503050406030204" pitchFamily="18" charset="0"/>
                              </a:rPr>
                            </m:ctrlPr>
                          </m:sSupPr>
                          <m:e>
                            <m:r>
                              <a:rPr lang="en-US" sz="2300" b="0" i="1" smtClean="0">
                                <a:latin typeface="Cambria Math" panose="02040503050406030204" pitchFamily="18" charset="0"/>
                              </a:rPr>
                              <m:t>𝑙</m:t>
                            </m:r>
                          </m:e>
                          <m:sup>
                            <m:r>
                              <a:rPr lang="en-US" sz="2300" b="0" i="1" smtClean="0">
                                <a:latin typeface="Cambria Math" panose="02040503050406030204" pitchFamily="18" charset="0"/>
                              </a:rPr>
                              <m:t>′</m:t>
                            </m:r>
                          </m:sup>
                        </m:sSup>
                      </m:sup>
                    </m:sSup>
                    <m:r>
                      <a:rPr lang="en-US" sz="2300" b="0" i="1" smtClean="0">
                        <a:latin typeface="Cambria Math" panose="02040503050406030204" pitchFamily="18" charset="0"/>
                      </a:rPr>
                      <m:t>= </m:t>
                    </m:r>
                    <m:sSup>
                      <m:sSupPr>
                        <m:ctrlPr>
                          <a:rPr lang="en-US" sz="2300" b="0" i="1" smtClean="0">
                            <a:latin typeface="Cambria Math" panose="02040503050406030204" pitchFamily="18" charset="0"/>
                          </a:rPr>
                        </m:ctrlPr>
                      </m:sSupPr>
                      <m:e>
                        <m:r>
                          <a:rPr lang="en-US" sz="2300" b="0" i="1" smtClean="0">
                            <a:latin typeface="Cambria Math" panose="02040503050406030204" pitchFamily="18" charset="0"/>
                            <a:ea typeface="Cambria Math" panose="02040503050406030204" pitchFamily="18" charset="0"/>
                          </a:rPr>
                          <m:t>𝛼</m:t>
                        </m:r>
                      </m:e>
                      <m:sup>
                        <m:r>
                          <a:rPr lang="en-US" sz="2300" b="0" i="1" smtClean="0">
                            <a:latin typeface="Cambria Math" panose="02040503050406030204" pitchFamily="18" charset="0"/>
                          </a:rPr>
                          <m:t>𝑙</m:t>
                        </m:r>
                      </m:sup>
                    </m:sSup>
                    <m:r>
                      <a:rPr lang="en-US" sz="2300" b="0" i="1" smtClean="0">
                        <a:latin typeface="Cambria Math" panose="02040503050406030204" pitchFamily="18" charset="0"/>
                        <a:ea typeface="Cambria Math" panose="02040503050406030204" pitchFamily="18" charset="0"/>
                      </a:rPr>
                      <m:t>×</m:t>
                    </m:r>
                    <m:sSup>
                      <m:sSupPr>
                        <m:ctrlPr>
                          <a:rPr lang="en-US" sz="2300" i="1">
                            <a:latin typeface="Cambria Math" panose="02040503050406030204" pitchFamily="18" charset="0"/>
                          </a:rPr>
                        </m:ctrlPr>
                      </m:sSupPr>
                      <m:e>
                        <m:r>
                          <a:rPr lang="en-US" sz="2300" i="1">
                            <a:latin typeface="Cambria Math" panose="02040503050406030204" pitchFamily="18" charset="0"/>
                          </a:rPr>
                          <m:t>𝑟</m:t>
                        </m:r>
                      </m:e>
                      <m:sup>
                        <m:r>
                          <a:rPr lang="en-US" sz="2300" i="1">
                            <a:latin typeface="Cambria Math" panose="02040503050406030204" pitchFamily="18" charset="0"/>
                          </a:rPr>
                          <m:t>𝑙</m:t>
                        </m:r>
                      </m:sup>
                    </m:sSup>
                  </m:oMath>
                </a14:m>
                <a:r>
                  <a:rPr lang="en-US" sz="2300" b="0" dirty="0">
                    <a:ea typeface="Cambria Math" panose="02040503050406030204" pitchFamily="18" charset="0"/>
                  </a:rPr>
                  <a:t>;      </a:t>
                </a:r>
                <a14:m>
                  <m:oMath xmlns:m="http://schemas.openxmlformats.org/officeDocument/2006/math">
                    <m:sSup>
                      <m:sSupPr>
                        <m:ctrlPr>
                          <a:rPr lang="en-US" sz="2300" i="1">
                            <a:latin typeface="Cambria Math" panose="02040503050406030204" pitchFamily="18" charset="0"/>
                          </a:rPr>
                        </m:ctrlPr>
                      </m:sSupPr>
                      <m:e>
                        <m:r>
                          <a:rPr lang="en-US" sz="2300" i="1">
                            <a:latin typeface="Cambria Math" panose="02040503050406030204" pitchFamily="18" charset="0"/>
                          </a:rPr>
                          <m:t>𝑟</m:t>
                        </m:r>
                      </m:e>
                      <m:sup>
                        <m:sSubSup>
                          <m:sSubSupPr>
                            <m:ctrlPr>
                              <a:rPr lang="en-US" sz="2300" i="1" smtClean="0">
                                <a:latin typeface="Cambria Math" panose="02040503050406030204" pitchFamily="18" charset="0"/>
                              </a:rPr>
                            </m:ctrlPr>
                          </m:sSubSupPr>
                          <m:e>
                            <m:r>
                              <a:rPr lang="en-US" sz="2300" b="0" i="1" smtClean="0">
                                <a:latin typeface="Cambria Math" panose="02040503050406030204" pitchFamily="18" charset="0"/>
                              </a:rPr>
                              <m:t>𝑡</m:t>
                            </m:r>
                          </m:e>
                          <m:sub>
                            <m:r>
                              <a:rPr lang="en-US" sz="2300" b="0" i="1" smtClean="0">
                                <a:latin typeface="Cambria Math" panose="02040503050406030204" pitchFamily="18" charset="0"/>
                              </a:rPr>
                              <m:t>𝑙</m:t>
                            </m:r>
                          </m:sub>
                          <m:sup>
                            <m:r>
                              <a:rPr lang="en-US" sz="2300" b="0" i="1" smtClean="0">
                                <a:latin typeface="Cambria Math" panose="02040503050406030204" pitchFamily="18" charset="0"/>
                              </a:rPr>
                              <m:t>′</m:t>
                            </m:r>
                          </m:sup>
                        </m:sSubSup>
                      </m:sup>
                    </m:sSup>
                    <m:r>
                      <a:rPr lang="en-US" sz="2300" i="1">
                        <a:latin typeface="Cambria Math" panose="02040503050406030204" pitchFamily="18" charset="0"/>
                      </a:rPr>
                      <m:t>= </m:t>
                    </m:r>
                    <m:sSup>
                      <m:sSupPr>
                        <m:ctrlPr>
                          <a:rPr lang="en-US" sz="2300" i="1">
                            <a:latin typeface="Cambria Math" panose="02040503050406030204" pitchFamily="18" charset="0"/>
                          </a:rPr>
                        </m:ctrlPr>
                      </m:sSupPr>
                      <m:e>
                        <m:r>
                          <a:rPr lang="en-US" sz="2300" i="1">
                            <a:latin typeface="Cambria Math" panose="02040503050406030204" pitchFamily="18" charset="0"/>
                            <a:ea typeface="Cambria Math" panose="02040503050406030204" pitchFamily="18" charset="0"/>
                          </a:rPr>
                          <m:t>𝛼</m:t>
                        </m:r>
                      </m:e>
                      <m:sup>
                        <m:sSub>
                          <m:sSubPr>
                            <m:ctrlPr>
                              <a:rPr lang="en-US" sz="2300" i="1" smtClean="0">
                                <a:latin typeface="Cambria Math" panose="02040503050406030204" pitchFamily="18" charset="0"/>
                                <a:ea typeface="Cambria Math" panose="02040503050406030204" pitchFamily="18" charset="0"/>
                              </a:rPr>
                            </m:ctrlPr>
                          </m:sSubPr>
                          <m:e>
                            <m:r>
                              <a:rPr lang="en-US" sz="2300" b="0" i="1" smtClean="0">
                                <a:latin typeface="Cambria Math" panose="02040503050406030204" pitchFamily="18" charset="0"/>
                                <a:ea typeface="Cambria Math" panose="02040503050406030204" pitchFamily="18" charset="0"/>
                              </a:rPr>
                              <m:t>𝑡</m:t>
                            </m:r>
                          </m:e>
                          <m:sub>
                            <m:r>
                              <a:rPr lang="en-US" sz="2300" b="0" i="1" smtClean="0">
                                <a:latin typeface="Cambria Math" panose="02040503050406030204" pitchFamily="18" charset="0"/>
                                <a:ea typeface="Cambria Math" panose="02040503050406030204" pitchFamily="18" charset="0"/>
                              </a:rPr>
                              <m:t>𝑙</m:t>
                            </m:r>
                          </m:sub>
                        </m:sSub>
                      </m:sup>
                    </m:sSup>
                    <m:r>
                      <a:rPr lang="en-US" sz="2300" i="1">
                        <a:latin typeface="Cambria Math" panose="02040503050406030204" pitchFamily="18" charset="0"/>
                        <a:ea typeface="Cambria Math" panose="02040503050406030204" pitchFamily="18" charset="0"/>
                      </a:rPr>
                      <m:t>×</m:t>
                    </m:r>
                    <m:sSup>
                      <m:sSupPr>
                        <m:ctrlPr>
                          <a:rPr lang="en-US" sz="2300" i="1">
                            <a:latin typeface="Cambria Math" panose="02040503050406030204" pitchFamily="18" charset="0"/>
                          </a:rPr>
                        </m:ctrlPr>
                      </m:sSupPr>
                      <m:e>
                        <m:r>
                          <a:rPr lang="en-US" sz="2300" i="1">
                            <a:latin typeface="Cambria Math" panose="02040503050406030204" pitchFamily="18" charset="0"/>
                          </a:rPr>
                          <m:t>𝑟</m:t>
                        </m:r>
                      </m:e>
                      <m:sup>
                        <m:sSub>
                          <m:sSubPr>
                            <m:ctrlPr>
                              <a:rPr lang="en-US" sz="2300" i="1">
                                <a:latin typeface="Cambria Math" panose="02040503050406030204" pitchFamily="18" charset="0"/>
                              </a:rPr>
                            </m:ctrlPr>
                          </m:sSubPr>
                          <m:e>
                            <m:r>
                              <a:rPr lang="en-US" sz="2300" i="1">
                                <a:latin typeface="Cambria Math" panose="02040503050406030204" pitchFamily="18" charset="0"/>
                              </a:rPr>
                              <m:t>𝑡</m:t>
                            </m:r>
                          </m:e>
                          <m:sub>
                            <m:r>
                              <a:rPr lang="en-US" sz="2300" i="1">
                                <a:latin typeface="Cambria Math" panose="02040503050406030204" pitchFamily="18" charset="0"/>
                              </a:rPr>
                              <m:t>𝑙</m:t>
                            </m:r>
                          </m:sub>
                        </m:sSub>
                      </m:sup>
                    </m:sSup>
                  </m:oMath>
                </a14:m>
                <a:endParaRPr lang="en-US" sz="2300" b="0" dirty="0">
                  <a:ea typeface="Cambria Math" panose="02040503050406030204" pitchFamily="18" charset="0"/>
                </a:endParaRPr>
              </a:p>
              <a:p>
                <a:pPr marL="457200" lvl="1" indent="0">
                  <a:buNone/>
                </a:pPr>
                <a:r>
                  <a:rPr lang="en-US" sz="2300" dirty="0"/>
                  <a:t>where </a:t>
                </a:r>
                <a14:m>
                  <m:oMath xmlns:m="http://schemas.openxmlformats.org/officeDocument/2006/math">
                    <m:sSubSup>
                      <m:sSubSupPr>
                        <m:ctrlPr>
                          <a:rPr lang="en-US" sz="2300" i="1">
                            <a:latin typeface="Cambria Math" panose="02040503050406030204" pitchFamily="18" charset="0"/>
                          </a:rPr>
                        </m:ctrlPr>
                      </m:sSubSupPr>
                      <m:e>
                        <m:r>
                          <a:rPr lang="en-US" sz="2300" i="1">
                            <a:latin typeface="Cambria Math" panose="02040503050406030204" pitchFamily="18" charset="0"/>
                            <a:ea typeface="Cambria Math" panose="02040503050406030204" pitchFamily="18" charset="0"/>
                          </a:rPr>
                          <m:t>𝛼</m:t>
                        </m:r>
                      </m:e>
                      <m:sub>
                        <m:r>
                          <a:rPr lang="en-US" sz="2300" i="1">
                            <a:latin typeface="Cambria Math" panose="02040503050406030204" pitchFamily="18" charset="0"/>
                          </a:rPr>
                          <m:t>𝑖</m:t>
                        </m:r>
                      </m:sub>
                      <m:sup>
                        <m:r>
                          <a:rPr lang="en-US" sz="2300" i="1">
                            <a:latin typeface="Cambria Math" panose="02040503050406030204" pitchFamily="18" charset="0"/>
                          </a:rPr>
                          <m:t>𝑙</m:t>
                        </m:r>
                      </m:sup>
                    </m:sSubSup>
                  </m:oMath>
                </a14:m>
                <a:r>
                  <a:rPr lang="en-US" sz="2300" dirty="0"/>
                  <a:t>, </a:t>
                </a:r>
                <a14:m>
                  <m:oMath xmlns:m="http://schemas.openxmlformats.org/officeDocument/2006/math">
                    <m:sSubSup>
                      <m:sSubSupPr>
                        <m:ctrlPr>
                          <a:rPr lang="en-US" sz="2300" i="1">
                            <a:latin typeface="Cambria Math" panose="02040503050406030204" pitchFamily="18" charset="0"/>
                          </a:rPr>
                        </m:ctrlPr>
                      </m:sSubSupPr>
                      <m:e>
                        <m:r>
                          <a:rPr lang="en-US" sz="2300" i="1">
                            <a:latin typeface="Cambria Math" panose="02040503050406030204" pitchFamily="18" charset="0"/>
                            <a:ea typeface="Cambria Math" panose="02040503050406030204" pitchFamily="18" charset="0"/>
                          </a:rPr>
                          <m:t>𝛼</m:t>
                        </m:r>
                      </m:e>
                      <m:sub>
                        <m:r>
                          <a:rPr lang="en-US" sz="2300" i="1">
                            <a:latin typeface="Cambria Math" panose="02040503050406030204" pitchFamily="18" charset="0"/>
                          </a:rPr>
                          <m:t>𝑖</m:t>
                        </m:r>
                      </m:sub>
                      <m:sup>
                        <m:sSub>
                          <m:sSubPr>
                            <m:ctrlPr>
                              <a:rPr lang="en-US" sz="2300" i="1">
                                <a:latin typeface="Cambria Math" panose="02040503050406030204" pitchFamily="18" charset="0"/>
                              </a:rPr>
                            </m:ctrlPr>
                          </m:sSubPr>
                          <m:e>
                            <m:r>
                              <a:rPr lang="en-US" sz="2300" i="1">
                                <a:latin typeface="Cambria Math" panose="02040503050406030204" pitchFamily="18" charset="0"/>
                              </a:rPr>
                              <m:t>𝑡</m:t>
                            </m:r>
                          </m:e>
                          <m:sub>
                            <m:r>
                              <a:rPr lang="en-US" sz="2300" i="1">
                                <a:latin typeface="Cambria Math" panose="02040503050406030204" pitchFamily="18" charset="0"/>
                              </a:rPr>
                              <m:t>𝑙</m:t>
                            </m:r>
                          </m:sub>
                        </m:sSub>
                      </m:sup>
                    </m:sSubSup>
                  </m:oMath>
                </a14:m>
                <a:r>
                  <a:rPr lang="en-US" sz="2300" dirty="0"/>
                  <a:t>, </a:t>
                </a:r>
                <a14:m>
                  <m:oMath xmlns:m="http://schemas.openxmlformats.org/officeDocument/2006/math">
                    <m:sSup>
                      <m:sSupPr>
                        <m:ctrlPr>
                          <a:rPr lang="en-US" sz="2300" i="1">
                            <a:latin typeface="Cambria Math" panose="02040503050406030204" pitchFamily="18" charset="0"/>
                          </a:rPr>
                        </m:ctrlPr>
                      </m:sSupPr>
                      <m:e>
                        <m:r>
                          <a:rPr lang="en-US" sz="2300" i="1">
                            <a:latin typeface="Cambria Math" panose="02040503050406030204" pitchFamily="18" charset="0"/>
                            <a:ea typeface="Cambria Math" panose="02040503050406030204" pitchFamily="18" charset="0"/>
                          </a:rPr>
                          <m:t>𝛼</m:t>
                        </m:r>
                      </m:e>
                      <m:sup>
                        <m:r>
                          <a:rPr lang="en-US" sz="2300" i="1">
                            <a:latin typeface="Cambria Math" panose="02040503050406030204" pitchFamily="18" charset="0"/>
                          </a:rPr>
                          <m:t>𝑙</m:t>
                        </m:r>
                      </m:sup>
                    </m:sSup>
                  </m:oMath>
                </a14:m>
                <a:r>
                  <a:rPr lang="en-US" sz="2300" dirty="0"/>
                  <a:t> and</a:t>
                </a:r>
                <a14:m>
                  <m:oMath xmlns:m="http://schemas.openxmlformats.org/officeDocument/2006/math">
                    <m:sSup>
                      <m:sSupPr>
                        <m:ctrlPr>
                          <a:rPr lang="en-US" sz="2300" i="1">
                            <a:latin typeface="Cambria Math" panose="02040503050406030204" pitchFamily="18" charset="0"/>
                          </a:rPr>
                        </m:ctrlPr>
                      </m:sSupPr>
                      <m:e>
                        <m:r>
                          <a:rPr lang="en-US" sz="2300" b="0" i="1" smtClean="0">
                            <a:latin typeface="Cambria Math" panose="02040503050406030204" pitchFamily="18" charset="0"/>
                          </a:rPr>
                          <m:t> </m:t>
                        </m:r>
                        <m:r>
                          <a:rPr lang="en-US" sz="2300" i="1">
                            <a:latin typeface="Cambria Math" panose="02040503050406030204" pitchFamily="18" charset="0"/>
                            <a:ea typeface="Cambria Math" panose="02040503050406030204" pitchFamily="18" charset="0"/>
                          </a:rPr>
                          <m:t>𝛼</m:t>
                        </m:r>
                      </m:e>
                      <m:sup>
                        <m:sSub>
                          <m:sSubPr>
                            <m:ctrlPr>
                              <a:rPr lang="en-US" sz="2300" i="1">
                                <a:latin typeface="Cambria Math" panose="02040503050406030204" pitchFamily="18" charset="0"/>
                                <a:ea typeface="Cambria Math" panose="02040503050406030204" pitchFamily="18" charset="0"/>
                              </a:rPr>
                            </m:ctrlPr>
                          </m:sSubPr>
                          <m:e>
                            <m:r>
                              <a:rPr lang="en-US" sz="2300" i="1">
                                <a:latin typeface="Cambria Math" panose="02040503050406030204" pitchFamily="18" charset="0"/>
                                <a:ea typeface="Cambria Math" panose="02040503050406030204" pitchFamily="18" charset="0"/>
                              </a:rPr>
                              <m:t>𝑡</m:t>
                            </m:r>
                          </m:e>
                          <m:sub>
                            <m:r>
                              <a:rPr lang="en-US" sz="2300" i="1">
                                <a:latin typeface="Cambria Math" panose="02040503050406030204" pitchFamily="18" charset="0"/>
                                <a:ea typeface="Cambria Math" panose="02040503050406030204" pitchFamily="18" charset="0"/>
                              </a:rPr>
                              <m:t>𝑙</m:t>
                            </m:r>
                          </m:sub>
                        </m:sSub>
                      </m:sup>
                    </m:sSup>
                  </m:oMath>
                </a14:m>
                <a:r>
                  <a:rPr lang="en-US" sz="2300" dirty="0"/>
                  <a:t>are attention scores, </a:t>
                </a:r>
                <a14:m>
                  <m:oMath xmlns:m="http://schemas.openxmlformats.org/officeDocument/2006/math">
                    <m:sSubSup>
                      <m:sSubSupPr>
                        <m:ctrlPr>
                          <a:rPr lang="en-US" sz="2300" i="1">
                            <a:latin typeface="Cambria Math" panose="02040503050406030204" pitchFamily="18" charset="0"/>
                            <a:ea typeface="Cambria Math" panose="02040503050406030204" pitchFamily="18" charset="0"/>
                          </a:rPr>
                        </m:ctrlPr>
                      </m:sSubSupPr>
                      <m:e>
                        <m:r>
                          <a:rPr lang="en-US" sz="2300" i="1">
                            <a:latin typeface="Cambria Math" panose="02040503050406030204" pitchFamily="18" charset="0"/>
                            <a:ea typeface="Cambria Math" panose="02040503050406030204" pitchFamily="18" charset="0"/>
                          </a:rPr>
                          <m:t>h</m:t>
                        </m:r>
                      </m:e>
                      <m:sub>
                        <m:r>
                          <a:rPr lang="en-US" sz="2300" i="1">
                            <a:latin typeface="Cambria Math" panose="02040503050406030204" pitchFamily="18" charset="0"/>
                            <a:ea typeface="Cambria Math" panose="02040503050406030204" pitchFamily="18" charset="0"/>
                          </a:rPr>
                          <m:t>𝑖</m:t>
                        </m:r>
                      </m:sub>
                      <m:sup>
                        <m:r>
                          <a:rPr lang="en-US" sz="2300" i="1">
                            <a:latin typeface="Cambria Math" panose="02040503050406030204" pitchFamily="18" charset="0"/>
                            <a:ea typeface="Cambria Math" panose="02040503050406030204" pitchFamily="18" charset="0"/>
                          </a:rPr>
                          <m:t>𝑙</m:t>
                        </m:r>
                      </m:sup>
                    </m:sSubSup>
                  </m:oMath>
                </a14:m>
                <a:r>
                  <a:rPr lang="en-US" sz="2300" dirty="0"/>
                  <a:t> and </a:t>
                </a:r>
                <a14:m>
                  <m:oMath xmlns:m="http://schemas.openxmlformats.org/officeDocument/2006/math">
                    <m:sSubSup>
                      <m:sSubSupPr>
                        <m:ctrlPr>
                          <a:rPr lang="en-US" sz="2300" i="1">
                            <a:latin typeface="Cambria Math" panose="02040503050406030204" pitchFamily="18" charset="0"/>
                            <a:ea typeface="Cambria Math" panose="02040503050406030204" pitchFamily="18" charset="0"/>
                          </a:rPr>
                        </m:ctrlPr>
                      </m:sSubSupPr>
                      <m:e>
                        <m:r>
                          <a:rPr lang="en-US" sz="2300" i="1">
                            <a:latin typeface="Cambria Math" panose="02040503050406030204" pitchFamily="18" charset="0"/>
                            <a:ea typeface="Cambria Math" panose="02040503050406030204" pitchFamily="18" charset="0"/>
                          </a:rPr>
                          <m:t>h</m:t>
                        </m:r>
                      </m:e>
                      <m:sub>
                        <m:r>
                          <a:rPr lang="en-US" sz="2300" i="1">
                            <a:latin typeface="Cambria Math" panose="02040503050406030204" pitchFamily="18" charset="0"/>
                            <a:ea typeface="Cambria Math" panose="02040503050406030204" pitchFamily="18" charset="0"/>
                          </a:rPr>
                          <m:t>𝑖</m:t>
                        </m:r>
                      </m:sub>
                      <m:sup>
                        <m:r>
                          <a:rPr lang="en-US" sz="2300" i="1">
                            <a:latin typeface="Cambria Math" panose="02040503050406030204" pitchFamily="18" charset="0"/>
                            <a:ea typeface="Cambria Math" panose="02040503050406030204" pitchFamily="18" charset="0"/>
                          </a:rPr>
                          <m:t>𝑡</m:t>
                        </m:r>
                      </m:sup>
                    </m:sSubSup>
                  </m:oMath>
                </a14:m>
                <a:r>
                  <a:rPr lang="en-US" sz="2300" dirty="0"/>
                  <a:t> are hidden states.</a:t>
                </a:r>
              </a:p>
              <a:p>
                <a:pPr marL="285750" lvl="1" indent="-285750"/>
                <a:r>
                  <a:rPr lang="en-US" sz="2300" dirty="0"/>
                  <a:t>MLP layer.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06575"/>
                <a:ext cx="11163300" cy="4351338"/>
              </a:xfrm>
              <a:blipFill rotWithShape="0">
                <a:blip r:embed="rId5"/>
                <a:stretch>
                  <a:fillRect l="-710" t="-2801"/>
                </a:stretch>
              </a:blipFill>
            </p:spPr>
            <p:txBody>
              <a:bodyPr/>
              <a:lstStyle/>
              <a:p>
                <a:r>
                  <a:rPr lang="en-US">
                    <a:noFill/>
                  </a:rPr>
                  <a:t> </a:t>
                </a:r>
              </a:p>
            </p:txBody>
          </p:sp>
        </mc:Fallback>
      </mc:AlternateContent>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LCR-Rot-hop++</a:t>
            </a:r>
          </a:p>
        </p:txBody>
      </p:sp>
      <p:sp>
        <p:nvSpPr>
          <p:cNvPr id="5" name="Slide Number Placeholder 4"/>
          <p:cNvSpPr>
            <a:spLocks noGrp="1"/>
          </p:cNvSpPr>
          <p:nvPr>
            <p:ph type="sldNum" sz="quarter" idx="12"/>
          </p:nvPr>
        </p:nvSpPr>
        <p:spPr/>
        <p:txBody>
          <a:bodyPr/>
          <a:lstStyle/>
          <a:p>
            <a:fld id="{FD836B7F-B55B-492C-87A4-4161FE6EE3F7}" type="slidenum">
              <a:rPr lang="en-US" smtClean="0"/>
              <a:t>3</a:t>
            </a:fld>
            <a:endParaRPr lang="en-US" dirty="0"/>
          </a:p>
        </p:txBody>
      </p:sp>
      <p:pic>
        <p:nvPicPr>
          <p:cNvPr id="6" name="Recorded Sound">
            <a:hlinkClick r:id="" action="ppaction://media"/>
            <a:extLst>
              <a:ext uri="{FF2B5EF4-FFF2-40B4-BE49-F238E27FC236}">
                <a16:creationId xmlns:a16="http://schemas.microsoft.com/office/drawing/2014/main" id="{F80FDAEE-0502-CC82-5EC1-FF132E860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2488" y="6356350"/>
            <a:ext cx="406400" cy="406400"/>
          </a:xfrm>
          <a:prstGeom prst="rect">
            <a:avLst/>
          </a:prstGeom>
        </p:spPr>
      </p:pic>
    </p:spTree>
    <p:extLst>
      <p:ext uri="{BB962C8B-B14F-4D97-AF65-F5344CB8AC3E}">
        <p14:creationId xmlns:p14="http://schemas.microsoft.com/office/powerpoint/2010/main" val="2677124750"/>
      </p:ext>
    </p:extLst>
  </p:cSld>
  <p:clrMapOvr>
    <a:masterClrMapping/>
  </p:clrMapOvr>
  <mc:AlternateContent xmlns:mc="http://schemas.openxmlformats.org/markup-compatibility/2006" xmlns:p14="http://schemas.microsoft.com/office/powerpoint/2010/main">
    <mc:Choice Requires="p14">
      <p:transition spd="slow" p14:dur="123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681" y="2005012"/>
            <a:ext cx="5715000" cy="4351338"/>
          </a:xfrm>
        </p:spPr>
        <p:txBody>
          <a:bodyPr>
            <a:normAutofit/>
          </a:bodyPr>
          <a:lstStyle/>
          <a:p>
            <a:pPr marL="0" indent="0">
              <a:buNone/>
            </a:pPr>
            <a:r>
              <a:rPr lang="en-US" sz="2200" dirty="0"/>
              <a:t>Starting from the architecture of generative neural networks (GANs), the implemented DANN applied over the baseline LCR-Rot-hop++:</a:t>
            </a:r>
          </a:p>
          <a:p>
            <a:r>
              <a:rPr lang="en-US" sz="2200" dirty="0"/>
              <a:t>requires two discriminators:</a:t>
            </a:r>
          </a:p>
          <a:p>
            <a:pPr lvl="1"/>
            <a:r>
              <a:rPr lang="en-US" sz="2200" dirty="0"/>
              <a:t>Domain discriminator trained on both source and target data;</a:t>
            </a:r>
          </a:p>
          <a:p>
            <a:pPr lvl="1"/>
            <a:r>
              <a:rPr lang="en-US" sz="2200" dirty="0"/>
              <a:t>Class discriminator trained only on source data.</a:t>
            </a:r>
          </a:p>
          <a:p>
            <a:r>
              <a:rPr lang="en-US" sz="2200" dirty="0"/>
              <a:t>and replace the generator with the Gradient Reversal Layer (GRL).</a:t>
            </a:r>
          </a:p>
          <a:p>
            <a:pPr marL="0" indent="0">
              <a:buNone/>
            </a:pPr>
            <a:endParaRPr lang="en-US" sz="2200" dirty="0"/>
          </a:p>
        </p:txBody>
      </p:sp>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DAT-LCR-Rot-hop++</a:t>
            </a:r>
          </a:p>
        </p:txBody>
      </p:sp>
      <p:sp>
        <p:nvSpPr>
          <p:cNvPr id="5" name="Slide Number Placeholder 4"/>
          <p:cNvSpPr>
            <a:spLocks noGrp="1"/>
          </p:cNvSpPr>
          <p:nvPr>
            <p:ph type="sldNum" sz="quarter" idx="12"/>
          </p:nvPr>
        </p:nvSpPr>
        <p:spPr/>
        <p:txBody>
          <a:bodyPr/>
          <a:lstStyle/>
          <a:p>
            <a:fld id="{FD836B7F-B55B-492C-87A4-4161FE6EE3F7}" type="slidenum">
              <a:rPr lang="en-US" smtClean="0"/>
              <a:t>4</a:t>
            </a:fld>
            <a:endParaRPr lang="en-US" dirty="0"/>
          </a:p>
        </p:txBody>
      </p:sp>
      <p:pic>
        <p:nvPicPr>
          <p:cNvPr id="2" name="Picture 1"/>
          <p:cNvPicPr>
            <a:picLocks noChangeAspect="1"/>
          </p:cNvPicPr>
          <p:nvPr/>
        </p:nvPicPr>
        <p:blipFill>
          <a:blip r:embed="rId5"/>
          <a:stretch>
            <a:fillRect/>
          </a:stretch>
        </p:blipFill>
        <p:spPr>
          <a:xfrm>
            <a:off x="6634162" y="593725"/>
            <a:ext cx="5343525" cy="5829300"/>
          </a:xfrm>
          <a:prstGeom prst="rect">
            <a:avLst/>
          </a:prstGeom>
        </p:spPr>
      </p:pic>
      <p:pic>
        <p:nvPicPr>
          <p:cNvPr id="7" name="Recorded Sound">
            <a:hlinkClick r:id="" action="ppaction://media"/>
            <a:extLst>
              <a:ext uri="{FF2B5EF4-FFF2-40B4-BE49-F238E27FC236}">
                <a16:creationId xmlns:a16="http://schemas.microsoft.com/office/drawing/2014/main" id="{0824BE37-E8BD-9EA8-6967-EFF3F8A11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68" y="6356350"/>
            <a:ext cx="406400" cy="406400"/>
          </a:xfrm>
          <a:prstGeom prst="rect">
            <a:avLst/>
          </a:prstGeom>
        </p:spPr>
      </p:pic>
    </p:spTree>
    <p:extLst>
      <p:ext uri="{BB962C8B-B14F-4D97-AF65-F5344CB8AC3E}">
        <p14:creationId xmlns:p14="http://schemas.microsoft.com/office/powerpoint/2010/main" val="1168200140"/>
      </p:ext>
    </p:extLst>
  </p:cSld>
  <p:clrMapOvr>
    <a:masterClrMapping/>
  </p:clrMapOvr>
  <mc:AlternateContent xmlns:mc="http://schemas.openxmlformats.org/markup-compatibility/2006" xmlns:p14="http://schemas.microsoft.com/office/powerpoint/2010/main">
    <mc:Choice Requires="p14">
      <p:transition spd="slow" p14:dur="123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06575"/>
                <a:ext cx="11144250" cy="4351338"/>
              </a:xfrm>
            </p:spPr>
            <p:txBody>
              <a:bodyPr>
                <a:normAutofit/>
              </a:bodyPr>
              <a:lstStyle/>
              <a:p>
                <a:pPr marL="0" indent="0">
                  <a:buNone/>
                </a:pPr>
                <a:r>
                  <a:rPr lang="en-US" sz="2200" dirty="0"/>
                  <a:t>The loss function of DAT-LCR-Rot-hop++ is defined as:</a:t>
                </a:r>
              </a:p>
              <a:p>
                <a:pPr marL="0" indent="0" algn="ctr">
                  <a:buNone/>
                </a:pPr>
                <a14:m>
                  <m:oMath xmlns:m="http://schemas.openxmlformats.org/officeDocument/2006/math">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ea typeface="Cambria Math" panose="02040503050406030204" pitchFamily="18" charset="0"/>
                              </a:rPr>
                              <m:t>𝜃</m:t>
                            </m:r>
                          </m:lim>
                        </m:limLow>
                      </m:fName>
                      <m:e>
                        <m:sSubSup>
                          <m:sSubSupPr>
                            <m:ctrlPr>
                              <a:rPr lang="en-US" sz="2200" i="1">
                                <a:latin typeface="Cambria Math" panose="02040503050406030204" pitchFamily="18" charset="0"/>
                              </a:rPr>
                            </m:ctrlPr>
                          </m:sSubSupPr>
                          <m:e>
                            <m:r>
                              <a:rPr lang="en-US" sz="2200" i="1">
                                <a:latin typeface="Cambria Math" panose="02040503050406030204" pitchFamily="18" charset="0"/>
                              </a:rPr>
                              <m:t>𝐿</m:t>
                            </m:r>
                          </m:e>
                          <m:sub>
                            <m:r>
                              <a:rPr lang="en-US" sz="2200" i="1">
                                <a:latin typeface="Cambria Math" panose="02040503050406030204" pitchFamily="18" charset="0"/>
                              </a:rPr>
                              <m:t>𝑐</m:t>
                            </m:r>
                            <m:r>
                              <a:rPr lang="en-US" sz="2200" i="1">
                                <a:latin typeface="Cambria Math" panose="02040503050406030204" pitchFamily="18" charset="0"/>
                              </a:rPr>
                              <m:t>,</m:t>
                            </m:r>
                            <m:r>
                              <a:rPr lang="en-US" sz="2200" i="1">
                                <a:latin typeface="Cambria Math" panose="02040503050406030204" pitchFamily="18" charset="0"/>
                              </a:rPr>
                              <m:t>𝑑</m:t>
                            </m:r>
                          </m:sub>
                          <m:sup>
                            <m:r>
                              <a:rPr lang="en-US" sz="2200" i="1">
                                <a:latin typeface="Cambria Math" panose="02040503050406030204" pitchFamily="18" charset="0"/>
                              </a:rPr>
                              <m:t>′</m:t>
                            </m:r>
                          </m:sup>
                        </m:sSubSup>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𝑓</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ea typeface="Cambria Math" panose="02040503050406030204" pitchFamily="18" charset="0"/>
                                  </a:rPr>
                                  <m:t>𝑑</m:t>
                                </m:r>
                              </m:sub>
                            </m:sSub>
                            <m:r>
                              <m:rPr>
                                <m:nor/>
                              </m:rPr>
                              <a:rPr lang="en-US" sz="2200">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𝑐</m:t>
                                </m:r>
                              </m:sub>
                            </m:sSub>
                          </m:e>
                        </m:d>
                        <m:r>
                          <a:rPr lang="en-US" sz="2200" i="1">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𝜆</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𝐿</m:t>
                            </m:r>
                          </m:e>
                          <m:sub>
                            <m:r>
                              <a:rPr lang="en-US" sz="2200" i="1">
                                <a:latin typeface="Cambria Math" panose="02040503050406030204" pitchFamily="18" charset="0"/>
                                <a:ea typeface="Cambria Math" panose="02040503050406030204" pitchFamily="18" charset="0"/>
                              </a:rPr>
                              <m:t>𝑑</m:t>
                            </m:r>
                          </m:sub>
                        </m:sSub>
                        <m:d>
                          <m:dPr>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𝑓</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ea typeface="Cambria Math" panose="02040503050406030204" pitchFamily="18" charset="0"/>
                                  </a:rPr>
                                  <m:t>𝑑</m:t>
                                </m:r>
                              </m:sub>
                            </m:sSub>
                          </m:e>
                        </m:d>
                        <m:r>
                          <a:rPr lang="en-US" sz="2200" i="1">
                            <a:latin typeface="Cambria Math" panose="02040503050406030204" pitchFamily="18" charset="0"/>
                            <a:ea typeface="Cambria Math" panose="02040503050406030204" pitchFamily="18" charset="0"/>
                          </a:rPr>
                          <m:t>+</m:t>
                        </m:r>
                      </m:e>
                    </m:func>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𝐿</m:t>
                        </m:r>
                      </m:e>
                      <m:sub>
                        <m:r>
                          <a:rPr lang="en-US" sz="2200" i="1">
                            <a:latin typeface="Cambria Math" panose="02040503050406030204" pitchFamily="18" charset="0"/>
                            <a:ea typeface="Cambria Math" panose="02040503050406030204" pitchFamily="18" charset="0"/>
                          </a:rPr>
                          <m:t>𝑐</m:t>
                        </m:r>
                      </m:sub>
                    </m:sSub>
                    <m:d>
                      <m:dPr>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𝑓</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ea typeface="Cambria Math" panose="02040503050406030204" pitchFamily="18" charset="0"/>
                              </a:rPr>
                              <m:t>𝑐</m:t>
                            </m:r>
                          </m:sub>
                        </m:sSub>
                      </m:e>
                    </m:d>
                  </m:oMath>
                </a14:m>
                <a:r>
                  <a:rPr lang="en-US" sz="2600" dirty="0"/>
                  <a:t>	</a:t>
                </a:r>
              </a:p>
              <a:p>
                <a:pPr marL="0" indent="0">
                  <a:buNone/>
                </a:pPr>
                <a:r>
                  <a:rPr lang="en-US" sz="2200" dirty="0"/>
                  <a:t>w</a:t>
                </a:r>
                <a14:m>
                  <m:oMath xmlns:m="http://schemas.openxmlformats.org/officeDocument/2006/math">
                    <m:r>
                      <m:rPr>
                        <m:sty m:val="p"/>
                      </m:rPr>
                      <a:rPr lang="en-US" sz="2200">
                        <a:latin typeface="Cambria Math" panose="02040503050406030204" pitchFamily="18" charset="0"/>
                      </a:rPr>
                      <m:t>here</m:t>
                    </m:r>
                    <m:r>
                      <a:rPr lang="en-US" sz="2200">
                        <a:latin typeface="Cambria Math" panose="02040503050406030204" pitchFamily="18" charset="0"/>
                      </a:rPr>
                      <m:t> </m:t>
                    </m:r>
                    <m:sSub>
                      <m:sSubPr>
                        <m:ctrlPr>
                          <a:rPr lang="en-US" sz="2200" i="1">
                            <a:latin typeface="Cambria Math" panose="02040503050406030204" pitchFamily="18" charset="0"/>
                          </a:rPr>
                        </m:ctrlPr>
                      </m:sSubPr>
                      <m:e>
                        <m:r>
                          <a:rPr lang="en-US" sz="2200">
                            <a:latin typeface="Cambria Math" panose="02040503050406030204" pitchFamily="18" charset="0"/>
                          </a:rPr>
                          <m:t>𝜃</m:t>
                        </m:r>
                      </m:e>
                      <m:sub>
                        <m:r>
                          <a:rPr lang="en-US" sz="2200">
                            <a:latin typeface="Cambria Math" panose="02040503050406030204" pitchFamily="18" charset="0"/>
                          </a:rPr>
                          <m:t>𝑓</m:t>
                        </m:r>
                      </m:sub>
                    </m:sSub>
                    <m:r>
                      <a:rPr lang="en-US" sz="2200">
                        <a:latin typeface="Cambria Math" panose="02040503050406030204" pitchFamily="18" charset="0"/>
                      </a:rPr>
                      <m:t>,</m:t>
                    </m:r>
                    <m:sSub>
                      <m:sSubPr>
                        <m:ctrlPr>
                          <a:rPr lang="en-US" sz="2200" i="1">
                            <a:latin typeface="Cambria Math" panose="02040503050406030204" pitchFamily="18" charset="0"/>
                          </a:rPr>
                        </m:ctrlPr>
                      </m:sSubPr>
                      <m:e>
                        <m:r>
                          <a:rPr lang="en-US" sz="2200">
                            <a:latin typeface="Cambria Math" panose="02040503050406030204" pitchFamily="18" charset="0"/>
                          </a:rPr>
                          <m:t>𝜃</m:t>
                        </m:r>
                      </m:e>
                      <m:sub>
                        <m:r>
                          <a:rPr lang="en-US" sz="2200">
                            <a:latin typeface="Cambria Math" panose="02040503050406030204" pitchFamily="18" charset="0"/>
                          </a:rPr>
                          <m:t>𝑑</m:t>
                        </m:r>
                      </m:sub>
                    </m:sSub>
                  </m:oMath>
                </a14:m>
                <a:r>
                  <a:rPr lang="en-US" sz="2200" dirty="0"/>
                  <a:t> and </a:t>
                </a:r>
                <a14:m>
                  <m:oMath xmlns:m="http://schemas.openxmlformats.org/officeDocument/2006/math">
                    <m:sSub>
                      <m:sSubPr>
                        <m:ctrlPr>
                          <a:rPr lang="en-US" sz="2200" i="1">
                            <a:latin typeface="Cambria Math" panose="02040503050406030204" pitchFamily="18" charset="0"/>
                          </a:rPr>
                        </m:ctrlPr>
                      </m:sSubPr>
                      <m:e>
                        <m:r>
                          <a:rPr lang="en-US" sz="2200">
                            <a:latin typeface="Cambria Math" panose="02040503050406030204" pitchFamily="18" charset="0"/>
                          </a:rPr>
                          <m:t>𝜃</m:t>
                        </m:r>
                      </m:e>
                      <m:sub>
                        <m:r>
                          <a:rPr lang="en-US" sz="2200">
                            <a:latin typeface="Cambria Math" panose="02040503050406030204" pitchFamily="18" charset="0"/>
                          </a:rPr>
                          <m:t>𝑐</m:t>
                        </m:r>
                      </m:sub>
                    </m:sSub>
                  </m:oMath>
                </a14:m>
                <a:r>
                  <a:rPr lang="en-US" sz="2200" dirty="0"/>
                  <a:t> represent the parameters of the feature extractor, domain discriminator, and class discriminator; </a:t>
                </a:r>
                <a14:m>
                  <m:oMath xmlns:m="http://schemas.openxmlformats.org/officeDocument/2006/math">
                    <m:sSub>
                      <m:sSubPr>
                        <m:ctrlPr>
                          <a:rPr lang="en-US" sz="2200" i="1">
                            <a:latin typeface="Cambria Math" panose="02040503050406030204" pitchFamily="18" charset="0"/>
                          </a:rPr>
                        </m:ctrlPr>
                      </m:sSubPr>
                      <m:e>
                        <m:r>
                          <a:rPr lang="en-US" sz="2200">
                            <a:latin typeface="Cambria Math" panose="02040503050406030204" pitchFamily="18" charset="0"/>
                          </a:rPr>
                          <m:t>𝐿</m:t>
                        </m:r>
                      </m:e>
                      <m:sub>
                        <m:r>
                          <a:rPr lang="en-US" sz="2200">
                            <a:latin typeface="Cambria Math" panose="02040503050406030204" pitchFamily="18" charset="0"/>
                          </a:rPr>
                          <m:t>𝑑</m:t>
                        </m:r>
                      </m:sub>
                    </m:sSub>
                  </m:oMath>
                </a14:m>
                <a:r>
                  <a:rPr lang="en-US" sz="2200" dirty="0"/>
                  <a:t> and </a:t>
                </a:r>
                <a14:m>
                  <m:oMath xmlns:m="http://schemas.openxmlformats.org/officeDocument/2006/math">
                    <m:sSub>
                      <m:sSubPr>
                        <m:ctrlPr>
                          <a:rPr lang="en-US" sz="2200" i="1">
                            <a:latin typeface="Cambria Math" panose="02040503050406030204" pitchFamily="18" charset="0"/>
                          </a:rPr>
                        </m:ctrlPr>
                      </m:sSubPr>
                      <m:e>
                        <m:r>
                          <a:rPr lang="en-US" sz="2200">
                            <a:latin typeface="Cambria Math" panose="02040503050406030204" pitchFamily="18" charset="0"/>
                          </a:rPr>
                          <m:t>𝐿</m:t>
                        </m:r>
                      </m:e>
                      <m:sub>
                        <m:r>
                          <a:rPr lang="en-US" sz="2200">
                            <a:latin typeface="Cambria Math" panose="02040503050406030204" pitchFamily="18" charset="0"/>
                          </a:rPr>
                          <m:t>𝑐</m:t>
                        </m:r>
                      </m:sub>
                    </m:sSub>
                  </m:oMath>
                </a14:m>
                <a:r>
                  <a:rPr lang="en-US" sz="2200" dirty="0"/>
                  <a:t> are the losses associated with the domain and class discriminators; </a:t>
                </a:r>
                <a14:m>
                  <m:oMath xmlns:m="http://schemas.openxmlformats.org/officeDocument/2006/math">
                    <m:r>
                      <a:rPr lang="en-US" sz="2200">
                        <a:latin typeface="Cambria Math" panose="02040503050406030204" pitchFamily="18" charset="0"/>
                      </a:rPr>
                      <m:t>𝜆</m:t>
                    </m:r>
                  </m:oMath>
                </a14:m>
                <a:r>
                  <a:rPr lang="en-US" sz="2200" dirty="0"/>
                  <a:t> controls the domain invariance.</a:t>
                </a:r>
              </a:p>
              <a:p>
                <a:pPr marL="0" indent="0">
                  <a:buNone/>
                </a:pPr>
                <a:r>
                  <a:rPr lang="en-US" sz="2200" dirty="0"/>
                  <a:t>The loss function of DAT-LCR-Rot-hop++ leads to a min-max optimization problem. While the domain discriminator uses ascending gradient to </a:t>
                </a:r>
                <a:r>
                  <a:rPr lang="en-US" sz="2200" dirty="0" err="1"/>
                  <a:t>maximise</a:t>
                </a:r>
                <a:r>
                  <a:rPr lang="en-US" sz="2200" dirty="0"/>
                  <a:t> this loss function, the feature extractor and the class discriminator use descending gradient to </a:t>
                </a:r>
                <a:r>
                  <a:rPr lang="en-US" sz="2200" dirty="0" err="1"/>
                  <a:t>minimise</a:t>
                </a:r>
                <a:r>
                  <a:rPr lang="en-US" sz="2200" dirty="0"/>
                  <a:t> it. The optimized parameters are defined as:</a:t>
                </a:r>
              </a:p>
              <a:p>
                <a:pPr marL="0" indent="0">
                  <a:buNone/>
                </a:pPr>
                <a14:m>
                  <m:oMathPara xmlns:m="http://schemas.openxmlformats.org/officeDocument/2006/math">
                    <m:oMathParaPr>
                      <m:jc m:val="centerGroup"/>
                    </m:oMathParaPr>
                    <m:oMath xmlns:m="http://schemas.openxmlformats.org/officeDocument/2006/math">
                      <m:acc>
                        <m:accPr>
                          <m:chr m:val="̂"/>
                          <m:ctrlPr>
                            <a:rPr lang="en-US" sz="2200" b="0" i="1" smtClean="0">
                              <a:latin typeface="Cambria Math" panose="02040503050406030204" pitchFamily="18" charset="0"/>
                            </a:rPr>
                          </m:ctrlPr>
                        </m:acc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𝑑</m:t>
                              </m:r>
                            </m:sub>
                          </m:sSub>
                        </m:e>
                      </m:acc>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𝑎𝑟𝑔𝑚𝑎𝑥</m:t>
                          </m:r>
                        </m:e>
                        <m: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rPr>
                                <m:t>𝑑</m:t>
                              </m:r>
                            </m:sub>
                          </m:sSub>
                        </m:sub>
                      </m:sSub>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𝐿</m:t>
                          </m:r>
                        </m:e>
                        <m:sub>
                          <m:r>
                            <a:rPr lang="en-US" sz="2200" b="0" i="1" smtClean="0">
                              <a:latin typeface="Cambria Math" panose="02040503050406030204" pitchFamily="18" charset="0"/>
                            </a:rPr>
                            <m:t>𝑐</m:t>
                          </m:r>
                          <m:r>
                            <a:rPr lang="en-US" sz="2200" b="0" i="1" smtClean="0">
                              <a:latin typeface="Cambria Math" panose="02040503050406030204" pitchFamily="18" charset="0"/>
                            </a:rPr>
                            <m:t>,</m:t>
                          </m:r>
                          <m:r>
                            <a:rPr lang="en-US" sz="2200" b="0" i="1" smtClean="0">
                              <a:latin typeface="Cambria Math" panose="02040503050406030204" pitchFamily="18" charset="0"/>
                            </a:rPr>
                            <m:t>𝑑</m:t>
                          </m:r>
                        </m:sub>
                        <m:sup>
                          <m:r>
                            <a:rPr lang="en-US" sz="2200" b="0" i="1" smtClean="0">
                              <a:latin typeface="Cambria Math" panose="02040503050406030204" pitchFamily="18" charset="0"/>
                            </a:rPr>
                            <m:t>′</m:t>
                          </m:r>
                        </m:sup>
                      </m:sSubSup>
                      <m:r>
                        <a:rPr lang="en-US" sz="2200" b="0" i="1" smtClean="0">
                          <a:latin typeface="Cambria Math" panose="02040503050406030204" pitchFamily="18" charset="0"/>
                        </a:rPr>
                        <m:t>(</m:t>
                      </m:r>
                      <m:acc>
                        <m:accPr>
                          <m:chr m:val="̂"/>
                          <m:ctrlPr>
                            <a:rPr lang="en-US" sz="2200" i="1">
                              <a:latin typeface="Cambria Math" panose="02040503050406030204" pitchFamily="18" charset="0"/>
                            </a:rPr>
                          </m:ctrlPr>
                        </m:acc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𝑓</m:t>
                              </m:r>
                            </m:sub>
                          </m:sSub>
                        </m:e>
                      </m:acc>
                      <m:r>
                        <a:rPr lang="en-US" sz="2200" b="0" i="1" smtClean="0">
                          <a:latin typeface="Cambria Math" panose="02040503050406030204" pitchFamily="18" charset="0"/>
                        </a:rPr>
                        <m:t>,</m:t>
                      </m:r>
                      <m:acc>
                        <m:accPr>
                          <m:chr m:val="̂"/>
                          <m:ctrlPr>
                            <a:rPr lang="en-US" sz="2200" i="1">
                              <a:latin typeface="Cambria Math" panose="02040503050406030204" pitchFamily="18" charset="0"/>
                            </a:rPr>
                          </m:ctrlPr>
                        </m:acc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𝑐</m:t>
                              </m:r>
                            </m:sub>
                          </m:sSub>
                        </m:e>
                      </m:acc>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rPr>
                            <m:t>𝑑</m:t>
                          </m:r>
                        </m:sub>
                      </m:sSub>
                      <m:r>
                        <a:rPr lang="en-US" sz="2200" b="0" i="1" smtClean="0">
                          <a:latin typeface="Cambria Math" panose="02040503050406030204" pitchFamily="18" charset="0"/>
                        </a:rPr>
                        <m:t>)</m:t>
                      </m:r>
                    </m:oMath>
                  </m:oMathPara>
                </a14:m>
                <a:endParaRPr lang="en-US" sz="2200" dirty="0"/>
              </a:p>
              <a:p>
                <a:pPr marL="0" indent="0">
                  <a:buNone/>
                </a:pPr>
                <a14:m>
                  <m:oMathPara xmlns:m="http://schemas.openxmlformats.org/officeDocument/2006/math">
                    <m:oMathParaPr>
                      <m:jc m:val="centerGroup"/>
                    </m:oMathParaPr>
                    <m:oMath xmlns:m="http://schemas.openxmlformats.org/officeDocument/2006/math">
                      <m:acc>
                        <m:accPr>
                          <m:chr m:val="̂"/>
                          <m:ctrlPr>
                            <a:rPr lang="en-US" sz="2200" i="1">
                              <a:latin typeface="Cambria Math" panose="02040503050406030204" pitchFamily="18" charset="0"/>
                            </a:rPr>
                          </m:ctrlPr>
                        </m:accPr>
                        <m:e>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𝑓</m:t>
                              </m:r>
                            </m:sub>
                          </m:sSub>
                        </m:e>
                      </m:acc>
                      <m:r>
                        <a:rPr lang="en-US" sz="2200" b="0" i="1" smtClean="0">
                          <a:latin typeface="Cambria Math" panose="02040503050406030204" pitchFamily="18" charset="0"/>
                        </a:rPr>
                        <m:t>, </m:t>
                      </m:r>
                      <m:acc>
                        <m:accPr>
                          <m:chr m:val="̂"/>
                          <m:ctrlPr>
                            <a:rPr lang="en-US" sz="2200" i="1" smtClean="0">
                              <a:latin typeface="Cambria Math" panose="02040503050406030204" pitchFamily="18" charset="0"/>
                            </a:rPr>
                          </m:ctrlPr>
                        </m:acc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𝑐</m:t>
                              </m:r>
                            </m:sub>
                          </m:sSub>
                          <m:r>
                            <a:rPr lang="en-US" sz="2200" b="0" i="1" smtClean="0">
                              <a:latin typeface="Cambria Math" panose="02040503050406030204" pitchFamily="18" charset="0"/>
                            </a:rPr>
                            <m:t>)</m:t>
                          </m:r>
                        </m:e>
                      </m:acc>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𝑎𝑟𝑔𝑚</m:t>
                          </m:r>
                          <m:r>
                            <a:rPr lang="en-GB" sz="2200" b="0" i="1" smtClean="0">
                              <a:latin typeface="Cambria Math" panose="02040503050406030204" pitchFamily="18" charset="0"/>
                            </a:rPr>
                            <m:t>𝑖𝑛</m:t>
                          </m:r>
                        </m:e>
                        <m:sub>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𝑓</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𝐶</m:t>
                              </m:r>
                            </m:sub>
                          </m:sSub>
                        </m:sub>
                      </m:sSub>
                      <m:sSubSup>
                        <m:sSubSupPr>
                          <m:ctrlPr>
                            <a:rPr lang="en-US" sz="2200" i="1">
                              <a:latin typeface="Cambria Math" panose="02040503050406030204" pitchFamily="18" charset="0"/>
                            </a:rPr>
                          </m:ctrlPr>
                        </m:sSubSupPr>
                        <m:e>
                          <m:r>
                            <a:rPr lang="en-US" sz="2200" i="1">
                              <a:latin typeface="Cambria Math" panose="02040503050406030204" pitchFamily="18" charset="0"/>
                            </a:rPr>
                            <m:t>𝐿</m:t>
                          </m:r>
                        </m:e>
                        <m:sub>
                          <m:r>
                            <a:rPr lang="en-US" sz="2200" i="1">
                              <a:latin typeface="Cambria Math" panose="02040503050406030204" pitchFamily="18" charset="0"/>
                            </a:rPr>
                            <m:t>𝑐</m:t>
                          </m:r>
                          <m:r>
                            <a:rPr lang="en-US" sz="2200" i="1">
                              <a:latin typeface="Cambria Math" panose="02040503050406030204" pitchFamily="18" charset="0"/>
                            </a:rPr>
                            <m:t>,</m:t>
                          </m:r>
                          <m:r>
                            <a:rPr lang="en-US" sz="2200" i="1">
                              <a:latin typeface="Cambria Math" panose="02040503050406030204" pitchFamily="18" charset="0"/>
                            </a:rPr>
                            <m:t>𝑑</m:t>
                          </m:r>
                        </m:sub>
                        <m:sup>
                          <m:r>
                            <a:rPr lang="en-US" sz="2200" i="1">
                              <a:latin typeface="Cambria Math" panose="02040503050406030204" pitchFamily="18" charset="0"/>
                            </a:rPr>
                            <m:t>′</m:t>
                          </m:r>
                        </m:sup>
                      </m:sSubSup>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𝑓</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US" sz="2200" b="0" i="1" smtClean="0">
                              <a:latin typeface="Cambria Math" panose="02040503050406030204" pitchFamily="18" charset="0"/>
                              <a:ea typeface="Cambria Math" panose="02040503050406030204" pitchFamily="18" charset="0"/>
                            </a:rPr>
                            <m:t>𝑐</m:t>
                          </m:r>
                        </m:sub>
                      </m:sSub>
                      <m:r>
                        <a:rPr lang="en-US" sz="2200" b="0" i="1" smtClean="0">
                          <a:latin typeface="Cambria Math" panose="02040503050406030204" pitchFamily="18" charset="0"/>
                        </a:rPr>
                        <m:t>,</m:t>
                      </m:r>
                      <m:acc>
                        <m:accPr>
                          <m:chr m:val="̂"/>
                          <m:ctrlPr>
                            <a:rPr lang="en-US" sz="2200" i="1">
                              <a:latin typeface="Cambria Math" panose="02040503050406030204" pitchFamily="18" charset="0"/>
                            </a:rPr>
                          </m:ctrlPr>
                        </m:accPr>
                        <m:e>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𝜃</m:t>
                              </m:r>
                            </m:e>
                            <m:sub>
                              <m:r>
                                <a:rPr lang="en-GB" sz="2200" b="0" i="1" smtClean="0">
                                  <a:latin typeface="Cambria Math" panose="02040503050406030204" pitchFamily="18" charset="0"/>
                                  <a:ea typeface="Cambria Math" panose="02040503050406030204" pitchFamily="18" charset="0"/>
                                </a:rPr>
                                <m:t>𝑑</m:t>
                              </m:r>
                            </m:sub>
                          </m:sSub>
                        </m:e>
                      </m:acc>
                      <m:r>
                        <a:rPr lang="en-US" sz="2200" i="1" smtClean="0">
                          <a:latin typeface="Cambria Math" panose="02040503050406030204" pitchFamily="18" charset="0"/>
                        </a:rPr>
                        <m:t>)</m:t>
                      </m:r>
                    </m:oMath>
                  </m:oMathPara>
                </a14:m>
                <a:endParaRPr lang="en-US" sz="2200" dirty="0"/>
              </a:p>
              <a:p>
                <a:pPr marL="0" indent="0">
                  <a:buNone/>
                </a:pP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06575"/>
                <a:ext cx="11144250" cy="4351338"/>
              </a:xfrm>
              <a:blipFill>
                <a:blip r:embed="rId5"/>
                <a:stretch>
                  <a:fillRect l="-711" t="-1681"/>
                </a:stretch>
              </a:blipFill>
            </p:spPr>
            <p:txBody>
              <a:bodyPr/>
              <a:lstStyle/>
              <a:p>
                <a:r>
                  <a:rPr lang="en-GB">
                    <a:noFill/>
                  </a:rPr>
                  <a:t> </a:t>
                </a:r>
              </a:p>
            </p:txBody>
          </p:sp>
        </mc:Fallback>
      </mc:AlternateContent>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DAT-LCR-Rot-hop++</a:t>
            </a:r>
          </a:p>
        </p:txBody>
      </p:sp>
      <p:sp>
        <p:nvSpPr>
          <p:cNvPr id="5" name="Slide Number Placeholder 4"/>
          <p:cNvSpPr>
            <a:spLocks noGrp="1"/>
          </p:cNvSpPr>
          <p:nvPr>
            <p:ph type="sldNum" sz="quarter" idx="12"/>
          </p:nvPr>
        </p:nvSpPr>
        <p:spPr/>
        <p:txBody>
          <a:bodyPr/>
          <a:lstStyle/>
          <a:p>
            <a:fld id="{FD836B7F-B55B-492C-87A4-4161FE6EE3F7}" type="slidenum">
              <a:rPr lang="en-US" smtClean="0"/>
              <a:t>5</a:t>
            </a:fld>
            <a:endParaRPr lang="en-US" dirty="0"/>
          </a:p>
        </p:txBody>
      </p:sp>
      <p:pic>
        <p:nvPicPr>
          <p:cNvPr id="2" name="Recorded Sound">
            <a:hlinkClick r:id="" action="ppaction://media"/>
            <a:extLst>
              <a:ext uri="{FF2B5EF4-FFF2-40B4-BE49-F238E27FC236}">
                <a16:creationId xmlns:a16="http://schemas.microsoft.com/office/drawing/2014/main" id="{F10FA502-5373-EBD4-E2AF-F38E1E42C3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213" y="6356350"/>
            <a:ext cx="406400" cy="406400"/>
          </a:xfrm>
          <a:prstGeom prst="rect">
            <a:avLst/>
          </a:prstGeom>
        </p:spPr>
      </p:pic>
    </p:spTree>
    <p:extLst>
      <p:ext uri="{BB962C8B-B14F-4D97-AF65-F5344CB8AC3E}">
        <p14:creationId xmlns:p14="http://schemas.microsoft.com/office/powerpoint/2010/main" val="3335259223"/>
      </p:ext>
    </p:extLst>
  </p:cSld>
  <p:clrMapOvr>
    <a:masterClrMapping/>
  </p:clrMapOvr>
  <mc:AlternateContent xmlns:mc="http://schemas.openxmlformats.org/markup-compatibility/2006" xmlns:p14="http://schemas.microsoft.com/office/powerpoint/2010/main">
    <mc:Choice Requires="p14">
      <p:transition spd="slow" p14:dur="123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06574"/>
                <a:ext cx="11144250" cy="4549775"/>
              </a:xfrm>
            </p:spPr>
            <p:txBody>
              <a:bodyPr>
                <a:normAutofit lnSpcReduction="10000"/>
              </a:bodyPr>
              <a:lstStyle/>
              <a:p>
                <a:pPr marL="0" indent="0">
                  <a:buNone/>
                </a:pPr>
                <a:r>
                  <a:rPr lang="en-US" sz="2000" dirty="0"/>
                  <a:t>Training procedure of Domain-Adversarial Learning</a:t>
                </a:r>
              </a:p>
              <a:p>
                <a:r>
                  <a:rPr lang="en-US" sz="2000" dirty="0"/>
                  <a:t>while </a:t>
                </a:r>
                <a14:m>
                  <m:oMath xmlns:m="http://schemas.openxmlformats.org/officeDocument/2006/math">
                    <m:sSub>
                      <m:sSubPr>
                        <m:ctrlPr>
                          <a:rPr lang="en-US" sz="2000" i="1" smtClean="0">
                            <a:latin typeface="Cambria Math" panose="02040503050406030204" pitchFamily="18" charset="0"/>
                          </a:rPr>
                        </m:ctrlPr>
                      </m:sSubPr>
                      <m:e>
                        <m:r>
                          <m:rPr>
                            <m:sty m:val="p"/>
                          </m:rPr>
                          <a:rPr lang="en-GB" sz="2000" b="0" i="0" smtClean="0">
                            <a:latin typeface="Cambria Math" panose="02040503050406030204" pitchFamily="18" charset="0"/>
                          </a:rPr>
                          <m:t>max</m:t>
                        </m:r>
                        <m:r>
                          <a:rPr lang="en-GB" sz="2000" b="0" i="1" smtClean="0">
                            <a:latin typeface="Cambria Math" panose="02040503050406030204" pitchFamily="18" charset="0"/>
                          </a:rPr>
                          <m:t>(</m:t>
                        </m:r>
                        <m:r>
                          <a:rPr lang="en-GB" sz="2000" b="0" i="1" smtClean="0">
                            <a:latin typeface="Cambria Math" panose="02040503050406030204" pitchFamily="18" charset="0"/>
                          </a:rPr>
                          <m:t>𝑎𝑐𝑐</m:t>
                        </m:r>
                      </m:e>
                      <m:sub>
                        <m:r>
                          <a:rPr lang="en-GB" sz="2000" b="0" i="1" smtClean="0">
                            <a:latin typeface="Cambria Math" panose="02040503050406030204" pitchFamily="18" charset="0"/>
                          </a:rPr>
                          <m:t>𝑡</m:t>
                        </m:r>
                        <m:r>
                          <a:rPr lang="en-GB" sz="2000" b="0" i="1" smtClean="0">
                            <a:latin typeface="Cambria Math" panose="02040503050406030204" pitchFamily="18" charset="0"/>
                          </a:rPr>
                          <m:t>−1</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𝑎𝑐𝑐</m:t>
                        </m:r>
                      </m:e>
                      <m:sub>
                        <m:r>
                          <a:rPr lang="en-GB" sz="2000" b="0" i="1" smtClean="0">
                            <a:latin typeface="Cambria Math" panose="02040503050406030204" pitchFamily="18" charset="0"/>
                          </a:rPr>
                          <m:t>𝑡</m:t>
                        </m:r>
                        <m:r>
                          <a:rPr lang="en-GB" sz="2000" b="0" i="1" smtClean="0">
                            <a:latin typeface="Cambria Math" panose="02040503050406030204" pitchFamily="18" charset="0"/>
                          </a:rPr>
                          <m:t>−2</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𝑎𝑐𝑐</m:t>
                        </m:r>
                      </m:e>
                      <m:sub>
                        <m:r>
                          <a:rPr lang="en-GB" sz="2000" b="0" i="1" smtClean="0">
                            <a:latin typeface="Cambria Math" panose="02040503050406030204" pitchFamily="18" charset="0"/>
                          </a:rPr>
                          <m:t>𝑡</m:t>
                        </m:r>
                        <m:r>
                          <a:rPr lang="en-GB" sz="2000" b="0" i="1" smtClean="0">
                            <a:latin typeface="Cambria Math" panose="02040503050406030204" pitchFamily="18" charset="0"/>
                          </a:rPr>
                          <m:t>−3</m:t>
                        </m:r>
                      </m:sub>
                    </m:sSub>
                    <m:r>
                      <a:rPr lang="en-GB" sz="2000" b="0" i="1" smtClean="0">
                        <a:latin typeface="Cambria Math" panose="02040503050406030204" pitchFamily="18" charset="0"/>
                      </a:rPr>
                      <m:t>&gt;</m:t>
                    </m:r>
                    <m:r>
                      <a:rPr lang="en-GB" sz="2000" b="0" i="1" smtClean="0">
                        <a:latin typeface="Cambria Math" panose="02040503050406030204" pitchFamily="18" charset="0"/>
                        <a:ea typeface="Cambria Math" panose="02040503050406030204" pitchFamily="18" charset="0"/>
                      </a:rPr>
                      <m:t>𝜀</m:t>
                    </m:r>
                  </m:oMath>
                </a14:m>
                <a:r>
                  <a:rPr lang="en-US" sz="2000" dirty="0"/>
                  <a:t> (</a:t>
                </a:r>
                <a14:m>
                  <m:oMath xmlns:m="http://schemas.openxmlformats.org/officeDocument/2006/math">
                    <m:r>
                      <a:rPr lang="en-GB" sz="2000" i="1">
                        <a:latin typeface="Cambria Math" panose="02040503050406030204" pitchFamily="18" charset="0"/>
                        <a:ea typeface="Cambria Math" panose="02040503050406030204" pitchFamily="18" charset="0"/>
                      </a:rPr>
                      <m:t>𝜀</m:t>
                    </m:r>
                  </m:oMath>
                </a14:m>
                <a:r>
                  <a:rPr lang="en-US" sz="2000" dirty="0"/>
                  <a:t> = 0.5%) do:</a:t>
                </a:r>
              </a:p>
              <a:p>
                <a:pPr lvl="1"/>
                <a:r>
                  <a:rPr lang="en-US" sz="2000" dirty="0"/>
                  <a:t>for each epoch</a:t>
                </a:r>
              </a:p>
              <a:p>
                <a:pPr lvl="2"/>
                <a:r>
                  <a:rPr lang="en-US" dirty="0"/>
                  <a:t>for each iteration</a:t>
                </a:r>
              </a:p>
              <a:p>
                <a:pPr lvl="3"/>
                <a:r>
                  <a:rPr lang="en-GB" sz="2000" b="0" i="0" dirty="0">
                    <a:solidFill>
                      <a:srgbClr val="222222"/>
                    </a:solidFill>
                    <a:effectLst/>
                    <a:latin typeface="Calibri (Body)"/>
                    <a:cs typeface="Calibri Light" panose="020F0302020204030204" pitchFamily="34" charset="0"/>
                  </a:rPr>
                  <a:t>get a batch of N source and target instances</a:t>
                </a:r>
              </a:p>
              <a:p>
                <a:pPr lvl="3"/>
                <a:r>
                  <a:rPr lang="en-US" sz="2000" dirty="0"/>
                  <a:t>generate the instance representations for the source and target data using the feature extractor</a:t>
                </a:r>
              </a:p>
              <a:p>
                <a:pPr lvl="3"/>
                <a:r>
                  <a:rPr lang="en-US" sz="2000" dirty="0"/>
                  <a:t>pass both the source and target instances into the domain discriminator, forecast the domain and update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US" sz="2000" i="1">
                            <a:latin typeface="Cambria Math" panose="02040503050406030204" pitchFamily="18" charset="0"/>
                          </a:rPr>
                          <m:t>𝑑</m:t>
                        </m:r>
                      </m:sub>
                    </m:sSub>
                  </m:oMath>
                </a14:m>
                <a:r>
                  <a:rPr lang="en-US" sz="2000" dirty="0"/>
                  <a:t> </a:t>
                </a:r>
                <a:r>
                  <a:rPr lang="en-GB" sz="2000" dirty="0"/>
                  <a:t>(using gradient ascending)</a:t>
                </a:r>
                <a:endParaRPr lang="en-US" sz="2000" dirty="0"/>
              </a:p>
              <a:p>
                <a:pPr lvl="3"/>
                <a:r>
                  <a:rPr lang="en-US" sz="2000" dirty="0"/>
                  <a:t>pass only the source instances into the class discriminator, predict the sentiment and update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GB" sz="2000" b="0" i="1" smtClean="0">
                            <a:latin typeface="Cambria Math" panose="02040503050406030204" pitchFamily="18" charset="0"/>
                            <a:ea typeface="Cambria Math" panose="02040503050406030204" pitchFamily="18" charset="0"/>
                          </a:rPr>
                          <m:t>𝑓</m:t>
                        </m:r>
                      </m:sub>
                    </m:sSub>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GB" sz="2000" b="0" i="1" smtClean="0">
                            <a:latin typeface="Cambria Math" panose="02040503050406030204" pitchFamily="18" charset="0"/>
                            <a:ea typeface="Cambria Math" panose="02040503050406030204" pitchFamily="18" charset="0"/>
                          </a:rPr>
                          <m:t>𝑐</m:t>
                        </m:r>
                      </m:sub>
                    </m:sSub>
                  </m:oMath>
                </a14:m>
                <a:r>
                  <a:rPr lang="en-US" sz="2000" dirty="0"/>
                  <a:t> </a:t>
                </a:r>
                <a:r>
                  <a:rPr lang="en-GB" sz="2000" dirty="0"/>
                  <a:t>(using gradient descending)</a:t>
                </a:r>
                <a:endParaRPr lang="en-US" sz="2000" dirty="0"/>
              </a:p>
              <a:p>
                <a:pPr lvl="2"/>
                <a:r>
                  <a:rPr lang="en-US" dirty="0"/>
                  <a:t>end for</a:t>
                </a:r>
              </a:p>
              <a:p>
                <a:pPr lvl="1"/>
                <a:r>
                  <a:rPr lang="en-US" sz="2000" dirty="0"/>
                  <a:t>end for</a:t>
                </a:r>
              </a:p>
              <a:p>
                <a:r>
                  <a:rPr lang="en-US" sz="2000" dirty="0"/>
                  <a:t>end while</a:t>
                </a:r>
              </a:p>
              <a:p>
                <a:pPr marL="0" indent="0">
                  <a:buNone/>
                </a:pP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06574"/>
                <a:ext cx="11144250" cy="4549775"/>
              </a:xfrm>
              <a:blipFill>
                <a:blip r:embed="rId5"/>
                <a:stretch>
                  <a:fillRect l="-602" t="-1874"/>
                </a:stretch>
              </a:blipFill>
            </p:spPr>
            <p:txBody>
              <a:bodyPr/>
              <a:lstStyle/>
              <a:p>
                <a:r>
                  <a:rPr lang="en-GB">
                    <a:noFill/>
                  </a:rPr>
                  <a:t> </a:t>
                </a:r>
              </a:p>
            </p:txBody>
          </p:sp>
        </mc:Fallback>
      </mc:AlternateContent>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DAT-LCR-Rot-hop++</a:t>
            </a:r>
          </a:p>
        </p:txBody>
      </p:sp>
      <p:sp>
        <p:nvSpPr>
          <p:cNvPr id="5" name="Slide Number Placeholder 4"/>
          <p:cNvSpPr>
            <a:spLocks noGrp="1"/>
          </p:cNvSpPr>
          <p:nvPr>
            <p:ph type="sldNum" sz="quarter" idx="12"/>
          </p:nvPr>
        </p:nvSpPr>
        <p:spPr/>
        <p:txBody>
          <a:bodyPr/>
          <a:lstStyle/>
          <a:p>
            <a:fld id="{FD836B7F-B55B-492C-87A4-4161FE6EE3F7}" type="slidenum">
              <a:rPr lang="en-US" smtClean="0"/>
              <a:t>6</a:t>
            </a:fld>
            <a:endParaRPr lang="en-US" dirty="0"/>
          </a:p>
        </p:txBody>
      </p:sp>
      <p:pic>
        <p:nvPicPr>
          <p:cNvPr id="2" name="Recorded Sound">
            <a:hlinkClick r:id="" action="ppaction://media"/>
            <a:extLst>
              <a:ext uri="{FF2B5EF4-FFF2-40B4-BE49-F238E27FC236}">
                <a16:creationId xmlns:a16="http://schemas.microsoft.com/office/drawing/2014/main" id="{8792B829-3AC7-23F8-73FC-F547CF5A72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0773" y="6356349"/>
            <a:ext cx="406400" cy="406400"/>
          </a:xfrm>
          <a:prstGeom prst="rect">
            <a:avLst/>
          </a:prstGeom>
        </p:spPr>
      </p:pic>
    </p:spTree>
    <p:extLst>
      <p:ext uri="{BB962C8B-B14F-4D97-AF65-F5344CB8AC3E}">
        <p14:creationId xmlns:p14="http://schemas.microsoft.com/office/powerpoint/2010/main" val="3362960836"/>
      </p:ext>
    </p:extLst>
  </p:cSld>
  <p:clrMapOvr>
    <a:masterClrMapping/>
  </p:clrMapOvr>
  <mc:AlternateContent xmlns:mc="http://schemas.openxmlformats.org/markup-compatibility/2006" xmlns:p14="http://schemas.microsoft.com/office/powerpoint/2010/main">
    <mc:Choice Requires="p14">
      <p:transition spd="slow" p14:dur="123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9810" y="2422673"/>
            <a:ext cx="4133849" cy="3114675"/>
          </a:xfrm>
        </p:spPr>
        <p:txBody>
          <a:bodyPr>
            <a:normAutofit/>
          </a:bodyPr>
          <a:lstStyle/>
          <a:p>
            <a:r>
              <a:rPr lang="en-US" sz="2200" dirty="0"/>
              <a:t>Data: </a:t>
            </a:r>
            <a:r>
              <a:rPr lang="en-US" sz="2000" dirty="0"/>
              <a:t>The cross-domain learning is </a:t>
            </a:r>
            <a:r>
              <a:rPr lang="en-US" sz="2000" dirty="0" err="1"/>
              <a:t>analysed</a:t>
            </a:r>
            <a:r>
              <a:rPr lang="en-US" sz="2000" dirty="0"/>
              <a:t> using </a:t>
            </a:r>
            <a:r>
              <a:rPr lang="en-US" sz="2000" dirty="0" err="1"/>
              <a:t>SemEval</a:t>
            </a:r>
            <a:r>
              <a:rPr lang="en-US" sz="2000" dirty="0"/>
              <a:t> 2014 restaurant and laptop datasets, and Amazon/</a:t>
            </a:r>
            <a:r>
              <a:rPr lang="en-US" sz="2000" dirty="0" err="1"/>
              <a:t>LibraryThing</a:t>
            </a:r>
            <a:r>
              <a:rPr lang="en-US" sz="2000" dirty="0"/>
              <a:t> (ALT) 2019 dataset that contains data about the book domain. This leads to six different domain combinations. </a:t>
            </a:r>
          </a:p>
          <a:p>
            <a:endParaRPr lang="en-US" sz="2000" dirty="0"/>
          </a:p>
          <a:p>
            <a:pPr marL="0" indent="0">
              <a:buNone/>
            </a:pPr>
            <a:endParaRPr lang="en-US" dirty="0"/>
          </a:p>
          <a:p>
            <a:pPr lvl="1"/>
            <a:endParaRPr lang="en-US" sz="1800" dirty="0"/>
          </a:p>
        </p:txBody>
      </p:sp>
      <mc:AlternateContent xmlns:mc="http://schemas.openxmlformats.org/markup-compatibility/2006" xmlns:a14="http://schemas.microsoft.com/office/drawing/2010/main">
        <mc:Choice Requires="a14">
          <p:sp>
            <p:nvSpPr>
              <p:cNvPr id="15" name="Title 1"/>
              <p:cNvSpPr>
                <a:spLocks noGrp="1"/>
              </p:cNvSpPr>
              <p:nvPr>
                <p:ph type="title"/>
              </p:nvPr>
            </p:nvSpPr>
            <p:spPr>
              <a:xfrm>
                <a:off x="0" y="704850"/>
                <a:ext cx="12192000" cy="765544"/>
              </a:xfrm>
              <a:noFill/>
            </p:spPr>
            <p:txBody>
              <a:bodyPr>
                <a:normAutofit fontScale="90000"/>
              </a:bodyPr>
              <a:lstStyle/>
              <a:p>
                <a:pPr marL="914400" indent="-914400"/>
                <a:r>
                  <a:rPr lang="en-US" sz="2800" dirty="0">
                    <a:solidFill>
                      <a:srgbClr val="002060"/>
                    </a:solidFill>
                  </a:rPr>
                  <a:t>          </a:t>
                </a:r>
                <a:r>
                  <a:rPr lang="en-US" sz="3100" b="1" dirty="0">
                    <a:solidFill>
                      <a:srgbClr val="002060"/>
                    </a:solidFill>
                  </a:rPr>
                  <a:t>Evaluation- Impact of </a:t>
                </a:r>
                <a14:m>
                  <m:oMath xmlns:m="http://schemas.openxmlformats.org/officeDocument/2006/math">
                    <m:r>
                      <a:rPr lang="en-US" sz="3100" b="1">
                        <a:solidFill>
                          <a:srgbClr val="002060"/>
                        </a:solidFill>
                        <a:latin typeface="Cambria Math" panose="02040503050406030204" pitchFamily="18" charset="0"/>
                      </a:rPr>
                      <m:t>𝜆</m:t>
                    </m:r>
                  </m:oMath>
                </a14:m>
                <a:br>
                  <a:rPr lang="en-US" sz="1600" b="1" dirty="0">
                    <a:solidFill>
                      <a:srgbClr val="002060"/>
                    </a:solidFill>
                    <a:latin typeface="+mj-lt"/>
                    <a:ea typeface="+mj-ea"/>
                    <a:cs typeface="+mj-cs"/>
                  </a:rPr>
                </a:br>
                <a:endParaRPr lang="en-US" sz="2800" b="1" dirty="0">
                  <a:solidFill>
                    <a:srgbClr val="002060"/>
                  </a:solidFill>
                </a:endParaRPr>
              </a:p>
            </p:txBody>
          </p:sp>
        </mc:Choice>
        <mc:Fallback xmlns="">
          <p:sp>
            <p:nvSpPr>
              <p:cNvPr id="15" name="Title 1"/>
              <p:cNvSpPr>
                <a:spLocks noGrp="1" noRot="1" noChangeAspect="1" noMove="1" noResize="1" noEditPoints="1" noAdjustHandles="1" noChangeArrowheads="1" noChangeShapeType="1" noTextEdit="1"/>
              </p:cNvSpPr>
              <p:nvPr>
                <p:ph type="title"/>
              </p:nvPr>
            </p:nvSpPr>
            <p:spPr>
              <a:xfrm>
                <a:off x="0" y="704850"/>
                <a:ext cx="12192000" cy="765544"/>
              </a:xfrm>
              <a:blipFill>
                <a:blip r:embed="rId5"/>
                <a:stretch>
                  <a:fillRect t="-16800"/>
                </a:stretch>
              </a:blipFill>
            </p:spPr>
            <p:txBody>
              <a:bodyPr/>
              <a:lstStyle/>
              <a:p>
                <a:r>
                  <a:rPr lang="en-GB">
                    <a:noFill/>
                  </a:rPr>
                  <a:t> </a:t>
                </a:r>
              </a:p>
            </p:txBody>
          </p:sp>
        </mc:Fallback>
      </mc:AlternateContent>
      <p:sp>
        <p:nvSpPr>
          <p:cNvPr id="5" name="Slide Number Placeholder 4"/>
          <p:cNvSpPr>
            <a:spLocks noGrp="1"/>
          </p:cNvSpPr>
          <p:nvPr>
            <p:ph type="sldNum" sz="quarter" idx="12"/>
          </p:nvPr>
        </p:nvSpPr>
        <p:spPr/>
        <p:txBody>
          <a:bodyPr/>
          <a:lstStyle/>
          <a:p>
            <a:fld id="{FD836B7F-B55B-492C-87A4-4161FE6EE3F7}" type="slidenum">
              <a:rPr lang="en-US" smtClean="0"/>
              <a:t>7</a:t>
            </a:fld>
            <a:endParaRPr lang="en-US"/>
          </a:p>
        </p:txBody>
      </p:sp>
      <p:pic>
        <p:nvPicPr>
          <p:cNvPr id="2" name="Picture 1"/>
          <p:cNvPicPr>
            <a:picLocks noChangeAspect="1"/>
          </p:cNvPicPr>
          <p:nvPr/>
        </p:nvPicPr>
        <p:blipFill>
          <a:blip r:embed="rId6"/>
          <a:stretch>
            <a:fillRect/>
          </a:stretch>
        </p:blipFill>
        <p:spPr>
          <a:xfrm>
            <a:off x="5491162" y="704850"/>
            <a:ext cx="6162675" cy="5972175"/>
          </a:xfrm>
          <a:prstGeom prst="rect">
            <a:avLst/>
          </a:prstGeom>
        </p:spPr>
      </p:pic>
      <p:pic>
        <p:nvPicPr>
          <p:cNvPr id="4" name="Recorded Sound">
            <a:hlinkClick r:id="" action="ppaction://media"/>
            <a:extLst>
              <a:ext uri="{FF2B5EF4-FFF2-40B4-BE49-F238E27FC236}">
                <a16:creationId xmlns:a16="http://schemas.microsoft.com/office/drawing/2014/main" id="{79749A58-0709-6FBB-BE80-3E4C13F092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6518" y="6356350"/>
            <a:ext cx="406400" cy="406400"/>
          </a:xfrm>
          <a:prstGeom prst="rect">
            <a:avLst/>
          </a:prstGeom>
        </p:spPr>
      </p:pic>
    </p:spTree>
    <p:extLst>
      <p:ext uri="{BB962C8B-B14F-4D97-AF65-F5344CB8AC3E}">
        <p14:creationId xmlns:p14="http://schemas.microsoft.com/office/powerpoint/2010/main" val="2741972092"/>
      </p:ext>
    </p:extLst>
  </p:cSld>
  <p:clrMapOvr>
    <a:masterClrMapping/>
  </p:clrMapOvr>
  <mc:AlternateContent xmlns:mc="http://schemas.openxmlformats.org/markup-compatibility/2006" xmlns:p14="http://schemas.microsoft.com/office/powerpoint/2010/main">
    <mc:Choice Requires="p14">
      <p:transition spd="slow" p14:dur="1230" advTm="167631"/>
    </mc:Choice>
    <mc:Fallback xmlns="">
      <p:transition spd="slow" advTm="16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6737" x="6534150" y="2451100"/>
          <p14:tracePt t="117020" x="6559550" y="2451100"/>
          <p14:tracePt t="117037" x="6680200" y="2470150"/>
          <p14:tracePt t="117053" x="6788150" y="2489200"/>
          <p14:tracePt t="117053" x="6826250" y="2495550"/>
          <p14:tracePt t="117072" x="6883400" y="2501900"/>
          <p14:tracePt t="117086" x="6934200" y="2514600"/>
          <p14:tracePt t="117103" x="6965950" y="2514600"/>
          <p14:tracePt t="117120" x="6978650" y="2514600"/>
          <p14:tracePt t="117137" x="6997700" y="2514600"/>
          <p14:tracePt t="117137" x="7004050" y="2514600"/>
          <p14:tracePt t="117154" x="7010400" y="2514600"/>
          <p14:tracePt t="117170" x="7023100" y="2514600"/>
          <p14:tracePt t="117186" x="7029450" y="2514600"/>
          <p14:tracePt t="117203" x="7054850" y="2514600"/>
          <p14:tracePt t="117203" x="7067550" y="2514600"/>
          <p14:tracePt t="117221" x="7086600" y="2508250"/>
          <p14:tracePt t="117236" x="7124700" y="2508250"/>
          <p14:tracePt t="117253" x="7150100" y="2501900"/>
          <p14:tracePt t="117270" x="7194550" y="2508250"/>
          <p14:tracePt t="117270" x="7219950" y="2508250"/>
          <p14:tracePt t="117286" x="7264400" y="2514600"/>
          <p14:tracePt t="117286" x="7308850" y="2514600"/>
          <p14:tracePt t="117303" x="7404100" y="2540000"/>
          <p14:tracePt t="117320" x="7454900" y="2546350"/>
          <p14:tracePt t="117337" x="7473950" y="2546350"/>
          <p14:tracePt t="117337" x="7499350" y="2546350"/>
          <p14:tracePt t="117354" x="7499350" y="2552700"/>
          <p14:tracePt t="117370" x="7512050" y="2552700"/>
          <p14:tracePt t="117371" x="0" y="0"/>
        </p14:tracePtLst>
        <p14:tracePtLst>
          <p14:tracePt t="118303" x="10693400" y="2425700"/>
          <p14:tracePt t="118453" x="10941050" y="2501900"/>
          <p14:tracePt t="118469" x="11029950" y="2533650"/>
          <p14:tracePt t="118486" x="11068050" y="2559050"/>
          <p14:tracePt t="118503" x="11099800" y="2565400"/>
          <p14:tracePt t="118503" x="11118850" y="2571750"/>
          <p14:tracePt t="118536" x="11131550" y="2578100"/>
          <p14:tracePt t="118553" x="11137900" y="2578100"/>
          <p14:tracePt t="118570" x="11144250" y="2578100"/>
          <p14:tracePt t="118586" x="11156950" y="2584450"/>
          <p14:tracePt t="118603" x="11163300" y="2584450"/>
          <p14:tracePt t="118620" x="11188700" y="2590800"/>
          <p14:tracePt t="118638" x="11201400" y="2590800"/>
          <p14:tracePt t="118638" x="11220450" y="2590800"/>
          <p14:tracePt t="118653" x="11239500" y="2590800"/>
          <p14:tracePt t="118669" x="11264900" y="2590800"/>
          <p14:tracePt t="118687" x="11277600" y="2590800"/>
          <p14:tracePt t="118703" x="11322050" y="2590800"/>
          <p14:tracePt t="118703" x="11334750" y="2590800"/>
          <p14:tracePt t="118719" x="11353800" y="2590800"/>
          <p14:tracePt t="118736" x="11404600" y="2590800"/>
          <p14:tracePt t="118753" x="11417300" y="2590800"/>
          <p14:tracePt t="118769" x="11436350" y="2590800"/>
          <p14:tracePt t="118803" x="11449050" y="2590800"/>
          <p14:tracePt t="118819" x="11455400" y="2590800"/>
          <p14:tracePt t="118836" x="11461750" y="2590800"/>
          <p14:tracePt t="118853" x="11468100" y="2590800"/>
          <p14:tracePt t="118870" x="11480800" y="2590800"/>
          <p14:tracePt t="118886" x="11487150" y="2584450"/>
          <p14:tracePt t="118903" x="11499850" y="2584450"/>
          <p14:tracePt t="118920" x="11506200" y="2578100"/>
          <p14:tracePt t="118936" x="11512550" y="2578100"/>
          <p14:tracePt t="118953" x="11518900" y="2578100"/>
          <p14:tracePt t="118969" x="11518900" y="2571750"/>
          <p14:tracePt t="118986" x="11525250" y="2571750"/>
          <p14:tracePt t="119006" x="11531600" y="2571750"/>
          <p14:tracePt t="119020" x="11544300" y="2571750"/>
          <p14:tracePt t="119070" x="11550650" y="2565400"/>
          <p14:tracePt t="119102" x="11557000" y="2559050"/>
          <p14:tracePt t="119120" x="11563350" y="2559050"/>
          <p14:tracePt t="119136" x="11569700" y="2552700"/>
          <p14:tracePt t="119153" x="11576050" y="2552700"/>
          <p14:tracePt t="119169" x="11588750" y="2552700"/>
          <p14:tracePt t="119186" x="11601450" y="2546350"/>
          <p14:tracePt t="119269" x="0" y="0"/>
        </p14:tracePtLst>
        <p14:tracePtLst>
          <p14:tracePt t="129932" x="8426450" y="2622550"/>
          <p14:tracePt t="130099" x="8420100" y="2673350"/>
          <p14:tracePt t="130116" x="8420100" y="2711450"/>
          <p14:tracePt t="130133" x="8420100" y="2724150"/>
          <p14:tracePt t="130149" x="8420100" y="2730500"/>
          <p14:tracePt t="130166" x="8420100" y="2755900"/>
          <p14:tracePt t="130182" x="8426450" y="2762250"/>
          <p14:tracePt t="130199" x="8426450" y="2768600"/>
          <p14:tracePt t="130216" x="8432800" y="2768600"/>
          <p14:tracePt t="130232" x="8464550" y="2774950"/>
          <p14:tracePt t="130249" x="8509000" y="2774950"/>
          <p14:tracePt t="130266" x="8547100" y="2774950"/>
          <p14:tracePt t="130282" x="8559800" y="2774950"/>
          <p14:tracePt t="130300" x="8572500" y="2774950"/>
          <p14:tracePt t="130315" x="8591550" y="2774950"/>
          <p14:tracePt t="130332" x="8616950" y="2774950"/>
          <p14:tracePt t="130349" x="8636000" y="2774950"/>
          <p14:tracePt t="130366" x="8661400" y="2774950"/>
          <p14:tracePt t="130382" x="8686800" y="2768600"/>
          <p14:tracePt t="130399" x="8699500" y="2762250"/>
          <p14:tracePt t="130416" x="8731250" y="2743200"/>
          <p14:tracePt t="130432" x="8769350" y="2730500"/>
          <p14:tracePt t="130432" x="8775700" y="2724150"/>
          <p14:tracePt t="130449" x="8782050" y="2724150"/>
          <p14:tracePt t="130465" x="8794750" y="2717800"/>
          <p14:tracePt t="130482" x="8801100" y="2711450"/>
          <p14:tracePt t="130499" x="8807450" y="2711450"/>
          <p14:tracePt t="130515" x="8807450" y="2705100"/>
          <p14:tracePt t="130534" x="8807450" y="2686050"/>
          <p14:tracePt t="130549" x="8801100" y="2679700"/>
          <p14:tracePt t="130565" x="8756650" y="2647950"/>
          <p14:tracePt t="130582" x="8731250" y="2628900"/>
          <p14:tracePt t="130582" x="8699500" y="2622550"/>
          <p14:tracePt t="130599" x="8667750" y="2609850"/>
          <p14:tracePt t="130615" x="8616950" y="2597150"/>
          <p14:tracePt t="130632" x="8578850" y="2597150"/>
          <p14:tracePt t="130649" x="8547100" y="2597150"/>
          <p14:tracePt t="130649" x="8540750" y="2603500"/>
          <p14:tracePt t="130665" x="8515350" y="2609850"/>
          <p14:tracePt t="130682" x="8496300" y="2622550"/>
          <p14:tracePt t="130699" x="8477250" y="2641600"/>
          <p14:tracePt t="130716" x="8445500" y="2667000"/>
          <p14:tracePt t="130716" x="8420100" y="2705100"/>
          <p14:tracePt t="130733" x="8407400" y="2724150"/>
          <p14:tracePt t="130749" x="8388350" y="2743200"/>
          <p14:tracePt t="130765" x="8375650" y="2768600"/>
          <p14:tracePt t="130782" x="8369300" y="2787650"/>
          <p14:tracePt t="130782" x="8369300" y="2794000"/>
          <p14:tracePt t="130799" x="8362950" y="2800350"/>
          <p14:tracePt t="130799" x="8356600" y="2825750"/>
          <p14:tracePt t="130817" x="8350250" y="2851150"/>
          <p14:tracePt t="130832" x="8331200" y="2889250"/>
          <p14:tracePt t="130848" x="8331200" y="2914650"/>
          <p14:tracePt t="130866" x="8337550" y="2952750"/>
          <p14:tracePt t="130882" x="8350250" y="2971800"/>
          <p14:tracePt t="130899" x="8470900" y="3035300"/>
          <p14:tracePt t="130915" x="8674100" y="3028950"/>
          <p14:tracePt t="130917" x="0" y="0"/>
        </p14:tracePtLst>
        <p14:tracePtLst>
          <p14:tracePt t="133982" x="9652000" y="2565400"/>
          <p14:tracePt t="134198" x="9632950" y="2578100"/>
          <p14:tracePt t="134214" x="9613900" y="2597150"/>
          <p14:tracePt t="134231" x="9594850" y="2597150"/>
          <p14:tracePt t="134231" x="9582150" y="2609850"/>
          <p14:tracePt t="134247" x="9575800" y="2609850"/>
          <p14:tracePt t="134264" x="9569450" y="2628900"/>
          <p14:tracePt t="134281" x="9556750" y="2647950"/>
          <p14:tracePt t="134297" x="9531350" y="2667000"/>
          <p14:tracePt t="134314" x="9512300" y="2692400"/>
          <p14:tracePt t="134314" x="9499600" y="2705100"/>
          <p14:tracePt t="134331" x="9467850" y="2743200"/>
          <p14:tracePt t="134348" x="9455150" y="2774950"/>
          <p14:tracePt t="134364" x="9442450" y="2813050"/>
          <p14:tracePt t="134381" x="9429750" y="2844800"/>
          <p14:tracePt t="134381" x="9429750" y="2851150"/>
          <p14:tracePt t="134399" x="9423400" y="2876550"/>
          <p14:tracePt t="134414" x="9423400" y="2889250"/>
          <p14:tracePt t="134431" x="9423400" y="2908300"/>
          <p14:tracePt t="134447" x="9423400" y="2927350"/>
          <p14:tracePt t="134464" x="9423400" y="2971800"/>
          <p14:tracePt t="134464" x="9429750" y="2971800"/>
          <p14:tracePt t="134481" x="9442450" y="3003550"/>
          <p14:tracePt t="134498" x="9455150" y="3028950"/>
          <p14:tracePt t="134514" x="9480550" y="3041650"/>
          <p14:tracePt t="134514" x="9480550" y="3048000"/>
          <p14:tracePt t="134531" x="9486900" y="3054350"/>
          <p14:tracePt t="134548" x="9505950" y="3073400"/>
          <p14:tracePt t="134564" x="9537700" y="3092450"/>
          <p14:tracePt t="134581" x="9563100" y="3098800"/>
          <p14:tracePt t="134598" x="9620250" y="3098800"/>
          <p14:tracePt t="134598" x="9645650" y="3098800"/>
          <p14:tracePt t="134615" x="9696450" y="3092450"/>
          <p14:tracePt t="134631" x="9747250" y="3060700"/>
          <p14:tracePt t="134648" x="9779000" y="3048000"/>
          <p14:tracePt t="134664" x="9810750" y="3035300"/>
          <p14:tracePt t="134683" x="9842500" y="3016250"/>
          <p14:tracePt t="134697" x="9848850" y="3003550"/>
          <p14:tracePt t="134714" x="9867900" y="2997200"/>
          <p14:tracePt t="134731" x="9880600" y="2990850"/>
          <p14:tracePt t="134748" x="9886950" y="2978150"/>
          <p14:tracePt t="134764" x="9893300" y="2971800"/>
          <p14:tracePt t="134781" x="9893300" y="2965450"/>
          <p14:tracePt t="134797" x="9899650" y="2959100"/>
          <p14:tracePt t="134814" x="9906000" y="2946400"/>
          <p14:tracePt t="134814" x="9918700" y="2940050"/>
          <p14:tracePt t="134832" x="9925050" y="2895600"/>
          <p14:tracePt t="134847" x="9925050" y="2863850"/>
          <p14:tracePt t="134864" x="9925050" y="2851150"/>
          <p14:tracePt t="134880" x="9925050" y="2832100"/>
          <p14:tracePt t="134880" x="9925050" y="2813050"/>
          <p14:tracePt t="134897" x="9925050" y="2800350"/>
          <p14:tracePt t="134897" x="9912350" y="2794000"/>
          <p14:tracePt t="134914" x="9899650" y="2762250"/>
          <p14:tracePt t="134930" x="9893300" y="2743200"/>
          <p14:tracePt t="134947" x="9880600" y="2717800"/>
          <p14:tracePt t="134964" x="9867900" y="2705100"/>
          <p14:tracePt t="134964" x="9848850" y="2679700"/>
          <p14:tracePt t="134980" x="9836150" y="2673350"/>
          <p14:tracePt t="134997" x="9817100" y="2654300"/>
          <p14:tracePt t="135014" x="9804400" y="2635250"/>
          <p14:tracePt t="135031" x="9785350" y="2616200"/>
          <p14:tracePt t="135031" x="9779000" y="2609850"/>
          <p14:tracePt t="135048" x="9759950" y="2603500"/>
          <p14:tracePt t="135064" x="9747250" y="2597150"/>
          <p14:tracePt t="135081" x="9734550" y="2597150"/>
          <p14:tracePt t="135097" x="9728200" y="2597150"/>
          <p14:tracePt t="135115" x="9715500" y="2597150"/>
          <p14:tracePt t="135131" x="9709150" y="2597150"/>
          <p14:tracePt t="135147" x="9702800" y="2597150"/>
          <p14:tracePt t="135164" x="9696450" y="2597150"/>
          <p14:tracePt t="135164" x="0" y="0"/>
        </p14:tracePtLst>
      </p14:laserTraceLst>
    </p:ext>
    <p:ext uri="{E180D4A7-C9FB-4DFB-919C-405C955672EB}">
      <p14:showEvtLst xmlns:p14="http://schemas.microsoft.com/office/powerpoint/2010/main">
        <p14:playEvt time="0" objId="2"/>
        <p14:stopEvt time="167586"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dirty="0"/>
              <a:t>          Evaluation - Results</a:t>
            </a:r>
          </a:p>
        </p:txBody>
      </p:sp>
      <p:sp>
        <p:nvSpPr>
          <p:cNvPr id="5" name="Slide Number Placeholder 4"/>
          <p:cNvSpPr>
            <a:spLocks noGrp="1"/>
          </p:cNvSpPr>
          <p:nvPr>
            <p:ph type="sldNum" sz="quarter" idx="12"/>
          </p:nvPr>
        </p:nvSpPr>
        <p:spPr/>
        <p:txBody>
          <a:bodyPr/>
          <a:lstStyle/>
          <a:p>
            <a:fld id="{FD836B7F-B55B-492C-87A4-4161FE6EE3F7}" type="slidenum">
              <a:rPr lang="en-US" smtClean="0"/>
              <a:pPr/>
              <a:t>8</a:t>
            </a:fld>
            <a:endParaRPr lang="en-US"/>
          </a:p>
        </p:txBody>
      </p:sp>
      <p:graphicFrame>
        <p:nvGraphicFramePr>
          <p:cNvPr id="4" name="Table 5">
            <a:extLst>
              <a:ext uri="{FF2B5EF4-FFF2-40B4-BE49-F238E27FC236}">
                <a16:creationId xmlns:a16="http://schemas.microsoft.com/office/drawing/2014/main" id="{35E7CCAB-7889-4BE4-A595-C90925994900}"/>
              </a:ext>
            </a:extLst>
          </p:cNvPr>
          <p:cNvGraphicFramePr>
            <a:graphicFrameLocks noGrp="1"/>
          </p:cNvGraphicFramePr>
          <p:nvPr>
            <p:extLst>
              <p:ext uri="{D42A27DB-BD31-4B8C-83A1-F6EECF244321}">
                <p14:modId xmlns:p14="http://schemas.microsoft.com/office/powerpoint/2010/main" val="3461040602"/>
              </p:ext>
            </p:extLst>
          </p:nvPr>
        </p:nvGraphicFramePr>
        <p:xfrm>
          <a:off x="1915886" y="2307046"/>
          <a:ext cx="9144000" cy="2590800"/>
        </p:xfrm>
        <a:graphic>
          <a:graphicData uri="http://schemas.openxmlformats.org/drawingml/2006/table">
            <a:tbl>
              <a:tblPr firstRow="1" bandRow="1">
                <a:tableStyleId>{C083E6E3-FA7D-4D7B-A595-EF9225AFEA82}</a:tableStyleId>
              </a:tblPr>
              <a:tblGrid>
                <a:gridCol w="1143000">
                  <a:extLst>
                    <a:ext uri="{9D8B030D-6E8A-4147-A177-3AD203B41FA5}">
                      <a16:colId xmlns:a16="http://schemas.microsoft.com/office/drawing/2014/main" val="3025843632"/>
                    </a:ext>
                  </a:extLst>
                </a:gridCol>
                <a:gridCol w="1143000">
                  <a:extLst>
                    <a:ext uri="{9D8B030D-6E8A-4147-A177-3AD203B41FA5}">
                      <a16:colId xmlns:a16="http://schemas.microsoft.com/office/drawing/2014/main" val="1562710568"/>
                    </a:ext>
                  </a:extLst>
                </a:gridCol>
                <a:gridCol w="1143000">
                  <a:extLst>
                    <a:ext uri="{9D8B030D-6E8A-4147-A177-3AD203B41FA5}">
                      <a16:colId xmlns:a16="http://schemas.microsoft.com/office/drawing/2014/main" val="3082916512"/>
                    </a:ext>
                  </a:extLst>
                </a:gridCol>
                <a:gridCol w="1143000">
                  <a:extLst>
                    <a:ext uri="{9D8B030D-6E8A-4147-A177-3AD203B41FA5}">
                      <a16:colId xmlns:a16="http://schemas.microsoft.com/office/drawing/2014/main" val="184581879"/>
                    </a:ext>
                  </a:extLst>
                </a:gridCol>
                <a:gridCol w="1143000">
                  <a:extLst>
                    <a:ext uri="{9D8B030D-6E8A-4147-A177-3AD203B41FA5}">
                      <a16:colId xmlns:a16="http://schemas.microsoft.com/office/drawing/2014/main" val="2862631940"/>
                    </a:ext>
                  </a:extLst>
                </a:gridCol>
                <a:gridCol w="1143000">
                  <a:extLst>
                    <a:ext uri="{9D8B030D-6E8A-4147-A177-3AD203B41FA5}">
                      <a16:colId xmlns:a16="http://schemas.microsoft.com/office/drawing/2014/main" val="375214636"/>
                    </a:ext>
                  </a:extLst>
                </a:gridCol>
                <a:gridCol w="1143000">
                  <a:extLst>
                    <a:ext uri="{9D8B030D-6E8A-4147-A177-3AD203B41FA5}">
                      <a16:colId xmlns:a16="http://schemas.microsoft.com/office/drawing/2014/main" val="4112740286"/>
                    </a:ext>
                  </a:extLst>
                </a:gridCol>
                <a:gridCol w="1143000">
                  <a:extLst>
                    <a:ext uri="{9D8B030D-6E8A-4147-A177-3AD203B41FA5}">
                      <a16:colId xmlns:a16="http://schemas.microsoft.com/office/drawing/2014/main" val="3475513556"/>
                    </a:ext>
                  </a:extLst>
                </a:gridCol>
              </a:tblGrid>
              <a:tr h="370840">
                <a:tc>
                  <a:txBody>
                    <a:bodyPr/>
                    <a:lstStyle/>
                    <a:p>
                      <a:endParaRPr lang="en-GB" dirty="0"/>
                    </a:p>
                  </a:txBody>
                  <a:tcPr/>
                </a:tc>
                <a:tc>
                  <a:txBody>
                    <a:bodyPr/>
                    <a:lstStyle/>
                    <a:p>
                      <a:r>
                        <a:rPr lang="en-GB" dirty="0"/>
                        <a:t>test</a:t>
                      </a:r>
                    </a:p>
                  </a:txBody>
                  <a:tcPr/>
                </a:tc>
                <a:tc>
                  <a:txBody>
                    <a:bodyPr/>
                    <a:lstStyle/>
                    <a:p>
                      <a:r>
                        <a:rPr lang="en-GB" dirty="0"/>
                        <a:t>train</a:t>
                      </a:r>
                    </a:p>
                  </a:txBody>
                  <a:tcPr/>
                </a:tc>
                <a:tc>
                  <a:txBody>
                    <a:bodyPr/>
                    <a:lstStyle/>
                    <a:p>
                      <a:r>
                        <a:rPr lang="en-GB" dirty="0"/>
                        <a:t>max</a:t>
                      </a:r>
                    </a:p>
                  </a:txBody>
                  <a:tcPr/>
                </a:tc>
                <a:tc>
                  <a:txBody>
                    <a:bodyPr/>
                    <a:lstStyle/>
                    <a:p>
                      <a:r>
                        <a:rPr lang="en-GB" dirty="0"/>
                        <a:t>base</a:t>
                      </a:r>
                    </a:p>
                  </a:txBody>
                  <a:tcPr/>
                </a:tc>
                <a:tc>
                  <a:txBody>
                    <a:bodyPr/>
                    <a:lstStyle/>
                    <a:p>
                      <a:r>
                        <a:rPr lang="en-GB" dirty="0" err="1"/>
                        <a:t>pos</a:t>
                      </a:r>
                      <a:endParaRPr lang="en-GB" dirty="0"/>
                    </a:p>
                  </a:txBody>
                  <a:tcPr/>
                </a:tc>
                <a:tc>
                  <a:txBody>
                    <a:bodyPr/>
                    <a:lstStyle/>
                    <a:p>
                      <a:r>
                        <a:rPr lang="en-GB" dirty="0"/>
                        <a:t>neu</a:t>
                      </a:r>
                    </a:p>
                  </a:txBody>
                  <a:tcPr/>
                </a:tc>
                <a:tc>
                  <a:txBody>
                    <a:bodyPr/>
                    <a:lstStyle/>
                    <a:p>
                      <a:r>
                        <a:rPr lang="en-GB" dirty="0"/>
                        <a:t>neg</a:t>
                      </a:r>
                    </a:p>
                  </a:txBody>
                  <a:tcPr/>
                </a:tc>
                <a:extLst>
                  <a:ext uri="{0D108BD9-81ED-4DB2-BD59-A6C34878D82A}">
                    <a16:rowId xmlns:a16="http://schemas.microsoft.com/office/drawing/2014/main" val="2638145980"/>
                  </a:ext>
                </a:extLst>
              </a:tr>
              <a:tr h="370840">
                <a:tc>
                  <a:txBody>
                    <a:bodyPr/>
                    <a:lstStyle/>
                    <a:p>
                      <a:r>
                        <a:rPr lang="en-GB" dirty="0"/>
                        <a:t>rest-lap</a:t>
                      </a:r>
                    </a:p>
                  </a:txBody>
                  <a:tcPr/>
                </a:tc>
                <a:tc>
                  <a:txBody>
                    <a:bodyPr/>
                    <a:lstStyle/>
                    <a:p>
                      <a:r>
                        <a:rPr lang="en-GB" dirty="0"/>
                        <a:t>77%</a:t>
                      </a:r>
                    </a:p>
                  </a:txBody>
                  <a:tcPr/>
                </a:tc>
                <a:tc>
                  <a:txBody>
                    <a:bodyPr/>
                    <a:lstStyle/>
                    <a:p>
                      <a:r>
                        <a:rPr lang="en-GB" dirty="0"/>
                        <a:t>87%</a:t>
                      </a:r>
                    </a:p>
                  </a:txBody>
                  <a:tcPr/>
                </a:tc>
                <a:tc>
                  <a:txBody>
                    <a:bodyPr/>
                    <a:lstStyle/>
                    <a:p>
                      <a:r>
                        <a:rPr lang="en-GB" dirty="0"/>
                        <a:t>80%</a:t>
                      </a:r>
                    </a:p>
                  </a:txBody>
                  <a:tcPr/>
                </a:tc>
                <a:tc>
                  <a:txBody>
                    <a:bodyPr/>
                    <a:lstStyle/>
                    <a:p>
                      <a:r>
                        <a:rPr lang="en-GB" dirty="0"/>
                        <a:t>52%</a:t>
                      </a:r>
                    </a:p>
                  </a:txBody>
                  <a:tcPr/>
                </a:tc>
                <a:tc>
                  <a:txBody>
                    <a:bodyPr/>
                    <a:lstStyle/>
                    <a:p>
                      <a:r>
                        <a:rPr lang="en-GB" dirty="0"/>
                        <a:t>94%</a:t>
                      </a:r>
                    </a:p>
                  </a:txBody>
                  <a:tcPr/>
                </a:tc>
                <a:tc>
                  <a:txBody>
                    <a:bodyPr/>
                    <a:lstStyle/>
                    <a:p>
                      <a:r>
                        <a:rPr lang="en-GB" dirty="0"/>
                        <a:t>38%</a:t>
                      </a:r>
                    </a:p>
                  </a:txBody>
                  <a:tcPr/>
                </a:tc>
                <a:tc>
                  <a:txBody>
                    <a:bodyPr/>
                    <a:lstStyle/>
                    <a:p>
                      <a:r>
                        <a:rPr lang="en-GB" dirty="0"/>
                        <a:t>83%</a:t>
                      </a:r>
                    </a:p>
                  </a:txBody>
                  <a:tcPr/>
                </a:tc>
                <a:extLst>
                  <a:ext uri="{0D108BD9-81ED-4DB2-BD59-A6C34878D82A}">
                    <a16:rowId xmlns:a16="http://schemas.microsoft.com/office/drawing/2014/main" val="3026991750"/>
                  </a:ext>
                </a:extLst>
              </a:tr>
              <a:tr h="370840">
                <a:tc>
                  <a:txBody>
                    <a:bodyPr/>
                    <a:lstStyle/>
                    <a:p>
                      <a:r>
                        <a:rPr lang="en-GB" dirty="0"/>
                        <a:t>rest-book</a:t>
                      </a:r>
                    </a:p>
                  </a:txBody>
                  <a:tcPr/>
                </a:tc>
                <a:tc>
                  <a:txBody>
                    <a:bodyPr/>
                    <a:lstStyle/>
                    <a:p>
                      <a:r>
                        <a:rPr lang="en-GB" dirty="0"/>
                        <a:t>37%</a:t>
                      </a:r>
                    </a:p>
                  </a:txBody>
                  <a:tcPr/>
                </a:tc>
                <a:tc>
                  <a:txBody>
                    <a:bodyPr/>
                    <a:lstStyle/>
                    <a:p>
                      <a:r>
                        <a:rPr lang="en-GB" dirty="0"/>
                        <a:t>88%</a:t>
                      </a:r>
                    </a:p>
                  </a:txBody>
                  <a:tcPr/>
                </a:tc>
                <a:tc>
                  <a:txBody>
                    <a:bodyPr/>
                    <a:lstStyle/>
                    <a:p>
                      <a:r>
                        <a:rPr lang="en-GB" dirty="0"/>
                        <a:t>48%</a:t>
                      </a:r>
                    </a:p>
                  </a:txBody>
                  <a:tcPr/>
                </a:tc>
                <a:tc>
                  <a:txBody>
                    <a:bodyPr/>
                    <a:lstStyle/>
                    <a:p>
                      <a:r>
                        <a:rPr lang="en-GB" dirty="0"/>
                        <a:t>57%</a:t>
                      </a:r>
                    </a:p>
                  </a:txBody>
                  <a:tcPr/>
                </a:tc>
                <a:tc>
                  <a:txBody>
                    <a:bodyPr/>
                    <a:lstStyle/>
                    <a:p>
                      <a:r>
                        <a:rPr lang="en-GB" dirty="0"/>
                        <a:t>71% </a:t>
                      </a:r>
                    </a:p>
                  </a:txBody>
                  <a:tcPr/>
                </a:tc>
                <a:tc>
                  <a:txBody>
                    <a:bodyPr/>
                    <a:lstStyle/>
                    <a:p>
                      <a:r>
                        <a:rPr lang="en-GB" dirty="0"/>
                        <a:t>9% </a:t>
                      </a:r>
                    </a:p>
                  </a:txBody>
                  <a:tcPr/>
                </a:tc>
                <a:tc>
                  <a:txBody>
                    <a:bodyPr/>
                    <a:lstStyle/>
                    <a:p>
                      <a:r>
                        <a:rPr lang="en-GB" dirty="0"/>
                        <a:t>88%</a:t>
                      </a:r>
                    </a:p>
                  </a:txBody>
                  <a:tcPr/>
                </a:tc>
                <a:extLst>
                  <a:ext uri="{0D108BD9-81ED-4DB2-BD59-A6C34878D82A}">
                    <a16:rowId xmlns:a16="http://schemas.microsoft.com/office/drawing/2014/main" val="3391685522"/>
                  </a:ext>
                </a:extLst>
              </a:tr>
              <a:tr h="370840">
                <a:tc>
                  <a:txBody>
                    <a:bodyPr/>
                    <a:lstStyle/>
                    <a:p>
                      <a:r>
                        <a:rPr lang="en-GB" dirty="0" err="1"/>
                        <a:t>lapt</a:t>
                      </a:r>
                      <a:r>
                        <a:rPr lang="en-GB" dirty="0"/>
                        <a:t>-rest</a:t>
                      </a:r>
                    </a:p>
                  </a:txBody>
                  <a:tcPr/>
                </a:tc>
                <a:tc>
                  <a:txBody>
                    <a:bodyPr/>
                    <a:lstStyle/>
                    <a:p>
                      <a:r>
                        <a:rPr lang="en-GB" dirty="0"/>
                        <a:t>74%</a:t>
                      </a:r>
                    </a:p>
                  </a:txBody>
                  <a:tcPr/>
                </a:tc>
                <a:tc>
                  <a:txBody>
                    <a:bodyPr/>
                    <a:lstStyle/>
                    <a:p>
                      <a:r>
                        <a:rPr lang="en-GB" dirty="0"/>
                        <a:t>83%</a:t>
                      </a:r>
                    </a:p>
                  </a:txBody>
                  <a:tcPr/>
                </a:tc>
                <a:tc>
                  <a:txBody>
                    <a:bodyPr/>
                    <a:lstStyle/>
                    <a:p>
                      <a:r>
                        <a:rPr lang="en-GB" dirty="0"/>
                        <a:t>78%</a:t>
                      </a:r>
                    </a:p>
                  </a:txBody>
                  <a:tcPr/>
                </a:tc>
                <a:tc>
                  <a:txBody>
                    <a:bodyPr/>
                    <a:lstStyle/>
                    <a:p>
                      <a:r>
                        <a:rPr lang="en-GB" dirty="0"/>
                        <a:t>65%</a:t>
                      </a:r>
                    </a:p>
                  </a:txBody>
                  <a:tcPr/>
                </a:tc>
                <a:tc>
                  <a:txBody>
                    <a:bodyPr/>
                    <a:lstStyle/>
                    <a:p>
                      <a:r>
                        <a:rPr lang="en-GB" dirty="0"/>
                        <a:t>90%</a:t>
                      </a:r>
                    </a:p>
                  </a:txBody>
                  <a:tcPr/>
                </a:tc>
                <a:tc>
                  <a:txBody>
                    <a:bodyPr/>
                    <a:lstStyle/>
                    <a:p>
                      <a:r>
                        <a:rPr lang="en-GB" dirty="0"/>
                        <a:t>9% </a:t>
                      </a:r>
                    </a:p>
                  </a:txBody>
                  <a:tcPr/>
                </a:tc>
                <a:tc>
                  <a:txBody>
                    <a:bodyPr/>
                    <a:lstStyle/>
                    <a:p>
                      <a:r>
                        <a:rPr lang="en-GB" dirty="0"/>
                        <a:t>85%</a:t>
                      </a:r>
                    </a:p>
                  </a:txBody>
                  <a:tcPr/>
                </a:tc>
                <a:extLst>
                  <a:ext uri="{0D108BD9-81ED-4DB2-BD59-A6C34878D82A}">
                    <a16:rowId xmlns:a16="http://schemas.microsoft.com/office/drawing/2014/main" val="1947580067"/>
                  </a:ext>
                </a:extLst>
              </a:tr>
              <a:tr h="370840">
                <a:tc>
                  <a:txBody>
                    <a:bodyPr/>
                    <a:lstStyle/>
                    <a:p>
                      <a:r>
                        <a:rPr lang="en-GB" dirty="0" err="1"/>
                        <a:t>lapt</a:t>
                      </a:r>
                      <a:r>
                        <a:rPr lang="en-GB" dirty="0"/>
                        <a:t>-book</a:t>
                      </a:r>
                    </a:p>
                  </a:txBody>
                  <a:tcPr/>
                </a:tc>
                <a:tc>
                  <a:txBody>
                    <a:bodyPr/>
                    <a:lstStyle/>
                    <a:p>
                      <a:r>
                        <a:rPr lang="en-GB" dirty="0"/>
                        <a:t>42%</a:t>
                      </a:r>
                    </a:p>
                  </a:txBody>
                  <a:tcPr/>
                </a:tc>
                <a:tc>
                  <a:txBody>
                    <a:bodyPr/>
                    <a:lstStyle/>
                    <a:p>
                      <a:r>
                        <a:rPr lang="en-GB" dirty="0"/>
                        <a:t>90%</a:t>
                      </a:r>
                    </a:p>
                  </a:txBody>
                  <a:tcPr/>
                </a:tc>
                <a:tc>
                  <a:txBody>
                    <a:bodyPr/>
                    <a:lstStyle/>
                    <a:p>
                      <a:r>
                        <a:rPr lang="en-GB" dirty="0"/>
                        <a:t>52%</a:t>
                      </a:r>
                    </a:p>
                  </a:txBody>
                  <a:tcPr/>
                </a:tc>
                <a:tc>
                  <a:txBody>
                    <a:bodyPr/>
                    <a:lstStyle/>
                    <a:p>
                      <a:r>
                        <a:rPr lang="en-GB" dirty="0"/>
                        <a:t>57%</a:t>
                      </a:r>
                    </a:p>
                  </a:txBody>
                  <a:tcPr/>
                </a:tc>
                <a:tc>
                  <a:txBody>
                    <a:bodyPr/>
                    <a:lstStyle/>
                    <a:p>
                      <a:r>
                        <a:rPr lang="en-GB" dirty="0"/>
                        <a:t>86% </a:t>
                      </a:r>
                    </a:p>
                  </a:txBody>
                  <a:tcPr/>
                </a:tc>
                <a:tc>
                  <a:txBody>
                    <a:bodyPr/>
                    <a:lstStyle/>
                    <a:p>
                      <a:r>
                        <a:rPr lang="en-GB" dirty="0"/>
                        <a:t>11%</a:t>
                      </a:r>
                    </a:p>
                  </a:txBody>
                  <a:tcPr/>
                </a:tc>
                <a:tc>
                  <a:txBody>
                    <a:bodyPr/>
                    <a:lstStyle/>
                    <a:p>
                      <a:r>
                        <a:rPr lang="en-GB" dirty="0"/>
                        <a:t>72%</a:t>
                      </a:r>
                    </a:p>
                  </a:txBody>
                  <a:tcPr/>
                </a:tc>
                <a:extLst>
                  <a:ext uri="{0D108BD9-81ED-4DB2-BD59-A6C34878D82A}">
                    <a16:rowId xmlns:a16="http://schemas.microsoft.com/office/drawing/2014/main" val="995669284"/>
                  </a:ext>
                </a:extLst>
              </a:tr>
              <a:tr h="370840">
                <a:tc>
                  <a:txBody>
                    <a:bodyPr/>
                    <a:lstStyle/>
                    <a:p>
                      <a:r>
                        <a:rPr lang="en-GB" dirty="0"/>
                        <a:t>book-rest</a:t>
                      </a:r>
                    </a:p>
                  </a:txBody>
                  <a:tcPr/>
                </a:tc>
                <a:tc>
                  <a:txBody>
                    <a:bodyPr/>
                    <a:lstStyle/>
                    <a:p>
                      <a:r>
                        <a:rPr lang="en-GB" dirty="0"/>
                        <a:t>72%</a:t>
                      </a:r>
                    </a:p>
                  </a:txBody>
                  <a:tcPr/>
                </a:tc>
                <a:tc>
                  <a:txBody>
                    <a:bodyPr/>
                    <a:lstStyle/>
                    <a:p>
                      <a:r>
                        <a:rPr lang="en-GB" dirty="0"/>
                        <a:t>88%</a:t>
                      </a:r>
                    </a:p>
                  </a:txBody>
                  <a:tcPr/>
                </a:tc>
                <a:tc>
                  <a:txBody>
                    <a:bodyPr/>
                    <a:lstStyle/>
                    <a:p>
                      <a:r>
                        <a:rPr lang="en-GB" dirty="0"/>
                        <a:t>76%</a:t>
                      </a:r>
                    </a:p>
                  </a:txBody>
                  <a:tcPr/>
                </a:tc>
                <a:tc>
                  <a:txBody>
                    <a:bodyPr/>
                    <a:lstStyle/>
                    <a:p>
                      <a:r>
                        <a:rPr lang="en-GB" dirty="0"/>
                        <a:t>65%</a:t>
                      </a:r>
                    </a:p>
                  </a:txBody>
                  <a:tcPr/>
                </a:tc>
                <a:tc>
                  <a:txBody>
                    <a:bodyPr/>
                    <a:lstStyle/>
                    <a:p>
                      <a:r>
                        <a:rPr lang="en-GB" dirty="0"/>
                        <a:t>78%</a:t>
                      </a:r>
                    </a:p>
                  </a:txBody>
                  <a:tcPr/>
                </a:tc>
                <a:tc>
                  <a:txBody>
                    <a:bodyPr/>
                    <a:lstStyle/>
                    <a:p>
                      <a:r>
                        <a:rPr lang="en-GB" dirty="0"/>
                        <a:t>81%</a:t>
                      </a:r>
                    </a:p>
                  </a:txBody>
                  <a:tcPr/>
                </a:tc>
                <a:tc>
                  <a:txBody>
                    <a:bodyPr/>
                    <a:lstStyle/>
                    <a:p>
                      <a:r>
                        <a:rPr lang="en-GB" dirty="0"/>
                        <a:t>40%</a:t>
                      </a:r>
                    </a:p>
                  </a:txBody>
                  <a:tcPr/>
                </a:tc>
                <a:extLst>
                  <a:ext uri="{0D108BD9-81ED-4DB2-BD59-A6C34878D82A}">
                    <a16:rowId xmlns:a16="http://schemas.microsoft.com/office/drawing/2014/main" val="2372141202"/>
                  </a:ext>
                </a:extLst>
              </a:tr>
              <a:tr h="198120">
                <a:tc>
                  <a:txBody>
                    <a:bodyPr/>
                    <a:lstStyle/>
                    <a:p>
                      <a:r>
                        <a:rPr lang="en-GB" dirty="0"/>
                        <a:t>book-lap</a:t>
                      </a:r>
                    </a:p>
                  </a:txBody>
                  <a:tcPr/>
                </a:tc>
                <a:tc>
                  <a:txBody>
                    <a:bodyPr/>
                    <a:lstStyle/>
                    <a:p>
                      <a:r>
                        <a:rPr lang="en-GB" dirty="0"/>
                        <a:t>60%</a:t>
                      </a:r>
                    </a:p>
                  </a:txBody>
                  <a:tcPr/>
                </a:tc>
                <a:tc>
                  <a:txBody>
                    <a:bodyPr/>
                    <a:lstStyle/>
                    <a:p>
                      <a:r>
                        <a:rPr lang="en-GB" dirty="0"/>
                        <a:t>92%</a:t>
                      </a:r>
                    </a:p>
                  </a:txBody>
                  <a:tcPr/>
                </a:tc>
                <a:tc>
                  <a:txBody>
                    <a:bodyPr/>
                    <a:lstStyle/>
                    <a:p>
                      <a:r>
                        <a:rPr lang="en-GB" dirty="0"/>
                        <a:t>66%</a:t>
                      </a:r>
                    </a:p>
                  </a:txBody>
                  <a:tcPr/>
                </a:tc>
                <a:tc>
                  <a:txBody>
                    <a:bodyPr/>
                    <a:lstStyle/>
                    <a:p>
                      <a:r>
                        <a:rPr lang="en-GB" dirty="0"/>
                        <a:t>52%</a:t>
                      </a:r>
                    </a:p>
                  </a:txBody>
                  <a:tcPr/>
                </a:tc>
                <a:tc>
                  <a:txBody>
                    <a:bodyPr/>
                    <a:lstStyle/>
                    <a:p>
                      <a:r>
                        <a:rPr lang="en-GB" dirty="0"/>
                        <a:t>75%</a:t>
                      </a:r>
                    </a:p>
                  </a:txBody>
                  <a:tcPr/>
                </a:tc>
                <a:tc>
                  <a:txBody>
                    <a:bodyPr/>
                    <a:lstStyle/>
                    <a:p>
                      <a:r>
                        <a:rPr lang="en-GB" dirty="0"/>
                        <a:t>79%</a:t>
                      </a:r>
                    </a:p>
                  </a:txBody>
                  <a:tcPr/>
                </a:tc>
                <a:tc>
                  <a:txBody>
                    <a:bodyPr/>
                    <a:lstStyle/>
                    <a:p>
                      <a:r>
                        <a:rPr lang="en-GB" dirty="0"/>
                        <a:t>0%</a:t>
                      </a:r>
                    </a:p>
                  </a:txBody>
                  <a:tcPr/>
                </a:tc>
                <a:extLst>
                  <a:ext uri="{0D108BD9-81ED-4DB2-BD59-A6C34878D82A}">
                    <a16:rowId xmlns:a16="http://schemas.microsoft.com/office/drawing/2014/main" val="1984177382"/>
                  </a:ext>
                </a:extLst>
              </a:tr>
            </a:tbl>
          </a:graphicData>
        </a:graphic>
      </p:graphicFrame>
      <p:pic>
        <p:nvPicPr>
          <p:cNvPr id="3" name="Recorded Sound">
            <a:hlinkClick r:id="" action="ppaction://media"/>
            <a:extLst>
              <a:ext uri="{FF2B5EF4-FFF2-40B4-BE49-F238E27FC236}">
                <a16:creationId xmlns:a16="http://schemas.microsoft.com/office/drawing/2014/main" id="{1EFE32F8-FB17-9F61-616A-6E5613A90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855" y="6312189"/>
            <a:ext cx="406400" cy="406400"/>
          </a:xfrm>
          <a:prstGeom prst="rect">
            <a:avLst/>
          </a:prstGeom>
        </p:spPr>
      </p:pic>
    </p:spTree>
    <p:extLst>
      <p:ext uri="{BB962C8B-B14F-4D97-AF65-F5344CB8AC3E}">
        <p14:creationId xmlns:p14="http://schemas.microsoft.com/office/powerpoint/2010/main" val="2549165310"/>
      </p:ext>
    </p:extLst>
  </p:cSld>
  <p:clrMapOvr>
    <a:masterClrMapping/>
  </p:clrMapOvr>
  <mc:AlternateContent xmlns:mc="http://schemas.openxmlformats.org/markup-compatibility/2006" xmlns:p14="http://schemas.microsoft.com/office/powerpoint/2010/main">
    <mc:Choice Requires="p14">
      <p:transition spd="slow" p14:dur="1230" advTm="167631"/>
    </mc:Choice>
    <mc:Fallback xmlns="">
      <p:transition spd="slow" advTm="16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6737" x="6534150" y="2451100"/>
          <p14:tracePt t="117020" x="6559550" y="2451100"/>
          <p14:tracePt t="117037" x="6680200" y="2470150"/>
          <p14:tracePt t="117053" x="6788150" y="2489200"/>
          <p14:tracePt t="117053" x="6826250" y="2495550"/>
          <p14:tracePt t="117072" x="6883400" y="2501900"/>
          <p14:tracePt t="117086" x="6934200" y="2514600"/>
          <p14:tracePt t="117103" x="6965950" y="2514600"/>
          <p14:tracePt t="117120" x="6978650" y="2514600"/>
          <p14:tracePt t="117137" x="6997700" y="2514600"/>
          <p14:tracePt t="117137" x="7004050" y="2514600"/>
          <p14:tracePt t="117154" x="7010400" y="2514600"/>
          <p14:tracePt t="117170" x="7023100" y="2514600"/>
          <p14:tracePt t="117186" x="7029450" y="2514600"/>
          <p14:tracePt t="117203" x="7054850" y="2514600"/>
          <p14:tracePt t="117203" x="7067550" y="2514600"/>
          <p14:tracePt t="117221" x="7086600" y="2508250"/>
          <p14:tracePt t="117236" x="7124700" y="2508250"/>
          <p14:tracePt t="117253" x="7150100" y="2501900"/>
          <p14:tracePt t="117270" x="7194550" y="2508250"/>
          <p14:tracePt t="117270" x="7219950" y="2508250"/>
          <p14:tracePt t="117286" x="7264400" y="2514600"/>
          <p14:tracePt t="117286" x="7308850" y="2514600"/>
          <p14:tracePt t="117303" x="7404100" y="2540000"/>
          <p14:tracePt t="117320" x="7454900" y="2546350"/>
          <p14:tracePt t="117337" x="7473950" y="2546350"/>
          <p14:tracePt t="117337" x="7499350" y="2546350"/>
          <p14:tracePt t="117354" x="7499350" y="2552700"/>
          <p14:tracePt t="117370" x="7512050" y="2552700"/>
          <p14:tracePt t="117371" x="0" y="0"/>
        </p14:tracePtLst>
        <p14:tracePtLst>
          <p14:tracePt t="118303" x="10693400" y="2425700"/>
          <p14:tracePt t="118453" x="10941050" y="2501900"/>
          <p14:tracePt t="118469" x="11029950" y="2533650"/>
          <p14:tracePt t="118486" x="11068050" y="2559050"/>
          <p14:tracePt t="118503" x="11099800" y="2565400"/>
          <p14:tracePt t="118503" x="11118850" y="2571750"/>
          <p14:tracePt t="118536" x="11131550" y="2578100"/>
          <p14:tracePt t="118553" x="11137900" y="2578100"/>
          <p14:tracePt t="118570" x="11144250" y="2578100"/>
          <p14:tracePt t="118586" x="11156950" y="2584450"/>
          <p14:tracePt t="118603" x="11163300" y="2584450"/>
          <p14:tracePt t="118620" x="11188700" y="2590800"/>
          <p14:tracePt t="118638" x="11201400" y="2590800"/>
          <p14:tracePt t="118638" x="11220450" y="2590800"/>
          <p14:tracePt t="118653" x="11239500" y="2590800"/>
          <p14:tracePt t="118669" x="11264900" y="2590800"/>
          <p14:tracePt t="118687" x="11277600" y="2590800"/>
          <p14:tracePt t="118703" x="11322050" y="2590800"/>
          <p14:tracePt t="118703" x="11334750" y="2590800"/>
          <p14:tracePt t="118719" x="11353800" y="2590800"/>
          <p14:tracePt t="118736" x="11404600" y="2590800"/>
          <p14:tracePt t="118753" x="11417300" y="2590800"/>
          <p14:tracePt t="118769" x="11436350" y="2590800"/>
          <p14:tracePt t="118803" x="11449050" y="2590800"/>
          <p14:tracePt t="118819" x="11455400" y="2590800"/>
          <p14:tracePt t="118836" x="11461750" y="2590800"/>
          <p14:tracePt t="118853" x="11468100" y="2590800"/>
          <p14:tracePt t="118870" x="11480800" y="2590800"/>
          <p14:tracePt t="118886" x="11487150" y="2584450"/>
          <p14:tracePt t="118903" x="11499850" y="2584450"/>
          <p14:tracePt t="118920" x="11506200" y="2578100"/>
          <p14:tracePt t="118936" x="11512550" y="2578100"/>
          <p14:tracePt t="118953" x="11518900" y="2578100"/>
          <p14:tracePt t="118969" x="11518900" y="2571750"/>
          <p14:tracePt t="118986" x="11525250" y="2571750"/>
          <p14:tracePt t="119006" x="11531600" y="2571750"/>
          <p14:tracePt t="119020" x="11544300" y="2571750"/>
          <p14:tracePt t="119070" x="11550650" y="2565400"/>
          <p14:tracePt t="119102" x="11557000" y="2559050"/>
          <p14:tracePt t="119120" x="11563350" y="2559050"/>
          <p14:tracePt t="119136" x="11569700" y="2552700"/>
          <p14:tracePt t="119153" x="11576050" y="2552700"/>
          <p14:tracePt t="119169" x="11588750" y="2552700"/>
          <p14:tracePt t="119186" x="11601450" y="2546350"/>
          <p14:tracePt t="119269" x="0" y="0"/>
        </p14:tracePtLst>
        <p14:tracePtLst>
          <p14:tracePt t="129932" x="8426450" y="2622550"/>
          <p14:tracePt t="130099" x="8420100" y="2673350"/>
          <p14:tracePt t="130116" x="8420100" y="2711450"/>
          <p14:tracePt t="130133" x="8420100" y="2724150"/>
          <p14:tracePt t="130149" x="8420100" y="2730500"/>
          <p14:tracePt t="130166" x="8420100" y="2755900"/>
          <p14:tracePt t="130182" x="8426450" y="2762250"/>
          <p14:tracePt t="130199" x="8426450" y="2768600"/>
          <p14:tracePt t="130216" x="8432800" y="2768600"/>
          <p14:tracePt t="130232" x="8464550" y="2774950"/>
          <p14:tracePt t="130249" x="8509000" y="2774950"/>
          <p14:tracePt t="130266" x="8547100" y="2774950"/>
          <p14:tracePt t="130282" x="8559800" y="2774950"/>
          <p14:tracePt t="130300" x="8572500" y="2774950"/>
          <p14:tracePt t="130315" x="8591550" y="2774950"/>
          <p14:tracePt t="130332" x="8616950" y="2774950"/>
          <p14:tracePt t="130349" x="8636000" y="2774950"/>
          <p14:tracePt t="130366" x="8661400" y="2774950"/>
          <p14:tracePt t="130382" x="8686800" y="2768600"/>
          <p14:tracePt t="130399" x="8699500" y="2762250"/>
          <p14:tracePt t="130416" x="8731250" y="2743200"/>
          <p14:tracePt t="130432" x="8769350" y="2730500"/>
          <p14:tracePt t="130432" x="8775700" y="2724150"/>
          <p14:tracePt t="130449" x="8782050" y="2724150"/>
          <p14:tracePt t="130465" x="8794750" y="2717800"/>
          <p14:tracePt t="130482" x="8801100" y="2711450"/>
          <p14:tracePt t="130499" x="8807450" y="2711450"/>
          <p14:tracePt t="130515" x="8807450" y="2705100"/>
          <p14:tracePt t="130534" x="8807450" y="2686050"/>
          <p14:tracePt t="130549" x="8801100" y="2679700"/>
          <p14:tracePt t="130565" x="8756650" y="2647950"/>
          <p14:tracePt t="130582" x="8731250" y="2628900"/>
          <p14:tracePt t="130582" x="8699500" y="2622550"/>
          <p14:tracePt t="130599" x="8667750" y="2609850"/>
          <p14:tracePt t="130615" x="8616950" y="2597150"/>
          <p14:tracePt t="130632" x="8578850" y="2597150"/>
          <p14:tracePt t="130649" x="8547100" y="2597150"/>
          <p14:tracePt t="130649" x="8540750" y="2603500"/>
          <p14:tracePt t="130665" x="8515350" y="2609850"/>
          <p14:tracePt t="130682" x="8496300" y="2622550"/>
          <p14:tracePt t="130699" x="8477250" y="2641600"/>
          <p14:tracePt t="130716" x="8445500" y="2667000"/>
          <p14:tracePt t="130716" x="8420100" y="2705100"/>
          <p14:tracePt t="130733" x="8407400" y="2724150"/>
          <p14:tracePt t="130749" x="8388350" y="2743200"/>
          <p14:tracePt t="130765" x="8375650" y="2768600"/>
          <p14:tracePt t="130782" x="8369300" y="2787650"/>
          <p14:tracePt t="130782" x="8369300" y="2794000"/>
          <p14:tracePt t="130799" x="8362950" y="2800350"/>
          <p14:tracePt t="130799" x="8356600" y="2825750"/>
          <p14:tracePt t="130817" x="8350250" y="2851150"/>
          <p14:tracePt t="130832" x="8331200" y="2889250"/>
          <p14:tracePt t="130848" x="8331200" y="2914650"/>
          <p14:tracePt t="130866" x="8337550" y="2952750"/>
          <p14:tracePt t="130882" x="8350250" y="2971800"/>
          <p14:tracePt t="130899" x="8470900" y="3035300"/>
          <p14:tracePt t="130915" x="8674100" y="3028950"/>
          <p14:tracePt t="130917" x="0" y="0"/>
        </p14:tracePtLst>
        <p14:tracePtLst>
          <p14:tracePt t="133982" x="9652000" y="2565400"/>
          <p14:tracePt t="134198" x="9632950" y="2578100"/>
          <p14:tracePt t="134214" x="9613900" y="2597150"/>
          <p14:tracePt t="134231" x="9594850" y="2597150"/>
          <p14:tracePt t="134231" x="9582150" y="2609850"/>
          <p14:tracePt t="134247" x="9575800" y="2609850"/>
          <p14:tracePt t="134264" x="9569450" y="2628900"/>
          <p14:tracePt t="134281" x="9556750" y="2647950"/>
          <p14:tracePt t="134297" x="9531350" y="2667000"/>
          <p14:tracePt t="134314" x="9512300" y="2692400"/>
          <p14:tracePt t="134314" x="9499600" y="2705100"/>
          <p14:tracePt t="134331" x="9467850" y="2743200"/>
          <p14:tracePt t="134348" x="9455150" y="2774950"/>
          <p14:tracePt t="134364" x="9442450" y="2813050"/>
          <p14:tracePt t="134381" x="9429750" y="2844800"/>
          <p14:tracePt t="134381" x="9429750" y="2851150"/>
          <p14:tracePt t="134399" x="9423400" y="2876550"/>
          <p14:tracePt t="134414" x="9423400" y="2889250"/>
          <p14:tracePt t="134431" x="9423400" y="2908300"/>
          <p14:tracePt t="134447" x="9423400" y="2927350"/>
          <p14:tracePt t="134464" x="9423400" y="2971800"/>
          <p14:tracePt t="134464" x="9429750" y="2971800"/>
          <p14:tracePt t="134481" x="9442450" y="3003550"/>
          <p14:tracePt t="134498" x="9455150" y="3028950"/>
          <p14:tracePt t="134514" x="9480550" y="3041650"/>
          <p14:tracePt t="134514" x="9480550" y="3048000"/>
          <p14:tracePt t="134531" x="9486900" y="3054350"/>
          <p14:tracePt t="134548" x="9505950" y="3073400"/>
          <p14:tracePt t="134564" x="9537700" y="3092450"/>
          <p14:tracePt t="134581" x="9563100" y="3098800"/>
          <p14:tracePt t="134598" x="9620250" y="3098800"/>
          <p14:tracePt t="134598" x="9645650" y="3098800"/>
          <p14:tracePt t="134615" x="9696450" y="3092450"/>
          <p14:tracePt t="134631" x="9747250" y="3060700"/>
          <p14:tracePt t="134648" x="9779000" y="3048000"/>
          <p14:tracePt t="134664" x="9810750" y="3035300"/>
          <p14:tracePt t="134683" x="9842500" y="3016250"/>
          <p14:tracePt t="134697" x="9848850" y="3003550"/>
          <p14:tracePt t="134714" x="9867900" y="2997200"/>
          <p14:tracePt t="134731" x="9880600" y="2990850"/>
          <p14:tracePt t="134748" x="9886950" y="2978150"/>
          <p14:tracePt t="134764" x="9893300" y="2971800"/>
          <p14:tracePt t="134781" x="9893300" y="2965450"/>
          <p14:tracePt t="134797" x="9899650" y="2959100"/>
          <p14:tracePt t="134814" x="9906000" y="2946400"/>
          <p14:tracePt t="134814" x="9918700" y="2940050"/>
          <p14:tracePt t="134832" x="9925050" y="2895600"/>
          <p14:tracePt t="134847" x="9925050" y="2863850"/>
          <p14:tracePt t="134864" x="9925050" y="2851150"/>
          <p14:tracePt t="134880" x="9925050" y="2832100"/>
          <p14:tracePt t="134880" x="9925050" y="2813050"/>
          <p14:tracePt t="134897" x="9925050" y="2800350"/>
          <p14:tracePt t="134897" x="9912350" y="2794000"/>
          <p14:tracePt t="134914" x="9899650" y="2762250"/>
          <p14:tracePt t="134930" x="9893300" y="2743200"/>
          <p14:tracePt t="134947" x="9880600" y="2717800"/>
          <p14:tracePt t="134964" x="9867900" y="2705100"/>
          <p14:tracePt t="134964" x="9848850" y="2679700"/>
          <p14:tracePt t="134980" x="9836150" y="2673350"/>
          <p14:tracePt t="134997" x="9817100" y="2654300"/>
          <p14:tracePt t="135014" x="9804400" y="2635250"/>
          <p14:tracePt t="135031" x="9785350" y="2616200"/>
          <p14:tracePt t="135031" x="9779000" y="2609850"/>
          <p14:tracePt t="135048" x="9759950" y="2603500"/>
          <p14:tracePt t="135064" x="9747250" y="2597150"/>
          <p14:tracePt t="135081" x="9734550" y="2597150"/>
          <p14:tracePt t="135097" x="9728200" y="2597150"/>
          <p14:tracePt t="135115" x="9715500" y="2597150"/>
          <p14:tracePt t="135131" x="9709150" y="2597150"/>
          <p14:tracePt t="135147" x="9702800" y="2597150"/>
          <p14:tracePt t="135164" x="9696450" y="2597150"/>
          <p14:tracePt t="135164" x="0" y="0"/>
        </p14:tracePtLst>
      </p14:laserTraceLst>
    </p:ext>
    <p:ext uri="{E180D4A7-C9FB-4DFB-919C-405C955672EB}">
      <p14:showEvtLst xmlns:p14="http://schemas.microsoft.com/office/powerpoint/2010/main">
        <p14:playEvt time="0" objId="2"/>
        <p14:stopEvt time="167586"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4149"/>
            <a:ext cx="10719391" cy="4543879"/>
          </a:xfrm>
        </p:spPr>
        <p:txBody>
          <a:bodyPr>
            <a:noAutofit/>
          </a:bodyPr>
          <a:lstStyle/>
          <a:p>
            <a:pPr algn="just"/>
            <a:r>
              <a:rPr lang="en-US" sz="2000" dirty="0"/>
              <a:t>Starting from a </a:t>
            </a:r>
            <a:r>
              <a:rPr lang="en-GB" sz="2000" dirty="0"/>
              <a:t>state-of-the-art LCR-Rot-hop++ model for ABSC, we propose DAT-LCR-Rot-hop++ as an adversarial component based on DANN that reduces the problem of label unavailability.</a:t>
            </a:r>
          </a:p>
          <a:p>
            <a:pPr lvl="1" algn="just"/>
            <a:r>
              <a:rPr lang="en-GB" sz="2000" dirty="0"/>
              <a:t>Our findings:</a:t>
            </a:r>
          </a:p>
          <a:p>
            <a:pPr lvl="2" algn="just"/>
            <a:r>
              <a:rPr lang="en-GB" dirty="0"/>
              <a:t>Increasing λ (domain invariance) improves, in general, the performance on the target domain, especially for distant domains.</a:t>
            </a:r>
          </a:p>
          <a:p>
            <a:pPr lvl="2" algn="just"/>
            <a:r>
              <a:rPr lang="en-GB" dirty="0"/>
              <a:t>The model is sensitive to the sentiment distribution which means that differences between the target and source distribution will lead to poorer performance.</a:t>
            </a:r>
          </a:p>
          <a:p>
            <a:pPr lvl="2" algn="just"/>
            <a:r>
              <a:rPr lang="en-US" dirty="0"/>
              <a:t>Considering the accuracy scores, the model is mainly effective for domain combinations such as </a:t>
            </a:r>
            <a:r>
              <a:rPr lang="en-GB" dirty="0"/>
              <a:t>restaurant-laptop, laptop-restaurant, and book-restaurant.</a:t>
            </a:r>
            <a:endParaRPr lang="en-US" dirty="0"/>
          </a:p>
          <a:p>
            <a:pPr lvl="1" algn="just"/>
            <a:r>
              <a:rPr lang="en-GB" sz="2000" dirty="0"/>
              <a:t>Future work:</a:t>
            </a:r>
          </a:p>
          <a:p>
            <a:pPr lvl="2" algn="just"/>
            <a:r>
              <a:rPr lang="en-GB" dirty="0"/>
              <a:t>Investigate the effectiveness of the proposed model for a different number of sentiment classes </a:t>
            </a:r>
            <a:r>
              <a:rPr lang="en-GB" b="0" i="0" dirty="0">
                <a:solidFill>
                  <a:srgbClr val="222222"/>
                </a:solidFill>
                <a:effectLst/>
              </a:rPr>
              <a:t>(two classes, to reduce the difference between polarity distributions).</a:t>
            </a:r>
            <a:endParaRPr lang="en-GB" dirty="0"/>
          </a:p>
          <a:p>
            <a:pPr lvl="2" algn="just"/>
            <a:r>
              <a:rPr lang="en-GB" dirty="0"/>
              <a:t>Replace the LCR-Rot-hop++ model with a less complicated feature extractor or reduce the dimensionality of its internal network layers in order to prevent overfitting.</a:t>
            </a:r>
          </a:p>
          <a:p>
            <a:pPr lvl="2" algn="just"/>
            <a:endParaRPr lang="en-GB" sz="1400" dirty="0"/>
          </a:p>
        </p:txBody>
      </p:sp>
      <p:sp>
        <p:nvSpPr>
          <p:cNvPr id="15" name="Title 1"/>
          <p:cNvSpPr>
            <a:spLocks noGrp="1"/>
          </p:cNvSpPr>
          <p:nvPr>
            <p:ph type="title"/>
          </p:nvPr>
        </p:nvSpPr>
        <p:spPr>
          <a:xfrm>
            <a:off x="0" y="517452"/>
            <a:ext cx="12192000" cy="765544"/>
          </a:xfrm>
          <a:noFill/>
        </p:spPr>
        <p:txBody>
          <a:bodyPr>
            <a:normAutofit/>
          </a:bodyPr>
          <a:lstStyle/>
          <a:p>
            <a:pPr marL="914400" indent="-914400"/>
            <a:r>
              <a:rPr lang="en-US" sz="2800" dirty="0">
                <a:solidFill>
                  <a:srgbClr val="002060"/>
                </a:solidFill>
              </a:rPr>
              <a:t>           </a:t>
            </a:r>
            <a:r>
              <a:rPr lang="en-US" sz="2800" b="1" dirty="0">
                <a:solidFill>
                  <a:srgbClr val="002060"/>
                </a:solidFill>
              </a:rPr>
              <a:t>Conclusion</a:t>
            </a:r>
          </a:p>
        </p:txBody>
      </p:sp>
      <p:sp>
        <p:nvSpPr>
          <p:cNvPr id="2" name="Slide Number Placeholder 1"/>
          <p:cNvSpPr>
            <a:spLocks noGrp="1"/>
          </p:cNvSpPr>
          <p:nvPr>
            <p:ph type="sldNum" sz="quarter" idx="12"/>
          </p:nvPr>
        </p:nvSpPr>
        <p:spPr/>
        <p:txBody>
          <a:bodyPr/>
          <a:lstStyle/>
          <a:p>
            <a:fld id="{FD836B7F-B55B-492C-87A4-4161FE6EE3F7}" type="slidenum">
              <a:rPr lang="en-US" smtClean="0"/>
              <a:t>9</a:t>
            </a:fld>
            <a:endParaRPr lang="en-US" dirty="0"/>
          </a:p>
        </p:txBody>
      </p:sp>
      <p:pic>
        <p:nvPicPr>
          <p:cNvPr id="4" name="Recorded Sound">
            <a:hlinkClick r:id="" action="ppaction://media"/>
            <a:extLst>
              <a:ext uri="{FF2B5EF4-FFF2-40B4-BE49-F238E27FC236}">
                <a16:creationId xmlns:a16="http://schemas.microsoft.com/office/drawing/2014/main" id="{6636558C-092F-8A34-2F2A-4FABCF634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391" y="6356350"/>
            <a:ext cx="406400" cy="406400"/>
          </a:xfrm>
          <a:prstGeom prst="rect">
            <a:avLst/>
          </a:prstGeom>
        </p:spPr>
      </p:pic>
    </p:spTree>
    <p:extLst>
      <p:ext uri="{BB962C8B-B14F-4D97-AF65-F5344CB8AC3E}">
        <p14:creationId xmlns:p14="http://schemas.microsoft.com/office/powerpoint/2010/main" val="10147852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5727</TotalTime>
  <Words>2819</Words>
  <Application>Microsoft Office PowerPoint</Application>
  <PresentationFormat>Widescreen</PresentationFormat>
  <Paragraphs>181</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(Body)</vt:lpstr>
      <vt:lpstr>Calibri Light</vt:lpstr>
      <vt:lpstr>Cambria Math</vt:lpstr>
      <vt:lpstr>Office Theme</vt:lpstr>
      <vt:lpstr>Domain Adversarial Training for Aspect-Based Sentiment Analysis </vt:lpstr>
      <vt:lpstr>           Introduction</vt:lpstr>
      <vt:lpstr>          LCR-Rot-hop++</vt:lpstr>
      <vt:lpstr>          DAT-LCR-Rot-hop++</vt:lpstr>
      <vt:lpstr>          DAT-LCR-Rot-hop++</vt:lpstr>
      <vt:lpstr>          DAT-LCR-Rot-hop++</vt:lpstr>
      <vt:lpstr>          Evaluation- Impact of λ </vt:lpstr>
      <vt:lpstr>          Evaluation - Results</vt:lpstr>
      <vt:lpstr>           Conclusion</vt:lpstr>
      <vt:lpstr>  Thank you!    For questions, please send an email to maria.trusca@csie.ase.ro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Hybrid Approach for Aspect-Based Sentiment Analysis Using  Deep Contextual Word Embeddings and Hierarchical Attention</dc:title>
  <dc:creator>Maria Trusca</dc:creator>
  <cp:lastModifiedBy>Maria Mihaela Trusca</cp:lastModifiedBy>
  <cp:revision>245</cp:revision>
  <dcterms:created xsi:type="dcterms:W3CDTF">2020-05-09T15:07:37Z</dcterms:created>
  <dcterms:modified xsi:type="dcterms:W3CDTF">2022-10-29T20:50:43Z</dcterms:modified>
</cp:coreProperties>
</file>