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8" r:id="rId11"/>
    <p:sldId id="277" r:id="rId12"/>
    <p:sldId id="279" r:id="rId13"/>
    <p:sldId id="285" r:id="rId14"/>
    <p:sldId id="282" r:id="rId15"/>
    <p:sldId id="283" r:id="rId16"/>
    <p:sldId id="284" r:id="rId17"/>
    <p:sldId id="287" r:id="rId18"/>
    <p:sldId id="268" r:id="rId19"/>
    <p:sldId id="289" r:id="rId20"/>
    <p:sldId id="290" r:id="rId21"/>
    <p:sldId id="298" r:id="rId22"/>
    <p:sldId id="291" r:id="rId23"/>
    <p:sldId id="303" r:id="rId24"/>
    <p:sldId id="300" r:id="rId25"/>
    <p:sldId id="301" r:id="rId26"/>
    <p:sldId id="302" r:id="rId27"/>
    <p:sldId id="304" r:id="rId28"/>
    <p:sldId id="305" r:id="rId29"/>
    <p:sldId id="306" r:id="rId30"/>
    <p:sldId id="307" r:id="rId31"/>
    <p:sldId id="308" r:id="rId32"/>
    <p:sldId id="309" r:id="rId33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8" autoAdjust="0"/>
  </p:normalViewPr>
  <p:slideViewPr>
    <p:cSldViewPr snapToGrid="0" snapToObjects="1">
      <p:cViewPr varScale="1">
        <p:scale>
          <a:sx n="64" d="100"/>
          <a:sy n="64" d="100"/>
        </p:scale>
        <p:origin x="67" y="94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88427-736F-48E5-AB0B-6B2DE6C7E3F9}" type="datetimeFigureOut">
              <a:rPr lang="en-GB" smtClean="0"/>
              <a:pPr/>
              <a:t>10/10/2017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BB00A-71ED-40C6-A1CF-164C43AE5C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7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39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Lexalytics</a:t>
            </a:r>
            <a:r>
              <a:rPr lang="en-US" dirty="0" smtClean="0"/>
              <a:t>, </a:t>
            </a:r>
            <a:r>
              <a:rPr lang="en-US" dirty="0" err="1" smtClean="0"/>
              <a:t>Brandwatch</a:t>
            </a:r>
            <a:r>
              <a:rPr lang="en-US" dirty="0" smtClean="0"/>
              <a:t>,</a:t>
            </a:r>
            <a:r>
              <a:rPr lang="en-US" baseline="0" dirty="0" smtClean="0"/>
              <a:t> startups: </a:t>
            </a:r>
            <a:r>
              <a:rPr lang="en-US" baseline="0" dirty="0" err="1" smtClean="0"/>
              <a:t>Wonderflow</a:t>
            </a:r>
            <a:r>
              <a:rPr lang="en-US" baseline="0" dirty="0" smtClean="0"/>
              <a:t>, Vita.io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CD158-DD05-44C4-9C29-8D59C50EA5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30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CD158-DD05-44C4-9C29-8D59C50EA5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02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CD158-DD05-44C4-9C29-8D59C50EA5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89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CD158-DD05-44C4-9C29-8D59C50EA5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7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1526" y="1260000"/>
            <a:ext cx="6300000" cy="1548000"/>
          </a:xfrm>
        </p:spPr>
        <p:txBody>
          <a:bodyPr/>
          <a:lstStyle>
            <a:lvl1pPr>
              <a:lnSpc>
                <a:spcPts val="38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91526" y="2808000"/>
            <a:ext cx="6300000" cy="8100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2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subtitle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10-10-2017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491525" y="792000"/>
            <a:ext cx="8172000" cy="3418613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Click on the icon to</a:t>
            </a:r>
            <a:br>
              <a:rPr lang="en-GB" noProof="0" dirty="0" smtClean="0"/>
            </a:br>
            <a:r>
              <a:rPr lang="en-GB" noProof="0" dirty="0" smtClean="0"/>
              <a:t>insert a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8172000" cy="396000"/>
          </a:xfrm>
        </p:spPr>
        <p:txBody>
          <a:bodyPr anchor="t" anchorCtr="0"/>
          <a:lstStyle>
            <a:lvl1pPr algn="l">
              <a:lnSpc>
                <a:spcPts val="2500"/>
              </a:lnSpc>
              <a:defRPr sz="20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10-10-2017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1526" y="1260000"/>
            <a:ext cx="6300000" cy="1548000"/>
          </a:xfrm>
        </p:spPr>
        <p:txBody>
          <a:bodyPr/>
          <a:lstStyle>
            <a:lvl1pPr>
              <a:lnSpc>
                <a:spcPts val="38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91526" y="2808000"/>
            <a:ext cx="4533663" cy="10800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2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Insert a picture and move it backwards </a:t>
            </a:r>
            <a:br>
              <a:rPr lang="en-GB" noProof="0" dirty="0" smtClean="0"/>
            </a:br>
            <a:r>
              <a:rPr lang="en-GB" noProof="0" dirty="0" smtClean="0"/>
              <a:t>with right mouse button &gt; send to back</a:t>
            </a:r>
            <a:endParaRPr lang="en-GB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8172000" cy="576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10-10-2017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 baseline="0"/>
            </a:lvl5pPr>
          </a:lstStyle>
          <a:p>
            <a:pPr lvl="0"/>
            <a:r>
              <a:rPr lang="en-GB" noProof="0" dirty="0" smtClean="0"/>
              <a:t>Click to edit text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10-10-2017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93200" y="972000"/>
            <a:ext cx="4014000" cy="334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48201" y="971999"/>
            <a:ext cx="4015325" cy="334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10-10-2017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972000"/>
            <a:ext cx="3997924" cy="324000"/>
          </a:xfrm>
        </p:spPr>
        <p:txBody>
          <a:bodyPr anchor="t" anchorCtr="0"/>
          <a:lstStyle>
            <a:lvl1pPr marL="0" indent="0">
              <a:buNone/>
              <a:defRPr sz="18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tot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296000"/>
            <a:ext cx="39996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972000"/>
            <a:ext cx="4014000" cy="324000"/>
          </a:xfrm>
        </p:spPr>
        <p:txBody>
          <a:bodyPr anchor="t" anchorCtr="0"/>
          <a:lstStyle>
            <a:lvl1pPr marL="0" indent="0">
              <a:buNone/>
              <a:defRPr sz="18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tot edit text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5" y="1296000"/>
            <a:ext cx="40140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10-10-2017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6" y="396000"/>
            <a:ext cx="3999599" cy="576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972000"/>
            <a:ext cx="3997924" cy="324000"/>
          </a:xfrm>
        </p:spPr>
        <p:txBody>
          <a:bodyPr anchor="t" anchorCtr="0"/>
          <a:lstStyle>
            <a:lvl1pPr marL="0" indent="0">
              <a:buNone/>
              <a:defRPr sz="18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296000"/>
            <a:ext cx="39996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10-10-2017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396000"/>
            <a:ext cx="4014000" cy="3816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Click on the icon to</a:t>
            </a:r>
            <a:br>
              <a:rPr lang="en-GB" noProof="0" dirty="0" smtClean="0"/>
            </a:br>
            <a:r>
              <a:rPr lang="en-GB" noProof="0" dirty="0" smtClean="0"/>
              <a:t>insert a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2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6" y="396000"/>
            <a:ext cx="3999599" cy="57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1524" y="972000"/>
            <a:ext cx="3999600" cy="324000"/>
          </a:xfrm>
        </p:spPr>
        <p:txBody>
          <a:bodyPr anchor="t" anchorCtr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296000"/>
            <a:ext cx="39996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10-10-2017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396000"/>
            <a:ext cx="4014000" cy="1836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Click on the icon to </a:t>
            </a:r>
            <a:br>
              <a:rPr lang="en-GB" noProof="0" dirty="0" smtClean="0"/>
            </a:br>
            <a:r>
              <a:rPr lang="en-GB" noProof="0" dirty="0" smtClean="0"/>
              <a:t>insert a picture</a:t>
            </a:r>
          </a:p>
          <a:p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4" hasCustomPrompt="1"/>
          </p:nvPr>
        </p:nvSpPr>
        <p:spPr>
          <a:xfrm>
            <a:off x="4643999" y="2376000"/>
            <a:ext cx="4014000" cy="1836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Click on the icon to </a:t>
            </a:r>
            <a:br>
              <a:rPr lang="en-GB" noProof="0" dirty="0" smtClean="0"/>
            </a:br>
            <a:r>
              <a:rPr lang="en-GB" noProof="0" dirty="0" smtClean="0"/>
              <a:t>insert a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10-10-2017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EU_Logo_Groen_300.png"/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308000" y="4298400"/>
            <a:ext cx="1432608" cy="576091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91525" y="396000"/>
            <a:ext cx="8172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1524" y="971551"/>
            <a:ext cx="8172000" cy="33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17200" y="4663178"/>
            <a:ext cx="756000" cy="180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Museo Sans 100"/>
                <a:cs typeface="Museo Sans 100"/>
              </a:defRPr>
            </a:lvl1pPr>
          </a:lstStyle>
          <a:p>
            <a:fld id="{F10973AC-957D-C346-BA56-D82065FA2AEB}" type="datetimeFigureOut">
              <a:rPr lang="nl-NL" smtClean="0"/>
              <a:pPr/>
              <a:t>10-10-2017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73200" y="4663178"/>
            <a:ext cx="5102920" cy="180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+mn-lt"/>
                <a:cs typeface="Museo Sans 50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525" y="4663178"/>
            <a:ext cx="324000" cy="180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+mn-lt"/>
                <a:cs typeface="Museo Sans 500"/>
              </a:defRPr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9" r:id="rId4"/>
    <p:sldLayoutId id="2147483652" r:id="rId5"/>
    <p:sldLayoutId id="2147483653" r:id="rId6"/>
    <p:sldLayoutId id="2147483660" r:id="rId7"/>
    <p:sldLayoutId id="2147483661" r:id="rId8"/>
    <p:sldLayoutId id="2147483654" r:id="rId9"/>
    <p:sldLayoutId id="2147483655" r:id="rId10"/>
    <p:sldLayoutId id="2147483657" r:id="rId11"/>
  </p:sldLayoutIdLst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2800" b="0" i="0" kern="1200">
          <a:solidFill>
            <a:schemeClr val="tx2"/>
          </a:solidFill>
          <a:latin typeface="+mj-lt"/>
          <a:ea typeface="+mj-ea"/>
          <a:cs typeface="Museo Sans 700"/>
        </a:defRPr>
      </a:lvl1pPr>
    </p:titleStyle>
    <p:bodyStyle>
      <a:lvl1pPr marL="216000" indent="-216000" algn="l" defTabSz="457200" rtl="0" eaLnBrk="1" latinLnBrk="0" hangingPunct="1">
        <a:lnSpc>
          <a:spcPts val="2300"/>
        </a:lnSpc>
        <a:spcBef>
          <a:spcPts val="0"/>
        </a:spcBef>
        <a:buSzPct val="130000"/>
        <a:buFont typeface="Arial"/>
        <a:buChar char="•"/>
        <a:defRPr sz="1800" b="0" i="0" kern="1200" baseline="0">
          <a:solidFill>
            <a:schemeClr val="tx1"/>
          </a:solidFill>
          <a:latin typeface="+mn-lt"/>
          <a:ea typeface="+mn-ea"/>
          <a:cs typeface="Museo Sans 500"/>
        </a:defRPr>
      </a:lvl1pPr>
      <a:lvl2pPr marL="432000" indent="-216000" algn="l" defTabSz="457200" rtl="0" eaLnBrk="1" latinLnBrk="0" hangingPunct="1">
        <a:lnSpc>
          <a:spcPts val="2300"/>
        </a:lnSpc>
        <a:spcBef>
          <a:spcPts val="0"/>
        </a:spcBef>
        <a:buSzPct val="13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2pPr>
      <a:lvl3pPr marL="648000" indent="-216000" algn="l" defTabSz="457200" rtl="0" eaLnBrk="1" latinLnBrk="0" hangingPunct="1">
        <a:lnSpc>
          <a:spcPts val="2300"/>
        </a:lnSpc>
        <a:spcBef>
          <a:spcPts val="0"/>
        </a:spcBef>
        <a:buSzPct val="13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3pPr>
      <a:lvl4pPr marL="864000" indent="-216000" algn="l" defTabSz="457200" rtl="0" eaLnBrk="1" latinLnBrk="0" hangingPunct="1">
        <a:lnSpc>
          <a:spcPts val="2300"/>
        </a:lnSpc>
        <a:spcBef>
          <a:spcPts val="0"/>
        </a:spcBef>
        <a:buSzPct val="13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4pPr>
      <a:lvl5pPr marL="1080000" indent="-216000" algn="l" defTabSz="457200" rtl="0" eaLnBrk="1" latinLnBrk="0" hangingPunct="1">
        <a:lnSpc>
          <a:spcPts val="2300"/>
        </a:lnSpc>
        <a:spcBef>
          <a:spcPts val="0"/>
        </a:spcBef>
        <a:buSzPct val="13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1526" y="1260000"/>
            <a:ext cx="7106478" cy="1548000"/>
          </a:xfrm>
        </p:spPr>
        <p:txBody>
          <a:bodyPr/>
          <a:lstStyle/>
          <a:p>
            <a:r>
              <a:rPr lang="en-US" sz="3600" dirty="0"/>
              <a:t>An Ontology-Enhanced Hybrid Approach </a:t>
            </a:r>
            <a:r>
              <a:rPr lang="en-US" sz="3600" dirty="0" smtClean="0"/>
              <a:t>to Aspect-Based </a:t>
            </a:r>
            <a:r>
              <a:rPr lang="en-US" sz="3600" dirty="0"/>
              <a:t>Sentiment Analysis</a:t>
            </a:r>
            <a:endParaRPr lang="nl-NL" sz="36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91526" y="2798569"/>
            <a:ext cx="6300000" cy="810000"/>
          </a:xfrm>
        </p:spPr>
        <p:txBody>
          <a:bodyPr/>
          <a:lstStyle/>
          <a:p>
            <a:r>
              <a:rPr lang="nl-NL" dirty="0" smtClean="0"/>
              <a:t>Daan de Heij, </a:t>
            </a:r>
            <a:r>
              <a:rPr lang="nl-NL" dirty="0" err="1" smtClean="0"/>
              <a:t>Artiom</a:t>
            </a:r>
            <a:r>
              <a:rPr lang="nl-NL" dirty="0" smtClean="0"/>
              <a:t> </a:t>
            </a:r>
            <a:r>
              <a:rPr lang="nl-NL" dirty="0" err="1" smtClean="0"/>
              <a:t>Troyanovsky</a:t>
            </a:r>
            <a:r>
              <a:rPr lang="nl-NL" dirty="0" smtClean="0"/>
              <a:t>, </a:t>
            </a:r>
            <a:br>
              <a:rPr lang="nl-NL" dirty="0" smtClean="0"/>
            </a:br>
            <a:r>
              <a:rPr lang="nl-NL" dirty="0" smtClean="0"/>
              <a:t>Cynthia Yang, Milena </a:t>
            </a:r>
            <a:r>
              <a:rPr lang="nl-NL" dirty="0" err="1" smtClean="0"/>
              <a:t>Zychlinsky</a:t>
            </a:r>
            <a:r>
              <a:rPr lang="nl-NL" dirty="0" smtClean="0"/>
              <a:t> </a:t>
            </a:r>
            <a:r>
              <a:rPr lang="nl-NL" dirty="0" err="1" smtClean="0"/>
              <a:t>Scharff</a:t>
            </a:r>
            <a:r>
              <a:rPr lang="nl-NL" dirty="0" smtClean="0"/>
              <a:t>, </a:t>
            </a:r>
            <a:br>
              <a:rPr lang="nl-NL" dirty="0" smtClean="0"/>
            </a:br>
            <a:r>
              <a:rPr lang="nl-NL" u="sng" dirty="0" smtClean="0"/>
              <a:t>Kim Schouten</a:t>
            </a:r>
            <a:r>
              <a:rPr lang="nl-NL" dirty="0" smtClean="0"/>
              <a:t>,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/>
              <a:t>Flavius</a:t>
            </a:r>
            <a:r>
              <a:rPr lang="nl-NL" dirty="0"/>
              <a:t> </a:t>
            </a:r>
            <a:r>
              <a:rPr lang="nl-NL" dirty="0" err="1"/>
              <a:t>Frasincar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COR_2_Titel_2_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71849" cy="49409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Motivation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Setup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899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 err="1" smtClean="0"/>
              <a:t>Why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external</a:t>
            </a:r>
            <a:r>
              <a:rPr lang="nl-NL" dirty="0" smtClean="0"/>
              <a:t> </a:t>
            </a:r>
            <a:r>
              <a:rPr lang="nl-NL" dirty="0" err="1" smtClean="0"/>
              <a:t>knowledge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Using </a:t>
            </a:r>
            <a:r>
              <a:rPr lang="nl-NL" dirty="0" err="1" smtClean="0"/>
              <a:t>external</a:t>
            </a:r>
            <a:r>
              <a:rPr lang="nl-NL" dirty="0" smtClean="0"/>
              <a:t> </a:t>
            </a:r>
            <a:r>
              <a:rPr lang="nl-NL" dirty="0" err="1" smtClean="0"/>
              <a:t>knowledge</a:t>
            </a:r>
            <a:r>
              <a:rPr lang="nl-NL" dirty="0" smtClean="0"/>
              <a:t> </a:t>
            </a:r>
            <a:r>
              <a:rPr lang="nl-NL" dirty="0" err="1" smtClean="0"/>
              <a:t>alleviates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data</a:t>
            </a:r>
          </a:p>
          <a:p>
            <a:r>
              <a:rPr lang="nl-NL" dirty="0" err="1" smtClean="0"/>
              <a:t>Good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resource </a:t>
            </a:r>
            <a:r>
              <a:rPr lang="nl-NL" dirty="0" err="1" smtClean="0"/>
              <a:t>sparse</a:t>
            </a:r>
            <a:r>
              <a:rPr lang="nl-NL" dirty="0" smtClean="0"/>
              <a:t> </a:t>
            </a:r>
            <a:r>
              <a:rPr lang="nl-NL" dirty="0" err="1" smtClean="0"/>
              <a:t>languages</a:t>
            </a:r>
            <a:r>
              <a:rPr lang="nl-NL" dirty="0" smtClean="0"/>
              <a:t> / </a:t>
            </a:r>
            <a:r>
              <a:rPr lang="nl-NL" dirty="0" err="1" smtClean="0"/>
              <a:t>domains</a:t>
            </a:r>
            <a:endParaRPr lang="nl-NL" dirty="0" smtClean="0"/>
          </a:p>
          <a:p>
            <a:r>
              <a:rPr lang="nl-NL" dirty="0" err="1" smtClean="0"/>
              <a:t>Use</a:t>
            </a:r>
            <a:r>
              <a:rPr lang="nl-NL" dirty="0" smtClean="0"/>
              <a:t> machine </a:t>
            </a:r>
            <a:r>
              <a:rPr lang="nl-NL" dirty="0" err="1" smtClean="0"/>
              <a:t>learning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its</a:t>
            </a:r>
            <a:r>
              <a:rPr lang="nl-NL" dirty="0" smtClean="0"/>
              <a:t> high performance</a:t>
            </a:r>
          </a:p>
          <a:p>
            <a:r>
              <a:rPr lang="nl-NL" dirty="0" err="1" smtClean="0"/>
              <a:t>Our</a:t>
            </a:r>
            <a:r>
              <a:rPr lang="nl-NL" dirty="0" smtClean="0"/>
              <a:t> </a:t>
            </a:r>
            <a:r>
              <a:rPr lang="nl-NL" dirty="0" err="1" smtClean="0"/>
              <a:t>setup</a:t>
            </a:r>
            <a:r>
              <a:rPr lang="nl-NL" dirty="0" smtClean="0"/>
              <a:t>:</a:t>
            </a:r>
          </a:p>
          <a:p>
            <a:pPr lvl="1"/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linear</a:t>
            </a:r>
            <a:r>
              <a:rPr lang="nl-NL" dirty="0" smtClean="0"/>
              <a:t> SVM</a:t>
            </a:r>
          </a:p>
          <a:p>
            <a:pPr lvl="1"/>
            <a:r>
              <a:rPr lang="nl-NL" dirty="0" smtClean="0"/>
              <a:t>Basic </a:t>
            </a:r>
            <a:r>
              <a:rPr lang="nl-NL" dirty="0" err="1" smtClean="0"/>
              <a:t>linguistic</a:t>
            </a:r>
            <a:r>
              <a:rPr lang="nl-NL" dirty="0" smtClean="0"/>
              <a:t> features (</a:t>
            </a:r>
            <a:r>
              <a:rPr lang="nl-NL" dirty="0" err="1" smtClean="0"/>
              <a:t>lemmas</a:t>
            </a:r>
            <a:r>
              <a:rPr lang="nl-NL" dirty="0" smtClean="0"/>
              <a:t>/</a:t>
            </a:r>
            <a:r>
              <a:rPr lang="nl-NL" dirty="0" err="1" smtClean="0"/>
              <a:t>synsets</a:t>
            </a:r>
            <a:r>
              <a:rPr lang="nl-NL" dirty="0" smtClean="0"/>
              <a:t>)</a:t>
            </a:r>
          </a:p>
          <a:p>
            <a:pPr lvl="1"/>
            <a:r>
              <a:rPr lang="nl-NL" dirty="0" err="1" smtClean="0"/>
              <a:t>Add</a:t>
            </a:r>
            <a:r>
              <a:rPr lang="nl-NL" dirty="0" smtClean="0"/>
              <a:t> features </a:t>
            </a:r>
            <a:r>
              <a:rPr lang="nl-NL" dirty="0" err="1" smtClean="0"/>
              <a:t>and</a:t>
            </a:r>
            <a:r>
              <a:rPr lang="nl-NL" dirty="0" smtClean="0"/>
              <a:t>/or </a:t>
            </a:r>
            <a:r>
              <a:rPr lang="nl-NL" dirty="0" err="1" smtClean="0"/>
              <a:t>adjust</a:t>
            </a:r>
            <a:r>
              <a:rPr lang="nl-NL" dirty="0" smtClean="0"/>
              <a:t> feature </a:t>
            </a:r>
            <a:r>
              <a:rPr lang="nl-NL" dirty="0" err="1" smtClean="0"/>
              <a:t>weights</a:t>
            </a:r>
            <a:r>
              <a:rPr lang="nl-NL" dirty="0" smtClean="0"/>
              <a:t> </a:t>
            </a:r>
            <a:r>
              <a:rPr lang="nl-NL" dirty="0" err="1" smtClean="0"/>
              <a:t>based</a:t>
            </a:r>
            <a:r>
              <a:rPr lang="nl-NL" dirty="0" smtClean="0"/>
              <a:t> on </a:t>
            </a:r>
            <a:r>
              <a:rPr lang="nl-NL" dirty="0" err="1" smtClean="0"/>
              <a:t>external</a:t>
            </a:r>
            <a:r>
              <a:rPr lang="nl-NL" dirty="0" smtClean="0"/>
              <a:t> </a:t>
            </a:r>
            <a:r>
              <a:rPr lang="nl-NL" dirty="0" err="1" smtClean="0"/>
              <a:t>knowledge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9347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Ontology</a:t>
            </a:r>
            <a:r>
              <a:rPr lang="nl-NL" dirty="0" smtClean="0"/>
              <a:t> as </a:t>
            </a:r>
            <a:r>
              <a:rPr lang="nl-NL" dirty="0" err="1" smtClean="0"/>
              <a:t>external</a:t>
            </a:r>
            <a:r>
              <a:rPr lang="nl-NL" dirty="0" smtClean="0"/>
              <a:t> </a:t>
            </a:r>
            <a:r>
              <a:rPr lang="nl-NL" dirty="0" err="1" smtClean="0"/>
              <a:t>knowledge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ontology</a:t>
            </a:r>
            <a:r>
              <a:rPr lang="nl-NL" dirty="0" smtClean="0"/>
              <a:t> is</a:t>
            </a:r>
          </a:p>
          <a:p>
            <a:pPr lvl="1"/>
            <a:r>
              <a:rPr lang="nl-NL" dirty="0" smtClean="0"/>
              <a:t>a </a:t>
            </a:r>
            <a:r>
              <a:rPr lang="nl-NL" dirty="0" err="1" smtClean="0"/>
              <a:t>formal</a:t>
            </a:r>
            <a:r>
              <a:rPr lang="nl-NL" dirty="0" smtClean="0"/>
              <a:t> </a:t>
            </a:r>
            <a:r>
              <a:rPr lang="nl-NL" dirty="0" err="1" smtClean="0"/>
              <a:t>representation</a:t>
            </a:r>
            <a:r>
              <a:rPr lang="nl-NL" dirty="0" smtClean="0"/>
              <a:t> of </a:t>
            </a:r>
            <a:r>
              <a:rPr lang="nl-NL" dirty="0" err="1" smtClean="0"/>
              <a:t>knowledge</a:t>
            </a:r>
            <a:endParaRPr lang="nl-NL" dirty="0" smtClean="0"/>
          </a:p>
          <a:p>
            <a:pPr lvl="1"/>
            <a:r>
              <a:rPr lang="nl-NL" dirty="0" err="1" smtClean="0"/>
              <a:t>usually</a:t>
            </a:r>
            <a:r>
              <a:rPr lang="nl-NL" dirty="0" smtClean="0"/>
              <a:t> </a:t>
            </a:r>
            <a:r>
              <a:rPr lang="nl-NL" dirty="0" err="1" smtClean="0"/>
              <a:t>created</a:t>
            </a:r>
            <a:r>
              <a:rPr lang="nl-NL" dirty="0" smtClean="0"/>
              <a:t> </a:t>
            </a:r>
            <a:r>
              <a:rPr lang="nl-NL" dirty="0" err="1" smtClean="0"/>
              <a:t>manually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domain experts</a:t>
            </a:r>
          </a:p>
          <a:p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ontology</a:t>
            </a:r>
            <a:r>
              <a:rPr lang="nl-NL" dirty="0" smtClean="0"/>
              <a:t> </a:t>
            </a:r>
            <a:r>
              <a:rPr lang="nl-NL" dirty="0" err="1" smtClean="0"/>
              <a:t>allows</a:t>
            </a:r>
            <a:r>
              <a:rPr lang="nl-NL" dirty="0" smtClean="0"/>
              <a:t> </a:t>
            </a:r>
          </a:p>
          <a:p>
            <a:pPr lvl="1"/>
            <a:r>
              <a:rPr lang="nl-NL" dirty="0" smtClean="0"/>
              <a:t>easy </a:t>
            </a:r>
            <a:r>
              <a:rPr lang="nl-NL" dirty="0" err="1" smtClean="0"/>
              <a:t>sharing</a:t>
            </a:r>
            <a:r>
              <a:rPr lang="nl-NL" dirty="0" smtClean="0"/>
              <a:t> of </a:t>
            </a:r>
            <a:r>
              <a:rPr lang="nl-NL" dirty="0" err="1" smtClean="0"/>
              <a:t>knowledge</a:t>
            </a:r>
            <a:r>
              <a:rPr lang="nl-NL" dirty="0" smtClean="0"/>
              <a:t> (e.g. LOD)</a:t>
            </a:r>
          </a:p>
          <a:p>
            <a:pPr lvl="1"/>
            <a:r>
              <a:rPr lang="nl-NL" dirty="0" err="1" smtClean="0"/>
              <a:t>reasoning</a:t>
            </a:r>
            <a:r>
              <a:rPr lang="nl-NL" dirty="0" smtClean="0"/>
              <a:t> to </a:t>
            </a:r>
            <a:r>
              <a:rPr lang="nl-NL" dirty="0" err="1" smtClean="0"/>
              <a:t>derive</a:t>
            </a:r>
            <a:r>
              <a:rPr lang="nl-NL" dirty="0" smtClean="0"/>
              <a:t> (</a:t>
            </a:r>
            <a:r>
              <a:rPr lang="nl-NL" dirty="0" err="1" smtClean="0"/>
              <a:t>new</a:t>
            </a:r>
            <a:r>
              <a:rPr lang="nl-NL" dirty="0" smtClean="0"/>
              <a:t>) </a:t>
            </a:r>
            <a:r>
              <a:rPr lang="nl-NL" dirty="0" err="1" smtClean="0"/>
              <a:t>facts</a:t>
            </a:r>
            <a:endParaRPr lang="nl-NL" dirty="0" smtClean="0"/>
          </a:p>
          <a:p>
            <a:r>
              <a:rPr lang="nl-NL" dirty="0" err="1" smtClean="0"/>
              <a:t>Our</a:t>
            </a:r>
            <a:r>
              <a:rPr lang="nl-NL" dirty="0" smtClean="0"/>
              <a:t> </a:t>
            </a:r>
            <a:r>
              <a:rPr lang="nl-NL" dirty="0" err="1" smtClean="0"/>
              <a:t>ontology</a:t>
            </a:r>
            <a:r>
              <a:rPr lang="nl-NL" dirty="0" smtClean="0"/>
              <a:t> </a:t>
            </a:r>
            <a:r>
              <a:rPr lang="nl-NL" dirty="0" err="1" smtClean="0"/>
              <a:t>describes</a:t>
            </a:r>
            <a:r>
              <a:rPr lang="nl-NL" dirty="0" smtClean="0"/>
              <a:t> a part of the restaurant domain</a:t>
            </a:r>
          </a:p>
          <a:p>
            <a:pPr lvl="1"/>
            <a:r>
              <a:rPr lang="nl-NL" dirty="0" smtClean="0"/>
              <a:t>56 sentiment </a:t>
            </a:r>
            <a:r>
              <a:rPr lang="nl-NL" dirty="0" err="1" smtClean="0"/>
              <a:t>expressions</a:t>
            </a:r>
            <a:endParaRPr lang="nl-NL" dirty="0" smtClean="0"/>
          </a:p>
          <a:p>
            <a:pPr lvl="1"/>
            <a:r>
              <a:rPr lang="nl-NL" dirty="0" smtClean="0"/>
              <a:t>3 sentiment </a:t>
            </a:r>
            <a:r>
              <a:rPr lang="nl-NL" dirty="0" err="1" smtClean="0"/>
              <a:t>values</a:t>
            </a:r>
            <a:endParaRPr lang="nl-NL" dirty="0" smtClean="0"/>
          </a:p>
          <a:p>
            <a:pPr lvl="1"/>
            <a:r>
              <a:rPr lang="nl-NL" dirty="0" smtClean="0"/>
              <a:t>185 target </a:t>
            </a:r>
            <a:r>
              <a:rPr lang="nl-NL" dirty="0" err="1" smtClean="0"/>
              <a:t>concepts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0789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Ontology Snippet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748" y="30164"/>
            <a:ext cx="5299675" cy="507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1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Single </a:t>
            </a:r>
            <a:r>
              <a:rPr lang="nl-NL" dirty="0" err="1" smtClean="0"/>
              <a:t>linear</a:t>
            </a:r>
            <a:r>
              <a:rPr lang="nl-NL" dirty="0" smtClean="0"/>
              <a:t> </a:t>
            </a:r>
            <a:r>
              <a:rPr lang="nl-NL" dirty="0" err="1" smtClean="0"/>
              <a:t>multiclass</a:t>
            </a:r>
            <a:r>
              <a:rPr lang="nl-NL" dirty="0" smtClean="0"/>
              <a:t> SVM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find</a:t>
            </a:r>
            <a:r>
              <a:rPr lang="nl-NL" dirty="0" smtClean="0"/>
              <a:t> </a:t>
            </a:r>
            <a:r>
              <a:rPr lang="nl-NL" dirty="0" err="1" smtClean="0"/>
              <a:t>positive</a:t>
            </a:r>
            <a:r>
              <a:rPr lang="nl-NL" dirty="0" smtClean="0"/>
              <a:t>, </a:t>
            </a:r>
            <a:r>
              <a:rPr lang="nl-NL" dirty="0" err="1" smtClean="0"/>
              <a:t>neutral</a:t>
            </a:r>
            <a:r>
              <a:rPr lang="nl-NL" dirty="0" smtClean="0"/>
              <a:t>,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negative</a:t>
            </a:r>
            <a:endParaRPr lang="nl-NL" dirty="0" smtClean="0"/>
          </a:p>
          <a:p>
            <a:r>
              <a:rPr lang="nl-NL" b="1" dirty="0" smtClean="0"/>
              <a:t>Input features:</a:t>
            </a:r>
          </a:p>
          <a:p>
            <a:pPr lvl="1"/>
            <a:r>
              <a:rPr lang="nl-NL" dirty="0" smtClean="0"/>
              <a:t>Bag-of-</a:t>
            </a:r>
            <a:r>
              <a:rPr lang="nl-NL" dirty="0" err="1" smtClean="0"/>
              <a:t>Words</a:t>
            </a:r>
            <a:endParaRPr lang="nl-NL" dirty="0" smtClean="0"/>
          </a:p>
          <a:p>
            <a:pPr lvl="1"/>
            <a:r>
              <a:rPr lang="nl-NL" dirty="0" smtClean="0"/>
              <a:t>Stanford sentiment tool </a:t>
            </a:r>
            <a:r>
              <a:rPr lang="nl-NL" dirty="0" err="1" smtClean="0"/>
              <a:t>and</a:t>
            </a:r>
            <a:r>
              <a:rPr lang="nl-NL" dirty="0" smtClean="0"/>
              <a:t> NRC sentiment word list </a:t>
            </a:r>
            <a:r>
              <a:rPr lang="nl-NL" dirty="0" err="1" smtClean="0"/>
              <a:t>to</a:t>
            </a:r>
            <a:r>
              <a:rPr lang="nl-NL" dirty="0" smtClean="0"/>
              <a:t> get a sentiment </a:t>
            </a:r>
            <a:r>
              <a:rPr lang="nl-NL" dirty="0" err="1" smtClean="0"/>
              <a:t>value</a:t>
            </a:r>
            <a:r>
              <a:rPr lang="nl-NL" dirty="0" smtClean="0"/>
              <a:t> of </a:t>
            </a:r>
            <a:r>
              <a:rPr lang="nl-NL" dirty="0" err="1" smtClean="0"/>
              <a:t>each</a:t>
            </a:r>
            <a:r>
              <a:rPr lang="nl-NL" dirty="0" smtClean="0"/>
              <a:t> word</a:t>
            </a:r>
            <a:endParaRPr lang="nl-NL" dirty="0" smtClean="0"/>
          </a:p>
          <a:p>
            <a:pPr lvl="1"/>
            <a:r>
              <a:rPr lang="nl-NL" dirty="0" err="1" smtClean="0"/>
              <a:t>Ontology</a:t>
            </a:r>
            <a:r>
              <a:rPr lang="nl-NL" dirty="0" smtClean="0"/>
              <a:t> </a:t>
            </a:r>
            <a:r>
              <a:rPr lang="nl-NL" dirty="0" err="1" smtClean="0"/>
              <a:t>concepts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for Aspect Sentiment Classification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10" y="2752906"/>
            <a:ext cx="5664013" cy="214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14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 smtClean="0"/>
              <a:t>We </a:t>
            </a:r>
            <a:r>
              <a:rPr lang="nl-NL" dirty="0" err="1" smtClean="0"/>
              <a:t>find</a:t>
            </a:r>
            <a:r>
              <a:rPr lang="nl-NL" dirty="0" smtClean="0"/>
              <a:t> a </a:t>
            </a:r>
            <a:r>
              <a:rPr lang="nl-NL" dirty="0" err="1" smtClean="0"/>
              <a:t>generally</a:t>
            </a:r>
            <a:r>
              <a:rPr lang="nl-NL" dirty="0" smtClean="0"/>
              <a:t> </a:t>
            </a:r>
            <a:r>
              <a:rPr lang="nl-NL" dirty="0" err="1" smtClean="0"/>
              <a:t>positive</a:t>
            </a:r>
            <a:r>
              <a:rPr lang="nl-NL" dirty="0" smtClean="0"/>
              <a:t>/</a:t>
            </a:r>
            <a:r>
              <a:rPr lang="nl-NL" dirty="0" err="1" smtClean="0"/>
              <a:t>negative</a:t>
            </a:r>
            <a:r>
              <a:rPr lang="nl-NL" dirty="0" smtClean="0"/>
              <a:t> word, </a:t>
            </a:r>
            <a:r>
              <a:rPr lang="nl-NL" dirty="0" err="1" smtClean="0"/>
              <a:t>which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apply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any</a:t>
            </a:r>
            <a:r>
              <a:rPr lang="nl-NL" dirty="0" smtClean="0"/>
              <a:t> aspect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We </a:t>
            </a:r>
            <a:r>
              <a:rPr lang="nl-NL" dirty="0" err="1" smtClean="0"/>
              <a:t>find</a:t>
            </a:r>
            <a:r>
              <a:rPr lang="nl-NL" dirty="0" smtClean="0"/>
              <a:t> a sentiment word </a:t>
            </a:r>
            <a:r>
              <a:rPr lang="nl-NL" dirty="0" err="1" smtClean="0"/>
              <a:t>that</a:t>
            </a:r>
            <a:r>
              <a:rPr lang="nl-NL" dirty="0" smtClean="0"/>
              <a:t> is </a:t>
            </a:r>
            <a:r>
              <a:rPr lang="nl-NL" dirty="0" err="1" smtClean="0"/>
              <a:t>limited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a </a:t>
            </a:r>
            <a:r>
              <a:rPr lang="nl-NL" dirty="0" err="1" smtClean="0"/>
              <a:t>certain</a:t>
            </a:r>
            <a:r>
              <a:rPr lang="nl-NL" dirty="0" smtClean="0"/>
              <a:t> concept in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ontology</a:t>
            </a:r>
            <a:r>
              <a:rPr lang="nl-NL" dirty="0" smtClean="0"/>
              <a:t>.</a:t>
            </a:r>
          </a:p>
          <a:p>
            <a:pPr lvl="1"/>
            <a:r>
              <a:rPr lang="nl-NL" dirty="0" err="1" smtClean="0"/>
              <a:t>Only</a:t>
            </a:r>
            <a:r>
              <a:rPr lang="nl-NL" dirty="0" smtClean="0"/>
              <a:t> </a:t>
            </a:r>
            <a:r>
              <a:rPr lang="nl-NL" dirty="0" err="1" smtClean="0"/>
              <a:t>aspects</a:t>
            </a:r>
            <a:r>
              <a:rPr lang="nl-NL" dirty="0" smtClean="0"/>
              <a:t> </a:t>
            </a:r>
            <a:r>
              <a:rPr lang="nl-NL" dirty="0" err="1" smtClean="0"/>
              <a:t>related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class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associated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sentiment word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We </a:t>
            </a:r>
            <a:r>
              <a:rPr lang="nl-NL" dirty="0" err="1" smtClean="0"/>
              <a:t>find</a:t>
            </a:r>
            <a:r>
              <a:rPr lang="nl-NL" dirty="0" smtClean="0"/>
              <a:t> a sentiment word </a:t>
            </a:r>
            <a:r>
              <a:rPr lang="nl-NL" dirty="0" err="1" smtClean="0"/>
              <a:t>that</a:t>
            </a:r>
            <a:r>
              <a:rPr lang="nl-NL" dirty="0" smtClean="0"/>
              <a:t> is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limited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a single concept, but </a:t>
            </a:r>
            <a:r>
              <a:rPr lang="nl-NL" dirty="0" err="1" smtClean="0"/>
              <a:t>may</a:t>
            </a:r>
            <a:r>
              <a:rPr lang="nl-NL" dirty="0" smtClean="0"/>
              <a:t> have different sentiment </a:t>
            </a:r>
            <a:r>
              <a:rPr lang="nl-NL" dirty="0" err="1" smtClean="0"/>
              <a:t>values</a:t>
            </a:r>
            <a:r>
              <a:rPr lang="nl-NL" dirty="0" smtClean="0"/>
              <a:t> </a:t>
            </a:r>
            <a:r>
              <a:rPr lang="nl-NL" dirty="0" err="1" smtClean="0"/>
              <a:t>depending</a:t>
            </a:r>
            <a:r>
              <a:rPr lang="nl-NL" dirty="0" smtClean="0"/>
              <a:t> on </a:t>
            </a:r>
            <a:r>
              <a:rPr lang="nl-NL" dirty="0" err="1" smtClean="0"/>
              <a:t>which</a:t>
            </a:r>
            <a:r>
              <a:rPr lang="nl-NL" dirty="0"/>
              <a:t> </a:t>
            </a:r>
            <a:r>
              <a:rPr lang="nl-NL" dirty="0" smtClean="0"/>
              <a:t>concept </a:t>
            </a:r>
            <a:r>
              <a:rPr lang="nl-NL" dirty="0" err="1" smtClean="0"/>
              <a:t>it</a:t>
            </a:r>
            <a:r>
              <a:rPr lang="nl-NL" dirty="0" smtClean="0"/>
              <a:t> is </a:t>
            </a:r>
            <a:r>
              <a:rPr lang="nl-NL" dirty="0" err="1" smtClean="0"/>
              <a:t>applied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(small </a:t>
            </a:r>
            <a:r>
              <a:rPr lang="nl-NL" dirty="0" err="1" smtClean="0"/>
              <a:t>price</a:t>
            </a:r>
            <a:r>
              <a:rPr lang="nl-NL" dirty="0" smtClean="0"/>
              <a:t> vs. small </a:t>
            </a:r>
            <a:r>
              <a:rPr lang="nl-NL" dirty="0" err="1" smtClean="0"/>
              <a:t>portions</a:t>
            </a:r>
            <a:r>
              <a:rPr lang="nl-NL" dirty="0" smtClean="0"/>
              <a:t>)</a:t>
            </a:r>
          </a:p>
          <a:p>
            <a:pPr lvl="1"/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word is </a:t>
            </a:r>
            <a:r>
              <a:rPr lang="nl-NL" dirty="0" err="1" smtClean="0"/>
              <a:t>syntactically</a:t>
            </a:r>
            <a:r>
              <a:rPr lang="nl-NL" dirty="0" smtClean="0"/>
              <a:t> </a:t>
            </a:r>
            <a:r>
              <a:rPr lang="nl-NL" dirty="0" err="1" smtClean="0"/>
              <a:t>related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aspect word, a new concept is </a:t>
            </a:r>
            <a:r>
              <a:rPr lang="nl-NL" dirty="0" err="1" smtClean="0"/>
              <a:t>created</a:t>
            </a:r>
            <a:r>
              <a:rPr lang="nl-NL" dirty="0" smtClean="0"/>
              <a:t>, </a:t>
            </a:r>
            <a:r>
              <a:rPr lang="nl-NL" dirty="0" err="1" smtClean="0"/>
              <a:t>that</a:t>
            </a:r>
            <a:r>
              <a:rPr lang="nl-NL" dirty="0" smtClean="0"/>
              <a:t> is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subclass</a:t>
            </a:r>
            <a:r>
              <a:rPr lang="nl-NL" dirty="0" smtClean="0"/>
              <a:t> of </a:t>
            </a:r>
            <a:r>
              <a:rPr lang="nl-NL" dirty="0" err="1" smtClean="0"/>
              <a:t>both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sentiment concept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aspect concept, </a:t>
            </a:r>
            <a:r>
              <a:rPr lang="nl-NL" dirty="0" err="1" smtClean="0"/>
              <a:t>possibly</a:t>
            </a:r>
            <a:r>
              <a:rPr lang="nl-NL" dirty="0" smtClean="0"/>
              <a:t> triggering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axiom</a:t>
            </a:r>
            <a:r>
              <a:rPr lang="nl-NL" dirty="0" smtClean="0"/>
              <a:t> 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different ontology scenarios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89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Are </a:t>
            </a:r>
            <a:r>
              <a:rPr lang="nl-NL" dirty="0" err="1" smtClean="0"/>
              <a:t>combinations</a:t>
            </a:r>
            <a:r>
              <a:rPr lang="nl-NL" dirty="0" smtClean="0"/>
              <a:t> of a sentiment concept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aspect concept</a:t>
            </a:r>
            <a:endParaRPr lang="nl-NL" dirty="0" smtClean="0"/>
          </a:p>
          <a:p>
            <a:r>
              <a:rPr lang="nl-NL" dirty="0" err="1" smtClean="0"/>
              <a:t>Each</a:t>
            </a:r>
            <a:r>
              <a:rPr lang="nl-NL" dirty="0" smtClean="0"/>
              <a:t> </a:t>
            </a:r>
            <a:r>
              <a:rPr lang="nl-NL" dirty="0" err="1" smtClean="0"/>
              <a:t>combination</a:t>
            </a:r>
            <a:r>
              <a:rPr lang="nl-NL" dirty="0" smtClean="0"/>
              <a:t> is </a:t>
            </a:r>
            <a:r>
              <a:rPr lang="nl-NL" dirty="0" err="1" smtClean="0"/>
              <a:t>specified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positive</a:t>
            </a:r>
            <a:r>
              <a:rPr lang="nl-NL" dirty="0" smtClean="0"/>
              <a:t> or </a:t>
            </a:r>
            <a:r>
              <a:rPr lang="nl-NL" dirty="0" err="1" smtClean="0"/>
              <a:t>negative</a:t>
            </a:r>
            <a:endParaRPr lang="nl-NL" dirty="0" smtClean="0"/>
          </a:p>
          <a:p>
            <a:r>
              <a:rPr lang="nl-NL" dirty="0" err="1" smtClean="0"/>
              <a:t>When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axiom</a:t>
            </a:r>
            <a:r>
              <a:rPr lang="nl-NL" dirty="0" smtClean="0"/>
              <a:t> is </a:t>
            </a:r>
            <a:r>
              <a:rPr lang="nl-NL" dirty="0" err="1" smtClean="0"/>
              <a:t>triggered</a:t>
            </a:r>
            <a:r>
              <a:rPr lang="nl-NL" dirty="0" smtClean="0"/>
              <a:t>,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Positive</a:t>
            </a:r>
            <a:r>
              <a:rPr lang="nl-NL" dirty="0" smtClean="0"/>
              <a:t> or </a:t>
            </a:r>
            <a:r>
              <a:rPr lang="nl-NL" dirty="0" err="1" smtClean="0"/>
              <a:t>Negative</a:t>
            </a:r>
            <a:r>
              <a:rPr lang="nl-NL" dirty="0" smtClean="0"/>
              <a:t> class is </a:t>
            </a:r>
            <a:r>
              <a:rPr lang="nl-NL" dirty="0" err="1" smtClean="0"/>
              <a:t>added</a:t>
            </a:r>
            <a:r>
              <a:rPr lang="nl-NL" dirty="0" smtClean="0"/>
              <a:t> as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active</a:t>
            </a:r>
            <a:r>
              <a:rPr lang="nl-NL" dirty="0" smtClean="0"/>
              <a:t> feature in </a:t>
            </a:r>
            <a:r>
              <a:rPr lang="nl-NL" dirty="0" err="1" smtClean="0"/>
              <a:t>the</a:t>
            </a:r>
            <a:r>
              <a:rPr lang="nl-NL" dirty="0" smtClean="0"/>
              <a:t> feature vector</a:t>
            </a:r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Axioms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14" y="2202491"/>
            <a:ext cx="5214250" cy="178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79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sentence&gt;</a:t>
            </a:r>
            <a:endParaRPr lang="en-US" b="1" dirty="0">
              <a:solidFill>
                <a:srgbClr val="0070C0"/>
              </a:solidFill>
              <a:latin typeface="Courier New" pitchFamily="49" charset="0"/>
              <a:ea typeface="Arial Unicode MS" pitchFamily="34" charset="-128"/>
              <a:cs typeface="Courier New" pitchFamily="49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text&gt;Food was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delicious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, staff was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rude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&lt;/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text&gt;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="Food" 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category="FOOD#QUALITY" 				polarity="positive" from="0" to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4"/&gt;</a:t>
            </a:r>
            <a:endParaRPr lang="en-US" dirty="0">
              <a:latin typeface="Courier New" pitchFamily="49" charset="0"/>
              <a:ea typeface="Arial Unicode MS" pitchFamily="34" charset="-128"/>
              <a:cs typeface="Courier New" pitchFamily="49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="staff" 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category="SERVICE#GENERAL" 		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polarity="negative" 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from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20" 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to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="25"/&gt;</a:t>
            </a:r>
            <a:endParaRPr lang="en-US" dirty="0">
              <a:latin typeface="Courier New" pitchFamily="49" charset="0"/>
              <a:ea typeface="Arial Unicode MS" pitchFamily="34" charset="-128"/>
              <a:cs typeface="Courier New" pitchFamily="49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&lt;/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&lt;/sentence&gt;</a:t>
            </a:r>
            <a:endParaRPr lang="nl-NL" b="1" dirty="0">
              <a:solidFill>
                <a:srgbClr val="0070C0"/>
              </a:solidFill>
              <a:latin typeface="Courier New" pitchFamily="49" charset="0"/>
              <a:ea typeface="Arial Unicode MS" pitchFamily="34" charset="-128"/>
              <a:cs typeface="Courier New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Dependent Sentiment -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161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COR_2_Titel_2_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71849" cy="49409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Results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Results</a:t>
            </a:r>
            <a:endParaRPr lang="nl-NL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349116"/>
              </p:ext>
            </p:extLst>
          </p:nvPr>
        </p:nvGraphicFramePr>
        <p:xfrm>
          <a:off x="492665" y="1295127"/>
          <a:ext cx="8170860" cy="2484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1810"/>
                <a:gridCol w="1361810"/>
                <a:gridCol w="1361810"/>
                <a:gridCol w="1361810"/>
                <a:gridCol w="1361810"/>
                <a:gridCol w="1361810"/>
              </a:tblGrid>
              <a:tr h="41402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Aspect Sentiment Classification</a:t>
                      </a:r>
                      <a:endParaRPr lang="en-US" sz="16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2563" marR="122563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p-values of two-sided paired t-test</a:t>
                      </a:r>
                    </a:p>
                  </a:txBody>
                  <a:tcPr marL="122563" marR="122563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2563" marR="122563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Avg. F</a:t>
                      </a:r>
                      <a:r>
                        <a:rPr lang="en-US" sz="1600" b="1" kern="1200" baseline="-250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b="1" kern="1200" baseline="-250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2563" marR="122563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St.dev</a:t>
                      </a:r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2563" marR="122563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base</a:t>
                      </a:r>
                      <a:endParaRPr lang="en-US" sz="16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2563" marR="122563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+S</a:t>
                      </a:r>
                      <a:endParaRPr lang="en-US" sz="16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2563" marR="122563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+O</a:t>
                      </a:r>
                      <a:endParaRPr lang="en-US" sz="16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2563" marR="122563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B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0.7555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0.0412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S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0.7569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0.0305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0.8894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/>
                </a:tc>
              </a:tr>
              <a:tr h="4140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BO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0.7715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0.0405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0.0034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0.1018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/>
                </a:tc>
              </a:tr>
              <a:tr h="4140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SO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0.7813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0.0373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0.0039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0.0070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0.1364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497425" y="971550"/>
            <a:ext cx="8166100" cy="323850"/>
          </a:xfrm>
        </p:spPr>
        <p:txBody>
          <a:bodyPr/>
          <a:lstStyle/>
          <a:p>
            <a:pPr marL="0" indent="0">
              <a:buNone/>
            </a:pPr>
            <a:r>
              <a:rPr lang="nl-NL" dirty="0" err="1"/>
              <a:t>Average</a:t>
            </a:r>
            <a:r>
              <a:rPr lang="nl-NL" dirty="0"/>
              <a:t> over 10 runs </a:t>
            </a:r>
            <a:r>
              <a:rPr lang="nl-NL" dirty="0" err="1"/>
              <a:t>with</a:t>
            </a:r>
            <a:r>
              <a:rPr lang="nl-NL" dirty="0"/>
              <a:t> 10-fold cross-</a:t>
            </a:r>
            <a:r>
              <a:rPr lang="nl-NL" dirty="0" err="1"/>
              <a:t>validation</a:t>
            </a:r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00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 err="1" smtClean="0"/>
              <a:t>What</a:t>
            </a:r>
            <a:r>
              <a:rPr lang="nl-NL" dirty="0" smtClean="0"/>
              <a:t> is sentiment analysis?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Many</a:t>
            </a:r>
            <a:r>
              <a:rPr lang="nl-NL" dirty="0" smtClean="0"/>
              <a:t> </a:t>
            </a:r>
            <a:r>
              <a:rPr lang="nl-NL" dirty="0" err="1" smtClean="0"/>
              <a:t>people</a:t>
            </a:r>
            <a:r>
              <a:rPr lang="nl-NL" dirty="0" smtClean="0"/>
              <a:t> </a:t>
            </a:r>
            <a:r>
              <a:rPr lang="nl-NL" dirty="0" err="1" smtClean="0"/>
              <a:t>freely</a:t>
            </a:r>
            <a:r>
              <a:rPr lang="nl-NL" dirty="0" smtClean="0"/>
              <a:t> </a:t>
            </a:r>
            <a:r>
              <a:rPr lang="nl-NL" dirty="0" err="1" smtClean="0"/>
              <a:t>express</a:t>
            </a:r>
            <a:r>
              <a:rPr lang="nl-NL" dirty="0" smtClean="0"/>
              <a:t> </a:t>
            </a:r>
            <a:r>
              <a:rPr lang="nl-NL" dirty="0" err="1" smtClean="0"/>
              <a:t>their</a:t>
            </a:r>
            <a:r>
              <a:rPr lang="nl-NL" dirty="0" smtClean="0"/>
              <a:t> </a:t>
            </a:r>
            <a:r>
              <a:rPr lang="nl-NL" dirty="0" err="1" smtClean="0"/>
              <a:t>opinions</a:t>
            </a:r>
            <a:r>
              <a:rPr lang="nl-NL" dirty="0" smtClean="0"/>
              <a:t> on the Web</a:t>
            </a:r>
          </a:p>
          <a:p>
            <a:r>
              <a:rPr lang="nl-NL" dirty="0" smtClean="0"/>
              <a:t>Extract sentiment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unstructured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  <a:p>
            <a:r>
              <a:rPr lang="nl-NL" dirty="0" err="1" smtClean="0"/>
              <a:t>Useful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For </a:t>
            </a:r>
            <a:r>
              <a:rPr lang="nl-NL" dirty="0" err="1" smtClean="0"/>
              <a:t>consumers</a:t>
            </a:r>
            <a:r>
              <a:rPr lang="nl-NL" dirty="0"/>
              <a:t> </a:t>
            </a:r>
            <a:r>
              <a:rPr lang="nl-NL" dirty="0" err="1" smtClean="0"/>
              <a:t>when</a:t>
            </a:r>
            <a:r>
              <a:rPr lang="nl-NL" dirty="0" smtClean="0"/>
              <a:t> making a </a:t>
            </a:r>
            <a:r>
              <a:rPr lang="nl-NL" dirty="0" err="1" smtClean="0"/>
              <a:t>purchase</a:t>
            </a:r>
            <a:r>
              <a:rPr lang="nl-NL" dirty="0" smtClean="0"/>
              <a:t> </a:t>
            </a:r>
            <a:r>
              <a:rPr lang="nl-NL" dirty="0" err="1" smtClean="0"/>
              <a:t>decision</a:t>
            </a:r>
            <a:endParaRPr lang="nl-NL" dirty="0" smtClean="0"/>
          </a:p>
          <a:p>
            <a:pPr lvl="1"/>
            <a:r>
              <a:rPr lang="nl-NL" dirty="0" smtClean="0"/>
              <a:t>For producers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assess</a:t>
            </a:r>
            <a:r>
              <a:rPr lang="nl-NL" dirty="0" smtClean="0"/>
              <a:t> the impact of marketing </a:t>
            </a:r>
            <a:r>
              <a:rPr lang="nl-NL" dirty="0" err="1" smtClean="0"/>
              <a:t>campaigns</a:t>
            </a:r>
            <a:r>
              <a:rPr lang="nl-NL" dirty="0" smtClean="0"/>
              <a:t>, </a:t>
            </a:r>
            <a:r>
              <a:rPr lang="nl-NL" dirty="0" err="1" smtClean="0"/>
              <a:t>success</a:t>
            </a:r>
            <a:r>
              <a:rPr lang="nl-NL" dirty="0" smtClean="0"/>
              <a:t> of product </a:t>
            </a:r>
            <a:r>
              <a:rPr lang="nl-NL" dirty="0" err="1" smtClean="0"/>
              <a:t>launches</a:t>
            </a:r>
            <a:r>
              <a:rPr lang="nl-NL" dirty="0" smtClean="0"/>
              <a:t>, etc.</a:t>
            </a:r>
          </a:p>
          <a:p>
            <a:r>
              <a:rPr lang="nl-NL" dirty="0" err="1" smtClean="0"/>
              <a:t>Many</a:t>
            </a:r>
            <a:r>
              <a:rPr lang="nl-NL" dirty="0" smtClean="0"/>
              <a:t> companies in business </a:t>
            </a:r>
            <a:r>
              <a:rPr lang="nl-NL" dirty="0" err="1" smtClean="0"/>
              <a:t>analytics</a:t>
            </a:r>
            <a:r>
              <a:rPr lang="nl-NL" dirty="0" smtClean="0"/>
              <a:t> </a:t>
            </a:r>
            <a:r>
              <a:rPr lang="nl-NL" dirty="0" err="1" smtClean="0"/>
              <a:t>include</a:t>
            </a:r>
            <a:r>
              <a:rPr lang="nl-NL" dirty="0" smtClean="0"/>
              <a:t> </a:t>
            </a:r>
            <a:r>
              <a:rPr lang="nl-NL" dirty="0" err="1" smtClean="0"/>
              <a:t>some</a:t>
            </a:r>
            <a:r>
              <a:rPr lang="nl-NL" dirty="0" smtClean="0"/>
              <a:t> form of sentiment analysis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3954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114228"/>
              </p:ext>
            </p:extLst>
          </p:nvPr>
        </p:nvGraphicFramePr>
        <p:xfrm>
          <a:off x="497425" y="1216463"/>
          <a:ext cx="4122204" cy="31087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4068"/>
                <a:gridCol w="1374068"/>
                <a:gridCol w="1374068"/>
              </a:tblGrid>
              <a:tr h="430629"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Aspect Sentiment </a:t>
                      </a:r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Classification</a:t>
                      </a:r>
                      <a:endParaRPr lang="en-US" sz="16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26883">
                <a:tc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In-sample F</a:t>
                      </a:r>
                      <a:r>
                        <a:rPr lang="en-US" sz="1600" b="1" kern="1200" baseline="-250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br>
                        <a:rPr lang="en-US" sz="1600" b="1" kern="1200" baseline="-250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(on training data)</a:t>
                      </a:r>
                      <a:endParaRPr lang="en-US" sz="1600" b="1" kern="1200" baseline="-250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Out-of-sample F</a:t>
                      </a:r>
                      <a:r>
                        <a:rPr lang="en-US" sz="1600" b="1" kern="1200" baseline="-250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br>
                        <a:rPr lang="en-US" sz="1600" b="1" kern="1200" baseline="-250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(on test data)</a:t>
                      </a:r>
                      <a:endParaRPr lang="en-US" sz="1600" b="1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085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B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0.8839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0.7835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85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S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0.8448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0.7905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85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BO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0.8823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0.8079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85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SO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0.8420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0.8068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Results</a:t>
            </a:r>
            <a:endParaRPr lang="nl-NL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497425" y="971550"/>
            <a:ext cx="8166100" cy="3238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16000" indent="-216000" algn="l" defTabSz="457200" rtl="0" eaLnBrk="1" latinLnBrk="0" hangingPunct="1">
              <a:lnSpc>
                <a:spcPts val="2300"/>
              </a:lnSpc>
              <a:spcBef>
                <a:spcPts val="0"/>
              </a:spcBef>
              <a:buSzPct val="130000"/>
              <a:buFont typeface="Arial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Museo Sans 500"/>
              </a:defRPr>
            </a:lvl1pPr>
            <a:lvl2pPr marL="432000" indent="-216000" algn="l" defTabSz="457200" rtl="0" eaLnBrk="1" latinLnBrk="0" hangingPunct="1">
              <a:lnSpc>
                <a:spcPts val="2300"/>
              </a:lnSpc>
              <a:spcBef>
                <a:spcPts val="0"/>
              </a:spcBef>
              <a:buSzPct val="130000"/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Museo Sans 500"/>
              </a:defRPr>
            </a:lvl2pPr>
            <a:lvl3pPr marL="648000" indent="-216000" algn="l" defTabSz="457200" rtl="0" eaLnBrk="1" latinLnBrk="0" hangingPunct="1">
              <a:lnSpc>
                <a:spcPts val="2300"/>
              </a:lnSpc>
              <a:spcBef>
                <a:spcPts val="0"/>
              </a:spcBef>
              <a:buSzPct val="130000"/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Museo Sans 500"/>
              </a:defRPr>
            </a:lvl3pPr>
            <a:lvl4pPr marL="864000" indent="-216000" algn="l" defTabSz="457200" rtl="0" eaLnBrk="1" latinLnBrk="0" hangingPunct="1">
              <a:lnSpc>
                <a:spcPts val="2300"/>
              </a:lnSpc>
              <a:spcBef>
                <a:spcPts val="0"/>
              </a:spcBef>
              <a:buSzPct val="130000"/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Museo Sans 500"/>
              </a:defRPr>
            </a:lvl4pPr>
            <a:lvl5pPr marL="1080000" indent="-216000" algn="l" defTabSz="457200" rtl="0" eaLnBrk="1" latinLnBrk="0" hangingPunct="1">
              <a:lnSpc>
                <a:spcPts val="2300"/>
              </a:lnSpc>
              <a:spcBef>
                <a:spcPts val="0"/>
              </a:spcBef>
              <a:buSzPct val="130000"/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Museo Sans 5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l-NL" dirty="0" smtClean="0"/>
              <a:t>Single run on training </a:t>
            </a:r>
            <a:r>
              <a:rPr lang="nl-NL" dirty="0" err="1" smtClean="0"/>
              <a:t>and</a:t>
            </a:r>
            <a:r>
              <a:rPr lang="nl-NL" dirty="0" smtClean="0"/>
              <a:t> test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35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size sensitivity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the test set the same</a:t>
            </a:r>
          </a:p>
          <a:p>
            <a:r>
              <a:rPr lang="en-US" dirty="0" smtClean="0"/>
              <a:t>Use only </a:t>
            </a:r>
            <a:r>
              <a:rPr lang="en-US" i="1" dirty="0" smtClean="0"/>
              <a:t>n</a:t>
            </a:r>
            <a:r>
              <a:rPr lang="en-US" dirty="0" smtClean="0"/>
              <a:t>% of available training data</a:t>
            </a:r>
          </a:p>
          <a:p>
            <a:r>
              <a:rPr lang="en-US" dirty="0" smtClean="0"/>
              <a:t>Set n to 10:100 with step size 10</a:t>
            </a:r>
          </a:p>
          <a:p>
            <a:r>
              <a:rPr lang="en-US" dirty="0" smtClean="0"/>
              <a:t>Performed for both aspect detection and aspect sentiment classification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612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20" y="0"/>
            <a:ext cx="8361947" cy="51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79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COR_2_Titel_2_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71849" cy="49409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Conclusions</a:t>
            </a:r>
            <a:r>
              <a:rPr lang="nl-NL" dirty="0" smtClean="0"/>
              <a:t> &amp; </a:t>
            </a:r>
            <a:br>
              <a:rPr lang="nl-NL" dirty="0" smtClean="0"/>
            </a:br>
            <a:r>
              <a:rPr lang="nl-NL" dirty="0"/>
              <a:t>	</a:t>
            </a:r>
            <a:r>
              <a:rPr lang="nl-NL" dirty="0" smtClean="0"/>
              <a:t>		</a:t>
            </a:r>
            <a:r>
              <a:rPr lang="nl-NL" dirty="0" err="1" smtClean="0"/>
              <a:t>Future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49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External knowledge improves aspect-based sentiment analysis</a:t>
            </a:r>
          </a:p>
          <a:p>
            <a:r>
              <a:rPr lang="en-US" dirty="0" smtClean="0"/>
              <a:t>Better overall performance</a:t>
            </a:r>
          </a:p>
          <a:p>
            <a:r>
              <a:rPr lang="en-US" dirty="0" smtClean="0"/>
              <a:t>Less data is needed when using ontology</a:t>
            </a:r>
          </a:p>
          <a:p>
            <a:r>
              <a:rPr lang="en-US" dirty="0" smtClean="0"/>
              <a:t>Ontology coverage is important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6319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 more sentiment expressions</a:t>
            </a:r>
          </a:p>
          <a:p>
            <a:r>
              <a:rPr lang="en-US" dirty="0" smtClean="0"/>
              <a:t>Improve reasoning</a:t>
            </a:r>
          </a:p>
          <a:p>
            <a:r>
              <a:rPr lang="en-US" dirty="0" smtClean="0"/>
              <a:t>Investigate best way to combine sentiment and distance information</a:t>
            </a:r>
          </a:p>
          <a:p>
            <a:r>
              <a:rPr lang="en-US" dirty="0" smtClean="0"/>
              <a:t>Automate </a:t>
            </a:r>
            <a:r>
              <a:rPr lang="en-US" dirty="0" smtClean="0"/>
              <a:t>ontology population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972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1" y="582812"/>
            <a:ext cx="5875598" cy="44066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014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COR_2_Titel_2_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71849" cy="49409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Bonus slides: </a:t>
            </a:r>
            <a:br>
              <a:rPr lang="nl-NL" dirty="0" smtClean="0"/>
            </a:br>
            <a:r>
              <a:rPr lang="nl-NL" dirty="0"/>
              <a:t>	</a:t>
            </a:r>
            <a:r>
              <a:rPr lang="nl-NL" dirty="0" smtClean="0"/>
              <a:t>		</a:t>
            </a:r>
            <a:r>
              <a:rPr lang="nl-NL" sz="3200" dirty="0" smtClean="0"/>
              <a:t>Data Analysis</a:t>
            </a:r>
            <a:endParaRPr lang="nl-NL" sz="32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5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Natural</a:t>
            </a:r>
            <a:r>
              <a:rPr lang="nl-NL" dirty="0" smtClean="0"/>
              <a:t> </a:t>
            </a:r>
            <a:r>
              <a:rPr lang="nl-NL" dirty="0" err="1" smtClean="0"/>
              <a:t>Language</a:t>
            </a:r>
            <a:r>
              <a:rPr lang="nl-NL" dirty="0" smtClean="0"/>
              <a:t> Processing</a:t>
            </a:r>
            <a:endParaRPr lang="nl-NL" dirty="0"/>
          </a:p>
        </p:txBody>
      </p:sp>
      <p:pic>
        <p:nvPicPr>
          <p:cNvPr id="5" name="Tijdelijke aanduiding voor inhoud 4" descr="nlpPipeline1.emz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1525" y="972000"/>
            <a:ext cx="8172000" cy="3354654"/>
          </a:xfrm>
        </p:spPr>
      </p:pic>
    </p:spTree>
    <p:extLst>
      <p:ext uri="{BB962C8B-B14F-4D97-AF65-F5344CB8AC3E}">
        <p14:creationId xmlns:p14="http://schemas.microsoft.com/office/powerpoint/2010/main" val="3935269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 Statistics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5" y="972000"/>
            <a:ext cx="6886071" cy="3606452"/>
          </a:xfrm>
        </p:spPr>
      </p:pic>
    </p:spTree>
    <p:extLst>
      <p:ext uri="{BB962C8B-B14F-4D97-AF65-F5344CB8AC3E}">
        <p14:creationId xmlns:p14="http://schemas.microsoft.com/office/powerpoint/2010/main" val="188131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 err="1" smtClean="0"/>
              <a:t>Why</a:t>
            </a:r>
            <a:r>
              <a:rPr lang="nl-NL" dirty="0" smtClean="0"/>
              <a:t> aspect-</a:t>
            </a:r>
            <a:r>
              <a:rPr lang="nl-NL" dirty="0" err="1" smtClean="0"/>
              <a:t>based</a:t>
            </a:r>
            <a:r>
              <a:rPr lang="nl-NL" dirty="0" smtClean="0"/>
              <a:t>?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Finer</a:t>
            </a:r>
            <a:r>
              <a:rPr lang="nl-NL" dirty="0" smtClean="0"/>
              <a:t> level of analysis</a:t>
            </a:r>
          </a:p>
          <a:p>
            <a:r>
              <a:rPr lang="nl-NL" dirty="0" err="1" smtClean="0"/>
              <a:t>Directly</a:t>
            </a:r>
            <a:r>
              <a:rPr lang="nl-NL" dirty="0" smtClean="0"/>
              <a:t> link </a:t>
            </a:r>
            <a:r>
              <a:rPr lang="nl-NL" dirty="0" err="1" smtClean="0"/>
              <a:t>expressed</a:t>
            </a:r>
            <a:r>
              <a:rPr lang="nl-NL" dirty="0" smtClean="0"/>
              <a:t> sentiment to </a:t>
            </a:r>
            <a:r>
              <a:rPr lang="nl-NL" dirty="0" err="1" smtClean="0"/>
              <a:t>actual</a:t>
            </a:r>
            <a:r>
              <a:rPr lang="nl-NL" dirty="0" smtClean="0"/>
              <a:t> topic or aspect</a:t>
            </a:r>
          </a:p>
          <a:p>
            <a:r>
              <a:rPr lang="nl-NL" dirty="0" err="1" smtClean="0"/>
              <a:t>Useful</a:t>
            </a:r>
            <a:r>
              <a:rPr lang="nl-NL" dirty="0" smtClean="0"/>
              <a:t> </a:t>
            </a:r>
            <a:r>
              <a:rPr lang="nl-NL" dirty="0" err="1" smtClean="0"/>
              <a:t>when</a:t>
            </a:r>
            <a:r>
              <a:rPr lang="nl-NL" dirty="0" smtClean="0"/>
              <a:t> topic is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known</a:t>
            </a:r>
            <a:r>
              <a:rPr lang="nl-NL" dirty="0"/>
              <a:t> </a:t>
            </a:r>
            <a:r>
              <a:rPr lang="nl-NL" dirty="0" err="1" smtClean="0"/>
              <a:t>beforehand</a:t>
            </a:r>
            <a:r>
              <a:rPr lang="nl-NL" dirty="0" smtClean="0"/>
              <a:t>, or </a:t>
            </a:r>
            <a:r>
              <a:rPr lang="nl-NL" dirty="0" err="1" smtClean="0"/>
              <a:t>when</a:t>
            </a:r>
            <a:r>
              <a:rPr lang="nl-NL" dirty="0" smtClean="0"/>
              <a:t> </a:t>
            </a:r>
            <a:r>
              <a:rPr lang="nl-NL" dirty="0" err="1" smtClean="0"/>
              <a:t>there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multiple topics</a:t>
            </a:r>
          </a:p>
          <a:p>
            <a:r>
              <a:rPr lang="nl-NL" dirty="0" err="1" smtClean="0"/>
              <a:t>Two</a:t>
            </a:r>
            <a:r>
              <a:rPr lang="nl-NL" dirty="0" smtClean="0"/>
              <a:t> </a:t>
            </a:r>
            <a:r>
              <a:rPr lang="nl-NL" dirty="0" err="1" smtClean="0"/>
              <a:t>main</a:t>
            </a:r>
            <a:r>
              <a:rPr lang="nl-NL" dirty="0" smtClean="0"/>
              <a:t> </a:t>
            </a:r>
            <a:r>
              <a:rPr lang="nl-NL" dirty="0" err="1" smtClean="0"/>
              <a:t>tasks</a:t>
            </a:r>
            <a:r>
              <a:rPr lang="nl-NL" dirty="0" smtClean="0"/>
              <a:t>:</a:t>
            </a:r>
          </a:p>
          <a:p>
            <a:pPr marL="728663" lvl="1" indent="-385763">
              <a:buFont typeface="+mj-lt"/>
              <a:buAutoNum type="arabicPeriod"/>
            </a:pPr>
            <a:r>
              <a:rPr lang="nl-NL" dirty="0" smtClean="0"/>
              <a:t>Aspect </a:t>
            </a:r>
            <a:r>
              <a:rPr lang="nl-NL" dirty="0" err="1" smtClean="0"/>
              <a:t>detection</a:t>
            </a:r>
            <a:endParaRPr lang="nl-NL" dirty="0" smtClean="0"/>
          </a:p>
          <a:p>
            <a:pPr marL="728663" lvl="1" indent="-385763">
              <a:buFont typeface="+mj-lt"/>
              <a:buAutoNum type="arabicPeriod"/>
            </a:pPr>
            <a:r>
              <a:rPr lang="nl-NL" dirty="0" smtClean="0"/>
              <a:t>Sentiment </a:t>
            </a:r>
            <a:r>
              <a:rPr lang="nl-NL" dirty="0" err="1" smtClean="0"/>
              <a:t>analysis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aspects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2509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 Statistics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5" y="972000"/>
            <a:ext cx="5990298" cy="3747715"/>
          </a:xfrm>
        </p:spPr>
      </p:pic>
    </p:spTree>
    <p:extLst>
      <p:ext uri="{BB962C8B-B14F-4D97-AF65-F5344CB8AC3E}">
        <p14:creationId xmlns:p14="http://schemas.microsoft.com/office/powerpoint/2010/main" val="2985584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Statistics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5" y="972000"/>
            <a:ext cx="6172200" cy="3639701"/>
          </a:xfrm>
        </p:spPr>
      </p:pic>
    </p:spTree>
    <p:extLst>
      <p:ext uri="{BB962C8B-B14F-4D97-AF65-F5344CB8AC3E}">
        <p14:creationId xmlns:p14="http://schemas.microsoft.com/office/powerpoint/2010/main" val="710361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Statistics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5" y="972000"/>
            <a:ext cx="5770379" cy="3774521"/>
          </a:xfrm>
        </p:spPr>
      </p:pic>
    </p:spTree>
    <p:extLst>
      <p:ext uri="{BB962C8B-B14F-4D97-AF65-F5344CB8AC3E}">
        <p14:creationId xmlns:p14="http://schemas.microsoft.com/office/powerpoint/2010/main" val="1363115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Data Snippet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&lt;sentence id="1032695:1"&gt;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&lt;text&gt;Everything is always cooked to perfection , the service is excellent , the decor cool and understated .&lt;/text&gt;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target="NULL" category="FOOD#QUALITY" 				polarity="positive" from="0" to="0"/&gt;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target="service" category="SERVICE#GENERAL" 		polarity="positive" from="47" to="54"/&gt;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target="decor" category="AMBIENCE#GENERAL" 			polarity="positive" from="73" to="78"/&gt;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&lt;/Opinions&gt;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&lt;/sentence&gt;</a:t>
            </a:r>
            <a:endParaRPr lang="nl-NL" b="1" dirty="0">
              <a:solidFill>
                <a:srgbClr val="0070C0"/>
              </a:solidFill>
              <a:latin typeface="Courier New" pitchFamily="49" charset="0"/>
              <a:ea typeface="Arial Unicode MS" pitchFamily="34" charset="-128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534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Data Snippet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&lt;sentence id="1032695:1"&gt;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&lt;text&gt;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Everything is always cooked to perfection , the service is excellent , the decor cool and 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understated 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.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&lt;/text&gt;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target="NULL" category="FOOD#QUALITY" 				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polarity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="positive" from="0" to="0"/&gt;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target="service" 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category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="SERVICE#GENERAL" 		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polarity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="positive" from="47" to="54"/&gt;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target="decor" category="AMBIENCE#GENERAL" 			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polarity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="positive" from="73" to="78"/&gt;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&lt;/Opinions&gt;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&lt;/sentence&gt;</a:t>
            </a:r>
            <a:endParaRPr lang="nl-NL" dirty="0">
              <a:latin typeface="Courier New" pitchFamily="49" charset="0"/>
              <a:ea typeface="Arial Unicode MS" pitchFamily="34" charset="-128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22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Data Snippet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&lt;sentence id="1032695:1"&gt;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&lt;text&gt;Everything is always cooked to perfection , the service is excellent , the decor cool 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and understated 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.&lt;/text&gt;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target="NULL" category="FOOD#QUALITY" 				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polarity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="positive" from="0" to="0"/&gt;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target="service" 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category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="SERVICE#GENERAL" 		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polarity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="positive" from="47" to="54"/&gt;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target="decor" category="AMBIENCE#GENERAL" 			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polarity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="positive" from="73" to="78"/&gt;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&lt;/Opinions&gt;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&lt;/sentence&gt;</a:t>
            </a:r>
            <a:endParaRPr lang="nl-NL" dirty="0">
              <a:latin typeface="Courier New" pitchFamily="49" charset="0"/>
              <a:ea typeface="Arial Unicode MS" pitchFamily="34" charset="-128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628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Data Snippet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&lt;sentence id="1032695:1"&gt;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&lt;text&gt;Everything is always cooked to perfection , the service is excellent , the decor cool and 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understated 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.&lt;/text&gt;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target="NULL"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category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FOOD#QUALITY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 				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polarity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="positive" from="0" to="0"/&gt;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Opinion 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target="service"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category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SERVICE#GENERAL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 		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polarity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="positive" from="47" to="54"/&gt;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target="decor"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category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AMBIENCE#GENERAL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 			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polarity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="positive" from="73" to="78"/&gt;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&lt;/Opinions&gt;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&lt;/sentence&gt;</a:t>
            </a:r>
            <a:endParaRPr lang="nl-NL" dirty="0">
              <a:latin typeface="Courier New" pitchFamily="49" charset="0"/>
              <a:ea typeface="Arial Unicode MS" pitchFamily="34" charset="-128"/>
              <a:cs typeface="Courier New" pitchFamily="49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915374" y="4299942"/>
            <a:ext cx="3313253" cy="410954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 anchor="t">
            <a:norm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nl-NL" sz="20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Task</a:t>
            </a:r>
            <a:r>
              <a:rPr lang="nl-NL" sz="2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Aspect </a:t>
            </a:r>
            <a:r>
              <a:rPr lang="nl-NL" sz="20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Detection</a:t>
            </a:r>
            <a:endParaRPr lang="nl-NL" sz="20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93277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Data Snippet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&lt;sentence id="1032695:1"&gt;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text&gt;Everything 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is always cooked to perfection , the 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service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 is excellent , the 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decor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 cool and 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understated 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.&lt;/text&gt;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target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NULL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 category="FOOD#QUALITY" 				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polarity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="positive"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from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0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to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0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target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service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 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category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="SERVICE#GENERAL" 			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polarity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="positive"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from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47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to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54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target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decor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 category="AMBIENCE#GENERAL" 			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polarity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="positive"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from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73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to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78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&lt;/Opinions&gt;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&lt;/sentence&gt;</a:t>
            </a:r>
            <a:endParaRPr lang="nl-NL" dirty="0">
              <a:latin typeface="Courier New" pitchFamily="49" charset="0"/>
              <a:ea typeface="Arial Unicode MS" pitchFamily="34" charset="-128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76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Data Snippet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&lt;sentence id="1032695:1"&gt;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&lt;text&gt;Everything is always cooked to perfection , the service is excellent , the decor cool and 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understated 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.&lt;/text&gt;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target="NULL" category="FOOD#QUALITY" 				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polarity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positive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 from="0" to="0"/&gt;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target="service" 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category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="SERVICE#GENERAL" 			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polarity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positive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 from="47" to="54"/&gt;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target="decor" category="AMBIENCE#GENERAL" 			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polarity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positive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 from="73" to="78"/&gt;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&lt;/Opinions&gt;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&lt;/sentence&gt;</a:t>
            </a:r>
            <a:endParaRPr lang="nl-NL" dirty="0">
              <a:latin typeface="Courier New" pitchFamily="49" charset="0"/>
              <a:ea typeface="Arial Unicode MS" pitchFamily="34" charset="-128"/>
              <a:cs typeface="Courier New" pitchFamily="49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232467" y="4299942"/>
            <a:ext cx="4679066" cy="445678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 anchor="t">
            <a:normAutofit fontScale="85000" lnSpcReduction="10000"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nl-NL" sz="20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Our</a:t>
            </a:r>
            <a:r>
              <a:rPr lang="nl-NL" sz="2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20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Task</a:t>
            </a:r>
            <a:r>
              <a:rPr lang="nl-NL" sz="2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Sentiment Analysis </a:t>
            </a:r>
            <a:r>
              <a:rPr lang="nl-NL" sz="20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for</a:t>
            </a:r>
            <a:r>
              <a:rPr lang="nl-NL" sz="2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20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Aspects</a:t>
            </a:r>
            <a:endParaRPr lang="nl-NL" sz="20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72204087"/>
      </p:ext>
    </p:extLst>
  </p:cSld>
  <p:clrMapOvr>
    <a:masterClrMapping/>
  </p:clrMapOvr>
</p:sld>
</file>

<file path=ppt/theme/theme1.xml><?xml version="1.0" encoding="utf-8"?>
<a:theme xmlns:a="http://schemas.openxmlformats.org/drawingml/2006/main" name="Erasmus_ESE_B_EN_v1">
  <a:themeElements>
    <a:clrScheme name="EUR_ESE_PP2">
      <a:dk1>
        <a:srgbClr val="000000"/>
      </a:dk1>
      <a:lt1>
        <a:sysClr val="window" lastClr="FFFFFF"/>
      </a:lt1>
      <a:dk2>
        <a:srgbClr val="002328"/>
      </a:dk2>
      <a:lt2>
        <a:srgbClr val="9C9C9C"/>
      </a:lt2>
      <a:accent1>
        <a:srgbClr val="FFD700"/>
      </a:accent1>
      <a:accent2>
        <a:srgbClr val="00A22E"/>
      </a:accent2>
      <a:accent3>
        <a:srgbClr val="00B4D2"/>
      </a:accent3>
      <a:accent4>
        <a:srgbClr val="801A99"/>
      </a:accent4>
      <a:accent5>
        <a:srgbClr val="FF9E00"/>
      </a:accent5>
      <a:accent6>
        <a:srgbClr val="BC0436"/>
      </a:accent6>
      <a:hlink>
        <a:srgbClr val="000000"/>
      </a:hlink>
      <a:folHlink>
        <a:srgbClr val="000000"/>
      </a:folHlink>
    </a:clrScheme>
    <a:fontScheme name="Erasmus_500-700">
      <a:majorFont>
        <a:latin typeface="Museo Sans 700"/>
        <a:ea typeface=""/>
        <a:cs typeface=""/>
      </a:majorFont>
      <a:minorFont>
        <a:latin typeface="Museo Sans 500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rasmus_ESE_template_169_ENG.pptx" id="{0E7A3E0D-3348-44E6-AC43-3F79E65E6632}" vid="{5CDEEB43-3930-46C4-84C6-B23DAE439C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Erasmus_ESE_template_169_ENG</Template>
  <TotalTime>188</TotalTime>
  <Words>666</Words>
  <Application>Microsoft Office PowerPoint</Application>
  <PresentationFormat>On-screen Show (16:9)</PresentationFormat>
  <Paragraphs>196</Paragraphs>
  <Slides>32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 Unicode MS</vt:lpstr>
      <vt:lpstr>Arial</vt:lpstr>
      <vt:lpstr>Calibri</vt:lpstr>
      <vt:lpstr>Courier New</vt:lpstr>
      <vt:lpstr>Museo Sans 100</vt:lpstr>
      <vt:lpstr>Museo Sans 500</vt:lpstr>
      <vt:lpstr>Museo Sans 700</vt:lpstr>
      <vt:lpstr>Museo Sans 900</vt:lpstr>
      <vt:lpstr>Erasmus_ESE_B_EN_v1</vt:lpstr>
      <vt:lpstr>An Ontology-Enhanced Hybrid Approach to Aspect-Based Sentiment Analysis</vt:lpstr>
      <vt:lpstr>What is sentiment analysis?</vt:lpstr>
      <vt:lpstr>Why aspect-based?</vt:lpstr>
      <vt:lpstr>Data Snippet</vt:lpstr>
      <vt:lpstr>Data Snippet</vt:lpstr>
      <vt:lpstr>Data Snippet</vt:lpstr>
      <vt:lpstr>Data Snippet</vt:lpstr>
      <vt:lpstr>Data Snippet</vt:lpstr>
      <vt:lpstr>Data Snippet</vt:lpstr>
      <vt:lpstr>Motivation and Setup</vt:lpstr>
      <vt:lpstr>Why use external knowledge?</vt:lpstr>
      <vt:lpstr>Ontology as external knowledge</vt:lpstr>
      <vt:lpstr>Ontology Snippet</vt:lpstr>
      <vt:lpstr>Setup for Aspect Sentiment Classification</vt:lpstr>
      <vt:lpstr>Three different ontology scenarios</vt:lpstr>
      <vt:lpstr>Axioms</vt:lpstr>
      <vt:lpstr>Context Dependent Sentiment - Example</vt:lpstr>
      <vt:lpstr>Results</vt:lpstr>
      <vt:lpstr>Results</vt:lpstr>
      <vt:lpstr>Results</vt:lpstr>
      <vt:lpstr>Data size sensitivity analysis</vt:lpstr>
      <vt:lpstr>PowerPoint Presentation</vt:lpstr>
      <vt:lpstr>Conclusions &amp;     Future Work</vt:lpstr>
      <vt:lpstr>Conclusions</vt:lpstr>
      <vt:lpstr>Future Work</vt:lpstr>
      <vt:lpstr>Discussion</vt:lpstr>
      <vt:lpstr>Bonus slides:     Data Analysis</vt:lpstr>
      <vt:lpstr>Natural Language Processing</vt:lpstr>
      <vt:lpstr>Aspect Statistics</vt:lpstr>
      <vt:lpstr>Aspect Statistics</vt:lpstr>
      <vt:lpstr>Sentiment Statistics</vt:lpstr>
      <vt:lpstr>Sentiment Statistics</vt:lpstr>
    </vt:vector>
  </TitlesOfParts>
  <Manager/>
  <Company>EUR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Ontology-Enhanced  Aspect-Based Sentiment Analysis</dc:title>
  <dc:subject/>
  <dc:creator>Kim Schouten</dc:creator>
  <cp:keywords/>
  <dc:description>ESE presentation 16:9_x000d_version 1.0 - April 2015_x000d_Design: Fabrique_x000d_Template: Ton Persoon</dc:description>
  <cp:lastModifiedBy>Kim Schouten</cp:lastModifiedBy>
  <cp:revision>23</cp:revision>
  <dcterms:created xsi:type="dcterms:W3CDTF">2017-06-01T08:00:10Z</dcterms:created>
  <dcterms:modified xsi:type="dcterms:W3CDTF">2017-10-10T06:34:55Z</dcterms:modified>
  <cp:category/>
</cp:coreProperties>
</file>