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4FBD-56FA-4536-9AF2-4F63676C222E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ADED-2E33-4027-A8A0-DA152962B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555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4FBD-56FA-4536-9AF2-4F63676C222E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ADED-2E33-4027-A8A0-DA152962B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37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4FBD-56FA-4536-9AF2-4F63676C222E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ADED-2E33-4027-A8A0-DA152962B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71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4FBD-56FA-4536-9AF2-4F63676C222E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ADED-2E33-4027-A8A0-DA152962B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218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4FBD-56FA-4536-9AF2-4F63676C222E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ADED-2E33-4027-A8A0-DA152962B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932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4FBD-56FA-4536-9AF2-4F63676C222E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ADED-2E33-4027-A8A0-DA152962B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841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4FBD-56FA-4536-9AF2-4F63676C222E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ADED-2E33-4027-A8A0-DA152962B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019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4FBD-56FA-4536-9AF2-4F63676C222E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ADED-2E33-4027-A8A0-DA152962B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650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4FBD-56FA-4536-9AF2-4F63676C222E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ADED-2E33-4027-A8A0-DA152962B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367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4FBD-56FA-4536-9AF2-4F63676C222E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ADED-2E33-4027-A8A0-DA152962B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291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4FBD-56FA-4536-9AF2-4F63676C222E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ADED-2E33-4027-A8A0-DA152962B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0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24FBD-56FA-4536-9AF2-4F63676C222E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FADED-2E33-4027-A8A0-DA152962B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348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35997"/>
            <a:ext cx="12192000" cy="2387600"/>
          </a:xfrm>
        </p:spPr>
        <p:txBody>
          <a:bodyPr>
            <a:normAutofit/>
          </a:bodyPr>
          <a:lstStyle/>
          <a:p>
            <a:r>
              <a:rPr lang="en-US" dirty="0"/>
              <a:t>Aspect-Based </a:t>
            </a:r>
            <a:r>
              <a:rPr lang="en-US" dirty="0" smtClean="0"/>
              <a:t>Sentiment </a:t>
            </a:r>
            <a:r>
              <a:rPr lang="en-US" dirty="0"/>
              <a:t>Analysis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Using </a:t>
            </a:r>
            <a:r>
              <a:rPr lang="en-US" dirty="0" err="1" smtClean="0"/>
              <a:t>Lexico</a:t>
            </a:r>
            <a:r>
              <a:rPr lang="en-US" dirty="0" smtClean="0"/>
              <a:t>-Semantic </a:t>
            </a:r>
            <a:r>
              <a:rPr lang="en-US" dirty="0"/>
              <a:t>Patterns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602037"/>
            <a:ext cx="12192000" cy="2515427"/>
          </a:xfrm>
        </p:spPr>
        <p:txBody>
          <a:bodyPr>
            <a:normAutofit/>
          </a:bodyPr>
          <a:lstStyle/>
          <a:p>
            <a:r>
              <a:rPr lang="en-US" b="1" dirty="0"/>
              <a:t>Kim Schouten</a:t>
            </a:r>
            <a:r>
              <a:rPr lang="en-US" dirty="0"/>
              <a:t>, Frederique Baas, Olivier Bus, Alexander </a:t>
            </a:r>
            <a:r>
              <a:rPr lang="en-US" dirty="0" err="1"/>
              <a:t>Osinga</a:t>
            </a:r>
            <a:r>
              <a:rPr lang="en-US" dirty="0"/>
              <a:t>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Nikki </a:t>
            </a:r>
            <a:r>
              <a:rPr lang="en-US" dirty="0"/>
              <a:t>van </a:t>
            </a:r>
            <a:r>
              <a:rPr lang="en-US" dirty="0" smtClean="0"/>
              <a:t>de </a:t>
            </a:r>
            <a:r>
              <a:rPr lang="en-US" dirty="0" err="1" smtClean="0"/>
              <a:t>Ven</a:t>
            </a:r>
            <a:r>
              <a:rPr lang="en-US" dirty="0"/>
              <a:t>, </a:t>
            </a:r>
            <a:r>
              <a:rPr lang="en-US" dirty="0" err="1" smtClean="0"/>
              <a:t>Steffie</a:t>
            </a:r>
            <a:r>
              <a:rPr lang="en-US" dirty="0" smtClean="0"/>
              <a:t> </a:t>
            </a:r>
            <a:r>
              <a:rPr lang="en-US" dirty="0"/>
              <a:t>van </a:t>
            </a:r>
            <a:r>
              <a:rPr lang="en-US" dirty="0" err="1" smtClean="0"/>
              <a:t>Loenhout</a:t>
            </a:r>
            <a:r>
              <a:rPr lang="en-US" dirty="0"/>
              <a:t>, </a:t>
            </a:r>
            <a:r>
              <a:rPr lang="en-US" dirty="0" err="1"/>
              <a:t>Lisanne</a:t>
            </a:r>
            <a:r>
              <a:rPr lang="en-US" dirty="0"/>
              <a:t> </a:t>
            </a:r>
            <a:r>
              <a:rPr lang="en-US" dirty="0" err="1"/>
              <a:t>Vrolijk</a:t>
            </a:r>
            <a:r>
              <a:rPr lang="en-US" dirty="0"/>
              <a:t>, and Flavius </a:t>
            </a:r>
            <a:r>
              <a:rPr lang="en-US" dirty="0" err="1" smtClean="0"/>
              <a:t>Frasincar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Erasmus University Rotterdam</a:t>
            </a:r>
            <a:br>
              <a:rPr lang="en-US" dirty="0" smtClean="0"/>
            </a:br>
            <a:r>
              <a:rPr lang="en-US" dirty="0" smtClean="0"/>
              <a:t>the Netherlands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018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1224" y="365125"/>
            <a:ext cx="5592576" cy="1325563"/>
          </a:xfrm>
        </p:spPr>
        <p:txBody>
          <a:bodyPr/>
          <a:lstStyle/>
          <a:p>
            <a:r>
              <a:rPr lang="en-US" b="1" dirty="0" smtClean="0"/>
              <a:t>Feature performance from majority baseline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5761225" cy="6858000"/>
          </a:xfrm>
        </p:spPr>
      </p:pic>
    </p:spTree>
    <p:extLst>
      <p:ext uri="{BB962C8B-B14F-4D97-AF65-F5344CB8AC3E}">
        <p14:creationId xmlns:p14="http://schemas.microsoft.com/office/powerpoint/2010/main" val="42653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Feature performance from baseline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5960" y="2266682"/>
            <a:ext cx="8460080" cy="4237149"/>
          </a:xfrm>
        </p:spPr>
      </p:pic>
    </p:spTree>
    <p:extLst>
      <p:ext uri="{BB962C8B-B14F-4D97-AF65-F5344CB8AC3E}">
        <p14:creationId xmlns:p14="http://schemas.microsoft.com/office/powerpoint/2010/main" val="232659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Individual features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Mostly not so interesting</a:t>
            </a:r>
          </a:p>
          <a:p>
            <a:pPr lvl="1"/>
            <a:r>
              <a:rPr lang="en-US" dirty="0" smtClean="0"/>
              <a:t>Obviously positive words have high weights (</a:t>
            </a:r>
            <a:r>
              <a:rPr lang="en-US" i="1" dirty="0" smtClean="0"/>
              <a:t>best</a:t>
            </a:r>
            <a:r>
              <a:rPr lang="en-US" dirty="0" smtClean="0"/>
              <a:t>, </a:t>
            </a:r>
            <a:r>
              <a:rPr lang="en-US" i="1" dirty="0" smtClean="0"/>
              <a:t>amazing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As well as negative words (</a:t>
            </a:r>
            <a:r>
              <a:rPr lang="en-US" i="1" dirty="0" smtClean="0"/>
              <a:t>worst</a:t>
            </a:r>
            <a:r>
              <a:rPr lang="en-US" dirty="0" smtClean="0"/>
              <a:t>, </a:t>
            </a:r>
            <a:r>
              <a:rPr lang="en-US" i="1" dirty="0" smtClean="0"/>
              <a:t>not</a:t>
            </a:r>
            <a:r>
              <a:rPr lang="en-US" dirty="0" smtClean="0"/>
              <a:t>)</a:t>
            </a:r>
          </a:p>
          <a:p>
            <a:r>
              <a:rPr lang="en-US" dirty="0" smtClean="0"/>
              <a:t>Some domain dependent features are present too:</a:t>
            </a:r>
          </a:p>
          <a:p>
            <a:pPr lvl="1"/>
            <a:r>
              <a:rPr lang="en-US" dirty="0" smtClean="0"/>
              <a:t>For laptops: </a:t>
            </a:r>
            <a:r>
              <a:rPr lang="en-US" i="1" dirty="0" smtClean="0"/>
              <a:t>Dell</a:t>
            </a:r>
            <a:r>
              <a:rPr lang="en-US" dirty="0" smtClean="0"/>
              <a:t> is a strong negative indicator</a:t>
            </a:r>
          </a:p>
          <a:p>
            <a:pPr lvl="1"/>
            <a:r>
              <a:rPr lang="en-US" dirty="0" smtClean="0"/>
              <a:t>For restaurants: </a:t>
            </a:r>
            <a:r>
              <a:rPr lang="en-US" i="1" dirty="0" smtClean="0"/>
              <a:t>soggy</a:t>
            </a:r>
            <a:r>
              <a:rPr lang="en-US" dirty="0" smtClean="0"/>
              <a:t> is a strong negative indicator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83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Performance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2388" y="2434213"/>
            <a:ext cx="9307224" cy="3134162"/>
          </a:xfrm>
        </p:spPr>
      </p:pic>
    </p:spTree>
    <p:extLst>
      <p:ext uri="{BB962C8B-B14F-4D97-AF65-F5344CB8AC3E}">
        <p14:creationId xmlns:p14="http://schemas.microsoft.com/office/powerpoint/2010/main" val="119196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 all features are useful, so just overloading the SVM with every feature you can think of is not a good idea</a:t>
            </a:r>
          </a:p>
          <a:p>
            <a:r>
              <a:rPr lang="en-US" dirty="0" smtClean="0"/>
              <a:t>In our experiments, the more </a:t>
            </a:r>
            <a:r>
              <a:rPr lang="en-US" dirty="0" err="1" smtClean="0"/>
              <a:t>semantical</a:t>
            </a:r>
            <a:r>
              <a:rPr lang="en-US" dirty="0" smtClean="0"/>
              <a:t> features, such as </a:t>
            </a:r>
            <a:r>
              <a:rPr lang="en-US" dirty="0" err="1" smtClean="0"/>
              <a:t>synsets</a:t>
            </a:r>
            <a:r>
              <a:rPr lang="en-US" dirty="0" smtClean="0"/>
              <a:t>, were preferred over more syntactical features, such as POS n-grams</a:t>
            </a:r>
          </a:p>
          <a:p>
            <a:r>
              <a:rPr lang="en-US" dirty="0" smtClean="0"/>
              <a:t>For restaurants, the POS-bigram and </a:t>
            </a:r>
            <a:r>
              <a:rPr lang="en-US" dirty="0" err="1" smtClean="0"/>
              <a:t>negator</a:t>
            </a:r>
            <a:r>
              <a:rPr lang="en-US" dirty="0" smtClean="0"/>
              <a:t>-bigram were beneficial, while for laptops they were not: patterns are very domain dependent and cannot be reused </a:t>
            </a:r>
            <a:r>
              <a:rPr lang="en-US" dirty="0" smtClean="0"/>
              <a:t>across domains</a:t>
            </a:r>
          </a:p>
          <a:p>
            <a:r>
              <a:rPr lang="en-US" dirty="0" smtClean="0"/>
              <a:t>Investigating these domain differences is an interesting direction for future work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5872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our experiments, </a:t>
            </a:r>
            <a:r>
              <a:rPr lang="en-US" dirty="0" err="1" smtClean="0"/>
              <a:t>lexico</a:t>
            </a:r>
            <a:r>
              <a:rPr lang="en-US" dirty="0" smtClean="0"/>
              <a:t>-semantic patterns have proven to be useful for the task of aspect-level sentiment analysis</a:t>
            </a:r>
          </a:p>
          <a:p>
            <a:r>
              <a:rPr lang="en-US" dirty="0" smtClean="0"/>
              <a:t>However, the current set of features is just a subset of all possible features, so a bigger experiment that includes more of them is also a good option for future work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sz="4000" dirty="0" smtClean="0"/>
              <a:t>Thank you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9033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Many opinions…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Nowadays the Web is filled with opinion and sentiment</a:t>
            </a:r>
          </a:p>
          <a:p>
            <a:r>
              <a:rPr lang="en-US" dirty="0" smtClean="0"/>
              <a:t>People freely share their thoughts on basically everything</a:t>
            </a:r>
          </a:p>
          <a:p>
            <a:r>
              <a:rPr lang="en-US" dirty="0" smtClean="0"/>
              <a:t>Useful, but lot of noise</a:t>
            </a:r>
          </a:p>
          <a:p>
            <a:r>
              <a:rPr lang="en-US" dirty="0" smtClean="0"/>
              <a:t>Need automatic methods to sift through this much data</a:t>
            </a:r>
          </a:p>
          <a:p>
            <a:r>
              <a:rPr lang="en-US" dirty="0" smtClean="0"/>
              <a:t>Our scope is consumer reviews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01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Sentiment Analysis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Sentiment Analysis -&gt; extract sentiment from text</a:t>
            </a:r>
          </a:p>
          <a:p>
            <a:r>
              <a:rPr lang="en-US" dirty="0" smtClean="0"/>
              <a:t>Sentiment can be defined as polarity (positive/negative)</a:t>
            </a:r>
          </a:p>
          <a:p>
            <a:r>
              <a:rPr lang="en-US" dirty="0" smtClean="0"/>
              <a:t>Or as something more complex (numeric scale or set of emotions)</a:t>
            </a:r>
          </a:p>
          <a:p>
            <a:endParaRPr lang="en-US" dirty="0"/>
          </a:p>
          <a:p>
            <a:r>
              <a:rPr lang="en-US" dirty="0" smtClean="0"/>
              <a:t>Useful for consumers to know what other people think</a:t>
            </a:r>
          </a:p>
          <a:p>
            <a:r>
              <a:rPr lang="en-US" dirty="0" smtClean="0"/>
              <a:t>Useful for producers to gauge public opinion w.r.t. their product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92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Aspect-Based Sentiment </a:t>
            </a:r>
            <a:r>
              <a:rPr lang="en-US" b="1" dirty="0" smtClean="0"/>
              <a:t>Analysis (ABSA)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Sentiment Analysis has a scope, for instance a document</a:t>
            </a:r>
          </a:p>
          <a:p>
            <a:r>
              <a:rPr lang="en-US" dirty="0" smtClean="0"/>
              <a:t>More interesting however is the aspect level</a:t>
            </a:r>
          </a:p>
          <a:p>
            <a:r>
              <a:rPr lang="en-US" dirty="0" smtClean="0"/>
              <a:t>An aspect is a characteristic or feature of a product or service being reviewed</a:t>
            </a:r>
          </a:p>
          <a:p>
            <a:r>
              <a:rPr lang="en-US" dirty="0" smtClean="0"/>
              <a:t>This can range from general things like price and size of a product, to very specific aspects like wine selection for restaurants or battery life for laptops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92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SemEval</a:t>
            </a:r>
            <a:r>
              <a:rPr lang="en-US" b="1" dirty="0" smtClean="0"/>
              <a:t> ABSA Data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5817808"/>
              </p:ext>
            </p:extLst>
          </p:nvPr>
        </p:nvGraphicFramePr>
        <p:xfrm>
          <a:off x="838200" y="1825625"/>
          <a:ext cx="7010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3505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Sentiment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aspects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Positive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1198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Neutral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Negative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1654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6093130"/>
              </p:ext>
            </p:extLst>
          </p:nvPr>
        </p:nvGraphicFramePr>
        <p:xfrm>
          <a:off x="838200" y="4321980"/>
          <a:ext cx="7010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3505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Sentiment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aspects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Positive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1103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Neutral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Negative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765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1974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7425" y="1825625"/>
            <a:ext cx="615553" cy="18542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r"/>
            <a:r>
              <a:rPr lang="en-US" sz="2800" dirty="0" smtClean="0"/>
              <a:t>Restaurants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67424" y="4321980"/>
            <a:ext cx="615553" cy="18542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r"/>
            <a:r>
              <a:rPr lang="en-US" sz="2800" dirty="0" smtClean="0"/>
              <a:t>Laptops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0010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Data snippet</a:t>
            </a:r>
            <a:endParaRPr lang="en-US" b="1" dirty="0"/>
          </a:p>
        </p:txBody>
      </p:sp>
      <p:pic>
        <p:nvPicPr>
          <p:cNvPr id="5" name="Tijdelijke aanduiding voor inhoud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466" y="1904900"/>
            <a:ext cx="10257067" cy="4192787"/>
          </a:xfrm>
        </p:spPr>
      </p:pic>
    </p:spTree>
    <p:extLst>
      <p:ext uri="{BB962C8B-B14F-4D97-AF65-F5344CB8AC3E}">
        <p14:creationId xmlns:p14="http://schemas.microsoft.com/office/powerpoint/2010/main" val="275720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Currently…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Mostly supervised machine learning algorithms</a:t>
            </a:r>
          </a:p>
          <a:p>
            <a:r>
              <a:rPr lang="en-US" dirty="0" smtClean="0"/>
              <a:t>Focus on performance</a:t>
            </a:r>
          </a:p>
          <a:p>
            <a:r>
              <a:rPr lang="en-US" dirty="0" smtClean="0"/>
              <a:t>Feature overload</a:t>
            </a:r>
          </a:p>
          <a:p>
            <a:r>
              <a:rPr lang="en-US" dirty="0" smtClean="0"/>
              <a:t>But </a:t>
            </a:r>
            <a:r>
              <a:rPr lang="en-US" dirty="0" smtClean="0"/>
              <a:t>what type of </a:t>
            </a:r>
            <a:r>
              <a:rPr lang="en-US" dirty="0" smtClean="0"/>
              <a:t>features are actually useful?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09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Features we analyze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Word unigram, bigram, trigram, </a:t>
            </a:r>
            <a:r>
              <a:rPr lang="en-US" dirty="0" err="1" smtClean="0"/>
              <a:t>quadgram</a:t>
            </a:r>
            <a:endParaRPr lang="en-US" dirty="0" smtClean="0"/>
          </a:p>
          <a:p>
            <a:r>
              <a:rPr lang="en-US" dirty="0" smtClean="0"/>
              <a:t>Part-of-Speech bigram, trigram, </a:t>
            </a:r>
            <a:r>
              <a:rPr lang="en-US" dirty="0" err="1" smtClean="0"/>
              <a:t>quadgram</a:t>
            </a:r>
            <a:endParaRPr lang="en-US" dirty="0" smtClean="0"/>
          </a:p>
          <a:p>
            <a:r>
              <a:rPr lang="en-US" dirty="0" err="1" smtClean="0"/>
              <a:t>Synset</a:t>
            </a:r>
            <a:r>
              <a:rPr lang="en-US" dirty="0" smtClean="0"/>
              <a:t> unigram, bigram</a:t>
            </a:r>
          </a:p>
          <a:p>
            <a:r>
              <a:rPr lang="en-US" dirty="0" err="1" smtClean="0"/>
              <a:t>Synset</a:t>
            </a:r>
            <a:r>
              <a:rPr lang="en-US" dirty="0" smtClean="0"/>
              <a:t>-POS bigram </a:t>
            </a:r>
          </a:p>
          <a:p>
            <a:r>
              <a:rPr lang="en-US" dirty="0" err="1" smtClean="0"/>
              <a:t>Negator</a:t>
            </a:r>
            <a:r>
              <a:rPr lang="en-US" dirty="0" smtClean="0"/>
              <a:t>-POS bigram</a:t>
            </a:r>
          </a:p>
          <a:p>
            <a:r>
              <a:rPr lang="en-US" dirty="0" err="1" smtClean="0"/>
              <a:t>Sentisynset</a:t>
            </a:r>
            <a:r>
              <a:rPr lang="en-US" dirty="0" smtClean="0"/>
              <a:t> unigram</a:t>
            </a:r>
          </a:p>
          <a:p>
            <a:r>
              <a:rPr lang="en-US" dirty="0" err="1" smtClean="0"/>
              <a:t>Negator-sentisynset</a:t>
            </a:r>
            <a:r>
              <a:rPr lang="en-US" dirty="0" smtClean="0"/>
              <a:t> bigram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50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Setup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classifier is an SVM</a:t>
            </a:r>
          </a:p>
          <a:p>
            <a:r>
              <a:rPr lang="en-US" dirty="0" smtClean="0"/>
              <a:t>We perform 10-fold cross-validation</a:t>
            </a:r>
          </a:p>
          <a:p>
            <a:r>
              <a:rPr lang="en-US" dirty="0" smtClean="0"/>
              <a:t>From the 90% training data, we designate 20% as the validation data</a:t>
            </a:r>
          </a:p>
          <a:p>
            <a:r>
              <a:rPr lang="en-US" dirty="0" smtClean="0"/>
              <a:t>Forward feature selection to get optimal set of features</a:t>
            </a:r>
          </a:p>
          <a:p>
            <a:r>
              <a:rPr lang="en-US" dirty="0" smtClean="0"/>
              <a:t>Perform ablation experiment to get contribution of features to final performance</a:t>
            </a:r>
          </a:p>
          <a:p>
            <a:r>
              <a:rPr lang="en-US" dirty="0" smtClean="0"/>
              <a:t>Analyze the features </a:t>
            </a:r>
            <a:r>
              <a:rPr lang="en-US" dirty="0" smtClean="0"/>
              <a:t>by inspecting </a:t>
            </a:r>
            <a:r>
              <a:rPr lang="en-US" dirty="0" smtClean="0"/>
              <a:t>the feature weights inside the SVM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0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512</Words>
  <Application>Microsoft Office PowerPoint</Application>
  <PresentationFormat>Widescreen</PresentationFormat>
  <Paragraphs>88</Paragraphs>
  <Slides>15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Aspect-Based Sentiment Analysis  Using Lexico-Semantic Patterns</vt:lpstr>
      <vt:lpstr>Many opinions…</vt:lpstr>
      <vt:lpstr>Sentiment Analysis</vt:lpstr>
      <vt:lpstr>Aspect-Based Sentiment Analysis (ABSA)</vt:lpstr>
      <vt:lpstr>SemEval ABSA Data</vt:lpstr>
      <vt:lpstr>Data snippet</vt:lpstr>
      <vt:lpstr>Currently…</vt:lpstr>
      <vt:lpstr>Features we analyze</vt:lpstr>
      <vt:lpstr>Setup</vt:lpstr>
      <vt:lpstr>Feature performance from majority baseline</vt:lpstr>
      <vt:lpstr>Feature performance from baseline</vt:lpstr>
      <vt:lpstr>Individual features</vt:lpstr>
      <vt:lpstr>Performance</vt:lpstr>
      <vt:lpstr>Conclusions</vt:lpstr>
      <vt:lpstr>Conclusions</vt:lpstr>
    </vt:vector>
  </TitlesOfParts>
  <Company>EUR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Aspect-Based Sentiment Analysis  Using Lexico-Semantic Patterns</dc:title>
  <dc:creator>E.S.E. Laptop guest</dc:creator>
  <cp:lastModifiedBy>E.S.E. Laptop guest</cp:lastModifiedBy>
  <cp:revision>9</cp:revision>
  <dcterms:created xsi:type="dcterms:W3CDTF">2016-11-08T22:28:48Z</dcterms:created>
  <dcterms:modified xsi:type="dcterms:W3CDTF">2016-11-09T04:26:21Z</dcterms:modified>
</cp:coreProperties>
</file>