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8"/>
  </p:notesMasterIdLst>
  <p:handoutMasterIdLst>
    <p:handoutMasterId r:id="rId29"/>
  </p:handoutMasterIdLst>
  <p:sldIdLst>
    <p:sldId id="256" r:id="rId2"/>
    <p:sldId id="257" r:id="rId3"/>
    <p:sldId id="258" r:id="rId4"/>
    <p:sldId id="260" r:id="rId5"/>
    <p:sldId id="259"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Lst>
  <p:sldSz cx="9144000" cy="6858000" type="screen4x3"/>
  <p:notesSz cx="7099300" cy="10234613"/>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00"/>
    <a:srgbClr val="00CCFF"/>
    <a:srgbClr val="FF9900"/>
    <a:srgbClr val="669900"/>
    <a:srgbClr val="FFCCCC"/>
    <a:srgbClr val="99FF99"/>
    <a:srgbClr val="FF7C80"/>
    <a:srgbClr val="FFCC66"/>
    <a:srgbClr val="FF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9496" autoAdjust="0"/>
  </p:normalViewPr>
  <p:slideViewPr>
    <p:cSldViewPr>
      <p:cViewPr varScale="1">
        <p:scale>
          <a:sx n="78" d="100"/>
          <a:sy n="78" d="100"/>
        </p:scale>
        <p:origin x="-1236"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92546" name="Rectangle 2"/>
          <p:cNvSpPr>
            <a:spLocks noGrp="1" noChangeArrowheads="1"/>
          </p:cNvSpPr>
          <p:nvPr>
            <p:ph type="hdr" sz="quarter"/>
          </p:nvPr>
        </p:nvSpPr>
        <p:spPr bwMode="auto">
          <a:xfrm>
            <a:off x="0" y="0"/>
            <a:ext cx="3076575" cy="511175"/>
          </a:xfrm>
          <a:prstGeom prst="rect">
            <a:avLst/>
          </a:prstGeom>
          <a:noFill/>
          <a:ln w="9525">
            <a:noFill/>
            <a:miter lim="800000"/>
            <a:headEnd/>
            <a:tailEnd/>
          </a:ln>
          <a:effectLst/>
        </p:spPr>
        <p:txBody>
          <a:bodyPr vert="horz" wrap="square" lIns="99048" tIns="49524" rIns="99048" bIns="49524" numCol="1" anchor="t" anchorCtr="0" compatLnSpc="1">
            <a:prstTxWarp prst="textNoShape">
              <a:avLst/>
            </a:prstTxWarp>
          </a:bodyPr>
          <a:lstStyle>
            <a:lvl1pPr defTabSz="990600">
              <a:defRPr sz="1300"/>
            </a:lvl1pPr>
          </a:lstStyle>
          <a:p>
            <a:pPr>
              <a:defRPr/>
            </a:pPr>
            <a:endParaRPr lang="en-US"/>
          </a:p>
        </p:txBody>
      </p:sp>
      <p:sp>
        <p:nvSpPr>
          <p:cNvPr id="492547" name="Rectangle 3"/>
          <p:cNvSpPr>
            <a:spLocks noGrp="1" noChangeArrowheads="1"/>
          </p:cNvSpPr>
          <p:nvPr>
            <p:ph type="dt" sz="quarter" idx="1"/>
          </p:nvPr>
        </p:nvSpPr>
        <p:spPr bwMode="auto">
          <a:xfrm>
            <a:off x="4021138" y="0"/>
            <a:ext cx="3076575" cy="511175"/>
          </a:xfrm>
          <a:prstGeom prst="rect">
            <a:avLst/>
          </a:prstGeom>
          <a:noFill/>
          <a:ln w="9525">
            <a:noFill/>
            <a:miter lim="800000"/>
            <a:headEnd/>
            <a:tailEnd/>
          </a:ln>
          <a:effectLst/>
        </p:spPr>
        <p:txBody>
          <a:bodyPr vert="horz" wrap="square" lIns="99048" tIns="49524" rIns="99048" bIns="49524" numCol="1" anchor="t" anchorCtr="0" compatLnSpc="1">
            <a:prstTxWarp prst="textNoShape">
              <a:avLst/>
            </a:prstTxWarp>
          </a:bodyPr>
          <a:lstStyle>
            <a:lvl1pPr algn="r" defTabSz="990600">
              <a:defRPr sz="1300"/>
            </a:lvl1pPr>
          </a:lstStyle>
          <a:p>
            <a:pPr>
              <a:defRPr/>
            </a:pPr>
            <a:endParaRPr lang="en-US"/>
          </a:p>
        </p:txBody>
      </p:sp>
      <p:sp>
        <p:nvSpPr>
          <p:cNvPr id="492548" name="Rectangle 4"/>
          <p:cNvSpPr>
            <a:spLocks noGrp="1" noChangeArrowheads="1"/>
          </p:cNvSpPr>
          <p:nvPr>
            <p:ph type="ftr" sz="quarter" idx="2"/>
          </p:nvPr>
        </p:nvSpPr>
        <p:spPr bwMode="auto">
          <a:xfrm>
            <a:off x="0" y="9721850"/>
            <a:ext cx="3076575" cy="511175"/>
          </a:xfrm>
          <a:prstGeom prst="rect">
            <a:avLst/>
          </a:prstGeom>
          <a:noFill/>
          <a:ln w="9525">
            <a:noFill/>
            <a:miter lim="800000"/>
            <a:headEnd/>
            <a:tailEnd/>
          </a:ln>
          <a:effectLst/>
        </p:spPr>
        <p:txBody>
          <a:bodyPr vert="horz" wrap="square" lIns="99048" tIns="49524" rIns="99048" bIns="49524" numCol="1" anchor="b" anchorCtr="0" compatLnSpc="1">
            <a:prstTxWarp prst="textNoShape">
              <a:avLst/>
            </a:prstTxWarp>
          </a:bodyPr>
          <a:lstStyle>
            <a:lvl1pPr defTabSz="990600">
              <a:defRPr sz="1300"/>
            </a:lvl1pPr>
          </a:lstStyle>
          <a:p>
            <a:pPr>
              <a:defRPr/>
            </a:pPr>
            <a:endParaRPr lang="en-US"/>
          </a:p>
        </p:txBody>
      </p:sp>
      <p:sp>
        <p:nvSpPr>
          <p:cNvPr id="492549" name="Rectangle 5"/>
          <p:cNvSpPr>
            <a:spLocks noGrp="1" noChangeArrowheads="1"/>
          </p:cNvSpPr>
          <p:nvPr>
            <p:ph type="sldNum" sz="quarter" idx="3"/>
          </p:nvPr>
        </p:nvSpPr>
        <p:spPr bwMode="auto">
          <a:xfrm>
            <a:off x="4021138" y="9721850"/>
            <a:ext cx="3076575" cy="511175"/>
          </a:xfrm>
          <a:prstGeom prst="rect">
            <a:avLst/>
          </a:prstGeom>
          <a:noFill/>
          <a:ln w="9525">
            <a:noFill/>
            <a:miter lim="800000"/>
            <a:headEnd/>
            <a:tailEnd/>
          </a:ln>
          <a:effectLst/>
        </p:spPr>
        <p:txBody>
          <a:bodyPr vert="horz" wrap="square" lIns="99048" tIns="49524" rIns="99048" bIns="49524" numCol="1" anchor="b" anchorCtr="0" compatLnSpc="1">
            <a:prstTxWarp prst="textNoShape">
              <a:avLst/>
            </a:prstTxWarp>
          </a:bodyPr>
          <a:lstStyle>
            <a:lvl1pPr algn="r" defTabSz="990600">
              <a:defRPr sz="1300"/>
            </a:lvl1pPr>
          </a:lstStyle>
          <a:p>
            <a:pPr>
              <a:defRPr/>
            </a:pPr>
            <a:fld id="{E85B809F-6719-496B-9813-E22A5CA5E71D}" type="slidenum">
              <a:rPr lang="en-US"/>
              <a:pPr>
                <a:defRPr/>
              </a:pPr>
              <a:t>‹#›</a:t>
            </a:fld>
            <a:endParaRPr lang="en-US"/>
          </a:p>
        </p:txBody>
      </p:sp>
    </p:spTree>
    <p:extLst>
      <p:ext uri="{BB962C8B-B14F-4D97-AF65-F5344CB8AC3E}">
        <p14:creationId xmlns:p14="http://schemas.microsoft.com/office/powerpoint/2010/main" val="85782970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hdr" sz="quarter"/>
          </p:nvPr>
        </p:nvSpPr>
        <p:spPr bwMode="auto">
          <a:xfrm>
            <a:off x="0" y="0"/>
            <a:ext cx="3076575" cy="511175"/>
          </a:xfrm>
          <a:prstGeom prst="rect">
            <a:avLst/>
          </a:prstGeom>
          <a:noFill/>
          <a:ln w="9525">
            <a:noFill/>
            <a:miter lim="800000"/>
            <a:headEnd/>
            <a:tailEnd/>
          </a:ln>
          <a:effectLst/>
        </p:spPr>
        <p:txBody>
          <a:bodyPr vert="horz" wrap="square" lIns="99048" tIns="49524" rIns="99048" bIns="49524" numCol="1" anchor="t" anchorCtr="0" compatLnSpc="1">
            <a:prstTxWarp prst="textNoShape">
              <a:avLst/>
            </a:prstTxWarp>
          </a:bodyPr>
          <a:lstStyle>
            <a:lvl1pPr defTabSz="990600">
              <a:defRPr sz="1300"/>
            </a:lvl1pPr>
          </a:lstStyle>
          <a:p>
            <a:pPr>
              <a:defRPr/>
            </a:pPr>
            <a:endParaRPr lang="en-US"/>
          </a:p>
        </p:txBody>
      </p:sp>
      <p:sp>
        <p:nvSpPr>
          <p:cNvPr id="18435" name="Rectangle 3"/>
          <p:cNvSpPr>
            <a:spLocks noGrp="1" noChangeArrowheads="1"/>
          </p:cNvSpPr>
          <p:nvPr>
            <p:ph type="dt" idx="1"/>
          </p:nvPr>
        </p:nvSpPr>
        <p:spPr bwMode="auto">
          <a:xfrm>
            <a:off x="4021138" y="0"/>
            <a:ext cx="3076575" cy="511175"/>
          </a:xfrm>
          <a:prstGeom prst="rect">
            <a:avLst/>
          </a:prstGeom>
          <a:noFill/>
          <a:ln w="9525">
            <a:noFill/>
            <a:miter lim="800000"/>
            <a:headEnd/>
            <a:tailEnd/>
          </a:ln>
          <a:effectLst/>
        </p:spPr>
        <p:txBody>
          <a:bodyPr vert="horz" wrap="square" lIns="99048" tIns="49524" rIns="99048" bIns="49524" numCol="1" anchor="t" anchorCtr="0" compatLnSpc="1">
            <a:prstTxWarp prst="textNoShape">
              <a:avLst/>
            </a:prstTxWarp>
          </a:bodyPr>
          <a:lstStyle>
            <a:lvl1pPr algn="r" defTabSz="990600">
              <a:defRPr sz="1300"/>
            </a:lvl1pPr>
          </a:lstStyle>
          <a:p>
            <a:pPr>
              <a:defRPr/>
            </a:pPr>
            <a:endParaRPr lang="en-US"/>
          </a:p>
        </p:txBody>
      </p:sp>
      <p:sp>
        <p:nvSpPr>
          <p:cNvPr id="11268" name="Rectangle 4"/>
          <p:cNvSpPr>
            <a:spLocks noGrp="1" noRot="1" noChangeAspect="1" noChangeArrowheads="1" noTextEdit="1"/>
          </p:cNvSpPr>
          <p:nvPr>
            <p:ph type="sldImg" idx="2"/>
          </p:nvPr>
        </p:nvSpPr>
        <p:spPr bwMode="auto">
          <a:xfrm>
            <a:off x="990600" y="768350"/>
            <a:ext cx="5118100" cy="3836988"/>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437" name="Rectangle 5"/>
          <p:cNvSpPr>
            <a:spLocks noGrp="1" noChangeArrowheads="1"/>
          </p:cNvSpPr>
          <p:nvPr>
            <p:ph type="body" sz="quarter" idx="3"/>
          </p:nvPr>
        </p:nvSpPr>
        <p:spPr bwMode="auto">
          <a:xfrm>
            <a:off x="709613" y="4860925"/>
            <a:ext cx="5680075" cy="4605338"/>
          </a:xfrm>
          <a:prstGeom prst="rect">
            <a:avLst/>
          </a:prstGeom>
          <a:noFill/>
          <a:ln w="9525">
            <a:noFill/>
            <a:miter lim="800000"/>
            <a:headEnd/>
            <a:tailEnd/>
          </a:ln>
          <a:effectLst/>
        </p:spPr>
        <p:txBody>
          <a:bodyPr vert="horz" wrap="square" lIns="99048" tIns="49524" rIns="99048" bIns="49524"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18438" name="Rectangle 6"/>
          <p:cNvSpPr>
            <a:spLocks noGrp="1" noChangeArrowheads="1"/>
          </p:cNvSpPr>
          <p:nvPr>
            <p:ph type="ftr" sz="quarter" idx="4"/>
          </p:nvPr>
        </p:nvSpPr>
        <p:spPr bwMode="auto">
          <a:xfrm>
            <a:off x="0" y="9721850"/>
            <a:ext cx="3076575" cy="511175"/>
          </a:xfrm>
          <a:prstGeom prst="rect">
            <a:avLst/>
          </a:prstGeom>
          <a:noFill/>
          <a:ln w="9525">
            <a:noFill/>
            <a:miter lim="800000"/>
            <a:headEnd/>
            <a:tailEnd/>
          </a:ln>
          <a:effectLst/>
        </p:spPr>
        <p:txBody>
          <a:bodyPr vert="horz" wrap="square" lIns="99048" tIns="49524" rIns="99048" bIns="49524" numCol="1" anchor="b" anchorCtr="0" compatLnSpc="1">
            <a:prstTxWarp prst="textNoShape">
              <a:avLst/>
            </a:prstTxWarp>
          </a:bodyPr>
          <a:lstStyle>
            <a:lvl1pPr defTabSz="990600">
              <a:defRPr sz="1300"/>
            </a:lvl1pPr>
          </a:lstStyle>
          <a:p>
            <a:pPr>
              <a:defRPr/>
            </a:pPr>
            <a:endParaRPr lang="en-US"/>
          </a:p>
        </p:txBody>
      </p:sp>
      <p:sp>
        <p:nvSpPr>
          <p:cNvPr id="18439" name="Rectangle 7"/>
          <p:cNvSpPr>
            <a:spLocks noGrp="1" noChangeArrowheads="1"/>
          </p:cNvSpPr>
          <p:nvPr>
            <p:ph type="sldNum" sz="quarter" idx="5"/>
          </p:nvPr>
        </p:nvSpPr>
        <p:spPr bwMode="auto">
          <a:xfrm>
            <a:off x="4021138" y="9721850"/>
            <a:ext cx="3076575" cy="511175"/>
          </a:xfrm>
          <a:prstGeom prst="rect">
            <a:avLst/>
          </a:prstGeom>
          <a:noFill/>
          <a:ln w="9525">
            <a:noFill/>
            <a:miter lim="800000"/>
            <a:headEnd/>
            <a:tailEnd/>
          </a:ln>
          <a:effectLst/>
        </p:spPr>
        <p:txBody>
          <a:bodyPr vert="horz" wrap="square" lIns="99048" tIns="49524" rIns="99048" bIns="49524" numCol="1" anchor="b" anchorCtr="0" compatLnSpc="1">
            <a:prstTxWarp prst="textNoShape">
              <a:avLst/>
            </a:prstTxWarp>
          </a:bodyPr>
          <a:lstStyle>
            <a:lvl1pPr algn="r" defTabSz="990600">
              <a:defRPr sz="1300"/>
            </a:lvl1pPr>
          </a:lstStyle>
          <a:p>
            <a:pPr>
              <a:defRPr/>
            </a:pPr>
            <a:fld id="{9EA78DB2-3053-4A3A-8B32-20694F77E574}" type="slidenum">
              <a:rPr lang="en-US"/>
              <a:pPr>
                <a:defRPr/>
              </a:pPr>
              <a:t>‹#›</a:t>
            </a:fld>
            <a:endParaRPr lang="en-US"/>
          </a:p>
        </p:txBody>
      </p:sp>
    </p:spTree>
    <p:extLst>
      <p:ext uri="{BB962C8B-B14F-4D97-AF65-F5344CB8AC3E}">
        <p14:creationId xmlns:p14="http://schemas.microsoft.com/office/powerpoint/2010/main" val="156745879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90600" eaLnBrk="0" hangingPunct="0">
              <a:spcBef>
                <a:spcPct val="30000"/>
              </a:spcBef>
              <a:defRPr sz="1200">
                <a:solidFill>
                  <a:schemeClr val="tx1"/>
                </a:solidFill>
                <a:latin typeface="Arial" charset="0"/>
              </a:defRPr>
            </a:lvl1pPr>
            <a:lvl2pPr marL="742950" indent="-285750" defTabSz="990600" eaLnBrk="0" hangingPunct="0">
              <a:spcBef>
                <a:spcPct val="30000"/>
              </a:spcBef>
              <a:defRPr sz="1200">
                <a:solidFill>
                  <a:schemeClr val="tx1"/>
                </a:solidFill>
                <a:latin typeface="Arial" charset="0"/>
              </a:defRPr>
            </a:lvl2pPr>
            <a:lvl3pPr marL="1143000" indent="-228600" defTabSz="990600" eaLnBrk="0" hangingPunct="0">
              <a:spcBef>
                <a:spcPct val="30000"/>
              </a:spcBef>
              <a:defRPr sz="1200">
                <a:solidFill>
                  <a:schemeClr val="tx1"/>
                </a:solidFill>
                <a:latin typeface="Arial" charset="0"/>
              </a:defRPr>
            </a:lvl3pPr>
            <a:lvl4pPr marL="1600200" indent="-228600" defTabSz="990600" eaLnBrk="0" hangingPunct="0">
              <a:spcBef>
                <a:spcPct val="30000"/>
              </a:spcBef>
              <a:defRPr sz="1200">
                <a:solidFill>
                  <a:schemeClr val="tx1"/>
                </a:solidFill>
                <a:latin typeface="Arial" charset="0"/>
              </a:defRPr>
            </a:lvl4pPr>
            <a:lvl5pPr marL="2057400" indent="-228600" defTabSz="990600" eaLnBrk="0" hangingPunct="0">
              <a:spcBef>
                <a:spcPct val="30000"/>
              </a:spcBef>
              <a:defRPr sz="1200">
                <a:solidFill>
                  <a:schemeClr val="tx1"/>
                </a:solidFill>
                <a:latin typeface="Arial" charset="0"/>
              </a:defRPr>
            </a:lvl5pPr>
            <a:lvl6pPr marL="2514600" indent="-228600" defTabSz="990600" eaLnBrk="0" fontAlgn="base" hangingPunct="0">
              <a:spcBef>
                <a:spcPct val="30000"/>
              </a:spcBef>
              <a:spcAft>
                <a:spcPct val="0"/>
              </a:spcAft>
              <a:defRPr sz="1200">
                <a:solidFill>
                  <a:schemeClr val="tx1"/>
                </a:solidFill>
                <a:latin typeface="Arial" charset="0"/>
              </a:defRPr>
            </a:lvl6pPr>
            <a:lvl7pPr marL="2971800" indent="-228600" defTabSz="990600" eaLnBrk="0" fontAlgn="base" hangingPunct="0">
              <a:spcBef>
                <a:spcPct val="30000"/>
              </a:spcBef>
              <a:spcAft>
                <a:spcPct val="0"/>
              </a:spcAft>
              <a:defRPr sz="1200">
                <a:solidFill>
                  <a:schemeClr val="tx1"/>
                </a:solidFill>
                <a:latin typeface="Arial" charset="0"/>
              </a:defRPr>
            </a:lvl7pPr>
            <a:lvl8pPr marL="3429000" indent="-228600" defTabSz="990600" eaLnBrk="0" fontAlgn="base" hangingPunct="0">
              <a:spcBef>
                <a:spcPct val="30000"/>
              </a:spcBef>
              <a:spcAft>
                <a:spcPct val="0"/>
              </a:spcAft>
              <a:defRPr sz="1200">
                <a:solidFill>
                  <a:schemeClr val="tx1"/>
                </a:solidFill>
                <a:latin typeface="Arial" charset="0"/>
              </a:defRPr>
            </a:lvl8pPr>
            <a:lvl9pPr marL="3886200" indent="-228600" defTabSz="990600" eaLnBrk="0" fontAlgn="base" hangingPunct="0">
              <a:spcBef>
                <a:spcPct val="30000"/>
              </a:spcBef>
              <a:spcAft>
                <a:spcPct val="0"/>
              </a:spcAft>
              <a:defRPr sz="1200">
                <a:solidFill>
                  <a:schemeClr val="tx1"/>
                </a:solidFill>
                <a:latin typeface="Arial" charset="0"/>
              </a:defRPr>
            </a:lvl9pPr>
          </a:lstStyle>
          <a:p>
            <a:pPr eaLnBrk="1" hangingPunct="1">
              <a:spcBef>
                <a:spcPct val="0"/>
              </a:spcBef>
            </a:pPr>
            <a:fld id="{4DC72CA0-1440-4FF7-99E9-46E04AC49B5E}" type="slidenum">
              <a:rPr lang="en-US" altLang="en-US" sz="1300" smtClean="0"/>
              <a:pPr eaLnBrk="1" hangingPunct="1">
                <a:spcBef>
                  <a:spcPct val="0"/>
                </a:spcBef>
              </a:pPr>
              <a:t>1</a:t>
            </a:fld>
            <a:endParaRPr lang="en-US" altLang="en-US" sz="1300" smtClean="0"/>
          </a:p>
        </p:txBody>
      </p:sp>
      <p:sp>
        <p:nvSpPr>
          <p:cNvPr id="12291" name="Rectangle 2"/>
          <p:cNvSpPr>
            <a:spLocks noGrp="1" noRot="1" noChangeAspect="1" noChangeArrowheads="1" noTextEdit="1"/>
          </p:cNvSpPr>
          <p:nvPr>
            <p:ph type="sldImg"/>
          </p:nvPr>
        </p:nvSpPr>
        <p:spPr>
          <a:xfrm>
            <a:off x="992188" y="768350"/>
            <a:ext cx="5114925" cy="3836988"/>
          </a:xfrm>
          <a:ln/>
        </p:spPr>
      </p:sp>
      <p:sp>
        <p:nvSpPr>
          <p:cNvPr id="1229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Tree>
    <p:extLst>
      <p:ext uri="{BB962C8B-B14F-4D97-AF65-F5344CB8AC3E}">
        <p14:creationId xmlns:p14="http://schemas.microsoft.com/office/powerpoint/2010/main" val="105945162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92188" y="768350"/>
            <a:ext cx="5114925" cy="3836988"/>
          </a:xfrm>
        </p:spPr>
      </p:sp>
      <p:sp>
        <p:nvSpPr>
          <p:cNvPr id="3" name="Notes Placeholder 2"/>
          <p:cNvSpPr>
            <a:spLocks noGrp="1"/>
          </p:cNvSpPr>
          <p:nvPr>
            <p:ph type="body" idx="1"/>
          </p:nvPr>
        </p:nvSpPr>
        <p:spPr/>
        <p:txBody>
          <a:bodyPr/>
          <a:lstStyle/>
          <a:p>
            <a:r>
              <a:rPr lang="en-GB" dirty="0" smtClean="0"/>
              <a:t>For the compound values, the comparison is done for each corresponding block. So for example block 1 with block 1 the usual integer/float is done. These two or three compared numbers are simply averaged to give a single score. </a:t>
            </a:r>
          </a:p>
          <a:p>
            <a:endParaRPr lang="en-GB" dirty="0" smtClean="0"/>
          </a:p>
          <a:p>
            <a:r>
              <a:rPr lang="en-GB" dirty="0" smtClean="0"/>
              <a:t>With the ratio (A:B), with A and B numbers, then A is divided by B so that the ratio becomes A/B:1 and then the integer/float comparison is done on A/B. </a:t>
            </a:r>
          </a:p>
          <a:p>
            <a:endParaRPr lang="en-GB" dirty="0" smtClean="0"/>
          </a:p>
          <a:p>
            <a:r>
              <a:rPr lang="en-GB" dirty="0" smtClean="0"/>
              <a:t>With the dash type, we added the two numbers. So A-B becomes A+B. This was because we saw that all of the dash types were A-B/C so an integer with a fractional part, for example 3 - 3/4 inches. This was then transformed to 3.75 inches and treated as integer/float. </a:t>
            </a:r>
          </a:p>
          <a:p>
            <a:endParaRPr lang="en-GB" dirty="0" smtClean="0"/>
          </a:p>
          <a:p>
            <a:r>
              <a:rPr lang="en-GB" dirty="0" smtClean="0"/>
              <a:t>In the case that a compound contains either a ratio or dash then these two transformations are done before the comparison. </a:t>
            </a:r>
            <a:endParaRPr lang="en-GB" dirty="0"/>
          </a:p>
        </p:txBody>
      </p:sp>
      <p:sp>
        <p:nvSpPr>
          <p:cNvPr id="4" name="Slide Number Placeholder 3"/>
          <p:cNvSpPr>
            <a:spLocks noGrp="1"/>
          </p:cNvSpPr>
          <p:nvPr>
            <p:ph type="sldNum" sz="quarter" idx="10"/>
          </p:nvPr>
        </p:nvSpPr>
        <p:spPr/>
        <p:txBody>
          <a:bodyPr/>
          <a:lstStyle/>
          <a:p>
            <a:pPr>
              <a:defRPr/>
            </a:pPr>
            <a:fld id="{9EA78DB2-3053-4A3A-8B32-20694F77E574}" type="slidenum">
              <a:rPr lang="en-US" smtClean="0"/>
              <a:pPr>
                <a:defRPr/>
              </a:pPr>
              <a:t>20</a:t>
            </a:fld>
            <a:endParaRPr lang="en-US"/>
          </a:p>
        </p:txBody>
      </p:sp>
    </p:spTree>
    <p:extLst>
      <p:ext uri="{BB962C8B-B14F-4D97-AF65-F5344CB8AC3E}">
        <p14:creationId xmlns:p14="http://schemas.microsoft.com/office/powerpoint/2010/main" val="353301986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endParaRPr lang="en-US"/>
          </a:p>
          <a:p>
            <a:pPr>
              <a:defRPr/>
            </a:pPr>
            <a:fld id="{1A9E85A0-02B0-4A18-961E-32CCF116C1C0}" type="slidenum">
              <a:rPr lang="en-US"/>
              <a:pPr>
                <a:defRPr/>
              </a:pPr>
              <a:t>‹#›</a:t>
            </a:fld>
            <a:endParaRPr lang="en-US"/>
          </a:p>
        </p:txBody>
      </p:sp>
    </p:spTree>
    <p:extLst>
      <p:ext uri="{BB962C8B-B14F-4D97-AF65-F5344CB8AC3E}">
        <p14:creationId xmlns:p14="http://schemas.microsoft.com/office/powerpoint/2010/main" val="10054236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endParaRPr lang="en-US"/>
          </a:p>
          <a:p>
            <a:pPr>
              <a:defRPr/>
            </a:pPr>
            <a:fld id="{462CF01D-2FEA-4C07-8AF8-0C00164A927A}" type="slidenum">
              <a:rPr lang="en-US"/>
              <a:pPr>
                <a:defRPr/>
              </a:pPr>
              <a:t>‹#›</a:t>
            </a:fld>
            <a:endParaRPr lang="en-US"/>
          </a:p>
        </p:txBody>
      </p:sp>
    </p:spTree>
    <p:extLst>
      <p:ext uri="{BB962C8B-B14F-4D97-AF65-F5344CB8AC3E}">
        <p14:creationId xmlns:p14="http://schemas.microsoft.com/office/powerpoint/2010/main" val="14525621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endParaRPr lang="en-US"/>
          </a:p>
          <a:p>
            <a:pPr>
              <a:defRPr/>
            </a:pPr>
            <a:fld id="{FE0EA315-7CE6-40EE-81DD-C9CA8D8051CD}" type="slidenum">
              <a:rPr lang="en-US"/>
              <a:pPr>
                <a:defRPr/>
              </a:pPr>
              <a:t>‹#›</a:t>
            </a:fld>
            <a:endParaRPr lang="en-US"/>
          </a:p>
        </p:txBody>
      </p:sp>
    </p:spTree>
    <p:extLst>
      <p:ext uri="{BB962C8B-B14F-4D97-AF65-F5344CB8AC3E}">
        <p14:creationId xmlns:p14="http://schemas.microsoft.com/office/powerpoint/2010/main" val="324627761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endParaRPr lang="en-US"/>
          </a:p>
          <a:p>
            <a:pPr>
              <a:defRPr/>
            </a:pPr>
            <a:fld id="{9A04AFC9-DF6F-47D6-8C60-E9163772B196}" type="slidenum">
              <a:rPr lang="en-US"/>
              <a:pPr>
                <a:defRPr/>
              </a:pPr>
              <a:t>‹#›</a:t>
            </a:fld>
            <a:endParaRPr lang="en-US"/>
          </a:p>
        </p:txBody>
      </p:sp>
    </p:spTree>
    <p:extLst>
      <p:ext uri="{BB962C8B-B14F-4D97-AF65-F5344CB8AC3E}">
        <p14:creationId xmlns:p14="http://schemas.microsoft.com/office/powerpoint/2010/main" val="22358743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endParaRPr lang="en-US"/>
          </a:p>
          <a:p>
            <a:pPr>
              <a:defRPr/>
            </a:pPr>
            <a:fld id="{7B4BD39F-A964-4876-A31E-F21A2A06217E}" type="slidenum">
              <a:rPr lang="en-US"/>
              <a:pPr>
                <a:defRPr/>
              </a:pPr>
              <a:t>‹#›</a:t>
            </a:fld>
            <a:endParaRPr lang="en-US"/>
          </a:p>
        </p:txBody>
      </p:sp>
    </p:spTree>
    <p:extLst>
      <p:ext uri="{BB962C8B-B14F-4D97-AF65-F5344CB8AC3E}">
        <p14:creationId xmlns:p14="http://schemas.microsoft.com/office/powerpoint/2010/main" val="29720128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endParaRPr lang="en-US"/>
          </a:p>
          <a:p>
            <a:pPr>
              <a:defRPr/>
            </a:pPr>
            <a:fld id="{C84566AB-70AD-457A-9073-AAECC48D06ED}" type="slidenum">
              <a:rPr lang="en-US"/>
              <a:pPr>
                <a:defRPr/>
              </a:pPr>
              <a:t>‹#›</a:t>
            </a:fld>
            <a:endParaRPr lang="en-US"/>
          </a:p>
        </p:txBody>
      </p:sp>
    </p:spTree>
    <p:extLst>
      <p:ext uri="{BB962C8B-B14F-4D97-AF65-F5344CB8AC3E}">
        <p14:creationId xmlns:p14="http://schemas.microsoft.com/office/powerpoint/2010/main" val="42730684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endParaRPr lang="en-US"/>
          </a:p>
          <a:p>
            <a:pPr>
              <a:defRPr/>
            </a:pPr>
            <a:fld id="{16AD877E-B6EA-43F2-8309-B1B53BB72D1E}" type="slidenum">
              <a:rPr lang="en-US"/>
              <a:pPr>
                <a:defRPr/>
              </a:pPr>
              <a:t>‹#›</a:t>
            </a:fld>
            <a:endParaRPr lang="en-US"/>
          </a:p>
        </p:txBody>
      </p:sp>
    </p:spTree>
    <p:extLst>
      <p:ext uri="{BB962C8B-B14F-4D97-AF65-F5344CB8AC3E}">
        <p14:creationId xmlns:p14="http://schemas.microsoft.com/office/powerpoint/2010/main" val="21406314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endParaRPr lang="en-US"/>
          </a:p>
          <a:p>
            <a:pPr>
              <a:defRPr/>
            </a:pPr>
            <a:fld id="{C8576BC0-CEB3-44C9-A387-411564DF8022}" type="slidenum">
              <a:rPr lang="en-US"/>
              <a:pPr>
                <a:defRPr/>
              </a:pPr>
              <a:t>‹#›</a:t>
            </a:fld>
            <a:endParaRPr lang="en-US"/>
          </a:p>
        </p:txBody>
      </p:sp>
    </p:spTree>
    <p:extLst>
      <p:ext uri="{BB962C8B-B14F-4D97-AF65-F5344CB8AC3E}">
        <p14:creationId xmlns:p14="http://schemas.microsoft.com/office/powerpoint/2010/main" val="39137309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endParaRPr lang="en-US"/>
          </a:p>
          <a:p>
            <a:pPr>
              <a:defRPr/>
            </a:pPr>
            <a:fld id="{6F732DED-C335-4995-9C83-A968BBA26CAB}" type="slidenum">
              <a:rPr lang="en-US"/>
              <a:pPr>
                <a:defRPr/>
              </a:pPr>
              <a:t>‹#›</a:t>
            </a:fld>
            <a:endParaRPr lang="en-US"/>
          </a:p>
        </p:txBody>
      </p:sp>
    </p:spTree>
    <p:extLst>
      <p:ext uri="{BB962C8B-B14F-4D97-AF65-F5344CB8AC3E}">
        <p14:creationId xmlns:p14="http://schemas.microsoft.com/office/powerpoint/2010/main" val="37578078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endParaRPr lang="en-US"/>
          </a:p>
          <a:p>
            <a:pPr>
              <a:defRPr/>
            </a:pPr>
            <a:fld id="{8320EFE0-B148-4AA8-9B8F-574A1FCD4A18}" type="slidenum">
              <a:rPr lang="en-US"/>
              <a:pPr>
                <a:defRPr/>
              </a:pPr>
              <a:t>‹#›</a:t>
            </a:fld>
            <a:endParaRPr lang="en-US"/>
          </a:p>
        </p:txBody>
      </p:sp>
    </p:spTree>
    <p:extLst>
      <p:ext uri="{BB962C8B-B14F-4D97-AF65-F5344CB8AC3E}">
        <p14:creationId xmlns:p14="http://schemas.microsoft.com/office/powerpoint/2010/main" val="18624329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endParaRPr lang="en-US"/>
          </a:p>
          <a:p>
            <a:pPr>
              <a:defRPr/>
            </a:pPr>
            <a:fld id="{CD21F1C5-92FB-4A88-BBDC-80C9F51C8F9E}" type="slidenum">
              <a:rPr lang="en-US"/>
              <a:pPr>
                <a:defRPr/>
              </a:pPr>
              <a:t>‹#›</a:t>
            </a:fld>
            <a:endParaRPr lang="en-US"/>
          </a:p>
        </p:txBody>
      </p:sp>
    </p:spTree>
    <p:extLst>
      <p:ext uri="{BB962C8B-B14F-4D97-AF65-F5344CB8AC3E}">
        <p14:creationId xmlns:p14="http://schemas.microsoft.com/office/powerpoint/2010/main" val="21353040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endParaRPr lang="en-US"/>
          </a:p>
          <a:p>
            <a:pPr>
              <a:defRPr/>
            </a:pPr>
            <a:fld id="{CE2D61D9-31DC-41FA-BC56-ECC5EABB0837}" type="slidenum">
              <a:rPr lang="en-US"/>
              <a:pPr>
                <a:defRPr/>
              </a:pPr>
              <a:t>‹#›</a:t>
            </a:fld>
            <a:endParaRPr lang="en-US"/>
          </a:p>
        </p:txBody>
      </p:sp>
    </p:spTree>
    <p:extLst>
      <p:ext uri="{BB962C8B-B14F-4D97-AF65-F5344CB8AC3E}">
        <p14:creationId xmlns:p14="http://schemas.microsoft.com/office/powerpoint/2010/main" val="21329164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D5E0E5"/>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a:defRPr/>
            </a:pPr>
            <a:endParaRPr lang="en-US"/>
          </a:p>
        </p:txBody>
      </p:sp>
      <p:sp>
        <p:nvSpPr>
          <p:cNvPr id="1029" name="Rectangle 5"/>
          <p:cNvSpPr>
            <a:spLocks noGrp="1" noChangeArrowheads="1"/>
          </p:cNvSpPr>
          <p:nvPr>
            <p:ph type="ftr" sz="quarter" idx="3"/>
          </p:nvPr>
        </p:nvSpPr>
        <p:spPr bwMode="auto">
          <a:xfrm>
            <a:off x="2411413" y="6245225"/>
            <a:ext cx="424815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en-US"/>
          </a:p>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a:defRPr/>
            </a:pPr>
            <a:endParaRPr lang="en-US"/>
          </a:p>
          <a:p>
            <a:pPr>
              <a:defRPr/>
            </a:pPr>
            <a:fld id="{378C3EFF-D651-47D7-B0CC-99D93F001E77}"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hdr="0" dt="0"/>
  <p:txStyles>
    <p:titleStyle>
      <a:lvl1pPr algn="ctr" rtl="0" eaLnBrk="0" fontAlgn="base" hangingPunct="0">
        <a:spcBef>
          <a:spcPct val="0"/>
        </a:spcBef>
        <a:spcAft>
          <a:spcPct val="0"/>
        </a:spcAft>
        <a:defRPr sz="2800" b="1">
          <a:solidFill>
            <a:schemeClr val="tx2"/>
          </a:solidFill>
          <a:latin typeface="+mj-lt"/>
          <a:ea typeface="+mj-ea"/>
          <a:cs typeface="+mj-cs"/>
        </a:defRPr>
      </a:lvl1pPr>
      <a:lvl2pPr algn="ctr" rtl="0" eaLnBrk="0" fontAlgn="base" hangingPunct="0">
        <a:spcBef>
          <a:spcPct val="0"/>
        </a:spcBef>
        <a:spcAft>
          <a:spcPct val="0"/>
        </a:spcAft>
        <a:defRPr sz="2800" b="1">
          <a:solidFill>
            <a:schemeClr val="tx2"/>
          </a:solidFill>
          <a:latin typeface="Arial" charset="0"/>
        </a:defRPr>
      </a:lvl2pPr>
      <a:lvl3pPr algn="ctr" rtl="0" eaLnBrk="0" fontAlgn="base" hangingPunct="0">
        <a:spcBef>
          <a:spcPct val="0"/>
        </a:spcBef>
        <a:spcAft>
          <a:spcPct val="0"/>
        </a:spcAft>
        <a:defRPr sz="2800" b="1">
          <a:solidFill>
            <a:schemeClr val="tx2"/>
          </a:solidFill>
          <a:latin typeface="Arial" charset="0"/>
        </a:defRPr>
      </a:lvl3pPr>
      <a:lvl4pPr algn="ctr" rtl="0" eaLnBrk="0" fontAlgn="base" hangingPunct="0">
        <a:spcBef>
          <a:spcPct val="0"/>
        </a:spcBef>
        <a:spcAft>
          <a:spcPct val="0"/>
        </a:spcAft>
        <a:defRPr sz="2800" b="1">
          <a:solidFill>
            <a:schemeClr val="tx2"/>
          </a:solidFill>
          <a:latin typeface="Arial" charset="0"/>
        </a:defRPr>
      </a:lvl4pPr>
      <a:lvl5pPr algn="ctr" rtl="0" eaLnBrk="0" fontAlgn="base" hangingPunct="0">
        <a:spcBef>
          <a:spcPct val="0"/>
        </a:spcBef>
        <a:spcAft>
          <a:spcPct val="0"/>
        </a:spcAft>
        <a:defRPr sz="2800" b="1">
          <a:solidFill>
            <a:schemeClr val="tx2"/>
          </a:solidFill>
          <a:latin typeface="Arial" charset="0"/>
        </a:defRPr>
      </a:lvl5pPr>
      <a:lvl6pPr marL="457200" algn="ctr" rtl="0" fontAlgn="base">
        <a:spcBef>
          <a:spcPct val="0"/>
        </a:spcBef>
        <a:spcAft>
          <a:spcPct val="0"/>
        </a:spcAft>
        <a:defRPr sz="2800" b="1">
          <a:solidFill>
            <a:schemeClr val="tx2"/>
          </a:solidFill>
          <a:latin typeface="Arial" charset="0"/>
        </a:defRPr>
      </a:lvl6pPr>
      <a:lvl7pPr marL="914400" algn="ctr" rtl="0" fontAlgn="base">
        <a:spcBef>
          <a:spcPct val="0"/>
        </a:spcBef>
        <a:spcAft>
          <a:spcPct val="0"/>
        </a:spcAft>
        <a:defRPr sz="2800" b="1">
          <a:solidFill>
            <a:schemeClr val="tx2"/>
          </a:solidFill>
          <a:latin typeface="Arial" charset="0"/>
        </a:defRPr>
      </a:lvl7pPr>
      <a:lvl8pPr marL="1371600" algn="ctr" rtl="0" fontAlgn="base">
        <a:spcBef>
          <a:spcPct val="0"/>
        </a:spcBef>
        <a:spcAft>
          <a:spcPct val="0"/>
        </a:spcAft>
        <a:defRPr sz="2800" b="1">
          <a:solidFill>
            <a:schemeClr val="tx2"/>
          </a:solidFill>
          <a:latin typeface="Arial" charset="0"/>
        </a:defRPr>
      </a:lvl8pPr>
      <a:lvl9pPr marL="1828800" algn="ctr" rtl="0" fontAlgn="base">
        <a:spcBef>
          <a:spcPct val="0"/>
        </a:spcBef>
        <a:spcAft>
          <a:spcPct val="0"/>
        </a:spcAft>
        <a:defRPr sz="2800" b="1">
          <a:solidFill>
            <a:schemeClr val="tx2"/>
          </a:solidFill>
          <a:latin typeface="Arial" charset="0"/>
        </a:defRPr>
      </a:lvl9pPr>
    </p:titleStyle>
    <p:bodyStyle>
      <a:lvl1pPr marL="342900" indent="-342900" algn="l" rtl="0" eaLnBrk="0" fontAlgn="base" hangingPunct="0">
        <a:spcBef>
          <a:spcPct val="10000"/>
        </a:spcBef>
        <a:spcAft>
          <a:spcPct val="10000"/>
        </a:spcAft>
        <a:buChar char="•"/>
        <a:defRPr sz="2400">
          <a:solidFill>
            <a:schemeClr val="tx1"/>
          </a:solidFill>
          <a:latin typeface="+mn-lt"/>
          <a:ea typeface="+mn-ea"/>
          <a:cs typeface="+mn-cs"/>
        </a:defRPr>
      </a:lvl1pPr>
      <a:lvl2pPr marL="742950" indent="-285750" algn="l" rtl="0" eaLnBrk="0" fontAlgn="base" hangingPunct="0">
        <a:spcBef>
          <a:spcPct val="10000"/>
        </a:spcBef>
        <a:spcAft>
          <a:spcPct val="10000"/>
        </a:spcAft>
        <a:buChar char="–"/>
        <a:defRPr sz="2000">
          <a:solidFill>
            <a:schemeClr val="tx1"/>
          </a:solidFill>
          <a:latin typeface="+mn-lt"/>
        </a:defRPr>
      </a:lvl2pPr>
      <a:lvl3pPr marL="1143000" indent="-228600" algn="l" rtl="0" eaLnBrk="0" fontAlgn="base" hangingPunct="0">
        <a:spcBef>
          <a:spcPct val="10000"/>
        </a:spcBef>
        <a:spcAft>
          <a:spcPct val="10000"/>
        </a:spcAft>
        <a:buChar char="•"/>
        <a:defRPr>
          <a:solidFill>
            <a:schemeClr val="tx1"/>
          </a:solidFill>
          <a:latin typeface="+mn-lt"/>
        </a:defRPr>
      </a:lvl3pPr>
      <a:lvl4pPr marL="1600200" indent="-228600" algn="l" rtl="0" eaLnBrk="0" fontAlgn="base" hangingPunct="0">
        <a:spcBef>
          <a:spcPct val="10000"/>
        </a:spcBef>
        <a:spcAft>
          <a:spcPct val="10000"/>
        </a:spcAft>
        <a:buChar char="–"/>
        <a:defRPr sz="1600">
          <a:solidFill>
            <a:schemeClr val="tx1"/>
          </a:solidFill>
          <a:latin typeface="+mn-lt"/>
        </a:defRPr>
      </a:lvl4pPr>
      <a:lvl5pPr marL="2057400" indent="-228600" algn="l" rtl="0" eaLnBrk="0" fontAlgn="base" hangingPunct="0">
        <a:spcBef>
          <a:spcPct val="10000"/>
        </a:spcBef>
        <a:spcAft>
          <a:spcPct val="10000"/>
        </a:spcAft>
        <a:buChar char="»"/>
        <a:defRPr sz="1400">
          <a:solidFill>
            <a:schemeClr val="tx1"/>
          </a:solidFill>
          <a:latin typeface="+mn-lt"/>
        </a:defRPr>
      </a:lvl5pPr>
      <a:lvl6pPr marL="2514600" indent="-228600" algn="l" rtl="0" fontAlgn="base">
        <a:spcBef>
          <a:spcPct val="10000"/>
        </a:spcBef>
        <a:spcAft>
          <a:spcPct val="10000"/>
        </a:spcAft>
        <a:buChar char="»"/>
        <a:defRPr sz="1400">
          <a:solidFill>
            <a:schemeClr val="tx1"/>
          </a:solidFill>
          <a:latin typeface="+mn-lt"/>
        </a:defRPr>
      </a:lvl6pPr>
      <a:lvl7pPr marL="2971800" indent="-228600" algn="l" rtl="0" fontAlgn="base">
        <a:spcBef>
          <a:spcPct val="10000"/>
        </a:spcBef>
        <a:spcAft>
          <a:spcPct val="10000"/>
        </a:spcAft>
        <a:buChar char="»"/>
        <a:defRPr sz="1400">
          <a:solidFill>
            <a:schemeClr val="tx1"/>
          </a:solidFill>
          <a:latin typeface="+mn-lt"/>
        </a:defRPr>
      </a:lvl7pPr>
      <a:lvl8pPr marL="3429000" indent="-228600" algn="l" rtl="0" fontAlgn="base">
        <a:spcBef>
          <a:spcPct val="10000"/>
        </a:spcBef>
        <a:spcAft>
          <a:spcPct val="10000"/>
        </a:spcAft>
        <a:buChar char="»"/>
        <a:defRPr sz="1400">
          <a:solidFill>
            <a:schemeClr val="tx1"/>
          </a:solidFill>
          <a:latin typeface="+mn-lt"/>
        </a:defRPr>
      </a:lvl8pPr>
      <a:lvl9pPr marL="3886200" indent="-228600" algn="l" rtl="0" fontAlgn="base">
        <a:spcBef>
          <a:spcPct val="10000"/>
        </a:spcBef>
        <a:spcAft>
          <a:spcPct val="10000"/>
        </a:spcAft>
        <a:buChar char="»"/>
        <a:defRPr sz="14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frasincar@ese.eur.nl"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10000"/>
              </a:spcBef>
              <a:spcAft>
                <a:spcPct val="10000"/>
              </a:spcAft>
              <a:buChar char="•"/>
              <a:defRPr sz="2400">
                <a:solidFill>
                  <a:schemeClr val="tx1"/>
                </a:solidFill>
                <a:latin typeface="Arial" charset="0"/>
              </a:defRPr>
            </a:lvl1pPr>
            <a:lvl2pPr marL="742950" indent="-285750" eaLnBrk="0" hangingPunct="0">
              <a:spcBef>
                <a:spcPct val="10000"/>
              </a:spcBef>
              <a:spcAft>
                <a:spcPct val="10000"/>
              </a:spcAft>
              <a:buChar char="–"/>
              <a:defRPr sz="2000">
                <a:solidFill>
                  <a:schemeClr val="tx1"/>
                </a:solidFill>
                <a:latin typeface="Arial" charset="0"/>
              </a:defRPr>
            </a:lvl2pPr>
            <a:lvl3pPr marL="1143000" indent="-228600" eaLnBrk="0" hangingPunct="0">
              <a:spcBef>
                <a:spcPct val="10000"/>
              </a:spcBef>
              <a:spcAft>
                <a:spcPct val="10000"/>
              </a:spcAft>
              <a:buChar char="•"/>
              <a:defRPr>
                <a:solidFill>
                  <a:schemeClr val="tx1"/>
                </a:solidFill>
                <a:latin typeface="Arial" charset="0"/>
              </a:defRPr>
            </a:lvl3pPr>
            <a:lvl4pPr marL="1600200" indent="-228600" eaLnBrk="0" hangingPunct="0">
              <a:spcBef>
                <a:spcPct val="10000"/>
              </a:spcBef>
              <a:spcAft>
                <a:spcPct val="10000"/>
              </a:spcAft>
              <a:buChar char="–"/>
              <a:defRPr sz="1600">
                <a:solidFill>
                  <a:schemeClr val="tx1"/>
                </a:solidFill>
                <a:latin typeface="Arial" charset="0"/>
              </a:defRPr>
            </a:lvl4pPr>
            <a:lvl5pPr marL="2057400" indent="-228600" eaLnBrk="0" hangingPunct="0">
              <a:spcBef>
                <a:spcPct val="10000"/>
              </a:spcBef>
              <a:spcAft>
                <a:spcPct val="10000"/>
              </a:spcAft>
              <a:buChar char="»"/>
              <a:defRPr sz="1400">
                <a:solidFill>
                  <a:schemeClr val="tx1"/>
                </a:solidFill>
                <a:latin typeface="Arial" charset="0"/>
              </a:defRPr>
            </a:lvl5pPr>
            <a:lvl6pPr marL="2514600" indent="-228600" eaLnBrk="0" fontAlgn="base" hangingPunct="0">
              <a:spcBef>
                <a:spcPct val="10000"/>
              </a:spcBef>
              <a:spcAft>
                <a:spcPct val="10000"/>
              </a:spcAft>
              <a:buChar char="»"/>
              <a:defRPr sz="1400">
                <a:solidFill>
                  <a:schemeClr val="tx1"/>
                </a:solidFill>
                <a:latin typeface="Arial" charset="0"/>
              </a:defRPr>
            </a:lvl6pPr>
            <a:lvl7pPr marL="2971800" indent="-228600" eaLnBrk="0" fontAlgn="base" hangingPunct="0">
              <a:spcBef>
                <a:spcPct val="10000"/>
              </a:spcBef>
              <a:spcAft>
                <a:spcPct val="10000"/>
              </a:spcAft>
              <a:buChar char="»"/>
              <a:defRPr sz="1400">
                <a:solidFill>
                  <a:schemeClr val="tx1"/>
                </a:solidFill>
                <a:latin typeface="Arial" charset="0"/>
              </a:defRPr>
            </a:lvl7pPr>
            <a:lvl8pPr marL="3429000" indent="-228600" eaLnBrk="0" fontAlgn="base" hangingPunct="0">
              <a:spcBef>
                <a:spcPct val="10000"/>
              </a:spcBef>
              <a:spcAft>
                <a:spcPct val="10000"/>
              </a:spcAft>
              <a:buChar char="»"/>
              <a:defRPr sz="1400">
                <a:solidFill>
                  <a:schemeClr val="tx1"/>
                </a:solidFill>
                <a:latin typeface="Arial" charset="0"/>
              </a:defRPr>
            </a:lvl8pPr>
            <a:lvl9pPr marL="3886200" indent="-228600" eaLnBrk="0" fontAlgn="base" hangingPunct="0">
              <a:spcBef>
                <a:spcPct val="10000"/>
              </a:spcBef>
              <a:spcAft>
                <a:spcPct val="10000"/>
              </a:spcAft>
              <a:buChar char="»"/>
              <a:defRPr sz="1400">
                <a:solidFill>
                  <a:schemeClr val="tx1"/>
                </a:solidFill>
                <a:latin typeface="Arial" charset="0"/>
              </a:defRPr>
            </a:lvl9pPr>
          </a:lstStyle>
          <a:p>
            <a:pPr eaLnBrk="1" hangingPunct="1">
              <a:spcBef>
                <a:spcPct val="0"/>
              </a:spcBef>
              <a:spcAft>
                <a:spcPct val="0"/>
              </a:spcAft>
              <a:buFontTx/>
              <a:buNone/>
            </a:pPr>
            <a:endParaRPr lang="en-US" altLang="en-US" sz="1400" dirty="0" smtClean="0"/>
          </a:p>
          <a:p>
            <a:pPr eaLnBrk="1" hangingPunct="1">
              <a:spcBef>
                <a:spcPct val="0"/>
              </a:spcBef>
              <a:spcAft>
                <a:spcPct val="0"/>
              </a:spcAft>
              <a:buFontTx/>
              <a:buNone/>
            </a:pPr>
            <a:endParaRPr lang="en-US" altLang="en-US" sz="1400" dirty="0" smtClean="0"/>
          </a:p>
        </p:txBody>
      </p:sp>
      <p:sp>
        <p:nvSpPr>
          <p:cNvPr id="2051"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10000"/>
              </a:spcBef>
              <a:spcAft>
                <a:spcPct val="10000"/>
              </a:spcAft>
              <a:buChar char="•"/>
              <a:defRPr sz="2400">
                <a:solidFill>
                  <a:schemeClr val="tx1"/>
                </a:solidFill>
                <a:latin typeface="Arial" charset="0"/>
              </a:defRPr>
            </a:lvl1pPr>
            <a:lvl2pPr marL="742950" indent="-285750" eaLnBrk="0" hangingPunct="0">
              <a:spcBef>
                <a:spcPct val="10000"/>
              </a:spcBef>
              <a:spcAft>
                <a:spcPct val="10000"/>
              </a:spcAft>
              <a:buChar char="–"/>
              <a:defRPr sz="2000">
                <a:solidFill>
                  <a:schemeClr val="tx1"/>
                </a:solidFill>
                <a:latin typeface="Arial" charset="0"/>
              </a:defRPr>
            </a:lvl2pPr>
            <a:lvl3pPr marL="1143000" indent="-228600" eaLnBrk="0" hangingPunct="0">
              <a:spcBef>
                <a:spcPct val="10000"/>
              </a:spcBef>
              <a:spcAft>
                <a:spcPct val="10000"/>
              </a:spcAft>
              <a:buChar char="•"/>
              <a:defRPr>
                <a:solidFill>
                  <a:schemeClr val="tx1"/>
                </a:solidFill>
                <a:latin typeface="Arial" charset="0"/>
              </a:defRPr>
            </a:lvl3pPr>
            <a:lvl4pPr marL="1600200" indent="-228600" eaLnBrk="0" hangingPunct="0">
              <a:spcBef>
                <a:spcPct val="10000"/>
              </a:spcBef>
              <a:spcAft>
                <a:spcPct val="10000"/>
              </a:spcAft>
              <a:buChar char="–"/>
              <a:defRPr sz="1600">
                <a:solidFill>
                  <a:schemeClr val="tx1"/>
                </a:solidFill>
                <a:latin typeface="Arial" charset="0"/>
              </a:defRPr>
            </a:lvl4pPr>
            <a:lvl5pPr marL="2057400" indent="-228600" eaLnBrk="0" hangingPunct="0">
              <a:spcBef>
                <a:spcPct val="10000"/>
              </a:spcBef>
              <a:spcAft>
                <a:spcPct val="10000"/>
              </a:spcAft>
              <a:buChar char="»"/>
              <a:defRPr sz="1400">
                <a:solidFill>
                  <a:schemeClr val="tx1"/>
                </a:solidFill>
                <a:latin typeface="Arial" charset="0"/>
              </a:defRPr>
            </a:lvl5pPr>
            <a:lvl6pPr marL="2514600" indent="-228600" eaLnBrk="0" fontAlgn="base" hangingPunct="0">
              <a:spcBef>
                <a:spcPct val="10000"/>
              </a:spcBef>
              <a:spcAft>
                <a:spcPct val="10000"/>
              </a:spcAft>
              <a:buChar char="»"/>
              <a:defRPr sz="1400">
                <a:solidFill>
                  <a:schemeClr val="tx1"/>
                </a:solidFill>
                <a:latin typeface="Arial" charset="0"/>
              </a:defRPr>
            </a:lvl6pPr>
            <a:lvl7pPr marL="2971800" indent="-228600" eaLnBrk="0" fontAlgn="base" hangingPunct="0">
              <a:spcBef>
                <a:spcPct val="10000"/>
              </a:spcBef>
              <a:spcAft>
                <a:spcPct val="10000"/>
              </a:spcAft>
              <a:buChar char="»"/>
              <a:defRPr sz="1400">
                <a:solidFill>
                  <a:schemeClr val="tx1"/>
                </a:solidFill>
                <a:latin typeface="Arial" charset="0"/>
              </a:defRPr>
            </a:lvl7pPr>
            <a:lvl8pPr marL="3429000" indent="-228600" eaLnBrk="0" fontAlgn="base" hangingPunct="0">
              <a:spcBef>
                <a:spcPct val="10000"/>
              </a:spcBef>
              <a:spcAft>
                <a:spcPct val="10000"/>
              </a:spcAft>
              <a:buChar char="»"/>
              <a:defRPr sz="1400">
                <a:solidFill>
                  <a:schemeClr val="tx1"/>
                </a:solidFill>
                <a:latin typeface="Arial" charset="0"/>
              </a:defRPr>
            </a:lvl8pPr>
            <a:lvl9pPr marL="3886200" indent="-228600" eaLnBrk="0" fontAlgn="base" hangingPunct="0">
              <a:spcBef>
                <a:spcPct val="10000"/>
              </a:spcBef>
              <a:spcAft>
                <a:spcPct val="10000"/>
              </a:spcAft>
              <a:buChar char="»"/>
              <a:defRPr sz="1400">
                <a:solidFill>
                  <a:schemeClr val="tx1"/>
                </a:solidFill>
                <a:latin typeface="Arial" charset="0"/>
              </a:defRPr>
            </a:lvl9pPr>
          </a:lstStyle>
          <a:p>
            <a:pPr eaLnBrk="1" hangingPunct="1">
              <a:spcBef>
                <a:spcPct val="0"/>
              </a:spcBef>
              <a:spcAft>
                <a:spcPct val="0"/>
              </a:spcAft>
              <a:buFontTx/>
              <a:buNone/>
            </a:pPr>
            <a:endParaRPr lang="en-US" altLang="en-US" sz="1400" dirty="0" smtClean="0"/>
          </a:p>
          <a:p>
            <a:pPr eaLnBrk="1" hangingPunct="1">
              <a:spcBef>
                <a:spcPct val="0"/>
              </a:spcBef>
              <a:spcAft>
                <a:spcPct val="0"/>
              </a:spcAft>
              <a:buFontTx/>
              <a:buNone/>
            </a:pPr>
            <a:fld id="{5CF8F41E-DB8D-4E15-9C99-5D856B433A07}" type="slidenum">
              <a:rPr lang="en-US" altLang="en-US" sz="1400" smtClean="0"/>
              <a:pPr eaLnBrk="1" hangingPunct="1">
                <a:spcBef>
                  <a:spcPct val="0"/>
                </a:spcBef>
                <a:spcAft>
                  <a:spcPct val="0"/>
                </a:spcAft>
                <a:buFontTx/>
                <a:buNone/>
              </a:pPr>
              <a:t>1</a:t>
            </a:fld>
            <a:endParaRPr lang="en-US" altLang="en-US" sz="1400" dirty="0" smtClean="0"/>
          </a:p>
        </p:txBody>
      </p:sp>
      <p:sp>
        <p:nvSpPr>
          <p:cNvPr id="2052" name="Rectangle 2"/>
          <p:cNvSpPr>
            <a:spLocks noGrp="1" noChangeArrowheads="1"/>
          </p:cNvSpPr>
          <p:nvPr>
            <p:ph type="ctrTitle"/>
          </p:nvPr>
        </p:nvSpPr>
        <p:spPr/>
        <p:txBody>
          <a:bodyPr/>
          <a:lstStyle/>
          <a:p>
            <a:pPr eaLnBrk="1" hangingPunct="1"/>
            <a:r>
              <a:rPr lang="en-GB" altLang="en-US" sz="2400" dirty="0" smtClean="0"/>
              <a:t> </a:t>
            </a:r>
            <a:r>
              <a:rPr lang="en-US" altLang="en-US" dirty="0" smtClean="0"/>
              <a:t>A Data Type-Driven Property Alignment Framework for Product Duplicate Detection on the Web</a:t>
            </a:r>
          </a:p>
        </p:txBody>
      </p:sp>
      <p:sp>
        <p:nvSpPr>
          <p:cNvPr id="2053" name="Rectangle 3"/>
          <p:cNvSpPr>
            <a:spLocks noGrp="1" noChangeArrowheads="1"/>
          </p:cNvSpPr>
          <p:nvPr>
            <p:ph type="subTitle" idx="1"/>
          </p:nvPr>
        </p:nvSpPr>
        <p:spPr>
          <a:xfrm>
            <a:off x="1331913" y="3886200"/>
            <a:ext cx="6480175" cy="1487488"/>
          </a:xfrm>
        </p:spPr>
        <p:txBody>
          <a:bodyPr/>
          <a:lstStyle/>
          <a:p>
            <a:pPr eaLnBrk="1" hangingPunct="1">
              <a:lnSpc>
                <a:spcPct val="90000"/>
              </a:lnSpc>
            </a:pPr>
            <a:r>
              <a:rPr lang="en-US" altLang="en-US" dirty="0" smtClean="0"/>
              <a:t>Flavius </a:t>
            </a:r>
            <a:r>
              <a:rPr lang="en-US" altLang="en-US" dirty="0" err="1" smtClean="0"/>
              <a:t>Frasincar</a:t>
            </a:r>
            <a:r>
              <a:rPr lang="en-US" altLang="en-US" dirty="0" smtClean="0"/>
              <a:t>*</a:t>
            </a:r>
          </a:p>
          <a:p>
            <a:pPr eaLnBrk="1" hangingPunct="1">
              <a:lnSpc>
                <a:spcPct val="90000"/>
              </a:lnSpc>
            </a:pPr>
            <a:r>
              <a:rPr lang="en-US" altLang="en-US" sz="2000" dirty="0" smtClean="0">
                <a:hlinkClick r:id="rId3"/>
              </a:rPr>
              <a:t>frasincar@ese.eur.nl</a:t>
            </a:r>
            <a:endParaRPr lang="en-US" altLang="en-US" sz="2000" dirty="0" smtClean="0"/>
          </a:p>
          <a:p>
            <a:pPr eaLnBrk="1" hangingPunct="1">
              <a:lnSpc>
                <a:spcPct val="90000"/>
              </a:lnSpc>
            </a:pPr>
            <a:endParaRPr lang="en-US" altLang="en-US" sz="2000" dirty="0" smtClean="0"/>
          </a:p>
          <a:p>
            <a:pPr algn="l" eaLnBrk="1" hangingPunct="1">
              <a:lnSpc>
                <a:spcPct val="90000"/>
              </a:lnSpc>
            </a:pPr>
            <a:endParaRPr lang="en-US" altLang="en-US" sz="1600" dirty="0" smtClean="0"/>
          </a:p>
        </p:txBody>
      </p:sp>
      <p:sp>
        <p:nvSpPr>
          <p:cNvPr id="2054" name="Rectangle 7"/>
          <p:cNvSpPr>
            <a:spLocks noChangeArrowheads="1"/>
          </p:cNvSpPr>
          <p:nvPr/>
        </p:nvSpPr>
        <p:spPr bwMode="auto">
          <a:xfrm>
            <a:off x="179512" y="5891213"/>
            <a:ext cx="8856984" cy="503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10000"/>
              </a:spcBef>
              <a:spcAft>
                <a:spcPct val="10000"/>
              </a:spcAft>
              <a:buChar char="•"/>
              <a:defRPr sz="2400">
                <a:solidFill>
                  <a:schemeClr val="tx1"/>
                </a:solidFill>
                <a:latin typeface="Arial" charset="0"/>
              </a:defRPr>
            </a:lvl1pPr>
            <a:lvl2pPr marL="742950" indent="-285750" eaLnBrk="0" hangingPunct="0">
              <a:spcBef>
                <a:spcPct val="10000"/>
              </a:spcBef>
              <a:spcAft>
                <a:spcPct val="10000"/>
              </a:spcAft>
              <a:buChar char="–"/>
              <a:defRPr sz="2000">
                <a:solidFill>
                  <a:schemeClr val="tx1"/>
                </a:solidFill>
                <a:latin typeface="Arial" charset="0"/>
              </a:defRPr>
            </a:lvl2pPr>
            <a:lvl3pPr marL="1143000" indent="-228600" eaLnBrk="0" hangingPunct="0">
              <a:spcBef>
                <a:spcPct val="10000"/>
              </a:spcBef>
              <a:spcAft>
                <a:spcPct val="10000"/>
              </a:spcAft>
              <a:buChar char="•"/>
              <a:defRPr>
                <a:solidFill>
                  <a:schemeClr val="tx1"/>
                </a:solidFill>
                <a:latin typeface="Arial" charset="0"/>
              </a:defRPr>
            </a:lvl3pPr>
            <a:lvl4pPr marL="1600200" indent="-228600" eaLnBrk="0" hangingPunct="0">
              <a:spcBef>
                <a:spcPct val="10000"/>
              </a:spcBef>
              <a:spcAft>
                <a:spcPct val="10000"/>
              </a:spcAft>
              <a:buChar char="–"/>
              <a:defRPr sz="1600">
                <a:solidFill>
                  <a:schemeClr val="tx1"/>
                </a:solidFill>
                <a:latin typeface="Arial" charset="0"/>
              </a:defRPr>
            </a:lvl4pPr>
            <a:lvl5pPr marL="2057400" indent="-228600" eaLnBrk="0" hangingPunct="0">
              <a:spcBef>
                <a:spcPct val="10000"/>
              </a:spcBef>
              <a:spcAft>
                <a:spcPct val="10000"/>
              </a:spcAft>
              <a:buChar char="»"/>
              <a:defRPr sz="1400">
                <a:solidFill>
                  <a:schemeClr val="tx1"/>
                </a:solidFill>
                <a:latin typeface="Arial" charset="0"/>
              </a:defRPr>
            </a:lvl5pPr>
            <a:lvl6pPr marL="2514600" indent="-228600" eaLnBrk="0" fontAlgn="base" hangingPunct="0">
              <a:spcBef>
                <a:spcPct val="10000"/>
              </a:spcBef>
              <a:spcAft>
                <a:spcPct val="10000"/>
              </a:spcAft>
              <a:buChar char="»"/>
              <a:defRPr sz="1400">
                <a:solidFill>
                  <a:schemeClr val="tx1"/>
                </a:solidFill>
                <a:latin typeface="Arial" charset="0"/>
              </a:defRPr>
            </a:lvl6pPr>
            <a:lvl7pPr marL="2971800" indent="-228600" eaLnBrk="0" fontAlgn="base" hangingPunct="0">
              <a:spcBef>
                <a:spcPct val="10000"/>
              </a:spcBef>
              <a:spcAft>
                <a:spcPct val="10000"/>
              </a:spcAft>
              <a:buChar char="»"/>
              <a:defRPr sz="1400">
                <a:solidFill>
                  <a:schemeClr val="tx1"/>
                </a:solidFill>
                <a:latin typeface="Arial" charset="0"/>
              </a:defRPr>
            </a:lvl7pPr>
            <a:lvl8pPr marL="3429000" indent="-228600" eaLnBrk="0" fontAlgn="base" hangingPunct="0">
              <a:spcBef>
                <a:spcPct val="10000"/>
              </a:spcBef>
              <a:spcAft>
                <a:spcPct val="10000"/>
              </a:spcAft>
              <a:buChar char="»"/>
              <a:defRPr sz="1400">
                <a:solidFill>
                  <a:schemeClr val="tx1"/>
                </a:solidFill>
                <a:latin typeface="Arial" charset="0"/>
              </a:defRPr>
            </a:lvl8pPr>
            <a:lvl9pPr marL="3886200" indent="-228600" eaLnBrk="0" fontAlgn="base" hangingPunct="0">
              <a:spcBef>
                <a:spcPct val="10000"/>
              </a:spcBef>
              <a:spcAft>
                <a:spcPct val="10000"/>
              </a:spcAft>
              <a:buChar char="»"/>
              <a:defRPr sz="1400">
                <a:solidFill>
                  <a:schemeClr val="tx1"/>
                </a:solidFill>
                <a:latin typeface="Arial" charset="0"/>
              </a:defRPr>
            </a:lvl9pPr>
          </a:lstStyle>
          <a:p>
            <a:pPr>
              <a:buNone/>
            </a:pPr>
            <a:r>
              <a:rPr lang="en-US" altLang="en-US" sz="1800" dirty="0"/>
              <a:t>* Joint work with </a:t>
            </a:r>
            <a:r>
              <a:rPr lang="en-GB" sz="1800" dirty="0"/>
              <a:t>Gijs van </a:t>
            </a:r>
            <a:r>
              <a:rPr lang="en-GB" sz="1800" dirty="0" err="1"/>
              <a:t>Rooij</a:t>
            </a:r>
            <a:r>
              <a:rPr lang="en-GB" sz="1800" dirty="0"/>
              <a:t>, Ravi </a:t>
            </a:r>
            <a:r>
              <a:rPr lang="en-GB" sz="1800" dirty="0" err="1"/>
              <a:t>Sewnarain</a:t>
            </a:r>
            <a:r>
              <a:rPr lang="en-GB" sz="1800" dirty="0"/>
              <a:t>, Martin </a:t>
            </a:r>
            <a:r>
              <a:rPr lang="en-GB" sz="1800" dirty="0" err="1"/>
              <a:t>Skogholt</a:t>
            </a:r>
            <a:r>
              <a:rPr lang="en-GB" sz="1800" dirty="0"/>
              <a:t>, Tim van der </a:t>
            </a:r>
            <a:r>
              <a:rPr lang="en-GB" sz="1800" dirty="0" err="1"/>
              <a:t>Zaan</a:t>
            </a:r>
            <a:r>
              <a:rPr lang="en-GB" sz="1800" dirty="0"/>
              <a:t>, </a:t>
            </a:r>
            <a:r>
              <a:rPr lang="en-GB" sz="1800" dirty="0" smtClean="0"/>
              <a:t>and Kim </a:t>
            </a:r>
            <a:r>
              <a:rPr lang="en-GB" sz="1800" dirty="0"/>
              <a:t>Schouten</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 Value Classification</a:t>
            </a:r>
            <a:endParaRPr lang="en-GB" dirty="0"/>
          </a:p>
        </p:txBody>
      </p:sp>
      <p:sp>
        <p:nvSpPr>
          <p:cNvPr id="3" name="Content Placeholder 2"/>
          <p:cNvSpPr>
            <a:spLocks noGrp="1"/>
          </p:cNvSpPr>
          <p:nvPr>
            <p:ph idx="1"/>
          </p:nvPr>
        </p:nvSpPr>
        <p:spPr/>
        <p:txBody>
          <a:bodyPr/>
          <a:lstStyle/>
          <a:p>
            <a:r>
              <a:rPr lang="en-US" dirty="0" smtClean="0"/>
              <a:t>Depends on the block classification</a:t>
            </a:r>
          </a:p>
          <a:p>
            <a:r>
              <a:rPr lang="en-US" dirty="0" smtClean="0"/>
              <a:t>Value types:</a:t>
            </a:r>
          </a:p>
          <a:p>
            <a:pPr lvl="1"/>
            <a:r>
              <a:rPr lang="en-US" dirty="0" smtClean="0"/>
              <a:t>If one block:</a:t>
            </a:r>
          </a:p>
          <a:p>
            <a:pPr lvl="2"/>
            <a:r>
              <a:rPr lang="en-US" dirty="0" smtClean="0"/>
              <a:t>Boolean: if block is Boolean</a:t>
            </a:r>
          </a:p>
          <a:p>
            <a:pPr lvl="2"/>
            <a:r>
              <a:rPr lang="en-US" dirty="0" smtClean="0"/>
              <a:t>Quantitative: if block is Numerical</a:t>
            </a:r>
          </a:p>
          <a:p>
            <a:pPr lvl="2"/>
            <a:r>
              <a:rPr lang="en-US" dirty="0" smtClean="0"/>
              <a:t>Qualitative: otherwise</a:t>
            </a:r>
          </a:p>
          <a:p>
            <a:pPr lvl="1"/>
            <a:r>
              <a:rPr lang="en-US" dirty="0" smtClean="0"/>
              <a:t>If two blocks:</a:t>
            </a:r>
          </a:p>
          <a:p>
            <a:pPr lvl="2"/>
            <a:r>
              <a:rPr lang="en-US" dirty="0" smtClean="0"/>
              <a:t>Measure: if first block is Numerical and second block is Measure</a:t>
            </a:r>
          </a:p>
          <a:p>
            <a:pPr lvl="2"/>
            <a:r>
              <a:rPr lang="en-US" dirty="0" smtClean="0"/>
              <a:t>Quantitative: if first block is Numerical and second block is Word</a:t>
            </a:r>
          </a:p>
          <a:p>
            <a:pPr lvl="2"/>
            <a:r>
              <a:rPr lang="en-US" dirty="0" smtClean="0"/>
              <a:t>Qualitative: otherwise</a:t>
            </a:r>
          </a:p>
          <a:p>
            <a:pPr lvl="1"/>
            <a:r>
              <a:rPr lang="en-US" dirty="0" smtClean="0"/>
              <a:t>If three or more blocks:</a:t>
            </a:r>
          </a:p>
          <a:p>
            <a:pPr lvl="2"/>
            <a:r>
              <a:rPr lang="en-US" dirty="0" smtClean="0"/>
              <a:t>Qualitative: if there is no Compound block</a:t>
            </a:r>
          </a:p>
          <a:p>
            <a:pPr lvl="2"/>
            <a:r>
              <a:rPr lang="en-US" dirty="0"/>
              <a:t>Compound: e.g., ‘52 mm x 45 mm x 20 mm’ </a:t>
            </a:r>
            <a:r>
              <a:rPr lang="en-US" dirty="0" smtClean="0"/>
              <a:t> </a:t>
            </a:r>
            <a:endParaRPr lang="en-GB" dirty="0"/>
          </a:p>
        </p:txBody>
      </p:sp>
      <p:sp>
        <p:nvSpPr>
          <p:cNvPr id="4" name="Footer Placeholder 3"/>
          <p:cNvSpPr>
            <a:spLocks noGrp="1"/>
          </p:cNvSpPr>
          <p:nvPr>
            <p:ph type="ftr" sz="quarter" idx="11"/>
          </p:nvPr>
        </p:nvSpPr>
        <p:spPr/>
        <p:txBody>
          <a:bodyPr/>
          <a:lstStyle/>
          <a:p>
            <a:pPr>
              <a:defRPr/>
            </a:pPr>
            <a:endParaRPr lang="en-US" smtClean="0"/>
          </a:p>
          <a:p>
            <a:pPr>
              <a:defRPr/>
            </a:pPr>
            <a:endParaRPr lang="en-US"/>
          </a:p>
        </p:txBody>
      </p:sp>
      <p:sp>
        <p:nvSpPr>
          <p:cNvPr id="5" name="Slide Number Placeholder 4"/>
          <p:cNvSpPr>
            <a:spLocks noGrp="1"/>
          </p:cNvSpPr>
          <p:nvPr>
            <p:ph type="sldNum" sz="quarter" idx="12"/>
          </p:nvPr>
        </p:nvSpPr>
        <p:spPr/>
        <p:txBody>
          <a:bodyPr/>
          <a:lstStyle/>
          <a:p>
            <a:pPr>
              <a:defRPr/>
            </a:pPr>
            <a:endParaRPr lang="en-US" dirty="0" smtClean="0"/>
          </a:p>
          <a:p>
            <a:pPr>
              <a:defRPr/>
            </a:pPr>
            <a:fld id="{7B4BD39F-A964-4876-A31E-F21A2A06217E}" type="slidenum">
              <a:rPr lang="en-US" smtClean="0"/>
              <a:pPr>
                <a:defRPr/>
              </a:pPr>
              <a:t>10</a:t>
            </a:fld>
            <a:endParaRPr lang="en-US" dirty="0"/>
          </a:p>
        </p:txBody>
      </p:sp>
    </p:spTree>
    <p:extLst>
      <p:ext uri="{BB962C8B-B14F-4D97-AF65-F5344CB8AC3E}">
        <p14:creationId xmlns:p14="http://schemas.microsoft.com/office/powerpoint/2010/main" val="45371860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Compound Value</a:t>
            </a:r>
            <a:endParaRPr lang="en-GB" dirty="0"/>
          </a:p>
        </p:txBody>
      </p:sp>
      <p:sp>
        <p:nvSpPr>
          <p:cNvPr id="3" name="Content Placeholder 2"/>
          <p:cNvSpPr>
            <a:spLocks noGrp="1"/>
          </p:cNvSpPr>
          <p:nvPr>
            <p:ph idx="1"/>
          </p:nvPr>
        </p:nvSpPr>
        <p:spPr/>
        <p:txBody>
          <a:bodyPr/>
          <a:lstStyle/>
          <a:p>
            <a:r>
              <a:rPr lang="en-US" dirty="0" smtClean="0"/>
              <a:t>Needs to contain one of more Compound blocks</a:t>
            </a:r>
          </a:p>
          <a:p>
            <a:r>
              <a:rPr lang="en-US" dirty="0" smtClean="0"/>
              <a:t>Three restrictions must hold:</a:t>
            </a:r>
          </a:p>
          <a:p>
            <a:pPr lvl="1"/>
            <a:r>
              <a:rPr lang="en-US" dirty="0" smtClean="0"/>
              <a:t>One or two blocks before a Compound block must be:</a:t>
            </a:r>
          </a:p>
          <a:p>
            <a:pPr lvl="2"/>
            <a:r>
              <a:rPr lang="en-US" dirty="0" smtClean="0"/>
              <a:t>Numerical block followed by a Word/Measure block or</a:t>
            </a:r>
          </a:p>
          <a:p>
            <a:pPr lvl="2"/>
            <a:r>
              <a:rPr lang="en-US" dirty="0" smtClean="0"/>
              <a:t>Numerical block </a:t>
            </a:r>
          </a:p>
          <a:p>
            <a:pPr lvl="1"/>
            <a:r>
              <a:rPr lang="en-US" dirty="0" smtClean="0"/>
              <a:t>Between two Compound blocks must be:</a:t>
            </a:r>
          </a:p>
          <a:p>
            <a:pPr lvl="2"/>
            <a:r>
              <a:rPr lang="en-US" dirty="0" smtClean="0"/>
              <a:t>Numerical </a:t>
            </a:r>
            <a:r>
              <a:rPr lang="en-US" dirty="0"/>
              <a:t>block followed by a </a:t>
            </a:r>
            <a:r>
              <a:rPr lang="en-US" dirty="0" smtClean="0"/>
              <a:t>Word/Measure </a:t>
            </a:r>
            <a:r>
              <a:rPr lang="en-US" dirty="0"/>
              <a:t>block or</a:t>
            </a:r>
          </a:p>
          <a:p>
            <a:pPr lvl="2"/>
            <a:r>
              <a:rPr lang="en-US" dirty="0"/>
              <a:t>Numerical block </a:t>
            </a:r>
          </a:p>
          <a:p>
            <a:pPr lvl="1"/>
            <a:r>
              <a:rPr lang="en-US" dirty="0" smtClean="0"/>
              <a:t>First block after the last compound block must be:</a:t>
            </a:r>
          </a:p>
          <a:p>
            <a:pPr lvl="2"/>
            <a:r>
              <a:rPr lang="en-US" dirty="0" smtClean="0"/>
              <a:t>Numerical block</a:t>
            </a:r>
          </a:p>
          <a:p>
            <a:pPr marL="914400" lvl="2" indent="0">
              <a:buNone/>
            </a:pPr>
            <a:endParaRPr lang="en-US" dirty="0" smtClean="0"/>
          </a:p>
          <a:p>
            <a:pPr lvl="1"/>
            <a:endParaRPr lang="en-GB" dirty="0"/>
          </a:p>
        </p:txBody>
      </p:sp>
      <p:sp>
        <p:nvSpPr>
          <p:cNvPr id="4" name="Footer Placeholder 3"/>
          <p:cNvSpPr>
            <a:spLocks noGrp="1"/>
          </p:cNvSpPr>
          <p:nvPr>
            <p:ph type="ftr" sz="quarter" idx="11"/>
          </p:nvPr>
        </p:nvSpPr>
        <p:spPr/>
        <p:txBody>
          <a:bodyPr/>
          <a:lstStyle/>
          <a:p>
            <a:pPr>
              <a:defRPr/>
            </a:pPr>
            <a:endParaRPr lang="en-US" smtClean="0"/>
          </a:p>
          <a:p>
            <a:pPr>
              <a:defRPr/>
            </a:pPr>
            <a:endParaRPr lang="en-US"/>
          </a:p>
        </p:txBody>
      </p:sp>
      <p:sp>
        <p:nvSpPr>
          <p:cNvPr id="5" name="Slide Number Placeholder 4"/>
          <p:cNvSpPr>
            <a:spLocks noGrp="1"/>
          </p:cNvSpPr>
          <p:nvPr>
            <p:ph type="sldNum" sz="quarter" idx="12"/>
          </p:nvPr>
        </p:nvSpPr>
        <p:spPr/>
        <p:txBody>
          <a:bodyPr/>
          <a:lstStyle/>
          <a:p>
            <a:pPr>
              <a:defRPr/>
            </a:pPr>
            <a:endParaRPr lang="en-US" smtClean="0"/>
          </a:p>
          <a:p>
            <a:pPr>
              <a:defRPr/>
            </a:pPr>
            <a:fld id="{7B4BD39F-A964-4876-A31E-F21A2A06217E}" type="slidenum">
              <a:rPr lang="en-US" smtClean="0"/>
              <a:pPr>
                <a:defRPr/>
              </a:pPr>
              <a:t>11</a:t>
            </a:fld>
            <a:endParaRPr lang="en-US"/>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71599" y="5337591"/>
            <a:ext cx="6648537" cy="111688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78593137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3. Property Classification</a:t>
            </a:r>
            <a:endParaRPr lang="en-GB" dirty="0"/>
          </a:p>
        </p:txBody>
      </p:sp>
      <p:sp>
        <p:nvSpPr>
          <p:cNvPr id="3" name="Content Placeholder 2"/>
          <p:cNvSpPr>
            <a:spLocks noGrp="1"/>
          </p:cNvSpPr>
          <p:nvPr>
            <p:ph idx="1"/>
          </p:nvPr>
        </p:nvSpPr>
        <p:spPr/>
        <p:txBody>
          <a:bodyPr/>
          <a:lstStyle/>
          <a:p>
            <a:r>
              <a:rPr lang="en-US" dirty="0" smtClean="0"/>
              <a:t>Depends on the value classification</a:t>
            </a:r>
          </a:p>
          <a:p>
            <a:r>
              <a:rPr lang="en-US" dirty="0" smtClean="0"/>
              <a:t>Two step approach:</a:t>
            </a:r>
          </a:p>
          <a:p>
            <a:pPr lvl="1"/>
            <a:r>
              <a:rPr lang="en-US" dirty="0" smtClean="0"/>
              <a:t>The values associated to a unique key (property) are aggregated in a list (per </a:t>
            </a:r>
            <a:r>
              <a:rPr lang="en-US" dirty="0"/>
              <a:t>W</a:t>
            </a:r>
            <a:r>
              <a:rPr lang="en-US" dirty="0" smtClean="0"/>
              <a:t>eb shop)</a:t>
            </a:r>
          </a:p>
          <a:p>
            <a:pPr lvl="1"/>
            <a:r>
              <a:rPr lang="en-US" dirty="0" smtClean="0"/>
              <a:t>The most frequently encountered type of values is associated to the considered key</a:t>
            </a:r>
          </a:p>
          <a:p>
            <a:r>
              <a:rPr lang="en-US" dirty="0" smtClean="0"/>
              <a:t>Allows to deal with values that have been misspelled or wrongly entered:</a:t>
            </a:r>
          </a:p>
          <a:p>
            <a:pPr lvl="1"/>
            <a:r>
              <a:rPr lang="en-US" dirty="0" smtClean="0"/>
              <a:t>E.g., for the ‘Brightness’ property the following values are found: ‘450 Nit’ (Measure type), ‘300 Nit’ (Measure type), and ‘250’ (Quantitative), so the type will be Measure and not Quantitative</a:t>
            </a:r>
            <a:endParaRPr lang="en-GB" dirty="0"/>
          </a:p>
        </p:txBody>
      </p:sp>
      <p:sp>
        <p:nvSpPr>
          <p:cNvPr id="4" name="Footer Placeholder 3"/>
          <p:cNvSpPr>
            <a:spLocks noGrp="1"/>
          </p:cNvSpPr>
          <p:nvPr>
            <p:ph type="ftr" sz="quarter" idx="11"/>
          </p:nvPr>
        </p:nvSpPr>
        <p:spPr/>
        <p:txBody>
          <a:bodyPr/>
          <a:lstStyle/>
          <a:p>
            <a:pPr>
              <a:defRPr/>
            </a:pPr>
            <a:endParaRPr lang="en-US" smtClean="0"/>
          </a:p>
          <a:p>
            <a:pPr>
              <a:defRPr/>
            </a:pPr>
            <a:endParaRPr lang="en-US"/>
          </a:p>
        </p:txBody>
      </p:sp>
      <p:sp>
        <p:nvSpPr>
          <p:cNvPr id="5" name="Slide Number Placeholder 4"/>
          <p:cNvSpPr>
            <a:spLocks noGrp="1"/>
          </p:cNvSpPr>
          <p:nvPr>
            <p:ph type="sldNum" sz="quarter" idx="12"/>
          </p:nvPr>
        </p:nvSpPr>
        <p:spPr/>
        <p:txBody>
          <a:bodyPr/>
          <a:lstStyle/>
          <a:p>
            <a:pPr>
              <a:defRPr/>
            </a:pPr>
            <a:endParaRPr lang="en-US" smtClean="0"/>
          </a:p>
          <a:p>
            <a:pPr>
              <a:defRPr/>
            </a:pPr>
            <a:fld id="{7B4BD39F-A964-4876-A31E-F21A2A06217E}" type="slidenum">
              <a:rPr lang="en-US" smtClean="0"/>
              <a:pPr>
                <a:defRPr/>
              </a:pPr>
              <a:t>12</a:t>
            </a:fld>
            <a:endParaRPr lang="en-US"/>
          </a:p>
        </p:txBody>
      </p:sp>
    </p:spTree>
    <p:extLst>
      <p:ext uri="{BB962C8B-B14F-4D97-AF65-F5344CB8AC3E}">
        <p14:creationId xmlns:p14="http://schemas.microsoft.com/office/powerpoint/2010/main" val="395141180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4. Property Matching </a:t>
            </a:r>
            <a:endParaRPr lang="en-GB" dirty="0"/>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lstStyle/>
              <a:p>
                <a:r>
                  <a:rPr lang="en-US" dirty="0" smtClean="0"/>
                  <a:t>Depends on the property classification and value classification</a:t>
                </a:r>
              </a:p>
              <a:p>
                <a:r>
                  <a:rPr lang="en-US" dirty="0" smtClean="0"/>
                  <a:t>Two properties (from different </a:t>
                </a:r>
                <a:r>
                  <a:rPr lang="en-US" dirty="0"/>
                  <a:t>W</a:t>
                </a:r>
                <a:r>
                  <a:rPr lang="en-US" dirty="0" smtClean="0"/>
                  <a:t>eb shops) are compared by means of their similarity score</a:t>
                </a:r>
              </a:p>
              <a:p>
                <a:pPr marL="0" indent="0">
                  <a:buNone/>
                </a:pPr>
                <a:endParaRPr lang="en-US" sz="900" b="0" i="1" dirty="0" smtClean="0">
                  <a:latin typeface="Cambria Math"/>
                </a:endParaRPr>
              </a:p>
              <a:p>
                <a:pPr marL="0" indent="0">
                  <a:buNone/>
                </a:pPr>
                <a14:m>
                  <m:oMathPara xmlns:m="http://schemas.openxmlformats.org/officeDocument/2006/math">
                    <m:oMathParaPr>
                      <m:jc m:val="centerGroup"/>
                    </m:oMathParaPr>
                    <m:oMath xmlns:m="http://schemas.openxmlformats.org/officeDocument/2006/math">
                      <m:r>
                        <a:rPr lang="en-US" b="0" i="1" smtClean="0">
                          <a:latin typeface="Cambria Math"/>
                        </a:rPr>
                        <m:t>𝑃𝑟𝑜𝑝𝑒𝑟𝑡𝑦𝑆𝑐𝑜𝑟𝑒</m:t>
                      </m:r>
                      <m:r>
                        <a:rPr lang="en-US" b="0" i="1" smtClean="0">
                          <a:latin typeface="Cambria Math"/>
                        </a:rPr>
                        <m:t>=</m:t>
                      </m:r>
                      <m:d>
                        <m:dPr>
                          <m:ctrlPr>
                            <a:rPr lang="en-US" b="0" i="1" smtClean="0">
                              <a:latin typeface="Cambria Math"/>
                            </a:rPr>
                          </m:ctrlPr>
                        </m:dPr>
                        <m:e>
                          <m:r>
                            <a:rPr lang="en-US" b="0" i="1" smtClean="0">
                              <a:latin typeface="Cambria Math"/>
                            </a:rPr>
                            <m:t>1−</m:t>
                          </m:r>
                          <m:r>
                            <a:rPr lang="en-US" b="0" i="1" smtClean="0">
                              <a:latin typeface="Cambria Math"/>
                              <a:ea typeface="Cambria Math"/>
                            </a:rPr>
                            <m:t>𝜃</m:t>
                          </m:r>
                        </m:e>
                      </m:d>
                      <m:r>
                        <a:rPr lang="en-US" b="0" i="1" smtClean="0">
                          <a:latin typeface="Cambria Math"/>
                          <a:ea typeface="Cambria Math"/>
                        </a:rPr>
                        <m:t> </m:t>
                      </m:r>
                      <m:r>
                        <a:rPr lang="en-US" b="0" i="1" smtClean="0">
                          <a:latin typeface="Cambria Math"/>
                          <a:ea typeface="Cambria Math"/>
                        </a:rPr>
                        <m:t>𝐾𝑒𝑦𝑆𝑐𝑜𝑟𝑒</m:t>
                      </m:r>
                      <m:r>
                        <a:rPr lang="en-US" b="0" i="1" smtClean="0">
                          <a:latin typeface="Cambria Math"/>
                          <a:ea typeface="Cambria Math"/>
                        </a:rPr>
                        <m:t>+ </m:t>
                      </m:r>
                      <m:r>
                        <a:rPr lang="en-US" b="0" i="1" smtClean="0">
                          <a:latin typeface="Cambria Math"/>
                          <a:ea typeface="Cambria Math"/>
                        </a:rPr>
                        <m:t>𝜃</m:t>
                      </m:r>
                      <m:r>
                        <a:rPr lang="en-US" b="0" i="1" smtClean="0">
                          <a:latin typeface="Cambria Math"/>
                          <a:ea typeface="Cambria Math"/>
                        </a:rPr>
                        <m:t> </m:t>
                      </m:r>
                      <m:r>
                        <a:rPr lang="en-US" b="0" i="1" smtClean="0">
                          <a:latin typeface="Cambria Math"/>
                          <a:ea typeface="Cambria Math"/>
                        </a:rPr>
                        <m:t>𝑉𝑎𝑙𝑢𝑒𝑆𝑐𝑜𝑟𝑒</m:t>
                      </m:r>
                    </m:oMath>
                  </m:oMathPara>
                </a14:m>
                <a:endParaRPr lang="en-US" dirty="0" smtClean="0"/>
              </a:p>
              <a:p>
                <a:pPr marL="0" indent="0">
                  <a:buNone/>
                </a:pPr>
                <a:r>
                  <a:rPr lang="en-US" dirty="0" smtClean="0"/>
                  <a:t>     using a trained weight </a:t>
                </a:r>
                <a:r>
                  <a:rPr lang="en-US" i="1" dirty="0" smtClean="0">
                    <a:sym typeface="Symbol"/>
                  </a:rPr>
                  <a:t></a:t>
                </a:r>
              </a:p>
              <a:p>
                <a:r>
                  <a:rPr lang="en-US" dirty="0" smtClean="0">
                    <a:sym typeface="Symbol"/>
                  </a:rPr>
                  <a:t>If the property score is higher than a trained threshold, the properties are classified as a match </a:t>
                </a:r>
                <a:endParaRPr lang="en-US" dirty="0" smtClean="0"/>
              </a:p>
              <a:p>
                <a:endParaRPr lang="en-US" dirty="0"/>
              </a:p>
              <a:p>
                <a:endParaRPr lang="en-US" dirty="0" smtClean="0"/>
              </a:p>
              <a:p>
                <a:endParaRPr lang="en-GB"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rotWithShape="1">
                <a:blip r:embed="rId2"/>
                <a:stretch>
                  <a:fillRect l="-963" t="-943" r="-1778"/>
                </a:stretch>
              </a:blipFill>
            </p:spPr>
            <p:txBody>
              <a:bodyPr/>
              <a:lstStyle/>
              <a:p>
                <a:r>
                  <a:rPr lang="en-GB">
                    <a:noFill/>
                  </a:rPr>
                  <a:t> </a:t>
                </a:r>
              </a:p>
            </p:txBody>
          </p:sp>
        </mc:Fallback>
      </mc:AlternateContent>
      <p:sp>
        <p:nvSpPr>
          <p:cNvPr id="4" name="Footer Placeholder 3"/>
          <p:cNvSpPr>
            <a:spLocks noGrp="1"/>
          </p:cNvSpPr>
          <p:nvPr>
            <p:ph type="ftr" sz="quarter" idx="11"/>
          </p:nvPr>
        </p:nvSpPr>
        <p:spPr/>
        <p:txBody>
          <a:bodyPr/>
          <a:lstStyle/>
          <a:p>
            <a:pPr>
              <a:defRPr/>
            </a:pPr>
            <a:endParaRPr lang="en-US" smtClean="0"/>
          </a:p>
          <a:p>
            <a:pPr>
              <a:defRPr/>
            </a:pPr>
            <a:endParaRPr lang="en-US"/>
          </a:p>
        </p:txBody>
      </p:sp>
      <p:sp>
        <p:nvSpPr>
          <p:cNvPr id="5" name="Slide Number Placeholder 4"/>
          <p:cNvSpPr>
            <a:spLocks noGrp="1"/>
          </p:cNvSpPr>
          <p:nvPr>
            <p:ph type="sldNum" sz="quarter" idx="12"/>
          </p:nvPr>
        </p:nvSpPr>
        <p:spPr/>
        <p:txBody>
          <a:bodyPr/>
          <a:lstStyle/>
          <a:p>
            <a:pPr>
              <a:defRPr/>
            </a:pPr>
            <a:endParaRPr lang="en-US" smtClean="0"/>
          </a:p>
          <a:p>
            <a:pPr>
              <a:defRPr/>
            </a:pPr>
            <a:fld id="{7B4BD39F-A964-4876-A31E-F21A2A06217E}" type="slidenum">
              <a:rPr lang="en-US" smtClean="0"/>
              <a:pPr>
                <a:defRPr/>
              </a:pPr>
              <a:t>13</a:t>
            </a:fld>
            <a:endParaRPr lang="en-US"/>
          </a:p>
        </p:txBody>
      </p:sp>
    </p:spTree>
    <p:extLst>
      <p:ext uri="{BB962C8B-B14F-4D97-AF65-F5344CB8AC3E}">
        <p14:creationId xmlns:p14="http://schemas.microsoft.com/office/powerpoint/2010/main" val="221817802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Key Score</a:t>
            </a:r>
            <a:endParaRPr lang="en-GB" dirty="0"/>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a:xfrm>
                <a:off x="457200" y="1600200"/>
                <a:ext cx="8229600" cy="4925144"/>
              </a:xfrm>
            </p:spPr>
            <p:txBody>
              <a:bodyPr>
                <a:normAutofit lnSpcReduction="10000"/>
              </a:bodyPr>
              <a:lstStyle/>
              <a:p>
                <a:r>
                  <a:rPr lang="en-US" dirty="0" smtClean="0"/>
                  <a:t>The </a:t>
                </a:r>
                <a:r>
                  <a:rPr lang="en-US" i="1" dirty="0" smtClean="0"/>
                  <a:t>KeyScore</a:t>
                </a:r>
                <a:r>
                  <a:rPr lang="en-US" dirty="0" smtClean="0"/>
                  <a:t> similarity is computed as</a:t>
                </a:r>
              </a:p>
              <a:p>
                <a:endParaRPr lang="en-US" sz="800" dirty="0" smtClean="0"/>
              </a:p>
              <a:p>
                <a:pPr marL="0" indent="0">
                  <a:buNone/>
                </a:pPr>
                <a14:m>
                  <m:oMathPara xmlns:m="http://schemas.openxmlformats.org/officeDocument/2006/math">
                    <m:oMathParaPr>
                      <m:jc m:val="centerGroup"/>
                    </m:oMathParaPr>
                    <m:oMath xmlns:m="http://schemas.openxmlformats.org/officeDocument/2006/math">
                      <m:r>
                        <a:rPr lang="en-US" b="0" i="1" smtClean="0">
                          <a:latin typeface="Cambria Math"/>
                        </a:rPr>
                        <m:t>𝐾𝑒𝑦𝑆𝑐𝑜𝑟𝑒</m:t>
                      </m:r>
                      <m:r>
                        <a:rPr lang="en-US" b="0" i="1" smtClean="0">
                          <a:latin typeface="Cambria Math"/>
                        </a:rPr>
                        <m:t>=</m:t>
                      </m:r>
                      <m:d>
                        <m:dPr>
                          <m:ctrlPr>
                            <a:rPr lang="en-US" b="0" i="1" smtClean="0">
                              <a:latin typeface="Cambria Math"/>
                            </a:rPr>
                          </m:ctrlPr>
                        </m:dPr>
                        <m:e>
                          <m:r>
                            <a:rPr lang="en-US" b="0" i="0" smtClean="0">
                              <a:latin typeface="Cambria Math"/>
                            </a:rPr>
                            <m:t>1−</m:t>
                          </m:r>
                          <m:r>
                            <m:rPr>
                              <m:sty m:val="p"/>
                            </m:rPr>
                            <a:rPr lang="el-GR" b="0" i="1" smtClean="0">
                              <a:latin typeface="Cambria Math"/>
                              <a:ea typeface="Cambria Math"/>
                            </a:rPr>
                            <m:t>δ</m:t>
                          </m:r>
                        </m:e>
                      </m:d>
                      <m:r>
                        <a:rPr lang="en-US" b="0" i="1" smtClean="0">
                          <a:latin typeface="Cambria Math"/>
                          <a:ea typeface="Cambria Math"/>
                        </a:rPr>
                        <m:t> </m:t>
                      </m:r>
                      <m:r>
                        <a:rPr lang="en-US" b="0" i="1" smtClean="0">
                          <a:latin typeface="Cambria Math"/>
                          <a:ea typeface="Cambria Math"/>
                        </a:rPr>
                        <m:t>𝐿𝑒𝑥𝑖𝑐𝑎𝑙𝑆𝑐𝑜𝑟𝑒</m:t>
                      </m:r>
                      <m:r>
                        <a:rPr lang="en-US" b="0" i="1" smtClean="0">
                          <a:latin typeface="Cambria Math"/>
                          <a:ea typeface="Cambria Math"/>
                        </a:rPr>
                        <m:t>+</m:t>
                      </m:r>
                      <m:r>
                        <a:rPr lang="en-US" b="0" i="1" smtClean="0">
                          <a:latin typeface="Cambria Math"/>
                          <a:ea typeface="Cambria Math"/>
                        </a:rPr>
                        <m:t>𝛿</m:t>
                      </m:r>
                      <m:r>
                        <a:rPr lang="en-US" b="0" i="1" smtClean="0">
                          <a:latin typeface="Cambria Math"/>
                          <a:ea typeface="Cambria Math"/>
                        </a:rPr>
                        <m:t> </m:t>
                      </m:r>
                      <m:r>
                        <a:rPr lang="en-US" b="0" i="1" smtClean="0">
                          <a:latin typeface="Cambria Math"/>
                          <a:ea typeface="Cambria Math"/>
                        </a:rPr>
                        <m:t>𝑆𝑒𝑚𝑎𝑛𝑡𝑖𝑐𝑆𝑐𝑜𝑟𝑒</m:t>
                      </m:r>
                    </m:oMath>
                  </m:oMathPara>
                </a14:m>
                <a:endParaRPr lang="en-GB" dirty="0" smtClean="0"/>
              </a:p>
              <a:p>
                <a:endParaRPr lang="en-US" sz="800" dirty="0"/>
              </a:p>
              <a:p>
                <a:pPr marL="0" indent="0">
                  <a:buNone/>
                </a:pPr>
                <a:r>
                  <a:rPr lang="en-US" dirty="0" smtClean="0"/>
                  <a:t>     </a:t>
                </a:r>
                <a:r>
                  <a:rPr lang="en-US" dirty="0"/>
                  <a:t>using a trained weight </a:t>
                </a:r>
                <a:r>
                  <a:rPr lang="en-US" i="1" dirty="0" smtClean="0">
                    <a:sym typeface="Symbol"/>
                  </a:rPr>
                  <a:t></a:t>
                </a:r>
              </a:p>
              <a:p>
                <a:r>
                  <a:rPr lang="en-US" dirty="0" smtClean="0">
                    <a:sym typeface="Symbol"/>
                  </a:rPr>
                  <a:t>The </a:t>
                </a:r>
                <a:r>
                  <a:rPr lang="en-US" i="1" dirty="0" err="1" smtClean="0">
                    <a:sym typeface="Symbol"/>
                  </a:rPr>
                  <a:t>LexicalScore</a:t>
                </a:r>
                <a:r>
                  <a:rPr lang="en-US" i="1" dirty="0" smtClean="0">
                    <a:sym typeface="Symbol"/>
                  </a:rPr>
                  <a:t> </a:t>
                </a:r>
                <a:r>
                  <a:rPr lang="en-US" dirty="0" smtClean="0">
                    <a:sym typeface="Symbol"/>
                  </a:rPr>
                  <a:t>is the </a:t>
                </a:r>
                <a:r>
                  <a:rPr lang="en-US" dirty="0" err="1" smtClean="0">
                    <a:sym typeface="Symbol"/>
                  </a:rPr>
                  <a:t>Jaccard</a:t>
                </a:r>
                <a:r>
                  <a:rPr lang="en-US" dirty="0" smtClean="0">
                    <a:sym typeface="Symbol"/>
                  </a:rPr>
                  <a:t> similarity with k-shingles (character level)</a:t>
                </a:r>
                <a:endParaRPr lang="en-US" dirty="0">
                  <a:sym typeface="Symbol"/>
                </a:endParaRPr>
              </a:p>
              <a:p>
                <a:r>
                  <a:rPr lang="en-US" dirty="0" smtClean="0"/>
                  <a:t> The </a:t>
                </a:r>
                <a:r>
                  <a:rPr lang="en-US" i="1" dirty="0" err="1" smtClean="0"/>
                  <a:t>SemanticScore</a:t>
                </a:r>
                <a:r>
                  <a:rPr lang="en-US" i="1" dirty="0" smtClean="0"/>
                  <a:t> </a:t>
                </a:r>
                <a:r>
                  <a:rPr lang="en-US" dirty="0" smtClean="0"/>
                  <a:t>is computed as follows:</a:t>
                </a:r>
              </a:p>
              <a:p>
                <a:pPr lvl="1"/>
                <a:r>
                  <a:rPr lang="en-US" dirty="0" smtClean="0"/>
                  <a:t>First key words are disambiguated by applying an adapted </a:t>
                </a:r>
                <a:r>
                  <a:rPr lang="en-US" dirty="0" err="1" smtClean="0"/>
                  <a:t>Lesk</a:t>
                </a:r>
                <a:r>
                  <a:rPr lang="en-US" dirty="0" smtClean="0"/>
                  <a:t> algorithm where the context is defined by the other keys of the current product type and the </a:t>
                </a:r>
                <a:r>
                  <a:rPr lang="en-US" dirty="0" err="1" smtClean="0"/>
                  <a:t>synset</a:t>
                </a:r>
                <a:r>
                  <a:rPr lang="en-US" dirty="0" smtClean="0"/>
                  <a:t> glosses are from WordNet</a:t>
                </a:r>
              </a:p>
              <a:p>
                <a:pPr lvl="1"/>
                <a:r>
                  <a:rPr lang="en-US" dirty="0" smtClean="0"/>
                  <a:t>If the word sense disambiguation algorithm is successful (i.e., key words are in WordNet) the </a:t>
                </a:r>
                <a:r>
                  <a:rPr lang="en-US" i="1" dirty="0" err="1" smtClean="0"/>
                  <a:t>SemanticScore</a:t>
                </a:r>
                <a:r>
                  <a:rPr lang="en-US" i="1" dirty="0" smtClean="0"/>
                  <a:t> </a:t>
                </a:r>
                <a:r>
                  <a:rPr lang="en-US" dirty="0" smtClean="0"/>
                  <a:t>is computed as the </a:t>
                </a:r>
                <a:r>
                  <a:rPr lang="en-US" dirty="0" err="1" smtClean="0"/>
                  <a:t>Jaccard</a:t>
                </a:r>
                <a:r>
                  <a:rPr lang="en-US" dirty="0" smtClean="0"/>
                  <a:t> similarity of the key </a:t>
                </a:r>
                <a:r>
                  <a:rPr lang="en-US" dirty="0" err="1" smtClean="0"/>
                  <a:t>synset</a:t>
                </a:r>
                <a:r>
                  <a:rPr lang="en-US" dirty="0" smtClean="0"/>
                  <a:t> glosses (word level) [stop words are previously eliminated]</a:t>
                </a:r>
                <a:endParaRPr lang="en-GB"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xfrm>
                <a:off x="457200" y="1600200"/>
                <a:ext cx="8229600" cy="4925144"/>
              </a:xfrm>
              <a:blipFill rotWithShape="1">
                <a:blip r:embed="rId2"/>
                <a:stretch>
                  <a:fillRect l="-963" t="-1611" r="-1852"/>
                </a:stretch>
              </a:blipFill>
            </p:spPr>
            <p:txBody>
              <a:bodyPr/>
              <a:lstStyle/>
              <a:p>
                <a:r>
                  <a:rPr lang="en-GB">
                    <a:noFill/>
                  </a:rPr>
                  <a:t> </a:t>
                </a:r>
              </a:p>
            </p:txBody>
          </p:sp>
        </mc:Fallback>
      </mc:AlternateContent>
      <p:sp>
        <p:nvSpPr>
          <p:cNvPr id="4" name="Footer Placeholder 3"/>
          <p:cNvSpPr>
            <a:spLocks noGrp="1"/>
          </p:cNvSpPr>
          <p:nvPr>
            <p:ph type="ftr" sz="quarter" idx="11"/>
          </p:nvPr>
        </p:nvSpPr>
        <p:spPr/>
        <p:txBody>
          <a:bodyPr/>
          <a:lstStyle/>
          <a:p>
            <a:pPr>
              <a:defRPr/>
            </a:pPr>
            <a:endParaRPr lang="en-US" dirty="0" smtClean="0"/>
          </a:p>
          <a:p>
            <a:pPr>
              <a:defRPr/>
            </a:pPr>
            <a:endParaRPr lang="en-US" dirty="0"/>
          </a:p>
        </p:txBody>
      </p:sp>
      <p:sp>
        <p:nvSpPr>
          <p:cNvPr id="5" name="Slide Number Placeholder 4"/>
          <p:cNvSpPr>
            <a:spLocks noGrp="1"/>
          </p:cNvSpPr>
          <p:nvPr>
            <p:ph type="sldNum" sz="quarter" idx="12"/>
          </p:nvPr>
        </p:nvSpPr>
        <p:spPr/>
        <p:txBody>
          <a:bodyPr/>
          <a:lstStyle/>
          <a:p>
            <a:pPr>
              <a:defRPr/>
            </a:pPr>
            <a:endParaRPr lang="en-US" smtClean="0"/>
          </a:p>
          <a:p>
            <a:pPr>
              <a:defRPr/>
            </a:pPr>
            <a:fld id="{7B4BD39F-A964-4876-A31E-F21A2A06217E}" type="slidenum">
              <a:rPr lang="en-US" smtClean="0"/>
              <a:pPr>
                <a:defRPr/>
              </a:pPr>
              <a:t>14</a:t>
            </a:fld>
            <a:endParaRPr lang="en-US"/>
          </a:p>
        </p:txBody>
      </p:sp>
    </p:spTree>
    <p:extLst>
      <p:ext uri="{BB962C8B-B14F-4D97-AF65-F5344CB8AC3E}">
        <p14:creationId xmlns:p14="http://schemas.microsoft.com/office/powerpoint/2010/main" val="2729280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Value Score</a:t>
            </a:r>
            <a:endParaRPr lang="en-GB" dirty="0"/>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a:xfrm>
                <a:off x="457200" y="1600200"/>
                <a:ext cx="8435280" cy="5141168"/>
              </a:xfrm>
            </p:spPr>
            <p:txBody>
              <a:bodyPr>
                <a:normAutofit/>
              </a:bodyPr>
              <a:lstStyle/>
              <a:p>
                <a:r>
                  <a:rPr lang="en-US" dirty="0" smtClean="0"/>
                  <a:t>Depends on the property classification</a:t>
                </a:r>
              </a:p>
              <a:p>
                <a:r>
                  <a:rPr lang="en-US" dirty="0" smtClean="0"/>
                  <a:t>Two step approach:</a:t>
                </a:r>
              </a:p>
              <a:p>
                <a:pPr lvl="1"/>
                <a:r>
                  <a:rPr lang="en-US" dirty="0" smtClean="0"/>
                  <a:t>All the values of the compared properties are collected; only the values that match the type of the property are retained</a:t>
                </a:r>
              </a:p>
              <a:p>
                <a:pPr lvl="1"/>
                <a:r>
                  <a:rPr lang="en-US" dirty="0" smtClean="0"/>
                  <a:t>If both properties are of type Qualitative:</a:t>
                </a:r>
              </a:p>
              <a:p>
                <a:pPr lvl="2"/>
                <a:r>
                  <a:rPr lang="en-US" dirty="0" err="1" smtClean="0"/>
                  <a:t>Jaccard</a:t>
                </a:r>
                <a:r>
                  <a:rPr lang="en-US" dirty="0" smtClean="0"/>
                  <a:t> with k-shingles is used (same as for </a:t>
                </a:r>
                <a:r>
                  <a:rPr lang="en-US" i="1" dirty="0" err="1" smtClean="0"/>
                  <a:t>LexicalScore</a:t>
                </a:r>
                <a:r>
                  <a:rPr lang="en-US" dirty="0" smtClean="0"/>
                  <a:t>)</a:t>
                </a:r>
              </a:p>
              <a:p>
                <a:pPr lvl="1"/>
                <a:r>
                  <a:rPr lang="en-US" dirty="0" smtClean="0"/>
                  <a:t>If both properties are of type Boolean:</a:t>
                </a:r>
                <a:endParaRPr lang="en-US" sz="1800" dirty="0" smtClean="0"/>
              </a:p>
              <a:p>
                <a:pPr lvl="2"/>
                <a:r>
                  <a:rPr lang="en-US" b="0" dirty="0" smtClean="0"/>
                  <a:t>Use </a:t>
                </a:r>
                <a14:m>
                  <m:oMath xmlns:m="http://schemas.openxmlformats.org/officeDocument/2006/math">
                    <m:r>
                      <a:rPr lang="en-US" b="0" i="1" smtClean="0">
                        <a:latin typeface="Cambria Math"/>
                      </a:rPr>
                      <m:t>1−|</m:t>
                    </m:r>
                    <m:sSub>
                      <m:sSubPr>
                        <m:ctrlPr>
                          <a:rPr lang="en-US" b="0" i="1" smtClean="0">
                            <a:latin typeface="Cambria Math"/>
                          </a:rPr>
                        </m:ctrlPr>
                      </m:sSubPr>
                      <m:e>
                        <m:r>
                          <a:rPr lang="en-US" i="1">
                            <a:latin typeface="Cambria Math"/>
                          </a:rPr>
                          <m:t>𝑓𝑟𝑒𝑞𝑢𝑒𝑛𝑐𝑦</m:t>
                        </m:r>
                      </m:e>
                      <m:sub>
                        <m:r>
                          <a:rPr lang="en-US" i="1">
                            <a:latin typeface="Cambria Math"/>
                          </a:rPr>
                          <m:t>𝑃𝑟𝑜𝑑𝑢𝑐𝑡</m:t>
                        </m:r>
                        <m:r>
                          <a:rPr lang="en-US" i="1">
                            <a:latin typeface="Cambria Math"/>
                          </a:rPr>
                          <m:t>1</m:t>
                        </m:r>
                      </m:sub>
                    </m:sSub>
                    <m:d>
                      <m:dPr>
                        <m:ctrlPr>
                          <a:rPr lang="en-US" b="0" i="1" smtClean="0">
                            <a:latin typeface="Cambria Math"/>
                          </a:rPr>
                        </m:ctrlPr>
                      </m:dPr>
                      <m:e>
                        <m:r>
                          <a:rPr lang="en-US" b="0" i="1" smtClean="0">
                            <a:latin typeface="Cambria Math"/>
                          </a:rPr>
                          <m:t>𝑌𝑒𝑠</m:t>
                        </m:r>
                      </m:e>
                    </m:d>
                    <m:r>
                      <a:rPr lang="en-US" b="0" i="1" smtClean="0">
                        <a:latin typeface="Cambria Math"/>
                      </a:rPr>
                      <m:t>−</m:t>
                    </m:r>
                    <m:sSub>
                      <m:sSubPr>
                        <m:ctrlPr>
                          <a:rPr lang="en-US" i="1">
                            <a:latin typeface="Cambria Math"/>
                          </a:rPr>
                        </m:ctrlPr>
                      </m:sSubPr>
                      <m:e>
                        <m:r>
                          <a:rPr lang="en-US" i="1">
                            <a:latin typeface="Cambria Math"/>
                          </a:rPr>
                          <m:t>𝑓𝑟𝑒𝑞𝑢𝑒𝑛𝑐𝑦</m:t>
                        </m:r>
                      </m:e>
                      <m:sub>
                        <m:r>
                          <a:rPr lang="en-US" i="1">
                            <a:latin typeface="Cambria Math"/>
                          </a:rPr>
                          <m:t>𝑃𝑟𝑜𝑑𝑢𝑐𝑡</m:t>
                        </m:r>
                        <m:r>
                          <a:rPr lang="en-US" b="0" i="1" smtClean="0">
                            <a:latin typeface="Cambria Math"/>
                          </a:rPr>
                          <m:t>2</m:t>
                        </m:r>
                      </m:sub>
                    </m:sSub>
                    <m:d>
                      <m:dPr>
                        <m:ctrlPr>
                          <a:rPr lang="en-US" i="1">
                            <a:latin typeface="Cambria Math"/>
                          </a:rPr>
                        </m:ctrlPr>
                      </m:dPr>
                      <m:e>
                        <m:r>
                          <a:rPr lang="en-US" i="1">
                            <a:latin typeface="Cambria Math"/>
                          </a:rPr>
                          <m:t>𝑌𝑒𝑠</m:t>
                        </m:r>
                      </m:e>
                    </m:d>
                  </m:oMath>
                </a14:m>
                <a:r>
                  <a:rPr lang="en-US" dirty="0" smtClean="0"/>
                  <a:t>|</a:t>
                </a:r>
              </a:p>
              <a:p>
                <a:pPr lvl="1"/>
                <a:r>
                  <a:rPr lang="en-US" dirty="0" smtClean="0"/>
                  <a:t>If both properties are of the type Quantitative, Measure, or Compound:</a:t>
                </a:r>
              </a:p>
              <a:p>
                <a:pPr lvl="2" indent="-285750"/>
                <a:r>
                  <a:rPr lang="en-US" dirty="0" smtClean="0"/>
                  <a:t>The p-value of the Mann-Whitney U test is used to check whether the null hypothesis of equal distribution of values (for the two compared properties) is statistically significant [only the Numerical values are used and the units of measurement have to match, if present]</a:t>
                </a:r>
                <a:endParaRPr lang="en-GB"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xfrm>
                <a:off x="457200" y="1600200"/>
                <a:ext cx="8435280" cy="5141168"/>
              </a:xfrm>
              <a:blipFill rotWithShape="1">
                <a:blip r:embed="rId2"/>
                <a:stretch>
                  <a:fillRect l="-939" t="-830"/>
                </a:stretch>
              </a:blipFill>
            </p:spPr>
            <p:txBody>
              <a:bodyPr/>
              <a:lstStyle/>
              <a:p>
                <a:r>
                  <a:rPr lang="en-GB">
                    <a:noFill/>
                  </a:rPr>
                  <a:t> </a:t>
                </a:r>
              </a:p>
            </p:txBody>
          </p:sp>
        </mc:Fallback>
      </mc:AlternateContent>
      <p:sp>
        <p:nvSpPr>
          <p:cNvPr id="4" name="Footer Placeholder 3"/>
          <p:cNvSpPr>
            <a:spLocks noGrp="1"/>
          </p:cNvSpPr>
          <p:nvPr>
            <p:ph type="ftr" sz="quarter" idx="11"/>
          </p:nvPr>
        </p:nvSpPr>
        <p:spPr/>
        <p:txBody>
          <a:bodyPr/>
          <a:lstStyle/>
          <a:p>
            <a:pPr>
              <a:defRPr/>
            </a:pPr>
            <a:endParaRPr lang="en-US" smtClean="0"/>
          </a:p>
          <a:p>
            <a:pPr>
              <a:defRPr/>
            </a:pPr>
            <a:endParaRPr lang="en-US"/>
          </a:p>
        </p:txBody>
      </p:sp>
      <p:sp>
        <p:nvSpPr>
          <p:cNvPr id="5" name="Slide Number Placeholder 4"/>
          <p:cNvSpPr>
            <a:spLocks noGrp="1"/>
          </p:cNvSpPr>
          <p:nvPr>
            <p:ph type="sldNum" sz="quarter" idx="12"/>
          </p:nvPr>
        </p:nvSpPr>
        <p:spPr/>
        <p:txBody>
          <a:bodyPr/>
          <a:lstStyle/>
          <a:p>
            <a:pPr>
              <a:defRPr/>
            </a:pPr>
            <a:endParaRPr lang="en-US" smtClean="0"/>
          </a:p>
          <a:p>
            <a:pPr>
              <a:defRPr/>
            </a:pPr>
            <a:fld id="{7B4BD39F-A964-4876-A31E-F21A2A06217E}" type="slidenum">
              <a:rPr lang="en-US" smtClean="0"/>
              <a:pPr>
                <a:defRPr/>
              </a:pPr>
              <a:t>15</a:t>
            </a:fld>
            <a:endParaRPr lang="en-US"/>
          </a:p>
        </p:txBody>
      </p:sp>
    </p:spTree>
    <p:extLst>
      <p:ext uri="{BB962C8B-B14F-4D97-AF65-F5344CB8AC3E}">
        <p14:creationId xmlns:p14="http://schemas.microsoft.com/office/powerpoint/2010/main" val="118930767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II Product Duplicate Detection Framework</a:t>
            </a:r>
            <a:endParaRPr lang="en-GB" dirty="0"/>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lstStyle/>
              <a:p>
                <a:r>
                  <a:rPr lang="en-US" dirty="0" smtClean="0"/>
                  <a:t>Three heuristics aim to reduce the number of product comparisons to be made:</a:t>
                </a:r>
              </a:p>
              <a:p>
                <a:pPr lvl="1"/>
                <a:r>
                  <a:rPr lang="en-US" dirty="0" smtClean="0"/>
                  <a:t>Shop heuristic: there are no duplicates among products from the same shop</a:t>
                </a:r>
              </a:p>
              <a:p>
                <a:pPr lvl="1"/>
                <a:r>
                  <a:rPr lang="en-US" dirty="0" smtClean="0"/>
                  <a:t>Brand heuristic: there are no duplicates among products from different brands</a:t>
                </a:r>
              </a:p>
              <a:p>
                <a:pPr lvl="1"/>
                <a:r>
                  <a:rPr lang="en-US" dirty="0" smtClean="0"/>
                  <a:t>Screen size heuristic (domain dependent, i.e., for TVs): there are no duplicates among products with different screen sizes</a:t>
                </a:r>
              </a:p>
              <a:p>
                <a:pPr lvl="1"/>
                <a:endParaRPr lang="en-US" sz="800" dirty="0" smtClean="0"/>
              </a:p>
              <a:p>
                <a:pPr marL="0" indent="0">
                  <a:buNone/>
                </a:pPr>
                <a14:m>
                  <m:oMathPara xmlns:m="http://schemas.openxmlformats.org/officeDocument/2006/math">
                    <m:oMathParaPr>
                      <m:jc m:val="centerGroup"/>
                    </m:oMathParaPr>
                    <m:oMath xmlns:m="http://schemas.openxmlformats.org/officeDocument/2006/math">
                      <m:r>
                        <a:rPr lang="en-US" b="0" i="1" smtClean="0">
                          <a:latin typeface="Cambria Math"/>
                        </a:rPr>
                        <m:t>𝑃𝑟𝑜𝑑𝑢𝑐𝑡𝑆𝑐𝑜𝑟𝑒</m:t>
                      </m:r>
                      <m:r>
                        <a:rPr lang="en-US" b="0" i="1" smtClean="0">
                          <a:latin typeface="Cambria Math"/>
                        </a:rPr>
                        <m:t>=</m:t>
                      </m:r>
                      <m:d>
                        <m:dPr>
                          <m:ctrlPr>
                            <a:rPr lang="en-US" b="0" i="1" smtClean="0">
                              <a:latin typeface="Cambria Math"/>
                            </a:rPr>
                          </m:ctrlPr>
                        </m:dPr>
                        <m:e>
                          <m:r>
                            <a:rPr lang="en-US" b="0" i="1" smtClean="0">
                              <a:latin typeface="Cambria Math"/>
                            </a:rPr>
                            <m:t>1−</m:t>
                          </m:r>
                          <m:r>
                            <a:rPr lang="en-US" b="0" i="1" smtClean="0">
                              <a:latin typeface="Cambria Math"/>
                              <a:ea typeface="Cambria Math"/>
                            </a:rPr>
                            <m:t>𝜏</m:t>
                          </m:r>
                        </m:e>
                      </m:d>
                      <m:r>
                        <a:rPr lang="en-US" b="0" i="1" smtClean="0">
                          <a:latin typeface="Cambria Math"/>
                          <a:ea typeface="Cambria Math"/>
                        </a:rPr>
                        <m:t> </m:t>
                      </m:r>
                      <m:r>
                        <a:rPr lang="en-US" b="0" i="1" smtClean="0">
                          <a:latin typeface="Cambria Math"/>
                          <a:ea typeface="Cambria Math"/>
                        </a:rPr>
                        <m:t>𝑇𝑖𝑡𝑙𝑒𝑆𝑐𝑜𝑟𝑒</m:t>
                      </m:r>
                      <m:r>
                        <a:rPr lang="en-US" b="0" i="1" smtClean="0">
                          <a:latin typeface="Cambria Math"/>
                          <a:ea typeface="Cambria Math"/>
                        </a:rPr>
                        <m:t>+</m:t>
                      </m:r>
                      <m:r>
                        <a:rPr lang="en-US" i="1">
                          <a:latin typeface="Cambria Math"/>
                          <a:ea typeface="Cambria Math"/>
                        </a:rPr>
                        <m:t>𝜏</m:t>
                      </m:r>
                      <m:r>
                        <a:rPr lang="en-US" b="0" i="0" smtClean="0">
                          <a:latin typeface="Cambria Math"/>
                          <a:ea typeface="Cambria Math"/>
                        </a:rPr>
                        <m:t> </m:t>
                      </m:r>
                      <m:r>
                        <a:rPr lang="en-US" b="0" i="1" smtClean="0">
                          <a:latin typeface="Cambria Math"/>
                          <a:ea typeface="Cambria Math"/>
                        </a:rPr>
                        <m:t>𝑃𝑟𝑜𝑝𝑒𝑟𝑡𝑖𝑒𝑠𝑆𝑐𝑜𝑟𝑒</m:t>
                      </m:r>
                    </m:oMath>
                  </m:oMathPara>
                </a14:m>
                <a:endParaRPr lang="en-US" i="1" dirty="0" smtClean="0"/>
              </a:p>
              <a:p>
                <a:pPr marL="0" indent="0">
                  <a:buNone/>
                </a:pPr>
                <a:r>
                  <a:rPr lang="en-US" dirty="0" smtClean="0"/>
                  <a:t>    where </a:t>
                </a:r>
                <a:r>
                  <a:rPr lang="en-US" dirty="0" smtClean="0">
                    <a:sym typeface="Symbol"/>
                  </a:rPr>
                  <a:t> is a trained parameter</a:t>
                </a:r>
              </a:p>
              <a:p>
                <a:r>
                  <a:rPr lang="en-US" dirty="0">
                    <a:sym typeface="Symbol"/>
                  </a:rPr>
                  <a:t>If the </a:t>
                </a:r>
                <a:r>
                  <a:rPr lang="en-US" dirty="0" smtClean="0">
                    <a:sym typeface="Symbol"/>
                  </a:rPr>
                  <a:t>product </a:t>
                </a:r>
                <a:r>
                  <a:rPr lang="en-US" dirty="0">
                    <a:sym typeface="Symbol"/>
                  </a:rPr>
                  <a:t>score is higher than a trained threshold, the properties are </a:t>
                </a:r>
                <a:r>
                  <a:rPr lang="en-US" dirty="0" smtClean="0">
                    <a:sym typeface="Symbol"/>
                  </a:rPr>
                  <a:t>indicated as duplicates</a:t>
                </a:r>
                <a:endParaRPr lang="en-US" dirty="0"/>
              </a:p>
              <a:p>
                <a:pPr marL="0" indent="0">
                  <a:buNone/>
                </a:pPr>
                <a:endParaRPr lang="en-GB"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rotWithShape="1">
                <a:blip r:embed="rId2"/>
                <a:stretch>
                  <a:fillRect l="-963" t="-943" r="-1259" b="-5391"/>
                </a:stretch>
              </a:blipFill>
            </p:spPr>
            <p:txBody>
              <a:bodyPr/>
              <a:lstStyle/>
              <a:p>
                <a:r>
                  <a:rPr lang="en-GB">
                    <a:noFill/>
                  </a:rPr>
                  <a:t> </a:t>
                </a:r>
              </a:p>
            </p:txBody>
          </p:sp>
        </mc:Fallback>
      </mc:AlternateContent>
      <p:sp>
        <p:nvSpPr>
          <p:cNvPr id="4" name="Footer Placeholder 3"/>
          <p:cNvSpPr>
            <a:spLocks noGrp="1"/>
          </p:cNvSpPr>
          <p:nvPr>
            <p:ph type="ftr" sz="quarter" idx="11"/>
          </p:nvPr>
        </p:nvSpPr>
        <p:spPr/>
        <p:txBody>
          <a:bodyPr/>
          <a:lstStyle/>
          <a:p>
            <a:pPr>
              <a:defRPr/>
            </a:pPr>
            <a:endParaRPr lang="en-US" smtClean="0"/>
          </a:p>
          <a:p>
            <a:pPr>
              <a:defRPr/>
            </a:pPr>
            <a:endParaRPr lang="en-US"/>
          </a:p>
        </p:txBody>
      </p:sp>
      <p:sp>
        <p:nvSpPr>
          <p:cNvPr id="5" name="Slide Number Placeholder 4"/>
          <p:cNvSpPr>
            <a:spLocks noGrp="1"/>
          </p:cNvSpPr>
          <p:nvPr>
            <p:ph type="sldNum" sz="quarter" idx="12"/>
          </p:nvPr>
        </p:nvSpPr>
        <p:spPr/>
        <p:txBody>
          <a:bodyPr/>
          <a:lstStyle/>
          <a:p>
            <a:pPr>
              <a:defRPr/>
            </a:pPr>
            <a:endParaRPr lang="en-US" smtClean="0"/>
          </a:p>
          <a:p>
            <a:pPr>
              <a:defRPr/>
            </a:pPr>
            <a:fld id="{7B4BD39F-A964-4876-A31E-F21A2A06217E}" type="slidenum">
              <a:rPr lang="en-US" smtClean="0"/>
              <a:pPr>
                <a:defRPr/>
              </a:pPr>
              <a:t>16</a:t>
            </a:fld>
            <a:endParaRPr lang="en-US"/>
          </a:p>
        </p:txBody>
      </p:sp>
    </p:spTree>
    <p:extLst>
      <p:ext uri="{BB962C8B-B14F-4D97-AF65-F5344CB8AC3E}">
        <p14:creationId xmlns:p14="http://schemas.microsoft.com/office/powerpoint/2010/main" val="308930249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Heuristics</a:t>
            </a:r>
            <a:endParaRPr lang="en-GB" dirty="0"/>
          </a:p>
        </p:txBody>
      </p:sp>
      <p:sp>
        <p:nvSpPr>
          <p:cNvPr id="3" name="Content Placeholder 2"/>
          <p:cNvSpPr>
            <a:spLocks noGrp="1"/>
          </p:cNvSpPr>
          <p:nvPr>
            <p:ph idx="1"/>
          </p:nvPr>
        </p:nvSpPr>
        <p:spPr/>
        <p:txBody>
          <a:bodyPr/>
          <a:lstStyle/>
          <a:p>
            <a:r>
              <a:rPr lang="en-US" dirty="0" smtClean="0"/>
              <a:t>Brands are retrieved from Wikipedia</a:t>
            </a:r>
          </a:p>
          <a:p>
            <a:r>
              <a:rPr lang="en-US" dirty="0" smtClean="0"/>
              <a:t>The list of brands is extended using a two step procedure:</a:t>
            </a:r>
          </a:p>
          <a:p>
            <a:pPr lvl="1"/>
            <a:r>
              <a:rPr lang="en-US" dirty="0" smtClean="0"/>
              <a:t>The keys that point to previously determined brand names are identified</a:t>
            </a:r>
          </a:p>
          <a:p>
            <a:pPr lvl="1"/>
            <a:r>
              <a:rPr lang="en-US" dirty="0" smtClean="0"/>
              <a:t>The values of the previously identified keys are used to extend the list of brands</a:t>
            </a:r>
          </a:p>
          <a:p>
            <a:pPr lvl="1"/>
            <a:endParaRPr lang="en-US" dirty="0" smtClean="0"/>
          </a:p>
          <a:p>
            <a:r>
              <a:rPr lang="en-US" dirty="0"/>
              <a:t>Screen sizes are collected from the title (most TV products have screen sizes in their title)</a:t>
            </a:r>
          </a:p>
          <a:p>
            <a:pPr lvl="1"/>
            <a:r>
              <a:rPr lang="en-US" dirty="0"/>
              <a:t>The digits before the “(inch) symbol represent the diagonal size of the display</a:t>
            </a:r>
          </a:p>
          <a:p>
            <a:endParaRPr lang="en-GB" dirty="0"/>
          </a:p>
        </p:txBody>
      </p:sp>
      <p:sp>
        <p:nvSpPr>
          <p:cNvPr id="4" name="Footer Placeholder 3"/>
          <p:cNvSpPr>
            <a:spLocks noGrp="1"/>
          </p:cNvSpPr>
          <p:nvPr>
            <p:ph type="ftr" sz="quarter" idx="11"/>
          </p:nvPr>
        </p:nvSpPr>
        <p:spPr/>
        <p:txBody>
          <a:bodyPr/>
          <a:lstStyle/>
          <a:p>
            <a:pPr>
              <a:defRPr/>
            </a:pPr>
            <a:endParaRPr lang="en-US" smtClean="0"/>
          </a:p>
          <a:p>
            <a:pPr>
              <a:defRPr/>
            </a:pPr>
            <a:endParaRPr lang="en-US"/>
          </a:p>
        </p:txBody>
      </p:sp>
      <p:sp>
        <p:nvSpPr>
          <p:cNvPr id="5" name="Slide Number Placeholder 4"/>
          <p:cNvSpPr>
            <a:spLocks noGrp="1"/>
          </p:cNvSpPr>
          <p:nvPr>
            <p:ph type="sldNum" sz="quarter" idx="12"/>
          </p:nvPr>
        </p:nvSpPr>
        <p:spPr/>
        <p:txBody>
          <a:bodyPr/>
          <a:lstStyle/>
          <a:p>
            <a:pPr>
              <a:defRPr/>
            </a:pPr>
            <a:endParaRPr lang="en-US" smtClean="0"/>
          </a:p>
          <a:p>
            <a:pPr>
              <a:defRPr/>
            </a:pPr>
            <a:fld id="{7B4BD39F-A964-4876-A31E-F21A2A06217E}" type="slidenum">
              <a:rPr lang="en-US" smtClean="0"/>
              <a:pPr>
                <a:defRPr/>
              </a:pPr>
              <a:t>17</a:t>
            </a:fld>
            <a:endParaRPr lang="en-US"/>
          </a:p>
        </p:txBody>
      </p:sp>
    </p:spTree>
    <p:extLst>
      <p:ext uri="{BB962C8B-B14F-4D97-AF65-F5344CB8AC3E}">
        <p14:creationId xmlns:p14="http://schemas.microsoft.com/office/powerpoint/2010/main" val="410028158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Title Score</a:t>
            </a:r>
            <a:endParaRPr lang="en-GB" dirty="0"/>
          </a:p>
        </p:txBody>
      </p:sp>
      <p:sp>
        <p:nvSpPr>
          <p:cNvPr id="3" name="Content Placeholder 2"/>
          <p:cNvSpPr>
            <a:spLocks noGrp="1"/>
          </p:cNvSpPr>
          <p:nvPr>
            <p:ph idx="1"/>
          </p:nvPr>
        </p:nvSpPr>
        <p:spPr/>
        <p:txBody>
          <a:bodyPr/>
          <a:lstStyle/>
          <a:p>
            <a:r>
              <a:rPr lang="en-US" dirty="0" smtClean="0"/>
              <a:t>Titles are cleaned by removing brands and common (composed) words that indicate the type of product (i.e.,  “refurbished” and “open box:”)</a:t>
            </a:r>
          </a:p>
          <a:p>
            <a:r>
              <a:rPr lang="en-US" dirty="0" smtClean="0"/>
              <a:t>The </a:t>
            </a:r>
            <a:r>
              <a:rPr lang="en-US" i="1" dirty="0" err="1" smtClean="0"/>
              <a:t>TitleScore</a:t>
            </a:r>
            <a:r>
              <a:rPr lang="en-US" i="1" dirty="0" smtClean="0"/>
              <a:t> </a:t>
            </a:r>
            <a:r>
              <a:rPr lang="en-US" dirty="0" smtClean="0"/>
              <a:t>is just </a:t>
            </a:r>
            <a:r>
              <a:rPr lang="en-US" dirty="0">
                <a:sym typeface="Symbol"/>
              </a:rPr>
              <a:t>the </a:t>
            </a:r>
            <a:r>
              <a:rPr lang="en-US" dirty="0" err="1">
                <a:sym typeface="Symbol"/>
              </a:rPr>
              <a:t>Jaccard</a:t>
            </a:r>
            <a:r>
              <a:rPr lang="en-US" dirty="0">
                <a:sym typeface="Symbol"/>
              </a:rPr>
              <a:t> similarity with </a:t>
            </a:r>
            <a:r>
              <a:rPr lang="en-US" dirty="0" smtClean="0">
                <a:sym typeface="Symbol"/>
              </a:rPr>
              <a:t>k-shingles (same as for </a:t>
            </a:r>
            <a:r>
              <a:rPr lang="en-US" i="1" dirty="0" err="1" smtClean="0">
                <a:sym typeface="Symbol"/>
              </a:rPr>
              <a:t>LexicalScore</a:t>
            </a:r>
            <a:r>
              <a:rPr lang="en-US" i="1" dirty="0" smtClean="0">
                <a:sym typeface="Symbol"/>
              </a:rPr>
              <a:t> </a:t>
            </a:r>
            <a:r>
              <a:rPr lang="en-US" dirty="0" smtClean="0">
                <a:sym typeface="Symbol"/>
              </a:rPr>
              <a:t>in property matching) </a:t>
            </a:r>
            <a:endParaRPr lang="en-GB" dirty="0"/>
          </a:p>
        </p:txBody>
      </p:sp>
      <p:sp>
        <p:nvSpPr>
          <p:cNvPr id="4" name="Footer Placeholder 3"/>
          <p:cNvSpPr>
            <a:spLocks noGrp="1"/>
          </p:cNvSpPr>
          <p:nvPr>
            <p:ph type="ftr" sz="quarter" idx="11"/>
          </p:nvPr>
        </p:nvSpPr>
        <p:spPr/>
        <p:txBody>
          <a:bodyPr/>
          <a:lstStyle/>
          <a:p>
            <a:pPr>
              <a:defRPr/>
            </a:pPr>
            <a:endParaRPr lang="en-US" smtClean="0"/>
          </a:p>
          <a:p>
            <a:pPr>
              <a:defRPr/>
            </a:pPr>
            <a:endParaRPr lang="en-US"/>
          </a:p>
        </p:txBody>
      </p:sp>
      <p:sp>
        <p:nvSpPr>
          <p:cNvPr id="5" name="Slide Number Placeholder 4"/>
          <p:cNvSpPr>
            <a:spLocks noGrp="1"/>
          </p:cNvSpPr>
          <p:nvPr>
            <p:ph type="sldNum" sz="quarter" idx="12"/>
          </p:nvPr>
        </p:nvSpPr>
        <p:spPr/>
        <p:txBody>
          <a:bodyPr/>
          <a:lstStyle/>
          <a:p>
            <a:pPr>
              <a:defRPr/>
            </a:pPr>
            <a:endParaRPr lang="en-US" smtClean="0"/>
          </a:p>
          <a:p>
            <a:pPr>
              <a:defRPr/>
            </a:pPr>
            <a:fld id="{7B4BD39F-A964-4876-A31E-F21A2A06217E}" type="slidenum">
              <a:rPr lang="en-US" smtClean="0"/>
              <a:pPr>
                <a:defRPr/>
              </a:pPr>
              <a:t>18</a:t>
            </a:fld>
            <a:endParaRPr lang="en-US"/>
          </a:p>
        </p:txBody>
      </p:sp>
    </p:spTree>
    <p:extLst>
      <p:ext uri="{BB962C8B-B14F-4D97-AF65-F5344CB8AC3E}">
        <p14:creationId xmlns:p14="http://schemas.microsoft.com/office/powerpoint/2010/main" val="266820663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Properties Score</a:t>
            </a:r>
            <a:endParaRPr lang="en-GB" dirty="0"/>
          </a:p>
        </p:txBody>
      </p:sp>
      <mc:AlternateContent xmlns:mc="http://schemas.openxmlformats.org/markup-compatibility/2006">
        <mc:Choice xmlns:a14="http://schemas.microsoft.com/office/drawing/2010/main" Requires="a14">
          <p:sp>
            <p:nvSpPr>
              <p:cNvPr id="3" name="Content Placeholder 2"/>
              <p:cNvSpPr>
                <a:spLocks noGrp="1"/>
              </p:cNvSpPr>
              <p:nvPr>
                <p:ph idx="1"/>
              </p:nvPr>
            </p:nvSpPr>
            <p:spPr/>
            <p:txBody>
              <a:bodyPr/>
              <a:lstStyle/>
              <a:p>
                <a:r>
                  <a:rPr lang="en-US" b="0" dirty="0" smtClean="0">
                    <a:latin typeface="Arial" panose="020B0604020202020204" pitchFamily="34" charset="0"/>
                    <a:cs typeface="Arial" panose="020B0604020202020204" pitchFamily="34" charset="0"/>
                  </a:rPr>
                  <a:t>The properties score is computed as follows:</a:t>
                </a:r>
              </a:p>
              <a:p>
                <a:pPr marL="0" indent="0">
                  <a:buNone/>
                </a:pPr>
                <a:endParaRPr lang="en-US" sz="800" b="0" i="1" dirty="0" smtClean="0">
                  <a:latin typeface="Cambria Math"/>
                </a:endParaRPr>
              </a:p>
              <a:p>
                <a:pPr marL="0" indent="0">
                  <a:buNone/>
                </a:pPr>
                <a14:m>
                  <m:oMathPara xmlns:m="http://schemas.openxmlformats.org/officeDocument/2006/math">
                    <m:oMathParaPr>
                      <m:jc m:val="centerGroup"/>
                    </m:oMathParaPr>
                    <m:oMath xmlns:m="http://schemas.openxmlformats.org/officeDocument/2006/math">
                      <m:r>
                        <a:rPr lang="en-US" sz="2000" b="0" i="1" smtClean="0">
                          <a:latin typeface="Cambria Math"/>
                        </a:rPr>
                        <m:t>𝑃𝑟𝑜𝑝𝑒𝑟𝑡𝑖𝑒𝑠𝑆𝑐𝑜𝑟𝑒</m:t>
                      </m:r>
                      <m:r>
                        <a:rPr lang="en-US" sz="2000" b="0" i="1" smtClean="0">
                          <a:latin typeface="Cambria Math"/>
                        </a:rPr>
                        <m:t>=</m:t>
                      </m:r>
                      <m:f>
                        <m:fPr>
                          <m:ctrlPr>
                            <a:rPr lang="en-US" sz="2000" b="0" i="1" smtClean="0">
                              <a:latin typeface="Cambria Math"/>
                            </a:rPr>
                          </m:ctrlPr>
                        </m:fPr>
                        <m:num>
                          <m:nary>
                            <m:naryPr>
                              <m:chr m:val="∑"/>
                              <m:supHide m:val="on"/>
                              <m:ctrlPr>
                                <a:rPr lang="en-US" sz="2000" b="0" i="1" smtClean="0">
                                  <a:latin typeface="Cambria Math"/>
                                </a:rPr>
                              </m:ctrlPr>
                            </m:naryPr>
                            <m:sub>
                              <m:sSub>
                                <m:sSubPr>
                                  <m:ctrlPr>
                                    <a:rPr lang="en-US" sz="2000" b="0" i="1" smtClean="0">
                                      <a:latin typeface="Cambria Math"/>
                                    </a:rPr>
                                  </m:ctrlPr>
                                </m:sSubPr>
                                <m:e>
                                  <m:r>
                                    <a:rPr lang="en-US" sz="2000" b="0" i="1" smtClean="0">
                                      <a:latin typeface="Cambria Math"/>
                                    </a:rPr>
                                    <m:t>(</m:t>
                                  </m:r>
                                  <m:r>
                                    <m:rPr>
                                      <m:brk m:alnAt="7"/>
                                    </m:rPr>
                                    <a:rPr lang="en-US" sz="2000" b="0" i="1" smtClean="0">
                                      <a:latin typeface="Cambria Math"/>
                                    </a:rPr>
                                    <m:t>𝑝</m:t>
                                  </m:r>
                                </m:e>
                                <m:sub>
                                  <m:r>
                                    <m:rPr>
                                      <m:brk m:alnAt="7"/>
                                    </m:rPr>
                                    <a:rPr lang="en-US" sz="2000" b="0" i="1" smtClean="0">
                                      <a:latin typeface="Cambria Math"/>
                                    </a:rPr>
                                    <m:t>𝑖</m:t>
                                  </m:r>
                                </m:sub>
                              </m:sSub>
                              <m:r>
                                <m:rPr>
                                  <m:brk m:alnAt="7"/>
                                </m:rPr>
                                <a:rPr lang="en-US" sz="2000" b="0" i="1" smtClean="0">
                                  <a:latin typeface="Cambria Math"/>
                                </a:rPr>
                                <m:t>,</m:t>
                              </m:r>
                              <m:sSub>
                                <m:sSubPr>
                                  <m:ctrlPr>
                                    <a:rPr lang="en-US" sz="2000" b="0" i="1" smtClean="0">
                                      <a:latin typeface="Cambria Math"/>
                                    </a:rPr>
                                  </m:ctrlPr>
                                </m:sSubPr>
                                <m:e>
                                  <m:r>
                                    <m:rPr>
                                      <m:brk m:alnAt="7"/>
                                    </m:rPr>
                                    <a:rPr lang="en-US" sz="2000" b="0" i="1" smtClean="0">
                                      <a:latin typeface="Cambria Math"/>
                                    </a:rPr>
                                    <m:t>𝑝</m:t>
                                  </m:r>
                                </m:e>
                                <m:sub>
                                  <m:r>
                                    <m:rPr>
                                      <m:brk m:alnAt="7"/>
                                    </m:rPr>
                                    <a:rPr lang="en-US" sz="2000" b="0" i="1" smtClean="0">
                                      <a:latin typeface="Cambria Math"/>
                                    </a:rPr>
                                    <m:t>𝑗</m:t>
                                  </m:r>
                                </m:sub>
                              </m:sSub>
                              <m:r>
                                <m:rPr>
                                  <m:brk m:alnAt="7"/>
                                </m:rPr>
                                <a:rPr lang="en-US" sz="2000" b="0" i="1" smtClean="0">
                                  <a:latin typeface="Cambria Math"/>
                                </a:rPr>
                                <m:t>)</m:t>
                              </m:r>
                              <m:r>
                                <a:rPr lang="en-US" sz="2000" b="0" i="1" smtClean="0">
                                  <a:latin typeface="Cambria Math"/>
                                  <a:ea typeface="Cambria Math"/>
                                </a:rPr>
                                <m:t>∈</m:t>
                              </m:r>
                              <m:r>
                                <a:rPr lang="en-US" sz="2000" b="0" i="1" smtClean="0">
                                  <a:latin typeface="Cambria Math"/>
                                  <a:ea typeface="Cambria Math"/>
                                </a:rPr>
                                <m:t>𝑃𝑎𝑖𝑟𝑠𝑂𝑓𝑀𝑎𝑡𝑐h𝑖𝑛𝑔𝑃𝑟𝑜𝑝𝑒𝑟𝑡𝑖𝑒𝑠</m:t>
                              </m:r>
                            </m:sub>
                            <m:sup/>
                            <m:e>
                              <m:sSub>
                                <m:sSubPr>
                                  <m:ctrlPr>
                                    <a:rPr lang="en-US" sz="2000" b="0" i="1" smtClean="0">
                                      <a:latin typeface="Cambria Math"/>
                                    </a:rPr>
                                  </m:ctrlPr>
                                </m:sSubPr>
                                <m:e>
                                  <m:r>
                                    <a:rPr lang="en-US" sz="2000" b="0" i="1" smtClean="0">
                                      <a:latin typeface="Cambria Math"/>
                                    </a:rPr>
                                    <m:t>𝑤</m:t>
                                  </m:r>
                                </m:e>
                                <m:sub>
                                  <m:r>
                                    <a:rPr lang="en-US" sz="2000" b="0" i="1" smtClean="0">
                                      <a:latin typeface="Cambria Math"/>
                                    </a:rPr>
                                    <m:t>𝑖𝑗</m:t>
                                  </m:r>
                                </m:sub>
                              </m:sSub>
                              <m:r>
                                <a:rPr lang="en-US" sz="2000" b="0" i="1" smtClean="0">
                                  <a:latin typeface="Cambria Math"/>
                                </a:rPr>
                                <m:t> </m:t>
                              </m:r>
                              <m:r>
                                <a:rPr lang="en-US" sz="2000" b="0" i="1" smtClean="0">
                                  <a:latin typeface="Cambria Math"/>
                                </a:rPr>
                                <m:t>𝑠𝑐𝑜𝑟𝑒</m:t>
                              </m:r>
                              <m:r>
                                <a:rPr lang="en-US" sz="2000" b="0" i="1" smtClean="0">
                                  <a:latin typeface="Cambria Math"/>
                                </a:rPr>
                                <m:t>(</m:t>
                              </m:r>
                              <m:sSub>
                                <m:sSubPr>
                                  <m:ctrlPr>
                                    <a:rPr lang="en-US" sz="2000" b="0" i="1" smtClean="0">
                                      <a:latin typeface="Cambria Math"/>
                                    </a:rPr>
                                  </m:ctrlPr>
                                </m:sSubPr>
                                <m:e>
                                  <m:r>
                                    <a:rPr lang="en-US" sz="2000" b="0" i="1" smtClean="0">
                                      <a:latin typeface="Cambria Math"/>
                                    </a:rPr>
                                    <m:t>𝑝</m:t>
                                  </m:r>
                                </m:e>
                                <m:sub>
                                  <m:r>
                                    <a:rPr lang="en-US" sz="2000" b="0" i="1" smtClean="0">
                                      <a:latin typeface="Cambria Math"/>
                                    </a:rPr>
                                    <m:t>𝑖</m:t>
                                  </m:r>
                                </m:sub>
                              </m:sSub>
                              <m:r>
                                <a:rPr lang="en-US" sz="2000" b="0" i="1" smtClean="0">
                                  <a:latin typeface="Cambria Math"/>
                                </a:rPr>
                                <m:t>,</m:t>
                              </m:r>
                              <m:sSub>
                                <m:sSubPr>
                                  <m:ctrlPr>
                                    <a:rPr lang="en-US" sz="2000" b="0" i="1" smtClean="0">
                                      <a:latin typeface="Cambria Math"/>
                                    </a:rPr>
                                  </m:ctrlPr>
                                </m:sSubPr>
                                <m:e>
                                  <m:r>
                                    <a:rPr lang="en-US" sz="2000" b="0" i="1" smtClean="0">
                                      <a:latin typeface="Cambria Math"/>
                                    </a:rPr>
                                    <m:t>𝑝</m:t>
                                  </m:r>
                                </m:e>
                                <m:sub>
                                  <m:r>
                                    <a:rPr lang="en-US" sz="2000" b="0" i="1" smtClean="0">
                                      <a:latin typeface="Cambria Math"/>
                                    </a:rPr>
                                    <m:t>𝑗</m:t>
                                  </m:r>
                                </m:sub>
                              </m:sSub>
                              <m:r>
                                <a:rPr lang="en-US" sz="2000" b="0" i="1" smtClean="0">
                                  <a:latin typeface="Cambria Math"/>
                                </a:rPr>
                                <m:t>)</m:t>
                              </m:r>
                            </m:e>
                          </m:nary>
                        </m:num>
                        <m:den>
                          <m:r>
                            <a:rPr lang="en-US" sz="2000" b="0" i="1" smtClean="0">
                              <a:latin typeface="Cambria Math"/>
                            </a:rPr>
                            <m:t>|</m:t>
                          </m:r>
                          <m:r>
                            <a:rPr lang="en-US" sz="2000" b="0" i="1" smtClean="0">
                              <a:latin typeface="Cambria Math"/>
                            </a:rPr>
                            <m:t>𝑃𝑎𝑖𝑟𝑠𝑂𝑓𝑀𝑎𝑡𝑐h𝑖𝑛𝑔𝑃𝑟𝑜𝑝𝑒𝑟𝑡𝑖𝑒𝑠</m:t>
                          </m:r>
                          <m:r>
                            <a:rPr lang="en-US" sz="2000" b="0" i="1" smtClean="0">
                              <a:latin typeface="Cambria Math"/>
                            </a:rPr>
                            <m:t>|</m:t>
                          </m:r>
                        </m:den>
                      </m:f>
                    </m:oMath>
                  </m:oMathPara>
                </a14:m>
                <a:endParaRPr lang="en-US" sz="2000" dirty="0" smtClean="0"/>
              </a:p>
              <a:p>
                <a:pPr marL="0" indent="0">
                  <a:buNone/>
                </a:pPr>
                <a:r>
                  <a:rPr lang="en-US" dirty="0" smtClean="0"/>
                  <a:t>    where:</a:t>
                </a:r>
              </a:p>
              <a:p>
                <a:pPr lvl="1" indent="-342900"/>
                <a:r>
                  <a:rPr lang="en-US" i="1" dirty="0" err="1" smtClean="0"/>
                  <a:t>PairsOfMatchingProperties</a:t>
                </a:r>
                <a:r>
                  <a:rPr lang="en-US" i="1" dirty="0" smtClean="0"/>
                  <a:t> </a:t>
                </a:r>
                <a:r>
                  <a:rPr lang="en-US" dirty="0" smtClean="0"/>
                  <a:t>are pairs of properties that have been matched by the Property Alignment Framework</a:t>
                </a:r>
              </a:p>
              <a:p>
                <a:pPr lvl="1" indent="-342900"/>
                <a:r>
                  <a:rPr lang="en-US" i="1" dirty="0" smtClean="0"/>
                  <a:t>w</a:t>
                </a:r>
                <a:r>
                  <a:rPr lang="en-US" i="1" baseline="-25000" dirty="0" smtClean="0"/>
                  <a:t>ij </a:t>
                </a:r>
                <a:r>
                  <a:rPr lang="en-US" dirty="0" smtClean="0"/>
                  <a:t>is a learned weight associated to the common type of the matched properties (one weight for non-matching types)</a:t>
                </a:r>
              </a:p>
              <a:p>
                <a:pPr lvl="1" indent="-342900"/>
                <a:r>
                  <a:rPr lang="en-US" i="1" dirty="0"/>
                  <a:t>s</a:t>
                </a:r>
                <a:r>
                  <a:rPr lang="en-US" i="1" dirty="0" smtClean="0"/>
                  <a:t>core(p</a:t>
                </a:r>
                <a:r>
                  <a:rPr lang="en-US" i="1" baseline="-25000" dirty="0" smtClean="0"/>
                  <a:t>i</a:t>
                </a:r>
                <a:r>
                  <a:rPr lang="en-US" i="1" dirty="0" smtClean="0"/>
                  <a:t>,p</a:t>
                </a:r>
                <a:r>
                  <a:rPr lang="en-US" i="1" baseline="-25000" dirty="0" smtClean="0"/>
                  <a:t>j</a:t>
                </a:r>
                <a:r>
                  <a:rPr lang="en-US" i="1" dirty="0" smtClean="0"/>
                  <a:t>)</a:t>
                </a:r>
                <a:r>
                  <a:rPr lang="en-US" dirty="0" smtClean="0"/>
                  <a:t> is</a:t>
                </a:r>
              </a:p>
              <a:p>
                <a:pPr lvl="2" indent="-342900"/>
                <a:r>
                  <a:rPr lang="en-US" dirty="0" smtClean="0"/>
                  <a:t>If type is Qualitative, Boolean, </a:t>
                </a:r>
                <a:r>
                  <a:rPr lang="en-US" dirty="0" smtClean="0"/>
                  <a:t>Universal, or </a:t>
                </a:r>
                <a:r>
                  <a:rPr lang="en-US" dirty="0" smtClean="0"/>
                  <a:t>non-matching we use the </a:t>
                </a:r>
                <a:r>
                  <a:rPr lang="en-US" dirty="0" err="1">
                    <a:sym typeface="Symbol"/>
                  </a:rPr>
                  <a:t>Jaccard</a:t>
                </a:r>
                <a:r>
                  <a:rPr lang="en-US" dirty="0">
                    <a:sym typeface="Symbol"/>
                  </a:rPr>
                  <a:t> similarity with k-shingles (same as for </a:t>
                </a:r>
                <a:r>
                  <a:rPr lang="en-US" i="1" dirty="0" err="1">
                    <a:sym typeface="Symbol"/>
                  </a:rPr>
                  <a:t>LexicalScore</a:t>
                </a:r>
                <a:r>
                  <a:rPr lang="en-US" i="1" dirty="0">
                    <a:sym typeface="Symbol"/>
                  </a:rPr>
                  <a:t> </a:t>
                </a:r>
                <a:r>
                  <a:rPr lang="en-US" dirty="0">
                    <a:sym typeface="Symbol"/>
                  </a:rPr>
                  <a:t>in property matching</a:t>
                </a:r>
                <a:r>
                  <a:rPr lang="en-US" dirty="0" smtClean="0">
                    <a:sym typeface="Symbol"/>
                  </a:rPr>
                  <a:t>)</a:t>
                </a:r>
              </a:p>
              <a:p>
                <a:pPr marL="800100" lvl="2" indent="0">
                  <a:buNone/>
                </a:pPr>
                <a:r>
                  <a:rPr lang="en-US" dirty="0" smtClean="0">
                    <a:sym typeface="Symbol"/>
                  </a:rPr>
                  <a:t> </a:t>
                </a:r>
                <a:endParaRPr lang="en-US" dirty="0" smtClean="0"/>
              </a:p>
              <a:p>
                <a:pPr lvl="2" indent="-342900"/>
                <a:endParaRPr lang="en-US" baseline="-25000" dirty="0" smtClean="0"/>
              </a:p>
              <a:p>
                <a:pPr lvl="1" indent="-342900"/>
                <a:endParaRPr lang="en-US" dirty="0" smtClean="0"/>
              </a:p>
              <a:p>
                <a:endParaRPr lang="en-GB" dirty="0"/>
              </a:p>
            </p:txBody>
          </p:sp>
        </mc:Choice>
        <mc:Fallback>
          <p:sp>
            <p:nvSpPr>
              <p:cNvPr id="3" name="Content Placeholder 2"/>
              <p:cNvSpPr>
                <a:spLocks noGrp="1" noRot="1" noChangeAspect="1" noMove="1" noResize="1" noEditPoints="1" noAdjustHandles="1" noChangeArrowheads="1" noChangeShapeType="1" noTextEdit="1"/>
              </p:cNvSpPr>
              <p:nvPr>
                <p:ph idx="1"/>
              </p:nvPr>
            </p:nvSpPr>
            <p:spPr>
              <a:blipFill rotWithShape="1">
                <a:blip r:embed="rId2"/>
                <a:stretch>
                  <a:fillRect l="-963" t="-943"/>
                </a:stretch>
              </a:blipFill>
            </p:spPr>
            <p:txBody>
              <a:bodyPr/>
              <a:lstStyle/>
              <a:p>
                <a:r>
                  <a:rPr lang="en-GB">
                    <a:noFill/>
                  </a:rPr>
                  <a:t> </a:t>
                </a:r>
              </a:p>
            </p:txBody>
          </p:sp>
        </mc:Fallback>
      </mc:AlternateContent>
      <p:sp>
        <p:nvSpPr>
          <p:cNvPr id="4" name="Footer Placeholder 3"/>
          <p:cNvSpPr>
            <a:spLocks noGrp="1"/>
          </p:cNvSpPr>
          <p:nvPr>
            <p:ph type="ftr" sz="quarter" idx="11"/>
          </p:nvPr>
        </p:nvSpPr>
        <p:spPr/>
        <p:txBody>
          <a:bodyPr/>
          <a:lstStyle/>
          <a:p>
            <a:pPr>
              <a:defRPr/>
            </a:pPr>
            <a:endParaRPr lang="en-US" smtClean="0"/>
          </a:p>
          <a:p>
            <a:pPr>
              <a:defRPr/>
            </a:pPr>
            <a:endParaRPr lang="en-US"/>
          </a:p>
        </p:txBody>
      </p:sp>
      <p:sp>
        <p:nvSpPr>
          <p:cNvPr id="5" name="Slide Number Placeholder 4"/>
          <p:cNvSpPr>
            <a:spLocks noGrp="1"/>
          </p:cNvSpPr>
          <p:nvPr>
            <p:ph type="sldNum" sz="quarter" idx="12"/>
          </p:nvPr>
        </p:nvSpPr>
        <p:spPr/>
        <p:txBody>
          <a:bodyPr/>
          <a:lstStyle/>
          <a:p>
            <a:pPr>
              <a:defRPr/>
            </a:pPr>
            <a:endParaRPr lang="en-US" smtClean="0"/>
          </a:p>
          <a:p>
            <a:pPr>
              <a:defRPr/>
            </a:pPr>
            <a:fld id="{7B4BD39F-A964-4876-A31E-F21A2A06217E}" type="slidenum">
              <a:rPr lang="en-US" smtClean="0"/>
              <a:pPr>
                <a:defRPr/>
              </a:pPr>
              <a:t>19</a:t>
            </a:fld>
            <a:endParaRPr lang="en-US"/>
          </a:p>
        </p:txBody>
      </p:sp>
    </p:spTree>
    <p:extLst>
      <p:ext uri="{BB962C8B-B14F-4D97-AF65-F5344CB8AC3E}">
        <p14:creationId xmlns:p14="http://schemas.microsoft.com/office/powerpoint/2010/main" val="19195635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p:txBody>
          <a:bodyPr/>
          <a:lstStyle/>
          <a:p>
            <a:pPr eaLnBrk="1" hangingPunct="1"/>
            <a:r>
              <a:rPr lang="en-US" altLang="en-US" smtClean="0"/>
              <a:t>Contents</a:t>
            </a:r>
          </a:p>
        </p:txBody>
      </p:sp>
      <p:sp>
        <p:nvSpPr>
          <p:cNvPr id="3075" name="Content Placeholder 2"/>
          <p:cNvSpPr>
            <a:spLocks noGrp="1"/>
          </p:cNvSpPr>
          <p:nvPr>
            <p:ph idx="1"/>
          </p:nvPr>
        </p:nvSpPr>
        <p:spPr/>
        <p:txBody>
          <a:bodyPr>
            <a:normAutofit/>
          </a:bodyPr>
          <a:lstStyle/>
          <a:p>
            <a:pPr eaLnBrk="1" hangingPunct="1"/>
            <a:r>
              <a:rPr lang="en-US" altLang="en-US" dirty="0" smtClean="0"/>
              <a:t>Motivation</a:t>
            </a:r>
          </a:p>
          <a:p>
            <a:pPr eaLnBrk="1" hangingPunct="1"/>
            <a:r>
              <a:rPr lang="en-US" altLang="en-US" dirty="0" smtClean="0"/>
              <a:t>Related Work</a:t>
            </a:r>
          </a:p>
          <a:p>
            <a:pPr eaLnBrk="1" hangingPunct="1"/>
            <a:r>
              <a:rPr lang="en-US" altLang="en-US" dirty="0" smtClean="0"/>
              <a:t>Property Alignment Framework</a:t>
            </a:r>
          </a:p>
          <a:p>
            <a:pPr eaLnBrk="1" hangingPunct="1"/>
            <a:r>
              <a:rPr lang="en-US" altLang="en-US" dirty="0" smtClean="0"/>
              <a:t>Product Duplicate Detection Framework</a:t>
            </a:r>
          </a:p>
          <a:p>
            <a:pPr eaLnBrk="1" hangingPunct="1"/>
            <a:r>
              <a:rPr lang="en-US" altLang="en-US" dirty="0" smtClean="0"/>
              <a:t>Evaluation</a:t>
            </a:r>
          </a:p>
          <a:p>
            <a:pPr eaLnBrk="1" hangingPunct="1"/>
            <a:r>
              <a:rPr lang="en-US" altLang="en-US" dirty="0" smtClean="0"/>
              <a:t>Conclusion and Future Work</a:t>
            </a:r>
          </a:p>
        </p:txBody>
      </p:sp>
      <p:sp>
        <p:nvSpPr>
          <p:cNvPr id="3076" name="Footer Placeholder 3"/>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10000"/>
              </a:spcBef>
              <a:spcAft>
                <a:spcPct val="10000"/>
              </a:spcAft>
              <a:buChar char="•"/>
              <a:defRPr sz="2400">
                <a:solidFill>
                  <a:schemeClr val="tx1"/>
                </a:solidFill>
                <a:latin typeface="Arial" charset="0"/>
              </a:defRPr>
            </a:lvl1pPr>
            <a:lvl2pPr marL="742950" indent="-285750" eaLnBrk="0" hangingPunct="0">
              <a:spcBef>
                <a:spcPct val="10000"/>
              </a:spcBef>
              <a:spcAft>
                <a:spcPct val="10000"/>
              </a:spcAft>
              <a:buChar char="–"/>
              <a:defRPr sz="2000">
                <a:solidFill>
                  <a:schemeClr val="tx1"/>
                </a:solidFill>
                <a:latin typeface="Arial" charset="0"/>
              </a:defRPr>
            </a:lvl2pPr>
            <a:lvl3pPr marL="1143000" indent="-228600" eaLnBrk="0" hangingPunct="0">
              <a:spcBef>
                <a:spcPct val="10000"/>
              </a:spcBef>
              <a:spcAft>
                <a:spcPct val="10000"/>
              </a:spcAft>
              <a:buChar char="•"/>
              <a:defRPr>
                <a:solidFill>
                  <a:schemeClr val="tx1"/>
                </a:solidFill>
                <a:latin typeface="Arial" charset="0"/>
              </a:defRPr>
            </a:lvl3pPr>
            <a:lvl4pPr marL="1600200" indent="-228600" eaLnBrk="0" hangingPunct="0">
              <a:spcBef>
                <a:spcPct val="10000"/>
              </a:spcBef>
              <a:spcAft>
                <a:spcPct val="10000"/>
              </a:spcAft>
              <a:buChar char="–"/>
              <a:defRPr sz="1600">
                <a:solidFill>
                  <a:schemeClr val="tx1"/>
                </a:solidFill>
                <a:latin typeface="Arial" charset="0"/>
              </a:defRPr>
            </a:lvl4pPr>
            <a:lvl5pPr marL="2057400" indent="-228600" eaLnBrk="0" hangingPunct="0">
              <a:spcBef>
                <a:spcPct val="10000"/>
              </a:spcBef>
              <a:spcAft>
                <a:spcPct val="10000"/>
              </a:spcAft>
              <a:buChar char="»"/>
              <a:defRPr sz="1400">
                <a:solidFill>
                  <a:schemeClr val="tx1"/>
                </a:solidFill>
                <a:latin typeface="Arial" charset="0"/>
              </a:defRPr>
            </a:lvl5pPr>
            <a:lvl6pPr marL="2514600" indent="-228600" eaLnBrk="0" fontAlgn="base" hangingPunct="0">
              <a:spcBef>
                <a:spcPct val="10000"/>
              </a:spcBef>
              <a:spcAft>
                <a:spcPct val="10000"/>
              </a:spcAft>
              <a:buChar char="»"/>
              <a:defRPr sz="1400">
                <a:solidFill>
                  <a:schemeClr val="tx1"/>
                </a:solidFill>
                <a:latin typeface="Arial" charset="0"/>
              </a:defRPr>
            </a:lvl6pPr>
            <a:lvl7pPr marL="2971800" indent="-228600" eaLnBrk="0" fontAlgn="base" hangingPunct="0">
              <a:spcBef>
                <a:spcPct val="10000"/>
              </a:spcBef>
              <a:spcAft>
                <a:spcPct val="10000"/>
              </a:spcAft>
              <a:buChar char="»"/>
              <a:defRPr sz="1400">
                <a:solidFill>
                  <a:schemeClr val="tx1"/>
                </a:solidFill>
                <a:latin typeface="Arial" charset="0"/>
              </a:defRPr>
            </a:lvl7pPr>
            <a:lvl8pPr marL="3429000" indent="-228600" eaLnBrk="0" fontAlgn="base" hangingPunct="0">
              <a:spcBef>
                <a:spcPct val="10000"/>
              </a:spcBef>
              <a:spcAft>
                <a:spcPct val="10000"/>
              </a:spcAft>
              <a:buChar char="»"/>
              <a:defRPr sz="1400">
                <a:solidFill>
                  <a:schemeClr val="tx1"/>
                </a:solidFill>
                <a:latin typeface="Arial" charset="0"/>
              </a:defRPr>
            </a:lvl8pPr>
            <a:lvl9pPr marL="3886200" indent="-228600" eaLnBrk="0" fontAlgn="base" hangingPunct="0">
              <a:spcBef>
                <a:spcPct val="10000"/>
              </a:spcBef>
              <a:spcAft>
                <a:spcPct val="10000"/>
              </a:spcAft>
              <a:buChar char="»"/>
              <a:defRPr sz="1400">
                <a:solidFill>
                  <a:schemeClr val="tx1"/>
                </a:solidFill>
                <a:latin typeface="Arial" charset="0"/>
              </a:defRPr>
            </a:lvl9pPr>
          </a:lstStyle>
          <a:p>
            <a:pPr eaLnBrk="1" hangingPunct="1">
              <a:spcBef>
                <a:spcPct val="0"/>
              </a:spcBef>
              <a:spcAft>
                <a:spcPct val="0"/>
              </a:spcAft>
              <a:buFontTx/>
              <a:buNone/>
            </a:pPr>
            <a:endParaRPr lang="en-US" altLang="en-US" sz="1400" smtClean="0"/>
          </a:p>
          <a:p>
            <a:pPr eaLnBrk="1" hangingPunct="1">
              <a:spcBef>
                <a:spcPct val="0"/>
              </a:spcBef>
              <a:spcAft>
                <a:spcPct val="0"/>
              </a:spcAft>
              <a:buFontTx/>
              <a:buNone/>
            </a:pPr>
            <a:endParaRPr lang="en-US" altLang="en-US" sz="1400" smtClean="0"/>
          </a:p>
        </p:txBody>
      </p:sp>
      <p:sp>
        <p:nvSpPr>
          <p:cNvPr id="3077"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10000"/>
              </a:spcBef>
              <a:spcAft>
                <a:spcPct val="10000"/>
              </a:spcAft>
              <a:buChar char="•"/>
              <a:defRPr sz="2400">
                <a:solidFill>
                  <a:schemeClr val="tx1"/>
                </a:solidFill>
                <a:latin typeface="Arial" charset="0"/>
              </a:defRPr>
            </a:lvl1pPr>
            <a:lvl2pPr marL="742950" indent="-285750" eaLnBrk="0" hangingPunct="0">
              <a:spcBef>
                <a:spcPct val="10000"/>
              </a:spcBef>
              <a:spcAft>
                <a:spcPct val="10000"/>
              </a:spcAft>
              <a:buChar char="–"/>
              <a:defRPr sz="2000">
                <a:solidFill>
                  <a:schemeClr val="tx1"/>
                </a:solidFill>
                <a:latin typeface="Arial" charset="0"/>
              </a:defRPr>
            </a:lvl2pPr>
            <a:lvl3pPr marL="1143000" indent="-228600" eaLnBrk="0" hangingPunct="0">
              <a:spcBef>
                <a:spcPct val="10000"/>
              </a:spcBef>
              <a:spcAft>
                <a:spcPct val="10000"/>
              </a:spcAft>
              <a:buChar char="•"/>
              <a:defRPr>
                <a:solidFill>
                  <a:schemeClr val="tx1"/>
                </a:solidFill>
                <a:latin typeface="Arial" charset="0"/>
              </a:defRPr>
            </a:lvl3pPr>
            <a:lvl4pPr marL="1600200" indent="-228600" eaLnBrk="0" hangingPunct="0">
              <a:spcBef>
                <a:spcPct val="10000"/>
              </a:spcBef>
              <a:spcAft>
                <a:spcPct val="10000"/>
              </a:spcAft>
              <a:buChar char="–"/>
              <a:defRPr sz="1600">
                <a:solidFill>
                  <a:schemeClr val="tx1"/>
                </a:solidFill>
                <a:latin typeface="Arial" charset="0"/>
              </a:defRPr>
            </a:lvl4pPr>
            <a:lvl5pPr marL="2057400" indent="-228600" eaLnBrk="0" hangingPunct="0">
              <a:spcBef>
                <a:spcPct val="10000"/>
              </a:spcBef>
              <a:spcAft>
                <a:spcPct val="10000"/>
              </a:spcAft>
              <a:buChar char="»"/>
              <a:defRPr sz="1400">
                <a:solidFill>
                  <a:schemeClr val="tx1"/>
                </a:solidFill>
                <a:latin typeface="Arial" charset="0"/>
              </a:defRPr>
            </a:lvl5pPr>
            <a:lvl6pPr marL="2514600" indent="-228600" eaLnBrk="0" fontAlgn="base" hangingPunct="0">
              <a:spcBef>
                <a:spcPct val="10000"/>
              </a:spcBef>
              <a:spcAft>
                <a:spcPct val="10000"/>
              </a:spcAft>
              <a:buChar char="»"/>
              <a:defRPr sz="1400">
                <a:solidFill>
                  <a:schemeClr val="tx1"/>
                </a:solidFill>
                <a:latin typeface="Arial" charset="0"/>
              </a:defRPr>
            </a:lvl6pPr>
            <a:lvl7pPr marL="2971800" indent="-228600" eaLnBrk="0" fontAlgn="base" hangingPunct="0">
              <a:spcBef>
                <a:spcPct val="10000"/>
              </a:spcBef>
              <a:spcAft>
                <a:spcPct val="10000"/>
              </a:spcAft>
              <a:buChar char="»"/>
              <a:defRPr sz="1400">
                <a:solidFill>
                  <a:schemeClr val="tx1"/>
                </a:solidFill>
                <a:latin typeface="Arial" charset="0"/>
              </a:defRPr>
            </a:lvl7pPr>
            <a:lvl8pPr marL="3429000" indent="-228600" eaLnBrk="0" fontAlgn="base" hangingPunct="0">
              <a:spcBef>
                <a:spcPct val="10000"/>
              </a:spcBef>
              <a:spcAft>
                <a:spcPct val="10000"/>
              </a:spcAft>
              <a:buChar char="»"/>
              <a:defRPr sz="1400">
                <a:solidFill>
                  <a:schemeClr val="tx1"/>
                </a:solidFill>
                <a:latin typeface="Arial" charset="0"/>
              </a:defRPr>
            </a:lvl8pPr>
            <a:lvl9pPr marL="3886200" indent="-228600" eaLnBrk="0" fontAlgn="base" hangingPunct="0">
              <a:spcBef>
                <a:spcPct val="10000"/>
              </a:spcBef>
              <a:spcAft>
                <a:spcPct val="10000"/>
              </a:spcAft>
              <a:buChar char="»"/>
              <a:defRPr sz="1400">
                <a:solidFill>
                  <a:schemeClr val="tx1"/>
                </a:solidFill>
                <a:latin typeface="Arial" charset="0"/>
              </a:defRPr>
            </a:lvl9pPr>
          </a:lstStyle>
          <a:p>
            <a:pPr eaLnBrk="1" hangingPunct="1">
              <a:spcBef>
                <a:spcPct val="0"/>
              </a:spcBef>
              <a:spcAft>
                <a:spcPct val="0"/>
              </a:spcAft>
              <a:buFontTx/>
              <a:buNone/>
            </a:pPr>
            <a:endParaRPr lang="en-US" altLang="en-US" sz="1400" smtClean="0"/>
          </a:p>
          <a:p>
            <a:pPr eaLnBrk="1" hangingPunct="1">
              <a:spcBef>
                <a:spcPct val="0"/>
              </a:spcBef>
              <a:spcAft>
                <a:spcPct val="0"/>
              </a:spcAft>
              <a:buFontTx/>
              <a:buNone/>
            </a:pPr>
            <a:fld id="{09F2CC5E-FE89-4336-B166-F3813ECD4A88}" type="slidenum">
              <a:rPr lang="en-US" altLang="en-US" sz="1400" smtClean="0"/>
              <a:pPr eaLnBrk="1" hangingPunct="1">
                <a:spcBef>
                  <a:spcPct val="0"/>
                </a:spcBef>
                <a:spcAft>
                  <a:spcPct val="0"/>
                </a:spcAft>
                <a:buFontTx/>
                <a:buNone/>
              </a:pPr>
              <a:t>2</a:t>
            </a:fld>
            <a:endParaRPr lang="en-US" altLang="en-US" sz="1400" smtClean="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Properties Score (Cont’d)</a:t>
            </a:r>
            <a:endParaRPr lang="en-GB" dirty="0"/>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lstStyle/>
              <a:p>
                <a:pPr lvl="1"/>
                <a:r>
                  <a:rPr lang="en-US" i="1" dirty="0" smtClean="0"/>
                  <a:t>score(p</a:t>
                </a:r>
                <a:r>
                  <a:rPr lang="en-US" i="1" baseline="-25000" dirty="0"/>
                  <a:t>i</a:t>
                </a:r>
                <a:r>
                  <a:rPr lang="en-US" i="1" dirty="0"/>
                  <a:t>,p</a:t>
                </a:r>
                <a:r>
                  <a:rPr lang="en-US" i="1" baseline="-25000" dirty="0"/>
                  <a:t>j</a:t>
                </a:r>
                <a:r>
                  <a:rPr lang="en-US" i="1" dirty="0"/>
                  <a:t>)</a:t>
                </a:r>
                <a:r>
                  <a:rPr lang="en-US" dirty="0"/>
                  <a:t> </a:t>
                </a:r>
                <a:r>
                  <a:rPr lang="en-US" dirty="0" smtClean="0"/>
                  <a:t>is:</a:t>
                </a:r>
              </a:p>
              <a:p>
                <a:pPr lvl="2"/>
                <a:r>
                  <a:rPr lang="en-US" dirty="0" smtClean="0"/>
                  <a:t>If type is Measure or Quantitative with only a numerical value, the score is:</a:t>
                </a:r>
              </a:p>
              <a:p>
                <a:pPr lvl="3">
                  <a:buFontTx/>
                  <a:buChar char="˃"/>
                </a:pPr>
                <a:r>
                  <a:rPr lang="en-US" dirty="0" smtClean="0"/>
                  <a:t>1, if </a:t>
                </a:r>
                <a14:m>
                  <m:oMath xmlns:m="http://schemas.openxmlformats.org/officeDocument/2006/math">
                    <m:d>
                      <m:dPr>
                        <m:begChr m:val="|"/>
                        <m:endChr m:val="|"/>
                        <m:ctrlPr>
                          <a:rPr lang="en-US" b="0" i="1" smtClean="0">
                            <a:latin typeface="Cambria Math"/>
                          </a:rPr>
                        </m:ctrlPr>
                      </m:dPr>
                      <m:e>
                        <m:r>
                          <a:rPr lang="en-US" b="0" i="1" smtClean="0">
                            <a:latin typeface="Cambria Math"/>
                          </a:rPr>
                          <m:t>𝑣𝑎𝑙𝑢𝑒</m:t>
                        </m:r>
                        <m:d>
                          <m:dPr>
                            <m:ctrlPr>
                              <a:rPr lang="en-US" b="0" i="1" smtClean="0">
                                <a:latin typeface="Cambria Math"/>
                              </a:rPr>
                            </m:ctrlPr>
                          </m:dPr>
                          <m:e>
                            <m:sSub>
                              <m:sSubPr>
                                <m:ctrlPr>
                                  <a:rPr lang="en-US" b="0" i="1" smtClean="0">
                                    <a:latin typeface="Cambria Math"/>
                                  </a:rPr>
                                </m:ctrlPr>
                              </m:sSubPr>
                              <m:e>
                                <m:r>
                                  <a:rPr lang="en-US" b="0" i="1" smtClean="0">
                                    <a:latin typeface="Cambria Math"/>
                                  </a:rPr>
                                  <m:t>𝑝</m:t>
                                </m:r>
                              </m:e>
                              <m:sub>
                                <m:r>
                                  <a:rPr lang="en-US" b="0" i="1" smtClean="0">
                                    <a:latin typeface="Cambria Math"/>
                                  </a:rPr>
                                  <m:t>𝑖</m:t>
                                </m:r>
                              </m:sub>
                            </m:sSub>
                          </m:e>
                        </m:d>
                        <m:r>
                          <a:rPr lang="en-US" b="0" i="1" smtClean="0">
                            <a:latin typeface="Cambria Math"/>
                          </a:rPr>
                          <m:t>−</m:t>
                        </m:r>
                        <m:r>
                          <a:rPr lang="en-US" b="0" i="1" smtClean="0">
                            <a:latin typeface="Cambria Math"/>
                          </a:rPr>
                          <m:t>𝑣𝑎𝑙𝑢𝑒</m:t>
                        </m:r>
                        <m:d>
                          <m:dPr>
                            <m:ctrlPr>
                              <a:rPr lang="en-US" b="0" i="1" smtClean="0">
                                <a:latin typeface="Cambria Math"/>
                              </a:rPr>
                            </m:ctrlPr>
                          </m:dPr>
                          <m:e>
                            <m:sSub>
                              <m:sSubPr>
                                <m:ctrlPr>
                                  <a:rPr lang="en-US" b="0" i="1" smtClean="0">
                                    <a:latin typeface="Cambria Math"/>
                                  </a:rPr>
                                </m:ctrlPr>
                              </m:sSubPr>
                              <m:e>
                                <m:r>
                                  <a:rPr lang="en-US" b="0" i="1" smtClean="0">
                                    <a:latin typeface="Cambria Math"/>
                                  </a:rPr>
                                  <m:t>𝑝</m:t>
                                </m:r>
                              </m:e>
                              <m:sub>
                                <m:r>
                                  <a:rPr lang="en-US" b="0" i="1" smtClean="0">
                                    <a:latin typeface="Cambria Math"/>
                                  </a:rPr>
                                  <m:t>𝑗</m:t>
                                </m:r>
                              </m:sub>
                            </m:sSub>
                          </m:e>
                        </m:d>
                      </m:e>
                    </m:d>
                    <m:r>
                      <a:rPr lang="en-US" b="0" i="1" smtClean="0">
                        <a:latin typeface="Cambria Math"/>
                      </a:rPr>
                      <m:t>&lt;1</m:t>
                    </m:r>
                  </m:oMath>
                </a14:m>
                <a:r>
                  <a:rPr lang="en-US" b="0" dirty="0" smtClean="0"/>
                  <a:t> and units match, if present</a:t>
                </a:r>
              </a:p>
              <a:p>
                <a:pPr lvl="3">
                  <a:buFontTx/>
                  <a:buChar char="˃"/>
                </a:pPr>
                <a:r>
                  <a:rPr lang="en-US" dirty="0"/>
                  <a:t>0</a:t>
                </a:r>
                <a:r>
                  <a:rPr lang="en-US" b="0" dirty="0" smtClean="0"/>
                  <a:t>, otherwise</a:t>
                </a:r>
              </a:p>
              <a:p>
                <a:pPr marL="1371600" lvl="3" indent="0">
                  <a:buNone/>
                </a:pPr>
                <a:r>
                  <a:rPr lang="en-US" dirty="0" smtClean="0"/>
                  <a:t>[small differences usually do not indicate dissimilarity, but the resolution differences, while for integers, e.g., ‘Number of HDMI ports’, the differences that are larger than 1 indicate dissimilarity]</a:t>
                </a:r>
              </a:p>
              <a:p>
                <a:pPr lvl="2"/>
                <a:r>
                  <a:rPr lang="en-US" b="0" dirty="0" smtClean="0"/>
                  <a:t>If type is Quantitative with both a numerical part and a non-numerical part, the score is the average of the score of the numerical part (using the above formula) and the non-numerical part (</a:t>
                </a:r>
                <a:r>
                  <a:rPr lang="en-US" dirty="0" err="1">
                    <a:sym typeface="Symbol"/>
                  </a:rPr>
                  <a:t>Jaccard</a:t>
                </a:r>
                <a:r>
                  <a:rPr lang="en-US" dirty="0">
                    <a:sym typeface="Symbol"/>
                  </a:rPr>
                  <a:t> similarity with </a:t>
                </a:r>
                <a:r>
                  <a:rPr lang="en-US" dirty="0" smtClean="0">
                    <a:sym typeface="Symbol"/>
                  </a:rPr>
                  <a:t>k-shingles, same </a:t>
                </a:r>
                <a:r>
                  <a:rPr lang="en-US" dirty="0">
                    <a:sym typeface="Symbol"/>
                  </a:rPr>
                  <a:t>as for </a:t>
                </a:r>
                <a:r>
                  <a:rPr lang="en-US" i="1" dirty="0" err="1">
                    <a:sym typeface="Symbol"/>
                  </a:rPr>
                  <a:t>LexicalScore</a:t>
                </a:r>
                <a:r>
                  <a:rPr lang="en-US" i="1" dirty="0">
                    <a:sym typeface="Symbol"/>
                  </a:rPr>
                  <a:t> </a:t>
                </a:r>
                <a:r>
                  <a:rPr lang="en-US" dirty="0">
                    <a:sym typeface="Symbol"/>
                  </a:rPr>
                  <a:t>in property matching</a:t>
                </a:r>
                <a:r>
                  <a:rPr lang="en-US" b="0" dirty="0" smtClean="0"/>
                  <a:t>)</a:t>
                </a:r>
              </a:p>
              <a:p>
                <a:pPr lvl="2"/>
                <a:r>
                  <a:rPr lang="en-US" dirty="0" smtClean="0"/>
                  <a:t>If type of Compound, the score is the average of the score of each individual parts</a:t>
                </a:r>
                <a:endParaRPr lang="en-US" b="0" dirty="0" smtClean="0"/>
              </a:p>
              <a:p>
                <a:pPr lvl="3"/>
                <a:endParaRPr lang="en-US" dirty="0"/>
              </a:p>
              <a:p>
                <a:pPr lvl="1"/>
                <a:endParaRPr lang="en-GB"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rotWithShape="1">
                <a:blip r:embed="rId3"/>
                <a:stretch>
                  <a:fillRect t="-539" r="-1259" b="-270"/>
                </a:stretch>
              </a:blipFill>
            </p:spPr>
            <p:txBody>
              <a:bodyPr/>
              <a:lstStyle/>
              <a:p>
                <a:r>
                  <a:rPr lang="en-GB">
                    <a:noFill/>
                  </a:rPr>
                  <a:t> </a:t>
                </a:r>
              </a:p>
            </p:txBody>
          </p:sp>
        </mc:Fallback>
      </mc:AlternateContent>
      <p:sp>
        <p:nvSpPr>
          <p:cNvPr id="4" name="Footer Placeholder 3"/>
          <p:cNvSpPr>
            <a:spLocks noGrp="1"/>
          </p:cNvSpPr>
          <p:nvPr>
            <p:ph type="ftr" sz="quarter" idx="11"/>
          </p:nvPr>
        </p:nvSpPr>
        <p:spPr/>
        <p:txBody>
          <a:bodyPr/>
          <a:lstStyle/>
          <a:p>
            <a:pPr>
              <a:defRPr/>
            </a:pPr>
            <a:endParaRPr lang="en-US" smtClean="0"/>
          </a:p>
          <a:p>
            <a:pPr>
              <a:defRPr/>
            </a:pPr>
            <a:endParaRPr lang="en-US"/>
          </a:p>
        </p:txBody>
      </p:sp>
      <p:sp>
        <p:nvSpPr>
          <p:cNvPr id="5" name="Slide Number Placeholder 4"/>
          <p:cNvSpPr>
            <a:spLocks noGrp="1"/>
          </p:cNvSpPr>
          <p:nvPr>
            <p:ph type="sldNum" sz="quarter" idx="12"/>
          </p:nvPr>
        </p:nvSpPr>
        <p:spPr/>
        <p:txBody>
          <a:bodyPr/>
          <a:lstStyle/>
          <a:p>
            <a:pPr>
              <a:defRPr/>
            </a:pPr>
            <a:endParaRPr lang="en-US" smtClean="0"/>
          </a:p>
          <a:p>
            <a:pPr>
              <a:defRPr/>
            </a:pPr>
            <a:fld id="{7B4BD39F-A964-4876-A31E-F21A2A06217E}" type="slidenum">
              <a:rPr lang="en-US" smtClean="0"/>
              <a:pPr>
                <a:defRPr/>
              </a:pPr>
              <a:t>20</a:t>
            </a:fld>
            <a:endParaRPr lang="en-US"/>
          </a:p>
        </p:txBody>
      </p:sp>
    </p:spTree>
    <p:extLst>
      <p:ext uri="{BB962C8B-B14F-4D97-AF65-F5344CB8AC3E}">
        <p14:creationId xmlns:p14="http://schemas.microsoft.com/office/powerpoint/2010/main" val="388203246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Evaluation</a:t>
            </a:r>
            <a:endParaRPr lang="en-GB" dirty="0"/>
          </a:p>
        </p:txBody>
      </p:sp>
      <p:sp>
        <p:nvSpPr>
          <p:cNvPr id="3" name="Content Placeholder 2"/>
          <p:cNvSpPr>
            <a:spLocks noGrp="1"/>
          </p:cNvSpPr>
          <p:nvPr>
            <p:ph idx="1"/>
          </p:nvPr>
        </p:nvSpPr>
        <p:spPr>
          <a:xfrm>
            <a:off x="457200" y="1600200"/>
            <a:ext cx="8229600" cy="4853136"/>
          </a:xfrm>
        </p:spPr>
        <p:txBody>
          <a:bodyPr>
            <a:normAutofit/>
          </a:bodyPr>
          <a:lstStyle/>
          <a:p>
            <a:r>
              <a:rPr lang="en-US" dirty="0" smtClean="0"/>
              <a:t>TV data set with 1446 televisions collected from two Web shops </a:t>
            </a:r>
            <a:r>
              <a:rPr lang="en-US" i="1" dirty="0" smtClean="0"/>
              <a:t>bestbuy.com</a:t>
            </a:r>
            <a:r>
              <a:rPr lang="en-US" dirty="0" smtClean="0"/>
              <a:t> (774 televisions) and </a:t>
            </a:r>
            <a:r>
              <a:rPr lang="en-US" i="1" dirty="0" smtClean="0"/>
              <a:t>newegg.com </a:t>
            </a:r>
            <a:r>
              <a:rPr lang="en-US" dirty="0" smtClean="0"/>
              <a:t>(672 televisions)</a:t>
            </a:r>
          </a:p>
          <a:p>
            <a:r>
              <a:rPr lang="en-US" dirty="0" smtClean="0"/>
              <a:t>300 television are duplicates</a:t>
            </a:r>
          </a:p>
          <a:p>
            <a:r>
              <a:rPr lang="en-US" dirty="0" smtClean="0"/>
              <a:t>200 unique keys</a:t>
            </a:r>
          </a:p>
          <a:p>
            <a:r>
              <a:rPr lang="en-US" dirty="0" smtClean="0"/>
              <a:t>Product with most number of characteristics has 61 properties</a:t>
            </a:r>
          </a:p>
          <a:p>
            <a:r>
              <a:rPr lang="en-US" dirty="0" smtClean="0"/>
              <a:t>Product with least number of characteristics has 1 property</a:t>
            </a:r>
          </a:p>
          <a:p>
            <a:r>
              <a:rPr lang="en-US" dirty="0" smtClean="0"/>
              <a:t>Products from </a:t>
            </a:r>
            <a:r>
              <a:rPr lang="en-US" i="1" dirty="0" smtClean="0"/>
              <a:t>bestbuy.com </a:t>
            </a:r>
            <a:r>
              <a:rPr lang="en-US" dirty="0" smtClean="0"/>
              <a:t>have 37 properties on average and products from </a:t>
            </a:r>
            <a:r>
              <a:rPr lang="en-US" i="1" dirty="0" smtClean="0"/>
              <a:t>newegg.com</a:t>
            </a:r>
            <a:r>
              <a:rPr lang="en-US" dirty="0" smtClean="0"/>
              <a:t> have 22 products on average </a:t>
            </a:r>
          </a:p>
        </p:txBody>
      </p:sp>
      <p:sp>
        <p:nvSpPr>
          <p:cNvPr id="4" name="Footer Placeholder 3"/>
          <p:cNvSpPr>
            <a:spLocks noGrp="1"/>
          </p:cNvSpPr>
          <p:nvPr>
            <p:ph type="ftr" sz="quarter" idx="11"/>
          </p:nvPr>
        </p:nvSpPr>
        <p:spPr/>
        <p:txBody>
          <a:bodyPr/>
          <a:lstStyle/>
          <a:p>
            <a:pPr>
              <a:defRPr/>
            </a:pPr>
            <a:endParaRPr lang="en-US" smtClean="0"/>
          </a:p>
          <a:p>
            <a:pPr>
              <a:defRPr/>
            </a:pPr>
            <a:endParaRPr lang="en-US"/>
          </a:p>
        </p:txBody>
      </p:sp>
      <p:sp>
        <p:nvSpPr>
          <p:cNvPr id="5" name="Slide Number Placeholder 4"/>
          <p:cNvSpPr>
            <a:spLocks noGrp="1"/>
          </p:cNvSpPr>
          <p:nvPr>
            <p:ph type="sldNum" sz="quarter" idx="12"/>
          </p:nvPr>
        </p:nvSpPr>
        <p:spPr/>
        <p:txBody>
          <a:bodyPr/>
          <a:lstStyle/>
          <a:p>
            <a:pPr>
              <a:defRPr/>
            </a:pPr>
            <a:endParaRPr lang="en-US" smtClean="0"/>
          </a:p>
          <a:p>
            <a:pPr>
              <a:defRPr/>
            </a:pPr>
            <a:fld id="{7B4BD39F-A964-4876-A31E-F21A2A06217E}" type="slidenum">
              <a:rPr lang="en-US" smtClean="0"/>
              <a:pPr>
                <a:defRPr/>
              </a:pPr>
              <a:t>21</a:t>
            </a:fld>
            <a:endParaRPr lang="en-US"/>
          </a:p>
        </p:txBody>
      </p:sp>
    </p:spTree>
    <p:extLst>
      <p:ext uri="{BB962C8B-B14F-4D97-AF65-F5344CB8AC3E}">
        <p14:creationId xmlns:p14="http://schemas.microsoft.com/office/powerpoint/2010/main" val="264582155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Gold Standards</a:t>
            </a:r>
            <a:endParaRPr lang="en-GB" dirty="0"/>
          </a:p>
        </p:txBody>
      </p:sp>
      <p:sp>
        <p:nvSpPr>
          <p:cNvPr id="3" name="Content Placeholder 2"/>
          <p:cNvSpPr>
            <a:spLocks noGrp="1"/>
          </p:cNvSpPr>
          <p:nvPr>
            <p:ph idx="1"/>
          </p:nvPr>
        </p:nvSpPr>
        <p:spPr/>
        <p:txBody>
          <a:bodyPr/>
          <a:lstStyle/>
          <a:p>
            <a:r>
              <a:rPr lang="en-US" dirty="0" smtClean="0"/>
              <a:t>Property Alignment Framework:</a:t>
            </a:r>
          </a:p>
          <a:p>
            <a:pPr lvl="1"/>
            <a:r>
              <a:rPr lang="en-US" dirty="0" smtClean="0"/>
              <a:t>4 annotators matched properties between products from the two </a:t>
            </a:r>
            <a:r>
              <a:rPr lang="en-US" dirty="0" err="1" smtClean="0"/>
              <a:t>webshops</a:t>
            </a:r>
            <a:endParaRPr lang="en-US" dirty="0" smtClean="0"/>
          </a:p>
          <a:p>
            <a:pPr lvl="1"/>
            <a:r>
              <a:rPr lang="en-US" dirty="0" smtClean="0"/>
              <a:t>3 of 4 annotators have to agree for a match</a:t>
            </a:r>
          </a:p>
          <a:p>
            <a:pPr lvl="1"/>
            <a:r>
              <a:rPr lang="en-US" dirty="0" smtClean="0"/>
              <a:t>Inter-Annotator Agreement of 82.2% (percentage of matches based on unanimous annotations)</a:t>
            </a:r>
          </a:p>
          <a:p>
            <a:r>
              <a:rPr lang="en-US" dirty="0" smtClean="0"/>
              <a:t>Product Duplicate Detection Framework:</a:t>
            </a:r>
          </a:p>
          <a:p>
            <a:pPr lvl="1"/>
            <a:r>
              <a:rPr lang="en-US" dirty="0" smtClean="0"/>
              <a:t>Duplicate products are based on the </a:t>
            </a:r>
            <a:r>
              <a:rPr lang="en-US" dirty="0" err="1" smtClean="0"/>
              <a:t>modelID</a:t>
            </a:r>
            <a:endParaRPr lang="en-US" dirty="0" smtClean="0"/>
          </a:p>
          <a:p>
            <a:pPr lvl="1"/>
            <a:r>
              <a:rPr lang="en-US" dirty="0" err="1" smtClean="0"/>
              <a:t>ModelID</a:t>
            </a:r>
            <a:r>
              <a:rPr lang="en-US" dirty="0" smtClean="0"/>
              <a:t> was not used in the two proposed frameworks</a:t>
            </a:r>
          </a:p>
          <a:p>
            <a:endParaRPr lang="en-GB" dirty="0"/>
          </a:p>
        </p:txBody>
      </p:sp>
      <p:sp>
        <p:nvSpPr>
          <p:cNvPr id="4" name="Footer Placeholder 3"/>
          <p:cNvSpPr>
            <a:spLocks noGrp="1"/>
          </p:cNvSpPr>
          <p:nvPr>
            <p:ph type="ftr" sz="quarter" idx="11"/>
          </p:nvPr>
        </p:nvSpPr>
        <p:spPr/>
        <p:txBody>
          <a:bodyPr/>
          <a:lstStyle/>
          <a:p>
            <a:pPr>
              <a:defRPr/>
            </a:pPr>
            <a:endParaRPr lang="en-US" smtClean="0"/>
          </a:p>
          <a:p>
            <a:pPr>
              <a:defRPr/>
            </a:pPr>
            <a:endParaRPr lang="en-US"/>
          </a:p>
        </p:txBody>
      </p:sp>
      <p:sp>
        <p:nvSpPr>
          <p:cNvPr id="5" name="Slide Number Placeholder 4"/>
          <p:cNvSpPr>
            <a:spLocks noGrp="1"/>
          </p:cNvSpPr>
          <p:nvPr>
            <p:ph type="sldNum" sz="quarter" idx="12"/>
          </p:nvPr>
        </p:nvSpPr>
        <p:spPr/>
        <p:txBody>
          <a:bodyPr/>
          <a:lstStyle/>
          <a:p>
            <a:pPr>
              <a:defRPr/>
            </a:pPr>
            <a:endParaRPr lang="en-US" smtClean="0"/>
          </a:p>
          <a:p>
            <a:pPr>
              <a:defRPr/>
            </a:pPr>
            <a:fld id="{7B4BD39F-A964-4876-A31E-F21A2A06217E}" type="slidenum">
              <a:rPr lang="en-US" smtClean="0"/>
              <a:pPr>
                <a:defRPr/>
              </a:pPr>
              <a:t>22</a:t>
            </a:fld>
            <a:endParaRPr lang="en-US"/>
          </a:p>
        </p:txBody>
      </p:sp>
    </p:spTree>
    <p:extLst>
      <p:ext uri="{BB962C8B-B14F-4D97-AF65-F5344CB8AC3E}">
        <p14:creationId xmlns:p14="http://schemas.microsoft.com/office/powerpoint/2010/main" val="153953758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Property Alignment Framework</a:t>
            </a:r>
            <a:endParaRPr lang="en-GB" dirty="0"/>
          </a:p>
        </p:txBody>
      </p:sp>
      <p:sp>
        <p:nvSpPr>
          <p:cNvPr id="3" name="Content Placeholder 2"/>
          <p:cNvSpPr>
            <a:spLocks noGrp="1"/>
          </p:cNvSpPr>
          <p:nvPr>
            <p:ph idx="1"/>
          </p:nvPr>
        </p:nvSpPr>
        <p:spPr>
          <a:xfrm>
            <a:off x="457200" y="1600200"/>
            <a:ext cx="8229600" cy="5259600"/>
          </a:xfrm>
        </p:spPr>
        <p:txBody>
          <a:bodyPr>
            <a:normAutofit fontScale="92500" lnSpcReduction="20000"/>
          </a:bodyPr>
          <a:lstStyle/>
          <a:p>
            <a:r>
              <a:rPr lang="en-US" dirty="0" smtClean="0"/>
              <a:t>50 bootstraps (each bootstrap was used for training and the remaining parts were used for testing)</a:t>
            </a:r>
          </a:p>
          <a:p>
            <a:r>
              <a:rPr lang="en-US" dirty="0" smtClean="0"/>
              <a:t>F1 with varying k for the k-shingles lexical similarity measure:</a:t>
            </a:r>
          </a:p>
          <a:p>
            <a:endParaRPr lang="en-US" dirty="0"/>
          </a:p>
          <a:p>
            <a:endParaRPr lang="en-US" dirty="0" smtClean="0"/>
          </a:p>
          <a:p>
            <a:endParaRPr lang="en-US" dirty="0"/>
          </a:p>
          <a:p>
            <a:endParaRPr lang="en-US" dirty="0" smtClean="0"/>
          </a:p>
          <a:p>
            <a:endParaRPr lang="en-US" dirty="0"/>
          </a:p>
          <a:p>
            <a:endParaRPr lang="en-US" dirty="0" smtClean="0"/>
          </a:p>
          <a:p>
            <a:endParaRPr lang="en-US" dirty="0" smtClean="0"/>
          </a:p>
          <a:p>
            <a:endParaRPr lang="en-US" dirty="0"/>
          </a:p>
          <a:p>
            <a:r>
              <a:rPr lang="en-US" dirty="0" smtClean="0"/>
              <a:t>Keys are rather short, for e.g., k = 7 keys have to be lexically the same, which is not always good (due to small variations in the lexical representations of the same keys) that is why the drop in performance for k ≥ 7</a:t>
            </a:r>
          </a:p>
          <a:p>
            <a:endParaRPr lang="en-US" dirty="0" smtClean="0"/>
          </a:p>
          <a:p>
            <a:endParaRPr lang="en-GB" dirty="0"/>
          </a:p>
        </p:txBody>
      </p:sp>
      <p:sp>
        <p:nvSpPr>
          <p:cNvPr id="4" name="Footer Placeholder 3"/>
          <p:cNvSpPr>
            <a:spLocks noGrp="1"/>
          </p:cNvSpPr>
          <p:nvPr>
            <p:ph type="ftr" sz="quarter" idx="11"/>
          </p:nvPr>
        </p:nvSpPr>
        <p:spPr/>
        <p:txBody>
          <a:bodyPr/>
          <a:lstStyle/>
          <a:p>
            <a:pPr>
              <a:defRPr/>
            </a:pPr>
            <a:endParaRPr lang="en-US" smtClean="0"/>
          </a:p>
          <a:p>
            <a:pPr>
              <a:defRPr/>
            </a:pPr>
            <a:endParaRPr lang="en-US"/>
          </a:p>
        </p:txBody>
      </p:sp>
      <p:sp>
        <p:nvSpPr>
          <p:cNvPr id="5" name="Slide Number Placeholder 4"/>
          <p:cNvSpPr>
            <a:spLocks noGrp="1"/>
          </p:cNvSpPr>
          <p:nvPr>
            <p:ph type="sldNum" sz="quarter" idx="12"/>
          </p:nvPr>
        </p:nvSpPr>
        <p:spPr/>
        <p:txBody>
          <a:bodyPr/>
          <a:lstStyle/>
          <a:p>
            <a:pPr>
              <a:defRPr/>
            </a:pPr>
            <a:endParaRPr lang="en-US" smtClean="0"/>
          </a:p>
          <a:p>
            <a:pPr>
              <a:defRPr/>
            </a:pPr>
            <a:fld id="{7B4BD39F-A964-4876-A31E-F21A2A06217E}" type="slidenum">
              <a:rPr lang="en-US" smtClean="0"/>
              <a:pPr>
                <a:defRPr/>
              </a:pPr>
              <a:t>23</a:t>
            </a:fld>
            <a:endParaRPr lang="en-US"/>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07702" y="2636912"/>
            <a:ext cx="5400675" cy="24193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14325640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Product Duplicate Detection Framework</a:t>
            </a:r>
            <a:endParaRPr lang="en-GB" dirty="0"/>
          </a:p>
        </p:txBody>
      </p:sp>
      <p:sp>
        <p:nvSpPr>
          <p:cNvPr id="3" name="Content Placeholder 2"/>
          <p:cNvSpPr>
            <a:spLocks noGrp="1"/>
          </p:cNvSpPr>
          <p:nvPr>
            <p:ph idx="1"/>
          </p:nvPr>
        </p:nvSpPr>
        <p:spPr>
          <a:xfrm>
            <a:off x="457200" y="1600200"/>
            <a:ext cx="8229600" cy="5257800"/>
          </a:xfrm>
        </p:spPr>
        <p:txBody>
          <a:bodyPr>
            <a:normAutofit fontScale="92500" lnSpcReduction="10000"/>
          </a:bodyPr>
          <a:lstStyle/>
          <a:p>
            <a:r>
              <a:rPr lang="en-US" dirty="0"/>
              <a:t>50 bootstraps (each bootstrap was used for training and the remaining parts were used for testing)</a:t>
            </a:r>
          </a:p>
          <a:p>
            <a:r>
              <a:rPr lang="en-US" dirty="0"/>
              <a:t>F1 measure with varying k for the k-shingles lexical similarity measure</a:t>
            </a:r>
            <a:r>
              <a:rPr lang="en-US" dirty="0" smtClean="0"/>
              <a:t>:</a:t>
            </a:r>
          </a:p>
          <a:p>
            <a:endParaRPr lang="en-US" dirty="0"/>
          </a:p>
          <a:p>
            <a:endParaRPr lang="en-US" dirty="0" smtClean="0"/>
          </a:p>
          <a:p>
            <a:endParaRPr lang="en-US" dirty="0"/>
          </a:p>
          <a:p>
            <a:endParaRPr lang="en-US" dirty="0" smtClean="0"/>
          </a:p>
          <a:p>
            <a:endParaRPr lang="en-US" dirty="0"/>
          </a:p>
          <a:p>
            <a:endParaRPr lang="en-US" dirty="0" smtClean="0"/>
          </a:p>
          <a:p>
            <a:endParaRPr lang="en-US" dirty="0"/>
          </a:p>
          <a:p>
            <a:r>
              <a:rPr lang="en-US" dirty="0" smtClean="0"/>
              <a:t>For high k the drop in performance is less drastic than before as the titles are longer than keys and for a high k you still have enough shingles for comparison</a:t>
            </a:r>
          </a:p>
          <a:p>
            <a:endParaRPr lang="en-US" dirty="0"/>
          </a:p>
          <a:p>
            <a:endParaRPr lang="en-GB" dirty="0"/>
          </a:p>
        </p:txBody>
      </p:sp>
      <p:sp>
        <p:nvSpPr>
          <p:cNvPr id="4" name="Footer Placeholder 3"/>
          <p:cNvSpPr>
            <a:spLocks noGrp="1"/>
          </p:cNvSpPr>
          <p:nvPr>
            <p:ph type="ftr" sz="quarter" idx="11"/>
          </p:nvPr>
        </p:nvSpPr>
        <p:spPr/>
        <p:txBody>
          <a:bodyPr/>
          <a:lstStyle/>
          <a:p>
            <a:pPr>
              <a:defRPr/>
            </a:pPr>
            <a:endParaRPr lang="en-US" smtClean="0"/>
          </a:p>
          <a:p>
            <a:pPr>
              <a:defRPr/>
            </a:pPr>
            <a:endParaRPr lang="en-US"/>
          </a:p>
        </p:txBody>
      </p:sp>
      <p:sp>
        <p:nvSpPr>
          <p:cNvPr id="5" name="Slide Number Placeholder 4"/>
          <p:cNvSpPr>
            <a:spLocks noGrp="1"/>
          </p:cNvSpPr>
          <p:nvPr>
            <p:ph type="sldNum" sz="quarter" idx="12"/>
          </p:nvPr>
        </p:nvSpPr>
        <p:spPr/>
        <p:txBody>
          <a:bodyPr/>
          <a:lstStyle/>
          <a:p>
            <a:pPr>
              <a:defRPr/>
            </a:pPr>
            <a:endParaRPr lang="en-US" smtClean="0"/>
          </a:p>
          <a:p>
            <a:pPr>
              <a:defRPr/>
            </a:pPr>
            <a:fld id="{7B4BD39F-A964-4876-A31E-F21A2A06217E}" type="slidenum">
              <a:rPr lang="en-US" smtClean="0"/>
              <a:pPr>
                <a:defRPr/>
              </a:pPr>
              <a:t>24</a:t>
            </a:fld>
            <a:endParaRPr lang="en-US"/>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63688" y="3034851"/>
            <a:ext cx="5372100" cy="22574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5312794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38450" y="274638"/>
            <a:ext cx="8579296" cy="1143000"/>
          </a:xfrm>
        </p:spPr>
        <p:txBody>
          <a:bodyPr/>
          <a:lstStyle/>
          <a:p>
            <a:r>
              <a:rPr lang="en-US" dirty="0" smtClean="0"/>
              <a:t>Our Method vs. MSM</a:t>
            </a:r>
            <a:endParaRPr lang="en-GB" dirty="0"/>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a:xfrm>
                <a:off x="457200" y="1600200"/>
                <a:ext cx="8229600" cy="5141168"/>
              </a:xfrm>
            </p:spPr>
            <p:txBody>
              <a:bodyPr>
                <a:normAutofit fontScale="92500"/>
              </a:bodyPr>
              <a:lstStyle/>
              <a:p>
                <a:r>
                  <a:rPr lang="en-US" dirty="0" smtClean="0"/>
                  <a:t>50 bootstraps (each bootstrap was used for training and the remaining parts were used for testing)</a:t>
                </a:r>
              </a:p>
              <a:p>
                <a:endParaRPr lang="en-US" dirty="0"/>
              </a:p>
              <a:p>
                <a:endParaRPr lang="en-US" dirty="0" smtClean="0"/>
              </a:p>
              <a:p>
                <a:endParaRPr lang="en-US" dirty="0"/>
              </a:p>
              <a:p>
                <a:endParaRPr lang="en-US" dirty="0" smtClean="0"/>
              </a:p>
              <a:p>
                <a:r>
                  <a:rPr lang="en-US" dirty="0" smtClean="0"/>
                  <a:t>Using a paired t-test our method significantly outperforms MSM for F1, even with a significance level of 99.9%</a:t>
                </a:r>
              </a:p>
              <a:p>
                <a:r>
                  <a:rPr lang="en-US" dirty="0" smtClean="0"/>
                  <a:t>Complexity:</a:t>
                </a:r>
              </a:p>
              <a:p>
                <a:pPr lvl="1"/>
                <a:r>
                  <a:rPr lang="en-US" dirty="0" smtClean="0"/>
                  <a:t>Property Alignment Framework: O(</a:t>
                </a:r>
                <a14:m>
                  <m:oMath xmlns:m="http://schemas.openxmlformats.org/officeDocument/2006/math">
                    <m:r>
                      <a:rPr lang="en-US" i="1" dirty="0" smtClean="0">
                        <a:latin typeface="Cambria Math"/>
                      </a:rPr>
                      <m:t>𝑝</m:t>
                    </m:r>
                    <m:r>
                      <a:rPr lang="en-US" i="1" baseline="30000" dirty="0" smtClean="0">
                        <a:latin typeface="Cambria Math"/>
                      </a:rPr>
                      <m:t>2</m:t>
                    </m:r>
                  </m:oMath>
                </a14:m>
                <a:r>
                  <a:rPr lang="en-US" dirty="0" smtClean="0"/>
                  <a:t>) where </a:t>
                </a:r>
                <a14:m>
                  <m:oMath xmlns:m="http://schemas.openxmlformats.org/officeDocument/2006/math">
                    <m:r>
                      <a:rPr lang="en-US" i="1" dirty="0">
                        <a:latin typeface="Cambria Math"/>
                      </a:rPr>
                      <m:t>𝑝</m:t>
                    </m:r>
                  </m:oMath>
                </a14:m>
                <a:r>
                  <a:rPr lang="en-US" dirty="0" smtClean="0"/>
                  <a:t> is the number of (unique) properties in the dataset </a:t>
                </a:r>
              </a:p>
              <a:p>
                <a:pPr lvl="1"/>
                <a:r>
                  <a:rPr lang="en-US" dirty="0" smtClean="0"/>
                  <a:t>Product Duplicate Detection Framework: O(</a:t>
                </a:r>
                <a14:m>
                  <m:oMath xmlns:m="http://schemas.openxmlformats.org/officeDocument/2006/math">
                    <m:r>
                      <a:rPr lang="en-US" i="1" dirty="0" smtClean="0">
                        <a:latin typeface="Cambria Math"/>
                      </a:rPr>
                      <m:t>𝑛</m:t>
                    </m:r>
                    <m:r>
                      <a:rPr lang="en-US" i="1" baseline="30000" dirty="0" smtClean="0">
                        <a:latin typeface="Cambria Math"/>
                      </a:rPr>
                      <m:t>2</m:t>
                    </m:r>
                    <m:sSup>
                      <m:sSupPr>
                        <m:ctrlPr>
                          <a:rPr lang="en-US" b="0" i="1" dirty="0" smtClean="0">
                            <a:latin typeface="Cambria Math"/>
                          </a:rPr>
                        </m:ctrlPr>
                      </m:sSupPr>
                      <m:e>
                        <m:acc>
                          <m:accPr>
                            <m:chr m:val="̅"/>
                            <m:ctrlPr>
                              <a:rPr lang="en-US" b="0" i="1" dirty="0" smtClean="0">
                                <a:latin typeface="Cambria Math"/>
                              </a:rPr>
                            </m:ctrlPr>
                          </m:accPr>
                          <m:e>
                            <m:r>
                              <a:rPr lang="en-US" b="0" i="1" dirty="0" smtClean="0">
                                <a:latin typeface="Cambria Math"/>
                              </a:rPr>
                              <m:t>𝑝</m:t>
                            </m:r>
                          </m:e>
                        </m:acc>
                      </m:e>
                      <m:sup>
                        <m:r>
                          <a:rPr lang="en-US" b="0" i="1" dirty="0" smtClean="0">
                            <a:latin typeface="Cambria Math"/>
                          </a:rPr>
                          <m:t>2</m:t>
                        </m:r>
                      </m:sup>
                    </m:sSup>
                    <m:r>
                      <a:rPr lang="en-US" b="0" i="1" dirty="0" smtClean="0">
                        <a:latin typeface="Cambria Math"/>
                      </a:rPr>
                      <m:t>)</m:t>
                    </m:r>
                  </m:oMath>
                </a14:m>
                <a:r>
                  <a:rPr lang="en-US" dirty="0" smtClean="0"/>
                  <a:t> where </a:t>
                </a:r>
                <a14:m>
                  <m:oMath xmlns:m="http://schemas.openxmlformats.org/officeDocument/2006/math">
                    <m:r>
                      <a:rPr lang="en-US" i="1" dirty="0">
                        <a:latin typeface="Cambria Math"/>
                      </a:rPr>
                      <m:t>𝑛</m:t>
                    </m:r>
                  </m:oMath>
                </a14:m>
                <a:r>
                  <a:rPr lang="en-US" dirty="0" smtClean="0"/>
                  <a:t> is the number of products and </a:t>
                </a:r>
                <a14:m>
                  <m:oMath xmlns:m="http://schemas.openxmlformats.org/officeDocument/2006/math">
                    <m:acc>
                      <m:accPr>
                        <m:chr m:val="̅"/>
                        <m:ctrlPr>
                          <a:rPr lang="en-US" b="0" i="1" smtClean="0">
                            <a:latin typeface="Cambria Math"/>
                          </a:rPr>
                        </m:ctrlPr>
                      </m:accPr>
                      <m:e>
                        <m:r>
                          <a:rPr lang="en-US" b="0" i="1" smtClean="0">
                            <a:latin typeface="Cambria Math"/>
                          </a:rPr>
                          <m:t>𝑝</m:t>
                        </m:r>
                      </m:e>
                    </m:acc>
                  </m:oMath>
                </a14:m>
                <a:r>
                  <a:rPr lang="en-US" dirty="0" smtClean="0"/>
                  <a:t> is the average number of properties per product in the dataset</a:t>
                </a:r>
              </a:p>
              <a:p>
                <a:endParaRPr lang="en-GB"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xfrm>
                <a:off x="457200" y="1600200"/>
                <a:ext cx="8229600" cy="5141168"/>
              </a:xfrm>
              <a:blipFill rotWithShape="1">
                <a:blip r:embed="rId2"/>
                <a:stretch>
                  <a:fillRect l="-815" t="-593" b="-712"/>
                </a:stretch>
              </a:blipFill>
            </p:spPr>
            <p:txBody>
              <a:bodyPr/>
              <a:lstStyle/>
              <a:p>
                <a:r>
                  <a:rPr lang="en-GB">
                    <a:noFill/>
                  </a:rPr>
                  <a:t> </a:t>
                </a:r>
              </a:p>
            </p:txBody>
          </p:sp>
        </mc:Fallback>
      </mc:AlternateContent>
      <p:sp>
        <p:nvSpPr>
          <p:cNvPr id="4" name="Footer Placeholder 3"/>
          <p:cNvSpPr>
            <a:spLocks noGrp="1"/>
          </p:cNvSpPr>
          <p:nvPr>
            <p:ph type="ftr" sz="quarter" idx="11"/>
          </p:nvPr>
        </p:nvSpPr>
        <p:spPr/>
        <p:txBody>
          <a:bodyPr/>
          <a:lstStyle/>
          <a:p>
            <a:pPr>
              <a:defRPr/>
            </a:pPr>
            <a:endParaRPr lang="en-US" baseline="30000" dirty="0" smtClean="0"/>
          </a:p>
          <a:p>
            <a:pPr>
              <a:defRPr/>
            </a:pPr>
            <a:endParaRPr lang="en-US" dirty="0"/>
          </a:p>
        </p:txBody>
      </p:sp>
      <p:sp>
        <p:nvSpPr>
          <p:cNvPr id="5" name="Slide Number Placeholder 4"/>
          <p:cNvSpPr>
            <a:spLocks noGrp="1"/>
          </p:cNvSpPr>
          <p:nvPr>
            <p:ph type="sldNum" sz="quarter" idx="12"/>
          </p:nvPr>
        </p:nvSpPr>
        <p:spPr>
          <a:xfrm>
            <a:off x="7020272" y="6245225"/>
            <a:ext cx="1666528" cy="476250"/>
          </a:xfrm>
        </p:spPr>
        <p:txBody>
          <a:bodyPr/>
          <a:lstStyle/>
          <a:p>
            <a:pPr>
              <a:defRPr/>
            </a:pPr>
            <a:endParaRPr lang="en-US" dirty="0" smtClean="0"/>
          </a:p>
          <a:p>
            <a:pPr>
              <a:defRPr/>
            </a:pPr>
            <a:fld id="{7B4BD39F-A964-4876-A31E-F21A2A06217E}" type="slidenum">
              <a:rPr lang="en-US" smtClean="0"/>
              <a:pPr>
                <a:defRPr/>
              </a:pPr>
              <a:t>25</a:t>
            </a:fld>
            <a:endParaRPr lang="en-US" dirty="0"/>
          </a:p>
        </p:txBody>
      </p:sp>
      <p:pic>
        <p:nvPicPr>
          <p:cNvPr id="1026" name="Picture 2"/>
          <p:cNvPicPr>
            <a:picLocks noChangeAspect="1" noChangeArrowheads="1"/>
          </p:cNvPicPr>
          <p:nvPr/>
        </p:nvPicPr>
        <p:blipFill rotWithShape="1">
          <a:blip r:embed="rId3">
            <a:extLst>
              <a:ext uri="{28A0092B-C50C-407E-A947-70E740481C1C}">
                <a14:useLocalDpi xmlns:a14="http://schemas.microsoft.com/office/drawing/2010/main" val="0"/>
              </a:ext>
            </a:extLst>
          </a:blip>
          <a:srcRect t="3000" b="9990"/>
          <a:stretch/>
        </p:blipFill>
        <p:spPr bwMode="auto">
          <a:xfrm>
            <a:off x="839798" y="2543750"/>
            <a:ext cx="7477125" cy="1152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96698519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 and Future Work</a:t>
            </a:r>
            <a:endParaRPr lang="en-GB" dirty="0"/>
          </a:p>
        </p:txBody>
      </p:sp>
      <p:sp>
        <p:nvSpPr>
          <p:cNvPr id="3" name="Content Placeholder 2"/>
          <p:cNvSpPr>
            <a:spLocks noGrp="1"/>
          </p:cNvSpPr>
          <p:nvPr>
            <p:ph idx="1"/>
          </p:nvPr>
        </p:nvSpPr>
        <p:spPr>
          <a:xfrm>
            <a:off x="457200" y="1600200"/>
            <a:ext cx="8229600" cy="4853136"/>
          </a:xfrm>
        </p:spPr>
        <p:txBody>
          <a:bodyPr>
            <a:normAutofit fontScale="92500"/>
          </a:bodyPr>
          <a:lstStyle/>
          <a:p>
            <a:r>
              <a:rPr lang="en-US" dirty="0" smtClean="0"/>
              <a:t>Conclusion:</a:t>
            </a:r>
          </a:p>
          <a:p>
            <a:pPr lvl="1"/>
            <a:r>
              <a:rPr lang="en-US" dirty="0" smtClean="0"/>
              <a:t>Infer and exploit </a:t>
            </a:r>
            <a:r>
              <a:rPr lang="en-US" dirty="0"/>
              <a:t>p</a:t>
            </a:r>
            <a:r>
              <a:rPr lang="en-US" dirty="0" smtClean="0"/>
              <a:t>roperty datatypes for product duplicate detection</a:t>
            </a:r>
          </a:p>
          <a:p>
            <a:pPr lvl="1"/>
            <a:r>
              <a:rPr lang="en-US" dirty="0" smtClean="0"/>
              <a:t>Property Alignment Framework: F1 = 81.55</a:t>
            </a:r>
          </a:p>
          <a:p>
            <a:pPr lvl="1"/>
            <a:r>
              <a:rPr lang="en-US" dirty="0" smtClean="0"/>
              <a:t>Product Duplicate Detection Framework: F1 = 78.13</a:t>
            </a:r>
          </a:p>
          <a:p>
            <a:pPr lvl="1"/>
            <a:r>
              <a:rPr lang="en-US" dirty="0" smtClean="0"/>
              <a:t>Boost of 30.21% points compared to MSM</a:t>
            </a:r>
          </a:p>
          <a:p>
            <a:r>
              <a:rPr lang="en-US" dirty="0" smtClean="0"/>
              <a:t>Future Work:</a:t>
            </a:r>
          </a:p>
          <a:p>
            <a:pPr lvl="1"/>
            <a:r>
              <a:rPr lang="en-US" dirty="0" smtClean="0"/>
              <a:t>Sensitivity analysis of the parameters (weights and thresholds)</a:t>
            </a:r>
          </a:p>
          <a:p>
            <a:pPr lvl="1"/>
            <a:r>
              <a:rPr lang="en-US" dirty="0" smtClean="0"/>
              <a:t>Convert values using various types of units of measurements</a:t>
            </a:r>
          </a:p>
          <a:p>
            <a:pPr lvl="1"/>
            <a:r>
              <a:rPr lang="en-US" dirty="0" smtClean="0"/>
              <a:t>Match properties with values:</a:t>
            </a:r>
          </a:p>
          <a:p>
            <a:pPr lvl="2"/>
            <a:r>
              <a:rPr lang="en-US" dirty="0" smtClean="0"/>
              <a:t>‘Parental Control’: ‘V-Chip’</a:t>
            </a:r>
          </a:p>
          <a:p>
            <a:pPr lvl="2"/>
            <a:r>
              <a:rPr lang="en-US" dirty="0" smtClean="0"/>
              <a:t>‘V-Chip’: Yes </a:t>
            </a:r>
          </a:p>
          <a:p>
            <a:pPr lvl="1"/>
            <a:r>
              <a:rPr lang="en-US" dirty="0" smtClean="0"/>
              <a:t>Extend the Product Duplicate Detection Framework to handle more than 2 Web shops: Use a clustering algorithm in conjunction with the defined product similarity function (similar to MSM)</a:t>
            </a:r>
          </a:p>
          <a:p>
            <a:pPr lvl="1"/>
            <a:endParaRPr lang="en-GB" dirty="0"/>
          </a:p>
        </p:txBody>
      </p:sp>
      <p:sp>
        <p:nvSpPr>
          <p:cNvPr id="4" name="Footer Placeholder 3"/>
          <p:cNvSpPr>
            <a:spLocks noGrp="1"/>
          </p:cNvSpPr>
          <p:nvPr>
            <p:ph type="ftr" sz="quarter" idx="11"/>
          </p:nvPr>
        </p:nvSpPr>
        <p:spPr/>
        <p:txBody>
          <a:bodyPr/>
          <a:lstStyle/>
          <a:p>
            <a:pPr>
              <a:defRPr/>
            </a:pPr>
            <a:endParaRPr lang="en-US" smtClean="0"/>
          </a:p>
          <a:p>
            <a:pPr>
              <a:defRPr/>
            </a:pPr>
            <a:endParaRPr lang="en-US"/>
          </a:p>
        </p:txBody>
      </p:sp>
      <p:sp>
        <p:nvSpPr>
          <p:cNvPr id="5" name="Slide Number Placeholder 4"/>
          <p:cNvSpPr>
            <a:spLocks noGrp="1"/>
          </p:cNvSpPr>
          <p:nvPr>
            <p:ph type="sldNum" sz="quarter" idx="12"/>
          </p:nvPr>
        </p:nvSpPr>
        <p:spPr/>
        <p:txBody>
          <a:bodyPr/>
          <a:lstStyle/>
          <a:p>
            <a:pPr>
              <a:defRPr/>
            </a:pPr>
            <a:endParaRPr lang="en-US" smtClean="0"/>
          </a:p>
          <a:p>
            <a:pPr>
              <a:defRPr/>
            </a:pPr>
            <a:fld id="{7B4BD39F-A964-4876-A31E-F21A2A06217E}" type="slidenum">
              <a:rPr lang="en-US" smtClean="0"/>
              <a:pPr>
                <a:defRPr/>
              </a:pPr>
              <a:t>26</a:t>
            </a:fld>
            <a:endParaRPr lang="en-US"/>
          </a:p>
        </p:txBody>
      </p:sp>
    </p:spTree>
    <p:extLst>
      <p:ext uri="{BB962C8B-B14F-4D97-AF65-F5344CB8AC3E}">
        <p14:creationId xmlns:p14="http://schemas.microsoft.com/office/powerpoint/2010/main" val="38848996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Motivation</a:t>
            </a:r>
            <a:endParaRPr lang="en-GB" dirty="0"/>
          </a:p>
        </p:txBody>
      </p:sp>
      <p:sp>
        <p:nvSpPr>
          <p:cNvPr id="3" name="Content Placeholder 2"/>
          <p:cNvSpPr>
            <a:spLocks noGrp="1"/>
          </p:cNvSpPr>
          <p:nvPr>
            <p:ph idx="1"/>
          </p:nvPr>
        </p:nvSpPr>
        <p:spPr>
          <a:xfrm>
            <a:off x="457200" y="1600200"/>
            <a:ext cx="8507288" cy="4525963"/>
          </a:xfrm>
        </p:spPr>
        <p:txBody>
          <a:bodyPr/>
          <a:lstStyle/>
          <a:p>
            <a:r>
              <a:rPr lang="en-US" dirty="0" smtClean="0"/>
              <a:t>Explosion of Web shops:</a:t>
            </a:r>
          </a:p>
          <a:p>
            <a:pPr lvl="1"/>
            <a:r>
              <a:rPr lang="en-US" dirty="0" smtClean="0"/>
              <a:t>Heterogeneous product information</a:t>
            </a:r>
          </a:p>
          <a:p>
            <a:r>
              <a:rPr lang="en-US" dirty="0" smtClean="0"/>
              <a:t>Product aggregators (e.g., comparison sites):</a:t>
            </a:r>
          </a:p>
          <a:p>
            <a:pPr lvl="1"/>
            <a:r>
              <a:rPr lang="en-US" dirty="0" smtClean="0"/>
              <a:t>Need to reconcile heterogeneous product descriptions:</a:t>
            </a:r>
          </a:p>
          <a:p>
            <a:pPr lvl="2"/>
            <a:r>
              <a:rPr lang="en-US" dirty="0" smtClean="0"/>
              <a:t>Product descriptions use different lexical representations for the same properties</a:t>
            </a:r>
          </a:p>
          <a:p>
            <a:pPr lvl="2"/>
            <a:r>
              <a:rPr lang="en-US" dirty="0" smtClean="0"/>
              <a:t>Product descriptions have missing properties/values or wrong information</a:t>
            </a:r>
          </a:p>
          <a:p>
            <a:pPr lvl="1"/>
            <a:r>
              <a:rPr lang="en-US" dirty="0" smtClean="0"/>
              <a:t>Need to find product duplicates (model numbers often absent or incorrect)</a:t>
            </a:r>
          </a:p>
          <a:p>
            <a:r>
              <a:rPr lang="en-US" dirty="0" smtClean="0"/>
              <a:t>Idea: </a:t>
            </a:r>
          </a:p>
          <a:p>
            <a:pPr lvl="1"/>
            <a:r>
              <a:rPr lang="en-US" dirty="0" smtClean="0"/>
              <a:t>Align product properties by determining and using their data types</a:t>
            </a:r>
          </a:p>
          <a:p>
            <a:pPr lvl="1"/>
            <a:r>
              <a:rPr lang="en-US" dirty="0" smtClean="0"/>
              <a:t>Find product duplicates using the previous property alignment (reduce the number of properties that need comparison)</a:t>
            </a:r>
            <a:endParaRPr lang="en-GB" dirty="0"/>
          </a:p>
        </p:txBody>
      </p:sp>
      <p:sp>
        <p:nvSpPr>
          <p:cNvPr id="4" name="Footer Placeholder 3"/>
          <p:cNvSpPr>
            <a:spLocks noGrp="1"/>
          </p:cNvSpPr>
          <p:nvPr>
            <p:ph type="ftr" sz="quarter" idx="11"/>
          </p:nvPr>
        </p:nvSpPr>
        <p:spPr/>
        <p:txBody>
          <a:bodyPr/>
          <a:lstStyle/>
          <a:p>
            <a:pPr>
              <a:defRPr/>
            </a:pPr>
            <a:endParaRPr lang="en-US" smtClean="0"/>
          </a:p>
          <a:p>
            <a:pPr>
              <a:defRPr/>
            </a:pPr>
            <a:endParaRPr lang="en-US"/>
          </a:p>
        </p:txBody>
      </p:sp>
      <p:sp>
        <p:nvSpPr>
          <p:cNvPr id="5" name="Slide Number Placeholder 4"/>
          <p:cNvSpPr>
            <a:spLocks noGrp="1"/>
          </p:cNvSpPr>
          <p:nvPr>
            <p:ph type="sldNum" sz="quarter" idx="12"/>
          </p:nvPr>
        </p:nvSpPr>
        <p:spPr/>
        <p:txBody>
          <a:bodyPr/>
          <a:lstStyle/>
          <a:p>
            <a:pPr>
              <a:defRPr/>
            </a:pPr>
            <a:endParaRPr lang="en-US" smtClean="0"/>
          </a:p>
          <a:p>
            <a:pPr>
              <a:defRPr/>
            </a:pPr>
            <a:fld id="{7B4BD39F-A964-4876-A31E-F21A2A06217E}" type="slidenum">
              <a:rPr lang="en-US" smtClean="0"/>
              <a:pPr>
                <a:defRPr/>
              </a:pPr>
              <a:t>3</a:t>
            </a:fld>
            <a:endParaRPr lang="en-US"/>
          </a:p>
        </p:txBody>
      </p:sp>
    </p:spTree>
    <p:extLst>
      <p:ext uri="{BB962C8B-B14F-4D97-AF65-F5344CB8AC3E}">
        <p14:creationId xmlns:p14="http://schemas.microsoft.com/office/powerpoint/2010/main" val="13367896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Product Representation</a:t>
            </a:r>
            <a:endParaRPr lang="en-US" dirty="0"/>
          </a:p>
        </p:txBody>
      </p:sp>
      <p:sp>
        <p:nvSpPr>
          <p:cNvPr id="3" name="Content Placeholder 2"/>
          <p:cNvSpPr>
            <a:spLocks noGrp="1"/>
          </p:cNvSpPr>
          <p:nvPr>
            <p:ph idx="1"/>
          </p:nvPr>
        </p:nvSpPr>
        <p:spPr/>
        <p:txBody>
          <a:bodyPr/>
          <a:lstStyle/>
          <a:p>
            <a:r>
              <a:rPr lang="en-US" dirty="0" smtClean="0"/>
              <a:t>Example (for one product):</a:t>
            </a:r>
          </a:p>
          <a:p>
            <a:pPr lvl="1"/>
            <a:r>
              <a:rPr lang="en-US" dirty="0" smtClean="0"/>
              <a:t>Header:</a:t>
            </a:r>
          </a:p>
          <a:p>
            <a:pPr lvl="2">
              <a:buNone/>
            </a:pPr>
            <a:r>
              <a:rPr lang="en-US" dirty="0" smtClean="0"/>
              <a:t>‘shop’: ‘newegg.com’</a:t>
            </a:r>
          </a:p>
          <a:p>
            <a:pPr lvl="2">
              <a:buNone/>
            </a:pPr>
            <a:r>
              <a:rPr lang="en-US" dirty="0" smtClean="0"/>
              <a:t>‘title’: ‘Sharp 70\" 1080p 120Hz LED-LCD HDTV - LC70LE650U’</a:t>
            </a:r>
          </a:p>
          <a:p>
            <a:pPr lvl="2">
              <a:buNone/>
            </a:pPr>
            <a:r>
              <a:rPr lang="en-US" dirty="0" smtClean="0"/>
              <a:t>‘</a:t>
            </a:r>
            <a:r>
              <a:rPr lang="en-US" dirty="0" err="1" smtClean="0"/>
              <a:t>modelID</a:t>
            </a:r>
            <a:r>
              <a:rPr lang="en-US" dirty="0" smtClean="0"/>
              <a:t>’: ‘LC70LE650U’</a:t>
            </a:r>
          </a:p>
          <a:p>
            <a:pPr lvl="1"/>
            <a:r>
              <a:rPr lang="en-US" dirty="0" smtClean="0"/>
              <a:t>Key-Value Pairs (KVP):</a:t>
            </a:r>
          </a:p>
          <a:p>
            <a:pPr lvl="2">
              <a:buNone/>
            </a:pPr>
            <a:r>
              <a:rPr lang="en-US" dirty="0" smtClean="0"/>
              <a:t>‘brand’: ‘Sharp’</a:t>
            </a:r>
          </a:p>
          <a:p>
            <a:pPr lvl="2">
              <a:buNone/>
            </a:pPr>
            <a:r>
              <a:rPr lang="en-US" dirty="0" smtClean="0"/>
              <a:t>‘maximum resolution’: ‘1920 x 1080’</a:t>
            </a:r>
          </a:p>
          <a:p>
            <a:pPr lvl="2">
              <a:buNone/>
            </a:pPr>
            <a:r>
              <a:rPr lang="en-US" dirty="0" smtClean="0"/>
              <a:t>‘refresh rate’: ‘120Hz’</a:t>
            </a:r>
          </a:p>
          <a:p>
            <a:pPr lvl="2">
              <a:buNone/>
            </a:pPr>
            <a:r>
              <a:rPr lang="en-US" dirty="0" smtClean="0"/>
              <a:t>‘</a:t>
            </a:r>
            <a:r>
              <a:rPr lang="en-US" dirty="0"/>
              <a:t>s</a:t>
            </a:r>
            <a:r>
              <a:rPr lang="en-US" dirty="0" smtClean="0"/>
              <a:t>creen size’: "70\"’ </a:t>
            </a:r>
          </a:p>
          <a:p>
            <a:pPr lvl="2">
              <a:buNone/>
            </a:pPr>
            <a:r>
              <a:rPr lang="en-US" dirty="0" smtClean="0"/>
              <a:t>‘aspect </a:t>
            </a:r>
            <a:r>
              <a:rPr lang="en-US" dirty="0"/>
              <a:t>r</a:t>
            </a:r>
            <a:r>
              <a:rPr lang="en-US" dirty="0" smtClean="0"/>
              <a:t>atio’: ‘16:9’</a:t>
            </a:r>
          </a:p>
          <a:p>
            <a:pPr lvl="2">
              <a:buNone/>
            </a:pPr>
            <a:r>
              <a:rPr lang="en-US" dirty="0" smtClean="0"/>
              <a:t>‘USB’: ‘2’</a:t>
            </a:r>
          </a:p>
          <a:p>
            <a:pPr lvl="2">
              <a:buNone/>
            </a:pPr>
            <a:r>
              <a:rPr lang="en-US" dirty="0" smtClean="0"/>
              <a:t>‘energy </a:t>
            </a:r>
            <a:r>
              <a:rPr lang="en-US" dirty="0"/>
              <a:t>s</a:t>
            </a:r>
            <a:r>
              <a:rPr lang="en-US" dirty="0" smtClean="0"/>
              <a:t>tar </a:t>
            </a:r>
            <a:r>
              <a:rPr lang="en-US" dirty="0"/>
              <a:t>c</a:t>
            </a:r>
            <a:r>
              <a:rPr lang="en-US" dirty="0" smtClean="0"/>
              <a:t>ompliant’: ‘Yes’</a:t>
            </a:r>
          </a:p>
          <a:p>
            <a:pPr lvl="2">
              <a:buNone/>
            </a:pPr>
            <a:r>
              <a:rPr lang="en-US" dirty="0" smtClean="0"/>
              <a:t>etc.</a:t>
            </a:r>
          </a:p>
          <a:p>
            <a:pPr lvl="1">
              <a:buNone/>
            </a:pPr>
            <a:r>
              <a:rPr lang="en-US" dirty="0" smtClean="0"/>
              <a:t> </a:t>
            </a:r>
          </a:p>
        </p:txBody>
      </p:sp>
      <p:sp>
        <p:nvSpPr>
          <p:cNvPr id="4" name="Footer Placeholder 3"/>
          <p:cNvSpPr>
            <a:spLocks noGrp="1"/>
          </p:cNvSpPr>
          <p:nvPr>
            <p:ph type="ftr" sz="quarter" idx="11"/>
          </p:nvPr>
        </p:nvSpPr>
        <p:spPr/>
        <p:txBody>
          <a:bodyPr/>
          <a:lstStyle/>
          <a:p>
            <a:pPr>
              <a:defRPr/>
            </a:pPr>
            <a:endParaRPr lang="en-US" smtClean="0"/>
          </a:p>
          <a:p>
            <a:pPr>
              <a:defRPr/>
            </a:pPr>
            <a:endParaRPr lang="en-US"/>
          </a:p>
        </p:txBody>
      </p:sp>
      <p:sp>
        <p:nvSpPr>
          <p:cNvPr id="5" name="Slide Number Placeholder 4"/>
          <p:cNvSpPr>
            <a:spLocks noGrp="1"/>
          </p:cNvSpPr>
          <p:nvPr>
            <p:ph type="sldNum" sz="quarter" idx="12"/>
          </p:nvPr>
        </p:nvSpPr>
        <p:spPr/>
        <p:txBody>
          <a:bodyPr/>
          <a:lstStyle/>
          <a:p>
            <a:pPr>
              <a:defRPr/>
            </a:pPr>
            <a:endParaRPr lang="en-US" smtClean="0"/>
          </a:p>
          <a:p>
            <a:pPr>
              <a:defRPr/>
            </a:pPr>
            <a:fld id="{7B4BD39F-A964-4876-A31E-F21A2A06217E}" type="slidenum">
              <a:rPr lang="en-US" smtClean="0"/>
              <a:pPr>
                <a:defRPr/>
              </a:pPr>
              <a:t>4</a:t>
            </a:fld>
            <a:endParaRPr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Related Work</a:t>
            </a:r>
            <a:endParaRPr lang="en-US" dirty="0"/>
          </a:p>
        </p:txBody>
      </p:sp>
      <p:sp>
        <p:nvSpPr>
          <p:cNvPr id="3" name="Content Placeholder 2"/>
          <p:cNvSpPr>
            <a:spLocks noGrp="1"/>
          </p:cNvSpPr>
          <p:nvPr>
            <p:ph idx="1"/>
          </p:nvPr>
        </p:nvSpPr>
        <p:spPr/>
        <p:txBody>
          <a:bodyPr/>
          <a:lstStyle/>
          <a:p>
            <a:r>
              <a:rPr lang="en-US" dirty="0" smtClean="0"/>
              <a:t>Term Frequency-Inverse Document Frequency (TDF-IDF):</a:t>
            </a:r>
          </a:p>
          <a:p>
            <a:pPr lvl="1"/>
            <a:r>
              <a:rPr lang="en-US" dirty="0" smtClean="0"/>
              <a:t>Cosine similarity is used to decide which products are duplicates</a:t>
            </a:r>
          </a:p>
          <a:p>
            <a:r>
              <a:rPr lang="en-US" dirty="0" smtClean="0"/>
              <a:t>Multi-Component Similarity Method (MSM): </a:t>
            </a:r>
          </a:p>
          <a:p>
            <a:pPr lvl="1"/>
            <a:r>
              <a:rPr lang="en-US" dirty="0" smtClean="0"/>
              <a:t>Similarity based on three component:</a:t>
            </a:r>
          </a:p>
          <a:p>
            <a:pPr lvl="2"/>
            <a:r>
              <a:rPr lang="en-US" dirty="0" smtClean="0"/>
              <a:t>Title component</a:t>
            </a:r>
          </a:p>
          <a:p>
            <a:pPr lvl="2"/>
            <a:r>
              <a:rPr lang="en-US" dirty="0" smtClean="0"/>
              <a:t>Key-Value Pairs component for matching keys</a:t>
            </a:r>
          </a:p>
          <a:p>
            <a:pPr lvl="2"/>
            <a:r>
              <a:rPr lang="en-US" dirty="0" smtClean="0"/>
              <a:t>Key-Value Pairs component for non-matching keys</a:t>
            </a:r>
          </a:p>
          <a:p>
            <a:pPr lvl="1"/>
            <a:r>
              <a:rPr lang="en-US" dirty="0" smtClean="0"/>
              <a:t>Adapted hierarchical clustering is used to decide which products are duplicates (products from the same Web shop or different brands are never placed in the same cluster)</a:t>
            </a:r>
          </a:p>
          <a:p>
            <a:pPr lvl="1"/>
            <a:r>
              <a:rPr lang="en-US" dirty="0" smtClean="0"/>
              <a:t>Matching keys and values is done lexically using the </a:t>
            </a:r>
            <a:r>
              <a:rPr lang="en-US" dirty="0" err="1" smtClean="0"/>
              <a:t>Jaccard</a:t>
            </a:r>
            <a:r>
              <a:rPr lang="en-US" dirty="0" smtClean="0"/>
              <a:t> similarity with q-shingles at character level</a:t>
            </a:r>
            <a:endParaRPr lang="en-US" dirty="0"/>
          </a:p>
        </p:txBody>
      </p:sp>
      <p:sp>
        <p:nvSpPr>
          <p:cNvPr id="4" name="Footer Placeholder 3"/>
          <p:cNvSpPr>
            <a:spLocks noGrp="1"/>
          </p:cNvSpPr>
          <p:nvPr>
            <p:ph type="ftr" sz="quarter" idx="11"/>
          </p:nvPr>
        </p:nvSpPr>
        <p:spPr/>
        <p:txBody>
          <a:bodyPr/>
          <a:lstStyle/>
          <a:p>
            <a:pPr>
              <a:defRPr/>
            </a:pPr>
            <a:endParaRPr lang="en-US" smtClean="0"/>
          </a:p>
          <a:p>
            <a:pPr>
              <a:defRPr/>
            </a:pPr>
            <a:endParaRPr lang="en-US"/>
          </a:p>
        </p:txBody>
      </p:sp>
      <p:sp>
        <p:nvSpPr>
          <p:cNvPr id="5" name="Slide Number Placeholder 4"/>
          <p:cNvSpPr>
            <a:spLocks noGrp="1"/>
          </p:cNvSpPr>
          <p:nvPr>
            <p:ph type="sldNum" sz="quarter" idx="12"/>
          </p:nvPr>
        </p:nvSpPr>
        <p:spPr/>
        <p:txBody>
          <a:bodyPr/>
          <a:lstStyle/>
          <a:p>
            <a:pPr>
              <a:defRPr/>
            </a:pPr>
            <a:endParaRPr lang="en-US" smtClean="0"/>
          </a:p>
          <a:p>
            <a:pPr>
              <a:defRPr/>
            </a:pPr>
            <a:fld id="{7B4BD39F-A964-4876-A31E-F21A2A06217E}" type="slidenum">
              <a:rPr lang="en-US" smtClean="0"/>
              <a:pPr>
                <a:defRPr/>
              </a:pPr>
              <a:t>5</a:t>
            </a:fld>
            <a:endParaRPr 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Method Overview</a:t>
            </a:r>
            <a:endParaRPr lang="en-US" dirty="0"/>
          </a:p>
        </p:txBody>
      </p:sp>
      <p:sp>
        <p:nvSpPr>
          <p:cNvPr id="3" name="Content Placeholder 2"/>
          <p:cNvSpPr>
            <a:spLocks noGrp="1"/>
          </p:cNvSpPr>
          <p:nvPr>
            <p:ph idx="1"/>
          </p:nvPr>
        </p:nvSpPr>
        <p:spPr/>
        <p:txBody>
          <a:bodyPr/>
          <a:lstStyle/>
          <a:p>
            <a:pPr marL="514350" indent="-514350">
              <a:buFont typeface="+mj-lt"/>
              <a:buAutoNum type="romanUcPeriod"/>
            </a:pPr>
            <a:r>
              <a:rPr lang="en-US" dirty="0" smtClean="0"/>
              <a:t>Property Alignment Framework: discover matching properties between Web shops (applied for pairs of properties)</a:t>
            </a:r>
          </a:p>
          <a:p>
            <a:pPr marL="914400" lvl="1" indent="-457200">
              <a:buFont typeface="+mj-lt"/>
              <a:buAutoNum type="arabicPeriod"/>
            </a:pPr>
            <a:r>
              <a:rPr lang="en-US" dirty="0" smtClean="0"/>
              <a:t>Block Classification</a:t>
            </a:r>
          </a:p>
          <a:p>
            <a:pPr marL="914400" lvl="1" indent="-457200">
              <a:buFont typeface="+mj-lt"/>
              <a:buAutoNum type="arabicPeriod"/>
            </a:pPr>
            <a:r>
              <a:rPr lang="en-US" dirty="0" smtClean="0"/>
              <a:t>Value Classification</a:t>
            </a:r>
          </a:p>
          <a:p>
            <a:pPr marL="914400" lvl="1" indent="-457200">
              <a:buFont typeface="+mj-lt"/>
              <a:buAutoNum type="arabicPeriod"/>
            </a:pPr>
            <a:r>
              <a:rPr lang="en-US" dirty="0" smtClean="0"/>
              <a:t>Property Classification</a:t>
            </a:r>
          </a:p>
          <a:p>
            <a:pPr marL="914400" lvl="1" indent="-457200">
              <a:buFont typeface="+mj-lt"/>
              <a:buAutoNum type="arabicPeriod"/>
            </a:pPr>
            <a:r>
              <a:rPr lang="en-US" dirty="0" smtClean="0"/>
              <a:t>Property Matching</a:t>
            </a:r>
          </a:p>
          <a:p>
            <a:pPr marL="514350" indent="-514350">
              <a:buFont typeface="+mj-lt"/>
              <a:buAutoNum type="romanUcPeriod"/>
            </a:pPr>
            <a:r>
              <a:rPr lang="en-US" dirty="0" smtClean="0"/>
              <a:t>Product Duplicate Detection Framework: uses the previously matched properties to discover product duplicates (applied for pairs of products)</a:t>
            </a:r>
            <a:endParaRPr lang="en-US" dirty="0"/>
          </a:p>
        </p:txBody>
      </p:sp>
      <p:sp>
        <p:nvSpPr>
          <p:cNvPr id="4" name="Footer Placeholder 3"/>
          <p:cNvSpPr>
            <a:spLocks noGrp="1"/>
          </p:cNvSpPr>
          <p:nvPr>
            <p:ph type="ftr" sz="quarter" idx="11"/>
          </p:nvPr>
        </p:nvSpPr>
        <p:spPr/>
        <p:txBody>
          <a:bodyPr/>
          <a:lstStyle/>
          <a:p>
            <a:pPr>
              <a:defRPr/>
            </a:pPr>
            <a:endParaRPr lang="en-US" smtClean="0"/>
          </a:p>
          <a:p>
            <a:pPr>
              <a:defRPr/>
            </a:pPr>
            <a:endParaRPr lang="en-US"/>
          </a:p>
        </p:txBody>
      </p:sp>
      <p:sp>
        <p:nvSpPr>
          <p:cNvPr id="5" name="Slide Number Placeholder 4"/>
          <p:cNvSpPr>
            <a:spLocks noGrp="1"/>
          </p:cNvSpPr>
          <p:nvPr>
            <p:ph type="sldNum" sz="quarter" idx="12"/>
          </p:nvPr>
        </p:nvSpPr>
        <p:spPr/>
        <p:txBody>
          <a:bodyPr/>
          <a:lstStyle/>
          <a:p>
            <a:pPr>
              <a:defRPr/>
            </a:pPr>
            <a:endParaRPr lang="en-US" smtClean="0"/>
          </a:p>
          <a:p>
            <a:pPr>
              <a:defRPr/>
            </a:pPr>
            <a:fld id="{7B4BD39F-A964-4876-A31E-F21A2A06217E}" type="slidenum">
              <a:rPr lang="en-US" smtClean="0"/>
              <a:pPr>
                <a:defRPr/>
              </a:pPr>
              <a:t>6</a:t>
            </a:fld>
            <a:endParaRPr 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1. Block Classification</a:t>
            </a:r>
            <a:endParaRPr lang="en-US" dirty="0"/>
          </a:p>
        </p:txBody>
      </p:sp>
      <p:sp>
        <p:nvSpPr>
          <p:cNvPr id="3" name="Content Placeholder 2"/>
          <p:cNvSpPr>
            <a:spLocks noGrp="1"/>
          </p:cNvSpPr>
          <p:nvPr>
            <p:ph idx="1"/>
          </p:nvPr>
        </p:nvSpPr>
        <p:spPr>
          <a:xfrm>
            <a:off x="457200" y="1600200"/>
            <a:ext cx="8291264" cy="4925144"/>
          </a:xfrm>
        </p:spPr>
        <p:txBody>
          <a:bodyPr>
            <a:normAutofit fontScale="92500" lnSpcReduction="20000"/>
          </a:bodyPr>
          <a:lstStyle/>
          <a:p>
            <a:r>
              <a:rPr lang="en-US" dirty="0" smtClean="0"/>
              <a:t>Values from KVP are split based on white spaces, resulting in </a:t>
            </a:r>
            <a:r>
              <a:rPr lang="en-US" i="1" dirty="0" smtClean="0"/>
              <a:t>blocks</a:t>
            </a:r>
          </a:p>
          <a:p>
            <a:r>
              <a:rPr lang="en-US" dirty="0" smtClean="0"/>
              <a:t>Block types:</a:t>
            </a:r>
          </a:p>
          <a:p>
            <a:pPr lvl="1"/>
            <a:r>
              <a:rPr lang="en-US" dirty="0" smtClean="0"/>
              <a:t>If numerical content, Numerical:</a:t>
            </a:r>
          </a:p>
          <a:p>
            <a:pPr lvl="2"/>
            <a:r>
              <a:rPr lang="en-US" dirty="0" smtClean="0"/>
              <a:t>Integer: e.g., ‘12’</a:t>
            </a:r>
          </a:p>
          <a:p>
            <a:pPr lvl="2"/>
            <a:r>
              <a:rPr lang="en-US" dirty="0" smtClean="0"/>
              <a:t>Float: e.g., ‘5.4’</a:t>
            </a:r>
          </a:p>
          <a:p>
            <a:pPr lvl="2"/>
            <a:r>
              <a:rPr lang="en-US" dirty="0" smtClean="0"/>
              <a:t>Fraction: e.g., ‘1/2’</a:t>
            </a:r>
          </a:p>
          <a:p>
            <a:pPr lvl="2"/>
            <a:r>
              <a:rPr lang="en-US" dirty="0" smtClean="0"/>
              <a:t>Ratio: e.g.,</a:t>
            </a:r>
            <a:r>
              <a:rPr lang="en-US" dirty="0"/>
              <a:t> </a:t>
            </a:r>
            <a:r>
              <a:rPr lang="en-US" dirty="0" smtClean="0"/>
              <a:t>‘1:2’</a:t>
            </a:r>
          </a:p>
          <a:p>
            <a:pPr lvl="2"/>
            <a:r>
              <a:rPr lang="en-US" dirty="0" smtClean="0"/>
              <a:t>Percentage: ‘60%’</a:t>
            </a:r>
          </a:p>
          <a:p>
            <a:pPr lvl="2"/>
            <a:r>
              <a:rPr lang="en-US" dirty="0" smtClean="0"/>
              <a:t>Dash: ‘1-2’</a:t>
            </a:r>
          </a:p>
          <a:p>
            <a:pPr lvl="1"/>
            <a:r>
              <a:rPr lang="en-US" dirty="0" smtClean="0"/>
              <a:t>If lexical content, Lexical:</a:t>
            </a:r>
          </a:p>
          <a:p>
            <a:pPr lvl="2"/>
            <a:r>
              <a:rPr lang="en-US" dirty="0" smtClean="0"/>
              <a:t>Boolean: ‘Yes’ and ‘No’</a:t>
            </a:r>
          </a:p>
          <a:p>
            <a:pPr lvl="2"/>
            <a:r>
              <a:rPr lang="en-US" dirty="0" smtClean="0"/>
              <a:t>Measure: e.g., ‘mmm’</a:t>
            </a:r>
          </a:p>
          <a:p>
            <a:pPr lvl="2"/>
            <a:r>
              <a:rPr lang="en-US" dirty="0" smtClean="0"/>
              <a:t>Compound: e.g., ‘x’</a:t>
            </a:r>
          </a:p>
          <a:p>
            <a:pPr lvl="2"/>
            <a:r>
              <a:rPr lang="en-US" dirty="0" smtClean="0"/>
              <a:t>Word (</a:t>
            </a:r>
            <a:r>
              <a:rPr lang="en-US" dirty="0" err="1" smtClean="0"/>
              <a:t>fall-back</a:t>
            </a:r>
            <a:r>
              <a:rPr lang="en-US" dirty="0" smtClean="0"/>
              <a:t> type)</a:t>
            </a:r>
          </a:p>
          <a:p>
            <a:pPr lvl="1"/>
            <a:r>
              <a:rPr lang="en-US" dirty="0" smtClean="0"/>
              <a:t>Otherwise:</a:t>
            </a:r>
          </a:p>
          <a:p>
            <a:pPr lvl="2"/>
            <a:r>
              <a:rPr lang="en-US" dirty="0" smtClean="0"/>
              <a:t>Universal (</a:t>
            </a:r>
            <a:r>
              <a:rPr lang="en-US" dirty="0" err="1" smtClean="0"/>
              <a:t>fall-back</a:t>
            </a:r>
            <a:r>
              <a:rPr lang="en-US" dirty="0" smtClean="0"/>
              <a:t> type)</a:t>
            </a:r>
            <a:endParaRPr lang="en-US" dirty="0"/>
          </a:p>
        </p:txBody>
      </p:sp>
      <p:sp>
        <p:nvSpPr>
          <p:cNvPr id="4" name="Footer Placeholder 3"/>
          <p:cNvSpPr>
            <a:spLocks noGrp="1"/>
          </p:cNvSpPr>
          <p:nvPr>
            <p:ph type="ftr" sz="quarter" idx="11"/>
          </p:nvPr>
        </p:nvSpPr>
        <p:spPr/>
        <p:txBody>
          <a:bodyPr/>
          <a:lstStyle/>
          <a:p>
            <a:pPr>
              <a:defRPr/>
            </a:pPr>
            <a:endParaRPr lang="en-US" dirty="0" smtClean="0"/>
          </a:p>
          <a:p>
            <a:pPr>
              <a:defRPr/>
            </a:pPr>
            <a:endParaRPr lang="en-US" dirty="0"/>
          </a:p>
        </p:txBody>
      </p:sp>
      <p:sp>
        <p:nvSpPr>
          <p:cNvPr id="5" name="Slide Number Placeholder 4"/>
          <p:cNvSpPr>
            <a:spLocks noGrp="1"/>
          </p:cNvSpPr>
          <p:nvPr>
            <p:ph type="sldNum" sz="quarter" idx="12"/>
          </p:nvPr>
        </p:nvSpPr>
        <p:spPr/>
        <p:txBody>
          <a:bodyPr/>
          <a:lstStyle/>
          <a:p>
            <a:pPr>
              <a:defRPr/>
            </a:pPr>
            <a:endParaRPr lang="en-US" smtClean="0"/>
          </a:p>
          <a:p>
            <a:pPr>
              <a:defRPr/>
            </a:pPr>
            <a:fld id="{7B4BD39F-A964-4876-A31E-F21A2A06217E}" type="slidenum">
              <a:rPr lang="en-US" smtClean="0"/>
              <a:pPr>
                <a:defRPr/>
              </a:pPr>
              <a:t>7</a:t>
            </a:fld>
            <a:endParaRPr 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Measurement Units</a:t>
            </a:r>
            <a:endParaRPr lang="en-GB" dirty="0"/>
          </a:p>
        </p:txBody>
      </p:sp>
      <p:sp>
        <p:nvSpPr>
          <p:cNvPr id="4" name="Footer Placeholder 3"/>
          <p:cNvSpPr>
            <a:spLocks noGrp="1"/>
          </p:cNvSpPr>
          <p:nvPr>
            <p:ph type="ftr" sz="quarter" idx="11"/>
          </p:nvPr>
        </p:nvSpPr>
        <p:spPr/>
        <p:txBody>
          <a:bodyPr/>
          <a:lstStyle/>
          <a:p>
            <a:pPr>
              <a:defRPr/>
            </a:pPr>
            <a:endParaRPr lang="en-US" dirty="0" smtClean="0"/>
          </a:p>
          <a:p>
            <a:pPr>
              <a:defRPr/>
            </a:pPr>
            <a:endParaRPr lang="en-US" dirty="0"/>
          </a:p>
        </p:txBody>
      </p:sp>
      <p:sp>
        <p:nvSpPr>
          <p:cNvPr id="5" name="Slide Number Placeholder 4"/>
          <p:cNvSpPr>
            <a:spLocks noGrp="1"/>
          </p:cNvSpPr>
          <p:nvPr>
            <p:ph type="sldNum" sz="quarter" idx="12"/>
          </p:nvPr>
        </p:nvSpPr>
        <p:spPr/>
        <p:txBody>
          <a:bodyPr/>
          <a:lstStyle/>
          <a:p>
            <a:pPr>
              <a:defRPr/>
            </a:pPr>
            <a:endParaRPr lang="en-US" smtClean="0"/>
          </a:p>
          <a:p>
            <a:pPr>
              <a:defRPr/>
            </a:pPr>
            <a:fld id="{7B4BD39F-A964-4876-A31E-F21A2A06217E}" type="slidenum">
              <a:rPr lang="en-US" smtClean="0"/>
              <a:pPr>
                <a:defRPr/>
              </a:pPr>
              <a:t>8</a:t>
            </a:fld>
            <a:endParaRPr lang="en-US"/>
          </a:p>
        </p:txBody>
      </p:sp>
      <p:sp>
        <p:nvSpPr>
          <p:cNvPr id="6" name="Content Placeholder 5"/>
          <p:cNvSpPr>
            <a:spLocks noGrp="1"/>
          </p:cNvSpPr>
          <p:nvPr>
            <p:ph idx="1"/>
          </p:nvPr>
        </p:nvSpPr>
        <p:spPr/>
        <p:txBody>
          <a:bodyPr/>
          <a:lstStyle/>
          <a:p>
            <a:endParaRPr lang="en-US" dirty="0" smtClean="0"/>
          </a:p>
          <a:p>
            <a:endParaRPr lang="en-US" dirty="0"/>
          </a:p>
          <a:p>
            <a:endParaRPr lang="en-US" dirty="0" smtClean="0"/>
          </a:p>
          <a:p>
            <a:endParaRPr lang="en-US" dirty="0"/>
          </a:p>
          <a:p>
            <a:endParaRPr lang="en-US" dirty="0" smtClean="0"/>
          </a:p>
          <a:p>
            <a:endParaRPr lang="en-US" dirty="0"/>
          </a:p>
          <a:p>
            <a:endParaRPr lang="en-US" dirty="0" smtClean="0"/>
          </a:p>
          <a:p>
            <a:endParaRPr lang="en-US" dirty="0"/>
          </a:p>
          <a:p>
            <a:endParaRPr lang="en-US" sz="1000" dirty="0" smtClean="0"/>
          </a:p>
          <a:p>
            <a:r>
              <a:rPr lang="en-US" sz="2200" dirty="0" smtClean="0"/>
              <a:t>Refinement: universal blocks with integers and measurement unit are split into two blocks: An integer block and a Measure block (e.g., ‘180Hz’</a:t>
            </a:r>
            <a:r>
              <a:rPr lang="en-US" sz="2200" dirty="0"/>
              <a:t> </a:t>
            </a:r>
            <a:r>
              <a:rPr lang="en-US" sz="2200" dirty="0" smtClean="0"/>
              <a:t>split in ‘180’ and ‘Hz’)</a:t>
            </a:r>
            <a:endParaRPr lang="en-GB" sz="2200" dirty="0"/>
          </a:p>
        </p:txBody>
      </p:sp>
      <p:pic>
        <p:nvPicPr>
          <p:cNvPr id="1027" name="Picture 3"/>
          <p:cNvPicPr>
            <a:picLocks noChangeAspect="1" noChangeArrowheads="1"/>
          </p:cNvPicPr>
          <p:nvPr/>
        </p:nvPicPr>
        <p:blipFill rotWithShape="1">
          <a:blip r:embed="rId2">
            <a:extLst>
              <a:ext uri="{28A0092B-C50C-407E-A947-70E740481C1C}">
                <a14:useLocalDpi xmlns:a14="http://schemas.microsoft.com/office/drawing/2010/main" val="0"/>
              </a:ext>
            </a:extLst>
          </a:blip>
          <a:srcRect l="3296" t="11977" r="2673" b="4484"/>
          <a:stretch/>
        </p:blipFill>
        <p:spPr bwMode="auto">
          <a:xfrm>
            <a:off x="864000" y="1980000"/>
            <a:ext cx="7380000" cy="2952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1495631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Examples of Block Classification</a:t>
            </a:r>
            <a:endParaRPr lang="en-GB" dirty="0"/>
          </a:p>
        </p:txBody>
      </p:sp>
      <p:sp>
        <p:nvSpPr>
          <p:cNvPr id="4" name="Footer Placeholder 3"/>
          <p:cNvSpPr>
            <a:spLocks noGrp="1"/>
          </p:cNvSpPr>
          <p:nvPr>
            <p:ph type="ftr" sz="quarter" idx="11"/>
          </p:nvPr>
        </p:nvSpPr>
        <p:spPr/>
        <p:txBody>
          <a:bodyPr/>
          <a:lstStyle/>
          <a:p>
            <a:pPr>
              <a:defRPr/>
            </a:pPr>
            <a:endParaRPr lang="en-US" smtClean="0"/>
          </a:p>
          <a:p>
            <a:pPr>
              <a:defRPr/>
            </a:pPr>
            <a:endParaRPr lang="en-US"/>
          </a:p>
        </p:txBody>
      </p:sp>
      <p:sp>
        <p:nvSpPr>
          <p:cNvPr id="5" name="Slide Number Placeholder 4"/>
          <p:cNvSpPr>
            <a:spLocks noGrp="1"/>
          </p:cNvSpPr>
          <p:nvPr>
            <p:ph type="sldNum" sz="quarter" idx="12"/>
          </p:nvPr>
        </p:nvSpPr>
        <p:spPr/>
        <p:txBody>
          <a:bodyPr/>
          <a:lstStyle/>
          <a:p>
            <a:pPr>
              <a:defRPr/>
            </a:pPr>
            <a:endParaRPr lang="en-US" smtClean="0"/>
          </a:p>
          <a:p>
            <a:pPr>
              <a:defRPr/>
            </a:pPr>
            <a:fld id="{7B4BD39F-A964-4876-A31E-F21A2A06217E}" type="slidenum">
              <a:rPr lang="en-US" smtClean="0"/>
              <a:pPr>
                <a:defRPr/>
              </a:pPr>
              <a:t>9</a:t>
            </a:fld>
            <a:endParaRPr lang="en-US"/>
          </a:p>
        </p:txBody>
      </p:sp>
      <p:pic>
        <p:nvPicPr>
          <p:cNvPr id="2050" name="Picture 2"/>
          <p:cNvPicPr>
            <a:picLocks noGrp="1" noChangeAspect="1" noChangeArrowheads="1"/>
          </p:cNvPicPr>
          <p:nvPr>
            <p:ph idx="1"/>
          </p:nvPr>
        </p:nvPicPr>
        <p:blipFill rotWithShape="1">
          <a:blip r:embed="rId2">
            <a:extLst>
              <a:ext uri="{28A0092B-C50C-407E-A947-70E740481C1C}">
                <a14:useLocalDpi xmlns:a14="http://schemas.microsoft.com/office/drawing/2010/main" val="0"/>
              </a:ext>
            </a:extLst>
          </a:blip>
          <a:srcRect l="1745" t="8769" r="2455" b="4150"/>
          <a:stretch/>
        </p:blipFill>
        <p:spPr bwMode="auto">
          <a:xfrm>
            <a:off x="612000" y="2412000"/>
            <a:ext cx="7884000" cy="3276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946889900"/>
      </p:ext>
    </p:extLst>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26044</TotalTime>
  <Words>2261</Words>
  <Application>Microsoft Office PowerPoint</Application>
  <PresentationFormat>On-screen Show (4:3)</PresentationFormat>
  <Paragraphs>305</Paragraphs>
  <Slides>26</Slides>
  <Notes>2</Notes>
  <HiddenSlides>0</HiddenSlides>
  <MMClips>0</MMClips>
  <ScaleCrop>false</ScaleCrop>
  <HeadingPairs>
    <vt:vector size="4" baseType="variant">
      <vt:variant>
        <vt:lpstr>Theme</vt:lpstr>
      </vt:variant>
      <vt:variant>
        <vt:i4>1</vt:i4>
      </vt:variant>
      <vt:variant>
        <vt:lpstr>Slide Titles</vt:lpstr>
      </vt:variant>
      <vt:variant>
        <vt:i4>26</vt:i4>
      </vt:variant>
    </vt:vector>
  </HeadingPairs>
  <TitlesOfParts>
    <vt:vector size="27" baseType="lpstr">
      <vt:lpstr>Default Design</vt:lpstr>
      <vt:lpstr> A Data Type-Driven Property Alignment Framework for Product Duplicate Detection on the Web</vt:lpstr>
      <vt:lpstr>Contents</vt:lpstr>
      <vt:lpstr>Motivation</vt:lpstr>
      <vt:lpstr>Product Representation</vt:lpstr>
      <vt:lpstr>Related Work</vt:lpstr>
      <vt:lpstr>Method Overview</vt:lpstr>
      <vt:lpstr>1. Block Classification</vt:lpstr>
      <vt:lpstr>Measurement Units</vt:lpstr>
      <vt:lpstr>Examples of Block Classification</vt:lpstr>
      <vt:lpstr>2. Value Classification</vt:lpstr>
      <vt:lpstr>Compound Value</vt:lpstr>
      <vt:lpstr>3. Property Classification</vt:lpstr>
      <vt:lpstr>4. Property Matching </vt:lpstr>
      <vt:lpstr>Key Score</vt:lpstr>
      <vt:lpstr>Value Score</vt:lpstr>
      <vt:lpstr>II Product Duplicate Detection Framework</vt:lpstr>
      <vt:lpstr>Heuristics</vt:lpstr>
      <vt:lpstr>Title Score</vt:lpstr>
      <vt:lpstr>Properties Score</vt:lpstr>
      <vt:lpstr>Properties Score (Cont’d)</vt:lpstr>
      <vt:lpstr>Evaluation</vt:lpstr>
      <vt:lpstr>Gold Standards</vt:lpstr>
      <vt:lpstr>Property Alignment Framework</vt:lpstr>
      <vt:lpstr>Product Duplicate Detection Framework</vt:lpstr>
      <vt:lpstr>Our Method vs. MSM</vt:lpstr>
      <vt:lpstr>Conclusion and Future Work</vt:lpstr>
    </vt:vector>
  </TitlesOfParts>
  <Company>Technische Universiteit Eindhoven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4+1 View Model of Software Architecture</dc:title>
  <dc:creator>BCF</dc:creator>
  <cp:lastModifiedBy>Flavius</cp:lastModifiedBy>
  <cp:revision>329</cp:revision>
  <dcterms:created xsi:type="dcterms:W3CDTF">2005-07-13T13:15:44Z</dcterms:created>
  <dcterms:modified xsi:type="dcterms:W3CDTF">2016-11-13T20:52:48Z</dcterms:modified>
</cp:coreProperties>
</file>