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9" r:id="rId1"/>
  </p:sldMasterIdLst>
  <p:notesMasterIdLst>
    <p:notesMasterId r:id="rId16"/>
  </p:notesMasterIdLst>
  <p:handoutMasterIdLst>
    <p:handoutMasterId r:id="rId17"/>
  </p:handoutMasterIdLst>
  <p:sldIdLst>
    <p:sldId id="320" r:id="rId2"/>
    <p:sldId id="303" r:id="rId3"/>
    <p:sldId id="310" r:id="rId4"/>
    <p:sldId id="311" r:id="rId5"/>
    <p:sldId id="321" r:id="rId6"/>
    <p:sldId id="322" r:id="rId7"/>
    <p:sldId id="323" r:id="rId8"/>
    <p:sldId id="324" r:id="rId9"/>
    <p:sldId id="325" r:id="rId10"/>
    <p:sldId id="326" r:id="rId11"/>
    <p:sldId id="327" r:id="rId12"/>
    <p:sldId id="317" r:id="rId13"/>
    <p:sldId id="318" r:id="rId14"/>
    <p:sldId id="296"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771B2"/>
    <a:srgbClr val="E37823"/>
    <a:srgbClr val="003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4" autoAdjust="0"/>
    <p:restoredTop sz="72932" autoAdjust="0"/>
  </p:normalViewPr>
  <p:slideViewPr>
    <p:cSldViewPr>
      <p:cViewPr>
        <p:scale>
          <a:sx n="75" d="100"/>
          <a:sy n="75" d="100"/>
        </p:scale>
        <p:origin x="-9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7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242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242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242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1AEDCD-EAC7-4237-B1E5-AB60F1389CCF}" type="slidenum">
              <a:rPr lang="en-US"/>
              <a:pPr>
                <a:defRPr/>
              </a:pPr>
              <a:t>‹nr.›</a:t>
            </a:fld>
            <a:endParaRPr lang="en-US" dirty="0"/>
          </a:p>
        </p:txBody>
      </p:sp>
    </p:spTree>
    <p:extLst>
      <p:ext uri="{BB962C8B-B14F-4D97-AF65-F5344CB8AC3E}">
        <p14:creationId xmlns:p14="http://schemas.microsoft.com/office/powerpoint/2010/main" val="4201351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849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849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714FEBF-C447-4315-BA41-8F8E45BC1A7B}" type="slidenum">
              <a:rPr lang="en-US"/>
              <a:pPr>
                <a:defRPr/>
              </a:pPr>
              <a:t>‹nr.›</a:t>
            </a:fld>
            <a:endParaRPr lang="en-US" dirty="0"/>
          </a:p>
        </p:txBody>
      </p:sp>
    </p:spTree>
    <p:extLst>
      <p:ext uri="{BB962C8B-B14F-4D97-AF65-F5344CB8AC3E}">
        <p14:creationId xmlns:p14="http://schemas.microsoft.com/office/powerpoint/2010/main" val="13536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a:ln/>
        </p:spPr>
        <p:txBody>
          <a:bodyPr/>
          <a:lstStyle/>
          <a:p>
            <a:endParaRPr lang="en-US" dirty="0" smtClean="0">
              <a:ea typeface="ＭＳ Ｐゴシック" pitchFamily="34" charset="-128"/>
            </a:endParaRPr>
          </a:p>
        </p:txBody>
      </p:sp>
      <p:sp>
        <p:nvSpPr>
          <p:cNvPr id="28676" name="Tijdelijke aanduiding voor dianummer 3"/>
          <p:cNvSpPr>
            <a:spLocks noGrp="1"/>
          </p:cNvSpPr>
          <p:nvPr>
            <p:ph type="sldNum" sz="quarter" idx="5"/>
          </p:nvPr>
        </p:nvSpPr>
        <p:spPr>
          <a:noFill/>
        </p:spPr>
        <p:txBody>
          <a:bodyPr/>
          <a:lstStyle/>
          <a:p>
            <a:fld id="{E4ED6A2E-3393-43F8-A57C-6F60E37DC786}" type="slidenum">
              <a:rPr lang="en-US" smtClean="0">
                <a:ea typeface="ＭＳ Ｐゴシック" pitchFamily="34" charset="-128"/>
              </a:rPr>
              <a:pPr/>
              <a:t>1</a:t>
            </a:fld>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a:ln/>
        </p:spPr>
        <p:txBody>
          <a:bodyPr/>
          <a:lstStyle/>
          <a:p>
            <a:r>
              <a:rPr lang="en-US" sz="1200" b="0" i="0" u="none" strike="noStrike" kern="1200" baseline="0" dirty="0" smtClean="0">
                <a:solidFill>
                  <a:schemeClr val="tx1"/>
                </a:solidFill>
                <a:latin typeface="Arial" charset="0"/>
                <a:ea typeface="ＭＳ Ｐゴシック" pitchFamily="48" charset="-128"/>
                <a:cs typeface="+mn-cs"/>
              </a:rPr>
              <a:t>When we analyze the features in our data set in terms of their associated information gain, we can clearly distinguish useful from less useful features. This figure suggests that in our data, three features contain relatively much information that can be used to distinguish relevant from irrelevant text fragments for sentiment summaries. Aspects provide the highest information gain, closely followed by sentences that are relatively long and sentences that carry opinion.</a:t>
            </a:r>
          </a:p>
          <a:p>
            <a:endParaRPr lang="en-US" sz="1200" b="0" i="0" u="none" strike="noStrike" kern="1200" baseline="0" dirty="0" smtClean="0">
              <a:solidFill>
                <a:schemeClr val="tx1"/>
              </a:solidFill>
              <a:latin typeface="Arial" charset="0"/>
              <a:ea typeface="ＭＳ Ｐゴシック" pitchFamily="48" charset="-128"/>
              <a:cs typeface="+mn-cs"/>
            </a:endParaRPr>
          </a:p>
          <a:p>
            <a:r>
              <a:rPr lang="en-US" sz="1200" b="0" i="0" u="none" strike="noStrike" kern="1200" baseline="0" dirty="0" smtClean="0">
                <a:solidFill>
                  <a:schemeClr val="tx1"/>
                </a:solidFill>
                <a:latin typeface="Arial" charset="0"/>
                <a:ea typeface="ＭＳ Ｐゴシック" pitchFamily="48" charset="-128"/>
                <a:cs typeface="+mn-cs"/>
              </a:rPr>
              <a:t>Conversely, three features seem to have a rather marginal relevance: conclusion sentences, sentences with lists, and sentences that are part of a comparison. This may be related to their relatively low frequency in our data set.</a:t>
            </a:r>
            <a:endParaRPr lang="en-US" sz="1100" dirty="0" smtClean="0"/>
          </a:p>
        </p:txBody>
      </p:sp>
      <p:sp>
        <p:nvSpPr>
          <p:cNvPr id="23556" name="Tijdelijke aanduiding voor dianummer 3"/>
          <p:cNvSpPr>
            <a:spLocks noGrp="1"/>
          </p:cNvSpPr>
          <p:nvPr>
            <p:ph type="sldNum" sz="quarter" idx="5"/>
          </p:nvPr>
        </p:nvSpPr>
        <p:spPr>
          <a:noFill/>
        </p:spPr>
        <p:txBody>
          <a:bodyPr/>
          <a:lstStyle/>
          <a:p>
            <a:fld id="{768EF536-575B-4198-A8B6-9C055AB87EB0}"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a:ln/>
        </p:spPr>
        <p:txBody>
          <a:bodyPr/>
          <a:lstStyle/>
          <a:p>
            <a:r>
              <a:rPr lang="en-US" sz="1200" b="0" i="0" u="none" strike="noStrike" kern="1200" baseline="0" dirty="0" smtClean="0">
                <a:solidFill>
                  <a:schemeClr val="tx1"/>
                </a:solidFill>
                <a:latin typeface="Arial" charset="0"/>
                <a:ea typeface="ＭＳ Ｐゴシック" pitchFamily="48" charset="-128"/>
                <a:cs typeface="+mn-cs"/>
              </a:rPr>
              <a:t>In another analysis, in which we apply a feature selection method in order to identify the most informative subset of features in each of our 10 folds, we obtain similar results. This figure shows that four features are always selected: sentences with opinions, sentences with aspects, sentences with arguments, and long sentences. Sentences containing adverbs and sentences containing words that also occur in the title of a document are selected relatively often, yet not in all cases.</a:t>
            </a:r>
            <a:endParaRPr lang="en-US" sz="1100" dirty="0" smtClean="0"/>
          </a:p>
        </p:txBody>
      </p:sp>
      <p:sp>
        <p:nvSpPr>
          <p:cNvPr id="23556" name="Tijdelijke aanduiding voor dianummer 3"/>
          <p:cNvSpPr>
            <a:spLocks noGrp="1"/>
          </p:cNvSpPr>
          <p:nvPr>
            <p:ph type="sldNum" sz="quarter" idx="5"/>
          </p:nvPr>
        </p:nvSpPr>
        <p:spPr>
          <a:noFill/>
        </p:spPr>
        <p:txBody>
          <a:bodyPr/>
          <a:lstStyle/>
          <a:p>
            <a:fld id="{768EF536-575B-4198-A8B6-9C055AB87EB0}"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a:ln/>
        </p:spPr>
        <p:txBody>
          <a:bodyPr/>
          <a:lstStyle/>
          <a:p>
            <a:r>
              <a:rPr lang="en-US" sz="1200" b="0" i="0" u="none" strike="noStrike" kern="1200" baseline="0" dirty="0" smtClean="0">
                <a:solidFill>
                  <a:schemeClr val="tx1"/>
                </a:solidFill>
                <a:latin typeface="Arial" charset="0"/>
                <a:ea typeface="ＭＳ Ｐゴシック" pitchFamily="48" charset="-128"/>
                <a:cs typeface="+mn-cs"/>
              </a:rPr>
              <a:t>Our results indicate that, according to our human annotators, four features are relatively important proxies for a text segment’s relevance in sentiment summaries of conversational documents. These features include segments discussing aspects of a text’s subject, segments that are relatively long, segments with opinions, and segments containing arguments supporting these opinions. Especially features referring to arguments and long text fragments are remarkable, as they are, to the best of our knowledge, not used in existing sentiment summarizers.</a:t>
            </a:r>
          </a:p>
          <a:p>
            <a:endParaRPr lang="en-US" sz="1200" b="0" i="0" u="none" strike="noStrike" kern="1200" baseline="0" dirty="0" smtClean="0">
              <a:solidFill>
                <a:schemeClr val="tx1"/>
              </a:solidFill>
              <a:latin typeface="Arial" charset="0"/>
              <a:ea typeface="ＭＳ Ｐゴシック" pitchFamily="48" charset="-128"/>
              <a:cs typeface="+mn-cs"/>
            </a:endParaRPr>
          </a:p>
          <a:p>
            <a:r>
              <a:rPr lang="en-US" sz="1200" b="0" i="0" u="none" strike="noStrike" kern="1200" baseline="0" dirty="0" smtClean="0">
                <a:solidFill>
                  <a:schemeClr val="tx1"/>
                </a:solidFill>
                <a:latin typeface="Arial" charset="0"/>
                <a:ea typeface="ＭＳ Ｐゴシック" pitchFamily="48" charset="-128"/>
                <a:cs typeface="+mn-cs"/>
              </a:rPr>
              <a:t>Our results indicate that in our corpus of Dutch conversational documents, it is not so much the absolute position of text segments – for instance, their occurrence in an introduction or conclusion – that distinguishes relevant from irrelevant segments. Conversely, it is rather the role sentiment-carrying text segments play – for instance arguments supporting the overall message, or segments discussing different aspects of the topic – that</a:t>
            </a:r>
          </a:p>
          <a:p>
            <a:r>
              <a:rPr lang="en-US" sz="1200" b="0" i="0" u="none" strike="noStrike" kern="1200" baseline="0" dirty="0" smtClean="0">
                <a:solidFill>
                  <a:schemeClr val="tx1"/>
                </a:solidFill>
                <a:latin typeface="Arial" charset="0"/>
                <a:ea typeface="ＭＳ Ｐゴシック" pitchFamily="48" charset="-128"/>
                <a:cs typeface="+mn-cs"/>
              </a:rPr>
              <a:t>renders them useful in summaries reflecting the sentiment of a document.</a:t>
            </a:r>
            <a:endParaRPr lang="en-US" sz="1100" dirty="0" smtClean="0"/>
          </a:p>
        </p:txBody>
      </p:sp>
      <p:sp>
        <p:nvSpPr>
          <p:cNvPr id="23556" name="Tijdelijke aanduiding voor dianummer 3"/>
          <p:cNvSpPr>
            <a:spLocks noGrp="1"/>
          </p:cNvSpPr>
          <p:nvPr>
            <p:ph type="sldNum" sz="quarter" idx="5"/>
          </p:nvPr>
        </p:nvSpPr>
        <p:spPr>
          <a:noFill/>
        </p:spPr>
        <p:txBody>
          <a:bodyPr/>
          <a:lstStyle/>
          <a:p>
            <a:fld id="{768EF536-575B-4198-A8B6-9C055AB87EB0}"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a:ln/>
        </p:spPr>
        <p:txBody>
          <a:bodyPr/>
          <a:lstStyle/>
          <a:p>
            <a:r>
              <a:rPr lang="en-US" sz="1100" dirty="0" smtClean="0"/>
              <a:t>In future work, </a:t>
            </a:r>
            <a:r>
              <a:rPr lang="en-US" sz="1200" b="0" i="0" u="none" strike="noStrike" kern="1200" baseline="0" dirty="0" smtClean="0">
                <a:solidFill>
                  <a:schemeClr val="tx1"/>
                </a:solidFill>
                <a:latin typeface="Arial" charset="0"/>
                <a:ea typeface="ＭＳ Ｐゴシック" pitchFamily="48" charset="-128"/>
                <a:cs typeface="+mn-cs"/>
              </a:rPr>
              <a:t>we plan to validate our findings on other corpora and languages, as well as to further investigate how we can account for structural features like argumentation structures when summarizing the sentiment conveyed by a text. In future work, we additionally aim to investigate the link between sentiment of relevant text segments and sentiment of a text as a whole. Furthermore, we aim to find combinations of sentences constituting a good summary. Last, we plan to implement our findings and to assess different (weighted) combinations of features in order to improve the state-of-the-art in sentiment summarization.</a:t>
            </a:r>
            <a:endParaRPr lang="en-US" sz="1100" dirty="0" smtClean="0"/>
          </a:p>
        </p:txBody>
      </p:sp>
      <p:sp>
        <p:nvSpPr>
          <p:cNvPr id="23556" name="Tijdelijke aanduiding voor dianummer 3"/>
          <p:cNvSpPr>
            <a:spLocks noGrp="1"/>
          </p:cNvSpPr>
          <p:nvPr>
            <p:ph type="sldNum" sz="quarter" idx="5"/>
          </p:nvPr>
        </p:nvSpPr>
        <p:spPr>
          <a:noFill/>
        </p:spPr>
        <p:txBody>
          <a:bodyPr/>
          <a:lstStyle/>
          <a:p>
            <a:fld id="{768EF536-575B-4198-A8B6-9C055AB87EB0}"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a:ln/>
        </p:spPr>
      </p:sp>
      <p:sp>
        <p:nvSpPr>
          <p:cNvPr id="35843" name="Tijdelijke aanduiding voor notities 2"/>
          <p:cNvSpPr>
            <a:spLocks noGrp="1"/>
          </p:cNvSpPr>
          <p:nvPr>
            <p:ph type="body" idx="1"/>
          </p:nvPr>
        </p:nvSpPr>
        <p:spPr>
          <a:noFill/>
          <a:ln/>
        </p:spPr>
        <p:txBody>
          <a:bodyPr/>
          <a:lstStyle/>
          <a:p>
            <a:endParaRPr lang="nl-NL" dirty="0" smtClean="0"/>
          </a:p>
        </p:txBody>
      </p:sp>
      <p:sp>
        <p:nvSpPr>
          <p:cNvPr id="35844" name="Tijdelijke aanduiding voor dianummer 3"/>
          <p:cNvSpPr>
            <a:spLocks noGrp="1"/>
          </p:cNvSpPr>
          <p:nvPr>
            <p:ph type="sldNum" sz="quarter" idx="5"/>
          </p:nvPr>
        </p:nvSpPr>
        <p:spPr>
          <a:noFill/>
        </p:spPr>
        <p:txBody>
          <a:bodyPr/>
          <a:lstStyle/>
          <a:p>
            <a:fld id="{41D9EF76-E6DF-4DB9-8B12-54B17DB9601E}" type="slidenum">
              <a:rPr lang="en-US" smtClean="0"/>
              <a:pPr/>
              <a:t>14</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a:ln/>
        </p:spPr>
      </p:sp>
      <p:sp>
        <p:nvSpPr>
          <p:cNvPr id="22531" name="Tijdelijke aanduiding voor notities 2"/>
          <p:cNvSpPr>
            <a:spLocks noGrp="1"/>
          </p:cNvSpPr>
          <p:nvPr>
            <p:ph type="body" idx="1"/>
          </p:nvPr>
        </p:nvSpPr>
        <p:spPr>
          <a:noFill/>
          <a:ln/>
        </p:spPr>
        <p:txBody>
          <a:bodyPr/>
          <a:lstStyle/>
          <a:p>
            <a:r>
              <a:rPr lang="en-US" sz="1100" dirty="0" smtClean="0"/>
              <a:t>The Web,</a:t>
            </a:r>
            <a:r>
              <a:rPr lang="en-US" sz="1100" baseline="0" dirty="0" smtClean="0"/>
              <a:t> as we know it today. Massive amounts of user-generated content. It’s great that it’s available to us, yet if we need to extract some information from all of this content, the amount of data available to us is simply confusing and overwhelming.</a:t>
            </a:r>
            <a:endParaRPr lang="en-US" sz="1100" dirty="0" smtClean="0"/>
          </a:p>
          <a:p>
            <a:endParaRPr lang="en-US" sz="1100" dirty="0" smtClean="0"/>
          </a:p>
          <a:p>
            <a:r>
              <a:rPr lang="en-US" sz="1100" dirty="0" smtClean="0"/>
              <a:t>Today's Web enables people to produce an ever-growing amount of virtual utterances of opinions. People can post reviews of products, write blogs, or put whatever crosses their minds on Twitter without giving it a second thought. This yields a massive amount of data, containing traces of valuable information - people's sentiment with respect to products, brands, and so on.</a:t>
            </a:r>
          </a:p>
          <a:p>
            <a:endParaRPr lang="en-US" sz="1100" dirty="0" smtClean="0"/>
          </a:p>
          <a:p>
            <a:r>
              <a:rPr lang="en-US" sz="1100" dirty="0" smtClean="0"/>
              <a:t>Recent estimates indicate that twenty percent of all tweets and one third of all blog posts discuss products or brands. In this light, automated information monitoring tools are crucial for today's businesses. The big challenge here is to extract this valuable information from an amount of data that is so big and ever-growing, that manual analysis is not an option anymore. This is where automated sentiment analysis comes in.</a:t>
            </a:r>
            <a:endParaRPr lang="en-US" sz="1100" dirty="0" smtClean="0"/>
          </a:p>
        </p:txBody>
      </p:sp>
      <p:sp>
        <p:nvSpPr>
          <p:cNvPr id="22532" name="Tijdelijke aanduiding voor dianummer 3"/>
          <p:cNvSpPr>
            <a:spLocks noGrp="1"/>
          </p:cNvSpPr>
          <p:nvPr>
            <p:ph type="sldNum" sz="quarter" idx="5"/>
          </p:nvPr>
        </p:nvSpPr>
        <p:spPr>
          <a:noFill/>
        </p:spPr>
        <p:txBody>
          <a:bodyPr/>
          <a:lstStyle/>
          <a:p>
            <a:fld id="{9D9A1F74-8B44-420C-80CD-7D61BFEC59B7}"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a:ln/>
        </p:spPr>
        <p:txBody>
          <a:bodyPr/>
          <a:lstStyle/>
          <a:p>
            <a:r>
              <a:rPr lang="en-US" sz="1100" dirty="0" smtClean="0"/>
              <a:t>In order to be able to identify</a:t>
            </a:r>
            <a:r>
              <a:rPr lang="en-US" sz="1100" baseline="0" dirty="0" smtClean="0"/>
              <a:t> the signals that should be acted upon in the context of, for instance, reputation management,</a:t>
            </a:r>
            <a:r>
              <a:rPr lang="en-US" sz="1100" dirty="0" smtClean="0"/>
              <a:t> a reliable indication of the sentiment conveyed by user-generated content is of crucial importance.</a:t>
            </a:r>
          </a:p>
          <a:p>
            <a:endParaRPr lang="en-US" sz="1100" dirty="0" smtClean="0"/>
          </a:p>
          <a:p>
            <a:r>
              <a:rPr lang="en-US" sz="1100" dirty="0" smtClean="0"/>
              <a:t>However,</a:t>
            </a:r>
            <a:r>
              <a:rPr lang="en-US" sz="1100" baseline="0" dirty="0" smtClean="0"/>
              <a:t> it is not so much a quantification of the sentiment by itself that is important for reputation management, but rather how this sentiment is motivated. It is of crucial importance to be able to analyze user-generated </a:t>
            </a:r>
            <a:r>
              <a:rPr lang="en-US" sz="1100" dirty="0" smtClean="0"/>
              <a:t>content for clues as to why, for example, people like or dislike products or brands.</a:t>
            </a:r>
            <a:r>
              <a:rPr lang="en-US" sz="1100" baseline="0" dirty="0" smtClean="0"/>
              <a:t> In this light, the question whether p</a:t>
            </a:r>
            <a:r>
              <a:rPr lang="en-US" sz="1100" dirty="0" smtClean="0"/>
              <a:t>eople like the new iPhone or not</a:t>
            </a:r>
            <a:r>
              <a:rPr lang="en-US" sz="1100" baseline="0" dirty="0" smtClean="0"/>
              <a:t> is not the most interesting question. Marketeers would be more interested in questions like: what features do people like? What is it that makes people happy about the iPhone? What is it that turns people off? Are people complaining about battery life? Are people happy with the design?</a:t>
            </a:r>
          </a:p>
          <a:p>
            <a:endParaRPr lang="en-US" sz="1100" baseline="0" dirty="0" smtClean="0"/>
          </a:p>
          <a:p>
            <a:r>
              <a:rPr lang="en-US" sz="1100" baseline="0" dirty="0" smtClean="0"/>
              <a:t>In order to be able to answer such questions, we need to make summaries of opinionated pieces of text, reflecting the sentiment of the full text and capturing what exactly constitutes this sentiment. A major challenge here is to identify those text segments that capture the sentiment of a text as a whole. In our paper, we have performed an empirical study in order to identify the features of text segments that can be included in a summary reflecting the sentiment of a text.</a:t>
            </a:r>
            <a:endParaRPr lang="en-US" sz="1100" dirty="0" smtClean="0"/>
          </a:p>
        </p:txBody>
      </p:sp>
      <p:sp>
        <p:nvSpPr>
          <p:cNvPr id="23556" name="Tijdelijke aanduiding voor dianummer 3"/>
          <p:cNvSpPr>
            <a:spLocks noGrp="1"/>
          </p:cNvSpPr>
          <p:nvPr>
            <p:ph type="sldNum" sz="quarter" idx="5"/>
          </p:nvPr>
        </p:nvSpPr>
        <p:spPr>
          <a:noFill/>
        </p:spPr>
        <p:txBody>
          <a:bodyPr/>
          <a:lstStyle/>
          <a:p>
            <a:fld id="{768EF536-575B-4198-A8B6-9C055AB87EB0}"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a:ln/>
        </p:spPr>
        <p:txBody>
          <a:bodyPr/>
          <a:lstStyle/>
          <a:p>
            <a:r>
              <a:rPr lang="en-US" sz="1100" dirty="0" smtClean="0"/>
              <a:t>Sentiment analysis essentially aims to determine the polarity of natural language text</a:t>
            </a:r>
            <a:r>
              <a:rPr lang="en-US" sz="1100" dirty="0" smtClean="0"/>
              <a:t>. Even though this task is commonly approached as a binary classification problem, in which a text is to be classified as either positive or negative, some research focuses on ternary classification by introducing a third class of neutral documents. Other work even focuses on determining the degree of positivity or negativity of natural language text in order to produce, for instance, rankings of positive and negative documents.</a:t>
            </a:r>
            <a:endParaRPr lang="en-US" sz="1100" dirty="0" smtClean="0"/>
          </a:p>
          <a:p>
            <a:endParaRPr lang="en-US" sz="1100" dirty="0" smtClean="0"/>
          </a:p>
          <a:p>
            <a:r>
              <a:rPr lang="en-US" sz="1100" dirty="0" smtClean="0"/>
              <a:t>Sentiment analysis has many practical </a:t>
            </a:r>
            <a:r>
              <a:rPr lang="en-US" sz="1100" dirty="0" smtClean="0"/>
              <a:t>applications, most of which</a:t>
            </a:r>
            <a:r>
              <a:rPr lang="en-US" sz="1100" baseline="0" dirty="0" smtClean="0"/>
              <a:t> aim to capture some sort of general mood</a:t>
            </a:r>
            <a:r>
              <a:rPr lang="en-US" sz="1100" dirty="0" smtClean="0"/>
              <a:t>. This may be the overall mood of (potential)</a:t>
            </a:r>
            <a:r>
              <a:rPr lang="en-US" sz="1100" baseline="0" dirty="0" smtClean="0"/>
              <a:t> customers towards a product or brand. </a:t>
            </a:r>
            <a:r>
              <a:rPr lang="en-US" sz="1100" dirty="0" smtClean="0"/>
              <a:t>In </a:t>
            </a:r>
            <a:r>
              <a:rPr lang="en-US" sz="1100" dirty="0" smtClean="0"/>
              <a:t>an economic environment, an interesting mood could be for instance consumer confidence. Also, several other applications already exist for mining for example Twitter in order to determine people’s attitudes towards certain individuals, political parties, </a:t>
            </a:r>
            <a:r>
              <a:rPr lang="en-US" sz="1100" dirty="0" smtClean="0"/>
              <a:t>etcetera.</a:t>
            </a:r>
          </a:p>
          <a:p>
            <a:endParaRPr lang="en-US" sz="1100" dirty="0" smtClean="0"/>
          </a:p>
          <a:p>
            <a:r>
              <a:rPr lang="en-US" sz="1100" dirty="0" smtClean="0"/>
              <a:t>As such quantifications of sentiment in a score or class alone are not sufficient anymore, methods for summarizing opinionated texts have been gaining interest in recent research.</a:t>
            </a:r>
            <a:endParaRPr lang="en-US" sz="1100" dirty="0" smtClean="0"/>
          </a:p>
        </p:txBody>
      </p:sp>
      <p:sp>
        <p:nvSpPr>
          <p:cNvPr id="23556" name="Tijdelijke aanduiding voor dianummer 3"/>
          <p:cNvSpPr>
            <a:spLocks noGrp="1"/>
          </p:cNvSpPr>
          <p:nvPr>
            <p:ph type="sldNum" sz="quarter" idx="5"/>
          </p:nvPr>
        </p:nvSpPr>
        <p:spPr>
          <a:noFill/>
        </p:spPr>
        <p:txBody>
          <a:bodyPr/>
          <a:lstStyle/>
          <a:p>
            <a:fld id="{768EF536-575B-4198-A8B6-9C055AB87EB0}"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The goal of sentiment summarization is to distinguish relevant from irrelevant text fragments with respect to conveying the overall sentiment of an opinionated text. In order</a:t>
            </a:r>
            <a:r>
              <a:rPr lang="en-US" sz="1100" baseline="0" dirty="0" smtClean="0"/>
              <a:t> to accomplish this, common approaches typically look for sentences with specific features.</a:t>
            </a:r>
            <a:endParaRPr lang="en-US" sz="11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p>
          <a:p>
            <a:r>
              <a:rPr lang="en-US" sz="1200" b="0" i="0" u="none" strike="noStrike" kern="1200" baseline="0" dirty="0" smtClean="0">
                <a:solidFill>
                  <a:schemeClr val="tx1"/>
                </a:solidFill>
                <a:latin typeface="Arial" charset="0"/>
                <a:ea typeface="ＭＳ Ｐゴシック" pitchFamily="48" charset="-128"/>
                <a:cs typeface="+mn-cs"/>
              </a:rPr>
              <a:t>Existing work only considers few features as proxies for the relevance of a text fragment for a sentiment summary. Existing work shows only few common denominators in considered features, with one of the most widely used features being the discussion of certain aspects of a topic. Another rather straightforward feature considered in existing work is whether or not a text segment contains an opinion about the topic.  Some work additionally looks for text segments having a high intensity. The role of text segments is sometimes taken into account as well; some approaches account for whether or not a text segment is part of the introduction or conclusion of a text. Last, some work uses as distinguishing feature whether or not a text segment contains an adjective or an adverb.</a:t>
            </a:r>
            <a:endParaRPr lang="en-US" sz="1100" dirty="0" smtClean="0"/>
          </a:p>
        </p:txBody>
      </p:sp>
      <p:sp>
        <p:nvSpPr>
          <p:cNvPr id="23556" name="Tijdelijke aanduiding voor dianummer 3"/>
          <p:cNvSpPr>
            <a:spLocks noGrp="1"/>
          </p:cNvSpPr>
          <p:nvPr>
            <p:ph type="sldNum" sz="quarter" idx="5"/>
          </p:nvPr>
        </p:nvSpPr>
        <p:spPr>
          <a:noFill/>
        </p:spPr>
        <p:txBody>
          <a:bodyPr/>
          <a:lstStyle/>
          <a:p>
            <a:fld id="{768EF536-575B-4198-A8B6-9C055AB87EB0}"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a:ln/>
        </p:spPr>
        <p:txBody>
          <a:bodyPr/>
          <a:lstStyle/>
          <a:p>
            <a:r>
              <a:rPr lang="en-US" sz="1100" dirty="0" smtClean="0"/>
              <a:t>However, there are more features that may be relevant and have not been taken into</a:t>
            </a:r>
            <a:r>
              <a:rPr lang="en-US" sz="1100" baseline="0" dirty="0" smtClean="0"/>
              <a:t> account yet in the state-of-the-art on sentiment summarization. We envisage the following features to be viable as well.</a:t>
            </a:r>
          </a:p>
          <a:p>
            <a:endParaRPr lang="en-US" sz="1100" b="0" i="0" u="none" strike="noStrike" kern="1200" baseline="0" dirty="0" smtClean="0">
              <a:solidFill>
                <a:schemeClr val="tx1"/>
              </a:solidFill>
              <a:latin typeface="Arial" charset="0"/>
              <a:ea typeface="ＭＳ Ｐゴシック" pitchFamily="48" charset="-128"/>
              <a:cs typeface="+mn-cs"/>
            </a:endParaRPr>
          </a:p>
          <a:p>
            <a:r>
              <a:rPr lang="en-US" sz="1200" b="0" i="0" u="none" strike="noStrike" kern="1200" baseline="0" dirty="0" smtClean="0">
                <a:solidFill>
                  <a:schemeClr val="tx1"/>
                </a:solidFill>
                <a:latin typeface="Arial" charset="0"/>
                <a:ea typeface="ＭＳ Ｐゴシック" pitchFamily="48" charset="-128"/>
                <a:cs typeface="+mn-cs"/>
              </a:rPr>
              <a:t>First, we hypothesize that discussions of events are relevant in user-generate content, because people tend to use the Web to complain about something, which is typically a recent experience or event. In addition to this, an experience may yield an advice or recommendation. For</a:t>
            </a:r>
          </a:p>
          <a:p>
            <a:r>
              <a:rPr lang="en-US" sz="1200" b="0" i="0" u="none" strike="noStrike" kern="1200" baseline="0" dirty="0" smtClean="0">
                <a:solidFill>
                  <a:schemeClr val="tx1"/>
                </a:solidFill>
                <a:latin typeface="Arial" charset="0"/>
                <a:ea typeface="ＭＳ Ｐゴシック" pitchFamily="48" charset="-128"/>
                <a:cs typeface="+mn-cs"/>
              </a:rPr>
              <a:t>example, an advice may reflect or be supported by someone’s sentiment towards the brand. Similarly, arguments can further motivate an opinion or statement. In a similar way, people may also motivate why the favor one brand over another and as such use comparisons in order to motivate their sentiment towards the topic of their text.</a:t>
            </a:r>
          </a:p>
          <a:p>
            <a:endParaRPr lang="en-US" sz="1200" b="0" i="0" u="none" strike="noStrike" kern="1200" baseline="0" dirty="0" smtClean="0">
              <a:solidFill>
                <a:schemeClr val="tx1"/>
              </a:solidFill>
              <a:latin typeface="Arial" charset="0"/>
              <a:ea typeface="ＭＳ Ｐゴシック" pitchFamily="48" charset="-128"/>
              <a:cs typeface="+mn-cs"/>
            </a:endParaRPr>
          </a:p>
          <a:p>
            <a:r>
              <a:rPr lang="en-US" sz="1200" b="0" i="0" u="none" strike="noStrike" kern="1200" baseline="0" dirty="0" smtClean="0">
                <a:solidFill>
                  <a:schemeClr val="tx1"/>
                </a:solidFill>
                <a:latin typeface="Arial" charset="0"/>
                <a:ea typeface="ＭＳ Ｐゴシック" pitchFamily="48" charset="-128"/>
                <a:cs typeface="+mn-cs"/>
              </a:rPr>
              <a:t>Other features that may be considered can be defined on a different level of abstraction; such features are not necessarily defined at a semantic level, but rather at a syntactic or lexical level. A relevant text segment may for instance contain words (except for definite and indefinite articles) that occur in the title of the text as well. Additionally, fragments containing lists or sequences may be relevant, as people tend to list their complaints and</a:t>
            </a:r>
          </a:p>
          <a:p>
            <a:r>
              <a:rPr lang="en-US" sz="1200" b="0" i="0" u="none" strike="noStrike" kern="1200" baseline="0" dirty="0" smtClean="0">
                <a:solidFill>
                  <a:schemeClr val="tx1"/>
                </a:solidFill>
                <a:latin typeface="Arial" charset="0"/>
                <a:ea typeface="ＭＳ Ｐゴシック" pitchFamily="48" charset="-128"/>
                <a:cs typeface="+mn-cs"/>
              </a:rPr>
              <a:t>possible advantages or disadvantages. Last, the length of a fragment may play a role as well.</a:t>
            </a:r>
          </a:p>
          <a:p>
            <a:endParaRPr lang="en-US" sz="1200" b="0" i="0" u="none" strike="noStrike" kern="1200" baseline="0" dirty="0" smtClean="0">
              <a:solidFill>
                <a:schemeClr val="tx1"/>
              </a:solidFill>
              <a:latin typeface="Arial" charset="0"/>
              <a:ea typeface="ＭＳ Ｐゴシック" pitchFamily="48" charset="-128"/>
              <a:cs typeface="+mn-cs"/>
            </a:endParaRPr>
          </a:p>
          <a:p>
            <a:r>
              <a:rPr lang="en-US" sz="1200" b="0" i="0" u="none" strike="noStrike" kern="1200" baseline="0" dirty="0" smtClean="0">
                <a:solidFill>
                  <a:schemeClr val="tx1"/>
                </a:solidFill>
                <a:latin typeface="Arial" charset="0"/>
                <a:ea typeface="ＭＳ Ｐゴシック" pitchFamily="48" charset="-128"/>
                <a:cs typeface="+mn-cs"/>
              </a:rPr>
              <a:t>We aim to investigate which of the existing as well as new features can identify relevant fragments for sentiment summaries.</a:t>
            </a:r>
            <a:endParaRPr lang="en-US" sz="1100" dirty="0" smtClean="0"/>
          </a:p>
        </p:txBody>
      </p:sp>
      <p:sp>
        <p:nvSpPr>
          <p:cNvPr id="23556" name="Tijdelijke aanduiding voor dianummer 3"/>
          <p:cNvSpPr>
            <a:spLocks noGrp="1"/>
          </p:cNvSpPr>
          <p:nvPr>
            <p:ph type="sldNum" sz="quarter" idx="5"/>
          </p:nvPr>
        </p:nvSpPr>
        <p:spPr>
          <a:noFill/>
        </p:spPr>
        <p:txBody>
          <a:bodyPr/>
          <a:lstStyle/>
          <a:p>
            <a:fld id="{768EF536-575B-4198-A8B6-9C055AB87EB0}"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a:ln/>
        </p:spPr>
        <p:txBody>
          <a:bodyPr/>
          <a:lstStyle/>
          <a:p>
            <a:r>
              <a:rPr lang="en-US" sz="1100" dirty="0" smtClean="0"/>
              <a:t>We have performed an analysis on a collection of 60 Dutch conversational documents (forum posts) about the Dutch company </a:t>
            </a:r>
            <a:r>
              <a:rPr lang="en-US" sz="1100" dirty="0" err="1" smtClean="0"/>
              <a:t>Ziggo</a:t>
            </a:r>
            <a:r>
              <a:rPr lang="en-US" sz="1100" dirty="0" smtClean="0"/>
              <a:t>.</a:t>
            </a:r>
          </a:p>
          <a:p>
            <a:endParaRPr lang="en-US" sz="1100" dirty="0" smtClean="0"/>
          </a:p>
          <a:p>
            <a:r>
              <a:rPr lang="en-US" sz="1100" dirty="0" smtClean="0"/>
              <a:t>For each document, 7 candidate summary sentences were selected, such that each of our 15 considered features was as well-represented as possible.</a:t>
            </a:r>
          </a:p>
          <a:p>
            <a:endParaRPr lang="en-US" sz="1100" dirty="0" smtClean="0"/>
          </a:p>
          <a:p>
            <a:r>
              <a:rPr lang="en-US" sz="1100" dirty="0" smtClean="0"/>
              <a:t>Each of these 420 sentences was evaluated by 3 out of 9 human annotators. These annotators were asked</a:t>
            </a:r>
            <a:r>
              <a:rPr lang="en-US" sz="1100" baseline="0" dirty="0" smtClean="0"/>
              <a:t> to classify the sentiment of the text as either negative, neutral, or positive. They were asked to do the same for the sentiment of the selected sentence. Additionally, the annotators were asked to rate the relevance of the selected sentence on a four-point scale, ranging from highly irrelevant to highly relevant. The relevance of a sentence is measured </a:t>
            </a:r>
            <a:r>
              <a:rPr lang="en-US" sz="1200" b="0" i="0" u="none" strike="noStrike" kern="1200" baseline="0" dirty="0" smtClean="0">
                <a:solidFill>
                  <a:schemeClr val="tx1"/>
                </a:solidFill>
                <a:latin typeface="Arial" charset="0"/>
                <a:ea typeface="ＭＳ Ｐゴシック" pitchFamily="48" charset="-128"/>
                <a:cs typeface="+mn-cs"/>
              </a:rPr>
              <a:t>in terms of the extent to which it summarizes the sentiment conveyed by the document as a whole. </a:t>
            </a:r>
            <a:r>
              <a:rPr lang="en-US" sz="1100" baseline="0" dirty="0" smtClean="0"/>
              <a:t>Last, the annotators were asked whether our considered features applied to the selected sentence or not.</a:t>
            </a:r>
            <a:endParaRPr lang="en-US" sz="1100" dirty="0" smtClean="0"/>
          </a:p>
        </p:txBody>
      </p:sp>
      <p:sp>
        <p:nvSpPr>
          <p:cNvPr id="23556" name="Tijdelijke aanduiding voor dianummer 3"/>
          <p:cNvSpPr>
            <a:spLocks noGrp="1"/>
          </p:cNvSpPr>
          <p:nvPr>
            <p:ph type="sldNum" sz="quarter" idx="5"/>
          </p:nvPr>
        </p:nvSpPr>
        <p:spPr>
          <a:noFill/>
        </p:spPr>
        <p:txBody>
          <a:bodyPr/>
          <a:lstStyle/>
          <a:p>
            <a:fld id="{768EF536-575B-4198-A8B6-9C055AB87EB0}"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a:ln/>
        </p:spPr>
        <p:txBody>
          <a:bodyPr/>
          <a:lstStyle/>
          <a:p>
            <a:r>
              <a:rPr lang="en-US" sz="1100" dirty="0" smtClean="0"/>
              <a:t>In order to be</a:t>
            </a:r>
            <a:r>
              <a:rPr lang="en-US" sz="1100" baseline="0" dirty="0" smtClean="0"/>
              <a:t> able to perform these annotations, we have developed a web application. The nine annotators have used this interface in order to perform their tasks.</a:t>
            </a:r>
            <a:endParaRPr lang="en-US" sz="1100" dirty="0" smtClean="0"/>
          </a:p>
        </p:txBody>
      </p:sp>
      <p:sp>
        <p:nvSpPr>
          <p:cNvPr id="23556" name="Tijdelijke aanduiding voor dianummer 3"/>
          <p:cNvSpPr>
            <a:spLocks noGrp="1"/>
          </p:cNvSpPr>
          <p:nvPr>
            <p:ph type="sldNum" sz="quarter" idx="5"/>
          </p:nvPr>
        </p:nvSpPr>
        <p:spPr>
          <a:noFill/>
        </p:spPr>
        <p:txBody>
          <a:bodyPr/>
          <a:lstStyle/>
          <a:p>
            <a:fld id="{768EF536-575B-4198-A8B6-9C055AB87EB0}"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a:ln/>
        </p:spPr>
      </p:sp>
      <p:sp>
        <p:nvSpPr>
          <p:cNvPr id="23555" name="Tijdelijke aanduiding voor notities 2"/>
          <p:cNvSpPr>
            <a:spLocks noGrp="1"/>
          </p:cNvSpPr>
          <p:nvPr>
            <p:ph type="body" idx="1"/>
          </p:nvPr>
        </p:nvSpPr>
        <p:spPr>
          <a:noFill/>
          <a:ln/>
        </p:spPr>
        <p:txBody>
          <a:bodyPr/>
          <a:lstStyle/>
          <a:p>
            <a:r>
              <a:rPr lang="en-US" sz="1200" b="0" i="0" u="none" strike="noStrike" kern="1200" baseline="0" dirty="0" smtClean="0">
                <a:solidFill>
                  <a:schemeClr val="tx1"/>
                </a:solidFill>
                <a:latin typeface="Arial" charset="0"/>
                <a:ea typeface="ＭＳ Ｐゴシック" pitchFamily="48" charset="-128"/>
                <a:cs typeface="+mn-cs"/>
              </a:rPr>
              <a:t>After having collected all ratings from the annotators, we have aggregated the annotators’ scores in order to turn each sentence into one data point. To this end, we have averaged all sentiment scores over all 3 annotators per sentence. The relevance scores were first mapped onto binary classes and subsequently aggregated by means of majority voting over all 3 annotators. The applicability of features was aggregated per feature per sentence by means of majority voting as well.</a:t>
            </a:r>
          </a:p>
          <a:p>
            <a:endParaRPr lang="en-US" sz="1200" b="0" i="0" u="none" strike="noStrike" kern="1200" baseline="0" dirty="0" smtClean="0">
              <a:solidFill>
                <a:schemeClr val="tx1"/>
              </a:solidFill>
              <a:latin typeface="Arial" charset="0"/>
              <a:ea typeface="ＭＳ Ｐゴシック" pitchFamily="48" charset="-128"/>
              <a:cs typeface="+mn-cs"/>
            </a:endParaRPr>
          </a:p>
          <a:p>
            <a:r>
              <a:rPr lang="en-US" sz="1200" b="0" i="0" u="none" strike="noStrike" kern="1200" baseline="0" dirty="0" smtClean="0">
                <a:solidFill>
                  <a:schemeClr val="tx1"/>
                </a:solidFill>
                <a:latin typeface="Arial" charset="0"/>
                <a:ea typeface="ＭＳ Ｐゴシック" pitchFamily="48" charset="-128"/>
                <a:cs typeface="+mn-cs"/>
              </a:rPr>
              <a:t>We have subsequently analyzed the collection of data points thus obtained in order to identify important proxies for the relevance of a sentence in</a:t>
            </a:r>
          </a:p>
          <a:p>
            <a:r>
              <a:rPr lang="en-US" sz="1200" b="0" i="0" u="none" strike="noStrike" kern="1200" baseline="0" dirty="0" smtClean="0">
                <a:solidFill>
                  <a:schemeClr val="tx1"/>
                </a:solidFill>
                <a:latin typeface="Arial" charset="0"/>
                <a:ea typeface="ＭＳ Ｐゴシック" pitchFamily="48" charset="-128"/>
                <a:cs typeface="+mn-cs"/>
              </a:rPr>
              <a:t>a sentiment summary. First, we have used the collected data in order to determine the information gain of each considered feature with respect to the binary classification of the relevance of our evaluated sentences. As an alternative method, we have used a feature selection method in order to identify the most informative subset of features, by considering the predictive power of each individual feature along with the degree of redundancy between the features; subsets of features that are highly correlated with the class while having low inter-correlation are preferred. For these analyses, we have used the </a:t>
            </a:r>
            <a:r>
              <a:rPr lang="en-US" sz="1200" b="0" i="0" u="none" strike="noStrike" kern="1200" baseline="0" dirty="0" err="1" smtClean="0">
                <a:solidFill>
                  <a:schemeClr val="tx1"/>
                </a:solidFill>
                <a:latin typeface="Arial" charset="0"/>
                <a:ea typeface="ＭＳ Ｐゴシック" pitchFamily="48" charset="-128"/>
                <a:cs typeface="+mn-cs"/>
              </a:rPr>
              <a:t>Weka</a:t>
            </a:r>
            <a:r>
              <a:rPr lang="en-US" sz="1200" b="0" i="0" u="none" strike="noStrike" kern="1200" baseline="0" dirty="0" smtClean="0">
                <a:solidFill>
                  <a:schemeClr val="tx1"/>
                </a:solidFill>
                <a:latin typeface="Arial" charset="0"/>
                <a:ea typeface="ＭＳ Ｐゴシック" pitchFamily="48" charset="-128"/>
                <a:cs typeface="+mn-cs"/>
              </a:rPr>
              <a:t> software package. In order to validate the results, we have used 10-fold cross-validation on these analyses. As you may have noted, we have not used all data in this analysis; some data (the sentiment scores and the more detailed relevance scores) has been collected for future research.</a:t>
            </a:r>
            <a:endParaRPr lang="en-US" sz="1100" dirty="0" smtClean="0"/>
          </a:p>
        </p:txBody>
      </p:sp>
      <p:sp>
        <p:nvSpPr>
          <p:cNvPr id="23556" name="Tijdelijke aanduiding voor dianummer 3"/>
          <p:cNvSpPr>
            <a:spLocks noGrp="1"/>
          </p:cNvSpPr>
          <p:nvPr>
            <p:ph type="sldNum" sz="quarter" idx="5"/>
          </p:nvPr>
        </p:nvSpPr>
        <p:spPr>
          <a:noFill/>
        </p:spPr>
        <p:txBody>
          <a:bodyPr/>
          <a:lstStyle/>
          <a:p>
            <a:fld id="{768EF536-575B-4198-A8B6-9C055AB87EB0}"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Picture 11" descr="header"/>
          <p:cNvPicPr>
            <a:picLocks noChangeAspect="1" noChangeArrowheads="1"/>
          </p:cNvPicPr>
          <p:nvPr userDrawn="1"/>
        </p:nvPicPr>
        <p:blipFill>
          <a:blip r:embed="rId2" cstate="print">
            <a:lum bright="36000"/>
          </a:blip>
          <a:srcRect/>
          <a:stretch>
            <a:fillRect/>
          </a:stretch>
        </p:blipFill>
        <p:spPr bwMode="auto">
          <a:xfrm>
            <a:off x="715963" y="0"/>
            <a:ext cx="8428037" cy="2495550"/>
          </a:xfrm>
          <a:prstGeom prst="rect">
            <a:avLst/>
          </a:prstGeom>
          <a:noFill/>
          <a:ln w="9525">
            <a:noFill/>
            <a:miter lim="800000"/>
            <a:headEnd/>
            <a:tailEnd/>
          </a:ln>
        </p:spPr>
      </p:pic>
      <p:pic>
        <p:nvPicPr>
          <p:cNvPr id="5" name="Picture 2" descr="Erasmus PMS 3165"/>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172200" y="5984875"/>
            <a:ext cx="2743200" cy="644525"/>
          </a:xfrm>
          <a:prstGeom prst="rect">
            <a:avLst/>
          </a:prstGeom>
          <a:noFill/>
          <a:ln w="9525">
            <a:noFill/>
            <a:miter lim="800000"/>
            <a:headEnd/>
            <a:tailEnd/>
          </a:ln>
        </p:spPr>
      </p:pic>
      <p:pic>
        <p:nvPicPr>
          <p:cNvPr id="6" name="Picture 8" descr="band"/>
          <p:cNvPicPr>
            <a:picLocks noChangeAspect="1" noChangeArrowheads="1"/>
          </p:cNvPicPr>
          <p:nvPr userDrawn="1"/>
        </p:nvPicPr>
        <p:blipFill>
          <a:blip r:embed="rId4" cstate="print"/>
          <a:srcRect/>
          <a:stretch>
            <a:fillRect/>
          </a:stretch>
        </p:blipFill>
        <p:spPr bwMode="auto">
          <a:xfrm>
            <a:off x="0" y="0"/>
            <a:ext cx="719138" cy="6859588"/>
          </a:xfrm>
          <a:prstGeom prst="rect">
            <a:avLst/>
          </a:prstGeom>
          <a:noFill/>
          <a:ln w="9525">
            <a:noFill/>
            <a:miter lim="800000"/>
            <a:headEnd/>
            <a:tailEnd/>
          </a:ln>
        </p:spPr>
      </p:pic>
      <p:sp>
        <p:nvSpPr>
          <p:cNvPr id="149508" name="Rectangle 4"/>
          <p:cNvSpPr>
            <a:spLocks noGrp="1" noChangeArrowheads="1"/>
          </p:cNvSpPr>
          <p:nvPr>
            <p:ph type="subTitle" idx="1"/>
          </p:nvPr>
        </p:nvSpPr>
        <p:spPr>
          <a:xfrm>
            <a:off x="1692275" y="3860800"/>
            <a:ext cx="6400800" cy="1752600"/>
          </a:xfrm>
        </p:spPr>
        <p:txBody>
          <a:bodyPr/>
          <a:lstStyle>
            <a:lvl1pPr marL="0" indent="0" algn="ctr">
              <a:buFontTx/>
              <a:buNone/>
              <a:defRPr/>
            </a:lvl1pPr>
          </a:lstStyle>
          <a:p>
            <a:r>
              <a:rPr lang="en-US" dirty="0"/>
              <a:t>Click to edit Master subtitle style</a:t>
            </a:r>
          </a:p>
        </p:txBody>
      </p:sp>
      <p:sp>
        <p:nvSpPr>
          <p:cNvPr id="19" name="Titel 18"/>
          <p:cNvSpPr>
            <a:spLocks noGrp="1"/>
          </p:cNvSpPr>
          <p:nvPr>
            <p:ph type="title"/>
          </p:nvPr>
        </p:nvSpPr>
        <p:spPr>
          <a:xfrm>
            <a:off x="714348" y="1428736"/>
            <a:ext cx="8429652" cy="1071570"/>
          </a:xfrm>
        </p:spPr>
        <p:txBody>
          <a:bodyPr anchorCtr="1"/>
          <a:lstStyle>
            <a:lvl1pPr algn="ctr">
              <a:defRPr>
                <a:solidFill>
                  <a:schemeClr val="bg1">
                    <a:lumMod val="95000"/>
                  </a:schemeClr>
                </a:solidFill>
              </a:defRPr>
            </a:lvl1pPr>
          </a:lstStyle>
          <a:p>
            <a:r>
              <a:rPr lang="nl-NL" dirty="0" smtClean="0"/>
              <a:t>Klik om de stijl te bewerken</a:t>
            </a:r>
            <a:endParaRPr lang="nl-NL" dirty="0"/>
          </a:p>
        </p:txBody>
      </p:sp>
      <p:sp>
        <p:nvSpPr>
          <p:cNvPr id="7" name="Tijdelijke aanduiding voor dianummer 5"/>
          <p:cNvSpPr>
            <a:spLocks noGrp="1"/>
          </p:cNvSpPr>
          <p:nvPr>
            <p:ph type="sldNum" sz="quarter" idx="10"/>
          </p:nvPr>
        </p:nvSpPr>
        <p:spPr/>
        <p:txBody>
          <a:bodyPr/>
          <a:lstStyle>
            <a:lvl1pPr>
              <a:defRPr/>
            </a:lvl1pPr>
          </a:lstStyle>
          <a:p>
            <a:pPr>
              <a:defRPr/>
            </a:pPr>
            <a:fld id="{D16BC625-B799-4812-B54E-AC045BDECC8C}" type="slidenum">
              <a:rPr lang="en-US"/>
              <a:pPr>
                <a:defRPr/>
              </a:pPr>
              <a:t>‹nr.›</a:t>
            </a:fld>
            <a:endParaRPr lang="en-US" dirty="0"/>
          </a:p>
        </p:txBody>
      </p:sp>
      <p:sp>
        <p:nvSpPr>
          <p:cNvPr id="8" name="Rectangle 4"/>
          <p:cNvSpPr>
            <a:spLocks noGrp="1" noChangeArrowheads="1"/>
          </p:cNvSpPr>
          <p:nvPr>
            <p:ph type="dt" sz="half" idx="11"/>
          </p:nvPr>
        </p:nvSpPr>
        <p:spPr>
          <a:xfrm>
            <a:off x="785813" y="6215063"/>
            <a:ext cx="8286750" cy="220662"/>
          </a:xfrm>
        </p:spPr>
        <p:txBody>
          <a:bodyPr/>
          <a:lstStyle>
            <a:lvl1pPr algn="ctr">
              <a:defRPr sz="1400" smtClean="0"/>
            </a:lvl1pPr>
          </a:lstStyle>
          <a:p>
            <a:pPr>
              <a:defRPr/>
            </a:pPr>
            <a:r>
              <a:rPr lang="nl-NL" dirty="0" smtClean="0"/>
              <a:t>November 30, 2012</a:t>
            </a:r>
            <a:endParaRPr lang="en-US" dirty="0"/>
          </a:p>
        </p:txBody>
      </p:sp>
      <p:sp>
        <p:nvSpPr>
          <p:cNvPr id="9" name="Rectangle 5"/>
          <p:cNvSpPr>
            <a:spLocks noGrp="1" noChangeArrowheads="1"/>
          </p:cNvSpPr>
          <p:nvPr>
            <p:ph type="ftr" sz="quarter" idx="12"/>
          </p:nvPr>
        </p:nvSpPr>
        <p:spPr/>
        <p:txBody>
          <a:bodyPr/>
          <a:lstStyle>
            <a:lvl1pPr algn="ctr">
              <a:defRPr sz="1400" smtClean="0"/>
            </a:lvl1pPr>
          </a:lstStyle>
          <a:p>
            <a:pPr>
              <a:defRPr/>
            </a:pPr>
            <a:r>
              <a:rPr lang="en-US" dirty="0" smtClean="0"/>
              <a:t>WISE 2012</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WISE 2012</a:t>
            </a:r>
            <a:endParaRPr lang="en-US" dirty="0"/>
          </a:p>
        </p:txBody>
      </p:sp>
      <p:sp>
        <p:nvSpPr>
          <p:cNvPr id="5" name="Rectangle 4"/>
          <p:cNvSpPr>
            <a:spLocks noGrp="1" noChangeArrowheads="1"/>
          </p:cNvSpPr>
          <p:nvPr>
            <p:ph type="dt" sz="half" idx="11"/>
          </p:nvPr>
        </p:nvSpPr>
        <p:spPr>
          <a:ln/>
        </p:spPr>
        <p:txBody>
          <a:bodyPr/>
          <a:lstStyle>
            <a:lvl1pPr>
              <a:defRPr/>
            </a:lvl1pPr>
          </a:lstStyle>
          <a:p>
            <a:pPr>
              <a:defRPr/>
            </a:pPr>
            <a:r>
              <a:rPr lang="nl-NL" dirty="0" smtClean="0"/>
              <a:t>November 30, 2012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D063411-AE7F-42FF-8D11-C3A94B73D242}" type="slidenum">
              <a:rPr lang="en-US"/>
              <a:pPr>
                <a:defRPr/>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23063" y="274638"/>
            <a:ext cx="1963737" cy="61071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27088" y="274638"/>
            <a:ext cx="5743575" cy="61071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WISE 2012</a:t>
            </a:r>
            <a:endParaRPr lang="en-US" dirty="0"/>
          </a:p>
        </p:txBody>
      </p:sp>
      <p:sp>
        <p:nvSpPr>
          <p:cNvPr id="5" name="Rectangle 4"/>
          <p:cNvSpPr>
            <a:spLocks noGrp="1" noChangeArrowheads="1"/>
          </p:cNvSpPr>
          <p:nvPr>
            <p:ph type="dt" sz="half" idx="11"/>
          </p:nvPr>
        </p:nvSpPr>
        <p:spPr>
          <a:ln/>
        </p:spPr>
        <p:txBody>
          <a:bodyPr/>
          <a:lstStyle>
            <a:lvl1pPr>
              <a:defRPr/>
            </a:lvl1pPr>
          </a:lstStyle>
          <a:p>
            <a:pPr>
              <a:defRPr/>
            </a:pPr>
            <a:r>
              <a:rPr lang="nl-NL" dirty="0" smtClean="0"/>
              <a:t>November 30, 2012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ED08B75-73CA-469B-AE9C-19F0DEF5469A}" type="slidenum">
              <a:rPr lang="en-US"/>
              <a:pPr>
                <a:defRPr/>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WISE 2012</a:t>
            </a:r>
            <a:endParaRPr lang="en-US" dirty="0"/>
          </a:p>
        </p:txBody>
      </p:sp>
      <p:sp>
        <p:nvSpPr>
          <p:cNvPr id="5" name="Rectangle 4"/>
          <p:cNvSpPr>
            <a:spLocks noGrp="1" noChangeArrowheads="1"/>
          </p:cNvSpPr>
          <p:nvPr>
            <p:ph type="dt" sz="half" idx="11"/>
          </p:nvPr>
        </p:nvSpPr>
        <p:spPr>
          <a:ln/>
        </p:spPr>
        <p:txBody>
          <a:bodyPr/>
          <a:lstStyle>
            <a:lvl1pPr>
              <a:defRPr/>
            </a:lvl1pPr>
          </a:lstStyle>
          <a:p>
            <a:pPr>
              <a:defRPr/>
            </a:pPr>
            <a:r>
              <a:rPr lang="nl-NL" dirty="0" smtClean="0"/>
              <a:t>November 30, 2012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FDB6AF-DA76-4E0A-BC54-8BE786C767A8}" type="slidenum">
              <a:rPr lang="en-US"/>
              <a:pPr>
                <a:defRPr/>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WISE 2012</a:t>
            </a:r>
            <a:endParaRPr lang="en-US" dirty="0"/>
          </a:p>
        </p:txBody>
      </p:sp>
      <p:sp>
        <p:nvSpPr>
          <p:cNvPr id="5" name="Rectangle 4"/>
          <p:cNvSpPr>
            <a:spLocks noGrp="1" noChangeArrowheads="1"/>
          </p:cNvSpPr>
          <p:nvPr>
            <p:ph type="dt" sz="half" idx="11"/>
          </p:nvPr>
        </p:nvSpPr>
        <p:spPr>
          <a:ln/>
        </p:spPr>
        <p:txBody>
          <a:bodyPr/>
          <a:lstStyle>
            <a:lvl1pPr>
              <a:defRPr/>
            </a:lvl1pPr>
          </a:lstStyle>
          <a:p>
            <a:pPr>
              <a:defRPr/>
            </a:pPr>
            <a:r>
              <a:rPr lang="nl-NL" dirty="0" smtClean="0"/>
              <a:t>November 30, 2012</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ADE16E0-0F68-4A3E-B5FF-9D7782AADB34}" type="slidenum">
              <a:rPr lang="en-US"/>
              <a:pPr>
                <a:defRPr/>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27088" y="1412875"/>
            <a:ext cx="3852862"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832350" y="1412875"/>
            <a:ext cx="385445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WISE 2012</a:t>
            </a:r>
            <a:endParaRPr lang="en-US" dirty="0"/>
          </a:p>
        </p:txBody>
      </p:sp>
      <p:sp>
        <p:nvSpPr>
          <p:cNvPr id="6" name="Rectangle 4"/>
          <p:cNvSpPr>
            <a:spLocks noGrp="1" noChangeArrowheads="1"/>
          </p:cNvSpPr>
          <p:nvPr>
            <p:ph type="dt" sz="half" idx="11"/>
          </p:nvPr>
        </p:nvSpPr>
        <p:spPr>
          <a:ln/>
        </p:spPr>
        <p:txBody>
          <a:bodyPr/>
          <a:lstStyle>
            <a:lvl1pPr>
              <a:defRPr/>
            </a:lvl1pPr>
          </a:lstStyle>
          <a:p>
            <a:pPr>
              <a:defRPr/>
            </a:pPr>
            <a:r>
              <a:rPr lang="nl-NL" dirty="0" smtClean="0"/>
              <a:t>November 30, 2012</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6329456-0AF9-4BFF-B3C9-45054420CBD5}" type="slidenum">
              <a:rPr lang="en-US"/>
              <a:pPr>
                <a:defRPr/>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28675" y="1535113"/>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828674" y="2192356"/>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1" name="Titel 1"/>
          <p:cNvSpPr>
            <a:spLocks noGrp="1"/>
          </p:cNvSpPr>
          <p:nvPr>
            <p:ph type="title"/>
          </p:nvPr>
        </p:nvSpPr>
        <p:spPr>
          <a:xfrm>
            <a:off x="827088" y="274638"/>
            <a:ext cx="7859712" cy="1143000"/>
          </a:xfrm>
        </p:spPr>
        <p:txBody>
          <a:bodyPr/>
          <a:lstStyle/>
          <a:p>
            <a:r>
              <a:rPr lang="nl-NL" smtClean="0"/>
              <a:t>Klik om de stijl te bewerken</a:t>
            </a:r>
            <a:endParaRPr lang="nl-NL"/>
          </a:p>
        </p:txBody>
      </p:sp>
      <p:sp>
        <p:nvSpPr>
          <p:cNvPr id="12" name="Tijdelijke aanduiding voor tekst 2"/>
          <p:cNvSpPr>
            <a:spLocks noGrp="1"/>
          </p:cNvSpPr>
          <p:nvPr>
            <p:ph type="body" idx="13"/>
          </p:nvPr>
        </p:nvSpPr>
        <p:spPr>
          <a:xfrm>
            <a:off x="4857752" y="1540669"/>
            <a:ext cx="385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13" name="Tijdelijke aanduiding voor inhoud 3"/>
          <p:cNvSpPr>
            <a:spLocks noGrp="1"/>
          </p:cNvSpPr>
          <p:nvPr>
            <p:ph sz="half" idx="14"/>
          </p:nvPr>
        </p:nvSpPr>
        <p:spPr>
          <a:xfrm>
            <a:off x="4857751" y="2197912"/>
            <a:ext cx="3852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Rectangle 5"/>
          <p:cNvSpPr>
            <a:spLocks noGrp="1" noChangeArrowheads="1"/>
          </p:cNvSpPr>
          <p:nvPr>
            <p:ph type="ftr" sz="quarter" idx="15"/>
          </p:nvPr>
        </p:nvSpPr>
        <p:spPr>
          <a:ln/>
        </p:spPr>
        <p:txBody>
          <a:bodyPr/>
          <a:lstStyle>
            <a:lvl1pPr>
              <a:defRPr/>
            </a:lvl1pPr>
          </a:lstStyle>
          <a:p>
            <a:pPr>
              <a:defRPr/>
            </a:pPr>
            <a:r>
              <a:rPr lang="en-US" dirty="0" smtClean="0"/>
              <a:t>WISE 2012</a:t>
            </a:r>
            <a:endParaRPr lang="en-US" dirty="0"/>
          </a:p>
        </p:txBody>
      </p:sp>
      <p:sp>
        <p:nvSpPr>
          <p:cNvPr id="8" name="Rectangle 4"/>
          <p:cNvSpPr>
            <a:spLocks noGrp="1" noChangeArrowheads="1"/>
          </p:cNvSpPr>
          <p:nvPr>
            <p:ph type="dt" sz="half" idx="16"/>
          </p:nvPr>
        </p:nvSpPr>
        <p:spPr>
          <a:ln/>
        </p:spPr>
        <p:txBody>
          <a:bodyPr/>
          <a:lstStyle>
            <a:lvl1pPr>
              <a:defRPr/>
            </a:lvl1pPr>
          </a:lstStyle>
          <a:p>
            <a:pPr>
              <a:defRPr/>
            </a:pPr>
            <a:r>
              <a:rPr lang="nl-NL" dirty="0" smtClean="0"/>
              <a:t>November 30, 2012</a:t>
            </a:r>
            <a:endParaRPr lang="en-US" dirty="0"/>
          </a:p>
        </p:txBody>
      </p:sp>
      <p:sp>
        <p:nvSpPr>
          <p:cNvPr id="9" name="Rectangle 6"/>
          <p:cNvSpPr>
            <a:spLocks noGrp="1" noChangeArrowheads="1"/>
          </p:cNvSpPr>
          <p:nvPr>
            <p:ph type="sldNum" sz="quarter" idx="17"/>
          </p:nvPr>
        </p:nvSpPr>
        <p:spPr>
          <a:ln/>
        </p:spPr>
        <p:txBody>
          <a:bodyPr/>
          <a:lstStyle>
            <a:lvl1pPr>
              <a:defRPr/>
            </a:lvl1pPr>
          </a:lstStyle>
          <a:p>
            <a:pPr>
              <a:defRPr/>
            </a:pPr>
            <a:fld id="{B90F55E0-0A01-4325-A839-12B4BECFACD2}" type="slidenum">
              <a:rPr lang="en-US"/>
              <a:pPr>
                <a:defRPr/>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t>WISE 2012</a:t>
            </a:r>
            <a:endParaRPr lang="en-US" dirty="0"/>
          </a:p>
        </p:txBody>
      </p:sp>
      <p:sp>
        <p:nvSpPr>
          <p:cNvPr id="4" name="Rectangle 4"/>
          <p:cNvSpPr>
            <a:spLocks noGrp="1" noChangeArrowheads="1"/>
          </p:cNvSpPr>
          <p:nvPr>
            <p:ph type="dt" sz="half" idx="11"/>
          </p:nvPr>
        </p:nvSpPr>
        <p:spPr>
          <a:ln/>
        </p:spPr>
        <p:txBody>
          <a:bodyPr/>
          <a:lstStyle>
            <a:lvl1pPr>
              <a:defRPr/>
            </a:lvl1pPr>
          </a:lstStyle>
          <a:p>
            <a:pPr>
              <a:defRPr/>
            </a:pPr>
            <a:r>
              <a:rPr lang="nl-NL" dirty="0" smtClean="0"/>
              <a:t>November 30, 2012</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416BA90-0B76-41EE-98B9-2177C9DE90E4}" type="slidenum">
              <a:rPr lang="en-US"/>
              <a:pPr>
                <a:defRPr/>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t>WISE 2012</a:t>
            </a:r>
            <a:endParaRPr lang="en-US" dirty="0"/>
          </a:p>
        </p:txBody>
      </p:sp>
      <p:sp>
        <p:nvSpPr>
          <p:cNvPr id="3" name="Rectangle 4"/>
          <p:cNvSpPr>
            <a:spLocks noGrp="1" noChangeArrowheads="1"/>
          </p:cNvSpPr>
          <p:nvPr>
            <p:ph type="dt" sz="half" idx="11"/>
          </p:nvPr>
        </p:nvSpPr>
        <p:spPr>
          <a:ln/>
        </p:spPr>
        <p:txBody>
          <a:bodyPr/>
          <a:lstStyle>
            <a:lvl1pPr>
              <a:defRPr/>
            </a:lvl1pPr>
          </a:lstStyle>
          <a:p>
            <a:pPr>
              <a:defRPr/>
            </a:pPr>
            <a:r>
              <a:rPr lang="nl-NL" dirty="0" smtClean="0"/>
              <a:t>November 30, 2012</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0149CAA-97EA-4614-96AE-0A205E2E3D1B}" type="slidenum">
              <a:rPr lang="en-US"/>
              <a:pPr>
                <a:defRPr/>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57224"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000496" y="273050"/>
            <a:ext cx="468630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857224"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WISE 2012</a:t>
            </a:r>
            <a:endParaRPr lang="en-US" dirty="0"/>
          </a:p>
        </p:txBody>
      </p:sp>
      <p:sp>
        <p:nvSpPr>
          <p:cNvPr id="6" name="Rectangle 4"/>
          <p:cNvSpPr>
            <a:spLocks noGrp="1" noChangeArrowheads="1"/>
          </p:cNvSpPr>
          <p:nvPr>
            <p:ph type="dt" sz="half" idx="11"/>
          </p:nvPr>
        </p:nvSpPr>
        <p:spPr>
          <a:ln/>
        </p:spPr>
        <p:txBody>
          <a:bodyPr/>
          <a:lstStyle>
            <a:lvl1pPr>
              <a:defRPr/>
            </a:lvl1pPr>
          </a:lstStyle>
          <a:p>
            <a:pPr>
              <a:defRPr/>
            </a:pPr>
            <a:r>
              <a:rPr lang="nl-NL" dirty="0" smtClean="0"/>
              <a:t>November 30, 2012</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59586C4-63A7-404D-95DE-3B1A23B10C22}" type="slidenum">
              <a:rPr lang="en-US"/>
              <a:pPr>
                <a:defRPr/>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WISE 2012</a:t>
            </a:r>
            <a:endParaRPr lang="en-US" dirty="0"/>
          </a:p>
        </p:txBody>
      </p:sp>
      <p:sp>
        <p:nvSpPr>
          <p:cNvPr id="6" name="Rectangle 4"/>
          <p:cNvSpPr>
            <a:spLocks noGrp="1" noChangeArrowheads="1"/>
          </p:cNvSpPr>
          <p:nvPr>
            <p:ph type="dt" sz="half" idx="11"/>
          </p:nvPr>
        </p:nvSpPr>
        <p:spPr>
          <a:ln/>
        </p:spPr>
        <p:txBody>
          <a:bodyPr/>
          <a:lstStyle>
            <a:lvl1pPr>
              <a:defRPr/>
            </a:lvl1pPr>
          </a:lstStyle>
          <a:p>
            <a:pPr>
              <a:defRPr/>
            </a:pPr>
            <a:r>
              <a:rPr lang="nl-NL" dirty="0" smtClean="0"/>
              <a:t>November 30, 2012</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9398739-6AB8-45C1-ABE8-8982BB0A91E7}" type="slidenum">
              <a:rPr lang="en-US"/>
              <a:pPr>
                <a:defRPr/>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274638"/>
            <a:ext cx="78597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27088" y="1412875"/>
            <a:ext cx="7859712"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Rectangle 5"/>
          <p:cNvSpPr>
            <a:spLocks noGrp="1" noChangeArrowheads="1"/>
          </p:cNvSpPr>
          <p:nvPr>
            <p:ph type="ftr" sz="quarter" idx="3"/>
          </p:nvPr>
        </p:nvSpPr>
        <p:spPr bwMode="auto">
          <a:xfrm>
            <a:off x="785813" y="6500813"/>
            <a:ext cx="8286750"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dirty="0" smtClean="0"/>
              <a:t>WISE 2012</a:t>
            </a:r>
            <a:endParaRPr lang="en-US" dirty="0"/>
          </a:p>
        </p:txBody>
      </p:sp>
      <p:sp>
        <p:nvSpPr>
          <p:cNvPr id="111620" name="Rectangle 4"/>
          <p:cNvSpPr>
            <a:spLocks noGrp="1" noChangeArrowheads="1"/>
          </p:cNvSpPr>
          <p:nvPr>
            <p:ph type="dt" sz="half" idx="2"/>
          </p:nvPr>
        </p:nvSpPr>
        <p:spPr bwMode="auto">
          <a:xfrm>
            <a:off x="785813" y="6500813"/>
            <a:ext cx="1731962" cy="220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nl-NL" dirty="0" smtClean="0"/>
              <a:t>November 30, 2012</a:t>
            </a:r>
            <a:endParaRPr lang="en-US" dirty="0"/>
          </a:p>
        </p:txBody>
      </p:sp>
      <p:sp>
        <p:nvSpPr>
          <p:cNvPr id="111622" name="Rectangle 6"/>
          <p:cNvSpPr>
            <a:spLocks noGrp="1" noChangeArrowheads="1"/>
          </p:cNvSpPr>
          <p:nvPr>
            <p:ph type="sldNum" sz="quarter" idx="4"/>
          </p:nvPr>
        </p:nvSpPr>
        <p:spPr bwMode="auto">
          <a:xfrm>
            <a:off x="8388350" y="115888"/>
            <a:ext cx="622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4CEA22E-8A7F-412D-BFBD-3FD6342197CF}" type="slidenum">
              <a:rPr lang="en-US"/>
              <a:pPr>
                <a:defRPr/>
              </a:pPr>
              <a:t>‹nr.›</a:t>
            </a:fld>
            <a:endParaRPr lang="en-US" dirty="0"/>
          </a:p>
        </p:txBody>
      </p:sp>
      <p:pic>
        <p:nvPicPr>
          <p:cNvPr id="1031" name="Picture 8" descr="band"/>
          <p:cNvPicPr>
            <a:picLocks noChangeAspect="1" noChangeArrowheads="1"/>
          </p:cNvPicPr>
          <p:nvPr userDrawn="1"/>
        </p:nvPicPr>
        <p:blipFill>
          <a:blip r:embed="rId13" cstate="print"/>
          <a:srcRect/>
          <a:stretch>
            <a:fillRect/>
          </a:stretch>
        </p:blipFill>
        <p:spPr bwMode="auto">
          <a:xfrm>
            <a:off x="0" y="0"/>
            <a:ext cx="71913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6"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vh.sing@gmail.com" TargetMode="External"/><Relationship Id="rId7" Type="http://schemas.openxmlformats.org/officeDocument/2006/relationships/hyperlink" Target="mailto:fhogenboom@ese.eur.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frasincar@ese.eur.nl" TargetMode="External"/><Relationship Id="rId5" Type="http://schemas.openxmlformats.org/officeDocument/2006/relationships/hyperlink" Target="mailto:hogenboom@ese.eur.nl" TargetMode="External"/><Relationship Id="rId4" Type="http://schemas.openxmlformats.org/officeDocument/2006/relationships/hyperlink" Target="mailto:Arthur.van.Bunningen@teezir.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ogenboom@ese.eur.n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 9"/>
          <p:cNvGraphicFramePr>
            <a:graphicFrameLocks noGrp="1"/>
          </p:cNvGraphicFramePr>
          <p:nvPr>
            <p:extLst>
              <p:ext uri="{D42A27DB-BD31-4B8C-83A1-F6EECF244321}">
                <p14:modId xmlns:p14="http://schemas.microsoft.com/office/powerpoint/2010/main" val="273132883"/>
              </p:ext>
            </p:extLst>
          </p:nvPr>
        </p:nvGraphicFramePr>
        <p:xfrm>
          <a:off x="1403649" y="4522440"/>
          <a:ext cx="6840759" cy="1066800"/>
        </p:xfrm>
        <a:graphic>
          <a:graphicData uri="http://schemas.openxmlformats.org/drawingml/2006/table">
            <a:tbl>
              <a:tblPr firstRow="1" bandRow="1">
                <a:tableStyleId>{2D5ABB26-0587-4C30-8999-92F81FD0307C}</a:tableStyleId>
              </a:tblPr>
              <a:tblGrid>
                <a:gridCol w="6840759"/>
              </a:tblGrid>
              <a:tr h="977704">
                <a:tc>
                  <a:txBody>
                    <a:bodyPr/>
                    <a:lstStyle/>
                    <a:p>
                      <a:pPr algn="ctr"/>
                      <a:r>
                        <a:rPr lang="en-US" sz="1400" kern="1200" noProof="0" dirty="0" smtClean="0">
                          <a:solidFill>
                            <a:schemeClr val="tx1"/>
                          </a:solidFill>
                          <a:latin typeface="+mn-lt"/>
                          <a:ea typeface="+mn-ea"/>
                          <a:cs typeface="+mn-cs"/>
                        </a:rPr>
                        <a:t>*Era</a:t>
                      </a:r>
                      <a:r>
                        <a:rPr lang="en-US" sz="1400" noProof="0" dirty="0" smtClean="0">
                          <a:solidFill>
                            <a:schemeClr val="tx1"/>
                          </a:solidFill>
                        </a:rPr>
                        <a:t>smus University Rotterdam</a:t>
                      </a:r>
                    </a:p>
                    <a:p>
                      <a:pPr algn="ctr"/>
                      <a:r>
                        <a:rPr lang="en-US" sz="1400" noProof="0" dirty="0" smtClean="0">
                          <a:solidFill>
                            <a:schemeClr val="tx1"/>
                          </a:solidFill>
                        </a:rPr>
                        <a:t>P.O. Box 1738, NL-3000 DR Rotterdam, the Netherlands</a:t>
                      </a:r>
                    </a:p>
                    <a:p>
                      <a:pPr algn="ctr"/>
                      <a:endParaRPr lang="en-US" sz="800" noProof="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30000" noProof="0" dirty="0" smtClean="0">
                          <a:solidFill>
                            <a:schemeClr val="tx1"/>
                          </a:solidFill>
                          <a:latin typeface="+mn-lt"/>
                          <a:ea typeface="+mn-ea"/>
                          <a:cs typeface="+mn-cs"/>
                        </a:rPr>
                        <a:t>†</a:t>
                      </a:r>
                      <a:r>
                        <a:rPr lang="en-US" sz="1400" kern="1200" noProof="0" dirty="0" smtClean="0">
                          <a:solidFill>
                            <a:schemeClr val="tx1"/>
                          </a:solidFill>
                          <a:latin typeface="+mn-lt"/>
                          <a:ea typeface="+mn-ea"/>
                          <a:cs typeface="+mn-cs"/>
                        </a:rPr>
                        <a:t>Teezir BV</a:t>
                      </a:r>
                      <a:endParaRPr lang="en-US" sz="1400" noProof="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solidFill>
                        </a:rPr>
                        <a:t>Wilhelminapark 46, NL-3581 NL, Utrecht, the Netherlands</a:t>
                      </a:r>
                      <a:endParaRPr lang="en-US" sz="1400" noProof="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itel 5"/>
          <p:cNvSpPr>
            <a:spLocks noGrp="1"/>
          </p:cNvSpPr>
          <p:nvPr>
            <p:ph type="title"/>
          </p:nvPr>
        </p:nvSpPr>
        <p:spPr>
          <a:xfrm>
            <a:off x="714375" y="1428750"/>
            <a:ext cx="8429625" cy="1071563"/>
          </a:xfrm>
        </p:spPr>
        <p:txBody>
          <a:bodyPr/>
          <a:lstStyle/>
          <a:p>
            <a:pPr>
              <a:defRPr/>
            </a:pPr>
            <a:r>
              <a:rPr lang="en-US" sz="2400" dirty="0">
                <a:solidFill>
                  <a:srgbClr val="F2F2F2"/>
                </a:solidFill>
              </a:rPr>
              <a:t>An Empirical Study for Determining Relevant Features for Sentiment Summarization of Online</a:t>
            </a:r>
            <a:br>
              <a:rPr lang="en-US" sz="2400" dirty="0">
                <a:solidFill>
                  <a:srgbClr val="F2F2F2"/>
                </a:solidFill>
              </a:rPr>
            </a:br>
            <a:r>
              <a:rPr lang="en-US" sz="2400" dirty="0">
                <a:solidFill>
                  <a:srgbClr val="F2F2F2"/>
                </a:solidFill>
              </a:rPr>
              <a:t>Conversational Documents</a:t>
            </a:r>
            <a:endParaRPr lang="en-US" sz="3200" dirty="0"/>
          </a:p>
        </p:txBody>
      </p:sp>
      <p:sp>
        <p:nvSpPr>
          <p:cNvPr id="6147" name="Tijdelijke aanduiding voor voettekst 3"/>
          <p:cNvSpPr>
            <a:spLocks noGrp="1"/>
          </p:cNvSpPr>
          <p:nvPr>
            <p:ph type="ftr" sz="quarter" idx="12"/>
          </p:nvPr>
        </p:nvSpPr>
        <p:spPr>
          <a:noFill/>
        </p:spPr>
        <p:txBody>
          <a:bodyPr/>
          <a:lstStyle/>
          <a:p>
            <a:r>
              <a:rPr lang="en-US" dirty="0" smtClean="0">
                <a:ea typeface="ＭＳ Ｐゴシック" pitchFamily="34" charset="-128"/>
              </a:rPr>
              <a:t>WISE 2012</a:t>
            </a:r>
            <a:endParaRPr lang="en-US" dirty="0" smtClean="0">
              <a:ea typeface="ＭＳ Ｐゴシック" pitchFamily="34" charset="-128"/>
            </a:endParaRPr>
          </a:p>
        </p:txBody>
      </p:sp>
      <p:graphicFrame>
        <p:nvGraphicFramePr>
          <p:cNvPr id="8" name="Tabel 7"/>
          <p:cNvGraphicFramePr>
            <a:graphicFrameLocks noGrp="1"/>
          </p:cNvGraphicFramePr>
          <p:nvPr>
            <p:extLst>
              <p:ext uri="{D42A27DB-BD31-4B8C-83A1-F6EECF244321}">
                <p14:modId xmlns:p14="http://schemas.microsoft.com/office/powerpoint/2010/main" val="252376465"/>
              </p:ext>
            </p:extLst>
          </p:nvPr>
        </p:nvGraphicFramePr>
        <p:xfrm>
          <a:off x="972488" y="2995384"/>
          <a:ext cx="7992000" cy="1353304"/>
        </p:xfrm>
        <a:graphic>
          <a:graphicData uri="http://schemas.openxmlformats.org/drawingml/2006/table">
            <a:tbl>
              <a:tblPr firstRow="1" bandRow="1">
                <a:tableStyleId>{2D5ABB26-0587-4C30-8999-92F81FD0307C}</a:tableStyleId>
              </a:tblPr>
              <a:tblGrid>
                <a:gridCol w="1152128"/>
                <a:gridCol w="1224136"/>
                <a:gridCol w="1555601"/>
                <a:gridCol w="1288135"/>
                <a:gridCol w="1368000"/>
                <a:gridCol w="1404000"/>
              </a:tblGrid>
              <a:tr h="576064">
                <a:tc gridSpan="2">
                  <a:txBody>
                    <a:bodyPr/>
                    <a:lstStyle/>
                    <a:p>
                      <a:pPr algn="ctr"/>
                      <a:r>
                        <a:rPr lang="en-US" sz="1800" b="1" noProof="0" dirty="0" smtClean="0">
                          <a:solidFill>
                            <a:srgbClr val="00393F"/>
                          </a:solidFill>
                        </a:rPr>
                        <a:t>Gino Mangnoesing*</a:t>
                      </a:r>
                      <a:endParaRPr lang="en-US" sz="1800" b="1" noProof="0" dirty="0" smtClean="0">
                        <a:solidFill>
                          <a:srgbClr val="00393F"/>
                        </a:solidFill>
                      </a:endParaRPr>
                    </a:p>
                    <a:p>
                      <a:pPr algn="ctr"/>
                      <a:r>
                        <a:rPr lang="en-US" sz="1300" b="0" u="sng" noProof="0" dirty="0" smtClean="0">
                          <a:solidFill>
                            <a:schemeClr val="accent1">
                              <a:lumMod val="50000"/>
                            </a:schemeClr>
                          </a:solidFill>
                          <a:hlinkClick r:id="rId3"/>
                        </a:rPr>
                        <a:t>gvh.sing@gmail.com</a:t>
                      </a:r>
                      <a:endParaRPr lang="en-US" sz="1300" u="sng" noProof="0" dirty="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a:r>
                        <a:rPr lang="en-US" sz="1800" b="1" noProof="0" dirty="0" smtClean="0">
                          <a:solidFill>
                            <a:srgbClr val="00393F"/>
                          </a:solidFill>
                        </a:rPr>
                        <a:t>Arthur van Bunningen</a:t>
                      </a:r>
                      <a:r>
                        <a:rPr lang="en-US" sz="1800" b="1" baseline="30000" noProof="0" dirty="0" smtClean="0">
                          <a:solidFill>
                            <a:srgbClr val="00393F"/>
                          </a:solidFill>
                        </a:rPr>
                        <a:t>†</a:t>
                      </a:r>
                      <a:endParaRPr lang="en-US" sz="1600" b="1" baseline="30000" noProof="0" dirty="0" smtClean="0">
                        <a:solidFill>
                          <a:srgbClr val="00393F"/>
                        </a:solidFill>
                      </a:endParaRPr>
                    </a:p>
                    <a:p>
                      <a:pPr algn="ctr"/>
                      <a:r>
                        <a:rPr lang="en-US" sz="1300" b="0" u="sng" noProof="0" dirty="0" smtClean="0">
                          <a:solidFill>
                            <a:schemeClr val="accent1">
                              <a:lumMod val="50000"/>
                            </a:schemeClr>
                          </a:solidFill>
                          <a:hlinkClick r:id="rId4"/>
                        </a:rPr>
                        <a:t>Arthur.van.Bunningen@teezir.com</a:t>
                      </a:r>
                      <a:endParaRPr lang="en-US" sz="1300" u="sng" noProof="0" dirty="0" smtClean="0"/>
                    </a:p>
                    <a:p>
                      <a:pPr algn="ctr"/>
                      <a:endParaRPr lang="en-US" sz="1400" u="sng" noProof="0" dirty="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a:r>
                        <a:rPr lang="en-US" sz="1800" b="1" noProof="0" dirty="0" smtClean="0">
                          <a:solidFill>
                            <a:srgbClr val="00393F"/>
                          </a:solidFill>
                        </a:rPr>
                        <a:t>Alexander Hogenboom*</a:t>
                      </a:r>
                      <a:endParaRPr lang="en-US" sz="1600" b="1" noProof="0" dirty="0" smtClean="0">
                        <a:solidFill>
                          <a:srgbClr val="00393F"/>
                        </a:solidFill>
                      </a:endParaRPr>
                    </a:p>
                    <a:p>
                      <a:pPr algn="ctr"/>
                      <a:r>
                        <a:rPr lang="en-US" sz="1300" b="0" u="sng" noProof="0" dirty="0" smtClean="0">
                          <a:solidFill>
                            <a:schemeClr val="accent1">
                              <a:lumMod val="50000"/>
                            </a:schemeClr>
                          </a:solidFill>
                          <a:hlinkClick r:id="rId5"/>
                        </a:rPr>
                        <a:t>hogenboom@ese.eur.nl</a:t>
                      </a:r>
                      <a:endParaRPr lang="en-US" sz="1300" u="sng" noProof="0" dirty="0" smtClean="0"/>
                    </a:p>
                    <a:p>
                      <a:pPr algn="ctr"/>
                      <a:endParaRPr lang="en-US" sz="1400" u="sng" noProof="0" dirty="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576064">
                <a:tc>
                  <a:txBody>
                    <a:bodyPr/>
                    <a:lstStyle/>
                    <a:p>
                      <a:pPr algn="ctr"/>
                      <a:endParaRPr lang="en-US" sz="1400" u="sng" noProof="0" dirty="0" smtClean="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sng" strike="noStrike" kern="1200" cap="none" spc="0" normalizeH="0" baseline="0" noProof="0" dirty="0" smtClean="0">
                        <a:ln>
                          <a:noFill/>
                        </a:ln>
                        <a:solidFill>
                          <a:srgbClr val="000000"/>
                        </a:solidFill>
                        <a:effectLst/>
                        <a:uLnTx/>
                        <a:uFillTx/>
                        <a:latin typeface="+mn-lt"/>
                        <a:ea typeface="ＭＳ Ｐゴシック" pitchFamily="48" charset="-128"/>
                        <a:cs typeface="+mn-cs"/>
                      </a:endParaRPr>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u="sng" noProof="0" dirty="0" smtClean="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393F"/>
                          </a:solidFill>
                          <a:effectLst/>
                          <a:uLnTx/>
                          <a:uFillTx/>
                          <a:latin typeface="+mn-lt"/>
                          <a:ea typeface="+mn-ea"/>
                          <a:cs typeface="+mn-cs"/>
                        </a:rPr>
                        <a:t>Flavius Frasincar*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sng" strike="noStrike" kern="1200" cap="none" spc="0" normalizeH="0" baseline="0" noProof="0" dirty="0" smtClean="0">
                          <a:ln>
                            <a:noFill/>
                          </a:ln>
                          <a:solidFill>
                            <a:srgbClr val="BBE0E3">
                              <a:lumMod val="50000"/>
                            </a:srgbClr>
                          </a:solidFill>
                          <a:effectLst/>
                          <a:uLnTx/>
                          <a:uFillTx/>
                          <a:latin typeface="+mn-lt"/>
                          <a:ea typeface="+mn-ea"/>
                          <a:cs typeface="+mn-cs"/>
                          <a:hlinkClick r:id="rId6"/>
                        </a:rPr>
                        <a:t>frasincar@ese.eur.nl</a:t>
                      </a:r>
                      <a:endParaRPr kumimoji="0" lang="en-US" sz="1300" b="0" i="0" u="sng" strike="noStrike" kern="1200" cap="none" spc="0" normalizeH="0" baseline="0" noProof="0" dirty="0" smtClean="0">
                        <a:ln>
                          <a:noFill/>
                        </a:ln>
                        <a:solidFill>
                          <a:srgbClr val="000000"/>
                        </a:solidFill>
                        <a:effectLst/>
                        <a:uLnTx/>
                        <a:uFillTx/>
                        <a:latin typeface="+mn-lt"/>
                        <a:ea typeface="+mn-ea"/>
                        <a:cs typeface="+mn-cs"/>
                      </a:endParaRPr>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u="sng" noProof="0" dirty="0" smtClean="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u="sng" noProof="0" dirty="0" smtClean="0"/>
                    </a:p>
                  </a:txBody>
                  <a:tcPr marL="46800" marR="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kstvak 2"/>
          <p:cNvSpPr txBox="1"/>
          <p:nvPr/>
        </p:nvSpPr>
        <p:spPr bwMode="auto">
          <a:xfrm>
            <a:off x="2225075" y="3773165"/>
            <a:ext cx="2573240" cy="56938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lvl="0" algn="ctr" eaLnBrk="1" fontAlgn="auto" hangingPunct="1">
              <a:spcBef>
                <a:spcPts val="0"/>
              </a:spcBef>
              <a:spcAft>
                <a:spcPts val="0"/>
              </a:spcAft>
            </a:pPr>
            <a:r>
              <a:rPr lang="en-US" sz="1800" b="1" dirty="0" smtClean="0">
                <a:solidFill>
                  <a:srgbClr val="00393F"/>
                </a:solidFill>
                <a:latin typeface="Arial"/>
                <a:ea typeface="+mn-ea"/>
              </a:rPr>
              <a:t>Frederik </a:t>
            </a:r>
            <a:r>
              <a:rPr lang="en-US" sz="1800" b="1" dirty="0">
                <a:solidFill>
                  <a:srgbClr val="00393F"/>
                </a:solidFill>
                <a:latin typeface="Arial"/>
                <a:ea typeface="+mn-ea"/>
              </a:rPr>
              <a:t>Hogenboom*</a:t>
            </a:r>
          </a:p>
          <a:p>
            <a:pPr lvl="0" algn="ctr" eaLnBrk="1" fontAlgn="auto" hangingPunct="1">
              <a:spcBef>
                <a:spcPts val="0"/>
              </a:spcBef>
              <a:spcAft>
                <a:spcPts val="0"/>
              </a:spcAft>
            </a:pPr>
            <a:r>
              <a:rPr lang="en-US" sz="1300" u="sng" dirty="0">
                <a:solidFill>
                  <a:srgbClr val="BBE0E3">
                    <a:lumMod val="50000"/>
                  </a:srgbClr>
                </a:solidFill>
                <a:latin typeface="Arial"/>
                <a:ea typeface="+mn-ea"/>
                <a:hlinkClick r:id="rId7"/>
              </a:rPr>
              <a:t>fhogenboom@ese.eur.nl</a:t>
            </a:r>
            <a:endParaRPr lang="en-US" sz="1300" u="sng" dirty="0">
              <a:solidFill>
                <a:srgbClr val="000000"/>
              </a:solidFill>
              <a:latin typeface="Arial"/>
              <a:ea typeface="+mn-ea"/>
            </a:endParaRPr>
          </a:p>
        </p:txBody>
      </p:sp>
      <p:sp>
        <p:nvSpPr>
          <p:cNvPr id="4" name="Tijdelijke aanduiding voor datum 3"/>
          <p:cNvSpPr>
            <a:spLocks noGrp="1"/>
          </p:cNvSpPr>
          <p:nvPr>
            <p:ph type="dt" sz="half" idx="11"/>
          </p:nvPr>
        </p:nvSpPr>
        <p:spPr/>
        <p:txBody>
          <a:bodyPr/>
          <a:lstStyle/>
          <a:p>
            <a:pPr>
              <a:defRPr/>
            </a:pPr>
            <a:r>
              <a:rPr lang="nl-NL" dirty="0" smtClean="0"/>
              <a:t>November 30, 2012</a:t>
            </a:r>
            <a:endParaRPr lang="en-US" dirty="0"/>
          </a:p>
        </p:txBody>
      </p:sp>
    </p:spTree>
    <p:extLst>
      <p:ext uri="{BB962C8B-B14F-4D97-AF65-F5344CB8AC3E}">
        <p14:creationId xmlns:p14="http://schemas.microsoft.com/office/powerpoint/2010/main" val="2411077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8"/>
                                        </p:tgtEl>
                                        <p:attrNameLst>
                                          <p:attrName>style.opacity</p:attrName>
                                        </p:attrNameLst>
                                      </p:cBhvr>
                                      <p:to>
                                        <p:strVal val="0.25"/>
                                      </p:to>
                                    </p:set>
                                    <p:animEffect filter="image" prLst="opacity: 0.25">
                                      <p:cBhvr rctx="IE">
                                        <p:cTn id="7" dur="indefinite"/>
                                        <p:tgtEl>
                                          <p:spTgt spid="8"/>
                                        </p:tgtEl>
                                      </p:cBhvr>
                                    </p:animEffect>
                                  </p:childTnLst>
                                </p:cTn>
                              </p:par>
                              <p:par>
                                <p:cTn id="8" presetID="9" presetClass="emph" presetSubtype="0" nodeType="withEffect">
                                  <p:stCondLst>
                                    <p:cond delay="0"/>
                                  </p:stCondLst>
                                  <p:childTnLst>
                                    <p:set>
                                      <p:cBhvr rctx="PPT">
                                        <p:cTn id="9" dur="indefinite"/>
                                        <p:tgtEl>
                                          <p:spTgt spid="10"/>
                                        </p:tgtEl>
                                        <p:attrNameLst>
                                          <p:attrName>style.opacity</p:attrName>
                                        </p:attrNameLst>
                                      </p:cBhvr>
                                      <p:to>
                                        <p:strVal val="0.25"/>
                                      </p:to>
                                    </p:set>
                                    <p:animEffect filter="image" prLst="opacity: 0.25">
                                      <p:cBhvr rctx="IE">
                                        <p:cTn id="10"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dirty="0" smtClean="0"/>
              <a:t>Experimental Results (1)</a:t>
            </a:r>
            <a:endParaRPr lang="en-US" dirty="0" smtClean="0"/>
          </a:p>
        </p:txBody>
      </p:sp>
      <p:sp>
        <p:nvSpPr>
          <p:cNvPr id="6147" name="Tijdelijke aanduiding voor inhoud 2"/>
          <p:cNvSpPr>
            <a:spLocks noGrp="1"/>
          </p:cNvSpPr>
          <p:nvPr>
            <p:ph idx="1"/>
          </p:nvPr>
        </p:nvSpPr>
        <p:spPr>
          <a:xfrm>
            <a:off x="827088" y="1412875"/>
            <a:ext cx="7959725" cy="4968875"/>
          </a:xfrm>
        </p:spPr>
        <p:txBody>
          <a:bodyPr/>
          <a:lstStyle/>
          <a:p>
            <a:endParaRPr lang="en-US" dirty="0" smtClean="0"/>
          </a:p>
        </p:txBody>
      </p:sp>
      <p:sp>
        <p:nvSpPr>
          <p:cNvPr id="6148" name="Tijdelijke aanduiding voor voettekst 3"/>
          <p:cNvSpPr>
            <a:spLocks noGrp="1"/>
          </p:cNvSpPr>
          <p:nvPr>
            <p:ph type="ftr" sz="quarter" idx="10"/>
          </p:nvPr>
        </p:nvSpPr>
        <p:spPr>
          <a:noFill/>
        </p:spPr>
        <p:txBody>
          <a:bodyPr/>
          <a:lstStyle/>
          <a:p>
            <a:r>
              <a:rPr lang="en-US" dirty="0" smtClean="0"/>
              <a:t>WISE 2012</a:t>
            </a:r>
            <a:endParaRPr lang="en-US" dirty="0"/>
          </a:p>
        </p:txBody>
      </p:sp>
      <p:sp>
        <p:nvSpPr>
          <p:cNvPr id="3" name="Tijdelijke aanduiding voor dianummer 2"/>
          <p:cNvSpPr>
            <a:spLocks noGrp="1"/>
          </p:cNvSpPr>
          <p:nvPr>
            <p:ph type="sldNum" sz="quarter" idx="12"/>
          </p:nvPr>
        </p:nvSpPr>
        <p:spPr/>
        <p:txBody>
          <a:bodyPr/>
          <a:lstStyle/>
          <a:p>
            <a:pPr>
              <a:defRPr/>
            </a:pPr>
            <a:fld id="{22FDB6AF-DA76-4E0A-BC54-8BE786C767A8}" type="slidenum">
              <a:rPr lang="en-US" smtClean="0"/>
              <a:pPr>
                <a:defRPr/>
              </a:pPr>
              <a:t>10</a:t>
            </a:fld>
            <a:endParaRPr lang="en-US" dirty="0"/>
          </a:p>
        </p:txBody>
      </p:sp>
      <p:pic>
        <p:nvPicPr>
          <p:cNvPr id="2050" name="Picture 2" descr="D:\Projects\PhD\papers\wise12-sentisum\presentation\fig_InformationG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714" y="1456557"/>
            <a:ext cx="4952858" cy="487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47369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dirty="0" smtClean="0"/>
              <a:t>Experimental Results (2)</a:t>
            </a:r>
            <a:endParaRPr lang="en-US" dirty="0" smtClean="0"/>
          </a:p>
        </p:txBody>
      </p:sp>
      <p:sp>
        <p:nvSpPr>
          <p:cNvPr id="6147" name="Tijdelijke aanduiding voor inhoud 2"/>
          <p:cNvSpPr>
            <a:spLocks noGrp="1"/>
          </p:cNvSpPr>
          <p:nvPr>
            <p:ph idx="1"/>
          </p:nvPr>
        </p:nvSpPr>
        <p:spPr>
          <a:xfrm>
            <a:off x="827088" y="1412875"/>
            <a:ext cx="7959725" cy="4968875"/>
          </a:xfrm>
        </p:spPr>
        <p:txBody>
          <a:bodyPr/>
          <a:lstStyle/>
          <a:p>
            <a:endParaRPr lang="en-US" dirty="0" smtClean="0"/>
          </a:p>
        </p:txBody>
      </p:sp>
      <p:sp>
        <p:nvSpPr>
          <p:cNvPr id="6148" name="Tijdelijke aanduiding voor voettekst 3"/>
          <p:cNvSpPr>
            <a:spLocks noGrp="1"/>
          </p:cNvSpPr>
          <p:nvPr>
            <p:ph type="ftr" sz="quarter" idx="10"/>
          </p:nvPr>
        </p:nvSpPr>
        <p:spPr>
          <a:noFill/>
        </p:spPr>
        <p:txBody>
          <a:bodyPr/>
          <a:lstStyle/>
          <a:p>
            <a:r>
              <a:rPr lang="en-US" dirty="0" smtClean="0"/>
              <a:t>WISE 2012</a:t>
            </a:r>
            <a:endParaRPr lang="en-US" dirty="0"/>
          </a:p>
        </p:txBody>
      </p:sp>
      <p:sp>
        <p:nvSpPr>
          <p:cNvPr id="3" name="Tijdelijke aanduiding voor dianummer 2"/>
          <p:cNvSpPr>
            <a:spLocks noGrp="1"/>
          </p:cNvSpPr>
          <p:nvPr>
            <p:ph type="sldNum" sz="quarter" idx="12"/>
          </p:nvPr>
        </p:nvSpPr>
        <p:spPr/>
        <p:txBody>
          <a:bodyPr/>
          <a:lstStyle/>
          <a:p>
            <a:pPr>
              <a:defRPr/>
            </a:pPr>
            <a:fld id="{22FDB6AF-DA76-4E0A-BC54-8BE786C767A8}" type="slidenum">
              <a:rPr lang="en-US" smtClean="0"/>
              <a:pPr>
                <a:defRPr/>
              </a:pPr>
              <a:t>11</a:t>
            </a:fld>
            <a:endParaRPr lang="en-US" dirty="0"/>
          </a:p>
        </p:txBody>
      </p:sp>
      <p:pic>
        <p:nvPicPr>
          <p:cNvPr id="3074" name="Picture 2" descr="D:\Projects\PhD\papers\wise12-sentisum\presentation\fig_Subse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461102"/>
            <a:ext cx="5104023" cy="497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8758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dirty="0" smtClean="0"/>
              <a:t>Conclusions</a:t>
            </a:r>
          </a:p>
        </p:txBody>
      </p:sp>
      <p:sp>
        <p:nvSpPr>
          <p:cNvPr id="6147" name="Tijdelijke aanduiding voor inhoud 2"/>
          <p:cNvSpPr>
            <a:spLocks noGrp="1"/>
          </p:cNvSpPr>
          <p:nvPr>
            <p:ph idx="1"/>
          </p:nvPr>
        </p:nvSpPr>
        <p:spPr>
          <a:xfrm>
            <a:off x="827088" y="1412875"/>
            <a:ext cx="7959725" cy="4968875"/>
          </a:xfrm>
        </p:spPr>
        <p:txBody>
          <a:bodyPr/>
          <a:lstStyle/>
          <a:p>
            <a:r>
              <a:rPr lang="en-US" dirty="0" smtClean="0"/>
              <a:t>Relevant text segments for sentiment summaries are:</a:t>
            </a:r>
          </a:p>
          <a:p>
            <a:pPr lvl="1"/>
            <a:r>
              <a:rPr lang="en-US" dirty="0" smtClean="0"/>
              <a:t>Segments discussing (aspects of) the text’s subject</a:t>
            </a:r>
          </a:p>
          <a:p>
            <a:pPr lvl="1"/>
            <a:r>
              <a:rPr lang="en-US" dirty="0" smtClean="0"/>
              <a:t>Long text segments</a:t>
            </a:r>
          </a:p>
          <a:p>
            <a:pPr lvl="1"/>
            <a:r>
              <a:rPr lang="en-US" dirty="0" smtClean="0"/>
              <a:t>Segments containing opinions</a:t>
            </a:r>
          </a:p>
          <a:p>
            <a:pPr lvl="1"/>
            <a:r>
              <a:rPr lang="en-US" dirty="0" smtClean="0"/>
              <a:t>Segments containing arguments supporting these opinions</a:t>
            </a:r>
            <a:r>
              <a:rPr lang="en-US" dirty="0" smtClean="0"/>
              <a:t/>
            </a:r>
            <a:br>
              <a:rPr lang="en-US" dirty="0" smtClean="0"/>
            </a:br>
            <a:endParaRPr lang="en-US" sz="500" dirty="0" smtClean="0"/>
          </a:p>
          <a:p>
            <a:r>
              <a:rPr lang="en-US" dirty="0" smtClean="0"/>
              <a:t>It is not so much the absolute position of text segments, but rather the role that sentiment-carrying text segments play that renders them useful in summaries reflecting a text’s sentiment</a:t>
            </a:r>
            <a:endParaRPr lang="en-US" dirty="0" smtClean="0"/>
          </a:p>
        </p:txBody>
      </p:sp>
      <p:sp>
        <p:nvSpPr>
          <p:cNvPr id="6148" name="Tijdelijke aanduiding voor voettekst 3"/>
          <p:cNvSpPr>
            <a:spLocks noGrp="1"/>
          </p:cNvSpPr>
          <p:nvPr>
            <p:ph type="ftr" sz="quarter" idx="10"/>
          </p:nvPr>
        </p:nvSpPr>
        <p:spPr>
          <a:noFill/>
        </p:spPr>
        <p:txBody>
          <a:bodyPr/>
          <a:lstStyle/>
          <a:p>
            <a:r>
              <a:rPr lang="en-US" dirty="0" smtClean="0"/>
              <a:t>WISE 2012</a:t>
            </a:r>
            <a:endParaRPr lang="en-US" dirty="0"/>
          </a:p>
        </p:txBody>
      </p:sp>
      <p:sp>
        <p:nvSpPr>
          <p:cNvPr id="3" name="Tijdelijke aanduiding voor dianummer 2"/>
          <p:cNvSpPr>
            <a:spLocks noGrp="1"/>
          </p:cNvSpPr>
          <p:nvPr>
            <p:ph type="sldNum" sz="quarter" idx="12"/>
          </p:nvPr>
        </p:nvSpPr>
        <p:spPr/>
        <p:txBody>
          <a:bodyPr/>
          <a:lstStyle/>
          <a:p>
            <a:pPr>
              <a:defRPr/>
            </a:pPr>
            <a:fld id="{22FDB6AF-DA76-4E0A-BC54-8BE786C767A8}" type="slidenum">
              <a:rPr lang="en-US" smtClean="0"/>
              <a:pPr>
                <a:defRPr/>
              </a:pPr>
              <a:t>12</a:t>
            </a:fld>
            <a:endParaRPr lang="en-US" dirty="0"/>
          </a:p>
        </p:txBody>
      </p:sp>
    </p:spTree>
    <p:extLst>
      <p:ext uri="{BB962C8B-B14F-4D97-AF65-F5344CB8AC3E}">
        <p14:creationId xmlns:p14="http://schemas.microsoft.com/office/powerpoint/2010/main" val="406591242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dirty="0" smtClean="0"/>
              <a:t>Future Work</a:t>
            </a:r>
          </a:p>
        </p:txBody>
      </p:sp>
      <p:sp>
        <p:nvSpPr>
          <p:cNvPr id="6147" name="Tijdelijke aanduiding voor inhoud 2"/>
          <p:cNvSpPr>
            <a:spLocks noGrp="1"/>
          </p:cNvSpPr>
          <p:nvPr>
            <p:ph idx="1"/>
          </p:nvPr>
        </p:nvSpPr>
        <p:spPr>
          <a:xfrm>
            <a:off x="827088" y="1412875"/>
            <a:ext cx="7959725" cy="4968875"/>
          </a:xfrm>
        </p:spPr>
        <p:txBody>
          <a:bodyPr/>
          <a:lstStyle/>
          <a:p>
            <a:r>
              <a:rPr lang="en-US" dirty="0" smtClean="0"/>
              <a:t>Validate our findings in other corpora and languages</a:t>
            </a:r>
            <a:br>
              <a:rPr lang="en-US" dirty="0" smtClean="0"/>
            </a:br>
            <a:endParaRPr lang="en-US" sz="500" dirty="0"/>
          </a:p>
          <a:p>
            <a:r>
              <a:rPr lang="en-US" dirty="0" smtClean="0"/>
              <a:t>Investigate how to account for structural features (e.g., argumentation structures) of content in sentiment summarization</a:t>
            </a:r>
            <a:r>
              <a:rPr lang="en-US" dirty="0" smtClean="0"/>
              <a:t/>
            </a:r>
            <a:br>
              <a:rPr lang="en-US" dirty="0" smtClean="0"/>
            </a:br>
            <a:endParaRPr lang="en-US" sz="500" dirty="0"/>
          </a:p>
          <a:p>
            <a:r>
              <a:rPr lang="en-US" dirty="0" smtClean="0"/>
              <a:t>Investigate the link between the sentiment of relevant text segments and the sentiment of a text as a whole</a:t>
            </a:r>
            <a:br>
              <a:rPr lang="en-US" dirty="0" smtClean="0"/>
            </a:br>
            <a:endParaRPr lang="en-US" sz="500" dirty="0" smtClean="0"/>
          </a:p>
          <a:p>
            <a:r>
              <a:rPr lang="en-US" dirty="0" smtClean="0"/>
              <a:t>Optimize the combination of relevant sentences in a final sentiment summary</a:t>
            </a:r>
            <a:br>
              <a:rPr lang="en-US" dirty="0" smtClean="0"/>
            </a:br>
            <a:endParaRPr lang="en-US" sz="500" dirty="0" smtClean="0"/>
          </a:p>
          <a:p>
            <a:r>
              <a:rPr lang="en-US" dirty="0" smtClean="0"/>
              <a:t>Implement our findings in an automated sentiment summarization tool</a:t>
            </a:r>
            <a:endParaRPr lang="en-US" dirty="0" smtClean="0"/>
          </a:p>
        </p:txBody>
      </p:sp>
      <p:sp>
        <p:nvSpPr>
          <p:cNvPr id="6148" name="Tijdelijke aanduiding voor voettekst 3"/>
          <p:cNvSpPr>
            <a:spLocks noGrp="1"/>
          </p:cNvSpPr>
          <p:nvPr>
            <p:ph type="ftr" sz="quarter" idx="10"/>
          </p:nvPr>
        </p:nvSpPr>
        <p:spPr>
          <a:noFill/>
        </p:spPr>
        <p:txBody>
          <a:bodyPr/>
          <a:lstStyle/>
          <a:p>
            <a:r>
              <a:rPr lang="en-US" dirty="0" smtClean="0"/>
              <a:t>WISE 2012</a:t>
            </a:r>
            <a:endParaRPr lang="en-US" dirty="0"/>
          </a:p>
        </p:txBody>
      </p:sp>
      <p:sp>
        <p:nvSpPr>
          <p:cNvPr id="3" name="Tijdelijke aanduiding voor dianummer 2"/>
          <p:cNvSpPr>
            <a:spLocks noGrp="1"/>
          </p:cNvSpPr>
          <p:nvPr>
            <p:ph type="sldNum" sz="quarter" idx="12"/>
          </p:nvPr>
        </p:nvSpPr>
        <p:spPr/>
        <p:txBody>
          <a:bodyPr/>
          <a:lstStyle/>
          <a:p>
            <a:pPr>
              <a:defRPr/>
            </a:pPr>
            <a:fld id="{22FDB6AF-DA76-4E0A-BC54-8BE786C767A8}" type="slidenum">
              <a:rPr lang="en-US" smtClean="0"/>
              <a:pPr>
                <a:defRPr/>
              </a:pPr>
              <a:t>13</a:t>
            </a:fld>
            <a:endParaRPr lang="en-US" dirty="0"/>
          </a:p>
        </p:txBody>
      </p:sp>
    </p:spTree>
    <p:extLst>
      <p:ext uri="{BB962C8B-B14F-4D97-AF65-F5344CB8AC3E}">
        <p14:creationId xmlns:p14="http://schemas.microsoft.com/office/powerpoint/2010/main" val="214987087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en-US" dirty="0" smtClean="0"/>
              <a:t>Questions?</a:t>
            </a:r>
          </a:p>
        </p:txBody>
      </p:sp>
      <p:sp>
        <p:nvSpPr>
          <p:cNvPr id="14339" name="Tijdelijke aanduiding voor inhoud 2"/>
          <p:cNvSpPr>
            <a:spLocks noGrp="1"/>
          </p:cNvSpPr>
          <p:nvPr>
            <p:ph idx="1"/>
          </p:nvPr>
        </p:nvSpPr>
        <p:spPr>
          <a:xfrm>
            <a:off x="784225" y="1412875"/>
            <a:ext cx="8283575" cy="4968875"/>
          </a:xfrm>
        </p:spPr>
        <p:txBody>
          <a:bodyPr/>
          <a:lstStyle/>
          <a:p>
            <a:pPr marL="355600" lvl="1" indent="0">
              <a:buFontTx/>
              <a:buNone/>
              <a:defRPr/>
            </a:pPr>
            <a:endParaRPr lang="en-US" dirty="0" smtClean="0"/>
          </a:p>
          <a:p>
            <a:pPr marL="355600" lvl="1" indent="0">
              <a:buFontTx/>
              <a:buNone/>
              <a:defRPr/>
            </a:pPr>
            <a:endParaRPr lang="en-US" dirty="0" smtClean="0"/>
          </a:p>
          <a:p>
            <a:pPr marL="355600" lvl="1" indent="0">
              <a:buFontTx/>
              <a:buNone/>
              <a:defRPr/>
            </a:pPr>
            <a:endParaRPr lang="en-US" dirty="0" smtClean="0"/>
          </a:p>
          <a:p>
            <a:pPr marL="355600" lvl="1" indent="0">
              <a:buFontTx/>
              <a:buNone/>
              <a:defRPr/>
            </a:pPr>
            <a:endParaRPr lang="en-US" dirty="0" smtClean="0"/>
          </a:p>
          <a:p>
            <a:pPr marL="355600" lvl="1" indent="0">
              <a:buFontTx/>
              <a:buNone/>
              <a:defRPr/>
            </a:pPr>
            <a:endParaRPr lang="en-US" dirty="0" smtClean="0"/>
          </a:p>
          <a:p>
            <a:pPr marL="355600" lvl="1" indent="0">
              <a:buFontTx/>
              <a:buNone/>
              <a:defRPr/>
            </a:pPr>
            <a:endParaRPr lang="en-US" dirty="0" smtClean="0"/>
          </a:p>
          <a:p>
            <a:pPr marL="355600" lvl="1" indent="0">
              <a:buFontTx/>
              <a:buNone/>
              <a:defRPr/>
            </a:pPr>
            <a:endParaRPr lang="en-US" dirty="0" smtClean="0"/>
          </a:p>
          <a:p>
            <a:pPr marL="355600" lvl="1" indent="0" algn="r">
              <a:buFontTx/>
              <a:buNone/>
              <a:defRPr/>
            </a:pPr>
            <a:endParaRPr lang="en-US" sz="1400" dirty="0" smtClean="0"/>
          </a:p>
          <a:p>
            <a:pPr marL="355600" lvl="1" indent="0" algn="r">
              <a:buFontTx/>
              <a:buNone/>
              <a:defRPr/>
            </a:pPr>
            <a:endParaRPr lang="en-US" sz="1400" dirty="0" smtClean="0"/>
          </a:p>
          <a:p>
            <a:pPr marL="355600" lvl="1" indent="0" algn="r">
              <a:buFontTx/>
              <a:buNone/>
              <a:defRPr/>
            </a:pPr>
            <a:endParaRPr lang="en-US" sz="1600" dirty="0" smtClean="0"/>
          </a:p>
          <a:p>
            <a:pPr marL="0" lvl="1" indent="0" algn="ctr">
              <a:buFontTx/>
              <a:buNone/>
              <a:defRPr/>
            </a:pPr>
            <a:r>
              <a:rPr lang="en-US" sz="1600" b="1" dirty="0" smtClean="0"/>
              <a:t>Alexander Hogenboom</a:t>
            </a:r>
            <a:r>
              <a:rPr lang="en-US" sz="1600" dirty="0" smtClean="0"/>
              <a:t/>
            </a:r>
            <a:br>
              <a:rPr lang="en-US" sz="1600" dirty="0" smtClean="0"/>
            </a:br>
            <a:r>
              <a:rPr lang="en-US" sz="1600" dirty="0" smtClean="0"/>
              <a:t>Erasmus School of Economics</a:t>
            </a:r>
            <a:br>
              <a:rPr lang="en-US" sz="1600" dirty="0" smtClean="0"/>
            </a:br>
            <a:r>
              <a:rPr lang="en-US" sz="1600" dirty="0" smtClean="0"/>
              <a:t>Erasmus University Rotterdam</a:t>
            </a:r>
            <a:br>
              <a:rPr lang="en-US" sz="1600" dirty="0" smtClean="0"/>
            </a:br>
            <a:r>
              <a:rPr lang="en-US" sz="1600" dirty="0" smtClean="0"/>
              <a:t>P.O. Box 1738, NL-3000 DR</a:t>
            </a:r>
            <a:br>
              <a:rPr lang="en-US" sz="1600" dirty="0" smtClean="0"/>
            </a:br>
            <a:r>
              <a:rPr lang="en-US" sz="1600" dirty="0" smtClean="0"/>
              <a:t>Rotterdam, the Netherlands</a:t>
            </a:r>
          </a:p>
          <a:p>
            <a:pPr marL="0" lvl="1" indent="0" algn="ctr">
              <a:buFontTx/>
              <a:buNone/>
              <a:defRPr/>
            </a:pPr>
            <a:r>
              <a:rPr lang="en-US" sz="1600" dirty="0" smtClean="0">
                <a:hlinkClick r:id="rId3"/>
              </a:rPr>
              <a:t>hogenboom@ese.eur.nl</a:t>
            </a:r>
            <a:endParaRPr lang="en-US" sz="1600" dirty="0" smtClean="0"/>
          </a:p>
        </p:txBody>
      </p:sp>
      <p:sp>
        <p:nvSpPr>
          <p:cNvPr id="18436" name="Tijdelijke aanduiding voor voettekst 3"/>
          <p:cNvSpPr>
            <a:spLocks noGrp="1"/>
          </p:cNvSpPr>
          <p:nvPr>
            <p:ph type="ftr" sz="quarter" idx="10"/>
          </p:nvPr>
        </p:nvSpPr>
        <p:spPr>
          <a:noFill/>
        </p:spPr>
        <p:txBody>
          <a:bodyPr/>
          <a:lstStyle/>
          <a:p>
            <a:r>
              <a:rPr lang="en-US" dirty="0" smtClean="0"/>
              <a:t>WISE 2012</a:t>
            </a:r>
            <a:endParaRPr lang="en-US" dirty="0"/>
          </a:p>
        </p:txBody>
      </p:sp>
      <p:sp>
        <p:nvSpPr>
          <p:cNvPr id="3" name="Tijdelijke aanduiding voor dianummer 2"/>
          <p:cNvSpPr>
            <a:spLocks noGrp="1"/>
          </p:cNvSpPr>
          <p:nvPr>
            <p:ph type="sldNum" sz="quarter" idx="12"/>
          </p:nvPr>
        </p:nvSpPr>
        <p:spPr/>
        <p:txBody>
          <a:bodyPr/>
          <a:lstStyle/>
          <a:p>
            <a:pPr>
              <a:defRPr/>
            </a:pPr>
            <a:fld id="{22FDB6AF-DA76-4E0A-BC54-8BE786C767A8}" type="slidenum">
              <a:rPr lang="en-US" smtClean="0"/>
              <a:pPr>
                <a:defRPr/>
              </a:pPr>
              <a:t>14</a:t>
            </a:fld>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484784"/>
            <a:ext cx="713608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en-US" dirty="0" smtClean="0"/>
              <a:t>Introduction (1)</a:t>
            </a:r>
          </a:p>
        </p:txBody>
      </p:sp>
      <p:sp>
        <p:nvSpPr>
          <p:cNvPr id="5123" name="Tijdelijke aanduiding voor inhoud 2"/>
          <p:cNvSpPr>
            <a:spLocks noGrp="1"/>
          </p:cNvSpPr>
          <p:nvPr>
            <p:ph idx="1"/>
          </p:nvPr>
        </p:nvSpPr>
        <p:spPr>
          <a:xfrm>
            <a:off x="827088" y="1412875"/>
            <a:ext cx="7959725" cy="4968875"/>
          </a:xfrm>
        </p:spPr>
        <p:txBody>
          <a:bodyPr/>
          <a:lstStyle/>
          <a:p>
            <a:r>
              <a:rPr lang="en-US" dirty="0"/>
              <a:t>The Web offers an overwhelming amount of textual data, containing traces of sentiment</a:t>
            </a:r>
            <a:r>
              <a:rPr lang="en-US" dirty="0" smtClean="0"/>
              <a:t/>
            </a:r>
            <a:br>
              <a:rPr lang="en-US" dirty="0" smtClean="0"/>
            </a:br>
            <a:endParaRPr lang="en-US" sz="500" dirty="0" smtClean="0"/>
          </a:p>
          <a:p>
            <a:r>
              <a:rPr lang="en-US" dirty="0"/>
              <a:t>Information monitoring tools for tracking sentiment are of paramount importance for today's businesses</a:t>
            </a:r>
            <a:endParaRPr lang="en-US" sz="500" dirty="0" smtClean="0"/>
          </a:p>
        </p:txBody>
      </p:sp>
      <p:sp>
        <p:nvSpPr>
          <p:cNvPr id="5124" name="Tijdelijke aanduiding voor voettekst 3"/>
          <p:cNvSpPr>
            <a:spLocks noGrp="1"/>
          </p:cNvSpPr>
          <p:nvPr>
            <p:ph type="ftr" sz="quarter" idx="10"/>
          </p:nvPr>
        </p:nvSpPr>
        <p:spPr>
          <a:noFill/>
        </p:spPr>
        <p:txBody>
          <a:bodyPr/>
          <a:lstStyle/>
          <a:p>
            <a:r>
              <a:rPr lang="en-US" dirty="0" smtClean="0"/>
              <a:t>WISE 2012</a:t>
            </a:r>
            <a:endParaRPr lang="en-US" dirty="0"/>
          </a:p>
        </p:txBody>
      </p:sp>
      <p:pic>
        <p:nvPicPr>
          <p:cNvPr id="21" name="Picture 2"/>
          <p:cNvPicPr>
            <a:picLocks noChangeAspect="1" noChangeArrowheads="1"/>
          </p:cNvPicPr>
          <p:nvPr/>
        </p:nvPicPr>
        <p:blipFill>
          <a:blip r:embed="rId3" cstate="print"/>
          <a:srcRect/>
          <a:stretch>
            <a:fillRect/>
          </a:stretch>
        </p:blipFill>
        <p:spPr bwMode="auto">
          <a:xfrm rot="20644451">
            <a:off x="955970" y="3227067"/>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2" name="Picture 8"/>
          <p:cNvPicPr>
            <a:picLocks noChangeAspect="1" noChangeArrowheads="1"/>
          </p:cNvPicPr>
          <p:nvPr/>
        </p:nvPicPr>
        <p:blipFill>
          <a:blip r:embed="rId4" cstate="print"/>
          <a:srcRect/>
          <a:stretch>
            <a:fillRect/>
          </a:stretch>
        </p:blipFill>
        <p:spPr bwMode="auto">
          <a:xfrm rot="615198">
            <a:off x="4908799" y="3441494"/>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3" name="Picture 3"/>
          <p:cNvPicPr>
            <a:picLocks noChangeAspect="1" noChangeArrowheads="1"/>
          </p:cNvPicPr>
          <p:nvPr/>
        </p:nvPicPr>
        <p:blipFill>
          <a:blip r:embed="rId5" cstate="print"/>
          <a:srcRect/>
          <a:stretch>
            <a:fillRect/>
          </a:stretch>
        </p:blipFill>
        <p:spPr bwMode="auto">
          <a:xfrm rot="311957">
            <a:off x="1115616" y="3429000"/>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4" name="Picture 4"/>
          <p:cNvPicPr>
            <a:picLocks noChangeAspect="1" noChangeArrowheads="1"/>
          </p:cNvPicPr>
          <p:nvPr/>
        </p:nvPicPr>
        <p:blipFill>
          <a:blip r:embed="rId6" cstate="print"/>
          <a:srcRect/>
          <a:stretch>
            <a:fillRect/>
          </a:stretch>
        </p:blipFill>
        <p:spPr bwMode="auto">
          <a:xfrm rot="1104903">
            <a:off x="1560605" y="3576016"/>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5" name="Picture 6"/>
          <p:cNvPicPr>
            <a:picLocks noChangeAspect="1" noChangeArrowheads="1"/>
          </p:cNvPicPr>
          <p:nvPr/>
        </p:nvPicPr>
        <p:blipFill>
          <a:blip r:embed="rId7" cstate="print"/>
          <a:srcRect/>
          <a:stretch>
            <a:fillRect/>
          </a:stretch>
        </p:blipFill>
        <p:spPr bwMode="auto">
          <a:xfrm rot="21213477">
            <a:off x="1259632" y="3573016"/>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6" name="Picture 7"/>
          <p:cNvPicPr>
            <a:picLocks noChangeAspect="1" noChangeArrowheads="1"/>
          </p:cNvPicPr>
          <p:nvPr/>
        </p:nvPicPr>
        <p:blipFill>
          <a:blip r:embed="rId8" cstate="print"/>
          <a:srcRect/>
          <a:stretch>
            <a:fillRect/>
          </a:stretch>
        </p:blipFill>
        <p:spPr bwMode="auto">
          <a:xfrm rot="1430334">
            <a:off x="1249023" y="3459581"/>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7" name="Picture 9"/>
          <p:cNvPicPr>
            <a:picLocks noChangeAspect="1" noChangeArrowheads="1"/>
          </p:cNvPicPr>
          <p:nvPr/>
        </p:nvPicPr>
        <p:blipFill>
          <a:blip r:embed="rId9" cstate="print"/>
          <a:srcRect/>
          <a:stretch>
            <a:fillRect/>
          </a:stretch>
        </p:blipFill>
        <p:spPr bwMode="auto">
          <a:xfrm rot="21371397">
            <a:off x="4794736" y="3473849"/>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8" name="Picture 10"/>
          <p:cNvPicPr>
            <a:picLocks noChangeAspect="1" noChangeArrowheads="1"/>
          </p:cNvPicPr>
          <p:nvPr/>
        </p:nvPicPr>
        <p:blipFill>
          <a:blip r:embed="rId10" cstate="print"/>
          <a:srcRect/>
          <a:stretch>
            <a:fillRect/>
          </a:stretch>
        </p:blipFill>
        <p:spPr bwMode="auto">
          <a:xfrm rot="20638816">
            <a:off x="5003290" y="3430805"/>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9" name="Picture 11"/>
          <p:cNvPicPr>
            <a:picLocks noChangeAspect="1" noChangeArrowheads="1"/>
          </p:cNvPicPr>
          <p:nvPr/>
        </p:nvPicPr>
        <p:blipFill>
          <a:blip r:embed="rId11" cstate="print"/>
          <a:srcRect/>
          <a:stretch>
            <a:fillRect/>
          </a:stretch>
        </p:blipFill>
        <p:spPr bwMode="auto">
          <a:xfrm rot="458289">
            <a:off x="5153496" y="3369175"/>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30" name="Picture 5"/>
          <p:cNvPicPr>
            <a:picLocks noChangeAspect="1" noChangeArrowheads="1"/>
          </p:cNvPicPr>
          <p:nvPr/>
        </p:nvPicPr>
        <p:blipFill>
          <a:blip r:embed="rId12" cstate="print"/>
          <a:srcRect/>
          <a:stretch>
            <a:fillRect/>
          </a:stretch>
        </p:blipFill>
        <p:spPr bwMode="auto">
          <a:xfrm rot="20826791">
            <a:off x="1275833" y="3511068"/>
            <a:ext cx="3600000" cy="248906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 name="Tijdelijke aanduiding voor dianummer 2"/>
          <p:cNvSpPr>
            <a:spLocks noGrp="1"/>
          </p:cNvSpPr>
          <p:nvPr>
            <p:ph type="sldNum" sz="quarter" idx="12"/>
          </p:nvPr>
        </p:nvSpPr>
        <p:spPr/>
        <p:txBody>
          <a:bodyPr/>
          <a:lstStyle/>
          <a:p>
            <a:pPr>
              <a:defRPr/>
            </a:pPr>
            <a:fld id="{22FDB6AF-DA76-4E0A-BC54-8BE786C767A8}" type="slidenum">
              <a:rPr lang="en-US" smtClean="0"/>
              <a:pPr>
                <a:defRPr/>
              </a:pPr>
              <a:t>2</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 fill="hold"/>
                                        <p:tgtEl>
                                          <p:spTgt spid="21"/>
                                        </p:tgtEl>
                                        <p:attrNameLst>
                                          <p:attrName>ppt_w</p:attrName>
                                        </p:attrNameLst>
                                      </p:cBhvr>
                                      <p:tavLst>
                                        <p:tav tm="0">
                                          <p:val>
                                            <p:fltVal val="0"/>
                                          </p:val>
                                        </p:tav>
                                        <p:tav tm="100000">
                                          <p:val>
                                            <p:strVal val="#ppt_w"/>
                                          </p:val>
                                        </p:tav>
                                      </p:tavLst>
                                    </p:anim>
                                    <p:anim calcmode="lin" valueType="num">
                                      <p:cBhvr>
                                        <p:cTn id="8" dur="100" fill="hold"/>
                                        <p:tgtEl>
                                          <p:spTgt spid="21"/>
                                        </p:tgtEl>
                                        <p:attrNameLst>
                                          <p:attrName>ppt_h</p:attrName>
                                        </p:attrNameLst>
                                      </p:cBhvr>
                                      <p:tavLst>
                                        <p:tav tm="0">
                                          <p:val>
                                            <p:fltVal val="0"/>
                                          </p:val>
                                        </p:tav>
                                        <p:tav tm="100000">
                                          <p:val>
                                            <p:strVal val="#ppt_h"/>
                                          </p:val>
                                        </p:tav>
                                      </p:tavLst>
                                    </p:anim>
                                    <p:animEffect transition="in" filter="fade">
                                      <p:cBhvr>
                                        <p:cTn id="9" dur="100"/>
                                        <p:tgtEl>
                                          <p:spTgt spid="21"/>
                                        </p:tgtEl>
                                      </p:cBhvr>
                                    </p:animEffect>
                                  </p:childTnLst>
                                </p:cTn>
                              </p:par>
                            </p:childTnLst>
                          </p:cTn>
                        </p:par>
                        <p:par>
                          <p:cTn id="10" fill="hold">
                            <p:stCondLst>
                              <p:cond delay="100"/>
                            </p:stCondLst>
                            <p:childTnLst>
                              <p:par>
                                <p:cTn id="11" presetID="53" presetClass="entr" presetSubtype="0" fill="hold" nodeType="afterEffect">
                                  <p:stCondLst>
                                    <p:cond delay="50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 fill="hold"/>
                                        <p:tgtEl>
                                          <p:spTgt spid="23"/>
                                        </p:tgtEl>
                                        <p:attrNameLst>
                                          <p:attrName>ppt_w</p:attrName>
                                        </p:attrNameLst>
                                      </p:cBhvr>
                                      <p:tavLst>
                                        <p:tav tm="0">
                                          <p:val>
                                            <p:fltVal val="0"/>
                                          </p:val>
                                        </p:tav>
                                        <p:tav tm="100000">
                                          <p:val>
                                            <p:strVal val="#ppt_w"/>
                                          </p:val>
                                        </p:tav>
                                      </p:tavLst>
                                    </p:anim>
                                    <p:anim calcmode="lin" valueType="num">
                                      <p:cBhvr>
                                        <p:cTn id="14" dur="100" fill="hold"/>
                                        <p:tgtEl>
                                          <p:spTgt spid="23"/>
                                        </p:tgtEl>
                                        <p:attrNameLst>
                                          <p:attrName>ppt_h</p:attrName>
                                        </p:attrNameLst>
                                      </p:cBhvr>
                                      <p:tavLst>
                                        <p:tav tm="0">
                                          <p:val>
                                            <p:fltVal val="0"/>
                                          </p:val>
                                        </p:tav>
                                        <p:tav tm="100000">
                                          <p:val>
                                            <p:strVal val="#ppt_h"/>
                                          </p:val>
                                        </p:tav>
                                      </p:tavLst>
                                    </p:anim>
                                    <p:animEffect transition="in" filter="fade">
                                      <p:cBhvr>
                                        <p:cTn id="15" dur="100"/>
                                        <p:tgtEl>
                                          <p:spTgt spid="23"/>
                                        </p:tgtEl>
                                      </p:cBhvr>
                                    </p:animEffect>
                                  </p:childTnLst>
                                </p:cTn>
                              </p:par>
                            </p:childTnLst>
                          </p:cTn>
                        </p:par>
                        <p:par>
                          <p:cTn id="16" fill="hold">
                            <p:stCondLst>
                              <p:cond delay="700"/>
                            </p:stCondLst>
                            <p:childTnLst>
                              <p:par>
                                <p:cTn id="17" presetID="53" presetClass="entr" presetSubtype="0" fill="hold" nodeType="afterEffect">
                                  <p:stCondLst>
                                    <p:cond delay="50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 fill="hold"/>
                                        <p:tgtEl>
                                          <p:spTgt spid="24"/>
                                        </p:tgtEl>
                                        <p:attrNameLst>
                                          <p:attrName>ppt_w</p:attrName>
                                        </p:attrNameLst>
                                      </p:cBhvr>
                                      <p:tavLst>
                                        <p:tav tm="0">
                                          <p:val>
                                            <p:fltVal val="0"/>
                                          </p:val>
                                        </p:tav>
                                        <p:tav tm="100000">
                                          <p:val>
                                            <p:strVal val="#ppt_w"/>
                                          </p:val>
                                        </p:tav>
                                      </p:tavLst>
                                    </p:anim>
                                    <p:anim calcmode="lin" valueType="num">
                                      <p:cBhvr>
                                        <p:cTn id="20" dur="100" fill="hold"/>
                                        <p:tgtEl>
                                          <p:spTgt spid="24"/>
                                        </p:tgtEl>
                                        <p:attrNameLst>
                                          <p:attrName>ppt_h</p:attrName>
                                        </p:attrNameLst>
                                      </p:cBhvr>
                                      <p:tavLst>
                                        <p:tav tm="0">
                                          <p:val>
                                            <p:fltVal val="0"/>
                                          </p:val>
                                        </p:tav>
                                        <p:tav tm="100000">
                                          <p:val>
                                            <p:strVal val="#ppt_h"/>
                                          </p:val>
                                        </p:tav>
                                      </p:tavLst>
                                    </p:anim>
                                    <p:animEffect transition="in" filter="fade">
                                      <p:cBhvr>
                                        <p:cTn id="21" dur="100"/>
                                        <p:tgtEl>
                                          <p:spTgt spid="24"/>
                                        </p:tgtEl>
                                      </p:cBhvr>
                                    </p:animEffect>
                                  </p:childTnLst>
                                </p:cTn>
                              </p:par>
                            </p:childTnLst>
                          </p:cTn>
                        </p:par>
                        <p:par>
                          <p:cTn id="22" fill="hold">
                            <p:stCondLst>
                              <p:cond delay="1300"/>
                            </p:stCondLst>
                            <p:childTnLst>
                              <p:par>
                                <p:cTn id="23" presetID="53" presetClass="entr" presetSubtype="0" fill="hold" nodeType="afterEffect">
                                  <p:stCondLst>
                                    <p:cond delay="5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 fill="hold"/>
                                        <p:tgtEl>
                                          <p:spTgt spid="25"/>
                                        </p:tgtEl>
                                        <p:attrNameLst>
                                          <p:attrName>ppt_w</p:attrName>
                                        </p:attrNameLst>
                                      </p:cBhvr>
                                      <p:tavLst>
                                        <p:tav tm="0">
                                          <p:val>
                                            <p:fltVal val="0"/>
                                          </p:val>
                                        </p:tav>
                                        <p:tav tm="100000">
                                          <p:val>
                                            <p:strVal val="#ppt_w"/>
                                          </p:val>
                                        </p:tav>
                                      </p:tavLst>
                                    </p:anim>
                                    <p:anim calcmode="lin" valueType="num">
                                      <p:cBhvr>
                                        <p:cTn id="26" dur="100" fill="hold"/>
                                        <p:tgtEl>
                                          <p:spTgt spid="25"/>
                                        </p:tgtEl>
                                        <p:attrNameLst>
                                          <p:attrName>ppt_h</p:attrName>
                                        </p:attrNameLst>
                                      </p:cBhvr>
                                      <p:tavLst>
                                        <p:tav tm="0">
                                          <p:val>
                                            <p:fltVal val="0"/>
                                          </p:val>
                                        </p:tav>
                                        <p:tav tm="100000">
                                          <p:val>
                                            <p:strVal val="#ppt_h"/>
                                          </p:val>
                                        </p:tav>
                                      </p:tavLst>
                                    </p:anim>
                                    <p:animEffect transition="in" filter="fade">
                                      <p:cBhvr>
                                        <p:cTn id="27" dur="100"/>
                                        <p:tgtEl>
                                          <p:spTgt spid="25"/>
                                        </p:tgtEl>
                                      </p:cBhvr>
                                    </p:animEffect>
                                  </p:childTnLst>
                                </p:cTn>
                              </p:par>
                            </p:childTnLst>
                          </p:cTn>
                        </p:par>
                        <p:par>
                          <p:cTn id="28" fill="hold">
                            <p:stCondLst>
                              <p:cond delay="1900"/>
                            </p:stCondLst>
                            <p:childTnLst>
                              <p:par>
                                <p:cTn id="29" presetID="53" presetClass="entr" presetSubtype="0" fill="hold" nodeType="afterEffect">
                                  <p:stCondLst>
                                    <p:cond delay="5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 fill="hold"/>
                                        <p:tgtEl>
                                          <p:spTgt spid="26"/>
                                        </p:tgtEl>
                                        <p:attrNameLst>
                                          <p:attrName>ppt_w</p:attrName>
                                        </p:attrNameLst>
                                      </p:cBhvr>
                                      <p:tavLst>
                                        <p:tav tm="0">
                                          <p:val>
                                            <p:fltVal val="0"/>
                                          </p:val>
                                        </p:tav>
                                        <p:tav tm="100000">
                                          <p:val>
                                            <p:strVal val="#ppt_w"/>
                                          </p:val>
                                        </p:tav>
                                      </p:tavLst>
                                    </p:anim>
                                    <p:anim calcmode="lin" valueType="num">
                                      <p:cBhvr>
                                        <p:cTn id="32" dur="100" fill="hold"/>
                                        <p:tgtEl>
                                          <p:spTgt spid="26"/>
                                        </p:tgtEl>
                                        <p:attrNameLst>
                                          <p:attrName>ppt_h</p:attrName>
                                        </p:attrNameLst>
                                      </p:cBhvr>
                                      <p:tavLst>
                                        <p:tav tm="0">
                                          <p:val>
                                            <p:fltVal val="0"/>
                                          </p:val>
                                        </p:tav>
                                        <p:tav tm="100000">
                                          <p:val>
                                            <p:strVal val="#ppt_h"/>
                                          </p:val>
                                        </p:tav>
                                      </p:tavLst>
                                    </p:anim>
                                    <p:animEffect transition="in" filter="fade">
                                      <p:cBhvr>
                                        <p:cTn id="33" dur="100"/>
                                        <p:tgtEl>
                                          <p:spTgt spid="26"/>
                                        </p:tgtEl>
                                      </p:cBhvr>
                                    </p:animEffect>
                                  </p:childTnLst>
                                </p:cTn>
                              </p:par>
                            </p:childTnLst>
                          </p:cTn>
                        </p:par>
                        <p:par>
                          <p:cTn id="34" fill="hold">
                            <p:stCondLst>
                              <p:cond delay="2500"/>
                            </p:stCondLst>
                            <p:childTnLst>
                              <p:par>
                                <p:cTn id="35" presetID="53" presetClass="entr" presetSubtype="0" fill="hold" nodeType="after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 fill="hold"/>
                                        <p:tgtEl>
                                          <p:spTgt spid="30"/>
                                        </p:tgtEl>
                                        <p:attrNameLst>
                                          <p:attrName>ppt_w</p:attrName>
                                        </p:attrNameLst>
                                      </p:cBhvr>
                                      <p:tavLst>
                                        <p:tav tm="0">
                                          <p:val>
                                            <p:fltVal val="0"/>
                                          </p:val>
                                        </p:tav>
                                        <p:tav tm="100000">
                                          <p:val>
                                            <p:strVal val="#ppt_w"/>
                                          </p:val>
                                        </p:tav>
                                      </p:tavLst>
                                    </p:anim>
                                    <p:anim calcmode="lin" valueType="num">
                                      <p:cBhvr>
                                        <p:cTn id="38" dur="100" fill="hold"/>
                                        <p:tgtEl>
                                          <p:spTgt spid="30"/>
                                        </p:tgtEl>
                                        <p:attrNameLst>
                                          <p:attrName>ppt_h</p:attrName>
                                        </p:attrNameLst>
                                      </p:cBhvr>
                                      <p:tavLst>
                                        <p:tav tm="0">
                                          <p:val>
                                            <p:fltVal val="0"/>
                                          </p:val>
                                        </p:tav>
                                        <p:tav tm="100000">
                                          <p:val>
                                            <p:strVal val="#ppt_h"/>
                                          </p:val>
                                        </p:tav>
                                      </p:tavLst>
                                    </p:anim>
                                    <p:animEffect transition="in" filter="fade">
                                      <p:cBhvr>
                                        <p:cTn id="39" dur="1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 fill="hold"/>
                                        <p:tgtEl>
                                          <p:spTgt spid="22"/>
                                        </p:tgtEl>
                                        <p:attrNameLst>
                                          <p:attrName>ppt_w</p:attrName>
                                        </p:attrNameLst>
                                      </p:cBhvr>
                                      <p:tavLst>
                                        <p:tav tm="0">
                                          <p:val>
                                            <p:fltVal val="0"/>
                                          </p:val>
                                        </p:tav>
                                        <p:tav tm="100000">
                                          <p:val>
                                            <p:strVal val="#ppt_w"/>
                                          </p:val>
                                        </p:tav>
                                      </p:tavLst>
                                    </p:anim>
                                    <p:anim calcmode="lin" valueType="num">
                                      <p:cBhvr>
                                        <p:cTn id="45" dur="100" fill="hold"/>
                                        <p:tgtEl>
                                          <p:spTgt spid="22"/>
                                        </p:tgtEl>
                                        <p:attrNameLst>
                                          <p:attrName>ppt_h</p:attrName>
                                        </p:attrNameLst>
                                      </p:cBhvr>
                                      <p:tavLst>
                                        <p:tav tm="0">
                                          <p:val>
                                            <p:fltVal val="0"/>
                                          </p:val>
                                        </p:tav>
                                        <p:tav tm="100000">
                                          <p:val>
                                            <p:strVal val="#ppt_h"/>
                                          </p:val>
                                        </p:tav>
                                      </p:tavLst>
                                    </p:anim>
                                    <p:animEffect transition="in" filter="fade">
                                      <p:cBhvr>
                                        <p:cTn id="46" dur="100"/>
                                        <p:tgtEl>
                                          <p:spTgt spid="22"/>
                                        </p:tgtEl>
                                      </p:cBhvr>
                                    </p:animEffect>
                                  </p:childTnLst>
                                </p:cTn>
                              </p:par>
                            </p:childTnLst>
                          </p:cTn>
                        </p:par>
                        <p:par>
                          <p:cTn id="47" fill="hold">
                            <p:stCondLst>
                              <p:cond delay="100"/>
                            </p:stCondLst>
                            <p:childTnLst>
                              <p:par>
                                <p:cTn id="48" presetID="53" presetClass="entr" presetSubtype="0" fill="hold" nodeType="afterEffect">
                                  <p:stCondLst>
                                    <p:cond delay="500"/>
                                  </p:stCondLst>
                                  <p:childTnLst>
                                    <p:set>
                                      <p:cBhvr>
                                        <p:cTn id="49" dur="1" fill="hold">
                                          <p:stCondLst>
                                            <p:cond delay="0"/>
                                          </p:stCondLst>
                                        </p:cTn>
                                        <p:tgtEl>
                                          <p:spTgt spid="27"/>
                                        </p:tgtEl>
                                        <p:attrNameLst>
                                          <p:attrName>style.visibility</p:attrName>
                                        </p:attrNameLst>
                                      </p:cBhvr>
                                      <p:to>
                                        <p:strVal val="visible"/>
                                      </p:to>
                                    </p:set>
                                    <p:anim calcmode="lin" valueType="num">
                                      <p:cBhvr>
                                        <p:cTn id="50" dur="100" fill="hold"/>
                                        <p:tgtEl>
                                          <p:spTgt spid="27"/>
                                        </p:tgtEl>
                                        <p:attrNameLst>
                                          <p:attrName>ppt_w</p:attrName>
                                        </p:attrNameLst>
                                      </p:cBhvr>
                                      <p:tavLst>
                                        <p:tav tm="0">
                                          <p:val>
                                            <p:fltVal val="0"/>
                                          </p:val>
                                        </p:tav>
                                        <p:tav tm="100000">
                                          <p:val>
                                            <p:strVal val="#ppt_w"/>
                                          </p:val>
                                        </p:tav>
                                      </p:tavLst>
                                    </p:anim>
                                    <p:anim calcmode="lin" valueType="num">
                                      <p:cBhvr>
                                        <p:cTn id="51" dur="100" fill="hold"/>
                                        <p:tgtEl>
                                          <p:spTgt spid="27"/>
                                        </p:tgtEl>
                                        <p:attrNameLst>
                                          <p:attrName>ppt_h</p:attrName>
                                        </p:attrNameLst>
                                      </p:cBhvr>
                                      <p:tavLst>
                                        <p:tav tm="0">
                                          <p:val>
                                            <p:fltVal val="0"/>
                                          </p:val>
                                        </p:tav>
                                        <p:tav tm="100000">
                                          <p:val>
                                            <p:strVal val="#ppt_h"/>
                                          </p:val>
                                        </p:tav>
                                      </p:tavLst>
                                    </p:anim>
                                    <p:animEffect transition="in" filter="fade">
                                      <p:cBhvr>
                                        <p:cTn id="52" dur="100"/>
                                        <p:tgtEl>
                                          <p:spTgt spid="27"/>
                                        </p:tgtEl>
                                      </p:cBhvr>
                                    </p:animEffect>
                                  </p:childTnLst>
                                </p:cTn>
                              </p:par>
                            </p:childTnLst>
                          </p:cTn>
                        </p:par>
                        <p:par>
                          <p:cTn id="53" fill="hold">
                            <p:stCondLst>
                              <p:cond delay="700"/>
                            </p:stCondLst>
                            <p:childTnLst>
                              <p:par>
                                <p:cTn id="54" presetID="53" presetClass="entr" presetSubtype="0" fill="hold" nodeType="afterEffect">
                                  <p:stCondLst>
                                    <p:cond delay="500"/>
                                  </p:stCondLst>
                                  <p:childTnLst>
                                    <p:set>
                                      <p:cBhvr>
                                        <p:cTn id="55" dur="1" fill="hold">
                                          <p:stCondLst>
                                            <p:cond delay="0"/>
                                          </p:stCondLst>
                                        </p:cTn>
                                        <p:tgtEl>
                                          <p:spTgt spid="28"/>
                                        </p:tgtEl>
                                        <p:attrNameLst>
                                          <p:attrName>style.visibility</p:attrName>
                                        </p:attrNameLst>
                                      </p:cBhvr>
                                      <p:to>
                                        <p:strVal val="visible"/>
                                      </p:to>
                                    </p:set>
                                    <p:anim calcmode="lin" valueType="num">
                                      <p:cBhvr>
                                        <p:cTn id="56" dur="100" fill="hold"/>
                                        <p:tgtEl>
                                          <p:spTgt spid="28"/>
                                        </p:tgtEl>
                                        <p:attrNameLst>
                                          <p:attrName>ppt_w</p:attrName>
                                        </p:attrNameLst>
                                      </p:cBhvr>
                                      <p:tavLst>
                                        <p:tav tm="0">
                                          <p:val>
                                            <p:fltVal val="0"/>
                                          </p:val>
                                        </p:tav>
                                        <p:tav tm="100000">
                                          <p:val>
                                            <p:strVal val="#ppt_w"/>
                                          </p:val>
                                        </p:tav>
                                      </p:tavLst>
                                    </p:anim>
                                    <p:anim calcmode="lin" valueType="num">
                                      <p:cBhvr>
                                        <p:cTn id="57" dur="100" fill="hold"/>
                                        <p:tgtEl>
                                          <p:spTgt spid="28"/>
                                        </p:tgtEl>
                                        <p:attrNameLst>
                                          <p:attrName>ppt_h</p:attrName>
                                        </p:attrNameLst>
                                      </p:cBhvr>
                                      <p:tavLst>
                                        <p:tav tm="0">
                                          <p:val>
                                            <p:fltVal val="0"/>
                                          </p:val>
                                        </p:tav>
                                        <p:tav tm="100000">
                                          <p:val>
                                            <p:strVal val="#ppt_h"/>
                                          </p:val>
                                        </p:tav>
                                      </p:tavLst>
                                    </p:anim>
                                    <p:animEffect transition="in" filter="fade">
                                      <p:cBhvr>
                                        <p:cTn id="58" dur="100"/>
                                        <p:tgtEl>
                                          <p:spTgt spid="28"/>
                                        </p:tgtEl>
                                      </p:cBhvr>
                                    </p:animEffect>
                                  </p:childTnLst>
                                </p:cTn>
                              </p:par>
                            </p:childTnLst>
                          </p:cTn>
                        </p:par>
                        <p:par>
                          <p:cTn id="59" fill="hold">
                            <p:stCondLst>
                              <p:cond delay="1300"/>
                            </p:stCondLst>
                            <p:childTnLst>
                              <p:par>
                                <p:cTn id="60" presetID="53" presetClass="entr" presetSubtype="0" fill="hold" nodeType="afterEffect">
                                  <p:stCondLst>
                                    <p:cond delay="500"/>
                                  </p:stCondLst>
                                  <p:childTnLst>
                                    <p:set>
                                      <p:cBhvr>
                                        <p:cTn id="61" dur="1" fill="hold">
                                          <p:stCondLst>
                                            <p:cond delay="0"/>
                                          </p:stCondLst>
                                        </p:cTn>
                                        <p:tgtEl>
                                          <p:spTgt spid="29"/>
                                        </p:tgtEl>
                                        <p:attrNameLst>
                                          <p:attrName>style.visibility</p:attrName>
                                        </p:attrNameLst>
                                      </p:cBhvr>
                                      <p:to>
                                        <p:strVal val="visible"/>
                                      </p:to>
                                    </p:set>
                                    <p:anim calcmode="lin" valueType="num">
                                      <p:cBhvr>
                                        <p:cTn id="62" dur="100" fill="hold"/>
                                        <p:tgtEl>
                                          <p:spTgt spid="29"/>
                                        </p:tgtEl>
                                        <p:attrNameLst>
                                          <p:attrName>ppt_w</p:attrName>
                                        </p:attrNameLst>
                                      </p:cBhvr>
                                      <p:tavLst>
                                        <p:tav tm="0">
                                          <p:val>
                                            <p:fltVal val="0"/>
                                          </p:val>
                                        </p:tav>
                                        <p:tav tm="100000">
                                          <p:val>
                                            <p:strVal val="#ppt_w"/>
                                          </p:val>
                                        </p:tav>
                                      </p:tavLst>
                                    </p:anim>
                                    <p:anim calcmode="lin" valueType="num">
                                      <p:cBhvr>
                                        <p:cTn id="63" dur="100" fill="hold"/>
                                        <p:tgtEl>
                                          <p:spTgt spid="29"/>
                                        </p:tgtEl>
                                        <p:attrNameLst>
                                          <p:attrName>ppt_h</p:attrName>
                                        </p:attrNameLst>
                                      </p:cBhvr>
                                      <p:tavLst>
                                        <p:tav tm="0">
                                          <p:val>
                                            <p:fltVal val="0"/>
                                          </p:val>
                                        </p:tav>
                                        <p:tav tm="100000">
                                          <p:val>
                                            <p:strVal val="#ppt_h"/>
                                          </p:val>
                                        </p:tav>
                                      </p:tavLst>
                                    </p:anim>
                                    <p:animEffect transition="in" filter="fade">
                                      <p:cBhvr>
                                        <p:cTn id="64" dur="1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123">
                                            <p:txEl>
                                              <p:pRg st="0" end="0"/>
                                            </p:txEl>
                                          </p:spTgt>
                                        </p:tgtEl>
                                        <p:attrNameLst>
                                          <p:attrName>style.visibility</p:attrName>
                                        </p:attrNameLst>
                                      </p:cBhvr>
                                      <p:to>
                                        <p:strVal val="visible"/>
                                      </p:to>
                                    </p:set>
                                    <p:animEffect transition="in" filter="fade">
                                      <p:cBhvr>
                                        <p:cTn id="69" dur="100"/>
                                        <p:tgtEl>
                                          <p:spTgt spid="5123">
                                            <p:txEl>
                                              <p:pRg st="0" end="0"/>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5123">
                                            <p:txEl>
                                              <p:pRg st="1" end="1"/>
                                            </p:txEl>
                                          </p:spTgt>
                                        </p:tgtEl>
                                        <p:attrNameLst>
                                          <p:attrName>style.visibility</p:attrName>
                                        </p:attrNameLst>
                                      </p:cBhvr>
                                      <p:to>
                                        <p:strVal val="visible"/>
                                      </p:to>
                                    </p:set>
                                    <p:animEffect transition="in" filter="fade">
                                      <p:cBhvr>
                                        <p:cTn id="72" dur="1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dirty="0" smtClean="0"/>
              <a:t>Introduction (2)</a:t>
            </a:r>
          </a:p>
        </p:txBody>
      </p:sp>
      <p:sp>
        <p:nvSpPr>
          <p:cNvPr id="6147" name="Tijdelijke aanduiding voor inhoud 2"/>
          <p:cNvSpPr>
            <a:spLocks noGrp="1"/>
          </p:cNvSpPr>
          <p:nvPr>
            <p:ph idx="1"/>
          </p:nvPr>
        </p:nvSpPr>
        <p:spPr>
          <a:xfrm>
            <a:off x="827088" y="1412875"/>
            <a:ext cx="8065392" cy="4968875"/>
          </a:xfrm>
        </p:spPr>
        <p:txBody>
          <a:bodyPr/>
          <a:lstStyle/>
          <a:p>
            <a:r>
              <a:rPr lang="en-US" dirty="0"/>
              <a:t>A reliable analysis of </a:t>
            </a:r>
            <a:r>
              <a:rPr lang="en-US" dirty="0" smtClean="0"/>
              <a:t>the sentiment </a:t>
            </a:r>
            <a:r>
              <a:rPr lang="en-US" dirty="0"/>
              <a:t>of authors of user-generated content is crucial </a:t>
            </a:r>
            <a:r>
              <a:rPr lang="en-US" dirty="0" smtClean="0"/>
              <a:t>for reputation </a:t>
            </a:r>
            <a:r>
              <a:rPr lang="en-US" dirty="0"/>
              <a:t>management</a:t>
            </a:r>
            <a:endParaRPr lang="en-US" dirty="0" smtClean="0"/>
          </a:p>
          <a:p>
            <a:endParaRPr lang="en-US" sz="500" dirty="0"/>
          </a:p>
          <a:p>
            <a:r>
              <a:rPr lang="en-US" dirty="0"/>
              <a:t>There is a great need for knowing </a:t>
            </a:r>
            <a:r>
              <a:rPr lang="en-US" b="1" dirty="0">
                <a:solidFill>
                  <a:schemeClr val="accent1">
                    <a:lumMod val="50000"/>
                  </a:schemeClr>
                </a:solidFill>
              </a:rPr>
              <a:t>what</a:t>
            </a:r>
            <a:r>
              <a:rPr lang="en-US" dirty="0"/>
              <a:t> people (dis)like </a:t>
            </a:r>
            <a:r>
              <a:rPr lang="en-US" dirty="0" smtClean="0"/>
              <a:t>about products </a:t>
            </a:r>
            <a:r>
              <a:rPr lang="en-US" dirty="0"/>
              <a:t>or brands and </a:t>
            </a:r>
            <a:r>
              <a:rPr lang="en-US" b="1" dirty="0">
                <a:solidFill>
                  <a:schemeClr val="accent1">
                    <a:lumMod val="50000"/>
                  </a:schemeClr>
                </a:solidFill>
              </a:rPr>
              <a:t>why</a:t>
            </a:r>
            <a:r>
              <a:rPr lang="en-US" dirty="0"/>
              <a:t> they feel this way</a:t>
            </a:r>
            <a:endParaRPr lang="en-US" dirty="0" smtClean="0"/>
          </a:p>
          <a:p>
            <a:endParaRPr lang="en-US" sz="500" dirty="0"/>
          </a:p>
          <a:p>
            <a:r>
              <a:rPr lang="en-US" dirty="0"/>
              <a:t>A major challenge lies in the identification of text segments </a:t>
            </a:r>
            <a:r>
              <a:rPr lang="en-US" dirty="0" smtClean="0"/>
              <a:t>capturing and explaining </a:t>
            </a:r>
            <a:r>
              <a:rPr lang="en-US" dirty="0"/>
              <a:t>the sentiment of a text as a </a:t>
            </a:r>
            <a:r>
              <a:rPr lang="en-US" dirty="0" smtClean="0"/>
              <a:t>whole</a:t>
            </a:r>
            <a:endParaRPr lang="en-US" dirty="0" smtClean="0"/>
          </a:p>
        </p:txBody>
      </p:sp>
      <p:sp>
        <p:nvSpPr>
          <p:cNvPr id="6148" name="Tijdelijke aanduiding voor voettekst 3"/>
          <p:cNvSpPr>
            <a:spLocks noGrp="1"/>
          </p:cNvSpPr>
          <p:nvPr>
            <p:ph type="ftr" sz="quarter" idx="10"/>
          </p:nvPr>
        </p:nvSpPr>
        <p:spPr>
          <a:noFill/>
        </p:spPr>
        <p:txBody>
          <a:bodyPr/>
          <a:lstStyle/>
          <a:p>
            <a:r>
              <a:rPr lang="en-US" dirty="0" smtClean="0"/>
              <a:t>WISE 2012</a:t>
            </a:r>
            <a:endParaRPr lang="en-US" dirty="0"/>
          </a:p>
        </p:txBody>
      </p:sp>
      <p:sp>
        <p:nvSpPr>
          <p:cNvPr id="3" name="Tijdelijke aanduiding voor dianummer 2"/>
          <p:cNvSpPr>
            <a:spLocks noGrp="1"/>
          </p:cNvSpPr>
          <p:nvPr>
            <p:ph type="sldNum" sz="quarter" idx="12"/>
          </p:nvPr>
        </p:nvSpPr>
        <p:spPr/>
        <p:txBody>
          <a:bodyPr/>
          <a:lstStyle/>
          <a:p>
            <a:pPr>
              <a:defRPr/>
            </a:pPr>
            <a:fld id="{22FDB6AF-DA76-4E0A-BC54-8BE786C767A8}" type="slidenum">
              <a:rPr lang="en-US" smtClean="0"/>
              <a:pPr>
                <a:defRPr/>
              </a:pPr>
              <a:t>3</a:t>
            </a:fld>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dirty="0" smtClean="0"/>
              <a:t>Sentiment Analysis</a:t>
            </a:r>
            <a:endParaRPr lang="en-US" dirty="0" smtClean="0"/>
          </a:p>
        </p:txBody>
      </p:sp>
      <p:sp>
        <p:nvSpPr>
          <p:cNvPr id="6147" name="Tijdelijke aanduiding voor inhoud 2"/>
          <p:cNvSpPr>
            <a:spLocks noGrp="1"/>
          </p:cNvSpPr>
          <p:nvPr>
            <p:ph idx="1"/>
          </p:nvPr>
        </p:nvSpPr>
        <p:spPr>
          <a:xfrm>
            <a:off x="827088" y="1412875"/>
            <a:ext cx="7959725" cy="4968875"/>
          </a:xfrm>
        </p:spPr>
        <p:txBody>
          <a:bodyPr/>
          <a:lstStyle/>
          <a:p>
            <a:r>
              <a:rPr lang="en-US" dirty="0"/>
              <a:t>Sentiment analysis is typically focused on determining the polarity of natural language </a:t>
            </a:r>
            <a:r>
              <a:rPr lang="en-US" dirty="0" smtClean="0"/>
              <a:t>text: positive, negative, neutral, or anything in between</a:t>
            </a:r>
            <a:endParaRPr lang="en-US" dirty="0" smtClean="0"/>
          </a:p>
          <a:p>
            <a:endParaRPr lang="en-US" sz="500" dirty="0"/>
          </a:p>
          <a:p>
            <a:r>
              <a:rPr lang="en-US" dirty="0" smtClean="0"/>
              <a:t>Many practical applications typically aim to capture a general mood (reviews, consumer </a:t>
            </a:r>
            <a:r>
              <a:rPr lang="en-US" dirty="0"/>
              <a:t>confidence, </a:t>
            </a:r>
            <a:r>
              <a:rPr lang="en-US" dirty="0" smtClean="0"/>
              <a:t>politics) </a:t>
            </a:r>
            <a:r>
              <a:rPr lang="en-US" dirty="0" smtClean="0"/>
              <a:t/>
            </a:r>
            <a:br>
              <a:rPr lang="en-US" dirty="0" smtClean="0"/>
            </a:br>
            <a:endParaRPr lang="en-US" sz="500" dirty="0"/>
          </a:p>
          <a:p>
            <a:r>
              <a:rPr lang="en-US" dirty="0" smtClean="0"/>
              <a:t>As such a quantification of sentiment in a score or class alone is not sufficient anymore, methods for summarizing opinionated texts are gaining interest</a:t>
            </a:r>
            <a:endParaRPr lang="en-US" dirty="0" smtClean="0"/>
          </a:p>
        </p:txBody>
      </p:sp>
      <p:sp>
        <p:nvSpPr>
          <p:cNvPr id="6148" name="Tijdelijke aanduiding voor voettekst 3"/>
          <p:cNvSpPr>
            <a:spLocks noGrp="1"/>
          </p:cNvSpPr>
          <p:nvPr>
            <p:ph type="ftr" sz="quarter" idx="10"/>
          </p:nvPr>
        </p:nvSpPr>
        <p:spPr>
          <a:noFill/>
        </p:spPr>
        <p:txBody>
          <a:bodyPr/>
          <a:lstStyle/>
          <a:p>
            <a:r>
              <a:rPr lang="en-US" dirty="0" smtClean="0"/>
              <a:t>WISE 2012</a:t>
            </a:r>
            <a:endParaRPr lang="en-US" dirty="0"/>
          </a:p>
        </p:txBody>
      </p:sp>
      <p:sp>
        <p:nvSpPr>
          <p:cNvPr id="3" name="Tijdelijke aanduiding voor dianummer 2"/>
          <p:cNvSpPr>
            <a:spLocks noGrp="1"/>
          </p:cNvSpPr>
          <p:nvPr>
            <p:ph type="sldNum" sz="quarter" idx="12"/>
          </p:nvPr>
        </p:nvSpPr>
        <p:spPr/>
        <p:txBody>
          <a:bodyPr/>
          <a:lstStyle/>
          <a:p>
            <a:pPr>
              <a:defRPr/>
            </a:pPr>
            <a:fld id="{22FDB6AF-DA76-4E0A-BC54-8BE786C767A8}" type="slidenum">
              <a:rPr lang="en-US" smtClean="0"/>
              <a:pPr>
                <a:defRPr/>
              </a:pPr>
              <a:t>4</a:t>
            </a:fld>
            <a:endParaRPr lang="en-US" dirty="0"/>
          </a:p>
        </p:txBody>
      </p:sp>
    </p:spTree>
    <p:extLst>
      <p:ext uri="{BB962C8B-B14F-4D97-AF65-F5344CB8AC3E}">
        <p14:creationId xmlns:p14="http://schemas.microsoft.com/office/powerpoint/2010/main" val="368181478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dirty="0" smtClean="0"/>
              <a:t>Sentiment Summarization (1)</a:t>
            </a:r>
            <a:endParaRPr lang="en-US" dirty="0" smtClean="0"/>
          </a:p>
        </p:txBody>
      </p:sp>
      <p:sp>
        <p:nvSpPr>
          <p:cNvPr id="6147" name="Tijdelijke aanduiding voor inhoud 2"/>
          <p:cNvSpPr>
            <a:spLocks noGrp="1"/>
          </p:cNvSpPr>
          <p:nvPr>
            <p:ph idx="1"/>
          </p:nvPr>
        </p:nvSpPr>
        <p:spPr>
          <a:xfrm>
            <a:off x="827088" y="1412875"/>
            <a:ext cx="7959725" cy="4968875"/>
          </a:xfrm>
        </p:spPr>
        <p:txBody>
          <a:bodyPr/>
          <a:lstStyle/>
          <a:p>
            <a:r>
              <a:rPr lang="en-US" dirty="0" smtClean="0"/>
              <a:t>The goal of sentiment summarization is to distinguish relevant from irrelevant text fragments with respect to conveying the overall sentiment of an opinionated text</a:t>
            </a:r>
            <a:br>
              <a:rPr lang="en-US" dirty="0" smtClean="0"/>
            </a:br>
            <a:endParaRPr lang="en-US" sz="500" dirty="0" smtClean="0"/>
          </a:p>
          <a:p>
            <a:r>
              <a:rPr lang="en-US" dirty="0" smtClean="0"/>
              <a:t>Existing work</a:t>
            </a:r>
            <a:r>
              <a:rPr lang="en-US" dirty="0"/>
              <a:t> </a:t>
            </a:r>
            <a:r>
              <a:rPr lang="en-US" dirty="0" smtClean="0"/>
              <a:t>considers using as feature whether or not a text segment:</a:t>
            </a:r>
          </a:p>
          <a:p>
            <a:pPr lvl="1"/>
            <a:r>
              <a:rPr lang="en-US" dirty="0" smtClean="0"/>
              <a:t>Discusses </a:t>
            </a:r>
            <a:r>
              <a:rPr lang="en-US" dirty="0"/>
              <a:t>one or more (sub)aspects of the topic</a:t>
            </a:r>
          </a:p>
          <a:p>
            <a:pPr lvl="1"/>
            <a:r>
              <a:rPr lang="en-US" dirty="0"/>
              <a:t>Contains an opinion about the topic</a:t>
            </a:r>
          </a:p>
          <a:p>
            <a:pPr lvl="1"/>
            <a:r>
              <a:rPr lang="en-US" dirty="0"/>
              <a:t>Is rather positive or rather negative (high intensity)</a:t>
            </a:r>
          </a:p>
          <a:p>
            <a:pPr lvl="1"/>
            <a:r>
              <a:rPr lang="en-US" dirty="0"/>
              <a:t>Is part of the introduction of the text</a:t>
            </a:r>
          </a:p>
          <a:p>
            <a:pPr lvl="1"/>
            <a:r>
              <a:rPr lang="en-US" dirty="0"/>
              <a:t>Is part of the conclusion of the text</a:t>
            </a:r>
          </a:p>
          <a:p>
            <a:pPr lvl="1"/>
            <a:r>
              <a:rPr lang="en-US" dirty="0"/>
              <a:t>Contains an adjective</a:t>
            </a:r>
          </a:p>
          <a:p>
            <a:pPr lvl="1"/>
            <a:r>
              <a:rPr lang="en-US" dirty="0"/>
              <a:t>Contains an adverb</a:t>
            </a:r>
            <a:endParaRPr lang="en-US" dirty="0" smtClean="0"/>
          </a:p>
        </p:txBody>
      </p:sp>
      <p:sp>
        <p:nvSpPr>
          <p:cNvPr id="6148" name="Tijdelijke aanduiding voor voettekst 3"/>
          <p:cNvSpPr>
            <a:spLocks noGrp="1"/>
          </p:cNvSpPr>
          <p:nvPr>
            <p:ph type="ftr" sz="quarter" idx="10"/>
          </p:nvPr>
        </p:nvSpPr>
        <p:spPr>
          <a:noFill/>
        </p:spPr>
        <p:txBody>
          <a:bodyPr/>
          <a:lstStyle/>
          <a:p>
            <a:r>
              <a:rPr lang="en-US" dirty="0" smtClean="0"/>
              <a:t>WISE 2012</a:t>
            </a:r>
            <a:endParaRPr lang="en-US" dirty="0"/>
          </a:p>
        </p:txBody>
      </p:sp>
      <p:sp>
        <p:nvSpPr>
          <p:cNvPr id="3" name="Tijdelijke aanduiding voor dianummer 2"/>
          <p:cNvSpPr>
            <a:spLocks noGrp="1"/>
          </p:cNvSpPr>
          <p:nvPr>
            <p:ph type="sldNum" sz="quarter" idx="12"/>
          </p:nvPr>
        </p:nvSpPr>
        <p:spPr/>
        <p:txBody>
          <a:bodyPr/>
          <a:lstStyle/>
          <a:p>
            <a:pPr>
              <a:defRPr/>
            </a:pPr>
            <a:fld id="{22FDB6AF-DA76-4E0A-BC54-8BE786C767A8}" type="slidenum">
              <a:rPr lang="en-US" smtClean="0"/>
              <a:pPr>
                <a:defRPr/>
              </a:pPr>
              <a:t>5</a:t>
            </a:fld>
            <a:endParaRPr lang="en-US" dirty="0"/>
          </a:p>
        </p:txBody>
      </p:sp>
    </p:spTree>
    <p:extLst>
      <p:ext uri="{BB962C8B-B14F-4D97-AF65-F5344CB8AC3E}">
        <p14:creationId xmlns:p14="http://schemas.microsoft.com/office/powerpoint/2010/main" val="143396220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dirty="0" smtClean="0"/>
              <a:t>Sentiment Summarization (2)</a:t>
            </a:r>
            <a:endParaRPr lang="en-US" dirty="0" smtClean="0"/>
          </a:p>
        </p:txBody>
      </p:sp>
      <p:sp>
        <p:nvSpPr>
          <p:cNvPr id="6147" name="Tijdelijke aanduiding voor inhoud 2"/>
          <p:cNvSpPr>
            <a:spLocks noGrp="1"/>
          </p:cNvSpPr>
          <p:nvPr>
            <p:ph idx="1"/>
          </p:nvPr>
        </p:nvSpPr>
        <p:spPr>
          <a:xfrm>
            <a:off x="827088" y="1412875"/>
            <a:ext cx="7959725" cy="4968875"/>
          </a:xfrm>
        </p:spPr>
        <p:txBody>
          <a:bodyPr/>
          <a:lstStyle/>
          <a:p>
            <a:r>
              <a:rPr lang="en-US" dirty="0" smtClean="0"/>
              <a:t>It may also be relevant</a:t>
            </a:r>
            <a:r>
              <a:rPr lang="en-US" dirty="0" smtClean="0"/>
              <a:t> whether or not a text segment:</a:t>
            </a:r>
          </a:p>
          <a:p>
            <a:pPr lvl="1"/>
            <a:r>
              <a:rPr lang="en-US" dirty="0"/>
              <a:t>Addresses an event or experience described in the text</a:t>
            </a:r>
          </a:p>
          <a:p>
            <a:pPr lvl="1"/>
            <a:r>
              <a:rPr lang="en-US" dirty="0"/>
              <a:t>Contains an advice or recommendation</a:t>
            </a:r>
          </a:p>
          <a:p>
            <a:pPr lvl="1"/>
            <a:r>
              <a:rPr lang="en-US" dirty="0"/>
              <a:t>Contains an argument supporting an opinion, vision, or statement in the text</a:t>
            </a:r>
          </a:p>
          <a:p>
            <a:pPr lvl="1"/>
            <a:r>
              <a:rPr lang="en-US" dirty="0"/>
              <a:t>Contains or is part of a comparison in the text</a:t>
            </a:r>
          </a:p>
          <a:p>
            <a:pPr lvl="1"/>
            <a:r>
              <a:rPr lang="en-US" dirty="0"/>
              <a:t>Contains non-stopwords that are </a:t>
            </a:r>
            <a:r>
              <a:rPr lang="en-US" dirty="0" smtClean="0"/>
              <a:t>present </a:t>
            </a:r>
            <a:r>
              <a:rPr lang="en-US" dirty="0"/>
              <a:t>in the title of the text</a:t>
            </a:r>
          </a:p>
          <a:p>
            <a:pPr lvl="1"/>
            <a:r>
              <a:rPr lang="en-US" dirty="0"/>
              <a:t>Contains a list or sequence</a:t>
            </a:r>
          </a:p>
          <a:p>
            <a:pPr lvl="1"/>
            <a:r>
              <a:rPr lang="en-US" dirty="0"/>
              <a:t>Is relatively long</a:t>
            </a:r>
          </a:p>
          <a:p>
            <a:pPr lvl="1"/>
            <a:r>
              <a:rPr lang="en-US" dirty="0"/>
              <a:t>Is relatively short</a:t>
            </a:r>
            <a:endParaRPr lang="en-US" dirty="0" smtClean="0"/>
          </a:p>
        </p:txBody>
      </p:sp>
      <p:sp>
        <p:nvSpPr>
          <p:cNvPr id="6148" name="Tijdelijke aanduiding voor voettekst 3"/>
          <p:cNvSpPr>
            <a:spLocks noGrp="1"/>
          </p:cNvSpPr>
          <p:nvPr>
            <p:ph type="ftr" sz="quarter" idx="10"/>
          </p:nvPr>
        </p:nvSpPr>
        <p:spPr>
          <a:noFill/>
        </p:spPr>
        <p:txBody>
          <a:bodyPr/>
          <a:lstStyle/>
          <a:p>
            <a:r>
              <a:rPr lang="en-US" dirty="0" smtClean="0"/>
              <a:t>WISE 2012</a:t>
            </a:r>
            <a:endParaRPr lang="en-US" dirty="0"/>
          </a:p>
        </p:txBody>
      </p:sp>
      <p:sp>
        <p:nvSpPr>
          <p:cNvPr id="3" name="Tijdelijke aanduiding voor dianummer 2"/>
          <p:cNvSpPr>
            <a:spLocks noGrp="1"/>
          </p:cNvSpPr>
          <p:nvPr>
            <p:ph type="sldNum" sz="quarter" idx="12"/>
          </p:nvPr>
        </p:nvSpPr>
        <p:spPr/>
        <p:txBody>
          <a:bodyPr/>
          <a:lstStyle/>
          <a:p>
            <a:pPr>
              <a:defRPr/>
            </a:pPr>
            <a:fld id="{22FDB6AF-DA76-4E0A-BC54-8BE786C767A8}" type="slidenum">
              <a:rPr lang="en-US" smtClean="0"/>
              <a:pPr>
                <a:defRPr/>
              </a:pPr>
              <a:t>6</a:t>
            </a:fld>
            <a:endParaRPr lang="en-US" dirty="0"/>
          </a:p>
        </p:txBody>
      </p:sp>
    </p:spTree>
    <p:extLst>
      <p:ext uri="{BB962C8B-B14F-4D97-AF65-F5344CB8AC3E}">
        <p14:creationId xmlns:p14="http://schemas.microsoft.com/office/powerpoint/2010/main" val="85455680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dirty="0" smtClean="0"/>
              <a:t>Feature Evaluation (1)</a:t>
            </a:r>
            <a:endParaRPr lang="en-US" dirty="0" smtClean="0"/>
          </a:p>
        </p:txBody>
      </p:sp>
      <p:sp>
        <p:nvSpPr>
          <p:cNvPr id="6147" name="Tijdelijke aanduiding voor inhoud 2"/>
          <p:cNvSpPr>
            <a:spLocks noGrp="1"/>
          </p:cNvSpPr>
          <p:nvPr>
            <p:ph idx="1"/>
          </p:nvPr>
        </p:nvSpPr>
        <p:spPr>
          <a:xfrm>
            <a:off x="827088" y="1412875"/>
            <a:ext cx="7959725" cy="4968875"/>
          </a:xfrm>
        </p:spPr>
        <p:txBody>
          <a:bodyPr/>
          <a:lstStyle/>
          <a:p>
            <a:r>
              <a:rPr lang="en-US" dirty="0"/>
              <a:t>We have performed an analysis on a collection of 60 Dutch conversational documents (forum posts) </a:t>
            </a:r>
            <a:r>
              <a:rPr lang="en-US" dirty="0" smtClean="0"/>
              <a:t>about </a:t>
            </a:r>
            <a:r>
              <a:rPr lang="en-US" dirty="0"/>
              <a:t>the Dutch company </a:t>
            </a:r>
            <a:r>
              <a:rPr lang="en-US" dirty="0" err="1" smtClean="0"/>
              <a:t>Ziggo</a:t>
            </a:r>
            <a:r>
              <a:rPr lang="en-US" dirty="0" smtClean="0"/>
              <a:t/>
            </a:r>
            <a:br>
              <a:rPr lang="en-US" dirty="0" smtClean="0"/>
            </a:br>
            <a:endParaRPr lang="en-US" sz="500" dirty="0" smtClean="0"/>
          </a:p>
          <a:p>
            <a:r>
              <a:rPr lang="en-US" dirty="0"/>
              <a:t>For each document, 7 candidate summary sentences were selected, such that each of our 15 considered features was as well-represented as </a:t>
            </a:r>
            <a:r>
              <a:rPr lang="en-US" dirty="0" smtClean="0"/>
              <a:t>possible</a:t>
            </a:r>
            <a:br>
              <a:rPr lang="en-US" dirty="0" smtClean="0"/>
            </a:br>
            <a:endParaRPr lang="en-US" sz="500" dirty="0" smtClean="0"/>
          </a:p>
          <a:p>
            <a:r>
              <a:rPr lang="en-US" dirty="0" smtClean="0"/>
              <a:t>Each of these 420 sentences </a:t>
            </a:r>
            <a:r>
              <a:rPr lang="en-US" dirty="0"/>
              <a:t>was evaluated by 3 out of 9 human </a:t>
            </a:r>
            <a:r>
              <a:rPr lang="en-US" dirty="0" smtClean="0"/>
              <a:t>annotators:</a:t>
            </a:r>
          </a:p>
          <a:p>
            <a:pPr lvl="1"/>
            <a:r>
              <a:rPr lang="en-US" dirty="0"/>
              <a:t>Sentiment of text (negative, neutral, positive)</a:t>
            </a:r>
          </a:p>
          <a:p>
            <a:pPr lvl="1"/>
            <a:r>
              <a:rPr lang="en-US" dirty="0" smtClean="0"/>
              <a:t>Sentiment </a:t>
            </a:r>
            <a:r>
              <a:rPr lang="en-US" dirty="0"/>
              <a:t>of sentence (negative, neutral, positive)</a:t>
            </a:r>
          </a:p>
          <a:p>
            <a:pPr lvl="1"/>
            <a:r>
              <a:rPr lang="en-US" dirty="0" smtClean="0"/>
              <a:t>Relevance </a:t>
            </a:r>
            <a:r>
              <a:rPr lang="en-US" dirty="0"/>
              <a:t>of sentence (highly irrelevant, irrelevant, relevant, highly relevant)</a:t>
            </a:r>
          </a:p>
          <a:p>
            <a:pPr lvl="1"/>
            <a:r>
              <a:rPr lang="en-US" dirty="0" smtClean="0"/>
              <a:t>Applicability </a:t>
            </a:r>
            <a:r>
              <a:rPr lang="en-US" dirty="0"/>
              <a:t>of each of our 15 features (true, false)</a:t>
            </a:r>
            <a:endParaRPr lang="en-US" dirty="0" smtClean="0"/>
          </a:p>
        </p:txBody>
      </p:sp>
      <p:sp>
        <p:nvSpPr>
          <p:cNvPr id="6148" name="Tijdelijke aanduiding voor voettekst 3"/>
          <p:cNvSpPr>
            <a:spLocks noGrp="1"/>
          </p:cNvSpPr>
          <p:nvPr>
            <p:ph type="ftr" sz="quarter" idx="10"/>
          </p:nvPr>
        </p:nvSpPr>
        <p:spPr>
          <a:noFill/>
        </p:spPr>
        <p:txBody>
          <a:bodyPr/>
          <a:lstStyle/>
          <a:p>
            <a:r>
              <a:rPr lang="en-US" dirty="0" smtClean="0"/>
              <a:t>WISE 2012</a:t>
            </a:r>
            <a:endParaRPr lang="en-US" dirty="0"/>
          </a:p>
        </p:txBody>
      </p:sp>
      <p:sp>
        <p:nvSpPr>
          <p:cNvPr id="3" name="Tijdelijke aanduiding voor dianummer 2"/>
          <p:cNvSpPr>
            <a:spLocks noGrp="1"/>
          </p:cNvSpPr>
          <p:nvPr>
            <p:ph type="sldNum" sz="quarter" idx="12"/>
          </p:nvPr>
        </p:nvSpPr>
        <p:spPr/>
        <p:txBody>
          <a:bodyPr/>
          <a:lstStyle/>
          <a:p>
            <a:pPr>
              <a:defRPr/>
            </a:pPr>
            <a:fld id="{22FDB6AF-DA76-4E0A-BC54-8BE786C767A8}" type="slidenum">
              <a:rPr lang="en-US" smtClean="0"/>
              <a:pPr>
                <a:defRPr/>
              </a:pPr>
              <a:t>7</a:t>
            </a:fld>
            <a:endParaRPr lang="en-US" dirty="0"/>
          </a:p>
        </p:txBody>
      </p:sp>
    </p:spTree>
    <p:extLst>
      <p:ext uri="{BB962C8B-B14F-4D97-AF65-F5344CB8AC3E}">
        <p14:creationId xmlns:p14="http://schemas.microsoft.com/office/powerpoint/2010/main" val="246108881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dirty="0" smtClean="0"/>
              <a:t>Feature Evaluation (2)</a:t>
            </a:r>
            <a:endParaRPr lang="en-US" dirty="0" smtClean="0"/>
          </a:p>
        </p:txBody>
      </p:sp>
      <p:sp>
        <p:nvSpPr>
          <p:cNvPr id="6147" name="Tijdelijke aanduiding voor inhoud 2"/>
          <p:cNvSpPr>
            <a:spLocks noGrp="1"/>
          </p:cNvSpPr>
          <p:nvPr>
            <p:ph idx="1"/>
          </p:nvPr>
        </p:nvSpPr>
        <p:spPr>
          <a:xfrm>
            <a:off x="827088" y="1412875"/>
            <a:ext cx="7959725" cy="4968875"/>
          </a:xfrm>
        </p:spPr>
        <p:txBody>
          <a:bodyPr/>
          <a:lstStyle/>
          <a:p>
            <a:endParaRPr lang="en-US" dirty="0" smtClean="0"/>
          </a:p>
        </p:txBody>
      </p:sp>
      <p:sp>
        <p:nvSpPr>
          <p:cNvPr id="6148" name="Tijdelijke aanduiding voor voettekst 3"/>
          <p:cNvSpPr>
            <a:spLocks noGrp="1"/>
          </p:cNvSpPr>
          <p:nvPr>
            <p:ph type="ftr" sz="quarter" idx="10"/>
          </p:nvPr>
        </p:nvSpPr>
        <p:spPr>
          <a:noFill/>
        </p:spPr>
        <p:txBody>
          <a:bodyPr/>
          <a:lstStyle/>
          <a:p>
            <a:r>
              <a:rPr lang="en-US" dirty="0" smtClean="0"/>
              <a:t>WISE 2012</a:t>
            </a:r>
            <a:endParaRPr lang="en-US" dirty="0"/>
          </a:p>
        </p:txBody>
      </p:sp>
      <p:sp>
        <p:nvSpPr>
          <p:cNvPr id="3" name="Tijdelijke aanduiding voor dianummer 2"/>
          <p:cNvSpPr>
            <a:spLocks noGrp="1"/>
          </p:cNvSpPr>
          <p:nvPr>
            <p:ph type="sldNum" sz="quarter" idx="12"/>
          </p:nvPr>
        </p:nvSpPr>
        <p:spPr/>
        <p:txBody>
          <a:bodyPr/>
          <a:lstStyle/>
          <a:p>
            <a:pPr>
              <a:defRPr/>
            </a:pPr>
            <a:fld id="{22FDB6AF-DA76-4E0A-BC54-8BE786C767A8}" type="slidenum">
              <a:rPr lang="en-US" smtClean="0"/>
              <a:pPr>
                <a:defRPr/>
              </a:pPr>
              <a:t>8</a:t>
            </a:fld>
            <a:endParaRPr lang="en-US" dirty="0"/>
          </a:p>
        </p:txBody>
      </p:sp>
      <p:pic>
        <p:nvPicPr>
          <p:cNvPr id="1026" name="Picture 2" descr="D:\Projects\PhD\papers\wise12-sentisum\presentation\fig_RatingApplic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84784"/>
            <a:ext cx="6958164" cy="497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19103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dirty="0" smtClean="0"/>
              <a:t>Feature Evaluation (3)</a:t>
            </a:r>
            <a:endParaRPr lang="en-US" dirty="0" smtClean="0"/>
          </a:p>
        </p:txBody>
      </p:sp>
      <p:sp>
        <p:nvSpPr>
          <p:cNvPr id="6147" name="Tijdelijke aanduiding voor inhoud 2"/>
          <p:cNvSpPr>
            <a:spLocks noGrp="1"/>
          </p:cNvSpPr>
          <p:nvPr>
            <p:ph idx="1"/>
          </p:nvPr>
        </p:nvSpPr>
        <p:spPr>
          <a:xfrm>
            <a:off x="827088" y="1412875"/>
            <a:ext cx="7959725" cy="4968875"/>
          </a:xfrm>
        </p:spPr>
        <p:txBody>
          <a:bodyPr/>
          <a:lstStyle/>
          <a:p>
            <a:r>
              <a:rPr lang="en-US" dirty="0" smtClean="0"/>
              <a:t>Scores were aggregated per sentence:</a:t>
            </a:r>
          </a:p>
          <a:p>
            <a:pPr lvl="1"/>
            <a:r>
              <a:rPr lang="en-US" dirty="0" smtClean="0"/>
              <a:t>Sentiment scores were averaged over all 3 annotators</a:t>
            </a:r>
          </a:p>
          <a:p>
            <a:pPr lvl="1"/>
            <a:r>
              <a:rPr lang="en-US" dirty="0" smtClean="0"/>
              <a:t>Relevance scores were mapped onto binary classes (relevant and irrelevant) and subsequently aggregated by means of majority voting over all 3 annotators</a:t>
            </a:r>
          </a:p>
          <a:p>
            <a:pPr lvl="1"/>
            <a:r>
              <a:rPr lang="en-US" dirty="0" smtClean="0"/>
              <a:t>Applicability of features was aggregated per feature by means of majority voting over all 3 annotators</a:t>
            </a:r>
            <a:br>
              <a:rPr lang="en-US" dirty="0" smtClean="0"/>
            </a:br>
            <a:endParaRPr lang="en-US" sz="500" dirty="0" smtClean="0"/>
          </a:p>
          <a:p>
            <a:r>
              <a:rPr lang="en-US" dirty="0" smtClean="0"/>
              <a:t>We have identified important proxies for the relevance of a sentence in a sentiment summary by means of:</a:t>
            </a:r>
          </a:p>
          <a:p>
            <a:pPr lvl="1"/>
            <a:r>
              <a:rPr lang="en-US" dirty="0" smtClean="0"/>
              <a:t>The information gain metric</a:t>
            </a:r>
          </a:p>
          <a:p>
            <a:pPr lvl="1"/>
            <a:r>
              <a:rPr lang="en-US" dirty="0" smtClean="0"/>
              <a:t>Feature selection focused on subsets of features with </a:t>
            </a:r>
            <a:r>
              <a:rPr lang="en-US" dirty="0"/>
              <a:t>low </a:t>
            </a:r>
            <a:r>
              <a:rPr lang="en-US" dirty="0" smtClean="0"/>
              <a:t>inter-correlation, but high correlation with relevance</a:t>
            </a:r>
            <a:br>
              <a:rPr lang="en-US" dirty="0" smtClean="0"/>
            </a:br>
            <a:endParaRPr lang="en-US" sz="500" dirty="0" smtClean="0"/>
          </a:p>
          <a:p>
            <a:r>
              <a:rPr lang="en-US" dirty="0" smtClean="0"/>
              <a:t>We have used 10-fold cross-validation in our analyses</a:t>
            </a:r>
          </a:p>
          <a:p>
            <a:endParaRPr lang="en-US" dirty="0" smtClean="0"/>
          </a:p>
        </p:txBody>
      </p:sp>
      <p:sp>
        <p:nvSpPr>
          <p:cNvPr id="6148" name="Tijdelijke aanduiding voor voettekst 3"/>
          <p:cNvSpPr>
            <a:spLocks noGrp="1"/>
          </p:cNvSpPr>
          <p:nvPr>
            <p:ph type="ftr" sz="quarter" idx="10"/>
          </p:nvPr>
        </p:nvSpPr>
        <p:spPr>
          <a:noFill/>
        </p:spPr>
        <p:txBody>
          <a:bodyPr/>
          <a:lstStyle/>
          <a:p>
            <a:r>
              <a:rPr lang="en-US" dirty="0" smtClean="0"/>
              <a:t>WISE 2012</a:t>
            </a:r>
            <a:endParaRPr lang="en-US" dirty="0"/>
          </a:p>
        </p:txBody>
      </p:sp>
      <p:sp>
        <p:nvSpPr>
          <p:cNvPr id="3" name="Tijdelijke aanduiding voor dianummer 2"/>
          <p:cNvSpPr>
            <a:spLocks noGrp="1"/>
          </p:cNvSpPr>
          <p:nvPr>
            <p:ph type="sldNum" sz="quarter" idx="12"/>
          </p:nvPr>
        </p:nvSpPr>
        <p:spPr/>
        <p:txBody>
          <a:bodyPr/>
          <a:lstStyle/>
          <a:p>
            <a:pPr>
              <a:defRPr/>
            </a:pPr>
            <a:fld id="{22FDB6AF-DA76-4E0A-BC54-8BE786C767A8}" type="slidenum">
              <a:rPr lang="en-US" smtClean="0"/>
              <a:pPr>
                <a:defRPr/>
              </a:pPr>
              <a:t>9</a:t>
            </a:fld>
            <a:endParaRPr lang="en-US" dirty="0"/>
          </a:p>
        </p:txBody>
      </p:sp>
    </p:spTree>
    <p:extLst>
      <p:ext uri="{BB962C8B-B14F-4D97-AF65-F5344CB8AC3E}">
        <p14:creationId xmlns:p14="http://schemas.microsoft.com/office/powerpoint/2010/main" val="5464297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txDef>
      <a:spPr bwMode="auto">
        <a:noFill/>
        <a:ln w="9525">
          <a:noFill/>
          <a:miter lim="800000"/>
          <a:headEnd/>
          <a:tailEn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kern="1200" cap="none" spc="0" normalizeH="0" baseline="0" noProof="0" dirty="0" smtClean="0">
            <a:ln>
              <a:noFill/>
            </a:ln>
            <a:solidFill>
              <a:schemeClr val="tx1"/>
            </a:solidFill>
            <a:effectLst/>
            <a:uLnTx/>
            <a:uFillTx/>
            <a:latin typeface="Arial" charset="0"/>
            <a:ea typeface="ＭＳ Ｐゴシック" pitchFamily="48" charset="-128"/>
            <a:cs typeface="+mn-cs"/>
          </a:defRPr>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11992</TotalTime>
  <Words>2541</Words>
  <Application>Microsoft Office PowerPoint</Application>
  <PresentationFormat>Diavoorstelling (4:3)</PresentationFormat>
  <Paragraphs>184</Paragraphs>
  <Slides>14</Slides>
  <Notes>14</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Custom Design</vt:lpstr>
      <vt:lpstr>An Empirical Study for Determining Relevant Features for Sentiment Summarization of Online Conversational Documents</vt:lpstr>
      <vt:lpstr>Introduction (1)</vt:lpstr>
      <vt:lpstr>Introduction (2)</vt:lpstr>
      <vt:lpstr>Sentiment Analysis</vt:lpstr>
      <vt:lpstr>Sentiment Summarization (1)</vt:lpstr>
      <vt:lpstr>Sentiment Summarization (2)</vt:lpstr>
      <vt:lpstr>Feature Evaluation (1)</vt:lpstr>
      <vt:lpstr>Feature Evaluation (2)</vt:lpstr>
      <vt:lpstr>Feature Evaluation (3)</vt:lpstr>
      <vt:lpstr>Experimental Results (1)</vt:lpstr>
      <vt:lpstr>Experimental Results (2)</vt:lpstr>
      <vt:lpstr>Conclusions</vt:lpstr>
      <vt:lpstr>Future Work</vt:lpstr>
      <vt:lpstr>Questions?</vt:lpstr>
    </vt:vector>
  </TitlesOfParts>
  <Company>Erasmus Universiteit Rotterdam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Empirical Study for Determining Relevant Features for Sentiment Summarization of Online Conversational Documents</dc:title>
  <dc:creator>Alexander Hogenboom</dc:creator>
  <cp:lastModifiedBy>Alexander Hogenboom</cp:lastModifiedBy>
  <cp:revision>836</cp:revision>
  <dcterms:created xsi:type="dcterms:W3CDTF">2007-09-06T08:43:42Z</dcterms:created>
  <dcterms:modified xsi:type="dcterms:W3CDTF">2012-11-25T23:54:43Z</dcterms:modified>
</cp:coreProperties>
</file>