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9" r:id="rId1"/>
  </p:sldMasterIdLst>
  <p:notesMasterIdLst>
    <p:notesMasterId r:id="rId18"/>
  </p:notesMasterIdLst>
  <p:handoutMasterIdLst>
    <p:handoutMasterId r:id="rId19"/>
  </p:handoutMasterIdLst>
  <p:sldIdLst>
    <p:sldId id="277" r:id="rId2"/>
    <p:sldId id="279" r:id="rId3"/>
    <p:sldId id="289" r:id="rId4"/>
    <p:sldId id="281" r:id="rId5"/>
    <p:sldId id="290" r:id="rId6"/>
    <p:sldId id="282" r:id="rId7"/>
    <p:sldId id="291" r:id="rId8"/>
    <p:sldId id="292" r:id="rId9"/>
    <p:sldId id="293" r:id="rId10"/>
    <p:sldId id="294" r:id="rId11"/>
    <p:sldId id="295" r:id="rId12"/>
    <p:sldId id="283" r:id="rId13"/>
    <p:sldId id="286" r:id="rId14"/>
    <p:sldId id="288" r:id="rId15"/>
    <p:sldId id="287" r:id="rId16"/>
    <p:sldId id="278" r:id="rId17"/>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93F"/>
    <a:srgbClr val="CFDFDF"/>
    <a:srgbClr val="FF0000"/>
    <a:srgbClr val="3771B2"/>
    <a:srgbClr val="E37823"/>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2" autoAdjust="0"/>
    <p:restoredTop sz="83709" autoAdjust="0"/>
  </p:normalViewPr>
  <p:slideViewPr>
    <p:cSldViewPr>
      <p:cViewPr>
        <p:scale>
          <a:sx n="75" d="100"/>
          <a:sy n="75" d="100"/>
        </p:scale>
        <p:origin x="-206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0" hangingPunct="0">
              <a:defRPr sz="1300">
                <a:ea typeface="ＭＳ Ｐゴシック" pitchFamily="48" charset="-128"/>
                <a:cs typeface="+mn-cs"/>
              </a:defRPr>
            </a:lvl1pPr>
          </a:lstStyle>
          <a:p>
            <a:pPr>
              <a:defRPr/>
            </a:pPr>
            <a:endParaRPr lang="en-US"/>
          </a:p>
        </p:txBody>
      </p:sp>
      <p:sp>
        <p:nvSpPr>
          <p:cNvPr id="22425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0" hangingPunct="0">
              <a:defRPr sz="1300">
                <a:ea typeface="ＭＳ Ｐゴシック" pitchFamily="48" charset="-128"/>
                <a:cs typeface="+mn-cs"/>
              </a:defRPr>
            </a:lvl1pPr>
          </a:lstStyle>
          <a:p>
            <a:pPr>
              <a:defRPr/>
            </a:pPr>
            <a:endParaRPr lang="en-US"/>
          </a:p>
        </p:txBody>
      </p:sp>
      <p:sp>
        <p:nvSpPr>
          <p:cNvPr id="22426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0" hangingPunct="0">
              <a:defRPr sz="1300">
                <a:ea typeface="ＭＳ Ｐゴシック" pitchFamily="48" charset="-128"/>
                <a:cs typeface="+mn-cs"/>
              </a:defRPr>
            </a:lvl1pPr>
          </a:lstStyle>
          <a:p>
            <a:pPr>
              <a:defRPr/>
            </a:pPr>
            <a:endParaRPr lang="en-US"/>
          </a:p>
        </p:txBody>
      </p:sp>
      <p:sp>
        <p:nvSpPr>
          <p:cNvPr id="22426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0" hangingPunct="0">
              <a:defRPr sz="1300">
                <a:ea typeface="ＭＳ Ｐゴシック" pitchFamily="48" charset="-128"/>
                <a:cs typeface="+mn-cs"/>
              </a:defRPr>
            </a:lvl1pPr>
          </a:lstStyle>
          <a:p>
            <a:pPr>
              <a:defRPr/>
            </a:pPr>
            <a:fld id="{8AEBE72E-2DDE-464D-AF4B-1FA36DC990D6}" type="slidenum">
              <a:rPr lang="en-US"/>
              <a:pPr>
                <a:defRPr/>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eaLnBrk="0" hangingPunct="0">
              <a:defRPr sz="1300">
                <a:ea typeface="ＭＳ Ｐゴシック" pitchFamily="48" charset="-128"/>
                <a:cs typeface="+mn-cs"/>
              </a:defRPr>
            </a:lvl1pPr>
          </a:lstStyle>
          <a:p>
            <a:pPr>
              <a:defRPr/>
            </a:pPr>
            <a:endParaRPr lang="en-US"/>
          </a:p>
        </p:txBody>
      </p:sp>
      <p:sp>
        <p:nvSpPr>
          <p:cNvPr id="84995"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eaLnBrk="0" hangingPunct="0">
              <a:defRPr sz="1300">
                <a:ea typeface="ＭＳ Ｐゴシック" pitchFamily="48" charset="-128"/>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eaLnBrk="0" hangingPunct="0">
              <a:defRPr sz="1300">
                <a:ea typeface="ＭＳ Ｐゴシック" pitchFamily="48" charset="-128"/>
                <a:cs typeface="+mn-cs"/>
              </a:defRPr>
            </a:lvl1pPr>
          </a:lstStyle>
          <a:p>
            <a:pPr>
              <a:defRPr/>
            </a:pPr>
            <a:endParaRPr lang="en-US"/>
          </a:p>
        </p:txBody>
      </p:sp>
      <p:sp>
        <p:nvSpPr>
          <p:cNvPr id="8499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eaLnBrk="0" hangingPunct="0">
              <a:defRPr sz="1300">
                <a:ea typeface="ＭＳ Ｐゴシック" pitchFamily="48" charset="-128"/>
                <a:cs typeface="+mn-cs"/>
              </a:defRPr>
            </a:lvl1pPr>
          </a:lstStyle>
          <a:p>
            <a:pPr>
              <a:defRPr/>
            </a:pPr>
            <a:fld id="{5A3A7AC8-FECE-4E63-B5C4-A5082534746D}"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a:noFill/>
          <a:ln/>
        </p:spPr>
        <p:txBody>
          <a:bodyPr/>
          <a:lstStyle/>
          <a:p>
            <a:r>
              <a:rPr lang="en-US" smtClean="0">
                <a:ea typeface="ＭＳ Ｐゴシック" pitchFamily="34" charset="-128"/>
              </a:rPr>
              <a:t>Introduction: name, research topic, link with this</a:t>
            </a:r>
          </a:p>
          <a:p>
            <a:r>
              <a:rPr lang="en-US" smtClean="0">
                <a:ea typeface="ＭＳ Ｐゴシック" pitchFamily="34" charset="-128"/>
              </a:rPr>
              <a:t>Topic: what is it, who are the other people</a:t>
            </a:r>
          </a:p>
        </p:txBody>
      </p:sp>
      <p:sp>
        <p:nvSpPr>
          <p:cNvPr id="19460" name="Tijdelijke aanduiding voor dianummer 3"/>
          <p:cNvSpPr>
            <a:spLocks noGrp="1"/>
          </p:cNvSpPr>
          <p:nvPr>
            <p:ph type="sldNum" sz="quarter" idx="5"/>
          </p:nvPr>
        </p:nvSpPr>
        <p:spPr>
          <a:noFill/>
        </p:spPr>
        <p:txBody>
          <a:bodyPr/>
          <a:lstStyle/>
          <a:p>
            <a:fld id="{DF8654FD-6E64-4272-88D0-B736705E5C1D}" type="slidenum">
              <a:rPr lang="en-US" smtClean="0">
                <a:ea typeface="ＭＳ Ｐゴシック" pitchFamily="34" charset="-128"/>
              </a:rPr>
              <a:pPr/>
              <a:t>1</a:t>
            </a:fld>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a:ln/>
        </p:spPr>
      </p:sp>
      <p:sp>
        <p:nvSpPr>
          <p:cNvPr id="27651" name="Tijdelijke aanduiding voor notities 2"/>
          <p:cNvSpPr>
            <a:spLocks noGrp="1"/>
          </p:cNvSpPr>
          <p:nvPr>
            <p:ph type="body" idx="1"/>
          </p:nvPr>
        </p:nvSpPr>
        <p:spPr>
          <a:noFill/>
          <a:ln/>
        </p:spPr>
        <p:txBody>
          <a:bodyPr/>
          <a:lstStyle/>
          <a:p>
            <a:endParaRPr lang="nl-NL" smtClean="0">
              <a:ea typeface="ＭＳ Ｐゴシック" pitchFamily="34" charset="-128"/>
            </a:endParaRPr>
          </a:p>
        </p:txBody>
      </p:sp>
      <p:sp>
        <p:nvSpPr>
          <p:cNvPr id="27652" name="Tijdelijke aanduiding voor dianummer 3"/>
          <p:cNvSpPr>
            <a:spLocks noGrp="1"/>
          </p:cNvSpPr>
          <p:nvPr>
            <p:ph type="sldNum" sz="quarter" idx="5"/>
          </p:nvPr>
        </p:nvSpPr>
        <p:spPr>
          <a:noFill/>
        </p:spPr>
        <p:txBody>
          <a:bodyPr/>
          <a:lstStyle/>
          <a:p>
            <a:fld id="{6D74618B-DB41-4356-8D69-CD25A2CEF1E3}" type="slidenum">
              <a:rPr lang="en-US" smtClean="0">
                <a:ea typeface="ＭＳ Ｐゴシック" pitchFamily="34" charset="-128"/>
              </a:rPr>
              <a:pPr/>
              <a:t>10</a:t>
            </a:fld>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a:ln/>
        </p:spPr>
      </p:sp>
      <p:sp>
        <p:nvSpPr>
          <p:cNvPr id="27651" name="Tijdelijke aanduiding voor notities 2"/>
          <p:cNvSpPr>
            <a:spLocks noGrp="1"/>
          </p:cNvSpPr>
          <p:nvPr>
            <p:ph type="body" idx="1"/>
          </p:nvPr>
        </p:nvSpPr>
        <p:spPr>
          <a:noFill/>
          <a:ln/>
        </p:spPr>
        <p:txBody>
          <a:bodyPr/>
          <a:lstStyle/>
          <a:p>
            <a:endParaRPr lang="nl-NL" smtClean="0">
              <a:ea typeface="ＭＳ Ｐゴシック" pitchFamily="34" charset="-128"/>
            </a:endParaRPr>
          </a:p>
        </p:txBody>
      </p:sp>
      <p:sp>
        <p:nvSpPr>
          <p:cNvPr id="27652" name="Tijdelijke aanduiding voor dianummer 3"/>
          <p:cNvSpPr>
            <a:spLocks noGrp="1"/>
          </p:cNvSpPr>
          <p:nvPr>
            <p:ph type="sldNum" sz="quarter" idx="5"/>
          </p:nvPr>
        </p:nvSpPr>
        <p:spPr>
          <a:noFill/>
        </p:spPr>
        <p:txBody>
          <a:bodyPr/>
          <a:lstStyle/>
          <a:p>
            <a:fld id="{6D74618B-DB41-4356-8D69-CD25A2CEF1E3}" type="slidenum">
              <a:rPr lang="en-US" smtClean="0">
                <a:ea typeface="ＭＳ Ｐゴシック" pitchFamily="34" charset="-128"/>
              </a:rPr>
              <a:pPr/>
              <a:t>11</a:t>
            </a:fld>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ln/>
        </p:spPr>
      </p:sp>
      <p:sp>
        <p:nvSpPr>
          <p:cNvPr id="28675" name="Tijdelijke aanduiding voor notities 2"/>
          <p:cNvSpPr>
            <a:spLocks noGrp="1"/>
          </p:cNvSpPr>
          <p:nvPr>
            <p:ph type="body" idx="1"/>
          </p:nvPr>
        </p:nvSpPr>
        <p:spPr>
          <a:noFill/>
          <a:ln/>
        </p:spPr>
        <p:txBody>
          <a:bodyPr/>
          <a:lstStyle/>
          <a:p>
            <a:endParaRPr lang="nl-NL" smtClean="0">
              <a:ea typeface="ＭＳ Ｐゴシック" pitchFamily="34" charset="-128"/>
            </a:endParaRPr>
          </a:p>
        </p:txBody>
      </p:sp>
      <p:sp>
        <p:nvSpPr>
          <p:cNvPr id="28676" name="Tijdelijke aanduiding voor dianummer 3"/>
          <p:cNvSpPr>
            <a:spLocks noGrp="1"/>
          </p:cNvSpPr>
          <p:nvPr>
            <p:ph type="sldNum" sz="quarter" idx="5"/>
          </p:nvPr>
        </p:nvSpPr>
        <p:spPr>
          <a:noFill/>
        </p:spPr>
        <p:txBody>
          <a:bodyPr/>
          <a:lstStyle/>
          <a:p>
            <a:fld id="{ACDF853F-B45D-4ACD-A4ED-2BD4108BE0EE}" type="slidenum">
              <a:rPr lang="en-US" smtClean="0">
                <a:ea typeface="ＭＳ Ｐゴシック" pitchFamily="34" charset="-128"/>
              </a:rPr>
              <a:pPr/>
              <a:t>12</a:t>
            </a:fld>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a:ln/>
        </p:spPr>
      </p:sp>
      <p:sp>
        <p:nvSpPr>
          <p:cNvPr id="29699" name="Tijdelijke aanduiding voor notities 2"/>
          <p:cNvSpPr>
            <a:spLocks noGrp="1"/>
          </p:cNvSpPr>
          <p:nvPr>
            <p:ph type="body" idx="1"/>
          </p:nvPr>
        </p:nvSpPr>
        <p:spPr>
          <a:noFill/>
          <a:ln/>
        </p:spPr>
        <p:txBody>
          <a:bodyPr/>
          <a:lstStyle/>
          <a:p>
            <a:r>
              <a:rPr lang="en-US" noProof="0" dirty="0" smtClean="0">
                <a:ea typeface="ＭＳ Ｐゴシック" pitchFamily="34" charset="-128"/>
              </a:rPr>
              <a:t>We measure precision as</a:t>
            </a:r>
            <a:r>
              <a:rPr lang="en-US" baseline="0" noProof="0" dirty="0" smtClean="0">
                <a:ea typeface="ＭＳ Ｐゴシック" pitchFamily="34" charset="-128"/>
              </a:rPr>
              <a:t> the number of concepts in the generated taxonomy that have been identified correctly over the number of concepts in the generated taxonomy. Recall is the number of matching concepts in the generated taxonomy over the number of concepts in the target taxonomy. The F-measure is the harmonic mean between the two values.</a:t>
            </a:r>
            <a:endParaRPr lang="en-US" noProof="0" dirty="0" smtClean="0">
              <a:ea typeface="ＭＳ Ｐゴシック" pitchFamily="34" charset="-128"/>
            </a:endParaRPr>
          </a:p>
        </p:txBody>
      </p:sp>
      <p:sp>
        <p:nvSpPr>
          <p:cNvPr id="29700" name="Tijdelijke aanduiding voor dianummer 3"/>
          <p:cNvSpPr>
            <a:spLocks noGrp="1"/>
          </p:cNvSpPr>
          <p:nvPr>
            <p:ph type="sldNum" sz="quarter" idx="5"/>
          </p:nvPr>
        </p:nvSpPr>
        <p:spPr>
          <a:noFill/>
        </p:spPr>
        <p:txBody>
          <a:bodyPr/>
          <a:lstStyle/>
          <a:p>
            <a:fld id="{C5561BD5-20CA-4B99-9A98-97C25A41598C}" type="slidenum">
              <a:rPr lang="en-US" smtClean="0">
                <a:ea typeface="ＭＳ Ｐゴシック" pitchFamily="34" charset="-128"/>
              </a:rPr>
              <a:pPr/>
              <a:t>13</a:t>
            </a:fld>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a:ln/>
        </p:spPr>
      </p:sp>
      <p:sp>
        <p:nvSpPr>
          <p:cNvPr id="30723" name="Tijdelijke aanduiding voor notities 2"/>
          <p:cNvSpPr>
            <a:spLocks noGrp="1"/>
          </p:cNvSpPr>
          <p:nvPr>
            <p:ph type="body" idx="1"/>
          </p:nvPr>
        </p:nvSpPr>
        <p:spPr>
          <a:noFill/>
          <a:ln/>
        </p:spPr>
        <p:txBody>
          <a:bodyPr/>
          <a:lstStyle/>
          <a:p>
            <a:endParaRPr lang="nl-NL" dirty="0" smtClean="0">
              <a:ea typeface="ＭＳ Ｐゴシック" pitchFamily="34" charset="-128"/>
            </a:endParaRPr>
          </a:p>
        </p:txBody>
      </p:sp>
      <p:sp>
        <p:nvSpPr>
          <p:cNvPr id="30724" name="Tijdelijke aanduiding voor dianummer 3"/>
          <p:cNvSpPr>
            <a:spLocks noGrp="1"/>
          </p:cNvSpPr>
          <p:nvPr>
            <p:ph type="sldNum" sz="quarter" idx="5"/>
          </p:nvPr>
        </p:nvSpPr>
        <p:spPr>
          <a:noFill/>
        </p:spPr>
        <p:txBody>
          <a:bodyPr/>
          <a:lstStyle/>
          <a:p>
            <a:fld id="{D6055F11-8C63-4C45-9319-290E2DE9667C}" type="slidenum">
              <a:rPr lang="en-US" smtClean="0">
                <a:ea typeface="ＭＳ Ｐゴシック" pitchFamily="34" charset="-128"/>
              </a:rPr>
              <a:pPr/>
              <a:t>14</a:t>
            </a:fld>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a:noFill/>
          <a:ln/>
        </p:spPr>
        <p:txBody>
          <a:bodyPr/>
          <a:lstStyle/>
          <a:p>
            <a:endParaRPr lang="nl-NL" smtClean="0">
              <a:ea typeface="ＭＳ Ｐゴシック" pitchFamily="34" charset="-128"/>
            </a:endParaRPr>
          </a:p>
        </p:txBody>
      </p:sp>
      <p:sp>
        <p:nvSpPr>
          <p:cNvPr id="31748" name="Tijdelijke aanduiding voor dianummer 3"/>
          <p:cNvSpPr>
            <a:spLocks noGrp="1"/>
          </p:cNvSpPr>
          <p:nvPr>
            <p:ph type="sldNum" sz="quarter" idx="5"/>
          </p:nvPr>
        </p:nvSpPr>
        <p:spPr>
          <a:noFill/>
        </p:spPr>
        <p:txBody>
          <a:bodyPr/>
          <a:lstStyle/>
          <a:p>
            <a:fld id="{0CB98C92-BD71-4539-8D94-2162F0595803}" type="slidenum">
              <a:rPr lang="en-US" smtClean="0">
                <a:ea typeface="ＭＳ Ｐゴシック" pitchFamily="34" charset="-128"/>
              </a:rPr>
              <a:pPr/>
              <a:t>15</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a:ln/>
        </p:spPr>
      </p:sp>
      <p:sp>
        <p:nvSpPr>
          <p:cNvPr id="20483" name="Tijdelijke aanduiding voor notities 2"/>
          <p:cNvSpPr>
            <a:spLocks noGrp="1"/>
          </p:cNvSpPr>
          <p:nvPr>
            <p:ph type="body" idx="1"/>
          </p:nvPr>
        </p:nvSpPr>
        <p:spPr>
          <a:noFill/>
          <a:ln/>
        </p:spPr>
        <p:txBody>
          <a:bodyPr/>
          <a:lstStyle/>
          <a:p>
            <a:r>
              <a:rPr lang="en-US" smtClean="0">
                <a:solidFill>
                  <a:srgbClr val="00393F"/>
                </a:solidFill>
                <a:ea typeface="ＭＳ Ｐゴシック" pitchFamily="34" charset="-128"/>
                <a:cs typeface="Arial" charset="0"/>
              </a:rPr>
              <a:t>Nowadays, an ever increasing amount of documents is digitally stored and readily available on the Web. A common issue with managing these documents is that many of these are organized in an unstructured manner. Organizing these documents in a structured way by creating a taxonomy representation to clarify documents can be beneficial, as it enhances the overview of available documents. A taxonomy is defined as a specific form of an ontology, which is a formal, explicit specification of a shared conceptualization that provides users with insight into the type relations between (domain) concepts.</a:t>
            </a:r>
          </a:p>
        </p:txBody>
      </p:sp>
      <p:sp>
        <p:nvSpPr>
          <p:cNvPr id="20484" name="Tijdelijke aanduiding voor dianummer 3"/>
          <p:cNvSpPr>
            <a:spLocks noGrp="1"/>
          </p:cNvSpPr>
          <p:nvPr>
            <p:ph type="sldNum" sz="quarter" idx="5"/>
          </p:nvPr>
        </p:nvSpPr>
        <p:spPr>
          <a:noFill/>
        </p:spPr>
        <p:txBody>
          <a:bodyPr/>
          <a:lstStyle/>
          <a:p>
            <a:fld id="{F0346F57-18CC-48C5-BFEE-506D1270F4E9}" type="slidenum">
              <a:rPr lang="en-US" smtClean="0">
                <a:ea typeface="ＭＳ Ｐゴシック" pitchFamily="34" charset="-128"/>
              </a:rPr>
              <a:pPr/>
              <a:t>2</a:t>
            </a:fld>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p:cNvSpPr>
            <a:spLocks noGrp="1" noRot="1" noChangeAspect="1" noTextEdit="1"/>
          </p:cNvSpPr>
          <p:nvPr>
            <p:ph type="sldImg"/>
          </p:nvPr>
        </p:nvSpPr>
        <p:spPr>
          <a:ln/>
        </p:spPr>
      </p:sp>
      <p:sp>
        <p:nvSpPr>
          <p:cNvPr id="21507" name="Tijdelijke aanduiding voor notities 2"/>
          <p:cNvSpPr>
            <a:spLocks noGrp="1"/>
          </p:cNvSpPr>
          <p:nvPr>
            <p:ph type="body" idx="1"/>
          </p:nvPr>
        </p:nvSpPr>
        <p:spPr>
          <a:noFill/>
          <a:ln/>
        </p:spPr>
        <p:txBody>
          <a:bodyPr/>
          <a:lstStyle/>
          <a:p>
            <a:r>
              <a:rPr lang="en-US" dirty="0" smtClean="0">
                <a:solidFill>
                  <a:srgbClr val="00393F"/>
                </a:solidFill>
                <a:ea typeface="ＭＳ Ｐゴシック" pitchFamily="34" charset="-128"/>
                <a:cs typeface="Arial" charset="0"/>
              </a:rPr>
              <a:t>Currently, many taxonomies are manually created. While manually constructing taxonomies is usually more accurate because of the involvement of domain experts, automatically generating taxonomies is often less costly and time consuming. Taxonomy construction on the Web is particularly of interest, as it enables inter operability between Web sites, tools, etc., due to the knowledge aggregation into shared taxonomies. The Web fosters an incredible large amount of information and knowledge that up until know is mostly not linked and even remains virtually invisible because of the lack of structure. Within the last decade, there has been a trend of connecting related data that has not been previously linked before.</a:t>
            </a:r>
          </a:p>
        </p:txBody>
      </p:sp>
      <p:sp>
        <p:nvSpPr>
          <p:cNvPr id="21508" name="Tijdelijke aanduiding voor dianummer 3"/>
          <p:cNvSpPr>
            <a:spLocks noGrp="1"/>
          </p:cNvSpPr>
          <p:nvPr>
            <p:ph type="sldNum" sz="quarter" idx="5"/>
          </p:nvPr>
        </p:nvSpPr>
        <p:spPr>
          <a:noFill/>
        </p:spPr>
        <p:txBody>
          <a:bodyPr/>
          <a:lstStyle/>
          <a:p>
            <a:fld id="{0948536D-87A6-4538-A71F-7213D34875D0}" type="slidenum">
              <a:rPr lang="en-US" smtClean="0">
                <a:ea typeface="ＭＳ Ｐゴシック" pitchFamily="34" charset="-128"/>
              </a:rPr>
              <a:pPr/>
              <a:t>3</a:t>
            </a:fld>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a:ln/>
        </p:spPr>
      </p:sp>
      <p:sp>
        <p:nvSpPr>
          <p:cNvPr id="22531" name="Tijdelijke aanduiding voor notities 2"/>
          <p:cNvSpPr>
            <a:spLocks noGrp="1"/>
          </p:cNvSpPr>
          <p:nvPr>
            <p:ph type="body" idx="1"/>
          </p:nvPr>
        </p:nvSpPr>
        <p:spPr>
          <a:noFill/>
          <a:ln/>
        </p:spPr>
        <p:txBody>
          <a:bodyPr/>
          <a:lstStyle/>
          <a:p>
            <a:r>
              <a:rPr lang="en-US" smtClean="0">
                <a:ea typeface="ＭＳ Ｐゴシック" pitchFamily="34" charset="-128"/>
              </a:rPr>
              <a:t>The well-know Linked Open Data cloud diagram, which aims to show the inter-connectivity of today's Web sites and their knowledge bases, grows by the year. </a:t>
            </a:r>
            <a:r>
              <a:rPr lang="en-US" smtClean="0">
                <a:solidFill>
                  <a:srgbClr val="00393F"/>
                </a:solidFill>
                <a:ea typeface="ＭＳ Ｐゴシック" pitchFamily="34" charset="-128"/>
                <a:cs typeface="Arial" charset="0"/>
              </a:rPr>
              <a:t>Half a year ago when I would’ve shown this picture, it would’ve actually been readable.</a:t>
            </a:r>
            <a:endParaRPr lang="en-US" smtClean="0">
              <a:ea typeface="ＭＳ Ｐゴシック" pitchFamily="34" charset="-128"/>
            </a:endParaRPr>
          </a:p>
          <a:p>
            <a:endParaRPr lang="en-US" smtClean="0">
              <a:ea typeface="ＭＳ Ｐゴシック" pitchFamily="34" charset="-128"/>
            </a:endParaRPr>
          </a:p>
          <a:p>
            <a:r>
              <a:rPr lang="en-US" smtClean="0">
                <a:ea typeface="ＭＳ Ｐゴシック" pitchFamily="34" charset="-128"/>
              </a:rPr>
              <a:t>This cloud could grow at an even higher rate and become increasingly more complex when widely applying automatic taxonomy construction. Hence, due to the need for structured information, as well as the complexity and considerable effort for manually creating taxonomies, automatic taxonomy construction is an interesting field to explore.</a:t>
            </a:r>
          </a:p>
          <a:p>
            <a:endParaRPr lang="en-US" smtClean="0">
              <a:ea typeface="ＭＳ Ｐゴシック" pitchFamily="34" charset="-128"/>
            </a:endParaRPr>
          </a:p>
          <a:p>
            <a:r>
              <a:rPr lang="en-US" smtClean="0">
                <a:ea typeface="ＭＳ Ｐゴシック" pitchFamily="34" charset="-128"/>
              </a:rPr>
              <a:t>So, what’s new?</a:t>
            </a:r>
            <a:endParaRPr lang="en-US" smtClean="0">
              <a:solidFill>
                <a:srgbClr val="00393F"/>
              </a:solidFill>
              <a:ea typeface="ＭＳ Ｐゴシック" pitchFamily="34" charset="-128"/>
              <a:cs typeface="Arial" charset="0"/>
            </a:endParaRPr>
          </a:p>
        </p:txBody>
      </p:sp>
      <p:sp>
        <p:nvSpPr>
          <p:cNvPr id="22532" name="Tijdelijke aanduiding voor dianummer 3"/>
          <p:cNvSpPr>
            <a:spLocks noGrp="1"/>
          </p:cNvSpPr>
          <p:nvPr>
            <p:ph type="sldNum" sz="quarter" idx="5"/>
          </p:nvPr>
        </p:nvSpPr>
        <p:spPr>
          <a:noFill/>
        </p:spPr>
        <p:txBody>
          <a:bodyPr/>
          <a:lstStyle/>
          <a:p>
            <a:fld id="{857ADD25-FA14-4BC3-9B96-3AFE0DBC86FE}" type="slidenum">
              <a:rPr lang="en-US" smtClean="0">
                <a:ea typeface="ＭＳ Ｐゴシック" pitchFamily="34" charset="-128"/>
              </a:rPr>
              <a:pPr/>
              <a:t>4</a:t>
            </a:fld>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a:ln/>
        </p:spPr>
      </p:sp>
      <p:sp>
        <p:nvSpPr>
          <p:cNvPr id="23555" name="Tijdelijke aanduiding voor notities 2"/>
          <p:cNvSpPr>
            <a:spLocks noGrp="1"/>
          </p:cNvSpPr>
          <p:nvPr>
            <p:ph type="body" idx="1"/>
          </p:nvPr>
        </p:nvSpPr>
        <p:spPr>
          <a:noFill/>
          <a:ln/>
        </p:spPr>
        <p:txBody>
          <a:bodyPr/>
          <a:lstStyle/>
          <a:p>
            <a:r>
              <a:rPr lang="en-US" smtClean="0">
                <a:solidFill>
                  <a:srgbClr val="00393F"/>
                </a:solidFill>
                <a:ea typeface="ＭＳ Ｐゴシック" pitchFamily="34" charset="-128"/>
                <a:cs typeface="Arial" charset="0"/>
              </a:rPr>
              <a:t>Although there is a substantial body of literature on automatic taxonomy construction, the amount of literature focusing on applying Word Sense Disambiguation (WSD) is limited, even though WSD is proven to be able to improve the results of clustering. Hence, we evaluate the influence of a sophisticated WSD algorithm on an existing concept subsumption method. We propose a framework for Automatic Taxonomy Construction from Text (ATCT), which we use for the evaluation of the added value of WSD in taxonomy construction.</a:t>
            </a:r>
          </a:p>
        </p:txBody>
      </p:sp>
      <p:sp>
        <p:nvSpPr>
          <p:cNvPr id="23556" name="Tijdelijke aanduiding voor dianummer 3"/>
          <p:cNvSpPr>
            <a:spLocks noGrp="1"/>
          </p:cNvSpPr>
          <p:nvPr>
            <p:ph type="sldNum" sz="quarter" idx="5"/>
          </p:nvPr>
        </p:nvSpPr>
        <p:spPr>
          <a:noFill/>
        </p:spPr>
        <p:txBody>
          <a:bodyPr/>
          <a:lstStyle/>
          <a:p>
            <a:fld id="{B124D593-8790-41E3-A75D-145105D5C9DA}" type="slidenum">
              <a:rPr lang="en-US" smtClean="0">
                <a:ea typeface="ＭＳ Ｐゴシック" pitchFamily="34" charset="-128"/>
              </a:rPr>
              <a:pPr/>
              <a:t>5</a:t>
            </a:fld>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a:ln/>
        </p:spPr>
      </p:sp>
      <p:sp>
        <p:nvSpPr>
          <p:cNvPr id="24579" name="Tijdelijke aanduiding voor notities 2"/>
          <p:cNvSpPr>
            <a:spLocks noGrp="1"/>
          </p:cNvSpPr>
          <p:nvPr>
            <p:ph type="body" idx="1"/>
          </p:nvPr>
        </p:nvSpPr>
        <p:spPr>
          <a:noFill/>
          <a:ln/>
        </p:spPr>
        <p:txBody>
          <a:bodyPr/>
          <a:lstStyle/>
          <a:p>
            <a:pPr algn="just" defTabSz="3497263">
              <a:spcBef>
                <a:spcPct val="0"/>
              </a:spcBef>
            </a:pPr>
            <a:r>
              <a:rPr lang="en-US" smtClean="0">
                <a:solidFill>
                  <a:srgbClr val="00393F"/>
                </a:solidFill>
                <a:ea typeface="ＭＳ Ｐゴシック" pitchFamily="34" charset="-128"/>
                <a:cs typeface="Arial" charset="0"/>
              </a:rPr>
              <a:t>In our four-step ATCT framework for automatically constructing a domain-specific taxonomy, first the terms are extracted from the documents, which subsequently get processed in our term filtering step. Here, terms are filtered on lexical cohesion and domain pertinence, after which the most relevant terms are selected on the basis of a score, which is determined by domain pertinence, domain consensus, and structural relevance. The selected terms are processed into concepts as concept labels. The next optional step is Word Sense Disambiguation (WSD), which is used to derive the sense of a concept term and to find synonyms of the disambiguated term. Lastly, a concept hierarchy is created by constructing the type relations between concepts. The resulting hierarchy is represented in SKOS, a commonly used domain taxonomy representation format.</a:t>
            </a:r>
          </a:p>
        </p:txBody>
      </p:sp>
      <p:sp>
        <p:nvSpPr>
          <p:cNvPr id="24580" name="Tijdelijke aanduiding voor dianummer 3"/>
          <p:cNvSpPr>
            <a:spLocks noGrp="1"/>
          </p:cNvSpPr>
          <p:nvPr>
            <p:ph type="sldNum" sz="quarter" idx="5"/>
          </p:nvPr>
        </p:nvSpPr>
        <p:spPr>
          <a:noFill/>
        </p:spPr>
        <p:txBody>
          <a:bodyPr/>
          <a:lstStyle/>
          <a:p>
            <a:fld id="{4B5CC477-58DF-4737-A3AC-303244D1F417}" type="slidenum">
              <a:rPr lang="en-US" smtClean="0">
                <a:ea typeface="ＭＳ Ｐゴシック" pitchFamily="34" charset="-128"/>
              </a:rPr>
              <a:pPr/>
              <a:t>6</a:t>
            </a:fld>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a:ln/>
        </p:spPr>
      </p:sp>
      <p:sp>
        <p:nvSpPr>
          <p:cNvPr id="25603" name="Tijdelijke aanduiding voor notities 2"/>
          <p:cNvSpPr>
            <a:spLocks noGrp="1"/>
          </p:cNvSpPr>
          <p:nvPr>
            <p:ph type="body" idx="1"/>
          </p:nvPr>
        </p:nvSpPr>
        <p:spPr>
          <a:noFill/>
          <a:ln/>
        </p:spPr>
        <p:txBody>
          <a:bodyPr/>
          <a:lstStyle/>
          <a:p>
            <a:pPr algn="just" defTabSz="3497263">
              <a:spcBef>
                <a:spcPct val="0"/>
              </a:spcBef>
            </a:pPr>
            <a:r>
              <a:rPr lang="en-US" dirty="0" smtClean="0">
                <a:solidFill>
                  <a:srgbClr val="00393F"/>
                </a:solidFill>
                <a:ea typeface="ＭＳ Ｐゴシック" pitchFamily="34" charset="-128"/>
                <a:cs typeface="Arial" charset="0"/>
              </a:rPr>
              <a:t>Within the ATCT framework, terms are extracted from a set of documents by tagging all the words that appear in these documents and extracting those terms that are tagged as a noun. The choice for nouns is motivated by the fact that concepts are usually represented by nouns rather than other types of words, which is also the case for our utilized golden taxonomies.</a:t>
            </a:r>
          </a:p>
          <a:p>
            <a:pPr algn="just" defTabSz="3497263">
              <a:spcBef>
                <a:spcPct val="0"/>
              </a:spcBef>
            </a:pPr>
            <a:endParaRPr lang="en-US" dirty="0" smtClean="0">
              <a:solidFill>
                <a:srgbClr val="00393F"/>
              </a:solidFill>
              <a:ea typeface="ＭＳ Ｐゴシック" pitchFamily="34" charset="-128"/>
              <a:cs typeface="Arial" charset="0"/>
            </a:endParaRPr>
          </a:p>
          <a:p>
            <a:pPr algn="just" defTabSz="3497263">
              <a:spcBef>
                <a:spcPct val="0"/>
              </a:spcBef>
            </a:pPr>
            <a:r>
              <a:rPr lang="en-US" dirty="0" smtClean="0">
                <a:solidFill>
                  <a:srgbClr val="00393F"/>
                </a:solidFill>
                <a:ea typeface="ＭＳ Ｐゴシック" pitchFamily="34" charset="-128"/>
                <a:cs typeface="Arial" charset="0"/>
              </a:rPr>
              <a:t>Extracted terms are filtered on multiple criteria, i.e., their domain pertinence and their lexical cohesion value. The most relevant terms are selected by calculating a score, which is based on the domain pertinence, domain consensus and structural relevance of the term.</a:t>
            </a:r>
          </a:p>
          <a:p>
            <a:pPr algn="just" defTabSz="3497263">
              <a:spcBef>
                <a:spcPct val="0"/>
              </a:spcBef>
            </a:pPr>
            <a:endParaRPr lang="en-US" dirty="0" smtClean="0">
              <a:solidFill>
                <a:srgbClr val="00393F"/>
              </a:solidFill>
              <a:ea typeface="ＭＳ Ｐゴシック" pitchFamily="34" charset="-128"/>
              <a:cs typeface="Arial" charset="0"/>
            </a:endParaRPr>
          </a:p>
          <a:p>
            <a:pPr algn="just" defTabSz="3497263">
              <a:spcBef>
                <a:spcPct val="0"/>
              </a:spcBef>
            </a:pPr>
            <a:r>
              <a:rPr lang="en-US" b="1" dirty="0" smtClean="0">
                <a:solidFill>
                  <a:srgbClr val="00393F"/>
                </a:solidFill>
                <a:ea typeface="ＭＳ Ｐゴシック" pitchFamily="34" charset="-128"/>
                <a:cs typeface="Arial" charset="0"/>
              </a:rPr>
              <a:t>Domain pertinence</a:t>
            </a:r>
            <a:r>
              <a:rPr lang="en-US" dirty="0" smtClean="0">
                <a:solidFill>
                  <a:srgbClr val="00393F"/>
                </a:solidFill>
                <a:ea typeface="ＭＳ Ｐゴシック" pitchFamily="34" charset="-128"/>
                <a:cs typeface="Arial" charset="0"/>
              </a:rPr>
              <a:t> measures whether a term is relevant for the target domain. The more frequently a term appears in the domain corpus and the less frequently the term appears in the contrastive corpus, the higher the domain pertinence.</a:t>
            </a:r>
          </a:p>
          <a:p>
            <a:pPr algn="just" defTabSz="3497263">
              <a:spcBef>
                <a:spcPct val="0"/>
              </a:spcBef>
            </a:pPr>
            <a:endParaRPr lang="en-US" dirty="0" smtClean="0">
              <a:solidFill>
                <a:srgbClr val="00393F"/>
              </a:solidFill>
              <a:ea typeface="ＭＳ Ｐゴシック" pitchFamily="34" charset="-128"/>
              <a:cs typeface="Arial" charset="0"/>
            </a:endParaRPr>
          </a:p>
          <a:p>
            <a:pPr algn="just" defTabSz="3497263">
              <a:spcBef>
                <a:spcPct val="0"/>
              </a:spcBef>
            </a:pPr>
            <a:r>
              <a:rPr lang="en-US" b="1" dirty="0" smtClean="0">
                <a:solidFill>
                  <a:srgbClr val="00393F"/>
                </a:solidFill>
                <a:ea typeface="ＭＳ Ｐゴシック" pitchFamily="34" charset="-128"/>
                <a:cs typeface="Arial" charset="0"/>
              </a:rPr>
              <a:t>Lexical cohesion </a:t>
            </a:r>
            <a:r>
              <a:rPr lang="en-US" dirty="0" smtClean="0">
                <a:solidFill>
                  <a:srgbClr val="00393F"/>
                </a:solidFill>
                <a:ea typeface="ＭＳ Ｐゴシック" pitchFamily="34" charset="-128"/>
                <a:cs typeface="Arial" charset="0"/>
              </a:rPr>
              <a:t>measures cohesion among words in a term and is only used for compound nouns. Based on initial experiments, we find that for optimal performance for both measures the 30% terms with the lowest values should be filtered out.</a:t>
            </a:r>
          </a:p>
          <a:p>
            <a:pPr algn="just" defTabSz="3497263">
              <a:spcBef>
                <a:spcPct val="0"/>
              </a:spcBef>
            </a:pPr>
            <a:endParaRPr lang="en-US" dirty="0" smtClean="0">
              <a:solidFill>
                <a:srgbClr val="00393F"/>
              </a:solidFill>
              <a:ea typeface="ＭＳ Ｐゴシック" pitchFamily="34" charset="-128"/>
              <a:cs typeface="Arial" charset="0"/>
            </a:endParaRPr>
          </a:p>
          <a:p>
            <a:pPr algn="just" defTabSz="3497263">
              <a:spcBef>
                <a:spcPct val="0"/>
              </a:spcBef>
            </a:pPr>
            <a:r>
              <a:rPr lang="en-US" b="1" dirty="0" smtClean="0">
                <a:solidFill>
                  <a:srgbClr val="00393F"/>
                </a:solidFill>
                <a:ea typeface="ＭＳ Ｐゴシック" pitchFamily="34" charset="-128"/>
                <a:cs typeface="Arial" charset="0"/>
              </a:rPr>
              <a:t>Domain consensus</a:t>
            </a:r>
            <a:r>
              <a:rPr lang="en-US" dirty="0" smtClean="0">
                <a:solidFill>
                  <a:srgbClr val="00393F"/>
                </a:solidFill>
                <a:ea typeface="ＭＳ Ｐゴシック" pitchFamily="34" charset="-128"/>
                <a:cs typeface="Arial" charset="0"/>
              </a:rPr>
              <a:t> checks whether a term is important, i.e., it appears in several documents.</a:t>
            </a:r>
          </a:p>
          <a:p>
            <a:pPr algn="just" defTabSz="3497263">
              <a:spcBef>
                <a:spcPct val="0"/>
              </a:spcBef>
            </a:pPr>
            <a:endParaRPr lang="en-US" dirty="0" smtClean="0">
              <a:solidFill>
                <a:srgbClr val="00393F"/>
              </a:solidFill>
              <a:ea typeface="ＭＳ Ｐゴシック" pitchFamily="34" charset="-128"/>
              <a:cs typeface="Arial" charset="0"/>
            </a:endParaRPr>
          </a:p>
          <a:p>
            <a:pPr algn="just" defTabSz="3497263">
              <a:spcBef>
                <a:spcPct val="0"/>
              </a:spcBef>
            </a:pPr>
            <a:r>
              <a:rPr lang="en-US" b="1" dirty="0" smtClean="0">
                <a:solidFill>
                  <a:srgbClr val="00393F"/>
                </a:solidFill>
                <a:ea typeface="ＭＳ Ｐゴシック" pitchFamily="34" charset="-128"/>
                <a:cs typeface="Arial" charset="0"/>
              </a:rPr>
              <a:t>Structural relevance</a:t>
            </a:r>
            <a:r>
              <a:rPr lang="en-US" dirty="0" smtClean="0">
                <a:solidFill>
                  <a:srgbClr val="00393F"/>
                </a:solidFill>
                <a:ea typeface="ＭＳ Ｐゴシック" pitchFamily="34" charset="-128"/>
                <a:cs typeface="Arial" charset="0"/>
              </a:rPr>
              <a:t> is used for measuring importance of terms in relation to their document position appearance (title or body).</a:t>
            </a:r>
          </a:p>
        </p:txBody>
      </p:sp>
      <p:sp>
        <p:nvSpPr>
          <p:cNvPr id="25604" name="Tijdelijke aanduiding voor dianummer 3"/>
          <p:cNvSpPr>
            <a:spLocks noGrp="1"/>
          </p:cNvSpPr>
          <p:nvPr>
            <p:ph type="sldNum" sz="quarter" idx="5"/>
          </p:nvPr>
        </p:nvSpPr>
        <p:spPr>
          <a:noFill/>
        </p:spPr>
        <p:txBody>
          <a:bodyPr/>
          <a:lstStyle/>
          <a:p>
            <a:fld id="{669AF63F-D45B-4A9F-B26E-9ED5CF9FB509}" type="slidenum">
              <a:rPr lang="en-US" smtClean="0">
                <a:ea typeface="ＭＳ Ｐゴシック" pitchFamily="34" charset="-128"/>
              </a:rPr>
              <a:pPr/>
              <a:t>7</a:t>
            </a:fld>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p:cNvSpPr>
            <a:spLocks noGrp="1" noRot="1" noChangeAspect="1" noTextEdit="1"/>
          </p:cNvSpPr>
          <p:nvPr>
            <p:ph type="sldImg"/>
          </p:nvPr>
        </p:nvSpPr>
        <p:spPr>
          <a:ln/>
        </p:spPr>
      </p:sp>
      <p:sp>
        <p:nvSpPr>
          <p:cNvPr id="26627" name="Tijdelijke aanduiding voor notities 2"/>
          <p:cNvSpPr>
            <a:spLocks noGrp="1"/>
          </p:cNvSpPr>
          <p:nvPr>
            <p:ph type="body" idx="1"/>
          </p:nvPr>
        </p:nvSpPr>
        <p:spPr>
          <a:noFill/>
          <a:ln/>
        </p:spPr>
        <p:txBody>
          <a:bodyPr/>
          <a:lstStyle/>
          <a:p>
            <a:r>
              <a:rPr lang="en-US" dirty="0" smtClean="0">
                <a:ea typeface="ＭＳ Ｐゴシック" pitchFamily="34" charset="-128"/>
              </a:rPr>
              <a:t>The optional WSD procedure is used for deriving the sense of a concept term and for finding the synonyms of the concept term. In order to find the sense of a term, we retrieve the possible senses that are associated to the term. For this, we employ a semantic lexicon, which is a large lexical database that contains many words with their </a:t>
            </a:r>
            <a:r>
              <a:rPr lang="en-US" dirty="0" err="1" smtClean="0">
                <a:ea typeface="ＭＳ Ｐゴシック" pitchFamily="34" charset="-128"/>
              </a:rPr>
              <a:t>synsets</a:t>
            </a:r>
            <a:r>
              <a:rPr lang="en-US" dirty="0" smtClean="0">
                <a:ea typeface="ＭＳ Ｐゴシック" pitchFamily="34" charset="-128"/>
              </a:rPr>
              <a:t> (collections of synonyms). When a term is recognized as a noun in the semantic lexicon, we retrieve the possible </a:t>
            </a:r>
            <a:r>
              <a:rPr lang="en-US" dirty="0" err="1" smtClean="0">
                <a:ea typeface="ＭＳ Ｐゴシック" pitchFamily="34" charset="-128"/>
              </a:rPr>
              <a:t>synsets</a:t>
            </a:r>
            <a:r>
              <a:rPr lang="en-US" dirty="0" smtClean="0">
                <a:ea typeface="ＭＳ Ｐゴシック" pitchFamily="34" charset="-128"/>
              </a:rPr>
              <a:t> for that particular term. One of those </a:t>
            </a:r>
            <a:r>
              <a:rPr lang="en-US" dirty="0" err="1" smtClean="0">
                <a:ea typeface="ＭＳ Ｐゴシック" pitchFamily="34" charset="-128"/>
              </a:rPr>
              <a:t>synsets</a:t>
            </a:r>
            <a:r>
              <a:rPr lang="en-US" dirty="0" smtClean="0">
                <a:ea typeface="ＭＳ Ｐゴシック" pitchFamily="34" charset="-128"/>
              </a:rPr>
              <a:t> is selected as the sense for a term by using the SSI algorithm.</a:t>
            </a:r>
          </a:p>
          <a:p>
            <a:endParaRPr lang="en-US" dirty="0" smtClean="0">
              <a:ea typeface="ＭＳ Ｐゴシック" pitchFamily="34" charset="-128"/>
            </a:endParaRPr>
          </a:p>
          <a:p>
            <a:r>
              <a:rPr lang="en-US" dirty="0" smtClean="0">
                <a:ea typeface="ＭＳ Ｐゴシック" pitchFamily="34" charset="-128"/>
              </a:rPr>
              <a:t>The SSI approach uses graphs to describe word groups and their context (word senses), as derived from a semantic lexicon. The senses are determined based on the number and type of detected semantic interconnections in a labeled directed graph representation of all senses of the considered word groups. The term (word or word group) with the greatest similarity is selected as best sense. As similarity measure, we employ the one that is proposed by </a:t>
            </a:r>
            <a:r>
              <a:rPr lang="en-US" dirty="0" err="1" smtClean="0">
                <a:ea typeface="ＭＳ Ｐゴシック" pitchFamily="34" charset="-128"/>
              </a:rPr>
              <a:t>Jian</a:t>
            </a:r>
            <a:r>
              <a:rPr lang="en-US" dirty="0" smtClean="0">
                <a:ea typeface="ＭＳ Ｐゴシック" pitchFamily="34" charset="-128"/>
              </a:rPr>
              <a:t> and </a:t>
            </a:r>
            <a:r>
              <a:rPr lang="en-US" dirty="0" err="1" smtClean="0">
                <a:ea typeface="ＭＳ Ｐゴシック" pitchFamily="34" charset="-128"/>
              </a:rPr>
              <a:t>Conrath</a:t>
            </a:r>
            <a:r>
              <a:rPr lang="en-US" dirty="0" smtClean="0">
                <a:ea typeface="ＭＳ Ｐゴシック" pitchFamily="34" charset="-128"/>
              </a:rPr>
              <a:t> in their 1997 paper.</a:t>
            </a:r>
            <a:r>
              <a:rPr lang="en-US" baseline="0" dirty="0" smtClean="0">
                <a:ea typeface="ＭＳ Ｐゴシック" pitchFamily="34" charset="-128"/>
              </a:rPr>
              <a:t> </a:t>
            </a:r>
            <a:r>
              <a:rPr lang="en-US" dirty="0" smtClean="0">
                <a:ea typeface="ＭＳ Ｐゴシック" pitchFamily="34" charset="-128"/>
              </a:rPr>
              <a:t>This is one of the best performing similarity measures around.</a:t>
            </a:r>
          </a:p>
        </p:txBody>
      </p:sp>
      <p:sp>
        <p:nvSpPr>
          <p:cNvPr id="26628" name="Tijdelijke aanduiding voor dianummer 3"/>
          <p:cNvSpPr>
            <a:spLocks noGrp="1"/>
          </p:cNvSpPr>
          <p:nvPr>
            <p:ph type="sldNum" sz="quarter" idx="5"/>
          </p:nvPr>
        </p:nvSpPr>
        <p:spPr>
          <a:noFill/>
        </p:spPr>
        <p:txBody>
          <a:bodyPr/>
          <a:lstStyle/>
          <a:p>
            <a:fld id="{9C318C66-6AA5-49D3-997E-308750D81821}" type="slidenum">
              <a:rPr lang="en-US" smtClean="0">
                <a:ea typeface="ＭＳ Ｐゴシック" pitchFamily="34" charset="-128"/>
              </a:rPr>
              <a:pPr/>
              <a:t>8</a:t>
            </a:fld>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a:ln/>
        </p:spPr>
      </p:sp>
      <p:sp>
        <p:nvSpPr>
          <p:cNvPr id="27651" name="Tijdelijke aanduiding voor notities 2"/>
          <p:cNvSpPr>
            <a:spLocks noGrp="1"/>
          </p:cNvSpPr>
          <p:nvPr>
            <p:ph type="body" idx="1"/>
          </p:nvPr>
        </p:nvSpPr>
        <p:spPr>
          <a:noFill/>
          <a:ln/>
        </p:spPr>
        <p:txBody>
          <a:bodyPr/>
          <a:lstStyle/>
          <a:p>
            <a:endParaRPr lang="nl-NL" smtClean="0">
              <a:ea typeface="ＭＳ Ｐゴシック" pitchFamily="34" charset="-128"/>
            </a:endParaRPr>
          </a:p>
        </p:txBody>
      </p:sp>
      <p:sp>
        <p:nvSpPr>
          <p:cNvPr id="27652" name="Tijdelijke aanduiding voor dianummer 3"/>
          <p:cNvSpPr>
            <a:spLocks noGrp="1"/>
          </p:cNvSpPr>
          <p:nvPr>
            <p:ph type="sldNum" sz="quarter" idx="5"/>
          </p:nvPr>
        </p:nvSpPr>
        <p:spPr>
          <a:noFill/>
        </p:spPr>
        <p:txBody>
          <a:bodyPr/>
          <a:lstStyle/>
          <a:p>
            <a:fld id="{6D74618B-DB41-4356-8D69-CD25A2CEF1E3}" type="slidenum">
              <a:rPr lang="en-US" smtClean="0">
                <a:ea typeface="ＭＳ Ｐゴシック" pitchFamily="34" charset="-128"/>
              </a:rPr>
              <a:pPr/>
              <a:t>9</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4" name="Picture 11" descr="header"/>
          <p:cNvPicPr>
            <a:picLocks noChangeAspect="1" noChangeArrowheads="1"/>
          </p:cNvPicPr>
          <p:nvPr userDrawn="1"/>
        </p:nvPicPr>
        <p:blipFill>
          <a:blip r:embed="rId2" cstate="print">
            <a:lum bright="36000"/>
          </a:blip>
          <a:srcRect/>
          <a:stretch>
            <a:fillRect/>
          </a:stretch>
        </p:blipFill>
        <p:spPr bwMode="auto">
          <a:xfrm>
            <a:off x="715963" y="0"/>
            <a:ext cx="8428037" cy="2495550"/>
          </a:xfrm>
          <a:prstGeom prst="rect">
            <a:avLst/>
          </a:prstGeom>
          <a:noFill/>
          <a:ln w="9525">
            <a:noFill/>
            <a:miter lim="800000"/>
            <a:headEnd/>
            <a:tailEnd/>
          </a:ln>
        </p:spPr>
      </p:pic>
      <p:pic>
        <p:nvPicPr>
          <p:cNvPr id="5" name="Picture 2" descr="Erasmus PMS 3165"/>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172200" y="5984875"/>
            <a:ext cx="2743200" cy="644525"/>
          </a:xfrm>
          <a:prstGeom prst="rect">
            <a:avLst/>
          </a:prstGeom>
          <a:noFill/>
          <a:ln w="9525">
            <a:noFill/>
            <a:miter lim="800000"/>
            <a:headEnd/>
            <a:tailEnd/>
          </a:ln>
        </p:spPr>
      </p:pic>
      <p:pic>
        <p:nvPicPr>
          <p:cNvPr id="6" name="Picture 8" descr="band"/>
          <p:cNvPicPr>
            <a:picLocks noChangeAspect="1" noChangeArrowheads="1"/>
          </p:cNvPicPr>
          <p:nvPr userDrawn="1"/>
        </p:nvPicPr>
        <p:blipFill>
          <a:blip r:embed="rId4" cstate="print"/>
          <a:srcRect/>
          <a:stretch>
            <a:fillRect/>
          </a:stretch>
        </p:blipFill>
        <p:spPr bwMode="auto">
          <a:xfrm>
            <a:off x="0" y="0"/>
            <a:ext cx="719138" cy="6859588"/>
          </a:xfrm>
          <a:prstGeom prst="rect">
            <a:avLst/>
          </a:prstGeom>
          <a:noFill/>
          <a:ln w="9525">
            <a:noFill/>
            <a:miter lim="800000"/>
            <a:headEnd/>
            <a:tailEnd/>
          </a:ln>
        </p:spPr>
      </p:pic>
      <p:sp>
        <p:nvSpPr>
          <p:cNvPr id="19" name="Titel 18"/>
          <p:cNvSpPr>
            <a:spLocks noGrp="1"/>
          </p:cNvSpPr>
          <p:nvPr>
            <p:ph type="title"/>
          </p:nvPr>
        </p:nvSpPr>
        <p:spPr>
          <a:xfrm>
            <a:off x="714348" y="1428736"/>
            <a:ext cx="8429652" cy="1071570"/>
          </a:xfrm>
        </p:spPr>
        <p:txBody>
          <a:bodyPr anchorCtr="1"/>
          <a:lstStyle>
            <a:lvl1pPr algn="ctr">
              <a:defRPr>
                <a:solidFill>
                  <a:schemeClr val="bg1">
                    <a:lumMod val="95000"/>
                  </a:schemeClr>
                </a:solidFill>
              </a:defRPr>
            </a:lvl1pPr>
          </a:lstStyle>
          <a:p>
            <a:r>
              <a:rPr lang="nl-NL" dirty="0" smtClean="0"/>
              <a:t>Klik om de stijl te bewerken</a:t>
            </a:r>
            <a:endParaRPr lang="nl-NL" dirty="0"/>
          </a:p>
        </p:txBody>
      </p:sp>
      <p:sp>
        <p:nvSpPr>
          <p:cNvPr id="11" name="Rectangle 4"/>
          <p:cNvSpPr>
            <a:spLocks noGrp="1" noChangeArrowheads="1"/>
          </p:cNvSpPr>
          <p:nvPr>
            <p:ph type="subTitle" idx="1"/>
          </p:nvPr>
        </p:nvSpPr>
        <p:spPr>
          <a:xfrm>
            <a:off x="1692275" y="3860800"/>
            <a:ext cx="6400800" cy="1752600"/>
          </a:xfrm>
        </p:spPr>
        <p:txBody>
          <a:bodyPr/>
          <a:lstStyle>
            <a:lvl1pPr marL="0" indent="0" algn="ctr">
              <a:buFontTx/>
              <a:buNone/>
              <a:defRPr/>
            </a:lvl1pPr>
          </a:lstStyle>
          <a:p>
            <a:r>
              <a:rPr lang="en-US" dirty="0"/>
              <a:t>Click to edit Master subtitle style</a:t>
            </a:r>
          </a:p>
        </p:txBody>
      </p:sp>
      <p:sp>
        <p:nvSpPr>
          <p:cNvPr id="7" name="Tijdelijke aanduiding voor dianummer 5"/>
          <p:cNvSpPr>
            <a:spLocks noGrp="1"/>
          </p:cNvSpPr>
          <p:nvPr>
            <p:ph type="sldNum" sz="quarter" idx="10"/>
          </p:nvPr>
        </p:nvSpPr>
        <p:spPr/>
        <p:txBody>
          <a:bodyPr/>
          <a:lstStyle>
            <a:lvl1pPr>
              <a:defRPr/>
            </a:lvl1pPr>
          </a:lstStyle>
          <a:p>
            <a:pPr>
              <a:defRPr/>
            </a:pPr>
            <a:fld id="{F7A3E3A3-0975-497C-A69C-A00CFADB2B1C}" type="slidenum">
              <a:rPr lang="en-US"/>
              <a:pPr>
                <a:defRPr/>
              </a:pPr>
              <a:t>‹nr.›</a:t>
            </a:fld>
            <a:endParaRPr lang="en-US"/>
          </a:p>
        </p:txBody>
      </p:sp>
      <p:sp>
        <p:nvSpPr>
          <p:cNvPr id="8" name="Rectangle 4"/>
          <p:cNvSpPr>
            <a:spLocks noGrp="1" noChangeArrowheads="1"/>
          </p:cNvSpPr>
          <p:nvPr>
            <p:ph type="dt" sz="half" idx="11"/>
          </p:nvPr>
        </p:nvSpPr>
        <p:spPr>
          <a:xfrm>
            <a:off x="785813" y="6215063"/>
            <a:ext cx="8286750" cy="220662"/>
          </a:xfrm>
        </p:spPr>
        <p:txBody>
          <a:bodyPr/>
          <a:lstStyle>
            <a:lvl1pPr algn="ctr">
              <a:defRPr sz="1400" smtClean="0"/>
            </a:lvl1pPr>
          </a:lstStyle>
          <a:p>
            <a:pPr>
              <a:defRPr/>
            </a:pPr>
            <a:r>
              <a:rPr lang="en-US"/>
              <a:t>October 14, 2011</a:t>
            </a:r>
          </a:p>
        </p:txBody>
      </p:sp>
      <p:sp>
        <p:nvSpPr>
          <p:cNvPr id="9" name="Rectangle 5"/>
          <p:cNvSpPr>
            <a:spLocks noGrp="1" noChangeArrowheads="1"/>
          </p:cNvSpPr>
          <p:nvPr>
            <p:ph type="ftr" sz="quarter" idx="12"/>
          </p:nvPr>
        </p:nvSpPr>
        <p:spPr/>
        <p:txBody>
          <a:bodyPr/>
          <a:lstStyle>
            <a:lvl1pPr algn="ctr">
              <a:defRPr sz="1400" smtClean="0"/>
            </a:lvl1pPr>
          </a:lstStyle>
          <a:p>
            <a:pPr>
              <a:defRPr/>
            </a:pPr>
            <a:r>
              <a:rPr lang="en-US"/>
              <a:t>12th International Conference on Web Information System Engineering (WISE 2011)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a:t>12th International Conference on Web Information System Engineering (WISE 2011)</a:t>
            </a:r>
          </a:p>
        </p:txBody>
      </p:sp>
      <p:sp>
        <p:nvSpPr>
          <p:cNvPr id="5" name="Rectangle 4"/>
          <p:cNvSpPr>
            <a:spLocks noGrp="1" noChangeArrowheads="1"/>
          </p:cNvSpPr>
          <p:nvPr>
            <p:ph type="dt" sz="half" idx="11"/>
          </p:nvPr>
        </p:nvSpPr>
        <p:spPr>
          <a:ln/>
        </p:spPr>
        <p:txBody>
          <a:bodyPr/>
          <a:lstStyle>
            <a:lvl1pPr>
              <a:defRPr/>
            </a:lvl1pPr>
          </a:lstStyle>
          <a:p>
            <a:pPr>
              <a:defRPr/>
            </a:pPr>
            <a:r>
              <a:rPr lang="en-US"/>
              <a:t>October 14, 2011</a:t>
            </a:r>
          </a:p>
        </p:txBody>
      </p:sp>
      <p:sp>
        <p:nvSpPr>
          <p:cNvPr id="6" name="Rectangle 6"/>
          <p:cNvSpPr>
            <a:spLocks noGrp="1" noChangeArrowheads="1"/>
          </p:cNvSpPr>
          <p:nvPr>
            <p:ph type="sldNum" sz="quarter" idx="12"/>
          </p:nvPr>
        </p:nvSpPr>
        <p:spPr>
          <a:ln/>
        </p:spPr>
        <p:txBody>
          <a:bodyPr/>
          <a:lstStyle>
            <a:lvl1pPr>
              <a:defRPr/>
            </a:lvl1pPr>
          </a:lstStyle>
          <a:p>
            <a:pPr>
              <a:defRPr/>
            </a:pPr>
            <a:fld id="{CD96EBEE-7C8B-4BB4-A097-C2B31EE07772}"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3063" y="274638"/>
            <a:ext cx="1963737" cy="61071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27088" y="274638"/>
            <a:ext cx="5743575" cy="6107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a:t>12th International Conference on Web Information System Engineering (WISE 2011)</a:t>
            </a:r>
          </a:p>
        </p:txBody>
      </p:sp>
      <p:sp>
        <p:nvSpPr>
          <p:cNvPr id="5" name="Rectangle 4"/>
          <p:cNvSpPr>
            <a:spLocks noGrp="1" noChangeArrowheads="1"/>
          </p:cNvSpPr>
          <p:nvPr>
            <p:ph type="dt" sz="half" idx="11"/>
          </p:nvPr>
        </p:nvSpPr>
        <p:spPr>
          <a:ln/>
        </p:spPr>
        <p:txBody>
          <a:bodyPr/>
          <a:lstStyle>
            <a:lvl1pPr>
              <a:defRPr/>
            </a:lvl1pPr>
          </a:lstStyle>
          <a:p>
            <a:pPr>
              <a:defRPr/>
            </a:pPr>
            <a:r>
              <a:rPr lang="en-US"/>
              <a:t>October 14, 2011</a:t>
            </a:r>
          </a:p>
        </p:txBody>
      </p:sp>
      <p:sp>
        <p:nvSpPr>
          <p:cNvPr id="6" name="Rectangle 6"/>
          <p:cNvSpPr>
            <a:spLocks noGrp="1" noChangeArrowheads="1"/>
          </p:cNvSpPr>
          <p:nvPr>
            <p:ph type="sldNum" sz="quarter" idx="12"/>
          </p:nvPr>
        </p:nvSpPr>
        <p:spPr>
          <a:ln/>
        </p:spPr>
        <p:txBody>
          <a:bodyPr/>
          <a:lstStyle>
            <a:lvl1pPr>
              <a:defRPr/>
            </a:lvl1pPr>
          </a:lstStyle>
          <a:p>
            <a:pPr>
              <a:defRPr/>
            </a:pPr>
            <a:fld id="{2411E75C-0DC9-40BE-9A20-4FBF20A9A965}"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Rectangle 5"/>
          <p:cNvSpPr>
            <a:spLocks noGrp="1" noChangeArrowheads="1"/>
          </p:cNvSpPr>
          <p:nvPr>
            <p:ph type="ftr" sz="quarter" idx="10"/>
          </p:nvPr>
        </p:nvSpPr>
        <p:spPr/>
        <p:txBody>
          <a:bodyPr/>
          <a:lstStyle>
            <a:lvl1pPr>
              <a:defRPr smtClean="0"/>
            </a:lvl1pPr>
          </a:lstStyle>
          <a:p>
            <a:pPr>
              <a:defRPr/>
            </a:pPr>
            <a:r>
              <a:rPr lang="en-US"/>
              <a:t>12th International Conference on Web Information System Engineering (WISE 2011)</a:t>
            </a:r>
          </a:p>
        </p:txBody>
      </p:sp>
      <p:sp>
        <p:nvSpPr>
          <p:cNvPr id="5" name="Rectangle 6"/>
          <p:cNvSpPr>
            <a:spLocks noGrp="1" noChangeArrowheads="1"/>
          </p:cNvSpPr>
          <p:nvPr>
            <p:ph type="sldNum" sz="quarter" idx="11"/>
          </p:nvPr>
        </p:nvSpPr>
        <p:spPr/>
        <p:txBody>
          <a:bodyPr/>
          <a:lstStyle>
            <a:lvl1pPr>
              <a:defRPr/>
            </a:lvl1pPr>
          </a:lstStyle>
          <a:p>
            <a:pPr>
              <a:defRPr/>
            </a:pPr>
            <a:fld id="{45E6B221-03EC-409B-AD5F-A2117C4A3CEF}"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12th International Conference on Web Information System Engineering (WISE 2011)</a:t>
            </a:r>
          </a:p>
        </p:txBody>
      </p:sp>
      <p:sp>
        <p:nvSpPr>
          <p:cNvPr id="5" name="Rectangle 4"/>
          <p:cNvSpPr>
            <a:spLocks noGrp="1" noChangeArrowheads="1"/>
          </p:cNvSpPr>
          <p:nvPr>
            <p:ph type="dt" sz="half" idx="11"/>
          </p:nvPr>
        </p:nvSpPr>
        <p:spPr>
          <a:ln/>
        </p:spPr>
        <p:txBody>
          <a:bodyPr/>
          <a:lstStyle>
            <a:lvl1pPr>
              <a:defRPr/>
            </a:lvl1pPr>
          </a:lstStyle>
          <a:p>
            <a:pPr>
              <a:defRPr/>
            </a:pPr>
            <a:r>
              <a:rPr lang="en-US"/>
              <a:t>October 14, 2011</a:t>
            </a:r>
          </a:p>
        </p:txBody>
      </p:sp>
      <p:sp>
        <p:nvSpPr>
          <p:cNvPr id="6" name="Rectangle 6"/>
          <p:cNvSpPr>
            <a:spLocks noGrp="1" noChangeArrowheads="1"/>
          </p:cNvSpPr>
          <p:nvPr>
            <p:ph type="sldNum" sz="quarter" idx="12"/>
          </p:nvPr>
        </p:nvSpPr>
        <p:spPr>
          <a:ln/>
        </p:spPr>
        <p:txBody>
          <a:bodyPr/>
          <a:lstStyle>
            <a:lvl1pPr>
              <a:defRPr/>
            </a:lvl1pPr>
          </a:lstStyle>
          <a:p>
            <a:pPr>
              <a:defRPr/>
            </a:pPr>
            <a:fld id="{50924204-318D-406A-9E52-309E307A4C0B}"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27088" y="1412875"/>
            <a:ext cx="385286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32350" y="1412875"/>
            <a:ext cx="385445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a:ln/>
        </p:spPr>
        <p:txBody>
          <a:bodyPr/>
          <a:lstStyle>
            <a:lvl1pPr>
              <a:defRPr/>
            </a:lvl1pPr>
          </a:lstStyle>
          <a:p>
            <a:pPr>
              <a:defRPr/>
            </a:pPr>
            <a:r>
              <a:rPr lang="en-US"/>
              <a:t>12th International Conference on Web Information System Engineering (WISE 2011)</a:t>
            </a:r>
          </a:p>
        </p:txBody>
      </p:sp>
      <p:sp>
        <p:nvSpPr>
          <p:cNvPr id="6" name="Rectangle 4"/>
          <p:cNvSpPr>
            <a:spLocks noGrp="1" noChangeArrowheads="1"/>
          </p:cNvSpPr>
          <p:nvPr>
            <p:ph type="dt" sz="half" idx="11"/>
          </p:nvPr>
        </p:nvSpPr>
        <p:spPr>
          <a:ln/>
        </p:spPr>
        <p:txBody>
          <a:bodyPr/>
          <a:lstStyle>
            <a:lvl1pPr>
              <a:defRPr/>
            </a:lvl1pPr>
          </a:lstStyle>
          <a:p>
            <a:pPr>
              <a:defRPr/>
            </a:pPr>
            <a:r>
              <a:rPr lang="en-US"/>
              <a:t>October 14, 2011</a:t>
            </a:r>
          </a:p>
        </p:txBody>
      </p:sp>
      <p:sp>
        <p:nvSpPr>
          <p:cNvPr id="7" name="Rectangle 6"/>
          <p:cNvSpPr>
            <a:spLocks noGrp="1" noChangeArrowheads="1"/>
          </p:cNvSpPr>
          <p:nvPr>
            <p:ph type="sldNum" sz="quarter" idx="12"/>
          </p:nvPr>
        </p:nvSpPr>
        <p:spPr>
          <a:ln/>
        </p:spPr>
        <p:txBody>
          <a:bodyPr/>
          <a:lstStyle>
            <a:lvl1pPr>
              <a:defRPr/>
            </a:lvl1pPr>
          </a:lstStyle>
          <a:p>
            <a:pPr>
              <a:defRPr/>
            </a:pPr>
            <a:fld id="{D75DD7C6-AC6B-46FC-87EB-7E98E78CCF13}"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28675" y="1535113"/>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828674" y="2192356"/>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tel 1"/>
          <p:cNvSpPr>
            <a:spLocks noGrp="1"/>
          </p:cNvSpPr>
          <p:nvPr>
            <p:ph type="title"/>
          </p:nvPr>
        </p:nvSpPr>
        <p:spPr>
          <a:xfrm>
            <a:off x="827088" y="274638"/>
            <a:ext cx="7859712" cy="1143000"/>
          </a:xfrm>
        </p:spPr>
        <p:txBody>
          <a:bodyPr/>
          <a:lstStyle/>
          <a:p>
            <a:r>
              <a:rPr lang="nl-NL" smtClean="0"/>
              <a:t>Klik om de stijl te bewerken</a:t>
            </a:r>
            <a:endParaRPr lang="nl-NL"/>
          </a:p>
        </p:txBody>
      </p:sp>
      <p:sp>
        <p:nvSpPr>
          <p:cNvPr id="12" name="Tijdelijke aanduiding voor tekst 2"/>
          <p:cNvSpPr>
            <a:spLocks noGrp="1"/>
          </p:cNvSpPr>
          <p:nvPr>
            <p:ph type="body" idx="13"/>
          </p:nvPr>
        </p:nvSpPr>
        <p:spPr>
          <a:xfrm>
            <a:off x="4857752" y="1540669"/>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13" name="Tijdelijke aanduiding voor inhoud 3"/>
          <p:cNvSpPr>
            <a:spLocks noGrp="1"/>
          </p:cNvSpPr>
          <p:nvPr>
            <p:ph sz="half" idx="14"/>
          </p:nvPr>
        </p:nvSpPr>
        <p:spPr>
          <a:xfrm>
            <a:off x="4857751" y="2197912"/>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Rectangle 5"/>
          <p:cNvSpPr>
            <a:spLocks noGrp="1" noChangeArrowheads="1"/>
          </p:cNvSpPr>
          <p:nvPr>
            <p:ph type="ftr" sz="quarter" idx="15"/>
          </p:nvPr>
        </p:nvSpPr>
        <p:spPr>
          <a:ln/>
        </p:spPr>
        <p:txBody>
          <a:bodyPr/>
          <a:lstStyle>
            <a:lvl1pPr>
              <a:defRPr/>
            </a:lvl1pPr>
          </a:lstStyle>
          <a:p>
            <a:pPr>
              <a:defRPr/>
            </a:pPr>
            <a:r>
              <a:rPr lang="en-US"/>
              <a:t>12th International Conference on Web Information System Engineering (WISE 2011)</a:t>
            </a:r>
          </a:p>
        </p:txBody>
      </p:sp>
      <p:sp>
        <p:nvSpPr>
          <p:cNvPr id="8" name="Rectangle 4"/>
          <p:cNvSpPr>
            <a:spLocks noGrp="1" noChangeArrowheads="1"/>
          </p:cNvSpPr>
          <p:nvPr>
            <p:ph type="dt" sz="half" idx="16"/>
          </p:nvPr>
        </p:nvSpPr>
        <p:spPr>
          <a:ln/>
        </p:spPr>
        <p:txBody>
          <a:bodyPr/>
          <a:lstStyle>
            <a:lvl1pPr>
              <a:defRPr/>
            </a:lvl1pPr>
          </a:lstStyle>
          <a:p>
            <a:pPr>
              <a:defRPr/>
            </a:pPr>
            <a:r>
              <a:rPr lang="en-US"/>
              <a:t>October 14, 2011</a:t>
            </a:r>
          </a:p>
        </p:txBody>
      </p:sp>
      <p:sp>
        <p:nvSpPr>
          <p:cNvPr id="9" name="Rectangle 6"/>
          <p:cNvSpPr>
            <a:spLocks noGrp="1" noChangeArrowheads="1"/>
          </p:cNvSpPr>
          <p:nvPr>
            <p:ph type="sldNum" sz="quarter" idx="17"/>
          </p:nvPr>
        </p:nvSpPr>
        <p:spPr>
          <a:ln/>
        </p:spPr>
        <p:txBody>
          <a:bodyPr/>
          <a:lstStyle>
            <a:lvl1pPr>
              <a:defRPr/>
            </a:lvl1pPr>
          </a:lstStyle>
          <a:p>
            <a:pPr>
              <a:defRPr/>
            </a:pPr>
            <a:fld id="{A04CFF5E-B3E9-44A8-83CA-A0008708C458}"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ftr" sz="quarter" idx="10"/>
          </p:nvPr>
        </p:nvSpPr>
        <p:spPr>
          <a:ln/>
        </p:spPr>
        <p:txBody>
          <a:bodyPr/>
          <a:lstStyle>
            <a:lvl1pPr>
              <a:defRPr/>
            </a:lvl1pPr>
          </a:lstStyle>
          <a:p>
            <a:pPr>
              <a:defRPr/>
            </a:pPr>
            <a:r>
              <a:rPr lang="en-US"/>
              <a:t>12th International Conference on Web Information System Engineering (WISE 2011)</a:t>
            </a:r>
          </a:p>
        </p:txBody>
      </p:sp>
      <p:sp>
        <p:nvSpPr>
          <p:cNvPr id="4" name="Rectangle 4"/>
          <p:cNvSpPr>
            <a:spLocks noGrp="1" noChangeArrowheads="1"/>
          </p:cNvSpPr>
          <p:nvPr>
            <p:ph type="dt" sz="half" idx="11"/>
          </p:nvPr>
        </p:nvSpPr>
        <p:spPr>
          <a:ln/>
        </p:spPr>
        <p:txBody>
          <a:bodyPr/>
          <a:lstStyle>
            <a:lvl1pPr>
              <a:defRPr/>
            </a:lvl1pPr>
          </a:lstStyle>
          <a:p>
            <a:pPr>
              <a:defRPr/>
            </a:pPr>
            <a:r>
              <a:rPr lang="en-US"/>
              <a:t>October 14, 2011</a:t>
            </a:r>
          </a:p>
        </p:txBody>
      </p:sp>
      <p:sp>
        <p:nvSpPr>
          <p:cNvPr id="5" name="Rectangle 6"/>
          <p:cNvSpPr>
            <a:spLocks noGrp="1" noChangeArrowheads="1"/>
          </p:cNvSpPr>
          <p:nvPr>
            <p:ph type="sldNum" sz="quarter" idx="12"/>
          </p:nvPr>
        </p:nvSpPr>
        <p:spPr>
          <a:ln/>
        </p:spPr>
        <p:txBody>
          <a:bodyPr/>
          <a:lstStyle>
            <a:lvl1pPr>
              <a:defRPr/>
            </a:lvl1pPr>
          </a:lstStyle>
          <a:p>
            <a:pPr>
              <a:defRPr/>
            </a:pPr>
            <a:fld id="{6525DE6C-FF51-4689-9D21-B992F759FD04}"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12th International Conference on Web Information System Engineering (WISE 2011)</a:t>
            </a:r>
          </a:p>
        </p:txBody>
      </p:sp>
      <p:sp>
        <p:nvSpPr>
          <p:cNvPr id="3" name="Rectangle 4"/>
          <p:cNvSpPr>
            <a:spLocks noGrp="1" noChangeArrowheads="1"/>
          </p:cNvSpPr>
          <p:nvPr>
            <p:ph type="dt" sz="half" idx="11"/>
          </p:nvPr>
        </p:nvSpPr>
        <p:spPr>
          <a:ln/>
        </p:spPr>
        <p:txBody>
          <a:bodyPr/>
          <a:lstStyle>
            <a:lvl1pPr>
              <a:defRPr/>
            </a:lvl1pPr>
          </a:lstStyle>
          <a:p>
            <a:pPr>
              <a:defRPr/>
            </a:pPr>
            <a:r>
              <a:rPr lang="en-US"/>
              <a:t>October 14, 2011</a:t>
            </a:r>
          </a:p>
        </p:txBody>
      </p:sp>
      <p:sp>
        <p:nvSpPr>
          <p:cNvPr id="4" name="Rectangle 6"/>
          <p:cNvSpPr>
            <a:spLocks noGrp="1" noChangeArrowheads="1"/>
          </p:cNvSpPr>
          <p:nvPr>
            <p:ph type="sldNum" sz="quarter" idx="12"/>
          </p:nvPr>
        </p:nvSpPr>
        <p:spPr>
          <a:ln/>
        </p:spPr>
        <p:txBody>
          <a:bodyPr/>
          <a:lstStyle>
            <a:lvl1pPr>
              <a:defRPr/>
            </a:lvl1pPr>
          </a:lstStyle>
          <a:p>
            <a:pPr>
              <a:defRPr/>
            </a:pPr>
            <a:fld id="{4A1EF9A4-3E62-4C9A-8C41-8BBB9D38DD20}"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57224"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000496" y="273050"/>
            <a:ext cx="468630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857224"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12th International Conference on Web Information System Engineering (WISE 2011)</a:t>
            </a:r>
          </a:p>
        </p:txBody>
      </p:sp>
      <p:sp>
        <p:nvSpPr>
          <p:cNvPr id="6" name="Rectangle 4"/>
          <p:cNvSpPr>
            <a:spLocks noGrp="1" noChangeArrowheads="1"/>
          </p:cNvSpPr>
          <p:nvPr>
            <p:ph type="dt" sz="half" idx="11"/>
          </p:nvPr>
        </p:nvSpPr>
        <p:spPr>
          <a:ln/>
        </p:spPr>
        <p:txBody>
          <a:bodyPr/>
          <a:lstStyle>
            <a:lvl1pPr>
              <a:defRPr/>
            </a:lvl1pPr>
          </a:lstStyle>
          <a:p>
            <a:pPr>
              <a:defRPr/>
            </a:pPr>
            <a:r>
              <a:rPr lang="en-US"/>
              <a:t>October 14, 2011</a:t>
            </a:r>
          </a:p>
        </p:txBody>
      </p:sp>
      <p:sp>
        <p:nvSpPr>
          <p:cNvPr id="7" name="Rectangle 6"/>
          <p:cNvSpPr>
            <a:spLocks noGrp="1" noChangeArrowheads="1"/>
          </p:cNvSpPr>
          <p:nvPr>
            <p:ph type="sldNum" sz="quarter" idx="12"/>
          </p:nvPr>
        </p:nvSpPr>
        <p:spPr>
          <a:ln/>
        </p:spPr>
        <p:txBody>
          <a:bodyPr/>
          <a:lstStyle>
            <a:lvl1pPr>
              <a:defRPr/>
            </a:lvl1pPr>
          </a:lstStyle>
          <a:p>
            <a:pPr>
              <a:defRPr/>
            </a:pPr>
            <a:fld id="{29A84601-D1A1-40C3-AD9E-FCF49494D68A}"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12th International Conference on Web Information System Engineering (WISE 2011)</a:t>
            </a:r>
          </a:p>
        </p:txBody>
      </p:sp>
      <p:sp>
        <p:nvSpPr>
          <p:cNvPr id="6" name="Rectangle 4"/>
          <p:cNvSpPr>
            <a:spLocks noGrp="1" noChangeArrowheads="1"/>
          </p:cNvSpPr>
          <p:nvPr>
            <p:ph type="dt" sz="half" idx="11"/>
          </p:nvPr>
        </p:nvSpPr>
        <p:spPr>
          <a:ln/>
        </p:spPr>
        <p:txBody>
          <a:bodyPr/>
          <a:lstStyle>
            <a:lvl1pPr>
              <a:defRPr/>
            </a:lvl1pPr>
          </a:lstStyle>
          <a:p>
            <a:pPr>
              <a:defRPr/>
            </a:pPr>
            <a:r>
              <a:rPr lang="en-US"/>
              <a:t>October 14, 2011</a:t>
            </a:r>
          </a:p>
        </p:txBody>
      </p:sp>
      <p:sp>
        <p:nvSpPr>
          <p:cNvPr id="7" name="Rectangle 6"/>
          <p:cNvSpPr>
            <a:spLocks noGrp="1" noChangeArrowheads="1"/>
          </p:cNvSpPr>
          <p:nvPr>
            <p:ph type="sldNum" sz="quarter" idx="12"/>
          </p:nvPr>
        </p:nvSpPr>
        <p:spPr>
          <a:ln/>
        </p:spPr>
        <p:txBody>
          <a:bodyPr/>
          <a:lstStyle>
            <a:lvl1pPr>
              <a:defRPr/>
            </a:lvl1pPr>
          </a:lstStyle>
          <a:p>
            <a:pPr>
              <a:defRPr/>
            </a:pPr>
            <a:fld id="{60D56C81-8564-49D7-8D4D-30061E75E19E}"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274638"/>
            <a:ext cx="78597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27088" y="1412875"/>
            <a:ext cx="7859712"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1" name="Rectangle 5"/>
          <p:cNvSpPr>
            <a:spLocks noGrp="1" noChangeArrowheads="1"/>
          </p:cNvSpPr>
          <p:nvPr>
            <p:ph type="ftr" sz="quarter" idx="3"/>
          </p:nvPr>
        </p:nvSpPr>
        <p:spPr bwMode="auto">
          <a:xfrm>
            <a:off x="785813" y="6500813"/>
            <a:ext cx="8286750"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smtClean="0">
                <a:ea typeface="ＭＳ Ｐゴシック" pitchFamily="48" charset="-128"/>
                <a:cs typeface="+mn-cs"/>
              </a:defRPr>
            </a:lvl1pPr>
          </a:lstStyle>
          <a:p>
            <a:pPr>
              <a:defRPr/>
            </a:pPr>
            <a:r>
              <a:rPr lang="en-US"/>
              <a:t>12th International Conference on Web Information System Engineering (WISE 2011)</a:t>
            </a:r>
          </a:p>
        </p:txBody>
      </p:sp>
      <p:sp>
        <p:nvSpPr>
          <p:cNvPr id="111620" name="Rectangle 4"/>
          <p:cNvSpPr>
            <a:spLocks noGrp="1" noChangeArrowheads="1"/>
          </p:cNvSpPr>
          <p:nvPr>
            <p:ph type="dt" sz="half" idx="2"/>
          </p:nvPr>
        </p:nvSpPr>
        <p:spPr bwMode="auto">
          <a:xfrm>
            <a:off x="785813" y="6500813"/>
            <a:ext cx="1731962"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smtClean="0">
                <a:ea typeface="ＭＳ Ｐゴシック" pitchFamily="48" charset="-128"/>
                <a:cs typeface="+mn-cs"/>
              </a:defRPr>
            </a:lvl1pPr>
          </a:lstStyle>
          <a:p>
            <a:pPr>
              <a:defRPr/>
            </a:pPr>
            <a:r>
              <a:rPr lang="en-US"/>
              <a:t>October 14, 2011</a:t>
            </a:r>
          </a:p>
        </p:txBody>
      </p:sp>
      <p:sp>
        <p:nvSpPr>
          <p:cNvPr id="111622" name="Rectangle 6"/>
          <p:cNvSpPr>
            <a:spLocks noGrp="1" noChangeArrowheads="1"/>
          </p:cNvSpPr>
          <p:nvPr>
            <p:ph type="sldNum" sz="quarter" idx="4"/>
          </p:nvPr>
        </p:nvSpPr>
        <p:spPr bwMode="auto">
          <a:xfrm>
            <a:off x="8388350" y="115888"/>
            <a:ext cx="622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ＭＳ Ｐゴシック" pitchFamily="48" charset="-128"/>
                <a:cs typeface="+mn-cs"/>
              </a:defRPr>
            </a:lvl1pPr>
          </a:lstStyle>
          <a:p>
            <a:pPr>
              <a:defRPr/>
            </a:pPr>
            <a:fld id="{4774EA55-BFCA-49D3-A22E-0DE25AB32114}" type="slidenum">
              <a:rPr lang="en-US"/>
              <a:pPr>
                <a:defRPr/>
              </a:pPr>
              <a:t>‹nr.›</a:t>
            </a:fld>
            <a:endParaRPr lang="en-US"/>
          </a:p>
        </p:txBody>
      </p:sp>
      <p:pic>
        <p:nvPicPr>
          <p:cNvPr id="1031" name="Picture 8" descr="band"/>
          <p:cNvPicPr>
            <a:picLocks noChangeAspect="1" noChangeArrowheads="1"/>
          </p:cNvPicPr>
          <p:nvPr userDrawn="1"/>
        </p:nvPicPr>
        <p:blipFill>
          <a:blip r:embed="rId13" cstate="print"/>
          <a:srcRect/>
          <a:stretch>
            <a:fillRect/>
          </a:stretch>
        </p:blipFill>
        <p:spPr bwMode="auto">
          <a:xfrm>
            <a:off x="0" y="0"/>
            <a:ext cx="71913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5" r:id="rId1"/>
    <p:sldLayoutId id="2147483946"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hf sldNum="0" hd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312470jk@student.eur.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fhogenboom@ese.eur.nl" TargetMode="External"/><Relationship Id="rId5" Type="http://schemas.openxmlformats.org/officeDocument/2006/relationships/hyperlink" Target="mailto:frasincar@ese.eur.nl" TargetMode="External"/><Relationship Id="rId4" Type="http://schemas.openxmlformats.org/officeDocument/2006/relationships/hyperlink" Target="mailto:312177km@student.eur.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14375" y="1428750"/>
            <a:ext cx="8429625" cy="1071563"/>
          </a:xfrm>
        </p:spPr>
        <p:txBody>
          <a:bodyPr/>
          <a:lstStyle/>
          <a:p>
            <a:pPr>
              <a:defRPr/>
            </a:pPr>
            <a:r>
              <a:rPr lang="en-US" sz="2400" dirty="0" smtClean="0"/>
              <a:t>Word Sense Disambiguation for Automatic Taxonomy Construction from Text-Based Web Corpora</a:t>
            </a:r>
            <a:endParaRPr lang="nl-NL" sz="2400" dirty="0"/>
          </a:p>
        </p:txBody>
      </p:sp>
      <p:sp>
        <p:nvSpPr>
          <p:cNvPr id="4099" name="Tijdelijke aanduiding voor voettekst 3"/>
          <p:cNvSpPr>
            <a:spLocks noGrp="1"/>
          </p:cNvSpPr>
          <p:nvPr>
            <p:ph type="ftr" sz="quarter" idx="12"/>
          </p:nvPr>
        </p:nvSpPr>
        <p:spPr>
          <a:noFill/>
        </p:spPr>
        <p:txBody>
          <a:bodyPr/>
          <a:lstStyle/>
          <a:p>
            <a:r>
              <a:rPr lang="en-US">
                <a:ea typeface="ＭＳ Ｐゴシック" pitchFamily="34" charset="-128"/>
              </a:rPr>
              <a:t>12th International Conference on Web Information System Engineering (WISE 2011)</a:t>
            </a:r>
          </a:p>
        </p:txBody>
      </p:sp>
      <p:sp>
        <p:nvSpPr>
          <p:cNvPr id="4100" name="Tijdelijke aanduiding voor datum 7"/>
          <p:cNvSpPr>
            <a:spLocks noGrp="1"/>
          </p:cNvSpPr>
          <p:nvPr>
            <p:ph type="dt" sz="quarter" idx="11"/>
          </p:nvPr>
        </p:nvSpPr>
        <p:spPr>
          <a:noFill/>
        </p:spPr>
        <p:txBody>
          <a:bodyPr/>
          <a:lstStyle/>
          <a:p>
            <a:r>
              <a:rPr lang="en-US">
                <a:ea typeface="ＭＳ Ｐゴシック" pitchFamily="34" charset="-128"/>
              </a:rPr>
              <a:t>October 14, 2011</a:t>
            </a:r>
          </a:p>
        </p:txBody>
      </p:sp>
      <p:graphicFrame>
        <p:nvGraphicFramePr>
          <p:cNvPr id="7" name="Tabel 6"/>
          <p:cNvGraphicFramePr>
            <a:graphicFrameLocks noGrp="1"/>
          </p:cNvGraphicFramePr>
          <p:nvPr/>
        </p:nvGraphicFramePr>
        <p:xfrm>
          <a:off x="2195513" y="3098800"/>
          <a:ext cx="5328594" cy="2462768"/>
        </p:xfrm>
        <a:graphic>
          <a:graphicData uri="http://schemas.openxmlformats.org/drawingml/2006/table">
            <a:tbl>
              <a:tblPr firstRow="1" bandRow="1">
                <a:tableStyleId>{2D5ABB26-0587-4C30-8999-92F81FD0307C}</a:tableStyleId>
              </a:tblPr>
              <a:tblGrid>
                <a:gridCol w="2664297"/>
                <a:gridCol w="2664297"/>
              </a:tblGrid>
              <a:tr h="576064">
                <a:tc>
                  <a:txBody>
                    <a:bodyPr/>
                    <a:lstStyle/>
                    <a:p>
                      <a:pPr algn="ctr"/>
                      <a:r>
                        <a:rPr lang="en-US" sz="1500" b="1" noProof="0" dirty="0" err="1" smtClean="0">
                          <a:solidFill>
                            <a:srgbClr val="00393F"/>
                          </a:solidFill>
                        </a:rPr>
                        <a:t>Jeroen</a:t>
                      </a:r>
                      <a:r>
                        <a:rPr lang="en-US" sz="1500" b="1" baseline="0" noProof="0" dirty="0" smtClean="0">
                          <a:solidFill>
                            <a:srgbClr val="00393F"/>
                          </a:solidFill>
                        </a:rPr>
                        <a:t> de </a:t>
                      </a:r>
                      <a:r>
                        <a:rPr lang="en-US" sz="1500" b="1" baseline="0" noProof="0" dirty="0" err="1" smtClean="0">
                          <a:solidFill>
                            <a:srgbClr val="00393F"/>
                          </a:solidFill>
                        </a:rPr>
                        <a:t>Knijff</a:t>
                      </a:r>
                      <a:endParaRPr lang="en-US" sz="1500" b="1" noProof="0" dirty="0" smtClean="0">
                        <a:solidFill>
                          <a:srgbClr val="00393F"/>
                        </a:solidFill>
                      </a:endParaRPr>
                    </a:p>
                    <a:p>
                      <a:pPr algn="ctr"/>
                      <a:r>
                        <a:rPr lang="en-US" sz="1300" b="0" u="sng" noProof="0" dirty="0" smtClean="0">
                          <a:solidFill>
                            <a:schemeClr val="accent1">
                              <a:lumMod val="50000"/>
                            </a:schemeClr>
                          </a:solidFill>
                          <a:hlinkClick r:id="rId3"/>
                        </a:rPr>
                        <a:t>312470jk@student.eur.nl</a:t>
                      </a:r>
                      <a:endParaRPr lang="en-US" sz="1300" u="sng" noProof="0" dirty="0"/>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noProof="0" dirty="0" smtClean="0">
                          <a:solidFill>
                            <a:srgbClr val="00393F"/>
                          </a:solidFill>
                        </a:rPr>
                        <a:t>Kevin Meijer</a:t>
                      </a:r>
                    </a:p>
                    <a:p>
                      <a:pPr algn="ctr"/>
                      <a:r>
                        <a:rPr lang="en-US" sz="1300" b="0" u="sng" noProof="0" dirty="0" smtClean="0">
                          <a:solidFill>
                            <a:schemeClr val="accent1">
                              <a:lumMod val="50000"/>
                            </a:schemeClr>
                          </a:solidFill>
                          <a:hlinkClick r:id="rId4"/>
                        </a:rPr>
                        <a:t>312177km@student.eur.nl</a:t>
                      </a:r>
                      <a:endParaRPr lang="en-US" sz="1300" u="sng" noProof="0" dirty="0"/>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6064">
                <a:tc>
                  <a:txBody>
                    <a:bodyPr/>
                    <a:lstStyle/>
                    <a:p>
                      <a:pPr algn="ctr"/>
                      <a:r>
                        <a:rPr lang="en-US" sz="1500" b="1" noProof="0" dirty="0" smtClean="0">
                          <a:solidFill>
                            <a:srgbClr val="00393F"/>
                          </a:solidFill>
                        </a:rPr>
                        <a:t>Flavius Frasincar</a:t>
                      </a:r>
                    </a:p>
                    <a:p>
                      <a:pPr algn="ctr"/>
                      <a:r>
                        <a:rPr lang="en-US" sz="1300" b="0" u="sng" noProof="0" dirty="0" smtClean="0">
                          <a:solidFill>
                            <a:schemeClr val="accent1">
                              <a:lumMod val="50000"/>
                            </a:schemeClr>
                          </a:solidFill>
                          <a:hlinkClick r:id="rId5"/>
                        </a:rPr>
                        <a:t>frasincar@ese.eur.nl</a:t>
                      </a:r>
                      <a:endParaRPr lang="en-US" sz="1300" u="sng" noProof="0" dirty="0" smtClean="0"/>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noProof="0" dirty="0" smtClean="0">
                          <a:solidFill>
                            <a:srgbClr val="00393F"/>
                          </a:solidFill>
                        </a:rPr>
                        <a:t>Frederik Hogenboom</a:t>
                      </a:r>
                    </a:p>
                    <a:p>
                      <a:pPr algn="ctr"/>
                      <a:r>
                        <a:rPr lang="en-US" sz="1300" b="0" u="sng" noProof="0" dirty="0" smtClean="0">
                          <a:solidFill>
                            <a:schemeClr val="accent1">
                              <a:lumMod val="50000"/>
                            </a:schemeClr>
                          </a:solidFill>
                          <a:hlinkClick r:id="rId6"/>
                        </a:rPr>
                        <a:t>fhogenboom@ese.eur.nl</a:t>
                      </a:r>
                      <a:endParaRPr lang="en-US" sz="1300" u="sng" noProof="0" dirty="0" smtClean="0"/>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77704">
                <a:tc gridSpan="2">
                  <a:txBody>
                    <a:bodyPr/>
                    <a:lstStyle/>
                    <a:p>
                      <a:pPr algn="ctr"/>
                      <a:endParaRPr lang="en-US" sz="1000" noProof="0" dirty="0" smtClean="0"/>
                    </a:p>
                    <a:p>
                      <a:pPr algn="ctr"/>
                      <a:endParaRPr lang="en-US" sz="1400" noProof="0" dirty="0" smtClean="0"/>
                    </a:p>
                    <a:p>
                      <a:pPr algn="ctr"/>
                      <a:endParaRPr lang="en-US" sz="1400" noProof="0" dirty="0" smtClean="0"/>
                    </a:p>
                    <a:p>
                      <a:pPr algn="ctr"/>
                      <a:r>
                        <a:rPr lang="en-US" sz="1400" noProof="0" dirty="0" smtClean="0"/>
                        <a:t>Erasmus University Rotterdam</a:t>
                      </a:r>
                    </a:p>
                    <a:p>
                      <a:pPr algn="ctr"/>
                      <a:r>
                        <a:rPr lang="en-US" sz="1400" noProof="0" dirty="0" smtClean="0"/>
                        <a:t>PO Box 1738, NL-3000 DR</a:t>
                      </a:r>
                    </a:p>
                    <a:p>
                      <a:pPr algn="ctr"/>
                      <a:r>
                        <a:rPr lang="en-US" sz="1400" noProof="0" dirty="0" smtClean="0"/>
                        <a:t>Rotterdam, the Netherlands</a:t>
                      </a:r>
                      <a:endParaRPr lang="en-US" sz="140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nl-NL" sz="1600" dirty="0"/>
                    </a:p>
                  </a:txBody>
                  <a:tcPr/>
                </a:tc>
              </a:tr>
            </a:tbl>
          </a:graphicData>
        </a:graphic>
      </p:graphicFrame>
      <p:sp>
        <p:nvSpPr>
          <p:cNvPr id="8" name="Tekstvak 7"/>
          <p:cNvSpPr txBox="1">
            <a:spLocks noChangeArrowheads="1"/>
          </p:cNvSpPr>
          <p:nvPr/>
        </p:nvSpPr>
        <p:spPr bwMode="auto">
          <a:xfrm rot="2684150">
            <a:off x="7191375" y="3659188"/>
            <a:ext cx="433388" cy="460375"/>
          </a:xfrm>
          <a:prstGeom prst="rect">
            <a:avLst/>
          </a:prstGeom>
          <a:noFill/>
          <a:ln w="9525">
            <a:noFill/>
            <a:miter lim="800000"/>
            <a:headEnd/>
            <a:tailEnd/>
          </a:ln>
        </p:spPr>
        <p:txBody>
          <a:bodyPr>
            <a:spAutoFit/>
          </a:bodyPr>
          <a:lstStyle/>
          <a:p>
            <a:pPr algn="ctr" eaLnBrk="0" hangingPunct="0"/>
            <a:r>
              <a:rPr lang="nl-NL"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300" fill="hold">
                                          <p:stCondLst>
                                            <p:cond delay="0"/>
                                          </p:stCondLst>
                                        </p:cTn>
                                        <p:tgtEl>
                                          <p:spTgt spid="8"/>
                                        </p:tgtEl>
                                        <p:attrNameLst>
                                          <p:attrName>ppt_x</p:attrName>
                                        </p:attrNameLst>
                                      </p:cBhvr>
                                    </p:anim>
                                    <p:anim from="0" to="-1.0" calcmode="lin" valueType="num">
                                      <p:cBhvr>
                                        <p:cTn id="8" dur="100" decel="50000" autoRev="1" fill="hold">
                                          <p:stCondLst>
                                            <p:cond delay="300"/>
                                          </p:stCondLst>
                                        </p:cTn>
                                        <p:tgtEl>
                                          <p:spTgt spid="8"/>
                                        </p:tgtEl>
                                        <p:attrNameLst>
                                          <p:attrName>xshear</p:attrName>
                                        </p:attrNameLst>
                                      </p:cBhvr>
                                    </p:anim>
                                    <p:animScale>
                                      <p:cBhvr>
                                        <p:cTn id="9" dur="100" decel="100000" autoRev="1" fill="hold">
                                          <p:stCondLst>
                                            <p:cond delay="300"/>
                                          </p:stCondLst>
                                        </p:cTn>
                                        <p:tgtEl>
                                          <p:spTgt spid="8"/>
                                        </p:tgtEl>
                                      </p:cBhvr>
                                      <p:from x="100000" y="100000"/>
                                      <p:to x="80000" y="100000"/>
                                    </p:animScale>
                                    <p:anim by="(#ppt_h/3+#ppt_w*0.1)" calcmode="lin" valueType="num">
                                      <p:cBhvr additive="sum">
                                        <p:cTn id="10" dur="100" decel="100000" autoRev="1" fill="hold">
                                          <p:stCondLst>
                                            <p:cond delay="3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en-US" dirty="0" smtClean="0"/>
              <a:t>ATCT: Framework (5)</a:t>
            </a:r>
          </a:p>
        </p:txBody>
      </p:sp>
      <p:sp>
        <p:nvSpPr>
          <p:cNvPr id="12291"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
        <p:nvSpPr>
          <p:cNvPr id="5" name="Content Placeholder 4"/>
          <p:cNvSpPr>
            <a:spLocks noGrp="1"/>
          </p:cNvSpPr>
          <p:nvPr>
            <p:ph idx="1"/>
          </p:nvPr>
        </p:nvSpPr>
        <p:spPr/>
        <p:txBody>
          <a:bodyPr/>
          <a:lstStyle/>
          <a:p>
            <a:pPr>
              <a:defRPr/>
            </a:pPr>
            <a:r>
              <a:rPr lang="en-US" sz="2400" dirty="0" smtClean="0"/>
              <a:t>Concept hierarchy creation (cont’d):</a:t>
            </a:r>
          </a:p>
          <a:p>
            <a:pPr lvl="1">
              <a:defRPr/>
            </a:pPr>
            <a:r>
              <a:rPr lang="en-US" sz="2000" dirty="0" smtClean="0"/>
              <a:t>Evaluating taxonomy concepts is not trivial:</a:t>
            </a:r>
          </a:p>
          <a:p>
            <a:pPr lvl="2">
              <a:defRPr/>
            </a:pPr>
            <a:r>
              <a:rPr lang="en-US" sz="1800" dirty="0" smtClean="0"/>
              <a:t>Reference taxonomy:</a:t>
            </a:r>
          </a:p>
          <a:p>
            <a:pPr lvl="2">
              <a:defRPr/>
            </a:pPr>
            <a:endParaRPr lang="en-US" sz="1800" dirty="0" smtClean="0"/>
          </a:p>
          <a:p>
            <a:pPr lvl="2">
              <a:defRPr/>
            </a:pPr>
            <a:endParaRPr lang="en-US" sz="1800" dirty="0" smtClean="0"/>
          </a:p>
          <a:p>
            <a:pPr lvl="2">
              <a:defRPr/>
            </a:pPr>
            <a:endParaRPr lang="en-US" sz="1800" dirty="0" smtClean="0"/>
          </a:p>
          <a:p>
            <a:pPr lvl="2">
              <a:defRPr/>
            </a:pPr>
            <a:endParaRPr lang="en-US" sz="1800" dirty="0" smtClean="0"/>
          </a:p>
          <a:p>
            <a:pPr lvl="2">
              <a:defRPr/>
            </a:pPr>
            <a:endParaRPr lang="en-US" sz="1800" dirty="0" smtClean="0"/>
          </a:p>
          <a:p>
            <a:pPr lvl="2">
              <a:defRPr/>
            </a:pPr>
            <a:r>
              <a:rPr lang="en-US" sz="1800" dirty="0" smtClean="0"/>
              <a:t>Generated taxonomy:</a:t>
            </a:r>
          </a:p>
          <a:p>
            <a:pPr>
              <a:defRPr/>
            </a:pPr>
            <a:endParaRPr lang="en-US" sz="800" dirty="0" smtClean="0"/>
          </a:p>
        </p:txBody>
      </p:sp>
      <p:pic>
        <p:nvPicPr>
          <p:cNvPr id="2050" name="Picture 2"/>
          <p:cNvPicPr>
            <a:picLocks noChangeAspect="1" noChangeArrowheads="1"/>
          </p:cNvPicPr>
          <p:nvPr/>
        </p:nvPicPr>
        <p:blipFill>
          <a:blip r:embed="rId3" cstate="print"/>
          <a:srcRect/>
          <a:stretch>
            <a:fillRect/>
          </a:stretch>
        </p:blipFill>
        <p:spPr bwMode="auto">
          <a:xfrm>
            <a:off x="2051720" y="2530079"/>
            <a:ext cx="5940000" cy="164127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051720" y="4509120"/>
            <a:ext cx="5940000" cy="16412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en-US" dirty="0" smtClean="0"/>
              <a:t>ATCT: Framework (6)</a:t>
            </a:r>
          </a:p>
        </p:txBody>
      </p:sp>
      <p:sp>
        <p:nvSpPr>
          <p:cNvPr id="12291"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
        <p:nvSpPr>
          <p:cNvPr id="5" name="Content Placeholder 4"/>
          <p:cNvSpPr>
            <a:spLocks noGrp="1"/>
          </p:cNvSpPr>
          <p:nvPr>
            <p:ph idx="1"/>
          </p:nvPr>
        </p:nvSpPr>
        <p:spPr/>
        <p:txBody>
          <a:bodyPr/>
          <a:lstStyle/>
          <a:p>
            <a:pPr>
              <a:defRPr/>
            </a:pPr>
            <a:r>
              <a:rPr lang="en-US" sz="2400" dirty="0" smtClean="0"/>
              <a:t>Concept hierarchy creation (cont’d):</a:t>
            </a:r>
          </a:p>
          <a:p>
            <a:pPr lvl="1">
              <a:defRPr/>
            </a:pPr>
            <a:r>
              <a:rPr lang="en-US" sz="2000" dirty="0" smtClean="0"/>
              <a:t>Look at senses through taxonomy concept disambiguation:</a:t>
            </a:r>
          </a:p>
          <a:p>
            <a:pPr lvl="2">
              <a:defRPr/>
            </a:pPr>
            <a:r>
              <a:rPr lang="en-US" sz="1800" dirty="0" smtClean="0"/>
              <a:t>Similar to term WSD from text, but now surrounding concepts are used instead of surrounding words</a:t>
            </a:r>
          </a:p>
          <a:p>
            <a:pPr lvl="2">
              <a:defRPr/>
            </a:pPr>
            <a:r>
              <a:rPr lang="en-US" sz="1800" dirty="0" smtClean="0"/>
              <a:t>Terms with single sense for lexicon are disambiguated</a:t>
            </a:r>
          </a:p>
          <a:p>
            <a:pPr lvl="2">
              <a:defRPr/>
            </a:pPr>
            <a:r>
              <a:rPr lang="en-US" sz="1800" dirty="0" smtClean="0"/>
              <a:t>Other terms are disambiguated using their surrounding terms: </a:t>
            </a:r>
          </a:p>
          <a:p>
            <a:pPr lvl="3">
              <a:defRPr/>
            </a:pPr>
            <a:r>
              <a:rPr lang="en-US" sz="1600" dirty="0" smtClean="0"/>
              <a:t>Concept neighborhood of 2 (up/down)</a:t>
            </a:r>
          </a:p>
          <a:p>
            <a:pPr lvl="3">
              <a:defRPr/>
            </a:pPr>
            <a:r>
              <a:rPr lang="en-US" sz="1600" dirty="0" smtClean="0"/>
              <a:t>Root node is disregarded</a:t>
            </a:r>
          </a:p>
          <a:p>
            <a:pPr lvl="2">
              <a:defRPr/>
            </a:pPr>
            <a:r>
              <a:rPr lang="en-US" sz="1800" dirty="0" smtClean="0"/>
              <a:t>Lexicon senses are compared</a:t>
            </a:r>
          </a:p>
          <a:p>
            <a:pPr lvl="2">
              <a:defRPr/>
            </a:pPr>
            <a:r>
              <a:rPr lang="en-US" sz="1800" dirty="0" smtClean="0"/>
              <a:t>In case no sense is available (e.g., compound nouns):</a:t>
            </a:r>
          </a:p>
          <a:p>
            <a:pPr lvl="3">
              <a:defRPr/>
            </a:pPr>
            <a:r>
              <a:rPr lang="en-US" sz="1600" dirty="0" smtClean="0"/>
              <a:t>Lexical matching</a:t>
            </a:r>
          </a:p>
          <a:p>
            <a:pPr lvl="3">
              <a:defRPr/>
            </a:pPr>
            <a:r>
              <a:rPr lang="en-US" sz="1600" dirty="0" smtClean="0"/>
              <a:t>Descendant / ancestor comparison</a:t>
            </a:r>
            <a:endParaRPr lang="en-US" sz="1800" dirty="0" smtClean="0"/>
          </a:p>
          <a:p>
            <a:pPr lvl="2">
              <a:defRPr/>
            </a:pPr>
            <a:r>
              <a:rPr lang="en-US" sz="1800" dirty="0" smtClean="0"/>
              <a:t>Graph distances are calculated</a:t>
            </a:r>
          </a:p>
          <a:p>
            <a:pPr lvl="2">
              <a:defRPr/>
            </a:pPr>
            <a:endParaRPr lang="en-US" sz="1800" dirty="0" smtClean="0"/>
          </a:p>
          <a:p>
            <a:pPr>
              <a:defRPr/>
            </a:pPr>
            <a:endParaRPr lang="en-US" sz="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en-US" smtClean="0"/>
              <a:t>ATCT: Implementation</a:t>
            </a:r>
          </a:p>
        </p:txBody>
      </p:sp>
      <p:sp>
        <p:nvSpPr>
          <p:cNvPr id="13315" name="Tijdelijke aanduiding voor inhoud 2"/>
          <p:cNvSpPr>
            <a:spLocks noGrp="1"/>
          </p:cNvSpPr>
          <p:nvPr>
            <p:ph idx="1"/>
          </p:nvPr>
        </p:nvSpPr>
        <p:spPr/>
        <p:txBody>
          <a:bodyPr/>
          <a:lstStyle/>
          <a:p>
            <a:r>
              <a:rPr lang="en-US" sz="2400" smtClean="0"/>
              <a:t>Java-based pipeline</a:t>
            </a:r>
          </a:p>
          <a:p>
            <a:endParaRPr lang="en-US" sz="800" smtClean="0"/>
          </a:p>
          <a:p>
            <a:r>
              <a:rPr lang="en-US" sz="2400" smtClean="0"/>
              <a:t>Noun parsing with the Stanford parser</a:t>
            </a:r>
          </a:p>
          <a:p>
            <a:endParaRPr lang="en-US" sz="800" smtClean="0"/>
          </a:p>
          <a:p>
            <a:r>
              <a:rPr lang="en-US" sz="2400" smtClean="0"/>
              <a:t>RDF implementation using Jena</a:t>
            </a:r>
          </a:p>
          <a:p>
            <a:endParaRPr lang="en-US" sz="800" smtClean="0"/>
          </a:p>
          <a:p>
            <a:r>
              <a:rPr lang="en-US" sz="2400" smtClean="0"/>
              <a:t>Domain taxonomies are expressed in SKOS</a:t>
            </a:r>
            <a:endParaRPr lang="en-US" sz="2000" smtClean="0"/>
          </a:p>
        </p:txBody>
      </p:sp>
      <p:sp>
        <p:nvSpPr>
          <p:cNvPr id="13316"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smtClean="0"/>
              <a:t>Evaluation (1)</a:t>
            </a:r>
          </a:p>
        </p:txBody>
      </p:sp>
      <p:sp>
        <p:nvSpPr>
          <p:cNvPr id="14339" name="Tijdelijke aanduiding voor inhoud 2"/>
          <p:cNvSpPr>
            <a:spLocks noGrp="1"/>
          </p:cNvSpPr>
          <p:nvPr>
            <p:ph idx="1"/>
          </p:nvPr>
        </p:nvSpPr>
        <p:spPr/>
        <p:txBody>
          <a:bodyPr/>
          <a:lstStyle/>
          <a:p>
            <a:r>
              <a:rPr lang="en-US" sz="2400" smtClean="0"/>
              <a:t>Data:</a:t>
            </a:r>
          </a:p>
          <a:p>
            <a:pPr lvl="1"/>
            <a:r>
              <a:rPr lang="en-US" sz="2000" smtClean="0"/>
              <a:t>Economics &amp; management:</a:t>
            </a:r>
          </a:p>
          <a:p>
            <a:pPr lvl="2"/>
            <a:r>
              <a:rPr lang="en-US" sz="1600" smtClean="0"/>
              <a:t>25,000 abstracts from RePub &amp; RePEc </a:t>
            </a:r>
          </a:p>
          <a:p>
            <a:pPr lvl="2"/>
            <a:r>
              <a:rPr lang="en-US" sz="1600" smtClean="0"/>
              <a:t>2,000 distinct concepts</a:t>
            </a:r>
          </a:p>
          <a:p>
            <a:pPr lvl="2"/>
            <a:r>
              <a:rPr lang="en-US" sz="1600" smtClean="0"/>
              <a:t>Golden taxonomy using STW Thesaurus annotations</a:t>
            </a:r>
          </a:p>
          <a:p>
            <a:pPr lvl="1"/>
            <a:r>
              <a:rPr lang="en-US" sz="2000" smtClean="0"/>
              <a:t>Medicine &amp; health:</a:t>
            </a:r>
          </a:p>
          <a:p>
            <a:pPr lvl="2"/>
            <a:r>
              <a:rPr lang="en-US" sz="1600" smtClean="0"/>
              <a:t>10,000 abstracts from RePub</a:t>
            </a:r>
          </a:p>
          <a:p>
            <a:pPr lvl="2"/>
            <a:r>
              <a:rPr lang="en-US" sz="1600" smtClean="0"/>
              <a:t>1,000 distinct concepts</a:t>
            </a:r>
          </a:p>
          <a:p>
            <a:pPr lvl="2"/>
            <a:r>
              <a:rPr lang="en-US" sz="1600" smtClean="0"/>
              <a:t>Golden taxonomy using MeSH annotations</a:t>
            </a:r>
          </a:p>
          <a:p>
            <a:endParaRPr lang="en-US" sz="800" smtClean="0"/>
          </a:p>
          <a:p>
            <a:r>
              <a:rPr lang="en-US" sz="2400" smtClean="0"/>
              <a:t>Measures:</a:t>
            </a:r>
          </a:p>
          <a:p>
            <a:pPr lvl="1"/>
            <a:r>
              <a:rPr lang="en-US" sz="2000" smtClean="0"/>
              <a:t>Precision</a:t>
            </a:r>
          </a:p>
          <a:p>
            <a:pPr lvl="1"/>
            <a:r>
              <a:rPr lang="en-US" sz="2000" smtClean="0"/>
              <a:t>Recall</a:t>
            </a:r>
          </a:p>
          <a:p>
            <a:pPr lvl="1"/>
            <a:r>
              <a:rPr lang="en-US" sz="2000" smtClean="0"/>
              <a:t>F-measure</a:t>
            </a:r>
            <a:endParaRPr lang="en-US" smtClean="0"/>
          </a:p>
        </p:txBody>
      </p:sp>
      <p:sp>
        <p:nvSpPr>
          <p:cNvPr id="14340"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en-US" smtClean="0"/>
              <a:t>Evaluation (2)</a:t>
            </a:r>
          </a:p>
        </p:txBody>
      </p:sp>
      <p:graphicFrame>
        <p:nvGraphicFramePr>
          <p:cNvPr id="5" name="Tijdelijke aanduiding voor inhoud 4"/>
          <p:cNvGraphicFramePr>
            <a:graphicFrameLocks noGrp="1"/>
          </p:cNvGraphicFramePr>
          <p:nvPr>
            <p:ph idx="1"/>
          </p:nvPr>
        </p:nvGraphicFramePr>
        <p:xfrm>
          <a:off x="1692275" y="1503363"/>
          <a:ext cx="6219140" cy="1854200"/>
        </p:xfrm>
        <a:graphic>
          <a:graphicData uri="http://schemas.openxmlformats.org/drawingml/2006/table">
            <a:tbl>
              <a:tblPr firstRow="1" bandRow="1">
                <a:tableStyleId>{2D5ABB26-0587-4C30-8999-92F81FD0307C}</a:tableStyleId>
              </a:tblPr>
              <a:tblGrid>
                <a:gridCol w="1080616"/>
                <a:gridCol w="1656184"/>
                <a:gridCol w="1186180"/>
                <a:gridCol w="944880"/>
                <a:gridCol w="1351280"/>
              </a:tblGrid>
              <a:tr h="370840">
                <a:tc>
                  <a:txBody>
                    <a:bodyPr/>
                    <a:lstStyle/>
                    <a:p>
                      <a:r>
                        <a:rPr lang="en-US" noProof="0" dirty="0" smtClean="0"/>
                        <a:t>Domain</a:t>
                      </a:r>
                      <a:endParaRPr lang="en-US" noProof="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noProof="0" smtClean="0"/>
                        <a:t>Taxonomy</a:t>
                      </a:r>
                      <a:endParaRPr lang="en-US" noProof="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noProof="0" smtClean="0"/>
                        <a:t>Precision</a:t>
                      </a:r>
                      <a:endParaRPr lang="en-US" noProof="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noProof="0" smtClean="0"/>
                        <a:t>Recall</a:t>
                      </a:r>
                      <a:endParaRPr lang="en-US" noProof="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noProof="0" smtClean="0"/>
                        <a:t>F-Measure</a:t>
                      </a:r>
                      <a:endParaRPr lang="en-US" noProof="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noProof="0" smtClean="0"/>
                        <a:t>E&amp;M</a:t>
                      </a:r>
                      <a:endParaRPr lang="en-US" noProof="0"/>
                    </a:p>
                  </a:txBody>
                  <a:tcPr>
                    <a:lnT w="12700" cap="flat" cmpd="sng" algn="ctr">
                      <a:solidFill>
                        <a:schemeClr val="tx1"/>
                      </a:solidFill>
                      <a:prstDash val="solid"/>
                      <a:round/>
                      <a:headEnd type="none" w="med" len="med"/>
                      <a:tailEnd type="none" w="med" len="med"/>
                    </a:lnT>
                  </a:tcPr>
                </a:tc>
                <a:tc>
                  <a:txBody>
                    <a:bodyPr/>
                    <a:lstStyle/>
                    <a:p>
                      <a:r>
                        <a:rPr lang="en-US" noProof="0" smtClean="0"/>
                        <a:t>Without WSD</a:t>
                      </a:r>
                      <a:endParaRPr lang="en-US" noProof="0"/>
                    </a:p>
                  </a:txBody>
                  <a:tcPr>
                    <a:lnT w="12700" cap="flat" cmpd="sng" algn="ctr">
                      <a:solidFill>
                        <a:schemeClr val="tx1"/>
                      </a:solidFill>
                      <a:prstDash val="solid"/>
                      <a:round/>
                      <a:headEnd type="none" w="med" len="med"/>
                      <a:tailEnd type="none" w="med" len="med"/>
                    </a:lnT>
                  </a:tcPr>
                </a:tc>
                <a:tc>
                  <a:txBody>
                    <a:bodyPr/>
                    <a:lstStyle/>
                    <a:p>
                      <a:r>
                        <a:rPr lang="en-US" noProof="0" smtClean="0"/>
                        <a:t>0.7382</a:t>
                      </a:r>
                      <a:endParaRPr lang="en-US" noProof="0"/>
                    </a:p>
                  </a:txBody>
                  <a:tcPr>
                    <a:lnT w="12700" cap="flat" cmpd="sng" algn="ctr">
                      <a:solidFill>
                        <a:schemeClr val="tx1"/>
                      </a:solidFill>
                      <a:prstDash val="solid"/>
                      <a:round/>
                      <a:headEnd type="none" w="med" len="med"/>
                      <a:tailEnd type="none" w="med" len="med"/>
                    </a:lnT>
                  </a:tcPr>
                </a:tc>
                <a:tc>
                  <a:txBody>
                    <a:bodyPr/>
                    <a:lstStyle/>
                    <a:p>
                      <a:r>
                        <a:rPr lang="en-US" noProof="0" smtClean="0"/>
                        <a:t>0.5082</a:t>
                      </a:r>
                      <a:endParaRPr lang="en-US" noProof="0"/>
                    </a:p>
                  </a:txBody>
                  <a:tcPr>
                    <a:lnT w="12700" cap="flat" cmpd="sng" algn="ctr">
                      <a:solidFill>
                        <a:schemeClr val="tx1"/>
                      </a:solidFill>
                      <a:prstDash val="solid"/>
                      <a:round/>
                      <a:headEnd type="none" w="med" len="med"/>
                      <a:tailEnd type="none" w="med" len="med"/>
                    </a:lnT>
                  </a:tcPr>
                </a:tc>
                <a:tc>
                  <a:txBody>
                    <a:bodyPr/>
                    <a:lstStyle/>
                    <a:p>
                      <a:r>
                        <a:rPr lang="en-US" noProof="0" smtClean="0"/>
                        <a:t>0.6023</a:t>
                      </a:r>
                      <a:endParaRPr lang="en-US" noProof="0"/>
                    </a:p>
                  </a:txBody>
                  <a:tcPr>
                    <a:lnT w="12700" cap="flat" cmpd="sng" algn="ctr">
                      <a:solidFill>
                        <a:schemeClr val="tx1"/>
                      </a:solidFill>
                      <a:prstDash val="solid"/>
                      <a:round/>
                      <a:headEnd type="none" w="med" len="med"/>
                      <a:tailEnd type="none" w="med" len="med"/>
                    </a:lnT>
                  </a:tcPr>
                </a:tc>
              </a:tr>
              <a:tr h="370840">
                <a:tc>
                  <a:txBody>
                    <a:bodyPr/>
                    <a:lstStyle/>
                    <a:p>
                      <a:endParaRPr lang="en-US" noProof="0"/>
                    </a:p>
                  </a:txBody>
                  <a:tcPr>
                    <a:lnB w="12700" cap="flat" cmpd="sng" algn="ctr">
                      <a:solidFill>
                        <a:schemeClr val="tx1"/>
                      </a:solidFill>
                      <a:prstDash val="solid"/>
                      <a:round/>
                      <a:headEnd type="none" w="med" len="med"/>
                      <a:tailEnd type="none" w="med" len="med"/>
                    </a:lnB>
                  </a:tcPr>
                </a:tc>
                <a:tc>
                  <a:txBody>
                    <a:bodyPr/>
                    <a:lstStyle/>
                    <a:p>
                      <a:r>
                        <a:rPr lang="en-US" noProof="0" smtClean="0"/>
                        <a:t>With WSD</a:t>
                      </a:r>
                      <a:endParaRPr lang="en-US" noProof="0"/>
                    </a:p>
                  </a:txBody>
                  <a:tcPr>
                    <a:lnB w="12700" cap="flat" cmpd="sng" algn="ctr">
                      <a:solidFill>
                        <a:schemeClr val="tx1"/>
                      </a:solidFill>
                      <a:prstDash val="solid"/>
                      <a:round/>
                      <a:headEnd type="none" w="med" len="med"/>
                      <a:tailEnd type="none" w="med" len="med"/>
                    </a:lnB>
                  </a:tcPr>
                </a:tc>
                <a:tc>
                  <a:txBody>
                    <a:bodyPr/>
                    <a:lstStyle/>
                    <a:p>
                      <a:r>
                        <a:rPr lang="en-US" noProof="0" smtClean="0"/>
                        <a:t>0.8056</a:t>
                      </a:r>
                      <a:endParaRPr lang="en-US" noProof="0"/>
                    </a:p>
                  </a:txBody>
                  <a:tcPr>
                    <a:lnB w="12700" cap="flat" cmpd="sng" algn="ctr">
                      <a:solidFill>
                        <a:schemeClr val="tx1"/>
                      </a:solidFill>
                      <a:prstDash val="solid"/>
                      <a:round/>
                      <a:headEnd type="none" w="med" len="med"/>
                      <a:tailEnd type="none" w="med" len="med"/>
                    </a:lnB>
                  </a:tcPr>
                </a:tc>
                <a:tc>
                  <a:txBody>
                    <a:bodyPr/>
                    <a:lstStyle/>
                    <a:p>
                      <a:r>
                        <a:rPr lang="en-US" noProof="0" dirty="0" smtClean="0"/>
                        <a:t>0.5813</a:t>
                      </a:r>
                      <a:endParaRPr lang="en-US" noProof="0" dirty="0"/>
                    </a:p>
                  </a:txBody>
                  <a:tcPr>
                    <a:lnB w="12700" cap="flat" cmpd="sng" algn="ctr">
                      <a:solidFill>
                        <a:schemeClr val="tx1"/>
                      </a:solidFill>
                      <a:prstDash val="solid"/>
                      <a:round/>
                      <a:headEnd type="none" w="med" len="med"/>
                      <a:tailEnd type="none" w="med" len="med"/>
                    </a:lnB>
                  </a:tcPr>
                </a:tc>
                <a:tc>
                  <a:txBody>
                    <a:bodyPr/>
                    <a:lstStyle/>
                    <a:p>
                      <a:r>
                        <a:rPr lang="en-US" noProof="0" smtClean="0"/>
                        <a:t>0.6753</a:t>
                      </a:r>
                      <a:endParaRPr lang="en-US" noProof="0"/>
                    </a:p>
                  </a:txBody>
                  <a:tcPr>
                    <a:lnB w="12700" cap="flat" cmpd="sng" algn="ctr">
                      <a:solidFill>
                        <a:schemeClr val="tx1"/>
                      </a:solidFill>
                      <a:prstDash val="solid"/>
                      <a:round/>
                      <a:headEnd type="none" w="med" len="med"/>
                      <a:tailEnd type="none" w="med" len="med"/>
                    </a:lnB>
                  </a:tcPr>
                </a:tc>
              </a:tr>
              <a:tr h="370840">
                <a:tc>
                  <a:txBody>
                    <a:bodyPr/>
                    <a:lstStyle/>
                    <a:p>
                      <a:r>
                        <a:rPr lang="en-US" noProof="0" smtClean="0"/>
                        <a:t>M&amp;H</a:t>
                      </a:r>
                      <a:endParaRPr lang="en-US" noProof="0"/>
                    </a:p>
                  </a:txBody>
                  <a:tcPr>
                    <a:lnT w="12700" cap="flat" cmpd="sng" algn="ctr">
                      <a:solidFill>
                        <a:schemeClr val="tx1"/>
                      </a:solidFill>
                      <a:prstDash val="solid"/>
                      <a:round/>
                      <a:headEnd type="none" w="med" len="med"/>
                      <a:tailEnd type="none" w="med" len="med"/>
                    </a:lnT>
                  </a:tcPr>
                </a:tc>
                <a:tc>
                  <a:txBody>
                    <a:bodyPr/>
                    <a:lstStyle/>
                    <a:p>
                      <a:r>
                        <a:rPr lang="en-US" noProof="0" smtClean="0"/>
                        <a:t>Without WSD</a:t>
                      </a:r>
                      <a:endParaRPr lang="en-US" noProof="0"/>
                    </a:p>
                  </a:txBody>
                  <a:tcPr>
                    <a:lnT w="12700" cap="flat" cmpd="sng" algn="ctr">
                      <a:solidFill>
                        <a:schemeClr val="tx1"/>
                      </a:solidFill>
                      <a:prstDash val="solid"/>
                      <a:round/>
                      <a:headEnd type="none" w="med" len="med"/>
                      <a:tailEnd type="none" w="med" len="med"/>
                    </a:lnT>
                  </a:tcPr>
                </a:tc>
                <a:tc>
                  <a:txBody>
                    <a:bodyPr/>
                    <a:lstStyle/>
                    <a:p>
                      <a:r>
                        <a:rPr lang="en-US" noProof="0" smtClean="0"/>
                        <a:t>0.5681</a:t>
                      </a:r>
                      <a:endParaRPr lang="en-US" noProof="0"/>
                    </a:p>
                  </a:txBody>
                  <a:tcPr>
                    <a:lnT w="12700" cap="flat" cmpd="sng" algn="ctr">
                      <a:solidFill>
                        <a:schemeClr val="tx1"/>
                      </a:solidFill>
                      <a:prstDash val="solid"/>
                      <a:round/>
                      <a:headEnd type="none" w="med" len="med"/>
                      <a:tailEnd type="none" w="med" len="med"/>
                    </a:lnT>
                  </a:tcPr>
                </a:tc>
                <a:tc>
                  <a:txBody>
                    <a:bodyPr/>
                    <a:lstStyle/>
                    <a:p>
                      <a:r>
                        <a:rPr lang="en-US" noProof="0" dirty="0" smtClean="0"/>
                        <a:t>0.6051</a:t>
                      </a:r>
                      <a:endParaRPr lang="en-US" noProof="0" dirty="0"/>
                    </a:p>
                  </a:txBody>
                  <a:tcPr>
                    <a:lnT w="12700" cap="flat" cmpd="sng" algn="ctr">
                      <a:solidFill>
                        <a:schemeClr val="tx1"/>
                      </a:solidFill>
                      <a:prstDash val="solid"/>
                      <a:round/>
                      <a:headEnd type="none" w="med" len="med"/>
                      <a:tailEnd type="none" w="med" len="med"/>
                    </a:lnT>
                  </a:tcPr>
                </a:tc>
                <a:tc>
                  <a:txBody>
                    <a:bodyPr/>
                    <a:lstStyle/>
                    <a:p>
                      <a:r>
                        <a:rPr lang="en-US" noProof="0" smtClean="0"/>
                        <a:t>0.5860</a:t>
                      </a:r>
                      <a:endParaRPr lang="en-US" noProof="0"/>
                    </a:p>
                  </a:txBody>
                  <a:tcPr>
                    <a:lnT w="12700" cap="flat" cmpd="sng" algn="ctr">
                      <a:solidFill>
                        <a:schemeClr val="tx1"/>
                      </a:solidFill>
                      <a:prstDash val="solid"/>
                      <a:round/>
                      <a:headEnd type="none" w="med" len="med"/>
                      <a:tailEnd type="none" w="med" len="med"/>
                    </a:lnT>
                  </a:tcPr>
                </a:tc>
              </a:tr>
              <a:tr h="370840">
                <a:tc>
                  <a:txBody>
                    <a:bodyPr/>
                    <a:lstStyle/>
                    <a:p>
                      <a:endParaRPr lang="en-US" noProof="0"/>
                    </a:p>
                  </a:txBody>
                  <a:tcPr>
                    <a:lnB w="12700" cap="flat" cmpd="sng" algn="ctr">
                      <a:solidFill>
                        <a:schemeClr val="tx1"/>
                      </a:solidFill>
                      <a:prstDash val="solid"/>
                      <a:round/>
                      <a:headEnd type="none" w="med" len="med"/>
                      <a:tailEnd type="none" w="med" len="med"/>
                    </a:lnB>
                  </a:tcPr>
                </a:tc>
                <a:tc>
                  <a:txBody>
                    <a:bodyPr/>
                    <a:lstStyle/>
                    <a:p>
                      <a:r>
                        <a:rPr lang="en-US" noProof="0" smtClean="0"/>
                        <a:t>With WSD</a:t>
                      </a:r>
                      <a:endParaRPr lang="en-US" noProof="0"/>
                    </a:p>
                  </a:txBody>
                  <a:tcPr>
                    <a:lnB w="12700" cap="flat" cmpd="sng" algn="ctr">
                      <a:solidFill>
                        <a:schemeClr val="tx1"/>
                      </a:solidFill>
                      <a:prstDash val="solid"/>
                      <a:round/>
                      <a:headEnd type="none" w="med" len="med"/>
                      <a:tailEnd type="none" w="med" len="med"/>
                    </a:lnB>
                  </a:tcPr>
                </a:tc>
                <a:tc>
                  <a:txBody>
                    <a:bodyPr/>
                    <a:lstStyle/>
                    <a:p>
                      <a:r>
                        <a:rPr lang="en-US" noProof="0" dirty="0" smtClean="0"/>
                        <a:t>0.5907</a:t>
                      </a:r>
                      <a:endParaRPr lang="en-US" noProof="0" dirty="0"/>
                    </a:p>
                  </a:txBody>
                  <a:tcPr>
                    <a:lnB w="12700" cap="flat" cmpd="sng" algn="ctr">
                      <a:solidFill>
                        <a:schemeClr val="tx1"/>
                      </a:solidFill>
                      <a:prstDash val="solid"/>
                      <a:round/>
                      <a:headEnd type="none" w="med" len="med"/>
                      <a:tailEnd type="none" w="med" len="med"/>
                    </a:lnB>
                  </a:tcPr>
                </a:tc>
                <a:tc>
                  <a:txBody>
                    <a:bodyPr/>
                    <a:lstStyle/>
                    <a:p>
                      <a:r>
                        <a:rPr lang="en-US" noProof="0" smtClean="0"/>
                        <a:t>0.6016</a:t>
                      </a:r>
                      <a:endParaRPr lang="en-US" noProof="0"/>
                    </a:p>
                  </a:txBody>
                  <a:tcPr>
                    <a:lnB w="12700" cap="flat" cmpd="sng" algn="ctr">
                      <a:solidFill>
                        <a:schemeClr val="tx1"/>
                      </a:solidFill>
                      <a:prstDash val="solid"/>
                      <a:round/>
                      <a:headEnd type="none" w="med" len="med"/>
                      <a:tailEnd type="none" w="med" len="med"/>
                    </a:lnB>
                  </a:tcPr>
                </a:tc>
                <a:tc>
                  <a:txBody>
                    <a:bodyPr/>
                    <a:lstStyle/>
                    <a:p>
                      <a:r>
                        <a:rPr lang="en-US" noProof="0" dirty="0" smtClean="0"/>
                        <a:t>0.5961</a:t>
                      </a:r>
                      <a:endParaRPr lang="en-US" noProof="0" dirty="0"/>
                    </a:p>
                  </a:txBody>
                  <a:tcPr>
                    <a:lnB w="12700" cap="flat" cmpd="sng" algn="ctr">
                      <a:solidFill>
                        <a:schemeClr val="tx1"/>
                      </a:solidFill>
                      <a:prstDash val="solid"/>
                      <a:round/>
                      <a:headEnd type="none" w="med" len="med"/>
                      <a:tailEnd type="none" w="med" len="med"/>
                    </a:lnB>
                  </a:tcPr>
                </a:tc>
              </a:tr>
            </a:tbl>
          </a:graphicData>
        </a:graphic>
      </p:graphicFrame>
      <p:sp>
        <p:nvSpPr>
          <p:cNvPr id="15393"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pic>
        <p:nvPicPr>
          <p:cNvPr id="1026" name="Picture 2"/>
          <p:cNvPicPr>
            <a:picLocks noChangeAspect="1" noChangeArrowheads="1"/>
          </p:cNvPicPr>
          <p:nvPr/>
        </p:nvPicPr>
        <p:blipFill>
          <a:blip r:embed="rId3" cstate="print"/>
          <a:srcRect/>
          <a:stretch>
            <a:fillRect/>
          </a:stretch>
        </p:blipFill>
        <p:spPr bwMode="auto">
          <a:xfrm>
            <a:off x="899592" y="3700579"/>
            <a:ext cx="8043256" cy="26087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en-US" smtClean="0"/>
              <a:t>Conclusions</a:t>
            </a:r>
          </a:p>
        </p:txBody>
      </p:sp>
      <p:sp>
        <p:nvSpPr>
          <p:cNvPr id="16387" name="Tijdelijke aanduiding voor inhoud 2"/>
          <p:cNvSpPr>
            <a:spLocks noGrp="1"/>
          </p:cNvSpPr>
          <p:nvPr>
            <p:ph idx="1"/>
          </p:nvPr>
        </p:nvSpPr>
        <p:spPr/>
        <p:txBody>
          <a:bodyPr/>
          <a:lstStyle/>
          <a:p>
            <a:r>
              <a:rPr lang="en-US" sz="2400" smtClean="0"/>
              <a:t>ATCT framework:</a:t>
            </a:r>
          </a:p>
          <a:p>
            <a:pPr lvl="1"/>
            <a:r>
              <a:rPr lang="en-US" sz="2000" smtClean="0"/>
              <a:t>Extracts potential taxonomy terms from large corpora</a:t>
            </a:r>
          </a:p>
          <a:p>
            <a:pPr lvl="1"/>
            <a:r>
              <a:rPr lang="en-US" sz="2000" smtClean="0"/>
              <a:t>Filters relevant terms</a:t>
            </a:r>
          </a:p>
          <a:p>
            <a:pPr lvl="1"/>
            <a:r>
              <a:rPr lang="en-US" sz="2000" smtClean="0"/>
              <a:t>Performs WSD to remove redundant terms</a:t>
            </a:r>
          </a:p>
          <a:p>
            <a:pPr lvl="1"/>
            <a:r>
              <a:rPr lang="en-US" sz="2000" smtClean="0"/>
              <a:t>Creates a taxonomy using a subsumption method</a:t>
            </a:r>
          </a:p>
          <a:p>
            <a:endParaRPr lang="en-US" sz="800" smtClean="0"/>
          </a:p>
          <a:p>
            <a:r>
              <a:rPr lang="en-US" sz="2400" smtClean="0"/>
              <a:t>Evaluation shows performance improvement when using WSD (up to 12.12%)</a:t>
            </a:r>
          </a:p>
          <a:p>
            <a:endParaRPr lang="en-US" sz="800" smtClean="0"/>
          </a:p>
          <a:p>
            <a:r>
              <a:rPr lang="en-US" sz="2400" smtClean="0"/>
              <a:t>Future work:</a:t>
            </a:r>
          </a:p>
          <a:p>
            <a:pPr lvl="1"/>
            <a:r>
              <a:rPr lang="en-US" sz="2000" smtClean="0"/>
              <a:t>Benchmark against other taxonomy creation methods (hierarchical clustering, classification, etc.)</a:t>
            </a:r>
          </a:p>
          <a:p>
            <a:pPr lvl="1"/>
            <a:r>
              <a:rPr lang="en-US" sz="2000" smtClean="0"/>
              <a:t>Explore other domains (law, chemistry, physics, history, etc.)</a:t>
            </a:r>
          </a:p>
        </p:txBody>
      </p:sp>
      <p:sp>
        <p:nvSpPr>
          <p:cNvPr id="16388"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en-US" smtClean="0"/>
              <a:t>Questions</a:t>
            </a:r>
          </a:p>
        </p:txBody>
      </p:sp>
      <p:sp>
        <p:nvSpPr>
          <p:cNvPr id="17411"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pic>
        <p:nvPicPr>
          <p:cNvPr id="17412" name="Picture 3"/>
          <p:cNvPicPr>
            <a:picLocks noGrp="1" noChangeAspect="1" noChangeArrowheads="1"/>
          </p:cNvPicPr>
          <p:nvPr>
            <p:ph idx="1"/>
          </p:nvPr>
        </p:nvPicPr>
        <p:blipFill>
          <a:blip r:embed="rId2" cstate="print"/>
          <a:srcRect/>
          <a:stretch>
            <a:fillRect/>
          </a:stretch>
        </p:blipFill>
        <p:spPr>
          <a:xfrm>
            <a:off x="896938" y="1582738"/>
            <a:ext cx="7999412" cy="3862387"/>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en-US" smtClean="0"/>
              <a:t>Introduction (1)</a:t>
            </a:r>
          </a:p>
        </p:txBody>
      </p:sp>
      <p:sp>
        <p:nvSpPr>
          <p:cNvPr id="5123" name="Tijdelijke aanduiding voor inhoud 2"/>
          <p:cNvSpPr>
            <a:spLocks noGrp="1"/>
          </p:cNvSpPr>
          <p:nvPr>
            <p:ph idx="1"/>
          </p:nvPr>
        </p:nvSpPr>
        <p:spPr/>
        <p:txBody>
          <a:bodyPr/>
          <a:lstStyle/>
          <a:p>
            <a:r>
              <a:rPr lang="en-US" sz="2400" smtClean="0"/>
              <a:t>An increasing amount of documents is digitally stored on the Web</a:t>
            </a:r>
          </a:p>
          <a:p>
            <a:endParaRPr lang="en-US" sz="800" smtClean="0"/>
          </a:p>
          <a:p>
            <a:r>
              <a:rPr lang="en-US" sz="2400" smtClean="0"/>
              <a:t>Documents can be structured through taxonomies</a:t>
            </a:r>
          </a:p>
          <a:p>
            <a:endParaRPr lang="en-US" sz="800" smtClean="0"/>
          </a:p>
          <a:p>
            <a:r>
              <a:rPr lang="en-US" sz="2400" smtClean="0"/>
              <a:t>Many documents are unstructured, hence driving the need for taxonomy construction</a:t>
            </a:r>
          </a:p>
        </p:txBody>
      </p:sp>
      <p:sp>
        <p:nvSpPr>
          <p:cNvPr id="5124"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smtClean="0"/>
              <a:t>Introduction (2)</a:t>
            </a:r>
          </a:p>
        </p:txBody>
      </p:sp>
      <p:sp>
        <p:nvSpPr>
          <p:cNvPr id="6147" name="Tijdelijke aanduiding voor inhoud 2"/>
          <p:cNvSpPr>
            <a:spLocks noGrp="1"/>
          </p:cNvSpPr>
          <p:nvPr>
            <p:ph idx="1"/>
          </p:nvPr>
        </p:nvSpPr>
        <p:spPr/>
        <p:txBody>
          <a:bodyPr/>
          <a:lstStyle/>
          <a:p>
            <a:r>
              <a:rPr lang="en-US" sz="2400" dirty="0" smtClean="0"/>
              <a:t>Taxonomy construction:</a:t>
            </a:r>
          </a:p>
          <a:p>
            <a:pPr lvl="1"/>
            <a:r>
              <a:rPr lang="en-US" sz="2000" dirty="0" smtClean="0"/>
              <a:t>Manually:</a:t>
            </a:r>
          </a:p>
          <a:p>
            <a:pPr lvl="2"/>
            <a:r>
              <a:rPr lang="en-US" sz="1600" dirty="0" smtClean="0"/>
              <a:t>More accurate</a:t>
            </a:r>
          </a:p>
          <a:p>
            <a:pPr lvl="2"/>
            <a:r>
              <a:rPr lang="en-US" sz="1600" dirty="0" smtClean="0"/>
              <a:t>Main method</a:t>
            </a:r>
          </a:p>
          <a:p>
            <a:pPr lvl="1"/>
            <a:r>
              <a:rPr lang="en-US" sz="2000" dirty="0" smtClean="0"/>
              <a:t>Automatic:</a:t>
            </a:r>
          </a:p>
          <a:p>
            <a:pPr lvl="2"/>
            <a:r>
              <a:rPr lang="en-US" sz="1600" dirty="0" smtClean="0"/>
              <a:t>Less knowledge needed</a:t>
            </a:r>
          </a:p>
          <a:p>
            <a:pPr lvl="2"/>
            <a:r>
              <a:rPr lang="en-US" sz="1600" dirty="0" smtClean="0"/>
              <a:t>Less time consuming</a:t>
            </a:r>
            <a:endParaRPr lang="en-US" sz="2400" dirty="0" smtClean="0"/>
          </a:p>
          <a:p>
            <a:endParaRPr lang="en-US" sz="800" dirty="0" smtClean="0"/>
          </a:p>
          <a:p>
            <a:r>
              <a:rPr lang="en-US" sz="2400" dirty="0" smtClean="0"/>
              <a:t>Taxonomy construction enables inter operability between Web sites, tools, etc. due to the knowledge aggregation into shared taxonomies</a:t>
            </a:r>
          </a:p>
        </p:txBody>
      </p:sp>
      <p:sp>
        <p:nvSpPr>
          <p:cNvPr id="6148"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US" smtClean="0"/>
              <a:t>Introduction (3)</a:t>
            </a:r>
          </a:p>
        </p:txBody>
      </p:sp>
      <p:sp>
        <p:nvSpPr>
          <p:cNvPr id="7171" name="Tijdelijke aanduiding voor inhoud 2"/>
          <p:cNvSpPr>
            <a:spLocks noGrp="1"/>
          </p:cNvSpPr>
          <p:nvPr>
            <p:ph idx="1"/>
          </p:nvPr>
        </p:nvSpPr>
        <p:spPr/>
        <p:txBody>
          <a:bodyPr/>
          <a:lstStyle/>
          <a:p>
            <a:endParaRPr lang="nl-NL" sz="2400" smtClean="0"/>
          </a:p>
        </p:txBody>
      </p:sp>
      <p:sp>
        <p:nvSpPr>
          <p:cNvPr id="7172"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pic>
        <p:nvPicPr>
          <p:cNvPr id="7173" name="Picture 2" descr="http://richard.cyganiak.de/2007/10/lod/lod-datasets_2011-09-19.png"/>
          <p:cNvPicPr>
            <a:picLocks noChangeAspect="1" noChangeArrowheads="1"/>
          </p:cNvPicPr>
          <p:nvPr/>
        </p:nvPicPr>
        <p:blipFill>
          <a:blip r:embed="rId3" cstate="print"/>
          <a:srcRect/>
          <a:stretch>
            <a:fillRect/>
          </a:stretch>
        </p:blipFill>
        <p:spPr bwMode="auto">
          <a:xfrm>
            <a:off x="827088" y="1125538"/>
            <a:ext cx="8181975" cy="5394325"/>
          </a:xfrm>
          <a:prstGeom prst="rect">
            <a:avLst/>
          </a:prstGeom>
          <a:noFill/>
          <a:ln w="9525">
            <a:noFill/>
            <a:miter lim="800000"/>
            <a:headEnd/>
            <a:tailEnd/>
          </a:ln>
        </p:spPr>
      </p:pic>
      <p:sp>
        <p:nvSpPr>
          <p:cNvPr id="6" name="TextBox 5"/>
          <p:cNvSpPr txBox="1">
            <a:spLocks noChangeArrowheads="1"/>
          </p:cNvSpPr>
          <p:nvPr/>
        </p:nvSpPr>
        <p:spPr bwMode="auto">
          <a:xfrm rot="-1879808">
            <a:off x="6821488" y="5597525"/>
            <a:ext cx="2376487" cy="461963"/>
          </a:xfrm>
          <a:prstGeom prst="rect">
            <a:avLst/>
          </a:prstGeom>
          <a:noFill/>
          <a:ln w="9525">
            <a:noFill/>
            <a:miter lim="800000"/>
            <a:headEnd/>
            <a:tailEnd/>
          </a:ln>
        </p:spPr>
        <p:txBody>
          <a:bodyPr>
            <a:spAutoFit/>
          </a:bodyPr>
          <a:lstStyle/>
          <a:p>
            <a:pPr algn="ctr" eaLnBrk="0" hangingPunct="0"/>
            <a:r>
              <a:rPr lang="en-US"/>
              <a:t>What’s new?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en-US" smtClean="0"/>
              <a:t>Introduction (4)</a:t>
            </a:r>
          </a:p>
        </p:txBody>
      </p:sp>
      <p:sp>
        <p:nvSpPr>
          <p:cNvPr id="5123" name="Tijdelijke aanduiding voor inhoud 2"/>
          <p:cNvSpPr>
            <a:spLocks noGrp="1"/>
          </p:cNvSpPr>
          <p:nvPr>
            <p:ph idx="1"/>
          </p:nvPr>
        </p:nvSpPr>
        <p:spPr/>
        <p:txBody>
          <a:bodyPr/>
          <a:lstStyle/>
          <a:p>
            <a:pPr>
              <a:defRPr/>
            </a:pPr>
            <a:r>
              <a:rPr lang="en-US" sz="2400" dirty="0" smtClean="0"/>
              <a:t>Taxonomy construction is a mature and widely researched topic</a:t>
            </a:r>
          </a:p>
          <a:p>
            <a:pPr>
              <a:defRPr/>
            </a:pPr>
            <a:endParaRPr lang="en-US" sz="800" dirty="0" smtClean="0"/>
          </a:p>
          <a:p>
            <a:pPr>
              <a:defRPr/>
            </a:pPr>
            <a:r>
              <a:rPr lang="en-US" sz="2400" dirty="0" smtClean="0"/>
              <a:t>Little literature exists on applying Word Sense Disambiguation (WSD), even though WSD improves results of used techniques like clustering!</a:t>
            </a:r>
          </a:p>
          <a:p>
            <a:pPr>
              <a:defRPr/>
            </a:pPr>
            <a:endParaRPr lang="en-US" sz="800" dirty="0" smtClean="0"/>
          </a:p>
          <a:p>
            <a:pPr>
              <a:defRPr/>
            </a:pPr>
            <a:r>
              <a:rPr lang="en-US" sz="2400" dirty="0" smtClean="0"/>
              <a:t>Hence, we propose the Automatic Taxonomy Construction from Text (</a:t>
            </a:r>
            <a:r>
              <a:rPr lang="en-US" sz="2400" dirty="0" smtClean="0">
                <a:solidFill>
                  <a:schemeClr val="accent1">
                    <a:lumMod val="50000"/>
                  </a:schemeClr>
                </a:solidFill>
              </a:rPr>
              <a:t>ATCT</a:t>
            </a:r>
            <a:r>
              <a:rPr lang="en-US" sz="2400" dirty="0" smtClean="0"/>
              <a:t>) framework, which implements WSD</a:t>
            </a:r>
          </a:p>
        </p:txBody>
      </p:sp>
      <p:sp>
        <p:nvSpPr>
          <p:cNvPr id="8196"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en-US" smtClean="0"/>
              <a:t>ATCT: Framework (1)</a:t>
            </a:r>
          </a:p>
        </p:txBody>
      </p:sp>
      <p:sp>
        <p:nvSpPr>
          <p:cNvPr id="9219"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pic>
        <p:nvPicPr>
          <p:cNvPr id="9220" name="Picture 1"/>
          <p:cNvPicPr>
            <a:picLocks noGrp="1" noChangeAspect="1" noChangeArrowheads="1"/>
          </p:cNvPicPr>
          <p:nvPr>
            <p:ph idx="1"/>
          </p:nvPr>
        </p:nvPicPr>
        <p:blipFill>
          <a:blip r:embed="rId3" cstate="print"/>
          <a:srcRect/>
          <a:stretch>
            <a:fillRect/>
          </a:stretch>
        </p:blipFill>
        <p:spPr>
          <a:xfrm>
            <a:off x="827088" y="1473200"/>
            <a:ext cx="8256587" cy="28194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en-US" smtClean="0"/>
              <a:t>ATCT: Framework (2)</a:t>
            </a:r>
          </a:p>
        </p:txBody>
      </p:sp>
      <p:sp>
        <p:nvSpPr>
          <p:cNvPr id="10243"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
        <p:nvSpPr>
          <p:cNvPr id="5" name="Content Placeholder 4"/>
          <p:cNvSpPr>
            <a:spLocks noGrp="1"/>
          </p:cNvSpPr>
          <p:nvPr>
            <p:ph idx="1"/>
          </p:nvPr>
        </p:nvSpPr>
        <p:spPr/>
        <p:txBody>
          <a:bodyPr/>
          <a:lstStyle/>
          <a:p>
            <a:pPr>
              <a:defRPr/>
            </a:pPr>
            <a:r>
              <a:rPr lang="en-US" sz="2400" dirty="0" smtClean="0"/>
              <a:t>Term extraction:</a:t>
            </a:r>
          </a:p>
          <a:p>
            <a:pPr lvl="1">
              <a:defRPr/>
            </a:pPr>
            <a:r>
              <a:rPr lang="en-US" sz="2000" dirty="0" smtClean="0"/>
              <a:t>Part-of-Speech (POS) tagging</a:t>
            </a:r>
          </a:p>
          <a:p>
            <a:pPr lvl="1">
              <a:defRPr/>
            </a:pPr>
            <a:r>
              <a:rPr lang="en-US" sz="2000" dirty="0" smtClean="0"/>
              <a:t>All nouns are extracted</a:t>
            </a:r>
          </a:p>
          <a:p>
            <a:pPr>
              <a:defRPr/>
            </a:pPr>
            <a:endParaRPr lang="en-US" sz="800" dirty="0" smtClean="0"/>
          </a:p>
          <a:p>
            <a:pPr>
              <a:defRPr/>
            </a:pPr>
            <a:r>
              <a:rPr lang="en-US" sz="2400" dirty="0" smtClean="0"/>
              <a:t>Term filtering:</a:t>
            </a:r>
          </a:p>
          <a:p>
            <a:pPr lvl="1">
              <a:defRPr/>
            </a:pPr>
            <a:r>
              <a:rPr lang="en-US" sz="2000" dirty="0" smtClean="0"/>
              <a:t>Based on </a:t>
            </a:r>
            <a:r>
              <a:rPr lang="en-US" sz="2000" dirty="0" smtClean="0">
                <a:solidFill>
                  <a:schemeClr val="accent1">
                    <a:lumMod val="50000"/>
                  </a:schemeClr>
                </a:solidFill>
              </a:rPr>
              <a:t>domain pertinence</a:t>
            </a:r>
            <a:r>
              <a:rPr lang="en-US" sz="2000" dirty="0" smtClean="0"/>
              <a:t> and </a:t>
            </a:r>
            <a:r>
              <a:rPr lang="en-US" sz="2000" dirty="0" smtClean="0">
                <a:solidFill>
                  <a:schemeClr val="accent1">
                    <a:lumMod val="50000"/>
                  </a:schemeClr>
                </a:solidFill>
              </a:rPr>
              <a:t>lexical cohesion</a:t>
            </a:r>
          </a:p>
          <a:p>
            <a:pPr lvl="1">
              <a:defRPr/>
            </a:pPr>
            <a:r>
              <a:rPr lang="en-US" sz="2000" dirty="0" smtClean="0"/>
              <a:t>Most relevant terms are subsequently selected through a score, based on </a:t>
            </a:r>
            <a:r>
              <a:rPr lang="en-US" sz="2000" dirty="0" smtClean="0">
                <a:solidFill>
                  <a:schemeClr val="accent1">
                    <a:lumMod val="50000"/>
                  </a:schemeClr>
                </a:solidFill>
              </a:rPr>
              <a:t>domain pertinence</a:t>
            </a:r>
            <a:r>
              <a:rPr lang="en-US" sz="2000" dirty="0" smtClean="0"/>
              <a:t>, </a:t>
            </a:r>
            <a:r>
              <a:rPr lang="en-US" sz="2000" dirty="0" smtClean="0">
                <a:solidFill>
                  <a:schemeClr val="accent1">
                    <a:lumMod val="50000"/>
                  </a:schemeClr>
                </a:solidFill>
              </a:rPr>
              <a:t>domain consensus </a:t>
            </a:r>
            <a:r>
              <a:rPr lang="en-US" sz="2000" dirty="0" smtClean="0"/>
              <a:t>and </a:t>
            </a:r>
            <a:r>
              <a:rPr lang="en-US" sz="2000" dirty="0" smtClean="0">
                <a:solidFill>
                  <a:schemeClr val="accent1">
                    <a:lumMod val="50000"/>
                  </a:schemeClr>
                </a:solidFill>
              </a:rPr>
              <a:t>structural relevance</a:t>
            </a:r>
            <a:endParaRPr lang="en-US" dirty="0">
              <a:solidFill>
                <a:schemeClr val="accent1">
                  <a:lumMod val="50000"/>
                </a:schemeClr>
              </a:solidFill>
            </a:endParaRPr>
          </a:p>
        </p:txBody>
      </p:sp>
      <p:sp>
        <p:nvSpPr>
          <p:cNvPr id="8" name="TextBox 7"/>
          <p:cNvSpPr txBox="1"/>
          <p:nvPr/>
        </p:nvSpPr>
        <p:spPr bwMode="auto">
          <a:xfrm>
            <a:off x="5689278" y="4623485"/>
            <a:ext cx="2232173" cy="646331"/>
          </a:xfrm>
          <a:prstGeom prst="rect">
            <a:avLst/>
          </a:prstGeom>
          <a:ln w="12700">
            <a:solidFill>
              <a:schemeClr val="accent1">
                <a:lumMod val="50000"/>
              </a:schemeClr>
            </a:solidFill>
            <a:headEnd/>
            <a:tailEnd/>
          </a:ln>
        </p:spPr>
        <p:style>
          <a:lnRef idx="3">
            <a:schemeClr val="lt1"/>
          </a:lnRef>
          <a:fillRef idx="1">
            <a:schemeClr val="accent3"/>
          </a:fillRef>
          <a:effectRef idx="1">
            <a:schemeClr val="accent3"/>
          </a:effectRef>
          <a:fontRef idx="minor">
            <a:schemeClr val="lt1"/>
          </a:fontRef>
        </p:style>
        <p:txBody>
          <a:bodyPr wrap="square" anchor="ctr">
            <a:spAutoFit/>
          </a:bodyPr>
          <a:lstStyle/>
          <a:p>
            <a:pPr algn="ctr" eaLnBrk="0" hangingPunct="0">
              <a:defRPr/>
            </a:pPr>
            <a:r>
              <a:rPr lang="en-US" sz="1800" dirty="0" smtClean="0">
                <a:solidFill>
                  <a:schemeClr val="tx1"/>
                </a:solidFill>
                <a:ea typeface="ＭＳ Ｐゴシック" pitchFamily="48" charset="-128"/>
              </a:rPr>
              <a:t>Importance of term: </a:t>
            </a:r>
            <a:r>
              <a:rPr lang="en-US" sz="1800" i="1" dirty="0" smtClean="0">
                <a:solidFill>
                  <a:schemeClr val="tx1"/>
                </a:solidFill>
                <a:ea typeface="ＭＳ Ｐゴシック" pitchFamily="48" charset="-128"/>
              </a:rPr>
              <a:t>term freq. corpus</a:t>
            </a:r>
            <a:endParaRPr lang="en-US" sz="1800" i="1" dirty="0">
              <a:solidFill>
                <a:schemeClr val="tx1"/>
              </a:solidFill>
              <a:ea typeface="ＭＳ Ｐゴシック" pitchFamily="48" charset="-128"/>
            </a:endParaRPr>
          </a:p>
        </p:txBody>
      </p:sp>
      <p:sp>
        <p:nvSpPr>
          <p:cNvPr id="9" name="TextBox 8"/>
          <p:cNvSpPr txBox="1"/>
          <p:nvPr/>
        </p:nvSpPr>
        <p:spPr bwMode="auto">
          <a:xfrm>
            <a:off x="972163" y="4912409"/>
            <a:ext cx="3456384" cy="646331"/>
          </a:xfrm>
          <a:prstGeom prst="rect">
            <a:avLst/>
          </a:prstGeom>
          <a:ln w="12700">
            <a:solidFill>
              <a:schemeClr val="accent1">
                <a:lumMod val="50000"/>
              </a:schemeClr>
            </a:solidFill>
            <a:headEnd/>
            <a:tailEnd/>
          </a:ln>
        </p:spPr>
        <p:style>
          <a:lnRef idx="3">
            <a:schemeClr val="lt1"/>
          </a:lnRef>
          <a:fillRef idx="1">
            <a:schemeClr val="accent3"/>
          </a:fillRef>
          <a:effectRef idx="1">
            <a:schemeClr val="accent3"/>
          </a:effectRef>
          <a:fontRef idx="minor">
            <a:schemeClr val="lt1"/>
          </a:fontRef>
        </p:style>
        <p:txBody>
          <a:bodyPr wrap="square" anchor="ctr">
            <a:spAutoFit/>
          </a:bodyPr>
          <a:lstStyle/>
          <a:p>
            <a:pPr algn="ctr" eaLnBrk="0" hangingPunct="0">
              <a:defRPr/>
            </a:pPr>
            <a:r>
              <a:rPr lang="en-US" sz="1800" dirty="0" smtClean="0">
                <a:solidFill>
                  <a:schemeClr val="tx1"/>
                </a:solidFill>
                <a:ea typeface="ＭＳ Ｐゴシック" pitchFamily="48" charset="-128"/>
              </a:rPr>
              <a:t>Importance of term: </a:t>
            </a:r>
            <a:r>
              <a:rPr lang="en-US" sz="1800" i="1" dirty="0" smtClean="0">
                <a:solidFill>
                  <a:schemeClr val="tx1"/>
                </a:solidFill>
                <a:ea typeface="ＭＳ Ｐゴシック" pitchFamily="48" charset="-128"/>
              </a:rPr>
              <a:t>appearance </a:t>
            </a:r>
            <a:r>
              <a:rPr lang="en-US" sz="1800" i="1" dirty="0">
                <a:solidFill>
                  <a:schemeClr val="tx1"/>
                </a:solidFill>
                <a:ea typeface="ＭＳ Ｐゴシック" pitchFamily="48" charset="-128"/>
              </a:rPr>
              <a:t>(</a:t>
            </a:r>
            <a:r>
              <a:rPr lang="en-US" sz="1800" i="1" dirty="0" smtClean="0">
                <a:solidFill>
                  <a:schemeClr val="tx1"/>
                </a:solidFill>
                <a:ea typeface="ＭＳ Ｐゴシック" pitchFamily="48" charset="-128"/>
              </a:rPr>
              <a:t>position) in </a:t>
            </a:r>
            <a:r>
              <a:rPr lang="en-US" sz="1800" i="1" dirty="0">
                <a:solidFill>
                  <a:schemeClr val="tx1"/>
                </a:solidFill>
                <a:ea typeface="ＭＳ Ｐゴシック" pitchFamily="48" charset="-128"/>
              </a:rPr>
              <a:t>document</a:t>
            </a:r>
          </a:p>
        </p:txBody>
      </p:sp>
      <p:cxnSp>
        <p:nvCxnSpPr>
          <p:cNvPr id="36" name="Straight Arrow Connector 35"/>
          <p:cNvCxnSpPr>
            <a:cxnSpLocks noChangeShapeType="1"/>
            <a:stCxn id="6" idx="2"/>
          </p:cNvCxnSpPr>
          <p:nvPr/>
        </p:nvCxnSpPr>
        <p:spPr bwMode="auto">
          <a:xfrm flipH="1">
            <a:off x="3779838" y="2810778"/>
            <a:ext cx="74" cy="402404"/>
          </a:xfrm>
          <a:prstGeom prst="straightConnector1">
            <a:avLst/>
          </a:prstGeom>
          <a:noFill/>
          <a:ln w="9525" algn="ctr">
            <a:solidFill>
              <a:schemeClr val="tx1"/>
            </a:solidFill>
            <a:round/>
            <a:headEnd/>
            <a:tailEnd type="triangle" w="lg" len="lg"/>
          </a:ln>
        </p:spPr>
      </p:cxnSp>
      <p:cxnSp>
        <p:nvCxnSpPr>
          <p:cNvPr id="37" name="Straight Arrow Connector 36"/>
          <p:cNvCxnSpPr>
            <a:cxnSpLocks noChangeShapeType="1"/>
          </p:cNvCxnSpPr>
          <p:nvPr/>
        </p:nvCxnSpPr>
        <p:spPr bwMode="auto">
          <a:xfrm>
            <a:off x="6227763" y="2807497"/>
            <a:ext cx="0" cy="405603"/>
          </a:xfrm>
          <a:prstGeom prst="straightConnector1">
            <a:avLst/>
          </a:prstGeom>
          <a:noFill/>
          <a:ln w="9525" algn="ctr">
            <a:solidFill>
              <a:schemeClr val="tx1"/>
            </a:solidFill>
            <a:round/>
            <a:headEnd/>
            <a:tailEnd type="triangle" w="lg" len="lg"/>
          </a:ln>
        </p:spPr>
      </p:cxnSp>
      <p:cxnSp>
        <p:nvCxnSpPr>
          <p:cNvPr id="43" name="Straight Arrow Connector 42"/>
          <p:cNvCxnSpPr>
            <a:cxnSpLocks noChangeShapeType="1"/>
          </p:cNvCxnSpPr>
          <p:nvPr/>
        </p:nvCxnSpPr>
        <p:spPr bwMode="auto">
          <a:xfrm flipV="1">
            <a:off x="6804025" y="4221164"/>
            <a:ext cx="0" cy="398461"/>
          </a:xfrm>
          <a:prstGeom prst="straightConnector1">
            <a:avLst/>
          </a:prstGeom>
          <a:noFill/>
          <a:ln w="9525" algn="ctr">
            <a:solidFill>
              <a:schemeClr val="tx1"/>
            </a:solidFill>
            <a:round/>
            <a:headEnd/>
            <a:tailEnd type="triangle" w="lg" len="lg"/>
          </a:ln>
        </p:spPr>
      </p:cxnSp>
      <p:cxnSp>
        <p:nvCxnSpPr>
          <p:cNvPr id="44" name="Straight Arrow Connector 43"/>
          <p:cNvCxnSpPr>
            <a:cxnSpLocks noChangeShapeType="1"/>
            <a:stCxn id="9" idx="0"/>
          </p:cNvCxnSpPr>
          <p:nvPr/>
        </p:nvCxnSpPr>
        <p:spPr bwMode="auto">
          <a:xfrm flipH="1" flipV="1">
            <a:off x="2700338" y="4508501"/>
            <a:ext cx="17" cy="403908"/>
          </a:xfrm>
          <a:prstGeom prst="straightConnector1">
            <a:avLst/>
          </a:prstGeom>
          <a:noFill/>
          <a:ln w="9525" algn="ctr">
            <a:solidFill>
              <a:schemeClr val="tx1"/>
            </a:solidFill>
            <a:round/>
            <a:headEnd/>
            <a:tailEnd type="triangle" w="lg" len="lg"/>
          </a:ln>
        </p:spPr>
      </p:cxnSp>
      <p:sp>
        <p:nvSpPr>
          <p:cNvPr id="6" name="TextBox 5"/>
          <p:cNvSpPr txBox="1"/>
          <p:nvPr/>
        </p:nvSpPr>
        <p:spPr bwMode="auto">
          <a:xfrm>
            <a:off x="1259632" y="2164447"/>
            <a:ext cx="5040560" cy="646331"/>
          </a:xfrm>
          <a:prstGeom prst="rect">
            <a:avLst/>
          </a:prstGeom>
          <a:ln w="12700">
            <a:solidFill>
              <a:schemeClr val="accent1">
                <a:lumMod val="50000"/>
              </a:schemeClr>
            </a:solidFill>
            <a:headEnd/>
            <a:tailEnd/>
          </a:ln>
        </p:spPr>
        <p:style>
          <a:lnRef idx="3">
            <a:schemeClr val="lt1"/>
          </a:lnRef>
          <a:fillRef idx="1">
            <a:schemeClr val="accent3"/>
          </a:fillRef>
          <a:effectRef idx="1">
            <a:schemeClr val="accent3"/>
          </a:effectRef>
          <a:fontRef idx="minor">
            <a:schemeClr val="lt1"/>
          </a:fontRef>
        </p:style>
        <p:txBody>
          <a:bodyPr wrap="square" anchor="ctr">
            <a:spAutoFit/>
          </a:bodyPr>
          <a:lstStyle/>
          <a:p>
            <a:pPr algn="ctr" eaLnBrk="0" hangingPunct="0">
              <a:defRPr/>
            </a:pPr>
            <a:r>
              <a:rPr lang="en-US" sz="1800" dirty="0">
                <a:solidFill>
                  <a:schemeClr val="tx1"/>
                </a:solidFill>
                <a:ea typeface="ＭＳ Ｐゴシック" pitchFamily="48" charset="-128"/>
              </a:rPr>
              <a:t>Relevance </a:t>
            </a:r>
            <a:r>
              <a:rPr lang="en-US" sz="1800" dirty="0" err="1">
                <a:solidFill>
                  <a:schemeClr val="tx1"/>
                </a:solidFill>
                <a:ea typeface="ＭＳ Ｐゴシック" pitchFamily="48" charset="-128"/>
              </a:rPr>
              <a:t>w.r.t</a:t>
            </a:r>
            <a:r>
              <a:rPr lang="en-US" sz="1800" dirty="0">
                <a:solidFill>
                  <a:schemeClr val="tx1"/>
                </a:solidFill>
                <a:ea typeface="ＭＳ Ｐゴシック" pitchFamily="48" charset="-128"/>
              </a:rPr>
              <a:t>. target </a:t>
            </a:r>
            <a:r>
              <a:rPr lang="en-US" sz="1800" dirty="0" smtClean="0">
                <a:solidFill>
                  <a:schemeClr val="tx1"/>
                </a:solidFill>
                <a:ea typeface="ＭＳ Ｐゴシック" pitchFamily="48" charset="-128"/>
              </a:rPr>
              <a:t>domain: </a:t>
            </a:r>
            <a:r>
              <a:rPr lang="en-US" sz="1800" i="1" dirty="0" smtClean="0">
                <a:solidFill>
                  <a:schemeClr val="tx1"/>
                </a:solidFill>
                <a:ea typeface="ＭＳ Ｐゴシック" pitchFamily="48" charset="-128"/>
              </a:rPr>
              <a:t>term freq. domain corpus / term freq. contrastive corpus</a:t>
            </a:r>
            <a:endParaRPr lang="en-US" sz="1800" i="1" dirty="0">
              <a:solidFill>
                <a:schemeClr val="tx1"/>
              </a:solidFill>
              <a:ea typeface="ＭＳ Ｐゴシック" pitchFamily="48" charset="-128"/>
            </a:endParaRPr>
          </a:p>
        </p:txBody>
      </p:sp>
      <p:cxnSp>
        <p:nvCxnSpPr>
          <p:cNvPr id="20" name="Straight Arrow Connector 35"/>
          <p:cNvCxnSpPr>
            <a:cxnSpLocks noChangeShapeType="1"/>
            <a:stCxn id="6" idx="2"/>
          </p:cNvCxnSpPr>
          <p:nvPr/>
        </p:nvCxnSpPr>
        <p:spPr bwMode="auto">
          <a:xfrm>
            <a:off x="3779912" y="2810778"/>
            <a:ext cx="720080" cy="1122278"/>
          </a:xfrm>
          <a:prstGeom prst="straightConnector1">
            <a:avLst/>
          </a:prstGeom>
          <a:noFill/>
          <a:ln w="9525" algn="ctr">
            <a:solidFill>
              <a:schemeClr val="tx1"/>
            </a:solidFill>
            <a:round/>
            <a:headEnd/>
            <a:tailEnd type="triangle" w="lg" len="lg"/>
          </a:ln>
        </p:spPr>
      </p:cxnSp>
      <p:sp>
        <p:nvSpPr>
          <p:cNvPr id="7" name="TextBox 6"/>
          <p:cNvSpPr txBox="1"/>
          <p:nvPr/>
        </p:nvSpPr>
        <p:spPr bwMode="auto">
          <a:xfrm>
            <a:off x="3059832" y="2163654"/>
            <a:ext cx="6048671" cy="646331"/>
          </a:xfrm>
          <a:prstGeom prst="rect">
            <a:avLst/>
          </a:prstGeom>
          <a:ln w="12700">
            <a:solidFill>
              <a:schemeClr val="accent1">
                <a:lumMod val="50000"/>
              </a:schemeClr>
            </a:solidFill>
            <a:headEnd/>
            <a:tailEnd/>
          </a:ln>
        </p:spPr>
        <p:style>
          <a:lnRef idx="3">
            <a:schemeClr val="lt1"/>
          </a:lnRef>
          <a:fillRef idx="1">
            <a:schemeClr val="accent3"/>
          </a:fillRef>
          <a:effectRef idx="1">
            <a:schemeClr val="accent3"/>
          </a:effectRef>
          <a:fontRef idx="minor">
            <a:schemeClr val="lt1"/>
          </a:fontRef>
        </p:style>
        <p:txBody>
          <a:bodyPr wrap="square" anchor="ctr">
            <a:spAutoFit/>
          </a:bodyPr>
          <a:lstStyle/>
          <a:p>
            <a:pPr algn="ctr" eaLnBrk="0" hangingPunct="0">
              <a:defRPr/>
            </a:pPr>
            <a:r>
              <a:rPr lang="en-US" sz="1800" dirty="0">
                <a:solidFill>
                  <a:schemeClr val="tx1"/>
                </a:solidFill>
                <a:ea typeface="ＭＳ Ｐゴシック" pitchFamily="48" charset="-128"/>
              </a:rPr>
              <a:t>Cohesion among words in compound </a:t>
            </a:r>
            <a:r>
              <a:rPr lang="en-US" sz="1800" dirty="0" smtClean="0">
                <a:solidFill>
                  <a:schemeClr val="tx1"/>
                </a:solidFill>
                <a:ea typeface="ＭＳ Ｐゴシック" pitchFamily="48" charset="-128"/>
              </a:rPr>
              <a:t>nouns:</a:t>
            </a:r>
            <a:r>
              <a:rPr lang="en-US" sz="1800" i="1" dirty="0" smtClean="0">
                <a:solidFill>
                  <a:schemeClr val="tx1"/>
                </a:solidFill>
                <a:ea typeface="ＭＳ Ｐゴシック" pitchFamily="48" charset="-128"/>
              </a:rPr>
              <a:t> (# words × term freq. corpus × log(term freq.)) / word freq. corpus</a:t>
            </a:r>
            <a:endParaRPr lang="en-US" sz="1800" i="1" dirty="0">
              <a:solidFill>
                <a:schemeClr val="tx1"/>
              </a:solidFill>
              <a:ea typeface="ＭＳ Ｐゴシック" pitchFamily="4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iterate type="lt">
                                    <p:tmPct val="0"/>
                                  </p:iterate>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6"/>
                                        </p:tgtEl>
                                      </p:cBhvr>
                                    </p:animEffect>
                                    <p:set>
                                      <p:cBhvr>
                                        <p:cTn id="27" dur="1" fill="hold">
                                          <p:stCondLst>
                                            <p:cond delay="499"/>
                                          </p:stCondLst>
                                        </p:cTn>
                                        <p:tgtEl>
                                          <p:spTgt spid="3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47"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anim calcmode="lin" valueType="num">
                                      <p:cBhvr>
                                        <p:cTn id="34" dur="500" fill="hold"/>
                                        <p:tgtEl>
                                          <p:spTgt spid="7"/>
                                        </p:tgtEl>
                                        <p:attrNameLst>
                                          <p:attrName>ppt_x</p:attrName>
                                        </p:attrNameLst>
                                      </p:cBhvr>
                                      <p:tavLst>
                                        <p:tav tm="0">
                                          <p:val>
                                            <p:strVal val="#ppt_x"/>
                                          </p:val>
                                        </p:tav>
                                        <p:tav tm="100000">
                                          <p:val>
                                            <p:strVal val="#ppt_x"/>
                                          </p:val>
                                        </p:tav>
                                      </p:tavLst>
                                    </p:anim>
                                    <p:anim calcmode="lin" valueType="num">
                                      <p:cBhvr>
                                        <p:cTn id="35" dur="500" fill="hold"/>
                                        <p:tgtEl>
                                          <p:spTgt spid="7"/>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anim calcmode="lin" valueType="num">
                                      <p:cBhvr>
                                        <p:cTn id="39" dur="500" fill="hold"/>
                                        <p:tgtEl>
                                          <p:spTgt spid="37"/>
                                        </p:tgtEl>
                                        <p:attrNameLst>
                                          <p:attrName>ppt_x</p:attrName>
                                        </p:attrNameLst>
                                      </p:cBhvr>
                                      <p:tavLst>
                                        <p:tav tm="0">
                                          <p:val>
                                            <p:strVal val="#ppt_x"/>
                                          </p:val>
                                        </p:tav>
                                        <p:tav tm="100000">
                                          <p:val>
                                            <p:strVal val="#ppt_x"/>
                                          </p:val>
                                        </p:tav>
                                      </p:tavLst>
                                    </p:anim>
                                    <p:anim calcmode="lin" valueType="num">
                                      <p:cBhvr>
                                        <p:cTn id="40"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7"/>
                                        </p:tgtEl>
                                      </p:cBhvr>
                                    </p:animEffect>
                                    <p:set>
                                      <p:cBhvr>
                                        <p:cTn id="48" dur="1" fill="hold">
                                          <p:stCondLst>
                                            <p:cond delay="499"/>
                                          </p:stCondLst>
                                        </p:cTn>
                                        <p:tgtEl>
                                          <p:spTgt spid="37"/>
                                        </p:tgtEl>
                                        <p:attrNameLst>
                                          <p:attrName>style.visibility</p:attrName>
                                        </p:attrNameLst>
                                      </p:cBhvr>
                                      <p:to>
                                        <p:strVal val="hidden"/>
                                      </p:to>
                                    </p:set>
                                  </p:childTnLst>
                                </p:cTn>
                              </p:par>
                              <p:par>
                                <p:cTn id="49" presetID="42"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anim calcmode="lin" valueType="num">
                                      <p:cBhvr>
                                        <p:cTn id="52" dur="500" fill="hold"/>
                                        <p:tgtEl>
                                          <p:spTgt spid="8"/>
                                        </p:tgtEl>
                                        <p:attrNameLst>
                                          <p:attrName>ppt_x</p:attrName>
                                        </p:attrNameLst>
                                      </p:cBhvr>
                                      <p:tavLst>
                                        <p:tav tm="0">
                                          <p:val>
                                            <p:strVal val="#ppt_x"/>
                                          </p:val>
                                        </p:tav>
                                        <p:tav tm="100000">
                                          <p:val>
                                            <p:strVal val="#ppt_x"/>
                                          </p:val>
                                        </p:tav>
                                      </p:tavLst>
                                    </p:anim>
                                    <p:anim calcmode="lin" valueType="num">
                                      <p:cBhvr>
                                        <p:cTn id="53" dur="500" fill="hold"/>
                                        <p:tgtEl>
                                          <p:spTgt spid="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anim calcmode="lin" valueType="num">
                                      <p:cBhvr>
                                        <p:cTn id="57" dur="500" fill="hold"/>
                                        <p:tgtEl>
                                          <p:spTgt spid="43"/>
                                        </p:tgtEl>
                                        <p:attrNameLst>
                                          <p:attrName>ppt_x</p:attrName>
                                        </p:attrNameLst>
                                      </p:cBhvr>
                                      <p:tavLst>
                                        <p:tav tm="0">
                                          <p:val>
                                            <p:strVal val="#ppt_x"/>
                                          </p:val>
                                        </p:tav>
                                        <p:tav tm="100000">
                                          <p:val>
                                            <p:strVal val="#ppt_x"/>
                                          </p:val>
                                        </p:tav>
                                      </p:tavLst>
                                    </p:anim>
                                    <p:anim calcmode="lin" valueType="num">
                                      <p:cBhvr>
                                        <p:cTn id="58"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43"/>
                                        </p:tgtEl>
                                      </p:cBhvr>
                                    </p:animEffect>
                                    <p:set>
                                      <p:cBhvr>
                                        <p:cTn id="63" dur="1" fill="hold">
                                          <p:stCondLst>
                                            <p:cond delay="499"/>
                                          </p:stCondLst>
                                        </p:cTn>
                                        <p:tgtEl>
                                          <p:spTgt spid="4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8"/>
                                        </p:tgtEl>
                                      </p:cBhvr>
                                    </p:animEffect>
                                    <p:set>
                                      <p:cBhvr>
                                        <p:cTn id="66" dur="1" fill="hold">
                                          <p:stCondLst>
                                            <p:cond delay="499"/>
                                          </p:stCondLst>
                                        </p:cTn>
                                        <p:tgtEl>
                                          <p:spTgt spid="8"/>
                                        </p:tgtEl>
                                        <p:attrNameLst>
                                          <p:attrName>style.visibility</p:attrName>
                                        </p:attrNameLst>
                                      </p:cBhvr>
                                      <p:to>
                                        <p:strVal val="hidden"/>
                                      </p:to>
                                    </p:set>
                                  </p:childTnLst>
                                </p:cTn>
                              </p:par>
                              <p:par>
                                <p:cTn id="67" presetID="42"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500"/>
                                        <p:tgtEl>
                                          <p:spTgt spid="9"/>
                                        </p:tgtEl>
                                      </p:cBhvr>
                                    </p:animEffect>
                                    <p:anim calcmode="lin" valueType="num">
                                      <p:cBhvr>
                                        <p:cTn id="70" dur="500" fill="hold"/>
                                        <p:tgtEl>
                                          <p:spTgt spid="9"/>
                                        </p:tgtEl>
                                        <p:attrNameLst>
                                          <p:attrName>ppt_x</p:attrName>
                                        </p:attrNameLst>
                                      </p:cBhvr>
                                      <p:tavLst>
                                        <p:tav tm="0">
                                          <p:val>
                                            <p:strVal val="#ppt_x"/>
                                          </p:val>
                                        </p:tav>
                                        <p:tav tm="100000">
                                          <p:val>
                                            <p:strVal val="#ppt_x"/>
                                          </p:val>
                                        </p:tav>
                                      </p:tavLst>
                                    </p:anim>
                                    <p:anim calcmode="lin" valueType="num">
                                      <p:cBhvr>
                                        <p:cTn id="71" dur="500" fill="hold"/>
                                        <p:tgtEl>
                                          <p:spTgt spid="9"/>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anim calcmode="lin" valueType="num">
                                      <p:cBhvr>
                                        <p:cTn id="75" dur="500" fill="hold"/>
                                        <p:tgtEl>
                                          <p:spTgt spid="44"/>
                                        </p:tgtEl>
                                        <p:attrNameLst>
                                          <p:attrName>ppt_x</p:attrName>
                                        </p:attrNameLst>
                                      </p:cBhvr>
                                      <p:tavLst>
                                        <p:tav tm="0">
                                          <p:val>
                                            <p:strVal val="#ppt_x"/>
                                          </p:val>
                                        </p:tav>
                                        <p:tav tm="100000">
                                          <p:val>
                                            <p:strVal val="#ppt_x"/>
                                          </p:val>
                                        </p:tav>
                                      </p:tavLst>
                                    </p:anim>
                                    <p:anim calcmode="lin" valueType="num">
                                      <p:cBhvr>
                                        <p:cTn id="76"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en-US" smtClean="0"/>
              <a:t>ATCT: Framework (3)</a:t>
            </a:r>
          </a:p>
        </p:txBody>
      </p:sp>
      <p:sp>
        <p:nvSpPr>
          <p:cNvPr id="11267"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
        <p:nvSpPr>
          <p:cNvPr id="5" name="Content Placeholder 4"/>
          <p:cNvSpPr>
            <a:spLocks noGrp="1"/>
          </p:cNvSpPr>
          <p:nvPr>
            <p:ph idx="1"/>
          </p:nvPr>
        </p:nvSpPr>
        <p:spPr/>
        <p:txBody>
          <a:bodyPr/>
          <a:lstStyle/>
          <a:p>
            <a:pPr>
              <a:defRPr/>
            </a:pPr>
            <a:r>
              <a:rPr lang="en-US" sz="2400" dirty="0" smtClean="0"/>
              <a:t>Word Sense Disambiguation:</a:t>
            </a:r>
          </a:p>
          <a:p>
            <a:pPr lvl="1">
              <a:defRPr/>
            </a:pPr>
            <a:r>
              <a:rPr lang="en-US" sz="2000" dirty="0" smtClean="0"/>
              <a:t>Optional step</a:t>
            </a:r>
          </a:p>
          <a:p>
            <a:pPr lvl="1">
              <a:defRPr/>
            </a:pPr>
            <a:r>
              <a:rPr lang="en-US" sz="2000" dirty="0" err="1" smtClean="0"/>
              <a:t>Synsets</a:t>
            </a:r>
            <a:r>
              <a:rPr lang="en-US" sz="2000" dirty="0" smtClean="0"/>
              <a:t> are retrieved from a semantic lexicon</a:t>
            </a:r>
          </a:p>
          <a:p>
            <a:pPr lvl="1">
              <a:defRPr/>
            </a:pPr>
            <a:r>
              <a:rPr lang="en-US" sz="2000" dirty="0" smtClean="0"/>
              <a:t>Structural Semantic Interconnections (</a:t>
            </a:r>
            <a:r>
              <a:rPr lang="en-US" sz="2000" dirty="0" smtClean="0">
                <a:solidFill>
                  <a:schemeClr val="accent1">
                    <a:lumMod val="50000"/>
                  </a:schemeClr>
                </a:solidFill>
              </a:rPr>
              <a:t>SSI</a:t>
            </a:r>
            <a:r>
              <a:rPr lang="en-US" sz="2000" dirty="0" smtClean="0"/>
              <a:t>)</a:t>
            </a:r>
          </a:p>
          <a:p>
            <a:pPr lvl="1">
              <a:defRPr/>
            </a:pPr>
            <a:r>
              <a:rPr lang="en-US" sz="2000" dirty="0" smtClean="0"/>
              <a:t>Utilizes a similarity measure that is proposed by Jiang and </a:t>
            </a:r>
            <a:r>
              <a:rPr lang="en-US" sz="2000" dirty="0" err="1" smtClean="0"/>
              <a:t>Conrath</a:t>
            </a:r>
            <a:r>
              <a:rPr lang="en-US" sz="2000" dirty="0" smtClean="0"/>
              <a:t> (1997)</a:t>
            </a:r>
          </a:p>
          <a:p>
            <a:pPr lvl="1">
              <a:defRPr/>
            </a:pPr>
            <a:r>
              <a:rPr lang="en-US" sz="2000" dirty="0" smtClean="0"/>
              <a:t>Terms with similar senses are removed</a:t>
            </a:r>
          </a:p>
          <a:p>
            <a:pPr lvl="1">
              <a:defRPr/>
            </a:pPr>
            <a:r>
              <a:rPr lang="en-US" sz="2000" dirty="0" smtClean="0"/>
              <a:t>Term counts are aggregated per concept</a:t>
            </a:r>
          </a:p>
          <a:p>
            <a:pPr>
              <a:defRPr/>
            </a:pPr>
            <a:endParaRPr lang="en-US" sz="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en-US" smtClean="0"/>
              <a:t>ATCT: Framework (4)</a:t>
            </a:r>
          </a:p>
        </p:txBody>
      </p:sp>
      <p:sp>
        <p:nvSpPr>
          <p:cNvPr id="12291"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
        <p:nvSpPr>
          <p:cNvPr id="5" name="Content Placeholder 4"/>
          <p:cNvSpPr>
            <a:spLocks noGrp="1"/>
          </p:cNvSpPr>
          <p:nvPr>
            <p:ph idx="1"/>
          </p:nvPr>
        </p:nvSpPr>
        <p:spPr/>
        <p:txBody>
          <a:bodyPr/>
          <a:lstStyle/>
          <a:p>
            <a:pPr>
              <a:defRPr/>
            </a:pPr>
            <a:r>
              <a:rPr lang="en-US" sz="2400" dirty="0" smtClean="0"/>
              <a:t>Concept hierarchy creation:</a:t>
            </a:r>
          </a:p>
          <a:p>
            <a:pPr lvl="1">
              <a:defRPr/>
            </a:pPr>
            <a:r>
              <a:rPr lang="en-US" sz="2000" dirty="0" smtClean="0"/>
              <a:t>Based on the </a:t>
            </a:r>
            <a:r>
              <a:rPr lang="en-US" sz="2000" dirty="0" err="1" smtClean="0">
                <a:solidFill>
                  <a:schemeClr val="accent1">
                    <a:lumMod val="50000"/>
                  </a:schemeClr>
                </a:solidFill>
              </a:rPr>
              <a:t>subsumption</a:t>
            </a:r>
            <a:r>
              <a:rPr lang="en-US" sz="2000" dirty="0" smtClean="0"/>
              <a:t> algorithm, which determines potential parents (</a:t>
            </a:r>
            <a:r>
              <a:rPr lang="en-US" sz="2000" dirty="0" err="1" smtClean="0"/>
              <a:t>subsumers</a:t>
            </a:r>
            <a:r>
              <a:rPr lang="en-US" sz="2000" dirty="0" smtClean="0"/>
              <a:t>) of concepts:</a:t>
            </a:r>
          </a:p>
          <a:p>
            <a:pPr lvl="2">
              <a:buClr>
                <a:schemeClr val="tx1"/>
              </a:buClr>
              <a:defRPr/>
            </a:pPr>
            <a:r>
              <a:rPr lang="en-US" sz="1800" i="1" dirty="0" smtClean="0">
                <a:solidFill>
                  <a:schemeClr val="accent1">
                    <a:lumMod val="50000"/>
                  </a:schemeClr>
                </a:solidFill>
              </a:rPr>
              <a:t>x</a:t>
            </a:r>
            <a:r>
              <a:rPr lang="en-US" sz="1800" dirty="0" smtClean="0"/>
              <a:t> potentially subsumes </a:t>
            </a:r>
            <a:r>
              <a:rPr lang="en-US" sz="1800" i="1" dirty="0" smtClean="0">
                <a:solidFill>
                  <a:schemeClr val="accent1">
                    <a:lumMod val="50000"/>
                  </a:schemeClr>
                </a:solidFill>
              </a:rPr>
              <a:t>y</a:t>
            </a:r>
            <a:r>
              <a:rPr lang="en-US" sz="1800" dirty="0" smtClean="0"/>
              <a:t>, if:</a:t>
            </a:r>
          </a:p>
          <a:p>
            <a:pPr marL="1435100" lvl="3" indent="-342900">
              <a:buClr>
                <a:schemeClr val="tx1"/>
              </a:buClr>
              <a:buFont typeface="+mj-lt"/>
              <a:buAutoNum type="arabicParenR"/>
              <a:defRPr/>
            </a:pPr>
            <a:r>
              <a:rPr lang="en-US" i="1" dirty="0" smtClean="0">
                <a:solidFill>
                  <a:schemeClr val="accent1">
                    <a:lumMod val="50000"/>
                  </a:schemeClr>
                </a:solidFill>
              </a:rPr>
              <a:t>x</a:t>
            </a:r>
            <a:r>
              <a:rPr lang="en-US" dirty="0" smtClean="0"/>
              <a:t> appears in at least the proportion </a:t>
            </a:r>
            <a:r>
              <a:rPr lang="en-US" i="1" dirty="0" smtClean="0">
                <a:solidFill>
                  <a:schemeClr val="accent1">
                    <a:lumMod val="50000"/>
                  </a:schemeClr>
                </a:solidFill>
              </a:rPr>
              <a:t>t</a:t>
            </a:r>
            <a:r>
              <a:rPr lang="en-US" dirty="0" smtClean="0"/>
              <a:t> of all documents in which </a:t>
            </a:r>
            <a:r>
              <a:rPr lang="en-US" i="1" dirty="0" smtClean="0">
                <a:solidFill>
                  <a:schemeClr val="accent1">
                    <a:lumMod val="50000"/>
                  </a:schemeClr>
                </a:solidFill>
              </a:rPr>
              <a:t>y</a:t>
            </a:r>
            <a:r>
              <a:rPr lang="en-US" i="1" dirty="0" smtClean="0"/>
              <a:t> </a:t>
            </a:r>
            <a:r>
              <a:rPr lang="en-US" dirty="0" smtClean="0"/>
              <a:t>appears</a:t>
            </a:r>
          </a:p>
          <a:p>
            <a:pPr marL="1435100" lvl="3" indent="-342900">
              <a:buClr>
                <a:schemeClr val="tx1"/>
              </a:buClr>
              <a:buFont typeface="+mj-lt"/>
              <a:buAutoNum type="arabicParenR"/>
              <a:defRPr/>
            </a:pPr>
            <a:r>
              <a:rPr lang="en-US" i="1" dirty="0" smtClean="0">
                <a:solidFill>
                  <a:schemeClr val="accent1">
                    <a:lumMod val="50000"/>
                  </a:schemeClr>
                </a:solidFill>
              </a:rPr>
              <a:t>y</a:t>
            </a:r>
            <a:r>
              <a:rPr lang="en-US" dirty="0" smtClean="0"/>
              <a:t> appears in less than the proportion </a:t>
            </a:r>
            <a:r>
              <a:rPr lang="en-US" i="1" dirty="0" smtClean="0">
                <a:solidFill>
                  <a:schemeClr val="accent1">
                    <a:lumMod val="50000"/>
                  </a:schemeClr>
                </a:solidFill>
              </a:rPr>
              <a:t>t</a:t>
            </a:r>
            <a:r>
              <a:rPr lang="en-US" dirty="0" smtClean="0"/>
              <a:t> of all documents in which </a:t>
            </a:r>
            <a:r>
              <a:rPr lang="en-US" i="1" dirty="0" smtClean="0">
                <a:solidFill>
                  <a:schemeClr val="accent1">
                    <a:lumMod val="50000"/>
                  </a:schemeClr>
                </a:solidFill>
              </a:rPr>
              <a:t>x</a:t>
            </a:r>
            <a:r>
              <a:rPr lang="en-US" dirty="0" smtClean="0"/>
              <a:t> appears</a:t>
            </a:r>
          </a:p>
          <a:p>
            <a:pPr lvl="1">
              <a:defRPr/>
            </a:pPr>
            <a:r>
              <a:rPr lang="en-US" sz="2000" dirty="0" smtClean="0"/>
              <a:t>Additionally takes into account ancestor positions:</a:t>
            </a:r>
          </a:p>
          <a:p>
            <a:pPr lvl="2">
              <a:defRPr/>
            </a:pPr>
            <a:r>
              <a:rPr lang="en-US" sz="1800" dirty="0" smtClean="0"/>
              <a:t>Weighting scheme based on the number of layers between terms </a:t>
            </a:r>
            <a:r>
              <a:rPr lang="en-US" sz="1800" i="1" dirty="0" smtClean="0">
                <a:solidFill>
                  <a:schemeClr val="accent1">
                    <a:lumMod val="50000"/>
                  </a:schemeClr>
                </a:solidFill>
              </a:rPr>
              <a:t>x</a:t>
            </a:r>
            <a:r>
              <a:rPr lang="en-US" sz="1800" dirty="0" smtClean="0"/>
              <a:t> and </a:t>
            </a:r>
            <a:r>
              <a:rPr lang="en-US" sz="1800" i="1" dirty="0" smtClean="0">
                <a:solidFill>
                  <a:schemeClr val="accent1">
                    <a:lumMod val="50000"/>
                  </a:schemeClr>
                </a:solidFill>
              </a:rPr>
              <a:t>y</a:t>
            </a:r>
            <a:r>
              <a:rPr lang="en-US" sz="1800" dirty="0" smtClean="0"/>
              <a:t> </a:t>
            </a:r>
          </a:p>
          <a:p>
            <a:pPr lvl="2">
              <a:defRPr/>
            </a:pPr>
            <a:r>
              <a:rPr lang="en-US" sz="1800" dirty="0" smtClean="0"/>
              <a:t>Close parents get assigned more weight</a:t>
            </a:r>
            <a:endParaRPr lang="en-US" dirty="0" smtClean="0"/>
          </a:p>
          <a:p>
            <a:pPr>
              <a:defRPr/>
            </a:pPr>
            <a:endParaRPr lang="en-US" sz="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9999"/>
      </a:folHlink>
    </a:clrScheme>
    <a:fontScheme name="Custom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defRPr>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10554</TotalTime>
  <Words>2017</Words>
  <Application>Microsoft Office PowerPoint</Application>
  <PresentationFormat>Diavoorstelling (4:3)</PresentationFormat>
  <Paragraphs>211</Paragraphs>
  <Slides>16</Slides>
  <Notes>15</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Custom Design</vt:lpstr>
      <vt:lpstr>Word Sense Disambiguation for Automatic Taxonomy Construction from Text-Based Web Corpora</vt:lpstr>
      <vt:lpstr>Introduction (1)</vt:lpstr>
      <vt:lpstr>Introduction (2)</vt:lpstr>
      <vt:lpstr>Introduction (3)</vt:lpstr>
      <vt:lpstr>Introduction (4)</vt:lpstr>
      <vt:lpstr>ATCT: Framework (1)</vt:lpstr>
      <vt:lpstr>ATCT: Framework (2)</vt:lpstr>
      <vt:lpstr>ATCT: Framework (3)</vt:lpstr>
      <vt:lpstr>ATCT: Framework (4)</vt:lpstr>
      <vt:lpstr>ATCT: Framework (5)</vt:lpstr>
      <vt:lpstr>ATCT: Framework (6)</vt:lpstr>
      <vt:lpstr>ATCT: Implementation</vt:lpstr>
      <vt:lpstr>Evaluation (1)</vt:lpstr>
      <vt:lpstr>Evaluation (2)</vt:lpstr>
      <vt:lpstr>Conclusions</vt:lpstr>
      <vt:lpstr>Questions</vt:lpstr>
    </vt:vector>
  </TitlesOfParts>
  <Company>Erasmus Universiteit Rotterdam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I&amp;A Helpdesk</dc:creator>
  <cp:lastModifiedBy>frederik</cp:lastModifiedBy>
  <cp:revision>589</cp:revision>
  <dcterms:created xsi:type="dcterms:W3CDTF">2007-09-06T08:43:42Z</dcterms:created>
  <dcterms:modified xsi:type="dcterms:W3CDTF">2011-10-07T22:07:57Z</dcterms:modified>
</cp:coreProperties>
</file>