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29" r:id="rId1"/>
  </p:sldMasterIdLst>
  <p:notesMasterIdLst>
    <p:notesMasterId r:id="rId19"/>
  </p:notesMasterIdLst>
  <p:handoutMasterIdLst>
    <p:handoutMasterId r:id="rId20"/>
  </p:handoutMasterIdLst>
  <p:sldIdLst>
    <p:sldId id="277" r:id="rId2"/>
    <p:sldId id="279" r:id="rId3"/>
    <p:sldId id="289" r:id="rId4"/>
    <p:sldId id="281" r:id="rId5"/>
    <p:sldId id="294" r:id="rId6"/>
    <p:sldId id="282" r:id="rId7"/>
    <p:sldId id="291" r:id="rId8"/>
    <p:sldId id="292" r:id="rId9"/>
    <p:sldId id="283" r:id="rId10"/>
    <p:sldId id="295" r:id="rId11"/>
    <p:sldId id="296" r:id="rId12"/>
    <p:sldId id="297" r:id="rId13"/>
    <p:sldId id="286" r:id="rId14"/>
    <p:sldId id="298" r:id="rId15"/>
    <p:sldId id="288" r:id="rId16"/>
    <p:sldId id="287" r:id="rId17"/>
    <p:sldId id="278" r:id="rId18"/>
  </p:sldIdLst>
  <p:sldSz cx="9144000" cy="6858000" type="screen4x3"/>
  <p:notesSz cx="7099300" cy="10234613"/>
  <p:defaultTextStyle>
    <a:defPPr>
      <a:defRPr lang="en-US"/>
    </a:defPPr>
    <a:lvl1pPr algn="l" rtl="0" fontAlgn="base">
      <a:spcBef>
        <a:spcPct val="0"/>
      </a:spcBef>
      <a:spcAft>
        <a:spcPct val="0"/>
      </a:spcAft>
      <a:defRPr sz="2400"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Arial" charset="0"/>
      </a:defRPr>
    </a:lvl5pPr>
    <a:lvl6pPr marL="2286000" algn="l" defTabSz="914400" rtl="0" eaLnBrk="1" latinLnBrk="0" hangingPunct="1">
      <a:defRPr sz="2400" kern="1200">
        <a:solidFill>
          <a:schemeClr val="tx1"/>
        </a:solidFill>
        <a:latin typeface="Arial" charset="0"/>
        <a:ea typeface="ＭＳ Ｐゴシック" pitchFamily="34" charset="-128"/>
        <a:cs typeface="Arial" charset="0"/>
      </a:defRPr>
    </a:lvl6pPr>
    <a:lvl7pPr marL="2743200" algn="l" defTabSz="914400" rtl="0" eaLnBrk="1" latinLnBrk="0" hangingPunct="1">
      <a:defRPr sz="2400" kern="1200">
        <a:solidFill>
          <a:schemeClr val="tx1"/>
        </a:solidFill>
        <a:latin typeface="Arial" charset="0"/>
        <a:ea typeface="ＭＳ Ｐゴシック" pitchFamily="34" charset="-128"/>
        <a:cs typeface="Arial" charset="0"/>
      </a:defRPr>
    </a:lvl7pPr>
    <a:lvl8pPr marL="3200400" algn="l" defTabSz="914400" rtl="0" eaLnBrk="1" latinLnBrk="0" hangingPunct="1">
      <a:defRPr sz="2400" kern="1200">
        <a:solidFill>
          <a:schemeClr val="tx1"/>
        </a:solidFill>
        <a:latin typeface="Arial" charset="0"/>
        <a:ea typeface="ＭＳ Ｐゴシック" pitchFamily="34" charset="-128"/>
        <a:cs typeface="Arial" charset="0"/>
      </a:defRPr>
    </a:lvl8pPr>
    <a:lvl9pPr marL="3657600" algn="l" defTabSz="914400" rtl="0" eaLnBrk="1" latinLnBrk="0" hangingPunct="1">
      <a:defRPr sz="2400" kern="1200">
        <a:solidFill>
          <a:schemeClr val="tx1"/>
        </a:solidFill>
        <a:latin typeface="Arial" charset="0"/>
        <a:ea typeface="ＭＳ Ｐゴシック" pitchFamily="34" charset="-128"/>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93F"/>
    <a:srgbClr val="CFDFDF"/>
    <a:srgbClr val="FF0000"/>
    <a:srgbClr val="3771B2"/>
    <a:srgbClr val="E37823"/>
  </p:clrMru>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32" autoAdjust="0"/>
    <p:restoredTop sz="83709" autoAdjust="0"/>
  </p:normalViewPr>
  <p:slideViewPr>
    <p:cSldViewPr>
      <p:cViewPr varScale="1">
        <p:scale>
          <a:sx n="94" d="100"/>
          <a:sy n="94" d="100"/>
        </p:scale>
        <p:origin x="-208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576"/>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4258"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eaLnBrk="0" hangingPunct="0">
              <a:defRPr sz="1300">
                <a:ea typeface="ＭＳ Ｐゴシック" pitchFamily="48" charset="-128"/>
                <a:cs typeface="+mn-cs"/>
              </a:defRPr>
            </a:lvl1pPr>
          </a:lstStyle>
          <a:p>
            <a:pPr>
              <a:defRPr/>
            </a:pPr>
            <a:endParaRPr lang="en-US"/>
          </a:p>
        </p:txBody>
      </p:sp>
      <p:sp>
        <p:nvSpPr>
          <p:cNvPr id="224259"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eaLnBrk="0" hangingPunct="0">
              <a:defRPr sz="1300">
                <a:ea typeface="ＭＳ Ｐゴシック" pitchFamily="48" charset="-128"/>
                <a:cs typeface="+mn-cs"/>
              </a:defRPr>
            </a:lvl1pPr>
          </a:lstStyle>
          <a:p>
            <a:pPr>
              <a:defRPr/>
            </a:pPr>
            <a:endParaRPr lang="en-US"/>
          </a:p>
        </p:txBody>
      </p:sp>
      <p:sp>
        <p:nvSpPr>
          <p:cNvPr id="224260"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eaLnBrk="0" hangingPunct="0">
              <a:defRPr sz="1300">
                <a:ea typeface="ＭＳ Ｐゴシック" pitchFamily="48" charset="-128"/>
                <a:cs typeface="+mn-cs"/>
              </a:defRPr>
            </a:lvl1pPr>
          </a:lstStyle>
          <a:p>
            <a:pPr>
              <a:defRPr/>
            </a:pPr>
            <a:endParaRPr lang="en-US"/>
          </a:p>
        </p:txBody>
      </p:sp>
      <p:sp>
        <p:nvSpPr>
          <p:cNvPr id="224261"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eaLnBrk="0" hangingPunct="0">
              <a:defRPr sz="1300">
                <a:ea typeface="ＭＳ Ｐゴシック" pitchFamily="48" charset="-128"/>
                <a:cs typeface="+mn-cs"/>
              </a:defRPr>
            </a:lvl1pPr>
          </a:lstStyle>
          <a:p>
            <a:pPr>
              <a:defRPr/>
            </a:pPr>
            <a:fld id="{8AEBE72E-2DDE-464D-AF4B-1FA36DC990D6}" type="slidenum">
              <a:rPr lang="en-US"/>
              <a:pPr>
                <a:defRPr/>
              </a:pPr>
              <a:t>‹nr.›</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bwMode="auto">
          <a:xfrm>
            <a:off x="0"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eaLnBrk="0" hangingPunct="0">
              <a:defRPr sz="1300">
                <a:ea typeface="ＭＳ Ｐゴシック" pitchFamily="48" charset="-128"/>
                <a:cs typeface="+mn-cs"/>
              </a:defRPr>
            </a:lvl1pPr>
          </a:lstStyle>
          <a:p>
            <a:pPr>
              <a:defRPr/>
            </a:pPr>
            <a:endParaRPr lang="en-US"/>
          </a:p>
        </p:txBody>
      </p:sp>
      <p:sp>
        <p:nvSpPr>
          <p:cNvPr id="84995" name="Rectangle 3"/>
          <p:cNvSpPr>
            <a:spLocks noGrp="1" noChangeArrowheads="1"/>
          </p:cNvSpPr>
          <p:nvPr>
            <p:ph type="dt" idx="1"/>
          </p:nvPr>
        </p:nvSpPr>
        <p:spPr bwMode="auto">
          <a:xfrm>
            <a:off x="4022725"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lgn="r" eaLnBrk="0" hangingPunct="0">
              <a:defRPr sz="1300">
                <a:ea typeface="ＭＳ Ｐゴシック" pitchFamily="48" charset="-128"/>
                <a:cs typeface="+mn-cs"/>
              </a:defRPr>
            </a:lvl1pPr>
          </a:lstStyle>
          <a:p>
            <a:pPr>
              <a:defRPr/>
            </a:pPr>
            <a:endParaRPr lang="en-US"/>
          </a:p>
        </p:txBody>
      </p:sp>
      <p:sp>
        <p:nvSpPr>
          <p:cNvPr id="18436"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p:spPr>
      </p:sp>
      <p:sp>
        <p:nvSpPr>
          <p:cNvPr id="84997" name="Rectangle 5"/>
          <p:cNvSpPr>
            <a:spLocks noGrp="1" noChangeArrowheads="1"/>
          </p:cNvSpPr>
          <p:nvPr>
            <p:ph type="body" sz="quarter" idx="3"/>
          </p:nvPr>
        </p:nvSpPr>
        <p:spPr bwMode="auto">
          <a:xfrm>
            <a:off x="946150" y="4860925"/>
            <a:ext cx="5207000" cy="4605338"/>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4998" name="Rectangle 6"/>
          <p:cNvSpPr>
            <a:spLocks noGrp="1" noChangeArrowheads="1"/>
          </p:cNvSpPr>
          <p:nvPr>
            <p:ph type="ftr" sz="quarter" idx="4"/>
          </p:nvPr>
        </p:nvSpPr>
        <p:spPr bwMode="auto">
          <a:xfrm>
            <a:off x="0" y="9723438"/>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eaLnBrk="0" hangingPunct="0">
              <a:defRPr sz="1300">
                <a:ea typeface="ＭＳ Ｐゴシック" pitchFamily="48" charset="-128"/>
                <a:cs typeface="+mn-cs"/>
              </a:defRPr>
            </a:lvl1pPr>
          </a:lstStyle>
          <a:p>
            <a:pPr>
              <a:defRPr/>
            </a:pPr>
            <a:endParaRPr lang="en-US"/>
          </a:p>
        </p:txBody>
      </p:sp>
      <p:sp>
        <p:nvSpPr>
          <p:cNvPr id="84999" name="Rectangle 7"/>
          <p:cNvSpPr>
            <a:spLocks noGrp="1" noChangeArrowheads="1"/>
          </p:cNvSpPr>
          <p:nvPr>
            <p:ph type="sldNum" sz="quarter" idx="5"/>
          </p:nvPr>
        </p:nvSpPr>
        <p:spPr bwMode="auto">
          <a:xfrm>
            <a:off x="4022725" y="9723438"/>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lgn="r" eaLnBrk="0" hangingPunct="0">
              <a:defRPr sz="1300">
                <a:ea typeface="ＭＳ Ｐゴシック" pitchFamily="48" charset="-128"/>
                <a:cs typeface="+mn-cs"/>
              </a:defRPr>
            </a:lvl1pPr>
          </a:lstStyle>
          <a:p>
            <a:pPr>
              <a:defRPr/>
            </a:pPr>
            <a:fld id="{5A3A7AC8-FECE-4E63-B5C4-A5082534746D}" type="slidenum">
              <a:rPr lang="en-US"/>
              <a:pPr>
                <a:defRPr/>
              </a:pPr>
              <a:t>‹nr.›</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jdelijke aanduiding voor dia-afbeelding 1"/>
          <p:cNvSpPr>
            <a:spLocks noGrp="1" noRot="1" noChangeAspect="1" noTextEdit="1"/>
          </p:cNvSpPr>
          <p:nvPr>
            <p:ph type="sldImg"/>
          </p:nvPr>
        </p:nvSpPr>
        <p:spPr>
          <a:ln/>
        </p:spPr>
      </p:sp>
      <p:sp>
        <p:nvSpPr>
          <p:cNvPr id="19459" name="Tijdelijke aanduiding voor notities 2"/>
          <p:cNvSpPr>
            <a:spLocks noGrp="1"/>
          </p:cNvSpPr>
          <p:nvPr>
            <p:ph type="body" idx="1"/>
          </p:nvPr>
        </p:nvSpPr>
        <p:spPr>
          <a:noFill/>
          <a:ln/>
        </p:spPr>
        <p:txBody>
          <a:bodyPr/>
          <a:lstStyle/>
          <a:p>
            <a:r>
              <a:rPr lang="en-US" smtClean="0">
                <a:ea typeface="ＭＳ Ｐゴシック" pitchFamily="34" charset="-128"/>
              </a:rPr>
              <a:t>Introduction: name, research topic, link with this</a:t>
            </a:r>
          </a:p>
          <a:p>
            <a:r>
              <a:rPr lang="en-US" smtClean="0">
                <a:ea typeface="ＭＳ Ｐゴシック" pitchFamily="34" charset="-128"/>
              </a:rPr>
              <a:t>Topic: what is it, who are the other people</a:t>
            </a:r>
          </a:p>
        </p:txBody>
      </p:sp>
      <p:sp>
        <p:nvSpPr>
          <p:cNvPr id="19460" name="Tijdelijke aanduiding voor dianummer 3"/>
          <p:cNvSpPr>
            <a:spLocks noGrp="1"/>
          </p:cNvSpPr>
          <p:nvPr>
            <p:ph type="sldNum" sz="quarter" idx="5"/>
          </p:nvPr>
        </p:nvSpPr>
        <p:spPr>
          <a:noFill/>
        </p:spPr>
        <p:txBody>
          <a:bodyPr/>
          <a:lstStyle/>
          <a:p>
            <a:fld id="{DF8654FD-6E64-4272-88D0-B736705E5C1D}" type="slidenum">
              <a:rPr lang="en-US" smtClean="0">
                <a:ea typeface="ＭＳ Ｐゴシック" pitchFamily="34" charset="-128"/>
              </a:rPr>
              <a:pPr/>
              <a:t>1</a:t>
            </a:fld>
            <a:endParaRPr lang="en-US" smtClean="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jdelijke aanduiding voor dia-afbeelding 1"/>
          <p:cNvSpPr>
            <a:spLocks noGrp="1" noRot="1" noChangeAspect="1" noTextEdit="1"/>
          </p:cNvSpPr>
          <p:nvPr>
            <p:ph type="sldImg"/>
          </p:nvPr>
        </p:nvSpPr>
        <p:spPr>
          <a:ln/>
        </p:spPr>
      </p:sp>
      <p:sp>
        <p:nvSpPr>
          <p:cNvPr id="28675" name="Tijdelijke aanduiding voor notities 2"/>
          <p:cNvSpPr>
            <a:spLocks noGrp="1"/>
          </p:cNvSpPr>
          <p:nvPr>
            <p:ph type="body" idx="1"/>
          </p:nvPr>
        </p:nvSpPr>
        <p:spPr>
          <a:noFill/>
          <a:ln/>
        </p:spPr>
        <p:txBody>
          <a:bodyPr/>
          <a:lstStyle/>
          <a:p>
            <a:r>
              <a:rPr lang="en-US" noProof="0" dirty="0" smtClean="0">
                <a:ea typeface="ＭＳ Ｐゴシック" pitchFamily="34" charset="-128"/>
              </a:rPr>
              <a:t>The specific result</a:t>
            </a:r>
            <a:r>
              <a:rPr lang="en-US" baseline="0" noProof="0" dirty="0" smtClean="0">
                <a:ea typeface="ＭＳ Ｐゴシック" pitchFamily="34" charset="-128"/>
              </a:rPr>
              <a:t> screen gives more insight in the process of classifying a text as positive or negative. The user can validate whether or not the correct words are flagged as sentiment words, the words have the correct score, and the computation of the document score is correct.</a:t>
            </a:r>
          </a:p>
          <a:p>
            <a:endParaRPr lang="en-US" baseline="0" noProof="0" dirty="0" smtClean="0">
              <a:ea typeface="ＭＳ Ｐゴシック" pitchFamily="34" charset="-128"/>
            </a:endParaRPr>
          </a:p>
          <a:p>
            <a:r>
              <a:rPr lang="en-US" baseline="0" noProof="0" dirty="0" smtClean="0">
                <a:ea typeface="ＭＳ Ｐゴシック" pitchFamily="34" charset="-128"/>
              </a:rPr>
              <a:t>Elements:</a:t>
            </a:r>
          </a:p>
          <a:p>
            <a:pPr marL="228600" indent="-228600">
              <a:buNone/>
            </a:pPr>
            <a:r>
              <a:rPr lang="en-US" baseline="0" noProof="0" dirty="0" smtClean="0">
                <a:ea typeface="ＭＳ Ｐゴシック" pitchFamily="34" charset="-128"/>
              </a:rPr>
              <a:t>1) Positive opinion: green, negative opinion: red, modifier: purple</a:t>
            </a:r>
          </a:p>
          <a:p>
            <a:pPr marL="228600" indent="-228600">
              <a:buNone/>
            </a:pPr>
            <a:r>
              <a:rPr lang="en-US" baseline="0" noProof="0" dirty="0" smtClean="0">
                <a:ea typeface="ＭＳ Ｐゴシック" pitchFamily="34" charset="-128"/>
              </a:rPr>
              <a:t>#) Lists of matched sentiment words from the lexicon, with:</a:t>
            </a:r>
          </a:p>
          <a:p>
            <a:r>
              <a:rPr lang="en-US" baseline="0" noProof="0" dirty="0" smtClean="0">
                <a:ea typeface="ＭＳ Ｐゴシック" pitchFamily="34" charset="-128"/>
              </a:rPr>
              <a:t>           2) List with opinion and modifier words found</a:t>
            </a:r>
          </a:p>
          <a:p>
            <a:r>
              <a:rPr lang="en-US" baseline="0" noProof="0" dirty="0" smtClean="0">
                <a:ea typeface="ＭＳ Ｐゴシック" pitchFamily="34" charset="-128"/>
              </a:rPr>
              <a:t>           3) List with associated word types (so opinion term or modifier term)</a:t>
            </a:r>
          </a:p>
          <a:p>
            <a:r>
              <a:rPr lang="en-US" baseline="0" noProof="0" dirty="0" smtClean="0">
                <a:ea typeface="ＭＳ Ｐゴシック" pitchFamily="34" charset="-128"/>
              </a:rPr>
              <a:t>           4) List of associated word scores</a:t>
            </a:r>
          </a:p>
          <a:p>
            <a:r>
              <a:rPr lang="en-US" baseline="0" noProof="0" dirty="0" smtClean="0">
                <a:ea typeface="ＭＳ Ｐゴシック" pitchFamily="34" charset="-128"/>
              </a:rPr>
              <a:t>5) Computation of score (modifier terms multiplied by opinion terms)</a:t>
            </a:r>
          </a:p>
          <a:p>
            <a:r>
              <a:rPr lang="en-US" baseline="0" noProof="0" dirty="0" smtClean="0">
                <a:ea typeface="ＭＳ Ｐゴシック" pitchFamily="34" charset="-128"/>
              </a:rPr>
              <a:t>6) Document score</a:t>
            </a:r>
            <a:endParaRPr lang="en-US" noProof="0" dirty="0" smtClean="0">
              <a:ea typeface="ＭＳ Ｐゴシック" pitchFamily="34" charset="-128"/>
            </a:endParaRPr>
          </a:p>
        </p:txBody>
      </p:sp>
      <p:sp>
        <p:nvSpPr>
          <p:cNvPr id="28676" name="Tijdelijke aanduiding voor dianummer 3"/>
          <p:cNvSpPr>
            <a:spLocks noGrp="1"/>
          </p:cNvSpPr>
          <p:nvPr>
            <p:ph type="sldNum" sz="quarter" idx="5"/>
          </p:nvPr>
        </p:nvSpPr>
        <p:spPr>
          <a:noFill/>
        </p:spPr>
        <p:txBody>
          <a:bodyPr/>
          <a:lstStyle/>
          <a:p>
            <a:fld id="{ACDF853F-B45D-4ACD-A4ED-2BD4108BE0EE}" type="slidenum">
              <a:rPr lang="en-US" smtClean="0">
                <a:ea typeface="ＭＳ Ｐゴシック" pitchFamily="34" charset="-128"/>
              </a:rPr>
              <a:pPr/>
              <a:t>10</a:t>
            </a:fld>
            <a:endParaRPr lang="en-US" smtClean="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jdelijke aanduiding voor dia-afbeelding 1"/>
          <p:cNvSpPr>
            <a:spLocks noGrp="1" noRot="1" noChangeAspect="1" noTextEdit="1"/>
          </p:cNvSpPr>
          <p:nvPr>
            <p:ph type="sldImg"/>
          </p:nvPr>
        </p:nvSpPr>
        <p:spPr>
          <a:ln/>
        </p:spPr>
      </p:sp>
      <p:sp>
        <p:nvSpPr>
          <p:cNvPr id="28675" name="Tijdelijke aanduiding voor notities 2"/>
          <p:cNvSpPr>
            <a:spLocks noGrp="1"/>
          </p:cNvSpPr>
          <p:nvPr>
            <p:ph type="body" idx="1"/>
          </p:nvPr>
        </p:nvSpPr>
        <p:spPr>
          <a:noFill/>
          <a:ln/>
        </p:spPr>
        <p:txBody>
          <a:bodyPr/>
          <a:lstStyle/>
          <a:p>
            <a:r>
              <a:rPr lang="en-US" noProof="0" dirty="0" smtClean="0">
                <a:solidFill>
                  <a:schemeClr val="tx1"/>
                </a:solidFill>
                <a:ea typeface="ＭＳ Ｐゴシック" pitchFamily="34" charset="-128"/>
              </a:rPr>
              <a:t>The general result</a:t>
            </a:r>
            <a:r>
              <a:rPr lang="en-US" baseline="0" noProof="0" dirty="0" smtClean="0">
                <a:solidFill>
                  <a:schemeClr val="tx1"/>
                </a:solidFill>
                <a:ea typeface="ＭＳ Ｐゴシック" pitchFamily="34" charset="-128"/>
              </a:rPr>
              <a:t> screen gives more insight in the process of computing sentiment scores for batches of documents.</a:t>
            </a:r>
          </a:p>
          <a:p>
            <a:endParaRPr lang="en-US" baseline="0" noProof="0" dirty="0" smtClean="0">
              <a:solidFill>
                <a:schemeClr val="tx1"/>
              </a:solidFill>
              <a:ea typeface="ＭＳ Ｐゴシック" pitchFamily="34" charset="-128"/>
            </a:endParaRPr>
          </a:p>
          <a:p>
            <a:r>
              <a:rPr lang="en-US" baseline="0" noProof="0" dirty="0" smtClean="0">
                <a:solidFill>
                  <a:schemeClr val="tx1"/>
                </a:solidFill>
                <a:ea typeface="ＭＳ Ｐゴシック" pitchFamily="34" charset="-128"/>
              </a:rPr>
              <a:t>Elements:</a:t>
            </a:r>
          </a:p>
          <a:p>
            <a:pPr marL="228600" indent="-228600">
              <a:buAutoNum type="arabicParenR"/>
            </a:pPr>
            <a:r>
              <a:rPr lang="en-US" baseline="0" noProof="0" dirty="0" smtClean="0">
                <a:solidFill>
                  <a:schemeClr val="tx1"/>
                </a:solidFill>
                <a:ea typeface="ＭＳ Ｐゴシック" pitchFamily="34" charset="-128"/>
              </a:rPr>
              <a:t>Average score of the documents</a:t>
            </a:r>
          </a:p>
          <a:p>
            <a:pPr marL="228600" indent="-228600">
              <a:buAutoNum type="arabicParenR"/>
            </a:pPr>
            <a:r>
              <a:rPr lang="en-US" baseline="0" noProof="0" dirty="0" smtClean="0">
                <a:solidFill>
                  <a:schemeClr val="tx1"/>
                </a:solidFill>
                <a:ea typeface="ＭＳ Ｐゴシック" pitchFamily="34" charset="-128"/>
              </a:rPr>
              <a:t>How many documents constitute the score</a:t>
            </a:r>
          </a:p>
          <a:p>
            <a:pPr marL="228600" indent="-228600">
              <a:buAutoNum type="arabicParenR"/>
            </a:pPr>
            <a:r>
              <a:rPr lang="en-US" baseline="0" noProof="0" dirty="0" smtClean="0">
                <a:solidFill>
                  <a:schemeClr val="tx1"/>
                </a:solidFill>
                <a:ea typeface="ＭＳ Ｐゴシック" pitchFamily="34" charset="-128"/>
              </a:rPr>
              <a:t>A list of documents with their score, sorted on relevance</a:t>
            </a:r>
            <a:endParaRPr lang="en-US" noProof="0" dirty="0" smtClean="0">
              <a:solidFill>
                <a:schemeClr val="tx1"/>
              </a:solidFill>
              <a:ea typeface="ＭＳ Ｐゴシック" pitchFamily="34" charset="-128"/>
            </a:endParaRPr>
          </a:p>
        </p:txBody>
      </p:sp>
      <p:sp>
        <p:nvSpPr>
          <p:cNvPr id="28676" name="Tijdelijke aanduiding voor dianummer 3"/>
          <p:cNvSpPr>
            <a:spLocks noGrp="1"/>
          </p:cNvSpPr>
          <p:nvPr>
            <p:ph type="sldNum" sz="quarter" idx="5"/>
          </p:nvPr>
        </p:nvSpPr>
        <p:spPr>
          <a:noFill/>
        </p:spPr>
        <p:txBody>
          <a:bodyPr/>
          <a:lstStyle/>
          <a:p>
            <a:fld id="{ACDF853F-B45D-4ACD-A4ED-2BD4108BE0EE}" type="slidenum">
              <a:rPr lang="en-US" smtClean="0">
                <a:ea typeface="ＭＳ Ｐゴシック" pitchFamily="34" charset="-128"/>
              </a:rPr>
              <a:pPr/>
              <a:t>11</a:t>
            </a:fld>
            <a:endParaRPr lang="en-US" smtClean="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jdelijke aanduiding voor dia-afbeelding 1"/>
          <p:cNvSpPr>
            <a:spLocks noGrp="1" noRot="1" noChangeAspect="1" noTextEdit="1"/>
          </p:cNvSpPr>
          <p:nvPr>
            <p:ph type="sldImg"/>
          </p:nvPr>
        </p:nvSpPr>
        <p:spPr>
          <a:ln/>
        </p:spPr>
      </p:sp>
      <p:sp>
        <p:nvSpPr>
          <p:cNvPr id="28675" name="Tijdelijke aanduiding voor notities 2"/>
          <p:cNvSpPr>
            <a:spLocks noGrp="1"/>
          </p:cNvSpPr>
          <p:nvPr>
            <p:ph type="body" idx="1"/>
          </p:nvPr>
        </p:nvSpPr>
        <p:spPr>
          <a:noFill/>
          <a:ln/>
        </p:spPr>
        <p:txBody>
          <a:bodyPr/>
          <a:lstStyle/>
          <a:p>
            <a:r>
              <a:rPr lang="en-US" noProof="0" dirty="0" smtClean="0">
                <a:ea typeface="ＭＳ Ｐゴシック" pitchFamily="34" charset="-128"/>
              </a:rPr>
              <a:t>The graph screen visualizes</a:t>
            </a:r>
            <a:r>
              <a:rPr lang="en-US" baseline="0" noProof="0" dirty="0" smtClean="0">
                <a:ea typeface="ＭＳ Ｐゴシック" pitchFamily="34" charset="-128"/>
              </a:rPr>
              <a:t> the distribution of document-level sentiment scores in the corpus. This obviously gives more insight than a single sentiment score. For example, it might very well be that in the Dutch corpus, half of the texts result in a score of 0 and the other half results in a score of 1, while the English texts all yield a score of 0.5. When only considering the sentiment score, one would not be able to tell the difference between both corpora.</a:t>
            </a:r>
            <a:endParaRPr lang="en-US" noProof="0" dirty="0" smtClean="0">
              <a:ea typeface="ＭＳ Ｐゴシック" pitchFamily="34" charset="-128"/>
            </a:endParaRPr>
          </a:p>
        </p:txBody>
      </p:sp>
      <p:sp>
        <p:nvSpPr>
          <p:cNvPr id="28676" name="Tijdelijke aanduiding voor dianummer 3"/>
          <p:cNvSpPr>
            <a:spLocks noGrp="1"/>
          </p:cNvSpPr>
          <p:nvPr>
            <p:ph type="sldNum" sz="quarter" idx="5"/>
          </p:nvPr>
        </p:nvSpPr>
        <p:spPr>
          <a:noFill/>
        </p:spPr>
        <p:txBody>
          <a:bodyPr/>
          <a:lstStyle/>
          <a:p>
            <a:fld id="{ACDF853F-B45D-4ACD-A4ED-2BD4108BE0EE}" type="slidenum">
              <a:rPr lang="en-US" smtClean="0">
                <a:ea typeface="ＭＳ Ｐゴシック" pitchFamily="34" charset="-128"/>
              </a:rPr>
              <a:pPr/>
              <a:t>12</a:t>
            </a:fld>
            <a:endParaRPr lang="en-US" smtClean="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jdelijke aanduiding voor dia-afbeelding 1"/>
          <p:cNvSpPr>
            <a:spLocks noGrp="1" noRot="1" noChangeAspect="1" noTextEdit="1"/>
          </p:cNvSpPr>
          <p:nvPr>
            <p:ph type="sldImg"/>
          </p:nvPr>
        </p:nvSpPr>
        <p:spPr>
          <a:ln/>
        </p:spPr>
      </p:sp>
      <p:sp>
        <p:nvSpPr>
          <p:cNvPr id="29699" name="Tijdelijke aanduiding voor notities 2"/>
          <p:cNvSpPr>
            <a:spLocks noGrp="1"/>
          </p:cNvSpPr>
          <p:nvPr>
            <p:ph type="body" idx="1"/>
          </p:nvPr>
        </p:nvSpPr>
        <p:spPr>
          <a:noFill/>
          <a:ln/>
        </p:spPr>
        <p:txBody>
          <a:bodyPr/>
          <a:lstStyle/>
          <a:p>
            <a:r>
              <a:rPr lang="en-US" noProof="0" dirty="0" smtClean="0">
                <a:ea typeface="ＭＳ Ｐゴシック" pitchFamily="34" charset="-128"/>
              </a:rPr>
              <a:t>Measures are based on star-classification of reviews. High star ratings are considered to be positive, the others are either neutral or negative. The demographics of the population of both data sets are</a:t>
            </a:r>
            <a:r>
              <a:rPr lang="en-US" baseline="0" noProof="0" dirty="0" smtClean="0">
                <a:ea typeface="ＭＳ Ｐゴシック" pitchFamily="34" charset="-128"/>
              </a:rPr>
              <a:t> more or less equal, meaning the results are comparable.</a:t>
            </a:r>
            <a:endParaRPr lang="en-US" noProof="0" dirty="0" smtClean="0">
              <a:ea typeface="ＭＳ Ｐゴシック" pitchFamily="34" charset="-128"/>
            </a:endParaRPr>
          </a:p>
        </p:txBody>
      </p:sp>
      <p:sp>
        <p:nvSpPr>
          <p:cNvPr id="29700" name="Tijdelijke aanduiding voor dianummer 3"/>
          <p:cNvSpPr>
            <a:spLocks noGrp="1"/>
          </p:cNvSpPr>
          <p:nvPr>
            <p:ph type="sldNum" sz="quarter" idx="5"/>
          </p:nvPr>
        </p:nvSpPr>
        <p:spPr>
          <a:noFill/>
        </p:spPr>
        <p:txBody>
          <a:bodyPr/>
          <a:lstStyle/>
          <a:p>
            <a:fld id="{C5561BD5-20CA-4B99-9A98-97C25A41598C}" type="slidenum">
              <a:rPr lang="en-US" smtClean="0">
                <a:ea typeface="ＭＳ Ｐゴシック" pitchFamily="34" charset="-128"/>
              </a:rPr>
              <a:pPr/>
              <a:t>13</a:t>
            </a:fld>
            <a:endParaRPr lang="en-US" smtClean="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jdelijke aanduiding voor dia-afbeelding 1"/>
          <p:cNvSpPr>
            <a:spLocks noGrp="1" noRot="1" noChangeAspect="1" noTextEdit="1"/>
          </p:cNvSpPr>
          <p:nvPr>
            <p:ph type="sldImg"/>
          </p:nvPr>
        </p:nvSpPr>
        <p:spPr>
          <a:ln/>
        </p:spPr>
      </p:sp>
      <p:sp>
        <p:nvSpPr>
          <p:cNvPr id="29699" name="Tijdelijke aanduiding voor notities 2"/>
          <p:cNvSpPr>
            <a:spLocks noGrp="1"/>
          </p:cNvSpPr>
          <p:nvPr>
            <p:ph type="body" idx="1"/>
          </p:nvPr>
        </p:nvSpPr>
        <p:spPr>
          <a:noFill/>
          <a:ln/>
        </p:spPr>
        <p:txBody>
          <a:bodyPr/>
          <a:lstStyle/>
          <a:p>
            <a:r>
              <a:rPr lang="en-US" noProof="0" dirty="0" smtClean="0">
                <a:ea typeface="ＭＳ Ｐゴシック" pitchFamily="34" charset="-128"/>
              </a:rPr>
              <a:t>The confusion matrix underlines</a:t>
            </a:r>
            <a:r>
              <a:rPr lang="en-US" baseline="0" noProof="0" dirty="0" smtClean="0">
                <a:ea typeface="ＭＳ Ｐゴシック" pitchFamily="34" charset="-128"/>
              </a:rPr>
              <a:t> that few classification mistakes have been made. This is also supported by the F-measures for both corpora. By the way, accuracy of language selection for both languages is about 95%, so these results seem to be very good!</a:t>
            </a:r>
            <a:endParaRPr lang="en-US" noProof="0" dirty="0" smtClean="0">
              <a:ea typeface="ＭＳ Ｐゴシック" pitchFamily="34" charset="-128"/>
            </a:endParaRPr>
          </a:p>
        </p:txBody>
      </p:sp>
      <p:sp>
        <p:nvSpPr>
          <p:cNvPr id="29700" name="Tijdelijke aanduiding voor dianummer 3"/>
          <p:cNvSpPr>
            <a:spLocks noGrp="1"/>
          </p:cNvSpPr>
          <p:nvPr>
            <p:ph type="sldNum" sz="quarter" idx="5"/>
          </p:nvPr>
        </p:nvSpPr>
        <p:spPr>
          <a:noFill/>
        </p:spPr>
        <p:txBody>
          <a:bodyPr/>
          <a:lstStyle/>
          <a:p>
            <a:fld id="{C5561BD5-20CA-4B99-9A98-97C25A41598C}" type="slidenum">
              <a:rPr lang="en-US" smtClean="0">
                <a:ea typeface="ＭＳ Ｐゴシック" pitchFamily="34" charset="-128"/>
              </a:rPr>
              <a:pPr/>
              <a:t>14</a:t>
            </a:fld>
            <a:endParaRPr lang="en-US" smtClean="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jdelijke aanduiding voor dia-afbeelding 1"/>
          <p:cNvSpPr>
            <a:spLocks noGrp="1" noRot="1" noChangeAspect="1" noTextEdit="1"/>
          </p:cNvSpPr>
          <p:nvPr>
            <p:ph type="sldImg"/>
          </p:nvPr>
        </p:nvSpPr>
        <p:spPr>
          <a:ln/>
        </p:spPr>
      </p:sp>
      <p:sp>
        <p:nvSpPr>
          <p:cNvPr id="30723" name="Tijdelijke aanduiding voor notities 2"/>
          <p:cNvSpPr>
            <a:spLocks noGrp="1"/>
          </p:cNvSpPr>
          <p:nvPr>
            <p:ph type="body" idx="1"/>
          </p:nvPr>
        </p:nvSpPr>
        <p:spPr>
          <a:noFill/>
          <a:ln/>
        </p:spPr>
        <p:txBody>
          <a:bodyPr/>
          <a:lstStyle/>
          <a:p>
            <a:r>
              <a:rPr lang="en-US" noProof="0" dirty="0" smtClean="0">
                <a:ea typeface="ＭＳ Ｐゴシック" pitchFamily="34" charset="-128"/>
              </a:rPr>
              <a:t>There is a big BUT. Based on a qualitative evaluation of the </a:t>
            </a:r>
            <a:r>
              <a:rPr lang="en-US" baseline="0" noProof="0" dirty="0" smtClean="0">
                <a:ea typeface="ＭＳ Ｐゴシック" pitchFamily="34" charset="-128"/>
              </a:rPr>
              <a:t>forum posts on Xbox </a:t>
            </a:r>
            <a:r>
              <a:rPr lang="en-US" baseline="0" noProof="0" dirty="0" err="1" smtClean="0">
                <a:ea typeface="ＭＳ Ｐゴシック" pitchFamily="34" charset="-128"/>
              </a:rPr>
              <a:t>Kinect</a:t>
            </a:r>
            <a:r>
              <a:rPr lang="en-US" baseline="0" noProof="0" dirty="0" smtClean="0">
                <a:ea typeface="ＭＳ Ｐゴシック" pitchFamily="34" charset="-128"/>
              </a:rPr>
              <a:t> and nuclear power, we found that there are some things distorting the results:</a:t>
            </a:r>
          </a:p>
          <a:p>
            <a:pPr marL="228600" indent="-228600">
              <a:buAutoNum type="arabicParenR"/>
            </a:pPr>
            <a:r>
              <a:rPr lang="en-US" baseline="0" noProof="0" dirty="0" smtClean="0">
                <a:ea typeface="ＭＳ Ｐゴシック" pitchFamily="34" charset="-128"/>
              </a:rPr>
              <a:t>Common expressions are not recognized, e.g., “piece of cake”.</a:t>
            </a:r>
          </a:p>
          <a:p>
            <a:pPr marL="228600" indent="-228600">
              <a:buAutoNum type="arabicParenR"/>
            </a:pPr>
            <a:r>
              <a:rPr lang="en-US" baseline="0" noProof="0" dirty="0" smtClean="0">
                <a:ea typeface="ＭＳ Ｐゴシック" pitchFamily="34" charset="-128"/>
              </a:rPr>
              <a:t>Slang language is ignored, e.g. “decors were blah”, “you will probably go gaga over this”.</a:t>
            </a:r>
          </a:p>
          <a:p>
            <a:pPr marL="228600" indent="-228600">
              <a:buAutoNum type="arabicParenR"/>
            </a:pPr>
            <a:r>
              <a:rPr lang="en-US" baseline="0" noProof="0" dirty="0" smtClean="0">
                <a:ea typeface="ＭＳ Ｐゴシック" pitchFamily="34" charset="-128"/>
              </a:rPr>
              <a:t>In English, negation tends to be more ambiguous than in Dutch (“no” can be a negation keyword, but the Dutch equivalent cannot)</a:t>
            </a:r>
          </a:p>
          <a:p>
            <a:pPr marL="228600" indent="-228600">
              <a:buAutoNum type="arabicParenR"/>
            </a:pPr>
            <a:r>
              <a:rPr lang="en-US" baseline="0" noProof="0" dirty="0" smtClean="0">
                <a:ea typeface="ＭＳ Ｐゴシック" pitchFamily="34" charset="-128"/>
              </a:rPr>
              <a:t>There are many hidden semantics in languages. It is for instance possible to express a rhetorical question which carries no direct sentiment. Conversely, it can suggest that the answer to the question would be negative, and therefore the sentence appears to the reader to have a negative sentiment.</a:t>
            </a:r>
          </a:p>
          <a:p>
            <a:pPr marL="228600" indent="-228600">
              <a:buAutoNum type="arabicParenR"/>
            </a:pPr>
            <a:r>
              <a:rPr lang="en-US" baseline="0" noProof="0" dirty="0" smtClean="0">
                <a:ea typeface="ＭＳ Ｐゴシック" pitchFamily="34" charset="-128"/>
              </a:rPr>
              <a:t>Many acronyms like “</a:t>
            </a:r>
            <a:r>
              <a:rPr lang="en-US" baseline="0" noProof="0" dirty="0" err="1" smtClean="0">
                <a:ea typeface="ＭＳ Ｐゴシック" pitchFamily="34" charset="-128"/>
              </a:rPr>
              <a:t>lol</a:t>
            </a:r>
            <a:r>
              <a:rPr lang="en-US" baseline="0" noProof="0" dirty="0" smtClean="0">
                <a:ea typeface="ＭＳ Ｐゴシック" pitchFamily="34" charset="-128"/>
              </a:rPr>
              <a:t>”, “</a:t>
            </a:r>
            <a:r>
              <a:rPr lang="en-US" baseline="0" noProof="0" dirty="0" err="1" smtClean="0">
                <a:ea typeface="ＭＳ Ｐゴシック" pitchFamily="34" charset="-128"/>
              </a:rPr>
              <a:t>afaik</a:t>
            </a:r>
            <a:r>
              <a:rPr lang="en-US" baseline="0" noProof="0" dirty="0" smtClean="0">
                <a:ea typeface="ＭＳ Ｐゴシック" pitchFamily="34" charset="-128"/>
              </a:rPr>
              <a:t>”, but also emoticons or </a:t>
            </a:r>
            <a:r>
              <a:rPr lang="en-US" baseline="0" noProof="0" dirty="0" err="1" smtClean="0">
                <a:ea typeface="ＭＳ Ｐゴシック" pitchFamily="34" charset="-128"/>
              </a:rPr>
              <a:t>smilies</a:t>
            </a:r>
            <a:r>
              <a:rPr lang="en-US" baseline="0" noProof="0" dirty="0" smtClean="0">
                <a:ea typeface="ＭＳ Ｐゴシック" pitchFamily="34" charset="-128"/>
              </a:rPr>
              <a:t> like “:D”, “:’(“, etcetera have a great influence on the sentiment. Especially the recognition of sarcastic emoticons could improve the sentiment recognition in a text.</a:t>
            </a:r>
          </a:p>
          <a:p>
            <a:pPr marL="228600" indent="-228600">
              <a:buAutoNum type="arabicParenR"/>
            </a:pPr>
            <a:r>
              <a:rPr lang="en-US" baseline="0" noProof="0" dirty="0" smtClean="0">
                <a:ea typeface="ＭＳ Ｐゴシック" pitchFamily="34" charset="-128"/>
              </a:rPr>
              <a:t>Especially in Dutch, verbs are often split (having a number of words in between them), leading to errors in the parser as it recognizes the related verb parts as individual words mainly due to their positioning.</a:t>
            </a:r>
          </a:p>
          <a:p>
            <a:pPr marL="228600" indent="-228600">
              <a:buAutoNum type="arabicParenR"/>
            </a:pPr>
            <a:endParaRPr lang="en-US" baseline="0" noProof="0" dirty="0" smtClean="0">
              <a:ea typeface="ＭＳ Ｐゴシック"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ＭＳ Ｐゴシック" pitchFamily="34" charset="-128"/>
                <a:cs typeface="+mn-cs"/>
              </a:rPr>
              <a:t>Also it should be noted that the English language is based on more explicitly mentioned sentiment, whereas the Dutch tend to have a more reserved way of expressing themselves, leading to implicitly stored sentiment</a:t>
            </a:r>
            <a:r>
              <a:rPr kumimoji="0" lang="en-US" sz="1200" b="0" i="0" u="none" strike="noStrike" kern="1200" cap="none" spc="0" normalizeH="0" baseline="0" noProof="0" dirty="0" smtClean="0">
                <a:ln>
                  <a:noFill/>
                </a:ln>
                <a:solidFill>
                  <a:srgbClr val="000000"/>
                </a:solidFill>
                <a:effectLst/>
                <a:uLnTx/>
                <a:uFillTx/>
                <a:latin typeface="Arial" charset="0"/>
                <a:ea typeface="ＭＳ Ｐゴシック" pitchFamily="34" charset="-128"/>
                <a:cs typeface="+mn-cs"/>
              </a:rPr>
              <a:t>. This can also been seen in the graph I </a:t>
            </a:r>
            <a:r>
              <a:rPr kumimoji="0" lang="en-US" sz="1200" b="0" i="0" u="none" strike="noStrike" kern="1200" cap="none" spc="0" normalizeH="0" baseline="0" noProof="0" smtClean="0">
                <a:ln>
                  <a:noFill/>
                </a:ln>
                <a:solidFill>
                  <a:srgbClr val="000000"/>
                </a:solidFill>
                <a:effectLst/>
                <a:uLnTx/>
                <a:uFillTx/>
                <a:latin typeface="Arial" charset="0"/>
                <a:ea typeface="ＭＳ Ｐゴシック" pitchFamily="34" charset="-128"/>
                <a:cs typeface="+mn-cs"/>
              </a:rPr>
              <a:t>showed earlier.</a:t>
            </a:r>
            <a:endParaRPr kumimoji="0" lang="en-US" sz="1200" b="0" i="0" u="none" strike="noStrike" kern="1200" cap="none" spc="0" normalizeH="0" baseline="0" noProof="0" dirty="0" smtClean="0">
              <a:ln>
                <a:noFill/>
              </a:ln>
              <a:solidFill>
                <a:srgbClr val="000000"/>
              </a:solidFill>
              <a:effectLst/>
              <a:uLnTx/>
              <a:uFillTx/>
              <a:latin typeface="Arial" charset="0"/>
              <a:ea typeface="ＭＳ Ｐゴシック" pitchFamily="34" charset="-128"/>
              <a:cs typeface="+mn-cs"/>
            </a:endParaRPr>
          </a:p>
          <a:p>
            <a:pPr marL="228600" indent="-228600">
              <a:buNone/>
            </a:pPr>
            <a:endParaRPr lang="en-US" baseline="0" noProof="0" dirty="0" smtClean="0">
              <a:ea typeface="ＭＳ Ｐゴシック" pitchFamily="34" charset="-128"/>
            </a:endParaRPr>
          </a:p>
        </p:txBody>
      </p:sp>
      <p:sp>
        <p:nvSpPr>
          <p:cNvPr id="30724" name="Tijdelijke aanduiding voor dianummer 3"/>
          <p:cNvSpPr>
            <a:spLocks noGrp="1"/>
          </p:cNvSpPr>
          <p:nvPr>
            <p:ph type="sldNum" sz="quarter" idx="5"/>
          </p:nvPr>
        </p:nvSpPr>
        <p:spPr>
          <a:noFill/>
        </p:spPr>
        <p:txBody>
          <a:bodyPr/>
          <a:lstStyle/>
          <a:p>
            <a:fld id="{D6055F11-8C63-4C45-9319-290E2DE9667C}" type="slidenum">
              <a:rPr lang="en-US" smtClean="0">
                <a:ea typeface="ＭＳ Ｐゴシック" pitchFamily="34" charset="-128"/>
              </a:rPr>
              <a:pPr/>
              <a:t>15</a:t>
            </a:fld>
            <a:endParaRPr lang="en-US" smtClean="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jdelijke aanduiding voor dia-afbeelding 1"/>
          <p:cNvSpPr>
            <a:spLocks noGrp="1" noRot="1" noChangeAspect="1" noTextEdit="1"/>
          </p:cNvSpPr>
          <p:nvPr>
            <p:ph type="sldImg"/>
          </p:nvPr>
        </p:nvSpPr>
        <p:spPr>
          <a:ln/>
        </p:spPr>
      </p:sp>
      <p:sp>
        <p:nvSpPr>
          <p:cNvPr id="31747" name="Tijdelijke aanduiding voor notities 2"/>
          <p:cNvSpPr>
            <a:spLocks noGrp="1"/>
          </p:cNvSpPr>
          <p:nvPr>
            <p:ph type="body" idx="1"/>
          </p:nvPr>
        </p:nvSpPr>
        <p:spPr>
          <a:noFill/>
          <a:ln/>
        </p:spPr>
        <p:txBody>
          <a:bodyPr/>
          <a:lstStyle/>
          <a:p>
            <a:endParaRPr lang="nl-NL" smtClean="0">
              <a:ea typeface="ＭＳ Ｐゴシック" pitchFamily="34" charset="-128"/>
            </a:endParaRPr>
          </a:p>
        </p:txBody>
      </p:sp>
      <p:sp>
        <p:nvSpPr>
          <p:cNvPr id="31748" name="Tijdelijke aanduiding voor dianummer 3"/>
          <p:cNvSpPr>
            <a:spLocks noGrp="1"/>
          </p:cNvSpPr>
          <p:nvPr>
            <p:ph type="sldNum" sz="quarter" idx="5"/>
          </p:nvPr>
        </p:nvSpPr>
        <p:spPr>
          <a:noFill/>
        </p:spPr>
        <p:txBody>
          <a:bodyPr/>
          <a:lstStyle/>
          <a:p>
            <a:fld id="{0CB98C92-BD71-4539-8D94-2162F0595803}" type="slidenum">
              <a:rPr lang="en-US" smtClean="0">
                <a:ea typeface="ＭＳ Ｐゴシック" pitchFamily="34" charset="-128"/>
              </a:rPr>
              <a:pPr/>
              <a:t>16</a:t>
            </a:fld>
            <a:endParaRPr lang="en-US" smtClean="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jdelijke aanduiding voor dia-afbeelding 1"/>
          <p:cNvSpPr>
            <a:spLocks noGrp="1" noRot="1" noChangeAspect="1" noTextEdit="1"/>
          </p:cNvSpPr>
          <p:nvPr>
            <p:ph type="sldImg"/>
          </p:nvPr>
        </p:nvSpPr>
        <p:spPr>
          <a:ln/>
        </p:spPr>
      </p:sp>
      <p:sp>
        <p:nvSpPr>
          <p:cNvPr id="20483" name="Tijdelijke aanduiding voor notities 2"/>
          <p:cNvSpPr>
            <a:spLocks noGrp="1"/>
          </p:cNvSpPr>
          <p:nvPr>
            <p:ph type="body" idx="1"/>
          </p:nvPr>
        </p:nvSpPr>
        <p:spPr>
          <a:noFill/>
          <a:ln/>
        </p:spPr>
        <p:txBody>
          <a:bodyPr/>
          <a:lstStyle/>
          <a:p>
            <a:r>
              <a:rPr lang="en-US" dirty="0" smtClean="0">
                <a:solidFill>
                  <a:schemeClr val="tx1"/>
                </a:solidFill>
                <a:ea typeface="ＭＳ Ｐゴシック" pitchFamily="34" charset="-128"/>
                <a:cs typeface="Arial" charset="0"/>
              </a:rPr>
              <a:t>The Web, being available to a continually expanding audience all over the world, dramatically increases the availability of data in the form of reviews, previews, blogs, forums, social media, etc. Because of increased transparency and convenience of gathering data on the Web, global competition between companies is also highly increased. In this expanding competitive landscape it becomes more important for a company to understand its market and target audience.</a:t>
            </a:r>
          </a:p>
          <a:p>
            <a:endParaRPr lang="en-US" dirty="0" smtClean="0">
              <a:solidFill>
                <a:schemeClr val="tx1"/>
              </a:solidFill>
              <a:ea typeface="ＭＳ Ｐゴシック" pitchFamily="34" charset="-128"/>
              <a:cs typeface="Arial" charset="0"/>
            </a:endParaRPr>
          </a:p>
          <a:p>
            <a:r>
              <a:rPr lang="en-US" dirty="0" smtClean="0">
                <a:solidFill>
                  <a:schemeClr val="tx1"/>
                </a:solidFill>
                <a:ea typeface="ＭＳ Ｐゴシック" pitchFamily="34" charset="-128"/>
                <a:cs typeface="Arial" charset="0"/>
              </a:rPr>
              <a:t>With the vast amounts of information available on the Web it is impossible for companies to read everything that is written about their position between competitors and competing products manually. Moreover, a company's staff would have to master many languages to read all the relevant texts.</a:t>
            </a:r>
          </a:p>
          <a:p>
            <a:endParaRPr lang="en-US" dirty="0" smtClean="0">
              <a:solidFill>
                <a:schemeClr val="tx1"/>
              </a:solidFill>
              <a:ea typeface="ＭＳ Ｐゴシック" pitchFamily="34" charset="-128"/>
              <a:cs typeface="Arial" charset="0"/>
            </a:endParaRPr>
          </a:p>
          <a:p>
            <a:r>
              <a:rPr lang="en-US" dirty="0" smtClean="0">
                <a:solidFill>
                  <a:schemeClr val="tx1"/>
                </a:solidFill>
                <a:ea typeface="ＭＳ Ｐゴシック" pitchFamily="34" charset="-128"/>
                <a:cs typeface="Arial" charset="0"/>
              </a:rPr>
              <a:t>Here’s an example of the information that can be found on a specific company or</a:t>
            </a:r>
            <a:r>
              <a:rPr lang="en-US" baseline="0" dirty="0" smtClean="0">
                <a:solidFill>
                  <a:schemeClr val="tx1"/>
                </a:solidFill>
                <a:ea typeface="ＭＳ Ｐゴシック" pitchFamily="34" charset="-128"/>
                <a:cs typeface="Arial" charset="0"/>
              </a:rPr>
              <a:t> product on the Web. Take Coca-Cola. There are blogs, textual reviews, social network pages, heck, even </a:t>
            </a:r>
            <a:r>
              <a:rPr lang="en-US" baseline="0" dirty="0" err="1" smtClean="0">
                <a:solidFill>
                  <a:schemeClr val="tx1"/>
                </a:solidFill>
                <a:ea typeface="ＭＳ Ｐゴシック" pitchFamily="34" charset="-128"/>
                <a:cs typeface="Arial" charset="0"/>
              </a:rPr>
              <a:t>youtube</a:t>
            </a:r>
            <a:r>
              <a:rPr lang="en-US" baseline="0" dirty="0" smtClean="0">
                <a:solidFill>
                  <a:schemeClr val="tx1"/>
                </a:solidFill>
                <a:ea typeface="ＭＳ Ｐゴシック" pitchFamily="34" charset="-128"/>
                <a:cs typeface="Arial" charset="0"/>
              </a:rPr>
              <a:t> reviews of people grossing out over 22-year-old bottles of coke. For rival Pepsi it is not much different. There is simply a lot – a LOT – to be found on the Web on almost anything.</a:t>
            </a:r>
            <a:endParaRPr lang="en-US" dirty="0" smtClean="0">
              <a:solidFill>
                <a:schemeClr val="tx1"/>
              </a:solidFill>
              <a:ea typeface="ＭＳ Ｐゴシック" pitchFamily="34" charset="-128"/>
              <a:cs typeface="Arial" charset="0"/>
            </a:endParaRPr>
          </a:p>
        </p:txBody>
      </p:sp>
      <p:sp>
        <p:nvSpPr>
          <p:cNvPr id="20484" name="Tijdelijke aanduiding voor dianummer 3"/>
          <p:cNvSpPr>
            <a:spLocks noGrp="1"/>
          </p:cNvSpPr>
          <p:nvPr>
            <p:ph type="sldNum" sz="quarter" idx="5"/>
          </p:nvPr>
        </p:nvSpPr>
        <p:spPr>
          <a:noFill/>
        </p:spPr>
        <p:txBody>
          <a:bodyPr/>
          <a:lstStyle/>
          <a:p>
            <a:fld id="{F0346F57-18CC-48C5-BFEE-506D1270F4E9}" type="slidenum">
              <a:rPr lang="en-US" smtClean="0">
                <a:ea typeface="ＭＳ Ｐゴシック" pitchFamily="34" charset="-128"/>
              </a:rPr>
              <a:pPr/>
              <a:t>2</a:t>
            </a:fld>
            <a:endParaRPr lang="en-US" smtClean="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jdelijke aanduiding voor dia-afbeelding 1"/>
          <p:cNvSpPr>
            <a:spLocks noGrp="1" noRot="1" noChangeAspect="1" noTextEdit="1"/>
          </p:cNvSpPr>
          <p:nvPr>
            <p:ph type="sldImg"/>
          </p:nvPr>
        </p:nvSpPr>
        <p:spPr>
          <a:ln/>
        </p:spPr>
      </p:sp>
      <p:sp>
        <p:nvSpPr>
          <p:cNvPr id="21507" name="Tijdelijke aanduiding voor notities 2"/>
          <p:cNvSpPr>
            <a:spLocks noGrp="1"/>
          </p:cNvSpPr>
          <p:nvPr>
            <p:ph type="body" idx="1"/>
          </p:nvPr>
        </p:nvSpPr>
        <p:spPr>
          <a:noFill/>
          <a:ln/>
        </p:spPr>
        <p:txBody>
          <a:bodyPr/>
          <a:lstStyle/>
          <a:p>
            <a:r>
              <a:rPr lang="en-US" dirty="0" smtClean="0">
                <a:solidFill>
                  <a:schemeClr val="tx1"/>
                </a:solidFill>
                <a:ea typeface="ＭＳ Ｐゴシック" pitchFamily="34" charset="-128"/>
                <a:cs typeface="Arial" charset="0"/>
              </a:rPr>
              <a:t>Sentiment analysis comes to answer this need, as it can be used as a marketing tool to find out what people are generally saying about their products or products of their competitors. Sentiment analysis -- also referred to as opinion mining -- is the process of retrieving the sentiment or opinion of the author from a text.</a:t>
            </a:r>
          </a:p>
          <a:p>
            <a:endParaRPr lang="en-US" dirty="0" smtClean="0">
              <a:solidFill>
                <a:schemeClr val="tx1"/>
              </a:solidFill>
              <a:ea typeface="ＭＳ Ｐゴシック" pitchFamily="34" charset="-128"/>
              <a:cs typeface="Arial" charset="0"/>
            </a:endParaRPr>
          </a:p>
          <a:p>
            <a:r>
              <a:rPr lang="en-US" dirty="0" smtClean="0">
                <a:solidFill>
                  <a:schemeClr val="tx1"/>
                </a:solidFill>
                <a:ea typeface="ＭＳ Ｐゴシック" pitchFamily="34" charset="-128"/>
                <a:cs typeface="Arial" charset="0"/>
              </a:rPr>
              <a:t>Yet, for international companies it is not only important to know what people are saying about them in one language; they need to know as well what is said about them across the world in many languages. Being able to analyze documents written in multiple languages gives companies the opportunity to assess local opinions which can be of great help when setting out a marketing plan across different geographies. It can help companies understand where clients adore or dislike their products. It can also help them understand why people in different areas around the world think differently about their products and where they need to focus their marketing efforts. However, it is still not possible to accurately compare the results of sentiment analysis across different languages.</a:t>
            </a:r>
          </a:p>
          <a:p>
            <a:endParaRPr lang="en-US" dirty="0" smtClean="0">
              <a:solidFill>
                <a:schemeClr val="tx1"/>
              </a:solidFill>
              <a:ea typeface="ＭＳ Ｐゴシック" pitchFamily="34" charset="-128"/>
              <a:cs typeface="Arial" charset="0"/>
            </a:endParaRPr>
          </a:p>
          <a:p>
            <a:r>
              <a:rPr lang="en-US" dirty="0" smtClean="0">
                <a:solidFill>
                  <a:schemeClr val="tx1"/>
                </a:solidFill>
                <a:ea typeface="ＭＳ Ｐゴシック" pitchFamily="34" charset="-128"/>
                <a:cs typeface="Arial" charset="0"/>
              </a:rPr>
              <a:t>Existing work on sentiment analysis either does not focus on the comparability of sentiment across languages or assumes sentiment across languages to be comparable. We argue that the assumption of comparability of sentiment analysis across languages is too simplistic.</a:t>
            </a:r>
          </a:p>
        </p:txBody>
      </p:sp>
      <p:sp>
        <p:nvSpPr>
          <p:cNvPr id="21508" name="Tijdelijke aanduiding voor dianummer 3"/>
          <p:cNvSpPr>
            <a:spLocks noGrp="1"/>
          </p:cNvSpPr>
          <p:nvPr>
            <p:ph type="sldNum" sz="quarter" idx="5"/>
          </p:nvPr>
        </p:nvSpPr>
        <p:spPr>
          <a:noFill/>
        </p:spPr>
        <p:txBody>
          <a:bodyPr/>
          <a:lstStyle/>
          <a:p>
            <a:fld id="{0948536D-87A6-4538-A71F-7213D34875D0}" type="slidenum">
              <a:rPr lang="en-US" smtClean="0">
                <a:ea typeface="ＭＳ Ｐゴシック" pitchFamily="34" charset="-128"/>
              </a:rPr>
              <a:pPr/>
              <a:t>3</a:t>
            </a:fld>
            <a:endParaRPr lang="en-US" smtClean="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jdelijke aanduiding voor dia-afbeelding 1"/>
          <p:cNvSpPr>
            <a:spLocks noGrp="1" noRot="1" noChangeAspect="1" noTextEdit="1"/>
          </p:cNvSpPr>
          <p:nvPr>
            <p:ph type="sldImg"/>
          </p:nvPr>
        </p:nvSpPr>
        <p:spPr>
          <a:ln/>
        </p:spPr>
      </p:sp>
      <p:sp>
        <p:nvSpPr>
          <p:cNvPr id="22531" name="Tijdelijke aanduiding voor notities 2"/>
          <p:cNvSpPr>
            <a:spLocks noGrp="1"/>
          </p:cNvSpPr>
          <p:nvPr>
            <p:ph type="body" idx="1"/>
          </p:nvPr>
        </p:nvSpPr>
        <p:spPr>
          <a:noFill/>
          <a:ln/>
        </p:spPr>
        <p:txBody>
          <a:bodyPr/>
          <a:lstStyle/>
          <a:p>
            <a:r>
              <a:rPr lang="en-US" dirty="0" smtClean="0">
                <a:solidFill>
                  <a:schemeClr val="tx1"/>
                </a:solidFill>
                <a:ea typeface="ＭＳ Ｐゴシック" pitchFamily="34" charset="-128"/>
                <a:cs typeface="Arial" charset="0"/>
              </a:rPr>
              <a:t>Therefore, we propose to utilize a novel language-independent method for analyzing sentiment in order to uncover structural differences in the way sentiment is conveyed in different languages. These insights may contribute to future endeavors in the field of cross-language sentiment analysis. To this end, our framework identifies sentiment in any considered language in the same way, albeit based on language-specific sentiment lexicons. We focus on documents written in the English and Dutch language. Here, documents are constructs of natural language text in the form of news articles, blog posts, forum posts or reviews, but also comments on a review or messages on a social media platform.</a:t>
            </a:r>
          </a:p>
        </p:txBody>
      </p:sp>
      <p:sp>
        <p:nvSpPr>
          <p:cNvPr id="22532" name="Tijdelijke aanduiding voor dianummer 3"/>
          <p:cNvSpPr>
            <a:spLocks noGrp="1"/>
          </p:cNvSpPr>
          <p:nvPr>
            <p:ph type="sldNum" sz="quarter" idx="5"/>
          </p:nvPr>
        </p:nvSpPr>
        <p:spPr>
          <a:noFill/>
        </p:spPr>
        <p:txBody>
          <a:bodyPr/>
          <a:lstStyle/>
          <a:p>
            <a:fld id="{857ADD25-FA14-4BC3-9B96-3AFE0DBC86FE}" type="slidenum">
              <a:rPr lang="en-US" smtClean="0">
                <a:ea typeface="ＭＳ Ｐゴシック" pitchFamily="34" charset="-128"/>
              </a:rPr>
              <a:pPr/>
              <a:t>4</a:t>
            </a:fld>
            <a:endParaRPr lang="en-US" smtClean="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a:bodyPr>
          <a:lstStyle/>
          <a:p>
            <a:r>
              <a:rPr lang="en-US" dirty="0" smtClean="0">
                <a:solidFill>
                  <a:schemeClr val="tx1"/>
                </a:solidFill>
              </a:rPr>
              <a:t>Two hypotheses could be derived from the related work.</a:t>
            </a:r>
          </a:p>
          <a:p>
            <a:endParaRPr lang="en-US" dirty="0" smtClean="0">
              <a:solidFill>
                <a:schemeClr val="tx1"/>
              </a:solidFill>
            </a:endParaRPr>
          </a:p>
          <a:p>
            <a:r>
              <a:rPr lang="en-US" dirty="0" smtClean="0">
                <a:solidFill>
                  <a:schemeClr val="tx1"/>
                </a:solidFill>
              </a:rPr>
              <a:t>First, we hypothesize that the difference in pipelines for different languages causes a difference in the final document score. The optimal pipeline for different languages looks different. This is caused by the grammar of the language. An example of these differences can be found in the way different languages handle negation. For example, English negation is most accurately found by extending the effect of a negation word until the first punctuation, while in the Dutch language it is better to use a set window frame of words around the negation word. Since we are comparing the document scores of documents written in different languages we propose a general pipeline, handling both languages, to minimize these differences in results.</a:t>
            </a:r>
          </a:p>
          <a:p>
            <a:endParaRPr lang="en-US" dirty="0" smtClean="0">
              <a:solidFill>
                <a:schemeClr val="tx1"/>
              </a:solidFill>
            </a:endParaRPr>
          </a:p>
          <a:p>
            <a:r>
              <a:rPr lang="en-US" dirty="0" smtClean="0">
                <a:solidFill>
                  <a:schemeClr val="tx1"/>
                </a:solidFill>
              </a:rPr>
              <a:t>Our second hypothesis is that differences in the way people express themselves cause unwanted differences in the sentiment analysis. An important difference between languages is in the way of speech. For example, when an Englishman says: “that is not bad at all”, he means he is very enthusiastic about it, yet for the sentiment analysis it is just the negation of bad. This may give documents lower overall sentiment scores while the text is either very positive or very negative. Additionally, a Dutch person would prefer to say “this is a good university” rather than “I love this university”. For English people, the opposite holds true. We want to quantify how much effect these differences have on the final document sentiment score and how we can compensate for these differences.</a:t>
            </a:r>
            <a:endParaRPr lang="nl-NL" dirty="0">
              <a:solidFill>
                <a:schemeClr val="tx1"/>
              </a:solidFill>
            </a:endParaRPr>
          </a:p>
        </p:txBody>
      </p:sp>
      <p:sp>
        <p:nvSpPr>
          <p:cNvPr id="4" name="Tijdelijke aanduiding voor dianummer 3"/>
          <p:cNvSpPr>
            <a:spLocks noGrp="1"/>
          </p:cNvSpPr>
          <p:nvPr>
            <p:ph type="sldNum" sz="quarter" idx="10"/>
          </p:nvPr>
        </p:nvSpPr>
        <p:spPr/>
        <p:txBody>
          <a:bodyPr/>
          <a:lstStyle/>
          <a:p>
            <a:pPr>
              <a:defRPr/>
            </a:pPr>
            <a:fld id="{5A3A7AC8-FECE-4E63-B5C4-A5082534746D}"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jdelijke aanduiding voor dia-afbeelding 1"/>
          <p:cNvSpPr>
            <a:spLocks noGrp="1" noRot="1" noChangeAspect="1" noTextEdit="1"/>
          </p:cNvSpPr>
          <p:nvPr>
            <p:ph type="sldImg"/>
          </p:nvPr>
        </p:nvSpPr>
        <p:spPr>
          <a:ln/>
        </p:spPr>
      </p:sp>
      <p:sp>
        <p:nvSpPr>
          <p:cNvPr id="24579" name="Tijdelijke aanduiding voor notities 2"/>
          <p:cNvSpPr>
            <a:spLocks noGrp="1"/>
          </p:cNvSpPr>
          <p:nvPr>
            <p:ph type="body" idx="1"/>
          </p:nvPr>
        </p:nvSpPr>
        <p:spPr>
          <a:noFill/>
          <a:ln/>
        </p:spPr>
        <p:txBody>
          <a:bodyPr/>
          <a:lstStyle/>
          <a:p>
            <a:pPr algn="just" defTabSz="3497263">
              <a:spcBef>
                <a:spcPct val="0"/>
              </a:spcBef>
            </a:pPr>
            <a:r>
              <a:rPr lang="en-US" dirty="0" smtClean="0">
                <a:solidFill>
                  <a:srgbClr val="00393F"/>
                </a:solidFill>
                <a:ea typeface="ＭＳ Ｐゴシック" pitchFamily="34" charset="-128"/>
                <a:cs typeface="Arial" charset="0"/>
              </a:rPr>
              <a:t>The SAMP framework consists of three main components:</a:t>
            </a:r>
          </a:p>
          <a:p>
            <a:pPr algn="just" defTabSz="3497263">
              <a:spcBef>
                <a:spcPct val="0"/>
              </a:spcBef>
            </a:pPr>
            <a:endParaRPr lang="en-US" dirty="0" smtClean="0">
              <a:solidFill>
                <a:srgbClr val="00393F"/>
              </a:solidFill>
              <a:ea typeface="ＭＳ Ｐゴシック" pitchFamily="34" charset="-128"/>
              <a:cs typeface="Arial" charset="0"/>
            </a:endParaRPr>
          </a:p>
          <a:p>
            <a:pPr algn="just" defTabSz="3497263">
              <a:spcBef>
                <a:spcPct val="0"/>
              </a:spcBef>
            </a:pPr>
            <a:r>
              <a:rPr lang="en-US" b="1" dirty="0" smtClean="0">
                <a:solidFill>
                  <a:srgbClr val="00393F"/>
                </a:solidFill>
                <a:ea typeface="ＭＳ Ｐゴシック" pitchFamily="34" charset="-128"/>
                <a:cs typeface="Arial" charset="0"/>
              </a:rPr>
              <a:t>Language Selection:</a:t>
            </a:r>
            <a:r>
              <a:rPr lang="en-US" dirty="0" smtClean="0">
                <a:solidFill>
                  <a:srgbClr val="00393F"/>
                </a:solidFill>
                <a:ea typeface="ＭＳ Ｐゴシック" pitchFamily="34" charset="-128"/>
                <a:cs typeface="Arial" charset="0"/>
              </a:rPr>
              <a:t> determines the language of the text. Selects either Dutch or English, based on the likelihood of the text to be written in the respective languages.</a:t>
            </a:r>
          </a:p>
          <a:p>
            <a:pPr algn="just" defTabSz="3497263">
              <a:spcBef>
                <a:spcPct val="0"/>
              </a:spcBef>
            </a:pPr>
            <a:endParaRPr lang="en-US" dirty="0" smtClean="0">
              <a:solidFill>
                <a:srgbClr val="00393F"/>
              </a:solidFill>
              <a:ea typeface="ＭＳ Ｐゴシック" pitchFamily="34" charset="-128"/>
              <a:cs typeface="Arial" charset="0"/>
            </a:endParaRPr>
          </a:p>
          <a:p>
            <a:pPr algn="just" defTabSz="3497263">
              <a:spcBef>
                <a:spcPct val="0"/>
              </a:spcBef>
            </a:pPr>
            <a:r>
              <a:rPr lang="en-US" b="1" dirty="0" smtClean="0">
                <a:solidFill>
                  <a:srgbClr val="00393F"/>
                </a:solidFill>
                <a:ea typeface="ＭＳ Ｐゴシック" pitchFamily="34" charset="-128"/>
                <a:cs typeface="Arial" charset="0"/>
              </a:rPr>
              <a:t>Text Preparation:</a:t>
            </a:r>
            <a:r>
              <a:rPr lang="en-US" dirty="0" smtClean="0">
                <a:solidFill>
                  <a:srgbClr val="00393F"/>
                </a:solidFill>
                <a:ea typeface="ＭＳ Ｐゴシック" pitchFamily="34" charset="-128"/>
                <a:cs typeface="Arial" charset="0"/>
              </a:rPr>
              <a:t> consists of two parts. The first part is text cleaning. This involves replacing all capital letters with small letters, remove diacritics, etc. until a clean text remains. The second part involves word typing, i.e. finding the Part-Of-Speech (POS) of all words and determining whether each word exists in the lexicon to find the word category (i.e., opinion or modifier).</a:t>
            </a:r>
          </a:p>
          <a:p>
            <a:pPr algn="just" defTabSz="3497263">
              <a:spcBef>
                <a:spcPct val="0"/>
              </a:spcBef>
            </a:pPr>
            <a:endParaRPr lang="en-US" dirty="0" smtClean="0">
              <a:solidFill>
                <a:srgbClr val="00393F"/>
              </a:solidFill>
              <a:ea typeface="ＭＳ Ｐゴシック" pitchFamily="34" charset="-128"/>
              <a:cs typeface="Arial" charset="0"/>
            </a:endParaRPr>
          </a:p>
          <a:p>
            <a:pPr algn="just" defTabSz="3497263">
              <a:spcBef>
                <a:spcPct val="0"/>
              </a:spcBef>
            </a:pPr>
            <a:r>
              <a:rPr lang="en-US" b="1" dirty="0" smtClean="0">
                <a:solidFill>
                  <a:srgbClr val="00393F"/>
                </a:solidFill>
                <a:ea typeface="ＭＳ Ｐゴシック" pitchFamily="34" charset="-128"/>
                <a:cs typeface="Arial" charset="0"/>
              </a:rPr>
              <a:t>Sentiment Score Computation:</a:t>
            </a:r>
            <a:r>
              <a:rPr lang="en-US" dirty="0" smtClean="0">
                <a:solidFill>
                  <a:srgbClr val="00393F"/>
                </a:solidFill>
                <a:ea typeface="ＭＳ Ｐゴシック" pitchFamily="34" charset="-128"/>
                <a:cs typeface="Arial" charset="0"/>
              </a:rPr>
              <a:t> is divided in three separate steps. The first step is document sentiment scoring: calculate the sentiment score of a document. The second step is document relevance scoring, i.e., determining the relevance of a document with respect to an arbitrary topic. Step three is topic sentiment score computation, which involves computing a weighted average of the relevance and sentiment score of a batch of documents with respect to the topic of this collection.</a:t>
            </a:r>
          </a:p>
        </p:txBody>
      </p:sp>
      <p:sp>
        <p:nvSpPr>
          <p:cNvPr id="24580" name="Tijdelijke aanduiding voor dianummer 3"/>
          <p:cNvSpPr>
            <a:spLocks noGrp="1"/>
          </p:cNvSpPr>
          <p:nvPr>
            <p:ph type="sldNum" sz="quarter" idx="5"/>
          </p:nvPr>
        </p:nvSpPr>
        <p:spPr>
          <a:noFill/>
        </p:spPr>
        <p:txBody>
          <a:bodyPr/>
          <a:lstStyle/>
          <a:p>
            <a:fld id="{4B5CC477-58DF-4737-A3AC-303244D1F417}" type="slidenum">
              <a:rPr lang="en-US" smtClean="0">
                <a:ea typeface="ＭＳ Ｐゴシック" pitchFamily="34" charset="-128"/>
              </a:rPr>
              <a:pPr/>
              <a:t>6</a:t>
            </a:fld>
            <a:endParaRPr lang="en-US" smtClean="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jdelijke aanduiding voor dia-afbeelding 1"/>
          <p:cNvSpPr>
            <a:spLocks noGrp="1" noRot="1" noChangeAspect="1" noTextEdit="1"/>
          </p:cNvSpPr>
          <p:nvPr>
            <p:ph type="sldImg"/>
          </p:nvPr>
        </p:nvSpPr>
        <p:spPr>
          <a:ln/>
        </p:spPr>
      </p:sp>
      <p:sp>
        <p:nvSpPr>
          <p:cNvPr id="25603" name="Tijdelijke aanduiding voor notities 2"/>
          <p:cNvSpPr>
            <a:spLocks noGrp="1"/>
          </p:cNvSpPr>
          <p:nvPr>
            <p:ph type="body" idx="1"/>
          </p:nvPr>
        </p:nvSpPr>
        <p:spPr>
          <a:noFill/>
          <a:ln/>
        </p:spPr>
        <p:txBody>
          <a:bodyPr/>
          <a:lstStyle/>
          <a:p>
            <a:pPr algn="just" defTabSz="3497263">
              <a:spcBef>
                <a:spcPct val="0"/>
              </a:spcBef>
            </a:pPr>
            <a:endParaRPr lang="en-US" dirty="0" smtClean="0">
              <a:solidFill>
                <a:srgbClr val="00393F"/>
              </a:solidFill>
              <a:ea typeface="ＭＳ Ｐゴシック" pitchFamily="34" charset="-128"/>
              <a:cs typeface="Arial" charset="0"/>
            </a:endParaRPr>
          </a:p>
        </p:txBody>
      </p:sp>
      <p:sp>
        <p:nvSpPr>
          <p:cNvPr id="25604" name="Tijdelijke aanduiding voor dianummer 3"/>
          <p:cNvSpPr>
            <a:spLocks noGrp="1"/>
          </p:cNvSpPr>
          <p:nvPr>
            <p:ph type="sldNum" sz="quarter" idx="5"/>
          </p:nvPr>
        </p:nvSpPr>
        <p:spPr>
          <a:noFill/>
        </p:spPr>
        <p:txBody>
          <a:bodyPr/>
          <a:lstStyle/>
          <a:p>
            <a:fld id="{669AF63F-D45B-4A9F-B26E-9ED5CF9FB509}" type="slidenum">
              <a:rPr lang="en-US" smtClean="0">
                <a:ea typeface="ＭＳ Ｐゴシック" pitchFamily="34" charset="-128"/>
              </a:rPr>
              <a:pPr/>
              <a:t>7</a:t>
            </a:fld>
            <a:endParaRPr lang="en-US" smtClean="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jdelijke aanduiding voor dia-afbeelding 1"/>
          <p:cNvSpPr>
            <a:spLocks noGrp="1" noRot="1" noChangeAspect="1" noTextEdit="1"/>
          </p:cNvSpPr>
          <p:nvPr>
            <p:ph type="sldImg"/>
          </p:nvPr>
        </p:nvSpPr>
        <p:spPr>
          <a:ln/>
        </p:spPr>
      </p:sp>
      <p:sp>
        <p:nvSpPr>
          <p:cNvPr id="26627" name="Tijdelijke aanduiding voor notities 2"/>
          <p:cNvSpPr>
            <a:spLocks noGrp="1"/>
          </p:cNvSpPr>
          <p:nvPr>
            <p:ph type="body" idx="1"/>
          </p:nvPr>
        </p:nvSpPr>
        <p:spPr>
          <a:noFill/>
          <a:ln/>
        </p:spPr>
        <p:txBody>
          <a:bodyPr/>
          <a:lstStyle/>
          <a:p>
            <a:r>
              <a:rPr lang="en-US" dirty="0" smtClean="0">
                <a:ea typeface="ＭＳ Ｐゴシック" pitchFamily="34" charset="-128"/>
              </a:rPr>
              <a:t>Modifiers</a:t>
            </a:r>
            <a:r>
              <a:rPr lang="en-US" baseline="0" dirty="0" smtClean="0">
                <a:ea typeface="ＭＳ Ｐゴシック" pitchFamily="34" charset="-128"/>
              </a:rPr>
              <a:t> can amplify, weaken, or negate an opinion term</a:t>
            </a:r>
          </a:p>
          <a:p>
            <a:r>
              <a:rPr lang="en-US" baseline="0" dirty="0" smtClean="0">
                <a:ea typeface="ＭＳ Ｐゴシック" pitchFamily="34" charset="-128"/>
              </a:rPr>
              <a:t>POS: pretty is adverb (modifier) or adjective (opinion)</a:t>
            </a:r>
          </a:p>
          <a:p>
            <a:endParaRPr lang="en-US" baseline="0" dirty="0" smtClean="0">
              <a:ea typeface="ＭＳ Ｐゴシック" pitchFamily="34" charset="-128"/>
            </a:endParaRPr>
          </a:p>
          <a:p>
            <a:r>
              <a:rPr lang="en-US" baseline="0" dirty="0" smtClean="0">
                <a:ea typeface="ＭＳ Ｐゴシック" pitchFamily="34" charset="-128"/>
              </a:rPr>
              <a:t>PL-2 standard: based on 2 probabilities, i.e., 1-P2 × -log</a:t>
            </a:r>
            <a:r>
              <a:rPr lang="en-US" baseline="-25000" dirty="0" smtClean="0">
                <a:ea typeface="ＭＳ Ｐゴシック" pitchFamily="34" charset="-128"/>
              </a:rPr>
              <a:t>2</a:t>
            </a:r>
            <a:r>
              <a:rPr lang="en-US" baseline="0" dirty="0" smtClean="0">
                <a:ea typeface="ＭＳ Ｐゴシック" pitchFamily="34" charset="-128"/>
              </a:rPr>
              <a:t>(P1)</a:t>
            </a:r>
          </a:p>
          <a:p>
            <a:r>
              <a:rPr lang="en-US" baseline="0" dirty="0" smtClean="0">
                <a:ea typeface="ＭＳ Ｐゴシック" pitchFamily="34" charset="-128"/>
              </a:rPr>
              <a:t>P1 is the probability of term </a:t>
            </a:r>
            <a:r>
              <a:rPr lang="en-US" baseline="0" dirty="0" err="1" smtClean="0">
                <a:ea typeface="ＭＳ Ｐゴシック" pitchFamily="34" charset="-128"/>
              </a:rPr>
              <a:t>occurences</a:t>
            </a:r>
            <a:r>
              <a:rPr lang="en-US" baseline="0" dirty="0" smtClean="0">
                <a:ea typeface="ＭＳ Ｐゴシック" pitchFamily="34" charset="-128"/>
              </a:rPr>
              <a:t> in a document</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ea typeface="ＭＳ Ｐゴシック" pitchFamily="34" charset="-128"/>
              </a:rPr>
              <a:t>P2 is obtained by observing only the set of all documents in which a term occurs</a:t>
            </a:r>
            <a:endParaRPr lang="en-US" dirty="0" smtClean="0">
              <a:ea typeface="ＭＳ Ｐゴシック" pitchFamily="34" charset="-128"/>
            </a:endParaRPr>
          </a:p>
        </p:txBody>
      </p:sp>
      <p:sp>
        <p:nvSpPr>
          <p:cNvPr id="26628" name="Tijdelijke aanduiding voor dianummer 3"/>
          <p:cNvSpPr>
            <a:spLocks noGrp="1"/>
          </p:cNvSpPr>
          <p:nvPr>
            <p:ph type="sldNum" sz="quarter" idx="5"/>
          </p:nvPr>
        </p:nvSpPr>
        <p:spPr>
          <a:noFill/>
        </p:spPr>
        <p:txBody>
          <a:bodyPr/>
          <a:lstStyle/>
          <a:p>
            <a:fld id="{9C318C66-6AA5-49D3-997E-308750D81821}" type="slidenum">
              <a:rPr lang="en-US" smtClean="0">
                <a:ea typeface="ＭＳ Ｐゴシック" pitchFamily="34" charset="-128"/>
              </a:rPr>
              <a:pPr/>
              <a:t>8</a:t>
            </a:fld>
            <a:endParaRPr lang="en-US" smtClean="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jdelijke aanduiding voor dia-afbeelding 1"/>
          <p:cNvSpPr>
            <a:spLocks noGrp="1" noRot="1" noChangeAspect="1" noTextEdit="1"/>
          </p:cNvSpPr>
          <p:nvPr>
            <p:ph type="sldImg"/>
          </p:nvPr>
        </p:nvSpPr>
        <p:spPr>
          <a:ln/>
        </p:spPr>
      </p:sp>
      <p:sp>
        <p:nvSpPr>
          <p:cNvPr id="28675" name="Tijdelijke aanduiding voor notities 2"/>
          <p:cNvSpPr>
            <a:spLocks noGrp="1"/>
          </p:cNvSpPr>
          <p:nvPr>
            <p:ph type="body" idx="1"/>
          </p:nvPr>
        </p:nvSpPr>
        <p:spPr>
          <a:noFill/>
          <a:ln/>
        </p:spPr>
        <p:txBody>
          <a:bodyPr/>
          <a:lstStyle/>
          <a:p>
            <a:endParaRPr lang="nl-NL" smtClean="0">
              <a:ea typeface="ＭＳ Ｐゴシック" pitchFamily="34" charset="-128"/>
            </a:endParaRPr>
          </a:p>
        </p:txBody>
      </p:sp>
      <p:sp>
        <p:nvSpPr>
          <p:cNvPr id="28676" name="Tijdelijke aanduiding voor dianummer 3"/>
          <p:cNvSpPr>
            <a:spLocks noGrp="1"/>
          </p:cNvSpPr>
          <p:nvPr>
            <p:ph type="sldNum" sz="quarter" idx="5"/>
          </p:nvPr>
        </p:nvSpPr>
        <p:spPr>
          <a:noFill/>
        </p:spPr>
        <p:txBody>
          <a:bodyPr/>
          <a:lstStyle/>
          <a:p>
            <a:fld id="{ACDF853F-B45D-4ACD-A4ED-2BD4108BE0EE}" type="slidenum">
              <a:rPr lang="en-US" smtClean="0">
                <a:ea typeface="ＭＳ Ｐゴシック" pitchFamily="34" charset="-128"/>
              </a:rPr>
              <a:pPr/>
              <a:t>9</a:t>
            </a:fld>
            <a:endParaRPr lang="en-US"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pic>
        <p:nvPicPr>
          <p:cNvPr id="4" name="Picture 11" descr="header"/>
          <p:cNvPicPr>
            <a:picLocks noChangeAspect="1" noChangeArrowheads="1"/>
          </p:cNvPicPr>
          <p:nvPr userDrawn="1"/>
        </p:nvPicPr>
        <p:blipFill>
          <a:blip r:embed="rId2" cstate="print">
            <a:lum bright="36000"/>
          </a:blip>
          <a:srcRect/>
          <a:stretch>
            <a:fillRect/>
          </a:stretch>
        </p:blipFill>
        <p:spPr bwMode="auto">
          <a:xfrm>
            <a:off x="715963" y="0"/>
            <a:ext cx="8428037" cy="2495550"/>
          </a:xfrm>
          <a:prstGeom prst="rect">
            <a:avLst/>
          </a:prstGeom>
          <a:noFill/>
          <a:ln w="9525">
            <a:noFill/>
            <a:miter lim="800000"/>
            <a:headEnd/>
            <a:tailEnd/>
          </a:ln>
        </p:spPr>
      </p:pic>
      <p:pic>
        <p:nvPicPr>
          <p:cNvPr id="5" name="Picture 2" descr="Erasmus PMS 3165"/>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6172200" y="5984875"/>
            <a:ext cx="2743200" cy="644525"/>
          </a:xfrm>
          <a:prstGeom prst="rect">
            <a:avLst/>
          </a:prstGeom>
          <a:noFill/>
          <a:ln w="9525">
            <a:noFill/>
            <a:miter lim="800000"/>
            <a:headEnd/>
            <a:tailEnd/>
          </a:ln>
        </p:spPr>
      </p:pic>
      <p:pic>
        <p:nvPicPr>
          <p:cNvPr id="6" name="Picture 8" descr="band"/>
          <p:cNvPicPr>
            <a:picLocks noChangeAspect="1" noChangeArrowheads="1"/>
          </p:cNvPicPr>
          <p:nvPr userDrawn="1"/>
        </p:nvPicPr>
        <p:blipFill>
          <a:blip r:embed="rId4" cstate="print"/>
          <a:srcRect/>
          <a:stretch>
            <a:fillRect/>
          </a:stretch>
        </p:blipFill>
        <p:spPr bwMode="auto">
          <a:xfrm>
            <a:off x="0" y="0"/>
            <a:ext cx="719138" cy="6859588"/>
          </a:xfrm>
          <a:prstGeom prst="rect">
            <a:avLst/>
          </a:prstGeom>
          <a:noFill/>
          <a:ln w="9525">
            <a:noFill/>
            <a:miter lim="800000"/>
            <a:headEnd/>
            <a:tailEnd/>
          </a:ln>
        </p:spPr>
      </p:pic>
      <p:sp>
        <p:nvSpPr>
          <p:cNvPr id="19" name="Titel 18"/>
          <p:cNvSpPr>
            <a:spLocks noGrp="1"/>
          </p:cNvSpPr>
          <p:nvPr>
            <p:ph type="title"/>
          </p:nvPr>
        </p:nvSpPr>
        <p:spPr>
          <a:xfrm>
            <a:off x="714348" y="1428736"/>
            <a:ext cx="8429652" cy="1071570"/>
          </a:xfrm>
        </p:spPr>
        <p:txBody>
          <a:bodyPr anchorCtr="1"/>
          <a:lstStyle>
            <a:lvl1pPr algn="ctr">
              <a:defRPr>
                <a:solidFill>
                  <a:schemeClr val="bg1">
                    <a:lumMod val="95000"/>
                  </a:schemeClr>
                </a:solidFill>
              </a:defRPr>
            </a:lvl1pPr>
          </a:lstStyle>
          <a:p>
            <a:r>
              <a:rPr lang="nl-NL" dirty="0" smtClean="0"/>
              <a:t>Klik om de stijl te bewerken</a:t>
            </a:r>
            <a:endParaRPr lang="nl-NL" dirty="0"/>
          </a:p>
        </p:txBody>
      </p:sp>
      <p:sp>
        <p:nvSpPr>
          <p:cNvPr id="11" name="Rectangle 4"/>
          <p:cNvSpPr>
            <a:spLocks noGrp="1" noChangeArrowheads="1"/>
          </p:cNvSpPr>
          <p:nvPr>
            <p:ph type="subTitle" idx="1"/>
          </p:nvPr>
        </p:nvSpPr>
        <p:spPr>
          <a:xfrm>
            <a:off x="1692275" y="3860800"/>
            <a:ext cx="6400800" cy="1752600"/>
          </a:xfrm>
        </p:spPr>
        <p:txBody>
          <a:bodyPr/>
          <a:lstStyle>
            <a:lvl1pPr marL="0" indent="0" algn="ctr">
              <a:buFontTx/>
              <a:buNone/>
              <a:defRPr/>
            </a:lvl1pPr>
          </a:lstStyle>
          <a:p>
            <a:r>
              <a:rPr lang="en-US" dirty="0"/>
              <a:t>Click to edit Master subtitle style</a:t>
            </a:r>
          </a:p>
        </p:txBody>
      </p:sp>
      <p:sp>
        <p:nvSpPr>
          <p:cNvPr id="7" name="Tijdelijke aanduiding voor dianummer 5"/>
          <p:cNvSpPr>
            <a:spLocks noGrp="1"/>
          </p:cNvSpPr>
          <p:nvPr>
            <p:ph type="sldNum" sz="quarter" idx="10"/>
          </p:nvPr>
        </p:nvSpPr>
        <p:spPr/>
        <p:txBody>
          <a:bodyPr/>
          <a:lstStyle>
            <a:lvl1pPr>
              <a:defRPr/>
            </a:lvl1pPr>
          </a:lstStyle>
          <a:p>
            <a:pPr>
              <a:defRPr/>
            </a:pPr>
            <a:fld id="{F7A3E3A3-0975-497C-A69C-A00CFADB2B1C}" type="slidenum">
              <a:rPr lang="en-US"/>
              <a:pPr>
                <a:defRPr/>
              </a:pPr>
              <a:t>‹nr.›</a:t>
            </a:fld>
            <a:endParaRPr lang="en-US"/>
          </a:p>
        </p:txBody>
      </p:sp>
      <p:sp>
        <p:nvSpPr>
          <p:cNvPr id="8" name="Rectangle 4"/>
          <p:cNvSpPr>
            <a:spLocks noGrp="1" noChangeArrowheads="1"/>
          </p:cNvSpPr>
          <p:nvPr>
            <p:ph type="dt" sz="half" idx="11"/>
          </p:nvPr>
        </p:nvSpPr>
        <p:spPr>
          <a:xfrm>
            <a:off x="785813" y="6215063"/>
            <a:ext cx="8286750" cy="220662"/>
          </a:xfrm>
        </p:spPr>
        <p:txBody>
          <a:bodyPr/>
          <a:lstStyle>
            <a:lvl1pPr algn="ctr">
              <a:defRPr sz="1400" smtClean="0"/>
            </a:lvl1pPr>
          </a:lstStyle>
          <a:p>
            <a:pPr>
              <a:defRPr/>
            </a:pPr>
            <a:r>
              <a:rPr lang="nl-NL" smtClean="0"/>
              <a:t>October 13, 2011</a:t>
            </a:r>
            <a:endParaRPr lang="en-US"/>
          </a:p>
        </p:txBody>
      </p:sp>
      <p:sp>
        <p:nvSpPr>
          <p:cNvPr id="9" name="Rectangle 5"/>
          <p:cNvSpPr>
            <a:spLocks noGrp="1" noChangeArrowheads="1"/>
          </p:cNvSpPr>
          <p:nvPr>
            <p:ph type="ftr" sz="quarter" idx="12"/>
          </p:nvPr>
        </p:nvSpPr>
        <p:spPr/>
        <p:txBody>
          <a:bodyPr/>
          <a:lstStyle>
            <a:lvl1pPr algn="ctr">
              <a:defRPr sz="1400" smtClean="0"/>
            </a:lvl1pPr>
          </a:lstStyle>
          <a:p>
            <a:pPr>
              <a:defRPr/>
            </a:pPr>
            <a:r>
              <a:rPr lang="en-US"/>
              <a:t>12th International Conference on Web Information System Engineering (WISE 2011)</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5"/>
          <p:cNvSpPr>
            <a:spLocks noGrp="1" noChangeArrowheads="1"/>
          </p:cNvSpPr>
          <p:nvPr>
            <p:ph type="ftr" sz="quarter" idx="10"/>
          </p:nvPr>
        </p:nvSpPr>
        <p:spPr>
          <a:ln/>
        </p:spPr>
        <p:txBody>
          <a:bodyPr/>
          <a:lstStyle>
            <a:lvl1pPr>
              <a:defRPr/>
            </a:lvl1pPr>
          </a:lstStyle>
          <a:p>
            <a:pPr>
              <a:defRPr/>
            </a:pPr>
            <a:r>
              <a:rPr lang="en-US"/>
              <a:t>12th International Conference on Web Information System Engineering (WISE 2011)</a:t>
            </a:r>
          </a:p>
        </p:txBody>
      </p:sp>
      <p:sp>
        <p:nvSpPr>
          <p:cNvPr id="5" name="Rectangle 4"/>
          <p:cNvSpPr>
            <a:spLocks noGrp="1" noChangeArrowheads="1"/>
          </p:cNvSpPr>
          <p:nvPr>
            <p:ph type="dt" sz="half" idx="11"/>
          </p:nvPr>
        </p:nvSpPr>
        <p:spPr>
          <a:ln/>
        </p:spPr>
        <p:txBody>
          <a:bodyPr/>
          <a:lstStyle>
            <a:lvl1pPr>
              <a:defRPr/>
            </a:lvl1pPr>
          </a:lstStyle>
          <a:p>
            <a:pPr>
              <a:defRPr/>
            </a:pPr>
            <a:r>
              <a:rPr lang="nl-NL" smtClean="0"/>
              <a:t>October 13, 2011</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D96EBEE-7C8B-4BB4-A097-C2B31EE07772}" type="slidenum">
              <a:rPr lang="en-US"/>
              <a:pPr>
                <a:defRPr/>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723063" y="274638"/>
            <a:ext cx="1963737" cy="6107112"/>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27088" y="274638"/>
            <a:ext cx="5743575" cy="6107112"/>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5"/>
          <p:cNvSpPr>
            <a:spLocks noGrp="1" noChangeArrowheads="1"/>
          </p:cNvSpPr>
          <p:nvPr>
            <p:ph type="ftr" sz="quarter" idx="10"/>
          </p:nvPr>
        </p:nvSpPr>
        <p:spPr>
          <a:ln/>
        </p:spPr>
        <p:txBody>
          <a:bodyPr/>
          <a:lstStyle>
            <a:lvl1pPr>
              <a:defRPr/>
            </a:lvl1pPr>
          </a:lstStyle>
          <a:p>
            <a:pPr>
              <a:defRPr/>
            </a:pPr>
            <a:r>
              <a:rPr lang="en-US"/>
              <a:t>12th International Conference on Web Information System Engineering (WISE 2011)</a:t>
            </a:r>
          </a:p>
        </p:txBody>
      </p:sp>
      <p:sp>
        <p:nvSpPr>
          <p:cNvPr id="5" name="Rectangle 4"/>
          <p:cNvSpPr>
            <a:spLocks noGrp="1" noChangeArrowheads="1"/>
          </p:cNvSpPr>
          <p:nvPr>
            <p:ph type="dt" sz="half" idx="11"/>
          </p:nvPr>
        </p:nvSpPr>
        <p:spPr>
          <a:ln/>
        </p:spPr>
        <p:txBody>
          <a:bodyPr/>
          <a:lstStyle>
            <a:lvl1pPr>
              <a:defRPr/>
            </a:lvl1pPr>
          </a:lstStyle>
          <a:p>
            <a:pPr>
              <a:defRPr/>
            </a:pPr>
            <a:r>
              <a:rPr lang="nl-NL" smtClean="0"/>
              <a:t>October 13, 2011</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411E75C-0DC9-40BE-9A20-4FBF20A9A965}" type="slidenum">
              <a:rPr lang="en-US"/>
              <a:pPr>
                <a:defRPr/>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dirty="0" smtClean="0"/>
              <a:t>Klik om de stijl te bewerken</a:t>
            </a:r>
            <a:endParaRPr lang="nl-NL" dirty="0"/>
          </a:p>
        </p:txBody>
      </p:sp>
      <p:sp>
        <p:nvSpPr>
          <p:cNvPr id="3" name="Tijdelijke aanduiding voor inhoud 2"/>
          <p:cNvSpPr>
            <a:spLocks noGrp="1"/>
          </p:cNvSpPr>
          <p:nvPr>
            <p:ph idx="1"/>
          </p:nvPr>
        </p:nvSpPr>
        <p:spPr/>
        <p:txBody>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Rectangle 5"/>
          <p:cNvSpPr>
            <a:spLocks noGrp="1" noChangeArrowheads="1"/>
          </p:cNvSpPr>
          <p:nvPr>
            <p:ph type="ftr" sz="quarter" idx="10"/>
          </p:nvPr>
        </p:nvSpPr>
        <p:spPr/>
        <p:txBody>
          <a:bodyPr/>
          <a:lstStyle>
            <a:lvl1pPr>
              <a:defRPr smtClean="0"/>
            </a:lvl1pPr>
          </a:lstStyle>
          <a:p>
            <a:pPr>
              <a:defRPr/>
            </a:pPr>
            <a:r>
              <a:rPr lang="en-US"/>
              <a:t>12th International Conference on Web Information System Engineering (WISE 2011)</a:t>
            </a:r>
          </a:p>
        </p:txBody>
      </p:sp>
      <p:sp>
        <p:nvSpPr>
          <p:cNvPr id="5" name="Rectangle 6"/>
          <p:cNvSpPr>
            <a:spLocks noGrp="1" noChangeArrowheads="1"/>
          </p:cNvSpPr>
          <p:nvPr>
            <p:ph type="sldNum" sz="quarter" idx="11"/>
          </p:nvPr>
        </p:nvSpPr>
        <p:spPr/>
        <p:txBody>
          <a:bodyPr/>
          <a:lstStyle>
            <a:lvl1pPr>
              <a:defRPr/>
            </a:lvl1pPr>
          </a:lstStyle>
          <a:p>
            <a:pPr>
              <a:defRPr/>
            </a:pPr>
            <a:fld id="{45E6B221-03EC-409B-AD5F-A2117C4A3CEF}" type="slidenum">
              <a:rPr lang="en-US"/>
              <a:pPr>
                <a:defRPr/>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12th International Conference on Web Information System Engineering (WISE 2011)</a:t>
            </a:r>
          </a:p>
        </p:txBody>
      </p:sp>
      <p:sp>
        <p:nvSpPr>
          <p:cNvPr id="5" name="Rectangle 4"/>
          <p:cNvSpPr>
            <a:spLocks noGrp="1" noChangeArrowheads="1"/>
          </p:cNvSpPr>
          <p:nvPr>
            <p:ph type="dt" sz="half" idx="11"/>
          </p:nvPr>
        </p:nvSpPr>
        <p:spPr>
          <a:ln/>
        </p:spPr>
        <p:txBody>
          <a:bodyPr/>
          <a:lstStyle>
            <a:lvl1pPr>
              <a:defRPr/>
            </a:lvl1pPr>
          </a:lstStyle>
          <a:p>
            <a:pPr>
              <a:defRPr/>
            </a:pPr>
            <a:r>
              <a:rPr lang="nl-NL" smtClean="0"/>
              <a:t>October 13, 2011</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0924204-318D-406A-9E52-309E307A4C0B}" type="slidenum">
              <a:rPr lang="en-US"/>
              <a:pPr>
                <a:defRPr/>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27088" y="1412875"/>
            <a:ext cx="3852862" cy="4968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832350" y="1412875"/>
            <a:ext cx="3854450" cy="4968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5"/>
          <p:cNvSpPr>
            <a:spLocks noGrp="1" noChangeArrowheads="1"/>
          </p:cNvSpPr>
          <p:nvPr>
            <p:ph type="ftr" sz="quarter" idx="10"/>
          </p:nvPr>
        </p:nvSpPr>
        <p:spPr>
          <a:ln/>
        </p:spPr>
        <p:txBody>
          <a:bodyPr/>
          <a:lstStyle>
            <a:lvl1pPr>
              <a:defRPr/>
            </a:lvl1pPr>
          </a:lstStyle>
          <a:p>
            <a:pPr>
              <a:defRPr/>
            </a:pPr>
            <a:r>
              <a:rPr lang="en-US"/>
              <a:t>12th International Conference on Web Information System Engineering (WISE 2011)</a:t>
            </a:r>
          </a:p>
        </p:txBody>
      </p:sp>
      <p:sp>
        <p:nvSpPr>
          <p:cNvPr id="6" name="Rectangle 4"/>
          <p:cNvSpPr>
            <a:spLocks noGrp="1" noChangeArrowheads="1"/>
          </p:cNvSpPr>
          <p:nvPr>
            <p:ph type="dt" sz="half" idx="11"/>
          </p:nvPr>
        </p:nvSpPr>
        <p:spPr>
          <a:ln/>
        </p:spPr>
        <p:txBody>
          <a:bodyPr/>
          <a:lstStyle>
            <a:lvl1pPr>
              <a:defRPr/>
            </a:lvl1pPr>
          </a:lstStyle>
          <a:p>
            <a:pPr>
              <a:defRPr/>
            </a:pPr>
            <a:r>
              <a:rPr lang="nl-NL" smtClean="0"/>
              <a:t>October 13, 2011</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75DD7C6-AC6B-46FC-87EB-7E98E78CCF13}" type="slidenum">
              <a:rPr lang="en-US"/>
              <a:pPr>
                <a:defRPr/>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828675" y="1535113"/>
            <a:ext cx="3852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smtClean="0"/>
              <a:t>Klik om de modelstijlen te bewerken</a:t>
            </a:r>
          </a:p>
        </p:txBody>
      </p:sp>
      <p:sp>
        <p:nvSpPr>
          <p:cNvPr id="4" name="Tijdelijke aanduiding voor inhoud 3"/>
          <p:cNvSpPr>
            <a:spLocks noGrp="1"/>
          </p:cNvSpPr>
          <p:nvPr>
            <p:ph sz="half" idx="2"/>
          </p:nvPr>
        </p:nvSpPr>
        <p:spPr>
          <a:xfrm>
            <a:off x="828674" y="2192356"/>
            <a:ext cx="38520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11" name="Titel 1"/>
          <p:cNvSpPr>
            <a:spLocks noGrp="1"/>
          </p:cNvSpPr>
          <p:nvPr>
            <p:ph type="title"/>
          </p:nvPr>
        </p:nvSpPr>
        <p:spPr>
          <a:xfrm>
            <a:off x="827088" y="274638"/>
            <a:ext cx="7859712" cy="1143000"/>
          </a:xfrm>
        </p:spPr>
        <p:txBody>
          <a:bodyPr/>
          <a:lstStyle/>
          <a:p>
            <a:r>
              <a:rPr lang="nl-NL" smtClean="0"/>
              <a:t>Klik om de stijl te bewerken</a:t>
            </a:r>
            <a:endParaRPr lang="nl-NL"/>
          </a:p>
        </p:txBody>
      </p:sp>
      <p:sp>
        <p:nvSpPr>
          <p:cNvPr id="12" name="Tijdelijke aanduiding voor tekst 2"/>
          <p:cNvSpPr>
            <a:spLocks noGrp="1"/>
          </p:cNvSpPr>
          <p:nvPr>
            <p:ph type="body" idx="13"/>
          </p:nvPr>
        </p:nvSpPr>
        <p:spPr>
          <a:xfrm>
            <a:off x="4857752" y="1540669"/>
            <a:ext cx="3852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smtClean="0"/>
              <a:t>Klik om de modelstijlen te bewerken</a:t>
            </a:r>
          </a:p>
        </p:txBody>
      </p:sp>
      <p:sp>
        <p:nvSpPr>
          <p:cNvPr id="13" name="Tijdelijke aanduiding voor inhoud 3"/>
          <p:cNvSpPr>
            <a:spLocks noGrp="1"/>
          </p:cNvSpPr>
          <p:nvPr>
            <p:ph sz="half" idx="14"/>
          </p:nvPr>
        </p:nvSpPr>
        <p:spPr>
          <a:xfrm>
            <a:off x="4857751" y="2197912"/>
            <a:ext cx="38520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7" name="Rectangle 5"/>
          <p:cNvSpPr>
            <a:spLocks noGrp="1" noChangeArrowheads="1"/>
          </p:cNvSpPr>
          <p:nvPr>
            <p:ph type="ftr" sz="quarter" idx="15"/>
          </p:nvPr>
        </p:nvSpPr>
        <p:spPr>
          <a:ln/>
        </p:spPr>
        <p:txBody>
          <a:bodyPr/>
          <a:lstStyle>
            <a:lvl1pPr>
              <a:defRPr/>
            </a:lvl1pPr>
          </a:lstStyle>
          <a:p>
            <a:pPr>
              <a:defRPr/>
            </a:pPr>
            <a:r>
              <a:rPr lang="en-US"/>
              <a:t>12th International Conference on Web Information System Engineering (WISE 2011)</a:t>
            </a:r>
          </a:p>
        </p:txBody>
      </p:sp>
      <p:sp>
        <p:nvSpPr>
          <p:cNvPr id="8" name="Rectangle 4"/>
          <p:cNvSpPr>
            <a:spLocks noGrp="1" noChangeArrowheads="1"/>
          </p:cNvSpPr>
          <p:nvPr>
            <p:ph type="dt" sz="half" idx="16"/>
          </p:nvPr>
        </p:nvSpPr>
        <p:spPr>
          <a:ln/>
        </p:spPr>
        <p:txBody>
          <a:bodyPr/>
          <a:lstStyle>
            <a:lvl1pPr>
              <a:defRPr/>
            </a:lvl1pPr>
          </a:lstStyle>
          <a:p>
            <a:pPr>
              <a:defRPr/>
            </a:pPr>
            <a:r>
              <a:rPr lang="nl-NL" smtClean="0"/>
              <a:t>October 13, 2011</a:t>
            </a:r>
            <a:endParaRPr lang="en-US"/>
          </a:p>
        </p:txBody>
      </p:sp>
      <p:sp>
        <p:nvSpPr>
          <p:cNvPr id="9" name="Rectangle 6"/>
          <p:cNvSpPr>
            <a:spLocks noGrp="1" noChangeArrowheads="1"/>
          </p:cNvSpPr>
          <p:nvPr>
            <p:ph type="sldNum" sz="quarter" idx="17"/>
          </p:nvPr>
        </p:nvSpPr>
        <p:spPr>
          <a:ln/>
        </p:spPr>
        <p:txBody>
          <a:bodyPr/>
          <a:lstStyle>
            <a:lvl1pPr>
              <a:defRPr/>
            </a:lvl1pPr>
          </a:lstStyle>
          <a:p>
            <a:pPr>
              <a:defRPr/>
            </a:pPr>
            <a:fld id="{A04CFF5E-B3E9-44A8-83CA-A0008708C458}" type="slidenum">
              <a:rPr lang="en-US"/>
              <a:pPr>
                <a:defRPr/>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5"/>
          <p:cNvSpPr>
            <a:spLocks noGrp="1" noChangeArrowheads="1"/>
          </p:cNvSpPr>
          <p:nvPr>
            <p:ph type="ftr" sz="quarter" idx="10"/>
          </p:nvPr>
        </p:nvSpPr>
        <p:spPr>
          <a:ln/>
        </p:spPr>
        <p:txBody>
          <a:bodyPr/>
          <a:lstStyle>
            <a:lvl1pPr>
              <a:defRPr/>
            </a:lvl1pPr>
          </a:lstStyle>
          <a:p>
            <a:pPr>
              <a:defRPr/>
            </a:pPr>
            <a:r>
              <a:rPr lang="en-US"/>
              <a:t>12th International Conference on Web Information System Engineering (WISE 2011)</a:t>
            </a:r>
          </a:p>
        </p:txBody>
      </p:sp>
      <p:sp>
        <p:nvSpPr>
          <p:cNvPr id="4" name="Rectangle 4"/>
          <p:cNvSpPr>
            <a:spLocks noGrp="1" noChangeArrowheads="1"/>
          </p:cNvSpPr>
          <p:nvPr>
            <p:ph type="dt" sz="half" idx="11"/>
          </p:nvPr>
        </p:nvSpPr>
        <p:spPr>
          <a:ln/>
        </p:spPr>
        <p:txBody>
          <a:bodyPr/>
          <a:lstStyle>
            <a:lvl1pPr>
              <a:defRPr/>
            </a:lvl1pPr>
          </a:lstStyle>
          <a:p>
            <a:pPr>
              <a:defRPr/>
            </a:pPr>
            <a:r>
              <a:rPr lang="nl-NL" smtClean="0"/>
              <a:t>October 13, 2011</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525DE6C-FF51-4689-9D21-B992F759FD04}" type="slidenum">
              <a:rPr lang="en-US"/>
              <a:pPr>
                <a:defRPr/>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t>12th International Conference on Web Information System Engineering (WISE 2011)</a:t>
            </a:r>
          </a:p>
        </p:txBody>
      </p:sp>
      <p:sp>
        <p:nvSpPr>
          <p:cNvPr id="3" name="Rectangle 4"/>
          <p:cNvSpPr>
            <a:spLocks noGrp="1" noChangeArrowheads="1"/>
          </p:cNvSpPr>
          <p:nvPr>
            <p:ph type="dt" sz="half" idx="11"/>
          </p:nvPr>
        </p:nvSpPr>
        <p:spPr>
          <a:ln/>
        </p:spPr>
        <p:txBody>
          <a:bodyPr/>
          <a:lstStyle>
            <a:lvl1pPr>
              <a:defRPr/>
            </a:lvl1pPr>
          </a:lstStyle>
          <a:p>
            <a:pPr>
              <a:defRPr/>
            </a:pPr>
            <a:r>
              <a:rPr lang="nl-NL" smtClean="0"/>
              <a:t>October 13, 2011</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A1EF9A4-3E62-4C9A-8C41-8BBB9D38DD20}" type="slidenum">
              <a:rPr lang="en-US"/>
              <a:pPr>
                <a:defRPr/>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57224"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4000496" y="273050"/>
            <a:ext cx="468630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tekst 3"/>
          <p:cNvSpPr>
            <a:spLocks noGrp="1"/>
          </p:cNvSpPr>
          <p:nvPr>
            <p:ph type="body" sz="half" idx="2"/>
          </p:nvPr>
        </p:nvSpPr>
        <p:spPr>
          <a:xfrm>
            <a:off x="857224"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12th International Conference on Web Information System Engineering (WISE 2011)</a:t>
            </a:r>
          </a:p>
        </p:txBody>
      </p:sp>
      <p:sp>
        <p:nvSpPr>
          <p:cNvPr id="6" name="Rectangle 4"/>
          <p:cNvSpPr>
            <a:spLocks noGrp="1" noChangeArrowheads="1"/>
          </p:cNvSpPr>
          <p:nvPr>
            <p:ph type="dt" sz="half" idx="11"/>
          </p:nvPr>
        </p:nvSpPr>
        <p:spPr>
          <a:ln/>
        </p:spPr>
        <p:txBody>
          <a:bodyPr/>
          <a:lstStyle>
            <a:lvl1pPr>
              <a:defRPr/>
            </a:lvl1pPr>
          </a:lstStyle>
          <a:p>
            <a:pPr>
              <a:defRPr/>
            </a:pPr>
            <a:r>
              <a:rPr lang="nl-NL" smtClean="0"/>
              <a:t>October 13, 2011</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9A84601-D1A1-40C3-AD9E-FCF49494D68A}" type="slidenum">
              <a:rPr lang="en-US"/>
              <a:pPr>
                <a:defRPr/>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12th International Conference on Web Information System Engineering (WISE 2011)</a:t>
            </a:r>
          </a:p>
        </p:txBody>
      </p:sp>
      <p:sp>
        <p:nvSpPr>
          <p:cNvPr id="6" name="Rectangle 4"/>
          <p:cNvSpPr>
            <a:spLocks noGrp="1" noChangeArrowheads="1"/>
          </p:cNvSpPr>
          <p:nvPr>
            <p:ph type="dt" sz="half" idx="11"/>
          </p:nvPr>
        </p:nvSpPr>
        <p:spPr>
          <a:ln/>
        </p:spPr>
        <p:txBody>
          <a:bodyPr/>
          <a:lstStyle>
            <a:lvl1pPr>
              <a:defRPr/>
            </a:lvl1pPr>
          </a:lstStyle>
          <a:p>
            <a:pPr>
              <a:defRPr/>
            </a:pPr>
            <a:r>
              <a:rPr lang="nl-NL" smtClean="0"/>
              <a:t>October 13, 2011</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0D56C81-8564-49D7-8D4D-30061E75E19E}" type="slidenum">
              <a:rPr lang="en-US"/>
              <a:pPr>
                <a:defRPr/>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27088" y="274638"/>
            <a:ext cx="785971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827088" y="1412875"/>
            <a:ext cx="7859712" cy="4968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1621" name="Rectangle 5"/>
          <p:cNvSpPr>
            <a:spLocks noGrp="1" noChangeArrowheads="1"/>
          </p:cNvSpPr>
          <p:nvPr>
            <p:ph type="ftr" sz="quarter" idx="3"/>
          </p:nvPr>
        </p:nvSpPr>
        <p:spPr bwMode="auto">
          <a:xfrm>
            <a:off x="785813" y="6500813"/>
            <a:ext cx="8286750" cy="2206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smtClean="0">
                <a:ea typeface="ＭＳ Ｐゴシック" pitchFamily="48" charset="-128"/>
                <a:cs typeface="+mn-cs"/>
              </a:defRPr>
            </a:lvl1pPr>
          </a:lstStyle>
          <a:p>
            <a:pPr>
              <a:defRPr/>
            </a:pPr>
            <a:r>
              <a:rPr lang="en-US"/>
              <a:t>12th International Conference on Web Information System Engineering (WISE 2011)</a:t>
            </a:r>
          </a:p>
        </p:txBody>
      </p:sp>
      <p:sp>
        <p:nvSpPr>
          <p:cNvPr id="111620" name="Rectangle 4"/>
          <p:cNvSpPr>
            <a:spLocks noGrp="1" noChangeArrowheads="1"/>
          </p:cNvSpPr>
          <p:nvPr>
            <p:ph type="dt" sz="half" idx="2"/>
          </p:nvPr>
        </p:nvSpPr>
        <p:spPr bwMode="auto">
          <a:xfrm>
            <a:off x="785813" y="6500813"/>
            <a:ext cx="1731962" cy="2206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smtClean="0">
                <a:ea typeface="ＭＳ Ｐゴシック" pitchFamily="48" charset="-128"/>
                <a:cs typeface="+mn-cs"/>
              </a:defRPr>
            </a:lvl1pPr>
          </a:lstStyle>
          <a:p>
            <a:pPr>
              <a:defRPr/>
            </a:pPr>
            <a:r>
              <a:rPr lang="nl-NL" smtClean="0"/>
              <a:t>October 13, 2011</a:t>
            </a:r>
            <a:endParaRPr lang="en-US"/>
          </a:p>
        </p:txBody>
      </p:sp>
      <p:sp>
        <p:nvSpPr>
          <p:cNvPr id="111622" name="Rectangle 6"/>
          <p:cNvSpPr>
            <a:spLocks noGrp="1" noChangeArrowheads="1"/>
          </p:cNvSpPr>
          <p:nvPr>
            <p:ph type="sldNum" sz="quarter" idx="4"/>
          </p:nvPr>
        </p:nvSpPr>
        <p:spPr bwMode="auto">
          <a:xfrm>
            <a:off x="8388350" y="115888"/>
            <a:ext cx="622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ea typeface="ＭＳ Ｐゴシック" pitchFamily="48" charset="-128"/>
                <a:cs typeface="+mn-cs"/>
              </a:defRPr>
            </a:lvl1pPr>
          </a:lstStyle>
          <a:p>
            <a:pPr>
              <a:defRPr/>
            </a:pPr>
            <a:fld id="{4774EA55-BFCA-49D3-A22E-0DE25AB32114}" type="slidenum">
              <a:rPr lang="en-US"/>
              <a:pPr>
                <a:defRPr/>
              </a:pPr>
              <a:t>‹nr.›</a:t>
            </a:fld>
            <a:endParaRPr lang="en-US"/>
          </a:p>
        </p:txBody>
      </p:sp>
      <p:pic>
        <p:nvPicPr>
          <p:cNvPr id="1031" name="Picture 8" descr="band"/>
          <p:cNvPicPr>
            <a:picLocks noChangeAspect="1" noChangeArrowheads="1"/>
          </p:cNvPicPr>
          <p:nvPr userDrawn="1"/>
        </p:nvPicPr>
        <p:blipFill>
          <a:blip r:embed="rId13" cstate="print"/>
          <a:srcRect/>
          <a:stretch>
            <a:fillRect/>
          </a:stretch>
        </p:blipFill>
        <p:spPr bwMode="auto">
          <a:xfrm>
            <a:off x="0" y="0"/>
            <a:ext cx="719138" cy="68595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45" r:id="rId1"/>
    <p:sldLayoutId id="2147483946"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Lst>
  <p:hf sldNum="0" hdr="0"/>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fhogenboom@ese.eur.nl" TargetMode="External"/><Relationship Id="rId3" Type="http://schemas.openxmlformats.org/officeDocument/2006/relationships/hyperlink" Target="mailto:daniella.bal@xs4all.nl" TargetMode="External"/><Relationship Id="rId7" Type="http://schemas.openxmlformats.org/officeDocument/2006/relationships/hyperlink" Target="mailto:frasincar@ese.eur.n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mailto:hogenboom@ese.eur.nl" TargetMode="External"/><Relationship Id="rId5" Type="http://schemas.openxmlformats.org/officeDocument/2006/relationships/hyperlink" Target="mailto:arthur.van.bunningen@teezir.com" TargetMode="External"/><Relationship Id="rId4" Type="http://schemas.openxmlformats.org/officeDocument/2006/relationships/hyperlink" Target="mailto:malissa.bal@xs4all.nl"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gi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714375" y="1395142"/>
            <a:ext cx="8429625" cy="1071563"/>
          </a:xfrm>
        </p:spPr>
        <p:txBody>
          <a:bodyPr/>
          <a:lstStyle/>
          <a:p>
            <a:pPr>
              <a:defRPr/>
            </a:pPr>
            <a:r>
              <a:rPr lang="en-US" sz="3500" dirty="0" smtClean="0"/>
              <a:t>Sentiment Analysis with a</a:t>
            </a:r>
            <a:br>
              <a:rPr lang="en-US" sz="3500" dirty="0" smtClean="0"/>
            </a:br>
            <a:r>
              <a:rPr lang="en-US" sz="3500" dirty="0" smtClean="0"/>
              <a:t>Multilingual Pipeline</a:t>
            </a:r>
            <a:endParaRPr lang="nl-NL" sz="3500" dirty="0"/>
          </a:p>
        </p:txBody>
      </p:sp>
      <p:sp>
        <p:nvSpPr>
          <p:cNvPr id="4099" name="Tijdelijke aanduiding voor voettekst 3"/>
          <p:cNvSpPr>
            <a:spLocks noGrp="1"/>
          </p:cNvSpPr>
          <p:nvPr>
            <p:ph type="ftr" sz="quarter" idx="12"/>
          </p:nvPr>
        </p:nvSpPr>
        <p:spPr>
          <a:noFill/>
        </p:spPr>
        <p:txBody>
          <a:bodyPr/>
          <a:lstStyle/>
          <a:p>
            <a:r>
              <a:rPr lang="en-US">
                <a:ea typeface="ＭＳ Ｐゴシック" pitchFamily="34" charset="-128"/>
              </a:rPr>
              <a:t>12th International Conference on Web Information System Engineering (WISE 2011)</a:t>
            </a:r>
          </a:p>
        </p:txBody>
      </p:sp>
      <p:sp>
        <p:nvSpPr>
          <p:cNvPr id="4100" name="Tijdelijke aanduiding voor datum 7"/>
          <p:cNvSpPr>
            <a:spLocks noGrp="1"/>
          </p:cNvSpPr>
          <p:nvPr>
            <p:ph type="dt" sz="quarter" idx="11"/>
          </p:nvPr>
        </p:nvSpPr>
        <p:spPr>
          <a:noFill/>
        </p:spPr>
        <p:txBody>
          <a:bodyPr/>
          <a:lstStyle/>
          <a:p>
            <a:r>
              <a:rPr lang="nl-NL" smtClean="0">
                <a:ea typeface="ＭＳ Ｐゴシック" pitchFamily="34" charset="-128"/>
              </a:rPr>
              <a:t>October 13, 2011</a:t>
            </a:r>
            <a:endParaRPr lang="en-US">
              <a:ea typeface="ＭＳ Ｐゴシック" pitchFamily="34" charset="-128"/>
            </a:endParaRPr>
          </a:p>
        </p:txBody>
      </p:sp>
      <p:graphicFrame>
        <p:nvGraphicFramePr>
          <p:cNvPr id="10" name="Tabel 9"/>
          <p:cNvGraphicFramePr>
            <a:graphicFrameLocks noGrp="1"/>
          </p:cNvGraphicFramePr>
          <p:nvPr/>
        </p:nvGraphicFramePr>
        <p:xfrm>
          <a:off x="899591" y="3098800"/>
          <a:ext cx="7992888" cy="2129832"/>
        </p:xfrm>
        <a:graphic>
          <a:graphicData uri="http://schemas.openxmlformats.org/drawingml/2006/table">
            <a:tbl>
              <a:tblPr firstRow="1" bandRow="1">
                <a:tableStyleId>{2D5ABB26-0587-4C30-8999-92F81FD0307C}</a:tableStyleId>
              </a:tblPr>
              <a:tblGrid>
                <a:gridCol w="2664296"/>
                <a:gridCol w="2664296"/>
                <a:gridCol w="2664296"/>
              </a:tblGrid>
              <a:tr h="57606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noProof="0" dirty="0" err="1" smtClean="0">
                          <a:solidFill>
                            <a:srgbClr val="00393F"/>
                          </a:solidFill>
                        </a:rPr>
                        <a:t>Daniëlla</a:t>
                      </a:r>
                      <a:r>
                        <a:rPr lang="en-US" sz="1500" b="1" baseline="0" noProof="0" dirty="0" smtClean="0">
                          <a:solidFill>
                            <a:srgbClr val="00393F"/>
                          </a:solidFill>
                        </a:rPr>
                        <a:t> Bal</a:t>
                      </a:r>
                      <a:endParaRPr lang="en-US" sz="1500" b="1" noProof="0" dirty="0" smtClean="0">
                        <a:solidFill>
                          <a:srgbClr val="00393F"/>
                        </a:solidFill>
                      </a:endParaRPr>
                    </a:p>
                    <a:p>
                      <a:pPr algn="ctr"/>
                      <a:r>
                        <a:rPr lang="en-US" sz="1300" b="0" u="sng" noProof="0" dirty="0" smtClean="0">
                          <a:solidFill>
                            <a:schemeClr val="accent1">
                              <a:lumMod val="50000"/>
                            </a:schemeClr>
                          </a:solidFill>
                          <a:hlinkClick r:id="rId3"/>
                        </a:rPr>
                        <a:t>daniella.bal@xs4all.nl</a:t>
                      </a:r>
                      <a:endParaRPr lang="en-US" sz="1300" u="sng" noProof="0" dirty="0"/>
                    </a:p>
                  </a:txBody>
                  <a:tcPr marL="46800" marR="46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500" b="1" noProof="0" dirty="0" err="1" smtClean="0">
                          <a:solidFill>
                            <a:srgbClr val="00393F"/>
                          </a:solidFill>
                        </a:rPr>
                        <a:t>Malissa</a:t>
                      </a:r>
                      <a:r>
                        <a:rPr lang="en-US" sz="1500" b="1" noProof="0" dirty="0" smtClean="0">
                          <a:solidFill>
                            <a:srgbClr val="00393F"/>
                          </a:solidFill>
                        </a:rPr>
                        <a:t> Bal</a:t>
                      </a:r>
                    </a:p>
                    <a:p>
                      <a:pPr algn="ctr"/>
                      <a:r>
                        <a:rPr lang="en-US" sz="1300" b="0" u="sng" noProof="0" dirty="0" smtClean="0">
                          <a:solidFill>
                            <a:schemeClr val="accent1">
                              <a:lumMod val="50000"/>
                            </a:schemeClr>
                          </a:solidFill>
                          <a:hlinkClick r:id="rId4"/>
                        </a:rPr>
                        <a:t>malissa.bal@xs4all.nl</a:t>
                      </a:r>
                      <a:endParaRPr lang="en-US" sz="1300" u="sng" noProof="0" dirty="0"/>
                    </a:p>
                  </a:txBody>
                  <a:tcPr marL="46800" marR="46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500" b="1" noProof="0" dirty="0" smtClean="0">
                          <a:solidFill>
                            <a:srgbClr val="00393F"/>
                          </a:solidFill>
                        </a:rPr>
                        <a:t>Arthur van </a:t>
                      </a:r>
                      <a:r>
                        <a:rPr lang="en-US" sz="1500" b="1" noProof="0" dirty="0" err="1" smtClean="0">
                          <a:solidFill>
                            <a:srgbClr val="00393F"/>
                          </a:solidFill>
                        </a:rPr>
                        <a:t>Bunningen</a:t>
                      </a:r>
                      <a:endParaRPr lang="en-US" sz="1500" b="1" noProof="0" dirty="0" smtClean="0">
                        <a:solidFill>
                          <a:srgbClr val="00393F"/>
                        </a:solidFill>
                      </a:endParaRPr>
                    </a:p>
                    <a:p>
                      <a:pPr algn="ctr"/>
                      <a:r>
                        <a:rPr lang="en-US" sz="1300" b="0" u="sng" noProof="0" dirty="0" smtClean="0">
                          <a:solidFill>
                            <a:schemeClr val="accent1">
                              <a:lumMod val="50000"/>
                            </a:schemeClr>
                          </a:solidFill>
                          <a:hlinkClick r:id="rId5"/>
                        </a:rPr>
                        <a:t>arthur.van.bunningen@teezir.com</a:t>
                      </a:r>
                      <a:endParaRPr lang="en-US" sz="1300" u="sng" noProof="0" dirty="0"/>
                    </a:p>
                  </a:txBody>
                  <a:tcPr marL="46800" marR="46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76064">
                <a:tc>
                  <a:txBody>
                    <a:bodyPr/>
                    <a:lstStyle/>
                    <a:p>
                      <a:pPr algn="ctr"/>
                      <a:r>
                        <a:rPr lang="en-US" sz="1500" b="1" noProof="0" dirty="0" smtClean="0">
                          <a:solidFill>
                            <a:srgbClr val="00393F"/>
                          </a:solidFill>
                        </a:rPr>
                        <a:t>Alexander Hogenboom</a:t>
                      </a:r>
                    </a:p>
                    <a:p>
                      <a:pPr algn="ctr"/>
                      <a:r>
                        <a:rPr lang="en-US" sz="1300" b="0" u="sng" noProof="0" dirty="0" smtClean="0">
                          <a:solidFill>
                            <a:schemeClr val="accent1">
                              <a:lumMod val="50000"/>
                            </a:schemeClr>
                          </a:solidFill>
                          <a:hlinkClick r:id="rId6"/>
                        </a:rPr>
                        <a:t>hogenboom@ese.eur.nl</a:t>
                      </a:r>
                      <a:endParaRPr lang="en-US" sz="1300" u="sng" noProof="0" dirty="0" smtClean="0"/>
                    </a:p>
                  </a:txBody>
                  <a:tcPr marL="46800" marR="46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300" u="sng" noProof="0" dirty="0" smtClean="0"/>
                    </a:p>
                  </a:txBody>
                  <a:tcPr marL="46800" marR="46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500" b="1" noProof="0" dirty="0" smtClean="0">
                          <a:solidFill>
                            <a:srgbClr val="00393F"/>
                          </a:solidFill>
                        </a:rPr>
                        <a:t>Flavius Frasincar</a:t>
                      </a:r>
                    </a:p>
                    <a:p>
                      <a:pPr algn="ctr"/>
                      <a:r>
                        <a:rPr lang="en-US" sz="1300" b="0" u="sng" noProof="0" dirty="0" smtClean="0">
                          <a:solidFill>
                            <a:schemeClr val="accent1">
                              <a:lumMod val="50000"/>
                            </a:schemeClr>
                          </a:solidFill>
                          <a:hlinkClick r:id="rId7"/>
                        </a:rPr>
                        <a:t>frasincar@ese.eur.nl</a:t>
                      </a:r>
                      <a:endParaRPr lang="en-US" sz="1300" u="sng" noProof="0" dirty="0" smtClean="0"/>
                    </a:p>
                  </a:txBody>
                  <a:tcPr marL="46800" marR="46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977704">
                <a:tc gridSpan="3">
                  <a:txBody>
                    <a:bodyPr/>
                    <a:lstStyle/>
                    <a:p>
                      <a:pPr algn="ctr"/>
                      <a:endParaRPr lang="en-US" sz="1000" noProof="0" dirty="0" smtClean="0"/>
                    </a:p>
                    <a:p>
                      <a:pPr algn="ctr"/>
                      <a:endParaRPr lang="en-US" sz="1400" noProof="0" dirty="0" smtClean="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nl-NL"/>
                    </a:p>
                  </a:txBody>
                  <a:tcPr/>
                </a:tc>
                <a:tc hMerge="1">
                  <a:txBody>
                    <a:bodyPr/>
                    <a:lstStyle/>
                    <a:p>
                      <a:pPr algn="ctr"/>
                      <a:endParaRPr lang="nl-NL" sz="1600" dirty="0"/>
                    </a:p>
                  </a:txBody>
                  <a:tcPr/>
                </a:tc>
              </a:tr>
            </a:tbl>
          </a:graphicData>
        </a:graphic>
      </p:graphicFrame>
      <p:sp>
        <p:nvSpPr>
          <p:cNvPr id="11" name="Rechthoek 10"/>
          <p:cNvSpPr/>
          <p:nvPr/>
        </p:nvSpPr>
        <p:spPr>
          <a:xfrm>
            <a:off x="3525214" y="3673596"/>
            <a:ext cx="2736304" cy="523220"/>
          </a:xfrm>
          <a:prstGeom prst="rect">
            <a:avLst/>
          </a:prstGeom>
        </p:spPr>
        <p:txBody>
          <a:bodyPr wrap="square">
            <a:spAutoFit/>
          </a:bodyPr>
          <a:lstStyle/>
          <a:p>
            <a:pPr algn="ctr"/>
            <a:r>
              <a:rPr lang="en-US" sz="1500" b="1" dirty="0" smtClean="0">
                <a:solidFill>
                  <a:srgbClr val="00393F"/>
                </a:solidFill>
              </a:rPr>
              <a:t>Frederik Hogenboom</a:t>
            </a:r>
          </a:p>
          <a:p>
            <a:pPr algn="ctr"/>
            <a:r>
              <a:rPr lang="en-US" sz="1300" u="sng" dirty="0" smtClean="0">
                <a:solidFill>
                  <a:schemeClr val="accent1">
                    <a:lumMod val="50000"/>
                  </a:schemeClr>
                </a:solidFill>
                <a:hlinkClick r:id="rId8"/>
              </a:rPr>
              <a:t>fhogenboom@ese.eur.nl</a:t>
            </a:r>
            <a:endParaRPr lang="en-US" sz="1300" u="sng" dirty="0" smtClean="0"/>
          </a:p>
        </p:txBody>
      </p:sp>
      <p:sp>
        <p:nvSpPr>
          <p:cNvPr id="12" name="Rechthoek 11"/>
          <p:cNvSpPr/>
          <p:nvPr/>
        </p:nvSpPr>
        <p:spPr>
          <a:xfrm>
            <a:off x="2607580" y="4828105"/>
            <a:ext cx="4572000" cy="738664"/>
          </a:xfrm>
          <a:prstGeom prst="rect">
            <a:avLst/>
          </a:prstGeom>
        </p:spPr>
        <p:txBody>
          <a:bodyPr>
            <a:spAutoFit/>
          </a:bodyPr>
          <a:lstStyle/>
          <a:p>
            <a:pPr algn="ctr"/>
            <a:r>
              <a:rPr lang="en-US" sz="1400" dirty="0" smtClean="0"/>
              <a:t>Erasmus University Rotterdam</a:t>
            </a:r>
          </a:p>
          <a:p>
            <a:pPr algn="ctr"/>
            <a:r>
              <a:rPr lang="en-US" sz="1400" dirty="0" smtClean="0"/>
              <a:t>PO Box 1738, NL-3000 DR</a:t>
            </a:r>
          </a:p>
          <a:p>
            <a:pPr algn="ctr"/>
            <a:r>
              <a:rPr lang="en-US" sz="1400" dirty="0" smtClean="0"/>
              <a:t>Rotterdam, the Netherlands</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10"/>
                                        </p:tgtEl>
                                        <p:attrNameLst>
                                          <p:attrName>style.opacity</p:attrName>
                                        </p:attrNameLst>
                                      </p:cBhvr>
                                      <p:to>
                                        <p:strVal val="0.25"/>
                                      </p:to>
                                    </p:set>
                                    <p:animEffect filter="image" prLst="opacity: 0.25">
                                      <p:cBhvr rctx="IE">
                                        <p:cTn id="7" dur="indefinite"/>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mph" presetSubtype="0" nodeType="clickEffect">
                                  <p:stCondLst>
                                    <p:cond delay="0"/>
                                  </p:stCondLst>
                                  <p:childTnLst>
                                    <p:set>
                                      <p:cBhvr rctx="PPT">
                                        <p:cTn id="11" dur="indefinite"/>
                                        <p:tgtEl>
                                          <p:spTgt spid="10"/>
                                        </p:tgtEl>
                                        <p:attrNameLst>
                                          <p:attrName>style.opacity</p:attrName>
                                        </p:attrNameLst>
                                      </p:cBhvr>
                                      <p:to>
                                        <p:strVal val="1"/>
                                      </p:to>
                                    </p:set>
                                    <p:animEffect filter="image" prLst="opacity: 1">
                                      <p:cBhvr rctx="IE">
                                        <p:cTn id="12" dur="indefinite"/>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p:cNvSpPr>
            <a:spLocks noGrp="1"/>
          </p:cNvSpPr>
          <p:nvPr>
            <p:ph type="title"/>
          </p:nvPr>
        </p:nvSpPr>
        <p:spPr/>
        <p:txBody>
          <a:bodyPr/>
          <a:lstStyle/>
          <a:p>
            <a:r>
              <a:rPr lang="en-US" dirty="0" smtClean="0"/>
              <a:t>SAMP: Implementation (2)</a:t>
            </a:r>
          </a:p>
        </p:txBody>
      </p:sp>
      <p:sp>
        <p:nvSpPr>
          <p:cNvPr id="13316" name="Tijdelijke aanduiding voor voettekst 3"/>
          <p:cNvSpPr>
            <a:spLocks noGrp="1"/>
          </p:cNvSpPr>
          <p:nvPr>
            <p:ph type="ftr" sz="quarter" idx="10"/>
          </p:nvPr>
        </p:nvSpPr>
        <p:spPr>
          <a:noFill/>
        </p:spPr>
        <p:txBody>
          <a:bodyPr/>
          <a:lstStyle/>
          <a:p>
            <a:r>
              <a:rPr lang="en-US">
                <a:ea typeface="ＭＳ Ｐゴシック" pitchFamily="34" charset="-128"/>
              </a:rPr>
              <a:t>12th International Conference on Web Information System Engineering (WISE 2011)</a:t>
            </a:r>
          </a:p>
        </p:txBody>
      </p:sp>
      <p:pic>
        <p:nvPicPr>
          <p:cNvPr id="3074" name="Picture 2" descr="D:\Work\Publicatie\wise11-slang\specificresultscreen.png"/>
          <p:cNvPicPr>
            <a:picLocks noChangeAspect="1" noChangeArrowheads="1"/>
          </p:cNvPicPr>
          <p:nvPr/>
        </p:nvPicPr>
        <p:blipFill>
          <a:blip r:embed="rId3" cstate="print"/>
          <a:srcRect r="4082"/>
          <a:stretch>
            <a:fillRect/>
          </a:stretch>
        </p:blipFill>
        <p:spPr bwMode="auto">
          <a:xfrm>
            <a:off x="1835696" y="1412776"/>
            <a:ext cx="6768752" cy="4959587"/>
          </a:xfrm>
          <a:prstGeom prst="rect">
            <a:avLst/>
          </a:prstGeom>
          <a:noFill/>
        </p:spPr>
      </p:pic>
      <p:sp>
        <p:nvSpPr>
          <p:cNvPr id="6" name="Tekstvak 5"/>
          <p:cNvSpPr txBox="1"/>
          <p:nvPr/>
        </p:nvSpPr>
        <p:spPr bwMode="auto">
          <a:xfrm>
            <a:off x="8604448" y="2612534"/>
            <a:ext cx="216024" cy="3031599"/>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nl-NL" sz="1400" b="0" i="0" u="none" strike="noStrike" kern="1200" cap="none" spc="0" normalizeH="0" baseline="0" noProof="0" dirty="0" smtClean="0">
                <a:ln>
                  <a:noFill/>
                </a:ln>
                <a:solidFill>
                  <a:schemeClr val="tx1"/>
                </a:solidFill>
                <a:effectLst/>
                <a:uLnTx/>
                <a:uFillTx/>
                <a:latin typeface="Arial" charset="0"/>
                <a:ea typeface="ＭＳ Ｐゴシック" pitchFamily="48" charset="-128"/>
                <a:cs typeface="+mn-cs"/>
              </a:rPr>
              <a:t>1</a:t>
            </a:r>
          </a:p>
          <a:p>
            <a:pPr marL="0" marR="0" indent="0" algn="ctr" defTabSz="914400" rtl="0" eaLnBrk="0" fontAlgn="base" latinLnBrk="0" hangingPunct="0">
              <a:lnSpc>
                <a:spcPct val="100000"/>
              </a:lnSpc>
              <a:spcBef>
                <a:spcPct val="0"/>
              </a:spcBef>
              <a:spcAft>
                <a:spcPct val="0"/>
              </a:spcAft>
              <a:buClrTx/>
              <a:buSzTx/>
              <a:buFontTx/>
              <a:buNone/>
              <a:tabLst/>
            </a:pPr>
            <a:endParaRPr lang="nl-NL" sz="1400" dirty="0" smtClean="0">
              <a:ea typeface="ＭＳ Ｐゴシック" pitchFamily="48" charset="-128"/>
              <a:cs typeface="+mn-cs"/>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nl-NL" sz="1400" b="0" i="0" u="none" strike="noStrike" kern="1200" cap="none" spc="0" normalizeH="0" baseline="0" noProof="0" dirty="0" smtClean="0">
              <a:ln>
                <a:noFill/>
              </a:ln>
              <a:solidFill>
                <a:schemeClr val="tx1"/>
              </a:solidFill>
              <a:effectLst/>
              <a:uLnTx/>
              <a:uFillTx/>
              <a:latin typeface="Arial" charset="0"/>
              <a:ea typeface="ＭＳ Ｐゴシック" pitchFamily="48" charset="-128"/>
              <a:cs typeface="+mn-cs"/>
            </a:endParaRPr>
          </a:p>
          <a:p>
            <a:pPr marL="0" marR="0" indent="0" algn="ctr" defTabSz="914400" rtl="0" eaLnBrk="0" fontAlgn="base" latinLnBrk="0" hangingPunct="0">
              <a:lnSpc>
                <a:spcPct val="100000"/>
              </a:lnSpc>
              <a:spcBef>
                <a:spcPct val="0"/>
              </a:spcBef>
              <a:spcAft>
                <a:spcPct val="0"/>
              </a:spcAft>
              <a:buClrTx/>
              <a:buSzTx/>
              <a:buFontTx/>
              <a:buNone/>
              <a:tabLst/>
            </a:pPr>
            <a:endParaRPr lang="nl-NL" sz="1400" dirty="0" smtClean="0">
              <a:ea typeface="ＭＳ Ｐゴシック" pitchFamily="48" charset="-128"/>
              <a:cs typeface="+mn-cs"/>
            </a:endParaRPr>
          </a:p>
          <a:p>
            <a:pPr marL="0" marR="0" indent="0" algn="ctr" defTabSz="914400" rtl="0" eaLnBrk="0" fontAlgn="base" latinLnBrk="0" hangingPunct="0">
              <a:lnSpc>
                <a:spcPct val="100000"/>
              </a:lnSpc>
              <a:spcBef>
                <a:spcPct val="0"/>
              </a:spcBef>
              <a:spcAft>
                <a:spcPct val="0"/>
              </a:spcAft>
              <a:buClrTx/>
              <a:buSzTx/>
              <a:buFontTx/>
              <a:buNone/>
              <a:tabLst/>
            </a:pPr>
            <a:endParaRPr lang="nl-NL" sz="100" dirty="0" smtClean="0">
              <a:ea typeface="ＭＳ Ｐゴシック" pitchFamily="48" charset="-128"/>
              <a:cs typeface="+mn-cs"/>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nl-NL" sz="1400" b="0" i="0" u="none" strike="noStrike" kern="1200" cap="none" spc="0" normalizeH="0" baseline="0" noProof="0" dirty="0" smtClean="0">
                <a:ln>
                  <a:noFill/>
                </a:ln>
                <a:solidFill>
                  <a:schemeClr val="tx1"/>
                </a:solidFill>
                <a:effectLst/>
                <a:uLnTx/>
                <a:uFillTx/>
                <a:latin typeface="Arial" charset="0"/>
                <a:ea typeface="ＭＳ Ｐゴシック" pitchFamily="48" charset="-128"/>
                <a:cs typeface="+mn-cs"/>
              </a:rPr>
              <a:t>2</a:t>
            </a:r>
          </a:p>
          <a:p>
            <a:pPr marL="0" marR="0" indent="0" algn="ctr" defTabSz="914400" rtl="0" eaLnBrk="0" fontAlgn="base" latinLnBrk="0" hangingPunct="0">
              <a:lnSpc>
                <a:spcPct val="100000"/>
              </a:lnSpc>
              <a:spcBef>
                <a:spcPct val="0"/>
              </a:spcBef>
              <a:spcAft>
                <a:spcPct val="0"/>
              </a:spcAft>
              <a:buClrTx/>
              <a:buSzTx/>
              <a:buFontTx/>
              <a:buNone/>
              <a:tabLst/>
            </a:pPr>
            <a:r>
              <a:rPr lang="nl-NL" sz="1400" dirty="0" smtClean="0">
                <a:ea typeface="ＭＳ Ｐゴシック" pitchFamily="48" charset="-128"/>
                <a:cs typeface="+mn-cs"/>
              </a:rPr>
              <a:t>3</a:t>
            </a:r>
          </a:p>
          <a:p>
            <a:pPr marL="0" marR="0" indent="0" algn="ctr" defTabSz="914400" rtl="0" eaLnBrk="0" fontAlgn="base" latinLnBrk="0" hangingPunct="0">
              <a:lnSpc>
                <a:spcPct val="100000"/>
              </a:lnSpc>
              <a:spcBef>
                <a:spcPct val="0"/>
              </a:spcBef>
              <a:spcAft>
                <a:spcPct val="0"/>
              </a:spcAft>
              <a:buClrTx/>
              <a:buSzTx/>
              <a:buFontTx/>
              <a:buNone/>
              <a:tabLst/>
            </a:pPr>
            <a:r>
              <a:rPr kumimoji="0" lang="nl-NL" sz="1400" b="0" i="0" u="none" strike="noStrike" kern="1200" cap="none" spc="0" normalizeH="0" baseline="0" noProof="0" dirty="0" smtClean="0">
                <a:ln>
                  <a:noFill/>
                </a:ln>
                <a:solidFill>
                  <a:schemeClr val="tx1"/>
                </a:solidFill>
                <a:effectLst/>
                <a:uLnTx/>
                <a:uFillTx/>
                <a:latin typeface="Arial" charset="0"/>
                <a:ea typeface="ＭＳ Ｐゴシック" pitchFamily="48" charset="-128"/>
                <a:cs typeface="+mn-cs"/>
              </a:rPr>
              <a:t>4</a:t>
            </a:r>
          </a:p>
          <a:p>
            <a:pPr marL="0" marR="0" indent="0" algn="ctr" defTabSz="914400" rtl="0" eaLnBrk="0" fontAlgn="base" latinLnBrk="0" hangingPunct="0">
              <a:lnSpc>
                <a:spcPct val="100000"/>
              </a:lnSpc>
              <a:spcBef>
                <a:spcPct val="0"/>
              </a:spcBef>
              <a:spcAft>
                <a:spcPct val="0"/>
              </a:spcAft>
              <a:buClrTx/>
              <a:buSzTx/>
              <a:buFontTx/>
              <a:buNone/>
              <a:tabLst/>
            </a:pPr>
            <a:endParaRPr lang="nl-NL" sz="1400" dirty="0" smtClean="0">
              <a:ea typeface="ＭＳ Ｐゴシック" pitchFamily="48" charset="-128"/>
              <a:cs typeface="+mn-cs"/>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nl-NL" sz="1400" b="0" i="0" u="none" strike="noStrike" kern="1200" cap="none" spc="0" normalizeH="0" baseline="0" noProof="0" dirty="0" smtClean="0">
              <a:ln>
                <a:noFill/>
              </a:ln>
              <a:solidFill>
                <a:schemeClr val="tx1"/>
              </a:solidFill>
              <a:effectLst/>
              <a:uLnTx/>
              <a:uFillTx/>
              <a:latin typeface="Arial" charset="0"/>
              <a:ea typeface="ＭＳ Ｐゴシック" pitchFamily="48" charset="-128"/>
              <a:cs typeface="+mn-cs"/>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nl-NL" sz="300" b="0" i="0" u="none" strike="noStrike" kern="1200" cap="none" spc="0" normalizeH="0" baseline="0" noProof="0" dirty="0" smtClean="0">
              <a:ln>
                <a:noFill/>
              </a:ln>
              <a:solidFill>
                <a:schemeClr val="tx1"/>
              </a:solidFill>
              <a:effectLst/>
              <a:uLnTx/>
              <a:uFillTx/>
              <a:latin typeface="Arial" charset="0"/>
              <a:ea typeface="ＭＳ Ｐゴシック" pitchFamily="48" charset="-128"/>
              <a:cs typeface="+mn-cs"/>
            </a:endParaRPr>
          </a:p>
          <a:p>
            <a:pPr marL="0" marR="0" indent="0" algn="ctr" defTabSz="914400" rtl="0" eaLnBrk="0" fontAlgn="base" latinLnBrk="0" hangingPunct="0">
              <a:lnSpc>
                <a:spcPct val="100000"/>
              </a:lnSpc>
              <a:spcBef>
                <a:spcPct val="0"/>
              </a:spcBef>
              <a:spcAft>
                <a:spcPct val="0"/>
              </a:spcAft>
              <a:buClrTx/>
              <a:buSzTx/>
              <a:buFontTx/>
              <a:buNone/>
              <a:tabLst/>
            </a:pPr>
            <a:r>
              <a:rPr lang="nl-NL" sz="1400" dirty="0" smtClean="0">
                <a:ea typeface="ＭＳ Ｐゴシック" pitchFamily="48" charset="-128"/>
                <a:cs typeface="+mn-cs"/>
              </a:rPr>
              <a:t>5</a:t>
            </a:r>
          </a:p>
          <a:p>
            <a:pPr marL="0" marR="0" indent="0" algn="ctr" defTabSz="914400" rtl="0" eaLnBrk="0" fontAlgn="base" latinLnBrk="0" hangingPunct="0">
              <a:lnSpc>
                <a:spcPct val="100000"/>
              </a:lnSpc>
              <a:spcBef>
                <a:spcPct val="0"/>
              </a:spcBef>
              <a:spcAft>
                <a:spcPct val="0"/>
              </a:spcAft>
              <a:buClrTx/>
              <a:buSzTx/>
              <a:buFontTx/>
              <a:buNone/>
              <a:tabLst/>
            </a:pPr>
            <a:endParaRPr kumimoji="0" lang="nl-NL" sz="1400" b="0" i="0" u="none" strike="noStrike" kern="1200" cap="none" spc="0" normalizeH="0" baseline="0" noProof="0" dirty="0" smtClean="0">
              <a:ln>
                <a:noFill/>
              </a:ln>
              <a:solidFill>
                <a:schemeClr val="tx1"/>
              </a:solidFill>
              <a:effectLst/>
              <a:uLnTx/>
              <a:uFillTx/>
              <a:latin typeface="Arial" charset="0"/>
              <a:ea typeface="ＭＳ Ｐゴシック" pitchFamily="48" charset="-128"/>
              <a:cs typeface="+mn-cs"/>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nl-NL" sz="1400" b="0" i="0" u="none" strike="noStrike" kern="1200" cap="none" spc="0" normalizeH="0" baseline="0" noProof="0" dirty="0" smtClean="0">
              <a:ln>
                <a:noFill/>
              </a:ln>
              <a:solidFill>
                <a:schemeClr val="tx1"/>
              </a:solidFill>
              <a:effectLst/>
              <a:uLnTx/>
              <a:uFillTx/>
              <a:latin typeface="Arial" charset="0"/>
              <a:ea typeface="ＭＳ Ｐゴシック" pitchFamily="48" charset="-128"/>
              <a:cs typeface="+mn-cs"/>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nl-NL" sz="600" b="0" i="0" u="none" strike="noStrike" kern="1200" cap="none" spc="0" normalizeH="0" baseline="0" noProof="0" dirty="0" smtClean="0">
              <a:ln>
                <a:noFill/>
              </a:ln>
              <a:solidFill>
                <a:schemeClr val="tx1"/>
              </a:solidFill>
              <a:effectLst/>
              <a:uLnTx/>
              <a:uFillTx/>
              <a:latin typeface="Arial" charset="0"/>
              <a:ea typeface="ＭＳ Ｐゴシック" pitchFamily="48" charset="-128"/>
              <a:cs typeface="+mn-cs"/>
            </a:endParaRPr>
          </a:p>
          <a:p>
            <a:pPr marL="0" marR="0" indent="0" algn="ctr" defTabSz="914400" rtl="0" eaLnBrk="0" fontAlgn="base" latinLnBrk="0" hangingPunct="0">
              <a:lnSpc>
                <a:spcPct val="100000"/>
              </a:lnSpc>
              <a:spcBef>
                <a:spcPct val="0"/>
              </a:spcBef>
              <a:spcAft>
                <a:spcPct val="0"/>
              </a:spcAft>
              <a:buClrTx/>
              <a:buSzTx/>
              <a:buFontTx/>
              <a:buNone/>
              <a:tabLst/>
            </a:pPr>
            <a:r>
              <a:rPr lang="nl-NL" sz="1400" dirty="0" smtClean="0">
                <a:ea typeface="ＭＳ Ｐゴシック" pitchFamily="48" charset="-128"/>
                <a:cs typeface="+mn-cs"/>
              </a:rPr>
              <a:t>6</a:t>
            </a:r>
            <a:endParaRPr kumimoji="0" lang="nl-NL" sz="1400" b="0" i="0" u="none" strike="noStrike" kern="1200" cap="none" spc="0" normalizeH="0" baseline="0" noProof="0" dirty="0" smtClean="0">
              <a:ln>
                <a:noFill/>
              </a:ln>
              <a:solidFill>
                <a:schemeClr val="tx1"/>
              </a:solidFill>
              <a:effectLst/>
              <a:uLnTx/>
              <a:uFillTx/>
              <a:latin typeface="Arial" charset="0"/>
              <a:ea typeface="ＭＳ Ｐゴシック" pitchFamily="48" charset="-128"/>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p:cNvSpPr>
            <a:spLocks noGrp="1"/>
          </p:cNvSpPr>
          <p:nvPr>
            <p:ph type="title"/>
          </p:nvPr>
        </p:nvSpPr>
        <p:spPr/>
        <p:txBody>
          <a:bodyPr/>
          <a:lstStyle/>
          <a:p>
            <a:r>
              <a:rPr lang="en-US" dirty="0" smtClean="0"/>
              <a:t>SAMP: Implementation (3)</a:t>
            </a:r>
          </a:p>
        </p:txBody>
      </p:sp>
      <p:sp>
        <p:nvSpPr>
          <p:cNvPr id="13316" name="Tijdelijke aanduiding voor voettekst 3"/>
          <p:cNvSpPr>
            <a:spLocks noGrp="1"/>
          </p:cNvSpPr>
          <p:nvPr>
            <p:ph type="ftr" sz="quarter" idx="10"/>
          </p:nvPr>
        </p:nvSpPr>
        <p:spPr>
          <a:noFill/>
        </p:spPr>
        <p:txBody>
          <a:bodyPr/>
          <a:lstStyle/>
          <a:p>
            <a:r>
              <a:rPr lang="en-US">
                <a:ea typeface="ＭＳ Ｐゴシック" pitchFamily="34" charset="-128"/>
              </a:rPr>
              <a:t>12th International Conference on Web Information System Engineering (WISE 2011)</a:t>
            </a:r>
          </a:p>
        </p:txBody>
      </p:sp>
      <p:sp>
        <p:nvSpPr>
          <p:cNvPr id="6" name="Tekstvak 5"/>
          <p:cNvSpPr txBox="1"/>
          <p:nvPr/>
        </p:nvSpPr>
        <p:spPr bwMode="auto">
          <a:xfrm>
            <a:off x="8748464" y="2276872"/>
            <a:ext cx="216024" cy="2000548"/>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nl-NL" sz="1400" b="0" i="0" u="none" strike="noStrike" kern="1200" cap="none" spc="0" normalizeH="0" baseline="0" noProof="0" dirty="0" smtClean="0">
                <a:ln>
                  <a:noFill/>
                </a:ln>
                <a:solidFill>
                  <a:schemeClr val="tx1"/>
                </a:solidFill>
                <a:effectLst/>
                <a:uLnTx/>
                <a:uFillTx/>
                <a:latin typeface="Arial" charset="0"/>
                <a:ea typeface="ＭＳ Ｐゴシック" pitchFamily="48" charset="-128"/>
                <a:cs typeface="+mn-cs"/>
              </a:rPr>
              <a:t>1</a:t>
            </a:r>
          </a:p>
          <a:p>
            <a:pPr marL="0" marR="0" indent="0" algn="ctr" defTabSz="914400" rtl="0" eaLnBrk="0" fontAlgn="base" latinLnBrk="0" hangingPunct="0">
              <a:lnSpc>
                <a:spcPct val="100000"/>
              </a:lnSpc>
              <a:spcBef>
                <a:spcPct val="0"/>
              </a:spcBef>
              <a:spcAft>
                <a:spcPct val="0"/>
              </a:spcAft>
              <a:buClrTx/>
              <a:buSzTx/>
              <a:buFontTx/>
              <a:buNone/>
              <a:tabLst/>
            </a:pPr>
            <a:endParaRPr kumimoji="0" lang="nl-NL" sz="700" b="0" i="0" u="none" strike="noStrike" kern="1200" cap="none" spc="0" normalizeH="0" baseline="0" noProof="0" dirty="0" smtClean="0">
              <a:ln>
                <a:noFill/>
              </a:ln>
              <a:solidFill>
                <a:schemeClr val="tx1"/>
              </a:solidFill>
              <a:effectLst/>
              <a:uLnTx/>
              <a:uFillTx/>
              <a:latin typeface="Arial" charset="0"/>
              <a:ea typeface="ＭＳ Ｐゴシック" pitchFamily="48" charset="-128"/>
              <a:cs typeface="+mn-cs"/>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nl-NL" sz="1400" b="0" i="0" u="none" strike="noStrike" kern="1200" cap="none" spc="0" normalizeH="0" baseline="0" noProof="0" dirty="0" smtClean="0">
                <a:ln>
                  <a:noFill/>
                </a:ln>
                <a:solidFill>
                  <a:schemeClr val="tx1"/>
                </a:solidFill>
                <a:effectLst/>
                <a:uLnTx/>
                <a:uFillTx/>
                <a:latin typeface="Arial" charset="0"/>
                <a:ea typeface="ＭＳ Ｐゴシック" pitchFamily="48" charset="-128"/>
                <a:cs typeface="+mn-cs"/>
              </a:rPr>
              <a:t>2</a:t>
            </a:r>
          </a:p>
          <a:p>
            <a:pPr marL="0" marR="0" indent="0" algn="ctr" defTabSz="914400" rtl="0" eaLnBrk="0" fontAlgn="base" latinLnBrk="0" hangingPunct="0">
              <a:lnSpc>
                <a:spcPct val="100000"/>
              </a:lnSpc>
              <a:spcBef>
                <a:spcPct val="0"/>
              </a:spcBef>
              <a:spcAft>
                <a:spcPct val="0"/>
              </a:spcAft>
              <a:buClrTx/>
              <a:buSzTx/>
              <a:buFontTx/>
              <a:buNone/>
              <a:tabLst/>
            </a:pPr>
            <a:endParaRPr lang="nl-NL" sz="1400" dirty="0" smtClean="0">
              <a:ea typeface="ＭＳ Ｐゴシック" pitchFamily="48" charset="-128"/>
              <a:cs typeface="+mn-cs"/>
            </a:endParaRPr>
          </a:p>
          <a:p>
            <a:pPr marL="0" marR="0" indent="0" algn="ctr" defTabSz="914400" rtl="0" eaLnBrk="0" fontAlgn="base" latinLnBrk="0" hangingPunct="0">
              <a:lnSpc>
                <a:spcPct val="100000"/>
              </a:lnSpc>
              <a:spcBef>
                <a:spcPct val="0"/>
              </a:spcBef>
              <a:spcAft>
                <a:spcPct val="0"/>
              </a:spcAft>
              <a:buClrTx/>
              <a:buSzTx/>
              <a:buFontTx/>
              <a:buNone/>
              <a:tabLst/>
            </a:pPr>
            <a:endParaRPr lang="nl-NL" sz="1400" dirty="0" smtClean="0">
              <a:ea typeface="ＭＳ Ｐゴシック" pitchFamily="48" charset="-128"/>
              <a:cs typeface="+mn-cs"/>
            </a:endParaRPr>
          </a:p>
          <a:p>
            <a:pPr marL="0" marR="0" indent="0" algn="ctr" defTabSz="914400" rtl="0" eaLnBrk="0" fontAlgn="base" latinLnBrk="0" hangingPunct="0">
              <a:lnSpc>
                <a:spcPct val="100000"/>
              </a:lnSpc>
              <a:spcBef>
                <a:spcPct val="0"/>
              </a:spcBef>
              <a:spcAft>
                <a:spcPct val="0"/>
              </a:spcAft>
              <a:buClrTx/>
              <a:buSzTx/>
              <a:buFontTx/>
              <a:buNone/>
              <a:tabLst/>
            </a:pPr>
            <a:endParaRPr lang="nl-NL" sz="1400" dirty="0" smtClean="0">
              <a:ea typeface="ＭＳ Ｐゴシック" pitchFamily="48" charset="-128"/>
              <a:cs typeface="+mn-cs"/>
            </a:endParaRPr>
          </a:p>
          <a:p>
            <a:pPr marL="0" marR="0" indent="0" algn="ctr" defTabSz="914400" rtl="0" eaLnBrk="0" fontAlgn="base" latinLnBrk="0" hangingPunct="0">
              <a:lnSpc>
                <a:spcPct val="100000"/>
              </a:lnSpc>
              <a:spcBef>
                <a:spcPct val="0"/>
              </a:spcBef>
              <a:spcAft>
                <a:spcPct val="0"/>
              </a:spcAft>
              <a:buClrTx/>
              <a:buSzTx/>
              <a:buFontTx/>
              <a:buNone/>
              <a:tabLst/>
            </a:pPr>
            <a:endParaRPr lang="nl-NL" sz="1400" dirty="0" smtClean="0">
              <a:ea typeface="ＭＳ Ｐゴシック" pitchFamily="48" charset="-128"/>
              <a:cs typeface="+mn-cs"/>
            </a:endParaRPr>
          </a:p>
          <a:p>
            <a:pPr marL="0" marR="0" indent="0" algn="ctr" defTabSz="914400" rtl="0" eaLnBrk="0" fontAlgn="base" latinLnBrk="0" hangingPunct="0">
              <a:lnSpc>
                <a:spcPct val="100000"/>
              </a:lnSpc>
              <a:spcBef>
                <a:spcPct val="0"/>
              </a:spcBef>
              <a:spcAft>
                <a:spcPct val="0"/>
              </a:spcAft>
              <a:buClrTx/>
              <a:buSzTx/>
              <a:buFontTx/>
              <a:buNone/>
              <a:tabLst/>
            </a:pPr>
            <a:endParaRPr lang="nl-NL" sz="1400" dirty="0" smtClean="0">
              <a:ea typeface="ＭＳ Ｐゴシック" pitchFamily="48" charset="-128"/>
              <a:cs typeface="+mn-cs"/>
            </a:endParaRPr>
          </a:p>
          <a:p>
            <a:pPr marL="0" marR="0" indent="0" algn="ctr" defTabSz="914400" rtl="0" eaLnBrk="0" fontAlgn="base" latinLnBrk="0" hangingPunct="0">
              <a:lnSpc>
                <a:spcPct val="100000"/>
              </a:lnSpc>
              <a:spcBef>
                <a:spcPct val="0"/>
              </a:spcBef>
              <a:spcAft>
                <a:spcPct val="0"/>
              </a:spcAft>
              <a:buClrTx/>
              <a:buSzTx/>
              <a:buFontTx/>
              <a:buNone/>
              <a:tabLst/>
            </a:pPr>
            <a:endParaRPr lang="nl-NL" sz="500" dirty="0" smtClean="0">
              <a:ea typeface="ＭＳ Ｐゴシック" pitchFamily="48" charset="-128"/>
              <a:cs typeface="+mn-cs"/>
            </a:endParaRPr>
          </a:p>
          <a:p>
            <a:pPr marL="0" marR="0" indent="0" algn="ctr" defTabSz="914400" rtl="0" eaLnBrk="0" fontAlgn="base" latinLnBrk="0" hangingPunct="0">
              <a:lnSpc>
                <a:spcPct val="100000"/>
              </a:lnSpc>
              <a:spcBef>
                <a:spcPct val="0"/>
              </a:spcBef>
              <a:spcAft>
                <a:spcPct val="0"/>
              </a:spcAft>
              <a:buClrTx/>
              <a:buSzTx/>
              <a:buFontTx/>
              <a:buNone/>
              <a:tabLst/>
            </a:pPr>
            <a:r>
              <a:rPr lang="nl-NL" sz="1400" dirty="0" smtClean="0">
                <a:ea typeface="ＭＳ Ｐゴシック" pitchFamily="48" charset="-128"/>
                <a:cs typeface="+mn-cs"/>
              </a:rPr>
              <a:t>3</a:t>
            </a:r>
            <a:endParaRPr kumimoji="0" lang="nl-NL" sz="1400" b="0" i="0" u="none" strike="noStrike" kern="1200" cap="none" spc="0" normalizeH="0" baseline="0" noProof="0" dirty="0" smtClean="0">
              <a:ln>
                <a:noFill/>
              </a:ln>
              <a:solidFill>
                <a:schemeClr val="tx1"/>
              </a:solidFill>
              <a:effectLst/>
              <a:uLnTx/>
              <a:uFillTx/>
              <a:latin typeface="Arial" charset="0"/>
              <a:ea typeface="ＭＳ Ｐゴシック" pitchFamily="48" charset="-128"/>
              <a:cs typeface="+mn-cs"/>
            </a:endParaRPr>
          </a:p>
        </p:txBody>
      </p:sp>
      <p:pic>
        <p:nvPicPr>
          <p:cNvPr id="4098" name="Picture 2" descr="D:\Work\Publicatie\wise11-slang\revision\GRS.PNG"/>
          <p:cNvPicPr>
            <a:picLocks noChangeAspect="1" noChangeArrowheads="1"/>
          </p:cNvPicPr>
          <p:nvPr/>
        </p:nvPicPr>
        <p:blipFill>
          <a:blip r:embed="rId3" cstate="print"/>
          <a:srcRect r="4457"/>
          <a:stretch>
            <a:fillRect/>
          </a:stretch>
        </p:blipFill>
        <p:spPr bwMode="auto">
          <a:xfrm>
            <a:off x="1773978" y="1395477"/>
            <a:ext cx="6974486" cy="4841836"/>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p:cNvSpPr>
            <a:spLocks noGrp="1"/>
          </p:cNvSpPr>
          <p:nvPr>
            <p:ph type="title"/>
          </p:nvPr>
        </p:nvSpPr>
        <p:spPr/>
        <p:txBody>
          <a:bodyPr/>
          <a:lstStyle/>
          <a:p>
            <a:r>
              <a:rPr lang="en-US" dirty="0" smtClean="0"/>
              <a:t>SAMP: Implementation (4)</a:t>
            </a:r>
          </a:p>
        </p:txBody>
      </p:sp>
      <p:sp>
        <p:nvSpPr>
          <p:cNvPr id="13316" name="Tijdelijke aanduiding voor voettekst 3"/>
          <p:cNvSpPr>
            <a:spLocks noGrp="1"/>
          </p:cNvSpPr>
          <p:nvPr>
            <p:ph type="ftr" sz="quarter" idx="10"/>
          </p:nvPr>
        </p:nvSpPr>
        <p:spPr>
          <a:noFill/>
        </p:spPr>
        <p:txBody>
          <a:bodyPr/>
          <a:lstStyle/>
          <a:p>
            <a:r>
              <a:rPr lang="en-US">
                <a:ea typeface="ＭＳ Ｐゴシック" pitchFamily="34" charset="-128"/>
              </a:rPr>
              <a:t>12th International Conference on Web Information System Engineering (WISE 2011)</a:t>
            </a:r>
          </a:p>
        </p:txBody>
      </p:sp>
      <p:pic>
        <p:nvPicPr>
          <p:cNvPr id="5122" name="Picture 2" descr="D:\Work\Publicatie\wise11-slang\revision\VS.png"/>
          <p:cNvPicPr>
            <a:picLocks noChangeAspect="1" noChangeArrowheads="1"/>
          </p:cNvPicPr>
          <p:nvPr/>
        </p:nvPicPr>
        <p:blipFill>
          <a:blip r:embed="rId3" cstate="print"/>
          <a:srcRect/>
          <a:stretch>
            <a:fillRect/>
          </a:stretch>
        </p:blipFill>
        <p:spPr bwMode="auto">
          <a:xfrm>
            <a:off x="2123728" y="1370679"/>
            <a:ext cx="5553982" cy="3930529"/>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en-US" smtClean="0"/>
              <a:t>Evaluation (1)</a:t>
            </a:r>
          </a:p>
        </p:txBody>
      </p:sp>
      <p:sp>
        <p:nvSpPr>
          <p:cNvPr id="14339" name="Tijdelijke aanduiding voor inhoud 2"/>
          <p:cNvSpPr>
            <a:spLocks noGrp="1"/>
          </p:cNvSpPr>
          <p:nvPr>
            <p:ph idx="1"/>
          </p:nvPr>
        </p:nvSpPr>
        <p:spPr/>
        <p:txBody>
          <a:bodyPr/>
          <a:lstStyle/>
          <a:p>
            <a:r>
              <a:rPr lang="en-US" sz="2400" dirty="0" smtClean="0"/>
              <a:t>Data consists of movie reviews:</a:t>
            </a:r>
            <a:endParaRPr lang="en-US" sz="2000" dirty="0" smtClean="0"/>
          </a:p>
          <a:p>
            <a:pPr lvl="1"/>
            <a:r>
              <a:rPr lang="en-US" sz="2000" dirty="0" smtClean="0"/>
              <a:t>75 Dutch reviews from </a:t>
            </a:r>
            <a:r>
              <a:rPr lang="en-US" sz="2000" dirty="0" err="1" smtClean="0"/>
              <a:t>FilmTotaal</a:t>
            </a:r>
            <a:endParaRPr lang="en-US" sz="2000" dirty="0" smtClean="0"/>
          </a:p>
          <a:p>
            <a:pPr lvl="1"/>
            <a:r>
              <a:rPr lang="en-US" sz="2000" dirty="0" smtClean="0"/>
              <a:t>75 English reviews from </a:t>
            </a:r>
            <a:r>
              <a:rPr lang="en-US" sz="2000" dirty="0" err="1" smtClean="0"/>
              <a:t>IMDb</a:t>
            </a:r>
            <a:endParaRPr lang="en-US" sz="2000" baseline="30000" dirty="0" smtClean="0"/>
          </a:p>
          <a:p>
            <a:endParaRPr lang="en-US" sz="800" dirty="0" smtClean="0"/>
          </a:p>
          <a:p>
            <a:r>
              <a:rPr lang="en-US" sz="2400" dirty="0" smtClean="0"/>
              <a:t>Additionally, we evaluate Dutch and English forum posts on Xbox </a:t>
            </a:r>
            <a:r>
              <a:rPr lang="en-US" sz="2400" dirty="0" err="1" smtClean="0"/>
              <a:t>Kinect</a:t>
            </a:r>
            <a:r>
              <a:rPr lang="en-US" sz="2400" dirty="0" smtClean="0"/>
              <a:t> and nuclear power qualitatively</a:t>
            </a:r>
          </a:p>
          <a:p>
            <a:endParaRPr lang="en-US" sz="800" dirty="0" smtClean="0"/>
          </a:p>
          <a:p>
            <a:r>
              <a:rPr lang="en-US" sz="2400" dirty="0" smtClean="0"/>
              <a:t>Measures:</a:t>
            </a:r>
          </a:p>
          <a:p>
            <a:pPr lvl="1"/>
            <a:r>
              <a:rPr lang="en-US" sz="2000" dirty="0" smtClean="0"/>
              <a:t>Precision (+ / -)</a:t>
            </a:r>
          </a:p>
          <a:p>
            <a:pPr lvl="1"/>
            <a:r>
              <a:rPr lang="en-US" sz="2000" dirty="0" smtClean="0"/>
              <a:t>Recall (+ / -)</a:t>
            </a:r>
          </a:p>
          <a:p>
            <a:pPr lvl="1"/>
            <a:r>
              <a:rPr lang="en-US" sz="2000" dirty="0" smtClean="0"/>
              <a:t>F-measure (+ / -)</a:t>
            </a:r>
          </a:p>
          <a:p>
            <a:pPr lvl="1"/>
            <a:r>
              <a:rPr lang="en-US" sz="2000" dirty="0" smtClean="0"/>
              <a:t>Accuracy</a:t>
            </a:r>
          </a:p>
          <a:p>
            <a:pPr lvl="1"/>
            <a:r>
              <a:rPr lang="en-US" sz="2000" dirty="0" smtClean="0"/>
              <a:t>Macro F-measure</a:t>
            </a:r>
            <a:endParaRPr lang="en-US" dirty="0" smtClean="0"/>
          </a:p>
        </p:txBody>
      </p:sp>
      <p:sp>
        <p:nvSpPr>
          <p:cNvPr id="14340" name="Tijdelijke aanduiding voor voettekst 3"/>
          <p:cNvSpPr>
            <a:spLocks noGrp="1"/>
          </p:cNvSpPr>
          <p:nvPr>
            <p:ph type="ftr" sz="quarter" idx="10"/>
          </p:nvPr>
        </p:nvSpPr>
        <p:spPr>
          <a:noFill/>
        </p:spPr>
        <p:txBody>
          <a:bodyPr/>
          <a:lstStyle/>
          <a:p>
            <a:r>
              <a:rPr lang="en-US">
                <a:ea typeface="ＭＳ Ｐゴシック" pitchFamily="34" charset="-128"/>
              </a:rPr>
              <a:t>12th International Conference on Web Information System Engineering (WISE 2011)</a:t>
            </a:r>
          </a:p>
        </p:txBody>
      </p:sp>
      <p:pic>
        <p:nvPicPr>
          <p:cNvPr id="5" name="Picture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469515" y="1942232"/>
            <a:ext cx="1134933" cy="576000"/>
          </a:xfrm>
          <a:prstGeom prst="rect">
            <a:avLst/>
          </a:prstGeom>
        </p:spPr>
      </p:pic>
      <p:pic>
        <p:nvPicPr>
          <p:cNvPr id="6" name="Picture 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796136" y="1957090"/>
            <a:ext cx="1481143" cy="540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type="lt">
                                    <p:tmPct val="0"/>
                                  </p:iterate>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iterate type="lt">
                                    <p:tmPct val="0"/>
                                  </p:iterate>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en-US" dirty="0" smtClean="0"/>
              <a:t>Evaluation (2)</a:t>
            </a:r>
          </a:p>
        </p:txBody>
      </p:sp>
      <p:sp>
        <p:nvSpPr>
          <p:cNvPr id="14340" name="Tijdelijke aanduiding voor voettekst 3"/>
          <p:cNvSpPr>
            <a:spLocks noGrp="1"/>
          </p:cNvSpPr>
          <p:nvPr>
            <p:ph type="ftr" sz="quarter" idx="10"/>
          </p:nvPr>
        </p:nvSpPr>
        <p:spPr>
          <a:noFill/>
        </p:spPr>
        <p:txBody>
          <a:bodyPr/>
          <a:lstStyle/>
          <a:p>
            <a:r>
              <a:rPr lang="en-US">
                <a:ea typeface="ＭＳ Ｐゴシック" pitchFamily="34" charset="-128"/>
              </a:rPr>
              <a:t>12th International Conference on Web Information System Engineering (WISE 2011)</a:t>
            </a:r>
          </a:p>
        </p:txBody>
      </p:sp>
      <p:graphicFrame>
        <p:nvGraphicFramePr>
          <p:cNvPr id="5" name="Tijdelijke aanduiding voor inhoud 4"/>
          <p:cNvGraphicFramePr>
            <a:graphicFrameLocks noGrp="1"/>
          </p:cNvGraphicFramePr>
          <p:nvPr>
            <p:ph idx="1"/>
          </p:nvPr>
        </p:nvGraphicFramePr>
        <p:xfrm>
          <a:off x="3131840" y="1412875"/>
          <a:ext cx="3132000" cy="1381760"/>
        </p:xfrm>
        <a:graphic>
          <a:graphicData uri="http://schemas.openxmlformats.org/drawingml/2006/table">
            <a:tbl>
              <a:tblPr firstRow="1" bandRow="1">
                <a:tableStyleId>{2D5ABB26-0587-4C30-8999-92F81FD0307C}</a:tableStyleId>
              </a:tblPr>
              <a:tblGrid>
                <a:gridCol w="1044000"/>
                <a:gridCol w="1044000"/>
                <a:gridCol w="1044000"/>
              </a:tblGrid>
              <a:tr h="370840">
                <a:tc>
                  <a:txBody>
                    <a:bodyPr/>
                    <a:lstStyle/>
                    <a:p>
                      <a:pPr algn="ctr"/>
                      <a:endParaRPr lang="en-US" noProof="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noProof="0" dirty="0" smtClean="0"/>
                        <a:t>+</a:t>
                      </a:r>
                    </a:p>
                    <a:p>
                      <a:pPr algn="ctr"/>
                      <a:r>
                        <a:rPr lang="en-US" noProof="0" dirty="0" smtClean="0"/>
                        <a:t>NL / UK</a:t>
                      </a:r>
                      <a:endParaRPr lang="en-US" noProof="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noProof="0" dirty="0" smtClean="0"/>
                        <a:t>-</a:t>
                      </a:r>
                    </a:p>
                    <a:p>
                      <a:pPr algn="ctr"/>
                      <a:r>
                        <a:rPr lang="en-US" noProof="0" dirty="0" smtClean="0"/>
                        <a:t>NL / UK</a:t>
                      </a:r>
                      <a:endParaRPr lang="en-US" noProof="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noProof="0" dirty="0" smtClean="0"/>
                        <a:t>+</a:t>
                      </a:r>
                      <a:endParaRPr lang="en-US" noProof="0" dirty="0"/>
                    </a:p>
                  </a:txBody>
                  <a:tcPr>
                    <a:lnT w="12700" cap="flat" cmpd="sng" algn="ctr">
                      <a:solidFill>
                        <a:schemeClr val="tx1"/>
                      </a:solidFill>
                      <a:prstDash val="solid"/>
                      <a:round/>
                      <a:headEnd type="none" w="med" len="med"/>
                      <a:tailEnd type="none" w="med" len="med"/>
                    </a:lnT>
                  </a:tcPr>
                </a:tc>
                <a:tc>
                  <a:txBody>
                    <a:bodyPr/>
                    <a:lstStyle/>
                    <a:p>
                      <a:pPr algn="ctr"/>
                      <a:r>
                        <a:rPr lang="en-US" noProof="0" dirty="0" smtClean="0"/>
                        <a:t>36 / 31</a:t>
                      </a:r>
                      <a:endParaRPr lang="en-US" noProof="0" dirty="0"/>
                    </a:p>
                  </a:txBody>
                  <a:tcPr>
                    <a:lnT w="12700" cap="flat" cmpd="sng" algn="ctr">
                      <a:solidFill>
                        <a:schemeClr val="tx1"/>
                      </a:solidFill>
                      <a:prstDash val="solid"/>
                      <a:round/>
                      <a:headEnd type="none" w="med" len="med"/>
                      <a:tailEnd type="none" w="med" len="med"/>
                    </a:lnT>
                  </a:tcPr>
                </a:tc>
                <a:tc>
                  <a:txBody>
                    <a:bodyPr/>
                    <a:lstStyle/>
                    <a:p>
                      <a:pPr algn="ctr"/>
                      <a:r>
                        <a:rPr lang="en-US" noProof="0" dirty="0" smtClean="0"/>
                        <a:t>7 / 15</a:t>
                      </a:r>
                      <a:endParaRPr lang="en-US" noProof="0" dirty="0"/>
                    </a:p>
                  </a:txBody>
                  <a:tcPr>
                    <a:lnT w="12700" cap="flat" cmpd="sng" algn="ctr">
                      <a:solidFill>
                        <a:schemeClr val="tx1"/>
                      </a:solidFill>
                      <a:prstDash val="solid"/>
                      <a:round/>
                      <a:headEnd type="none" w="med" len="med"/>
                      <a:tailEnd type="none" w="med" len="med"/>
                    </a:lnT>
                  </a:tcPr>
                </a:tc>
              </a:tr>
              <a:tr h="370840">
                <a:tc>
                  <a:txBody>
                    <a:bodyPr/>
                    <a:lstStyle/>
                    <a:p>
                      <a:pPr algn="ctr"/>
                      <a:r>
                        <a:rPr lang="en-US" noProof="0" dirty="0" smtClean="0"/>
                        <a:t>-</a:t>
                      </a:r>
                      <a:endParaRPr lang="en-US" noProof="0" dirty="0"/>
                    </a:p>
                  </a:txBody>
                  <a:tcPr>
                    <a:lnB w="12700" cap="flat" cmpd="sng" algn="ctr">
                      <a:solidFill>
                        <a:schemeClr val="tx1"/>
                      </a:solidFill>
                      <a:prstDash val="solid"/>
                      <a:round/>
                      <a:headEnd type="none" w="med" len="med"/>
                      <a:tailEnd type="none" w="med" len="med"/>
                    </a:lnB>
                  </a:tcPr>
                </a:tc>
                <a:tc>
                  <a:txBody>
                    <a:bodyPr/>
                    <a:lstStyle/>
                    <a:p>
                      <a:pPr algn="ctr"/>
                      <a:r>
                        <a:rPr lang="en-US" noProof="0" dirty="0" smtClean="0"/>
                        <a:t>9 / 7</a:t>
                      </a:r>
                      <a:endParaRPr lang="en-US" noProof="0" dirty="0"/>
                    </a:p>
                  </a:txBody>
                  <a:tcPr>
                    <a:lnB w="12700" cap="flat" cmpd="sng" algn="ctr">
                      <a:solidFill>
                        <a:schemeClr val="tx1"/>
                      </a:solidFill>
                      <a:prstDash val="solid"/>
                      <a:round/>
                      <a:headEnd type="none" w="med" len="med"/>
                      <a:tailEnd type="none" w="med" len="med"/>
                    </a:lnB>
                  </a:tcPr>
                </a:tc>
                <a:tc>
                  <a:txBody>
                    <a:bodyPr/>
                    <a:lstStyle/>
                    <a:p>
                      <a:pPr algn="ctr"/>
                      <a:r>
                        <a:rPr lang="en-US" noProof="0" dirty="0" smtClean="0"/>
                        <a:t>23 / 22</a:t>
                      </a:r>
                      <a:endParaRPr lang="en-US" noProof="0" dirty="0"/>
                    </a:p>
                  </a:txBody>
                  <a:tcPr>
                    <a:lnB w="12700" cap="flat" cmpd="sng" algn="ctr">
                      <a:solidFill>
                        <a:schemeClr val="tx1"/>
                      </a:solidFill>
                      <a:prstDash val="solid"/>
                      <a:round/>
                      <a:headEnd type="none" w="med" len="med"/>
                      <a:tailEnd type="none" w="med" len="med"/>
                    </a:lnB>
                  </a:tcPr>
                </a:tc>
              </a:tr>
            </a:tbl>
          </a:graphicData>
        </a:graphic>
      </p:graphicFrame>
      <p:graphicFrame>
        <p:nvGraphicFramePr>
          <p:cNvPr id="6" name="Tijdelijke aanduiding voor inhoud 4"/>
          <p:cNvGraphicFramePr>
            <a:graphicFrameLocks/>
          </p:cNvGraphicFramePr>
          <p:nvPr/>
        </p:nvGraphicFramePr>
        <p:xfrm>
          <a:off x="1224137" y="3519016"/>
          <a:ext cx="7408736" cy="1381760"/>
        </p:xfrm>
        <a:graphic>
          <a:graphicData uri="http://schemas.openxmlformats.org/drawingml/2006/table">
            <a:tbl>
              <a:tblPr firstRow="1" bandRow="1">
                <a:tableStyleId>{2D5ABB26-0587-4C30-8999-92F81FD0307C}</a:tableStyleId>
              </a:tblPr>
              <a:tblGrid>
                <a:gridCol w="568736"/>
                <a:gridCol w="1368000"/>
                <a:gridCol w="1368000"/>
                <a:gridCol w="1368000"/>
                <a:gridCol w="1368000"/>
                <a:gridCol w="1368000"/>
              </a:tblGrid>
              <a:tr h="370840">
                <a:tc>
                  <a:txBody>
                    <a:bodyPr/>
                    <a:lstStyle/>
                    <a:p>
                      <a:pPr algn="ctr"/>
                      <a:endParaRPr lang="en-US" noProof="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noProof="0" dirty="0" smtClean="0"/>
                        <a:t>Precision</a:t>
                      </a:r>
                    </a:p>
                    <a:p>
                      <a:pPr algn="ctr"/>
                      <a:r>
                        <a:rPr lang="en-US" noProof="0" dirty="0" smtClean="0"/>
                        <a:t>+ / -</a:t>
                      </a:r>
                      <a:endParaRPr lang="en-US" noProof="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noProof="0" dirty="0" smtClean="0"/>
                        <a:t>Recall</a:t>
                      </a:r>
                    </a:p>
                    <a:p>
                      <a:pPr algn="ctr"/>
                      <a:r>
                        <a:rPr lang="en-US" noProof="0" dirty="0" smtClean="0"/>
                        <a:t>+ / -</a:t>
                      </a:r>
                      <a:endParaRPr lang="en-US" noProof="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noProof="0" dirty="0" smtClean="0"/>
                        <a:t>F-measure</a:t>
                      </a:r>
                    </a:p>
                    <a:p>
                      <a:pPr algn="ctr"/>
                      <a:r>
                        <a:rPr lang="en-US" noProof="0" dirty="0" smtClean="0"/>
                        <a:t>+ / -</a:t>
                      </a:r>
                      <a:endParaRPr lang="en-US" noProof="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noProof="0" dirty="0" smtClean="0"/>
                        <a:t>Accuracy</a:t>
                      </a:r>
                      <a:endParaRPr lang="en-US" noProof="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noProof="0" dirty="0" smtClean="0"/>
                        <a:t>Macro F-measure</a:t>
                      </a:r>
                      <a:endParaRPr lang="en-US" noProof="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noProof="0" dirty="0" smtClean="0"/>
                        <a:t>NL</a:t>
                      </a:r>
                      <a:endParaRPr lang="en-US" noProof="0" dirty="0"/>
                    </a:p>
                  </a:txBody>
                  <a:tcPr>
                    <a:lnT w="12700" cap="flat" cmpd="sng" algn="ctr">
                      <a:solidFill>
                        <a:schemeClr val="tx1"/>
                      </a:solidFill>
                      <a:prstDash val="solid"/>
                      <a:round/>
                      <a:headEnd type="none" w="med" len="med"/>
                      <a:tailEnd type="none" w="med" len="med"/>
                    </a:lnT>
                  </a:tcPr>
                </a:tc>
                <a:tc>
                  <a:txBody>
                    <a:bodyPr/>
                    <a:lstStyle/>
                    <a:p>
                      <a:pPr algn="ctr"/>
                      <a:r>
                        <a:rPr lang="en-US" noProof="0" dirty="0" smtClean="0"/>
                        <a:t>0.80 / 0.77</a:t>
                      </a:r>
                      <a:endParaRPr lang="en-US" noProof="0" dirty="0"/>
                    </a:p>
                  </a:txBody>
                  <a:tcPr>
                    <a:lnT w="12700" cap="flat" cmpd="sng" algn="ctr">
                      <a:solidFill>
                        <a:schemeClr val="tx1"/>
                      </a:solidFill>
                      <a:prstDash val="solid"/>
                      <a:round/>
                      <a:headEnd type="none" w="med" len="med"/>
                      <a:tailEnd type="none" w="med" len="med"/>
                    </a:lnT>
                  </a:tcPr>
                </a:tc>
                <a:tc>
                  <a:txBody>
                    <a:bodyPr/>
                    <a:lstStyle/>
                    <a:p>
                      <a:pPr algn="ctr"/>
                      <a:r>
                        <a:rPr lang="en-US" noProof="0" dirty="0" smtClean="0"/>
                        <a:t>0.84 / 0.72</a:t>
                      </a:r>
                      <a:endParaRPr lang="en-US" noProof="0" dirty="0"/>
                    </a:p>
                  </a:txBody>
                  <a:tcPr>
                    <a:lnT w="12700" cap="flat" cmpd="sng" algn="ctr">
                      <a:solidFill>
                        <a:schemeClr val="tx1"/>
                      </a:solidFill>
                      <a:prstDash val="solid"/>
                      <a:round/>
                      <a:headEnd type="none" w="med" len="med"/>
                      <a:tailEnd type="none" w="med" len="med"/>
                    </a:lnT>
                  </a:tcPr>
                </a:tc>
                <a:tc>
                  <a:txBody>
                    <a:bodyPr/>
                    <a:lstStyle/>
                    <a:p>
                      <a:pPr algn="ctr"/>
                      <a:r>
                        <a:rPr lang="en-US" noProof="0" dirty="0" smtClean="0"/>
                        <a:t>0.82 / 0.74</a:t>
                      </a:r>
                      <a:endParaRPr lang="en-US" noProof="0" dirty="0"/>
                    </a:p>
                  </a:txBody>
                  <a:tcPr>
                    <a:lnT w="12700" cap="flat" cmpd="sng" algn="ctr">
                      <a:solidFill>
                        <a:schemeClr val="tx1"/>
                      </a:solidFill>
                      <a:prstDash val="solid"/>
                      <a:round/>
                      <a:headEnd type="none" w="med" len="med"/>
                      <a:tailEnd type="none" w="med" len="med"/>
                    </a:lnT>
                  </a:tcPr>
                </a:tc>
                <a:tc>
                  <a:txBody>
                    <a:bodyPr/>
                    <a:lstStyle/>
                    <a:p>
                      <a:pPr algn="ctr"/>
                      <a:r>
                        <a:rPr lang="en-US" noProof="0" dirty="0" smtClean="0"/>
                        <a:t>0.79</a:t>
                      </a:r>
                      <a:endParaRPr lang="en-US" noProof="0" dirty="0"/>
                    </a:p>
                  </a:txBody>
                  <a:tcPr>
                    <a:lnT w="12700" cap="flat" cmpd="sng" algn="ctr">
                      <a:solidFill>
                        <a:schemeClr val="tx1"/>
                      </a:solidFill>
                      <a:prstDash val="solid"/>
                      <a:round/>
                      <a:headEnd type="none" w="med" len="med"/>
                      <a:tailEnd type="none" w="med" len="med"/>
                    </a:lnT>
                  </a:tcPr>
                </a:tc>
                <a:tc>
                  <a:txBody>
                    <a:bodyPr/>
                    <a:lstStyle/>
                    <a:p>
                      <a:pPr algn="ctr"/>
                      <a:r>
                        <a:rPr lang="en-US" noProof="0" dirty="0" smtClean="0"/>
                        <a:t>0.78</a:t>
                      </a:r>
                      <a:endParaRPr lang="en-US" noProof="0" dirty="0"/>
                    </a:p>
                  </a:txBody>
                  <a:tcPr>
                    <a:lnT w="12700" cap="flat" cmpd="sng" algn="ctr">
                      <a:solidFill>
                        <a:schemeClr val="tx1"/>
                      </a:solidFill>
                      <a:prstDash val="solid"/>
                      <a:round/>
                      <a:headEnd type="none" w="med" len="med"/>
                      <a:tailEnd type="none" w="med" len="med"/>
                    </a:lnT>
                  </a:tcPr>
                </a:tc>
              </a:tr>
              <a:tr h="370840">
                <a:tc>
                  <a:txBody>
                    <a:bodyPr/>
                    <a:lstStyle/>
                    <a:p>
                      <a:pPr algn="ctr"/>
                      <a:r>
                        <a:rPr lang="en-US" noProof="0" dirty="0" smtClean="0"/>
                        <a:t>UK</a:t>
                      </a:r>
                      <a:endParaRPr lang="en-US" noProof="0" dirty="0"/>
                    </a:p>
                  </a:txBody>
                  <a:tcPr>
                    <a:lnB w="12700" cap="flat" cmpd="sng" algn="ctr">
                      <a:solidFill>
                        <a:schemeClr val="tx1"/>
                      </a:solidFill>
                      <a:prstDash val="solid"/>
                      <a:round/>
                      <a:headEnd type="none" w="med" len="med"/>
                      <a:tailEnd type="none" w="med" len="med"/>
                    </a:lnB>
                  </a:tcPr>
                </a:tc>
                <a:tc>
                  <a:txBody>
                    <a:bodyPr/>
                    <a:lstStyle/>
                    <a:p>
                      <a:pPr algn="ctr"/>
                      <a:r>
                        <a:rPr lang="en-US" noProof="0" dirty="0" smtClean="0"/>
                        <a:t>0.82 / 0.59</a:t>
                      </a:r>
                      <a:endParaRPr lang="en-US" noProof="0" dirty="0"/>
                    </a:p>
                  </a:txBody>
                  <a:tcPr>
                    <a:lnB w="12700" cap="flat" cmpd="sng" algn="ctr">
                      <a:solidFill>
                        <a:schemeClr val="tx1"/>
                      </a:solidFill>
                      <a:prstDash val="solid"/>
                      <a:round/>
                      <a:headEnd type="none" w="med" len="med"/>
                      <a:tailEnd type="none" w="med" len="med"/>
                    </a:lnB>
                  </a:tcPr>
                </a:tc>
                <a:tc>
                  <a:txBody>
                    <a:bodyPr/>
                    <a:lstStyle/>
                    <a:p>
                      <a:pPr algn="ctr"/>
                      <a:r>
                        <a:rPr lang="en-US" noProof="0" dirty="0" smtClean="0"/>
                        <a:t>0.67 / 0.76</a:t>
                      </a:r>
                      <a:endParaRPr lang="en-US" noProof="0" dirty="0"/>
                    </a:p>
                  </a:txBody>
                  <a:tcPr>
                    <a:lnB w="12700" cap="flat" cmpd="sng" algn="ctr">
                      <a:solidFill>
                        <a:schemeClr val="tx1"/>
                      </a:solidFill>
                      <a:prstDash val="solid"/>
                      <a:round/>
                      <a:headEnd type="none" w="med" len="med"/>
                      <a:tailEnd type="none" w="med" len="med"/>
                    </a:lnB>
                  </a:tcPr>
                </a:tc>
                <a:tc>
                  <a:txBody>
                    <a:bodyPr/>
                    <a:lstStyle/>
                    <a:p>
                      <a:pPr algn="ctr"/>
                      <a:r>
                        <a:rPr lang="en-US" noProof="0" dirty="0" smtClean="0"/>
                        <a:t>0.74 / 0.66</a:t>
                      </a:r>
                      <a:endParaRPr lang="en-US" noProof="0" dirty="0"/>
                    </a:p>
                  </a:txBody>
                  <a:tcPr>
                    <a:lnB w="12700" cap="flat" cmpd="sng" algn="ctr">
                      <a:solidFill>
                        <a:schemeClr val="tx1"/>
                      </a:solidFill>
                      <a:prstDash val="solid"/>
                      <a:round/>
                      <a:headEnd type="none" w="med" len="med"/>
                      <a:tailEnd type="none" w="med" len="med"/>
                    </a:lnB>
                  </a:tcPr>
                </a:tc>
                <a:tc>
                  <a:txBody>
                    <a:bodyPr/>
                    <a:lstStyle/>
                    <a:p>
                      <a:pPr algn="ctr"/>
                      <a:r>
                        <a:rPr lang="en-US" noProof="0" dirty="0" smtClean="0"/>
                        <a:t>0.71</a:t>
                      </a:r>
                      <a:endParaRPr lang="en-US" noProof="0" dirty="0"/>
                    </a:p>
                  </a:txBody>
                  <a:tcPr>
                    <a:lnB w="12700" cap="flat" cmpd="sng" algn="ctr">
                      <a:solidFill>
                        <a:schemeClr val="tx1"/>
                      </a:solidFill>
                      <a:prstDash val="solid"/>
                      <a:round/>
                      <a:headEnd type="none" w="med" len="med"/>
                      <a:tailEnd type="none" w="med" len="med"/>
                    </a:lnB>
                  </a:tcPr>
                </a:tc>
                <a:tc>
                  <a:txBody>
                    <a:bodyPr/>
                    <a:lstStyle/>
                    <a:p>
                      <a:pPr algn="ctr"/>
                      <a:r>
                        <a:rPr lang="en-US" noProof="0" dirty="0" smtClean="0"/>
                        <a:t>0.70</a:t>
                      </a:r>
                      <a:endParaRPr lang="en-US" noProof="0" dirty="0"/>
                    </a:p>
                  </a:txBody>
                  <a:tcPr>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p:cNvSpPr txBox="1"/>
          <p:nvPr/>
        </p:nvSpPr>
        <p:spPr bwMode="auto">
          <a:xfrm>
            <a:off x="2915816" y="2276872"/>
            <a:ext cx="4032448" cy="2215991"/>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nl-NL" sz="13800" b="1" i="0" u="none" strike="noStrike" kern="1200" cap="none" spc="0" normalizeH="0" baseline="0" noProof="0" dirty="0" smtClean="0">
                <a:ln>
                  <a:noFill/>
                </a:ln>
                <a:solidFill>
                  <a:schemeClr val="tx1"/>
                </a:solidFill>
                <a:effectLst/>
                <a:uLnTx/>
                <a:uFillTx/>
                <a:latin typeface="Arial" charset="0"/>
                <a:ea typeface="ＭＳ Ｐゴシック" pitchFamily="48" charset="-128"/>
                <a:cs typeface="+mn-cs"/>
              </a:rPr>
              <a:t>BUT</a:t>
            </a:r>
          </a:p>
        </p:txBody>
      </p:sp>
      <p:sp>
        <p:nvSpPr>
          <p:cNvPr id="15362" name="Titel 1"/>
          <p:cNvSpPr>
            <a:spLocks noGrp="1"/>
          </p:cNvSpPr>
          <p:nvPr>
            <p:ph type="title"/>
          </p:nvPr>
        </p:nvSpPr>
        <p:spPr/>
        <p:txBody>
          <a:bodyPr/>
          <a:lstStyle/>
          <a:p>
            <a:r>
              <a:rPr lang="en-US" dirty="0" smtClean="0"/>
              <a:t>Evaluation (3)</a:t>
            </a:r>
          </a:p>
        </p:txBody>
      </p:sp>
      <p:sp>
        <p:nvSpPr>
          <p:cNvPr id="15393" name="Tijdelijke aanduiding voor voettekst 3"/>
          <p:cNvSpPr>
            <a:spLocks noGrp="1"/>
          </p:cNvSpPr>
          <p:nvPr>
            <p:ph type="ftr" sz="quarter" idx="10"/>
          </p:nvPr>
        </p:nvSpPr>
        <p:spPr>
          <a:noFill/>
        </p:spPr>
        <p:txBody>
          <a:bodyPr/>
          <a:lstStyle/>
          <a:p>
            <a:r>
              <a:rPr lang="en-US">
                <a:ea typeface="ＭＳ Ｐゴシック" pitchFamily="34" charset="-128"/>
              </a:rPr>
              <a:t>12th International Conference on Web Information System Engineering (WISE 2011)</a:t>
            </a:r>
          </a:p>
        </p:txBody>
      </p:sp>
      <p:sp>
        <p:nvSpPr>
          <p:cNvPr id="6" name="Tijdelijke aanduiding voor inhoud 5"/>
          <p:cNvSpPr>
            <a:spLocks noGrp="1"/>
          </p:cNvSpPr>
          <p:nvPr>
            <p:ph idx="1"/>
          </p:nvPr>
        </p:nvSpPr>
        <p:spPr/>
        <p:txBody>
          <a:bodyPr/>
          <a:lstStyle/>
          <a:p>
            <a:r>
              <a:rPr lang="en-US" sz="2400" dirty="0" smtClean="0"/>
              <a:t>Difficulties:</a:t>
            </a:r>
          </a:p>
          <a:p>
            <a:pPr lvl="1"/>
            <a:r>
              <a:rPr lang="en-US" sz="2000" dirty="0" smtClean="0"/>
              <a:t>Common expressions</a:t>
            </a:r>
          </a:p>
          <a:p>
            <a:pPr lvl="1"/>
            <a:r>
              <a:rPr lang="en-US" sz="2000" dirty="0" smtClean="0"/>
              <a:t>Slang language</a:t>
            </a:r>
          </a:p>
          <a:p>
            <a:pPr lvl="1"/>
            <a:r>
              <a:rPr lang="en-US" sz="2000" dirty="0" smtClean="0"/>
              <a:t>Difference in negation</a:t>
            </a:r>
          </a:p>
          <a:p>
            <a:pPr lvl="1"/>
            <a:r>
              <a:rPr lang="en-US" sz="2000" dirty="0" smtClean="0"/>
              <a:t>Hidden semantics</a:t>
            </a:r>
          </a:p>
          <a:p>
            <a:pPr lvl="1"/>
            <a:r>
              <a:rPr lang="en-US" sz="2000" dirty="0" smtClean="0"/>
              <a:t>Emoticons &amp; abbreviations</a:t>
            </a:r>
          </a:p>
          <a:p>
            <a:pPr lvl="1"/>
            <a:r>
              <a:rPr lang="en-US" sz="2000" dirty="0" smtClean="0"/>
              <a:t>Split verbs</a:t>
            </a:r>
          </a:p>
          <a:p>
            <a:endParaRPr lang="en-US" sz="800" dirty="0" smtClean="0"/>
          </a:p>
          <a:p>
            <a:r>
              <a:rPr lang="en-US" sz="2400" dirty="0" smtClean="0"/>
              <a:t>English language is based on more explicitly mentioned sentiment</a:t>
            </a:r>
          </a:p>
          <a:p>
            <a:endParaRPr lang="en-US" sz="800" dirty="0" smtClean="0"/>
          </a:p>
          <a:p>
            <a:r>
              <a:rPr lang="en-US" sz="2400" dirty="0" smtClean="0"/>
              <a:t>The Dutch tend to have a more reserved way of expressing themselves</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362"/>
                                        </p:tgtEl>
                                        <p:attrNameLst>
                                          <p:attrName>style.visibility</p:attrName>
                                        </p:attrNameLst>
                                      </p:cBhvr>
                                      <p:to>
                                        <p:strVal val="visible"/>
                                      </p:to>
                                    </p:set>
                                  </p:childTnLst>
                                </p:cTn>
                              </p:par>
                              <p:par>
                                <p:cTn id="9" presetID="10" presetClass="exit" presetSubtype="0" fill="hold" nodeType="withEffect">
                                  <p:stCondLst>
                                    <p:cond delay="0"/>
                                  </p:stCondLst>
                                  <p:childTnLst>
                                    <p:animEffect transition="out" filter="fade">
                                      <p:cBhvr>
                                        <p:cTn id="10" dur="500"/>
                                        <p:tgtEl>
                                          <p:spTgt spid="7"/>
                                        </p:tgtEl>
                                      </p:cBhvr>
                                    </p:animEffect>
                                    <p:set>
                                      <p:cBhvr>
                                        <p:cTn id="11"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p:cNvSpPr>
            <a:spLocks noGrp="1"/>
          </p:cNvSpPr>
          <p:nvPr>
            <p:ph type="title"/>
          </p:nvPr>
        </p:nvSpPr>
        <p:spPr/>
        <p:txBody>
          <a:bodyPr/>
          <a:lstStyle/>
          <a:p>
            <a:r>
              <a:rPr lang="en-US" smtClean="0"/>
              <a:t>Conclusions</a:t>
            </a:r>
          </a:p>
        </p:txBody>
      </p:sp>
      <p:sp>
        <p:nvSpPr>
          <p:cNvPr id="16387" name="Tijdelijke aanduiding voor inhoud 2"/>
          <p:cNvSpPr>
            <a:spLocks noGrp="1"/>
          </p:cNvSpPr>
          <p:nvPr>
            <p:ph idx="1"/>
          </p:nvPr>
        </p:nvSpPr>
        <p:spPr/>
        <p:txBody>
          <a:bodyPr/>
          <a:lstStyle/>
          <a:p>
            <a:r>
              <a:rPr lang="en-US" sz="2400" dirty="0" smtClean="0"/>
              <a:t>SAMP framework:</a:t>
            </a:r>
          </a:p>
          <a:p>
            <a:pPr lvl="1"/>
            <a:r>
              <a:rPr lang="en-US" sz="2000" dirty="0" smtClean="0"/>
              <a:t>Language-independent method for analyzing sentiment</a:t>
            </a:r>
          </a:p>
          <a:p>
            <a:pPr lvl="1"/>
            <a:r>
              <a:rPr lang="en-US" sz="2000" dirty="0" smtClean="0"/>
              <a:t>Evaluated on Dutch and English data sets</a:t>
            </a:r>
          </a:p>
          <a:p>
            <a:pPr lvl="1"/>
            <a:r>
              <a:rPr lang="en-US" sz="2000" dirty="0" smtClean="0"/>
              <a:t>High accuracy and F-measure values (±70-80%)</a:t>
            </a:r>
          </a:p>
          <a:p>
            <a:endParaRPr lang="en-US" sz="800" dirty="0" smtClean="0"/>
          </a:p>
          <a:p>
            <a:r>
              <a:rPr lang="en-US" sz="2400" dirty="0" smtClean="0"/>
              <a:t>Differences in grammar and usage of language influence results, underlining the importance of research into multi-lingual sentiment analysis</a:t>
            </a:r>
          </a:p>
          <a:p>
            <a:endParaRPr lang="en-US" sz="800" dirty="0" smtClean="0"/>
          </a:p>
          <a:p>
            <a:r>
              <a:rPr lang="en-US" sz="2400" dirty="0" smtClean="0"/>
              <a:t>Future work:</a:t>
            </a:r>
          </a:p>
          <a:p>
            <a:pPr lvl="1"/>
            <a:r>
              <a:rPr lang="en-US" sz="2000" dirty="0" smtClean="0"/>
              <a:t>Detection mechanisms for common expressions, abbreviations &amp; emoticons, negation differences, slang, etc.</a:t>
            </a:r>
          </a:p>
          <a:p>
            <a:pPr lvl="1"/>
            <a:r>
              <a:rPr lang="en-US" sz="2000" dirty="0" smtClean="0"/>
              <a:t>Tackle challenges concerning semantics, sarcasm, irony, cynicism (very different per language)</a:t>
            </a:r>
          </a:p>
        </p:txBody>
      </p:sp>
      <p:sp>
        <p:nvSpPr>
          <p:cNvPr id="16388" name="Tijdelijke aanduiding voor voettekst 3"/>
          <p:cNvSpPr>
            <a:spLocks noGrp="1"/>
          </p:cNvSpPr>
          <p:nvPr>
            <p:ph type="ftr" sz="quarter" idx="10"/>
          </p:nvPr>
        </p:nvSpPr>
        <p:spPr>
          <a:noFill/>
        </p:spPr>
        <p:txBody>
          <a:bodyPr/>
          <a:lstStyle/>
          <a:p>
            <a:r>
              <a:rPr lang="en-US">
                <a:ea typeface="ＭＳ Ｐゴシック" pitchFamily="34" charset="-128"/>
              </a:rPr>
              <a:t>12th International Conference on Web Information System Engineering (WISE 2011)</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p:cNvSpPr>
            <a:spLocks noGrp="1"/>
          </p:cNvSpPr>
          <p:nvPr>
            <p:ph type="title"/>
          </p:nvPr>
        </p:nvSpPr>
        <p:spPr/>
        <p:txBody>
          <a:bodyPr/>
          <a:lstStyle/>
          <a:p>
            <a:r>
              <a:rPr lang="en-US" smtClean="0"/>
              <a:t>Questions</a:t>
            </a:r>
          </a:p>
        </p:txBody>
      </p:sp>
      <p:sp>
        <p:nvSpPr>
          <p:cNvPr id="17411" name="Tijdelijke aanduiding voor voettekst 3"/>
          <p:cNvSpPr>
            <a:spLocks noGrp="1"/>
          </p:cNvSpPr>
          <p:nvPr>
            <p:ph type="ftr" sz="quarter" idx="10"/>
          </p:nvPr>
        </p:nvSpPr>
        <p:spPr>
          <a:noFill/>
        </p:spPr>
        <p:txBody>
          <a:bodyPr/>
          <a:lstStyle/>
          <a:p>
            <a:r>
              <a:rPr lang="en-US">
                <a:ea typeface="ＭＳ Ｐゴシック" pitchFamily="34" charset="-128"/>
              </a:rPr>
              <a:t>12th International Conference on Web Information System Engineering (WISE 2011)</a:t>
            </a:r>
          </a:p>
        </p:txBody>
      </p:sp>
      <p:pic>
        <p:nvPicPr>
          <p:cNvPr id="1026" name="Picture 2"/>
          <p:cNvPicPr>
            <a:picLocks noGrp="1" noChangeAspect="1" noChangeArrowheads="1"/>
          </p:cNvPicPr>
          <p:nvPr>
            <p:ph idx="1"/>
          </p:nvPr>
        </p:nvPicPr>
        <p:blipFill>
          <a:blip r:embed="rId2" cstate="print"/>
          <a:srcRect/>
          <a:stretch>
            <a:fillRect/>
          </a:stretch>
        </p:blipFill>
        <p:spPr bwMode="auto">
          <a:xfrm>
            <a:off x="896938" y="1844824"/>
            <a:ext cx="7999412" cy="35271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p:cNvSpPr>
            <a:spLocks noGrp="1"/>
          </p:cNvSpPr>
          <p:nvPr>
            <p:ph type="title"/>
          </p:nvPr>
        </p:nvSpPr>
        <p:spPr/>
        <p:txBody>
          <a:bodyPr/>
          <a:lstStyle/>
          <a:p>
            <a:r>
              <a:rPr lang="en-US" smtClean="0"/>
              <a:t>Introduction (1)</a:t>
            </a:r>
          </a:p>
        </p:txBody>
      </p:sp>
      <p:sp>
        <p:nvSpPr>
          <p:cNvPr id="5123" name="Tijdelijke aanduiding voor inhoud 2"/>
          <p:cNvSpPr>
            <a:spLocks noGrp="1"/>
          </p:cNvSpPr>
          <p:nvPr>
            <p:ph idx="1"/>
          </p:nvPr>
        </p:nvSpPr>
        <p:spPr/>
        <p:txBody>
          <a:bodyPr/>
          <a:lstStyle/>
          <a:p>
            <a:r>
              <a:rPr lang="en-US" sz="2400" dirty="0" smtClean="0"/>
              <a:t>The Web increases the availability of data:</a:t>
            </a:r>
          </a:p>
          <a:p>
            <a:pPr lvl="1">
              <a:tabLst>
                <a:tab pos="2336800" algn="l"/>
                <a:tab pos="3860800" algn="l"/>
              </a:tabLst>
            </a:pPr>
            <a:r>
              <a:rPr lang="en-US" sz="2000" dirty="0" smtClean="0"/>
              <a:t>Reviews	–  Blogs	 –  Social media</a:t>
            </a:r>
          </a:p>
          <a:p>
            <a:pPr lvl="1">
              <a:tabLst>
                <a:tab pos="2336800" algn="l"/>
                <a:tab pos="3860800" algn="l"/>
              </a:tabLst>
            </a:pPr>
            <a:r>
              <a:rPr lang="en-US" sz="2000" dirty="0" smtClean="0"/>
              <a:t>Previews	–  Forums	 –  …</a:t>
            </a:r>
          </a:p>
          <a:p>
            <a:endParaRPr lang="en-US" sz="800" dirty="0" smtClean="0"/>
          </a:p>
          <a:p>
            <a:r>
              <a:rPr lang="en-US" sz="2400" dirty="0" smtClean="0"/>
              <a:t>Increased transparency and convenience of data gathering leads to increased global competition</a:t>
            </a:r>
          </a:p>
        </p:txBody>
      </p:sp>
      <p:sp>
        <p:nvSpPr>
          <p:cNvPr id="5124" name="Tijdelijke aanduiding voor voettekst 3"/>
          <p:cNvSpPr>
            <a:spLocks noGrp="1"/>
          </p:cNvSpPr>
          <p:nvPr>
            <p:ph type="ftr" sz="quarter" idx="10"/>
          </p:nvPr>
        </p:nvSpPr>
        <p:spPr>
          <a:noFill/>
        </p:spPr>
        <p:txBody>
          <a:bodyPr/>
          <a:lstStyle/>
          <a:p>
            <a:r>
              <a:rPr lang="en-US">
                <a:ea typeface="ＭＳ Ｐゴシック" pitchFamily="34" charset="-128"/>
              </a:rPr>
              <a:t>12th International Conference on Web Information System Engineering (WISE 2011)</a:t>
            </a:r>
          </a:p>
        </p:txBody>
      </p:sp>
      <p:pic>
        <p:nvPicPr>
          <p:cNvPr id="1026" name="Picture 2"/>
          <p:cNvPicPr>
            <a:picLocks noChangeAspect="1" noChangeArrowheads="1"/>
          </p:cNvPicPr>
          <p:nvPr/>
        </p:nvPicPr>
        <p:blipFill>
          <a:blip r:embed="rId3" cstate="print"/>
          <a:srcRect/>
          <a:stretch>
            <a:fillRect/>
          </a:stretch>
        </p:blipFill>
        <p:spPr bwMode="auto">
          <a:xfrm rot="20644451">
            <a:off x="955970" y="3515099"/>
            <a:ext cx="3600000" cy="2489063"/>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1032" name="Picture 8"/>
          <p:cNvPicPr>
            <a:picLocks noChangeAspect="1" noChangeArrowheads="1"/>
          </p:cNvPicPr>
          <p:nvPr/>
        </p:nvPicPr>
        <p:blipFill>
          <a:blip r:embed="rId4" cstate="print"/>
          <a:srcRect/>
          <a:stretch>
            <a:fillRect/>
          </a:stretch>
        </p:blipFill>
        <p:spPr bwMode="auto">
          <a:xfrm rot="615198">
            <a:off x="4908799" y="3729526"/>
            <a:ext cx="3600000" cy="2489063"/>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1027" name="Picture 3"/>
          <p:cNvPicPr>
            <a:picLocks noChangeAspect="1" noChangeArrowheads="1"/>
          </p:cNvPicPr>
          <p:nvPr/>
        </p:nvPicPr>
        <p:blipFill>
          <a:blip r:embed="rId5" cstate="print"/>
          <a:srcRect/>
          <a:stretch>
            <a:fillRect/>
          </a:stretch>
        </p:blipFill>
        <p:spPr bwMode="auto">
          <a:xfrm rot="311957">
            <a:off x="1115616" y="3717032"/>
            <a:ext cx="3600000" cy="2489063"/>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1028" name="Picture 4"/>
          <p:cNvPicPr>
            <a:picLocks noChangeAspect="1" noChangeArrowheads="1"/>
          </p:cNvPicPr>
          <p:nvPr/>
        </p:nvPicPr>
        <p:blipFill>
          <a:blip r:embed="rId6" cstate="print"/>
          <a:srcRect/>
          <a:stretch>
            <a:fillRect/>
          </a:stretch>
        </p:blipFill>
        <p:spPr bwMode="auto">
          <a:xfrm rot="1104903">
            <a:off x="1560605" y="3864048"/>
            <a:ext cx="3600000" cy="2489063"/>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1030" name="Picture 6"/>
          <p:cNvPicPr>
            <a:picLocks noChangeAspect="1" noChangeArrowheads="1"/>
          </p:cNvPicPr>
          <p:nvPr/>
        </p:nvPicPr>
        <p:blipFill>
          <a:blip r:embed="rId7" cstate="print"/>
          <a:srcRect/>
          <a:stretch>
            <a:fillRect/>
          </a:stretch>
        </p:blipFill>
        <p:spPr bwMode="auto">
          <a:xfrm rot="21213477">
            <a:off x="1259632" y="3861048"/>
            <a:ext cx="3600000" cy="2489063"/>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1031" name="Picture 7"/>
          <p:cNvPicPr>
            <a:picLocks noChangeAspect="1" noChangeArrowheads="1"/>
          </p:cNvPicPr>
          <p:nvPr/>
        </p:nvPicPr>
        <p:blipFill>
          <a:blip r:embed="rId8" cstate="print"/>
          <a:srcRect/>
          <a:stretch>
            <a:fillRect/>
          </a:stretch>
        </p:blipFill>
        <p:spPr bwMode="auto">
          <a:xfrm rot="1430334">
            <a:off x="1249023" y="3747613"/>
            <a:ext cx="3600000" cy="2489063"/>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1033" name="Picture 9"/>
          <p:cNvPicPr>
            <a:picLocks noChangeAspect="1" noChangeArrowheads="1"/>
          </p:cNvPicPr>
          <p:nvPr/>
        </p:nvPicPr>
        <p:blipFill>
          <a:blip r:embed="rId9" cstate="print"/>
          <a:srcRect/>
          <a:stretch>
            <a:fillRect/>
          </a:stretch>
        </p:blipFill>
        <p:spPr bwMode="auto">
          <a:xfrm rot="21371397">
            <a:off x="4794736" y="3761881"/>
            <a:ext cx="3600000" cy="2489063"/>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1034" name="Picture 10"/>
          <p:cNvPicPr>
            <a:picLocks noChangeAspect="1" noChangeArrowheads="1"/>
          </p:cNvPicPr>
          <p:nvPr/>
        </p:nvPicPr>
        <p:blipFill>
          <a:blip r:embed="rId10" cstate="print"/>
          <a:srcRect/>
          <a:stretch>
            <a:fillRect/>
          </a:stretch>
        </p:blipFill>
        <p:spPr bwMode="auto">
          <a:xfrm rot="20638816">
            <a:off x="5003290" y="3718837"/>
            <a:ext cx="3600000" cy="2489063"/>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1035" name="Picture 11"/>
          <p:cNvPicPr>
            <a:picLocks noChangeAspect="1" noChangeArrowheads="1"/>
          </p:cNvPicPr>
          <p:nvPr/>
        </p:nvPicPr>
        <p:blipFill>
          <a:blip r:embed="rId11" cstate="print"/>
          <a:srcRect/>
          <a:stretch>
            <a:fillRect/>
          </a:stretch>
        </p:blipFill>
        <p:spPr bwMode="auto">
          <a:xfrm rot="458289">
            <a:off x="5153496" y="3657207"/>
            <a:ext cx="3600000" cy="2489063"/>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1029" name="Picture 5"/>
          <p:cNvPicPr>
            <a:picLocks noChangeAspect="1" noChangeArrowheads="1"/>
          </p:cNvPicPr>
          <p:nvPr/>
        </p:nvPicPr>
        <p:blipFill>
          <a:blip r:embed="rId12" cstate="print"/>
          <a:srcRect/>
          <a:stretch>
            <a:fillRect/>
          </a:stretch>
        </p:blipFill>
        <p:spPr bwMode="auto">
          <a:xfrm rot="20826791">
            <a:off x="1275833" y="3799100"/>
            <a:ext cx="3600000" cy="2489063"/>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par>
                          <p:cTn id="10" fill="hold">
                            <p:stCondLst>
                              <p:cond delay="500"/>
                            </p:stCondLst>
                            <p:childTnLst>
                              <p:par>
                                <p:cTn id="11" presetID="53" presetClass="entr" presetSubtype="0" fill="hold" nodeType="afterEffect">
                                  <p:stCondLst>
                                    <p:cond delay="500"/>
                                  </p:stCondLst>
                                  <p:childTnLst>
                                    <p:set>
                                      <p:cBhvr>
                                        <p:cTn id="12" dur="1" fill="hold">
                                          <p:stCondLst>
                                            <p:cond delay="0"/>
                                          </p:stCondLst>
                                        </p:cTn>
                                        <p:tgtEl>
                                          <p:spTgt spid="1027"/>
                                        </p:tgtEl>
                                        <p:attrNameLst>
                                          <p:attrName>style.visibility</p:attrName>
                                        </p:attrNameLst>
                                      </p:cBhvr>
                                      <p:to>
                                        <p:strVal val="visible"/>
                                      </p:to>
                                    </p:set>
                                    <p:anim calcmode="lin" valueType="num">
                                      <p:cBhvr>
                                        <p:cTn id="13" dur="500" fill="hold"/>
                                        <p:tgtEl>
                                          <p:spTgt spid="1027"/>
                                        </p:tgtEl>
                                        <p:attrNameLst>
                                          <p:attrName>ppt_w</p:attrName>
                                        </p:attrNameLst>
                                      </p:cBhvr>
                                      <p:tavLst>
                                        <p:tav tm="0">
                                          <p:val>
                                            <p:fltVal val="0"/>
                                          </p:val>
                                        </p:tav>
                                        <p:tav tm="100000">
                                          <p:val>
                                            <p:strVal val="#ppt_w"/>
                                          </p:val>
                                        </p:tav>
                                      </p:tavLst>
                                    </p:anim>
                                    <p:anim calcmode="lin" valueType="num">
                                      <p:cBhvr>
                                        <p:cTn id="14" dur="500" fill="hold"/>
                                        <p:tgtEl>
                                          <p:spTgt spid="1027"/>
                                        </p:tgtEl>
                                        <p:attrNameLst>
                                          <p:attrName>ppt_h</p:attrName>
                                        </p:attrNameLst>
                                      </p:cBhvr>
                                      <p:tavLst>
                                        <p:tav tm="0">
                                          <p:val>
                                            <p:fltVal val="0"/>
                                          </p:val>
                                        </p:tav>
                                        <p:tav tm="100000">
                                          <p:val>
                                            <p:strVal val="#ppt_h"/>
                                          </p:val>
                                        </p:tav>
                                      </p:tavLst>
                                    </p:anim>
                                    <p:animEffect transition="in" filter="fade">
                                      <p:cBhvr>
                                        <p:cTn id="15" dur="500"/>
                                        <p:tgtEl>
                                          <p:spTgt spid="1027"/>
                                        </p:tgtEl>
                                      </p:cBhvr>
                                    </p:animEffect>
                                  </p:childTnLst>
                                </p:cTn>
                              </p:par>
                            </p:childTnLst>
                          </p:cTn>
                        </p:par>
                        <p:par>
                          <p:cTn id="16" fill="hold">
                            <p:stCondLst>
                              <p:cond delay="1500"/>
                            </p:stCondLst>
                            <p:childTnLst>
                              <p:par>
                                <p:cTn id="17" presetID="53" presetClass="entr" presetSubtype="0" fill="hold" nodeType="afterEffect">
                                  <p:stCondLst>
                                    <p:cond delay="500"/>
                                  </p:stCondLst>
                                  <p:childTnLst>
                                    <p:set>
                                      <p:cBhvr>
                                        <p:cTn id="18" dur="1" fill="hold">
                                          <p:stCondLst>
                                            <p:cond delay="0"/>
                                          </p:stCondLst>
                                        </p:cTn>
                                        <p:tgtEl>
                                          <p:spTgt spid="1028"/>
                                        </p:tgtEl>
                                        <p:attrNameLst>
                                          <p:attrName>style.visibility</p:attrName>
                                        </p:attrNameLst>
                                      </p:cBhvr>
                                      <p:to>
                                        <p:strVal val="visible"/>
                                      </p:to>
                                    </p:set>
                                    <p:anim calcmode="lin" valueType="num">
                                      <p:cBhvr>
                                        <p:cTn id="19" dur="500" fill="hold"/>
                                        <p:tgtEl>
                                          <p:spTgt spid="1028"/>
                                        </p:tgtEl>
                                        <p:attrNameLst>
                                          <p:attrName>ppt_w</p:attrName>
                                        </p:attrNameLst>
                                      </p:cBhvr>
                                      <p:tavLst>
                                        <p:tav tm="0">
                                          <p:val>
                                            <p:fltVal val="0"/>
                                          </p:val>
                                        </p:tav>
                                        <p:tav tm="100000">
                                          <p:val>
                                            <p:strVal val="#ppt_w"/>
                                          </p:val>
                                        </p:tav>
                                      </p:tavLst>
                                    </p:anim>
                                    <p:anim calcmode="lin" valueType="num">
                                      <p:cBhvr>
                                        <p:cTn id="20" dur="500" fill="hold"/>
                                        <p:tgtEl>
                                          <p:spTgt spid="1028"/>
                                        </p:tgtEl>
                                        <p:attrNameLst>
                                          <p:attrName>ppt_h</p:attrName>
                                        </p:attrNameLst>
                                      </p:cBhvr>
                                      <p:tavLst>
                                        <p:tav tm="0">
                                          <p:val>
                                            <p:fltVal val="0"/>
                                          </p:val>
                                        </p:tav>
                                        <p:tav tm="100000">
                                          <p:val>
                                            <p:strVal val="#ppt_h"/>
                                          </p:val>
                                        </p:tav>
                                      </p:tavLst>
                                    </p:anim>
                                    <p:animEffect transition="in" filter="fade">
                                      <p:cBhvr>
                                        <p:cTn id="21" dur="500"/>
                                        <p:tgtEl>
                                          <p:spTgt spid="1028"/>
                                        </p:tgtEl>
                                      </p:cBhvr>
                                    </p:animEffect>
                                  </p:childTnLst>
                                </p:cTn>
                              </p:par>
                            </p:childTnLst>
                          </p:cTn>
                        </p:par>
                        <p:par>
                          <p:cTn id="22" fill="hold">
                            <p:stCondLst>
                              <p:cond delay="2500"/>
                            </p:stCondLst>
                            <p:childTnLst>
                              <p:par>
                                <p:cTn id="23" presetID="53" presetClass="entr" presetSubtype="0" fill="hold" nodeType="afterEffect">
                                  <p:stCondLst>
                                    <p:cond delay="500"/>
                                  </p:stCondLst>
                                  <p:childTnLst>
                                    <p:set>
                                      <p:cBhvr>
                                        <p:cTn id="24" dur="1" fill="hold">
                                          <p:stCondLst>
                                            <p:cond delay="0"/>
                                          </p:stCondLst>
                                        </p:cTn>
                                        <p:tgtEl>
                                          <p:spTgt spid="1030"/>
                                        </p:tgtEl>
                                        <p:attrNameLst>
                                          <p:attrName>style.visibility</p:attrName>
                                        </p:attrNameLst>
                                      </p:cBhvr>
                                      <p:to>
                                        <p:strVal val="visible"/>
                                      </p:to>
                                    </p:set>
                                    <p:anim calcmode="lin" valueType="num">
                                      <p:cBhvr>
                                        <p:cTn id="25" dur="500" fill="hold"/>
                                        <p:tgtEl>
                                          <p:spTgt spid="1030"/>
                                        </p:tgtEl>
                                        <p:attrNameLst>
                                          <p:attrName>ppt_w</p:attrName>
                                        </p:attrNameLst>
                                      </p:cBhvr>
                                      <p:tavLst>
                                        <p:tav tm="0">
                                          <p:val>
                                            <p:fltVal val="0"/>
                                          </p:val>
                                        </p:tav>
                                        <p:tav tm="100000">
                                          <p:val>
                                            <p:strVal val="#ppt_w"/>
                                          </p:val>
                                        </p:tav>
                                      </p:tavLst>
                                    </p:anim>
                                    <p:anim calcmode="lin" valueType="num">
                                      <p:cBhvr>
                                        <p:cTn id="26" dur="500" fill="hold"/>
                                        <p:tgtEl>
                                          <p:spTgt spid="1030"/>
                                        </p:tgtEl>
                                        <p:attrNameLst>
                                          <p:attrName>ppt_h</p:attrName>
                                        </p:attrNameLst>
                                      </p:cBhvr>
                                      <p:tavLst>
                                        <p:tav tm="0">
                                          <p:val>
                                            <p:fltVal val="0"/>
                                          </p:val>
                                        </p:tav>
                                        <p:tav tm="100000">
                                          <p:val>
                                            <p:strVal val="#ppt_h"/>
                                          </p:val>
                                        </p:tav>
                                      </p:tavLst>
                                    </p:anim>
                                    <p:animEffect transition="in" filter="fade">
                                      <p:cBhvr>
                                        <p:cTn id="27" dur="500"/>
                                        <p:tgtEl>
                                          <p:spTgt spid="1030"/>
                                        </p:tgtEl>
                                      </p:cBhvr>
                                    </p:animEffect>
                                  </p:childTnLst>
                                </p:cTn>
                              </p:par>
                            </p:childTnLst>
                          </p:cTn>
                        </p:par>
                        <p:par>
                          <p:cTn id="28" fill="hold">
                            <p:stCondLst>
                              <p:cond delay="3500"/>
                            </p:stCondLst>
                            <p:childTnLst>
                              <p:par>
                                <p:cTn id="29" presetID="53" presetClass="entr" presetSubtype="0" fill="hold" nodeType="afterEffect">
                                  <p:stCondLst>
                                    <p:cond delay="500"/>
                                  </p:stCondLst>
                                  <p:childTnLst>
                                    <p:set>
                                      <p:cBhvr>
                                        <p:cTn id="30" dur="1" fill="hold">
                                          <p:stCondLst>
                                            <p:cond delay="0"/>
                                          </p:stCondLst>
                                        </p:cTn>
                                        <p:tgtEl>
                                          <p:spTgt spid="1031"/>
                                        </p:tgtEl>
                                        <p:attrNameLst>
                                          <p:attrName>style.visibility</p:attrName>
                                        </p:attrNameLst>
                                      </p:cBhvr>
                                      <p:to>
                                        <p:strVal val="visible"/>
                                      </p:to>
                                    </p:set>
                                    <p:anim calcmode="lin" valueType="num">
                                      <p:cBhvr>
                                        <p:cTn id="31" dur="500" fill="hold"/>
                                        <p:tgtEl>
                                          <p:spTgt spid="1031"/>
                                        </p:tgtEl>
                                        <p:attrNameLst>
                                          <p:attrName>ppt_w</p:attrName>
                                        </p:attrNameLst>
                                      </p:cBhvr>
                                      <p:tavLst>
                                        <p:tav tm="0">
                                          <p:val>
                                            <p:fltVal val="0"/>
                                          </p:val>
                                        </p:tav>
                                        <p:tav tm="100000">
                                          <p:val>
                                            <p:strVal val="#ppt_w"/>
                                          </p:val>
                                        </p:tav>
                                      </p:tavLst>
                                    </p:anim>
                                    <p:anim calcmode="lin" valueType="num">
                                      <p:cBhvr>
                                        <p:cTn id="32" dur="500" fill="hold"/>
                                        <p:tgtEl>
                                          <p:spTgt spid="1031"/>
                                        </p:tgtEl>
                                        <p:attrNameLst>
                                          <p:attrName>ppt_h</p:attrName>
                                        </p:attrNameLst>
                                      </p:cBhvr>
                                      <p:tavLst>
                                        <p:tav tm="0">
                                          <p:val>
                                            <p:fltVal val="0"/>
                                          </p:val>
                                        </p:tav>
                                        <p:tav tm="100000">
                                          <p:val>
                                            <p:strVal val="#ppt_h"/>
                                          </p:val>
                                        </p:tav>
                                      </p:tavLst>
                                    </p:anim>
                                    <p:animEffect transition="in" filter="fade">
                                      <p:cBhvr>
                                        <p:cTn id="33" dur="500"/>
                                        <p:tgtEl>
                                          <p:spTgt spid="1031"/>
                                        </p:tgtEl>
                                      </p:cBhvr>
                                    </p:animEffect>
                                  </p:childTnLst>
                                </p:cTn>
                              </p:par>
                            </p:childTnLst>
                          </p:cTn>
                        </p:par>
                        <p:par>
                          <p:cTn id="34" fill="hold">
                            <p:stCondLst>
                              <p:cond delay="4500"/>
                            </p:stCondLst>
                            <p:childTnLst>
                              <p:par>
                                <p:cTn id="35" presetID="53" presetClass="entr" presetSubtype="0" fill="hold" nodeType="afterEffect">
                                  <p:stCondLst>
                                    <p:cond delay="500"/>
                                  </p:stCondLst>
                                  <p:childTnLst>
                                    <p:set>
                                      <p:cBhvr>
                                        <p:cTn id="36" dur="1" fill="hold">
                                          <p:stCondLst>
                                            <p:cond delay="0"/>
                                          </p:stCondLst>
                                        </p:cTn>
                                        <p:tgtEl>
                                          <p:spTgt spid="1029"/>
                                        </p:tgtEl>
                                        <p:attrNameLst>
                                          <p:attrName>style.visibility</p:attrName>
                                        </p:attrNameLst>
                                      </p:cBhvr>
                                      <p:to>
                                        <p:strVal val="visible"/>
                                      </p:to>
                                    </p:set>
                                    <p:anim calcmode="lin" valueType="num">
                                      <p:cBhvr>
                                        <p:cTn id="37" dur="500" fill="hold"/>
                                        <p:tgtEl>
                                          <p:spTgt spid="1029"/>
                                        </p:tgtEl>
                                        <p:attrNameLst>
                                          <p:attrName>ppt_w</p:attrName>
                                        </p:attrNameLst>
                                      </p:cBhvr>
                                      <p:tavLst>
                                        <p:tav tm="0">
                                          <p:val>
                                            <p:fltVal val="0"/>
                                          </p:val>
                                        </p:tav>
                                        <p:tav tm="100000">
                                          <p:val>
                                            <p:strVal val="#ppt_w"/>
                                          </p:val>
                                        </p:tav>
                                      </p:tavLst>
                                    </p:anim>
                                    <p:anim calcmode="lin" valueType="num">
                                      <p:cBhvr>
                                        <p:cTn id="38" dur="500" fill="hold"/>
                                        <p:tgtEl>
                                          <p:spTgt spid="1029"/>
                                        </p:tgtEl>
                                        <p:attrNameLst>
                                          <p:attrName>ppt_h</p:attrName>
                                        </p:attrNameLst>
                                      </p:cBhvr>
                                      <p:tavLst>
                                        <p:tav tm="0">
                                          <p:val>
                                            <p:fltVal val="0"/>
                                          </p:val>
                                        </p:tav>
                                        <p:tav tm="100000">
                                          <p:val>
                                            <p:strVal val="#ppt_h"/>
                                          </p:val>
                                        </p:tav>
                                      </p:tavLst>
                                    </p:anim>
                                    <p:animEffect transition="in" filter="fade">
                                      <p:cBhvr>
                                        <p:cTn id="39" dur="500"/>
                                        <p:tgtEl>
                                          <p:spTgt spid="1029"/>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0" fill="hold" nodeType="clickEffect">
                                  <p:stCondLst>
                                    <p:cond delay="0"/>
                                  </p:stCondLst>
                                  <p:childTnLst>
                                    <p:set>
                                      <p:cBhvr>
                                        <p:cTn id="43" dur="1" fill="hold">
                                          <p:stCondLst>
                                            <p:cond delay="0"/>
                                          </p:stCondLst>
                                        </p:cTn>
                                        <p:tgtEl>
                                          <p:spTgt spid="1032"/>
                                        </p:tgtEl>
                                        <p:attrNameLst>
                                          <p:attrName>style.visibility</p:attrName>
                                        </p:attrNameLst>
                                      </p:cBhvr>
                                      <p:to>
                                        <p:strVal val="visible"/>
                                      </p:to>
                                    </p:set>
                                    <p:anim calcmode="lin" valueType="num">
                                      <p:cBhvr>
                                        <p:cTn id="44" dur="500" fill="hold"/>
                                        <p:tgtEl>
                                          <p:spTgt spid="1032"/>
                                        </p:tgtEl>
                                        <p:attrNameLst>
                                          <p:attrName>ppt_w</p:attrName>
                                        </p:attrNameLst>
                                      </p:cBhvr>
                                      <p:tavLst>
                                        <p:tav tm="0">
                                          <p:val>
                                            <p:fltVal val="0"/>
                                          </p:val>
                                        </p:tav>
                                        <p:tav tm="100000">
                                          <p:val>
                                            <p:strVal val="#ppt_w"/>
                                          </p:val>
                                        </p:tav>
                                      </p:tavLst>
                                    </p:anim>
                                    <p:anim calcmode="lin" valueType="num">
                                      <p:cBhvr>
                                        <p:cTn id="45" dur="500" fill="hold"/>
                                        <p:tgtEl>
                                          <p:spTgt spid="1032"/>
                                        </p:tgtEl>
                                        <p:attrNameLst>
                                          <p:attrName>ppt_h</p:attrName>
                                        </p:attrNameLst>
                                      </p:cBhvr>
                                      <p:tavLst>
                                        <p:tav tm="0">
                                          <p:val>
                                            <p:fltVal val="0"/>
                                          </p:val>
                                        </p:tav>
                                        <p:tav tm="100000">
                                          <p:val>
                                            <p:strVal val="#ppt_h"/>
                                          </p:val>
                                        </p:tav>
                                      </p:tavLst>
                                    </p:anim>
                                    <p:animEffect transition="in" filter="fade">
                                      <p:cBhvr>
                                        <p:cTn id="46" dur="500"/>
                                        <p:tgtEl>
                                          <p:spTgt spid="1032"/>
                                        </p:tgtEl>
                                      </p:cBhvr>
                                    </p:animEffect>
                                  </p:childTnLst>
                                </p:cTn>
                              </p:par>
                            </p:childTnLst>
                          </p:cTn>
                        </p:par>
                        <p:par>
                          <p:cTn id="47" fill="hold">
                            <p:stCondLst>
                              <p:cond delay="500"/>
                            </p:stCondLst>
                            <p:childTnLst>
                              <p:par>
                                <p:cTn id="48" presetID="53" presetClass="entr" presetSubtype="0" fill="hold" nodeType="afterEffect">
                                  <p:stCondLst>
                                    <p:cond delay="500"/>
                                  </p:stCondLst>
                                  <p:childTnLst>
                                    <p:set>
                                      <p:cBhvr>
                                        <p:cTn id="49" dur="1" fill="hold">
                                          <p:stCondLst>
                                            <p:cond delay="0"/>
                                          </p:stCondLst>
                                        </p:cTn>
                                        <p:tgtEl>
                                          <p:spTgt spid="1033"/>
                                        </p:tgtEl>
                                        <p:attrNameLst>
                                          <p:attrName>style.visibility</p:attrName>
                                        </p:attrNameLst>
                                      </p:cBhvr>
                                      <p:to>
                                        <p:strVal val="visible"/>
                                      </p:to>
                                    </p:set>
                                    <p:anim calcmode="lin" valueType="num">
                                      <p:cBhvr>
                                        <p:cTn id="50" dur="500" fill="hold"/>
                                        <p:tgtEl>
                                          <p:spTgt spid="1033"/>
                                        </p:tgtEl>
                                        <p:attrNameLst>
                                          <p:attrName>ppt_w</p:attrName>
                                        </p:attrNameLst>
                                      </p:cBhvr>
                                      <p:tavLst>
                                        <p:tav tm="0">
                                          <p:val>
                                            <p:fltVal val="0"/>
                                          </p:val>
                                        </p:tav>
                                        <p:tav tm="100000">
                                          <p:val>
                                            <p:strVal val="#ppt_w"/>
                                          </p:val>
                                        </p:tav>
                                      </p:tavLst>
                                    </p:anim>
                                    <p:anim calcmode="lin" valueType="num">
                                      <p:cBhvr>
                                        <p:cTn id="51" dur="500" fill="hold"/>
                                        <p:tgtEl>
                                          <p:spTgt spid="1033"/>
                                        </p:tgtEl>
                                        <p:attrNameLst>
                                          <p:attrName>ppt_h</p:attrName>
                                        </p:attrNameLst>
                                      </p:cBhvr>
                                      <p:tavLst>
                                        <p:tav tm="0">
                                          <p:val>
                                            <p:fltVal val="0"/>
                                          </p:val>
                                        </p:tav>
                                        <p:tav tm="100000">
                                          <p:val>
                                            <p:strVal val="#ppt_h"/>
                                          </p:val>
                                        </p:tav>
                                      </p:tavLst>
                                    </p:anim>
                                    <p:animEffect transition="in" filter="fade">
                                      <p:cBhvr>
                                        <p:cTn id="52" dur="500"/>
                                        <p:tgtEl>
                                          <p:spTgt spid="1033"/>
                                        </p:tgtEl>
                                      </p:cBhvr>
                                    </p:animEffect>
                                  </p:childTnLst>
                                </p:cTn>
                              </p:par>
                            </p:childTnLst>
                          </p:cTn>
                        </p:par>
                        <p:par>
                          <p:cTn id="53" fill="hold">
                            <p:stCondLst>
                              <p:cond delay="1500"/>
                            </p:stCondLst>
                            <p:childTnLst>
                              <p:par>
                                <p:cTn id="54" presetID="53" presetClass="entr" presetSubtype="0" fill="hold" nodeType="afterEffect">
                                  <p:stCondLst>
                                    <p:cond delay="500"/>
                                  </p:stCondLst>
                                  <p:childTnLst>
                                    <p:set>
                                      <p:cBhvr>
                                        <p:cTn id="55" dur="1" fill="hold">
                                          <p:stCondLst>
                                            <p:cond delay="0"/>
                                          </p:stCondLst>
                                        </p:cTn>
                                        <p:tgtEl>
                                          <p:spTgt spid="1034"/>
                                        </p:tgtEl>
                                        <p:attrNameLst>
                                          <p:attrName>style.visibility</p:attrName>
                                        </p:attrNameLst>
                                      </p:cBhvr>
                                      <p:to>
                                        <p:strVal val="visible"/>
                                      </p:to>
                                    </p:set>
                                    <p:anim calcmode="lin" valueType="num">
                                      <p:cBhvr>
                                        <p:cTn id="56" dur="500" fill="hold"/>
                                        <p:tgtEl>
                                          <p:spTgt spid="1034"/>
                                        </p:tgtEl>
                                        <p:attrNameLst>
                                          <p:attrName>ppt_w</p:attrName>
                                        </p:attrNameLst>
                                      </p:cBhvr>
                                      <p:tavLst>
                                        <p:tav tm="0">
                                          <p:val>
                                            <p:fltVal val="0"/>
                                          </p:val>
                                        </p:tav>
                                        <p:tav tm="100000">
                                          <p:val>
                                            <p:strVal val="#ppt_w"/>
                                          </p:val>
                                        </p:tav>
                                      </p:tavLst>
                                    </p:anim>
                                    <p:anim calcmode="lin" valueType="num">
                                      <p:cBhvr>
                                        <p:cTn id="57" dur="500" fill="hold"/>
                                        <p:tgtEl>
                                          <p:spTgt spid="1034"/>
                                        </p:tgtEl>
                                        <p:attrNameLst>
                                          <p:attrName>ppt_h</p:attrName>
                                        </p:attrNameLst>
                                      </p:cBhvr>
                                      <p:tavLst>
                                        <p:tav tm="0">
                                          <p:val>
                                            <p:fltVal val="0"/>
                                          </p:val>
                                        </p:tav>
                                        <p:tav tm="100000">
                                          <p:val>
                                            <p:strVal val="#ppt_h"/>
                                          </p:val>
                                        </p:tav>
                                      </p:tavLst>
                                    </p:anim>
                                    <p:animEffect transition="in" filter="fade">
                                      <p:cBhvr>
                                        <p:cTn id="58" dur="500"/>
                                        <p:tgtEl>
                                          <p:spTgt spid="1034"/>
                                        </p:tgtEl>
                                      </p:cBhvr>
                                    </p:animEffect>
                                  </p:childTnLst>
                                </p:cTn>
                              </p:par>
                            </p:childTnLst>
                          </p:cTn>
                        </p:par>
                        <p:par>
                          <p:cTn id="59" fill="hold">
                            <p:stCondLst>
                              <p:cond delay="2500"/>
                            </p:stCondLst>
                            <p:childTnLst>
                              <p:par>
                                <p:cTn id="60" presetID="53" presetClass="entr" presetSubtype="0" fill="hold" nodeType="afterEffect">
                                  <p:stCondLst>
                                    <p:cond delay="500"/>
                                  </p:stCondLst>
                                  <p:childTnLst>
                                    <p:set>
                                      <p:cBhvr>
                                        <p:cTn id="61" dur="1" fill="hold">
                                          <p:stCondLst>
                                            <p:cond delay="0"/>
                                          </p:stCondLst>
                                        </p:cTn>
                                        <p:tgtEl>
                                          <p:spTgt spid="1035"/>
                                        </p:tgtEl>
                                        <p:attrNameLst>
                                          <p:attrName>style.visibility</p:attrName>
                                        </p:attrNameLst>
                                      </p:cBhvr>
                                      <p:to>
                                        <p:strVal val="visible"/>
                                      </p:to>
                                    </p:set>
                                    <p:anim calcmode="lin" valueType="num">
                                      <p:cBhvr>
                                        <p:cTn id="62" dur="500" fill="hold"/>
                                        <p:tgtEl>
                                          <p:spTgt spid="1035"/>
                                        </p:tgtEl>
                                        <p:attrNameLst>
                                          <p:attrName>ppt_w</p:attrName>
                                        </p:attrNameLst>
                                      </p:cBhvr>
                                      <p:tavLst>
                                        <p:tav tm="0">
                                          <p:val>
                                            <p:fltVal val="0"/>
                                          </p:val>
                                        </p:tav>
                                        <p:tav tm="100000">
                                          <p:val>
                                            <p:strVal val="#ppt_w"/>
                                          </p:val>
                                        </p:tav>
                                      </p:tavLst>
                                    </p:anim>
                                    <p:anim calcmode="lin" valueType="num">
                                      <p:cBhvr>
                                        <p:cTn id="63" dur="500" fill="hold"/>
                                        <p:tgtEl>
                                          <p:spTgt spid="1035"/>
                                        </p:tgtEl>
                                        <p:attrNameLst>
                                          <p:attrName>ppt_h</p:attrName>
                                        </p:attrNameLst>
                                      </p:cBhvr>
                                      <p:tavLst>
                                        <p:tav tm="0">
                                          <p:val>
                                            <p:fltVal val="0"/>
                                          </p:val>
                                        </p:tav>
                                        <p:tav tm="100000">
                                          <p:val>
                                            <p:strVal val="#ppt_h"/>
                                          </p:val>
                                        </p:tav>
                                      </p:tavLst>
                                    </p:anim>
                                    <p:animEffect transition="in" filter="fade">
                                      <p:cBhvr>
                                        <p:cTn id="64" dur="500"/>
                                        <p:tgtEl>
                                          <p:spTgt spid="10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p:txBody>
          <a:bodyPr/>
          <a:lstStyle/>
          <a:p>
            <a:r>
              <a:rPr lang="en-US" smtClean="0"/>
              <a:t>Introduction (2)</a:t>
            </a:r>
          </a:p>
        </p:txBody>
      </p:sp>
      <p:sp>
        <p:nvSpPr>
          <p:cNvPr id="6147" name="Tijdelijke aanduiding voor inhoud 2"/>
          <p:cNvSpPr>
            <a:spLocks noGrp="1"/>
          </p:cNvSpPr>
          <p:nvPr>
            <p:ph idx="1"/>
          </p:nvPr>
        </p:nvSpPr>
        <p:spPr>
          <a:xfrm>
            <a:off x="827088" y="1412875"/>
            <a:ext cx="7921376" cy="4968875"/>
          </a:xfrm>
        </p:spPr>
        <p:txBody>
          <a:bodyPr/>
          <a:lstStyle/>
          <a:p>
            <a:r>
              <a:rPr lang="en-US" sz="2400" dirty="0" smtClean="0"/>
              <a:t>Understand market and target audience by means of </a:t>
            </a:r>
            <a:r>
              <a:rPr lang="en-US" sz="2400" dirty="0" smtClean="0">
                <a:solidFill>
                  <a:schemeClr val="accent1">
                    <a:lumMod val="50000"/>
                  </a:schemeClr>
                </a:solidFill>
              </a:rPr>
              <a:t>sentiment analysis</a:t>
            </a:r>
            <a:r>
              <a:rPr lang="en-US" sz="2400" dirty="0" smtClean="0"/>
              <a:t>:</a:t>
            </a:r>
          </a:p>
          <a:p>
            <a:pPr lvl="1"/>
            <a:r>
              <a:rPr lang="en-US" sz="2000" dirty="0" smtClean="0"/>
              <a:t>Retrieving sentiment (opinions) from text</a:t>
            </a:r>
          </a:p>
          <a:p>
            <a:pPr lvl="1"/>
            <a:r>
              <a:rPr lang="en-US" sz="2000" dirty="0" smtClean="0"/>
              <a:t>World-wide market:</a:t>
            </a:r>
          </a:p>
          <a:p>
            <a:pPr lvl="2"/>
            <a:r>
              <a:rPr lang="en-US" sz="1600" dirty="0" smtClean="0"/>
              <a:t>Multi-lingual analysis</a:t>
            </a:r>
          </a:p>
          <a:p>
            <a:pPr lvl="2"/>
            <a:r>
              <a:rPr lang="en-US" sz="1600" dirty="0" smtClean="0"/>
              <a:t>Localized marketing strategies</a:t>
            </a:r>
          </a:p>
          <a:p>
            <a:pPr lvl="1"/>
            <a:r>
              <a:rPr lang="en-US" sz="2000" dirty="0" smtClean="0"/>
              <a:t>Existing work:</a:t>
            </a:r>
          </a:p>
          <a:p>
            <a:pPr lvl="2"/>
            <a:r>
              <a:rPr lang="en-US" sz="1600" dirty="0" smtClean="0"/>
              <a:t>Assumes comparability of results across languages</a:t>
            </a:r>
          </a:p>
          <a:p>
            <a:pPr lvl="2"/>
            <a:r>
              <a:rPr lang="en-US" sz="1600" dirty="0" smtClean="0"/>
              <a:t>Often does not even bother taking into account multi-lingual sentiment</a:t>
            </a:r>
          </a:p>
          <a:p>
            <a:pPr lvl="2"/>
            <a:r>
              <a:rPr lang="en-US" sz="1600" u="sng" dirty="0" smtClean="0"/>
              <a:t>Isn’t this too simplistic?</a:t>
            </a:r>
          </a:p>
        </p:txBody>
      </p:sp>
      <p:sp>
        <p:nvSpPr>
          <p:cNvPr id="6148" name="Tijdelijke aanduiding voor voettekst 3"/>
          <p:cNvSpPr>
            <a:spLocks noGrp="1"/>
          </p:cNvSpPr>
          <p:nvPr>
            <p:ph type="ftr" sz="quarter" idx="10"/>
          </p:nvPr>
        </p:nvSpPr>
        <p:spPr>
          <a:noFill/>
        </p:spPr>
        <p:txBody>
          <a:bodyPr/>
          <a:lstStyle/>
          <a:p>
            <a:r>
              <a:rPr lang="en-US">
                <a:ea typeface="ＭＳ Ｐゴシック" pitchFamily="34" charset="-128"/>
              </a:rPr>
              <a:t>12th International Conference on Web Information System Engineering (WISE 2011)</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title"/>
          </p:nvPr>
        </p:nvSpPr>
        <p:spPr/>
        <p:txBody>
          <a:bodyPr/>
          <a:lstStyle/>
          <a:p>
            <a:r>
              <a:rPr lang="en-US" smtClean="0"/>
              <a:t>Introduction (3)</a:t>
            </a:r>
          </a:p>
        </p:txBody>
      </p:sp>
      <p:sp>
        <p:nvSpPr>
          <p:cNvPr id="7171" name="Tijdelijke aanduiding voor inhoud 2"/>
          <p:cNvSpPr>
            <a:spLocks noGrp="1"/>
          </p:cNvSpPr>
          <p:nvPr>
            <p:ph idx="1"/>
          </p:nvPr>
        </p:nvSpPr>
        <p:spPr/>
        <p:txBody>
          <a:bodyPr/>
          <a:lstStyle/>
          <a:p>
            <a:r>
              <a:rPr lang="en-US" sz="2400" dirty="0" smtClean="0"/>
              <a:t>Aim: uncover structural differences in the way sentiment is conveyed in different languages</a:t>
            </a:r>
          </a:p>
          <a:p>
            <a:endParaRPr lang="en-US" sz="800" dirty="0" smtClean="0"/>
          </a:p>
          <a:p>
            <a:r>
              <a:rPr lang="en-US" sz="2400" dirty="0" smtClean="0"/>
              <a:t>Language-independent method for analyzing sentiment: Sentiment Analysis with a Multilingual Pipeline (</a:t>
            </a:r>
            <a:r>
              <a:rPr lang="en-US" sz="2400" dirty="0" smtClean="0">
                <a:solidFill>
                  <a:schemeClr val="accent1">
                    <a:lumMod val="50000"/>
                  </a:schemeClr>
                </a:solidFill>
              </a:rPr>
              <a:t>SAMP</a:t>
            </a:r>
            <a:r>
              <a:rPr lang="en-US" sz="2400" dirty="0" smtClean="0"/>
              <a:t>)</a:t>
            </a:r>
          </a:p>
          <a:p>
            <a:endParaRPr lang="en-US" sz="800" dirty="0" smtClean="0"/>
          </a:p>
          <a:p>
            <a:r>
              <a:rPr lang="en-US" sz="2400" dirty="0" smtClean="0"/>
              <a:t>Based on multiple (language-specific) lexicons:</a:t>
            </a:r>
          </a:p>
          <a:p>
            <a:pPr lvl="1"/>
            <a:r>
              <a:rPr lang="en-US" sz="2000" dirty="0" smtClean="0"/>
              <a:t>Dutch</a:t>
            </a:r>
          </a:p>
          <a:p>
            <a:pPr lvl="1"/>
            <a:r>
              <a:rPr lang="en-US" sz="2000" dirty="0" smtClean="0"/>
              <a:t>English</a:t>
            </a:r>
          </a:p>
          <a:p>
            <a:endParaRPr lang="en-US" sz="800" dirty="0" smtClean="0"/>
          </a:p>
          <a:p>
            <a:r>
              <a:rPr lang="en-US" sz="2400" dirty="0" smtClean="0"/>
              <a:t>Natural language data:</a:t>
            </a:r>
          </a:p>
          <a:p>
            <a:pPr lvl="1">
              <a:tabLst>
                <a:tab pos="2692400" algn="l"/>
              </a:tabLst>
            </a:pPr>
            <a:r>
              <a:rPr lang="en-US" sz="2000" dirty="0" smtClean="0"/>
              <a:t>News articles	–  Forum posts	  –  Review comments</a:t>
            </a:r>
          </a:p>
          <a:p>
            <a:pPr lvl="1">
              <a:tabLst>
                <a:tab pos="2692400" algn="l"/>
              </a:tabLst>
            </a:pPr>
            <a:r>
              <a:rPr lang="en-US" sz="2000" dirty="0" smtClean="0"/>
              <a:t>Blog posts	–  Reviews	  –  Social media messages</a:t>
            </a:r>
          </a:p>
          <a:p>
            <a:pPr lvl="1"/>
            <a:endParaRPr lang="en-US" sz="2000" dirty="0" smtClean="0"/>
          </a:p>
        </p:txBody>
      </p:sp>
      <p:sp>
        <p:nvSpPr>
          <p:cNvPr id="7172" name="Tijdelijke aanduiding voor voettekst 3"/>
          <p:cNvSpPr>
            <a:spLocks noGrp="1"/>
          </p:cNvSpPr>
          <p:nvPr>
            <p:ph type="ftr" sz="quarter" idx="10"/>
          </p:nvPr>
        </p:nvSpPr>
        <p:spPr>
          <a:noFill/>
        </p:spPr>
        <p:txBody>
          <a:bodyPr/>
          <a:lstStyle/>
          <a:p>
            <a:r>
              <a:rPr lang="en-US">
                <a:ea typeface="ＭＳ Ｐゴシック" pitchFamily="34" charset="-128"/>
              </a:rPr>
              <a:t>12th International Conference on Web Information System Engineering (WISE 2011)</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Hypotheses</a:t>
            </a:r>
            <a:endParaRPr lang="en-US" dirty="0"/>
          </a:p>
        </p:txBody>
      </p:sp>
      <p:sp>
        <p:nvSpPr>
          <p:cNvPr id="3" name="Tijdelijke aanduiding voor inhoud 2"/>
          <p:cNvSpPr>
            <a:spLocks noGrp="1"/>
          </p:cNvSpPr>
          <p:nvPr>
            <p:ph idx="1"/>
          </p:nvPr>
        </p:nvSpPr>
        <p:spPr/>
        <p:txBody>
          <a:bodyPr/>
          <a:lstStyle/>
          <a:p>
            <a:r>
              <a:rPr lang="en-US" sz="2400" dirty="0" smtClean="0"/>
              <a:t>Based on related work, we arrive at 2 hypotheses:</a:t>
            </a:r>
          </a:p>
          <a:p>
            <a:pPr lvl="1"/>
            <a:r>
              <a:rPr lang="en-US" sz="2000" dirty="0" smtClean="0"/>
              <a:t>The difference in pipelines for different languages causes a difference in the final document scores:</a:t>
            </a:r>
          </a:p>
          <a:p>
            <a:pPr lvl="2"/>
            <a:r>
              <a:rPr lang="en-US" sz="1600" dirty="0" smtClean="0"/>
              <a:t>Caused by grammars</a:t>
            </a:r>
          </a:p>
          <a:p>
            <a:pPr lvl="2"/>
            <a:r>
              <a:rPr lang="en-US" sz="1600" dirty="0" smtClean="0"/>
              <a:t>English negation is most accurately found by extending the effect of a negation word until the first punctuation</a:t>
            </a:r>
          </a:p>
          <a:p>
            <a:pPr lvl="2"/>
            <a:r>
              <a:rPr lang="en-US" sz="1600" dirty="0" smtClean="0"/>
              <a:t>Dutch negation can be found by setting a window frame of words around the negation word</a:t>
            </a:r>
          </a:p>
          <a:p>
            <a:pPr lvl="1"/>
            <a:r>
              <a:rPr lang="en-US" sz="2000" dirty="0" smtClean="0"/>
              <a:t>Differences in the way people express themselves cause unwanted differences in the sentiment analysis:</a:t>
            </a:r>
          </a:p>
          <a:p>
            <a:pPr lvl="2"/>
            <a:r>
              <a:rPr lang="en-US" sz="1600" dirty="0" smtClean="0"/>
              <a:t>Way of speech</a:t>
            </a:r>
          </a:p>
          <a:p>
            <a:pPr lvl="2"/>
            <a:r>
              <a:rPr lang="en-US" sz="1600" dirty="0" smtClean="0"/>
              <a:t>The negation of bad in </a:t>
            </a:r>
            <a:r>
              <a:rPr lang="en-US" sz="1600" i="1" dirty="0" smtClean="0"/>
              <a:t>“this is not bad at all”</a:t>
            </a:r>
            <a:r>
              <a:rPr lang="en-US" sz="1600" dirty="0" smtClean="0"/>
              <a:t> is actually enthusiasm</a:t>
            </a:r>
          </a:p>
          <a:p>
            <a:pPr lvl="2"/>
            <a:r>
              <a:rPr lang="en-US" sz="1600" dirty="0" smtClean="0"/>
              <a:t>English </a:t>
            </a:r>
            <a:r>
              <a:rPr lang="en-US" sz="1600" i="1" dirty="0" smtClean="0"/>
              <a:t>“I love this university” </a:t>
            </a:r>
            <a:r>
              <a:rPr lang="en-US" sz="1600" dirty="0" smtClean="0"/>
              <a:t>is equal to Dutch </a:t>
            </a:r>
            <a:r>
              <a:rPr lang="en-US" sz="1600" i="1" dirty="0" smtClean="0"/>
              <a:t>“this is a good university”</a:t>
            </a:r>
            <a:endParaRPr lang="en-US" sz="1600" i="1" dirty="0"/>
          </a:p>
        </p:txBody>
      </p:sp>
      <p:sp>
        <p:nvSpPr>
          <p:cNvPr id="4" name="Tijdelijke aanduiding voor voettekst 3"/>
          <p:cNvSpPr>
            <a:spLocks noGrp="1"/>
          </p:cNvSpPr>
          <p:nvPr>
            <p:ph type="ftr" sz="quarter" idx="10"/>
          </p:nvPr>
        </p:nvSpPr>
        <p:spPr/>
        <p:txBody>
          <a:bodyPr/>
          <a:lstStyle/>
          <a:p>
            <a:pPr>
              <a:defRPr/>
            </a:pPr>
            <a:r>
              <a:rPr lang="en-US" smtClean="0"/>
              <a:t>12th International Conference on Web Information System Engineering (WISE 2011)</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p:cNvSpPr>
          <p:nvPr>
            <p:ph type="title"/>
          </p:nvPr>
        </p:nvSpPr>
        <p:spPr/>
        <p:txBody>
          <a:bodyPr/>
          <a:lstStyle/>
          <a:p>
            <a:r>
              <a:rPr lang="en-US" dirty="0" smtClean="0"/>
              <a:t>SAMP: Framework (1)</a:t>
            </a:r>
          </a:p>
        </p:txBody>
      </p:sp>
      <p:sp>
        <p:nvSpPr>
          <p:cNvPr id="9219" name="Tijdelijke aanduiding voor voettekst 3"/>
          <p:cNvSpPr>
            <a:spLocks noGrp="1"/>
          </p:cNvSpPr>
          <p:nvPr>
            <p:ph type="ftr" sz="quarter" idx="10"/>
          </p:nvPr>
        </p:nvSpPr>
        <p:spPr>
          <a:noFill/>
        </p:spPr>
        <p:txBody>
          <a:bodyPr/>
          <a:lstStyle/>
          <a:p>
            <a:r>
              <a:rPr lang="en-US">
                <a:ea typeface="ＭＳ Ｐゴシック" pitchFamily="34" charset="-128"/>
              </a:rPr>
              <a:t>12th International Conference on Web Information System Engineering (WISE 2011)</a:t>
            </a:r>
          </a:p>
        </p:txBody>
      </p:sp>
      <p:pic>
        <p:nvPicPr>
          <p:cNvPr id="2054" name="Picture 6"/>
          <p:cNvPicPr>
            <a:picLocks noChangeAspect="1" noChangeArrowheads="1"/>
          </p:cNvPicPr>
          <p:nvPr/>
        </p:nvPicPr>
        <p:blipFill>
          <a:blip r:embed="rId3" cstate="print"/>
          <a:srcRect/>
          <a:stretch>
            <a:fillRect/>
          </a:stretch>
        </p:blipFill>
        <p:spPr bwMode="auto">
          <a:xfrm>
            <a:off x="868857" y="1412776"/>
            <a:ext cx="8095631" cy="360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p:txBody>
          <a:bodyPr/>
          <a:lstStyle/>
          <a:p>
            <a:r>
              <a:rPr lang="en-US" dirty="0" smtClean="0"/>
              <a:t>SAMP: Framework (2)</a:t>
            </a:r>
          </a:p>
        </p:txBody>
      </p:sp>
      <p:sp>
        <p:nvSpPr>
          <p:cNvPr id="10243" name="Tijdelijke aanduiding voor voettekst 3"/>
          <p:cNvSpPr>
            <a:spLocks noGrp="1"/>
          </p:cNvSpPr>
          <p:nvPr>
            <p:ph type="ftr" sz="quarter" idx="10"/>
          </p:nvPr>
        </p:nvSpPr>
        <p:spPr>
          <a:noFill/>
        </p:spPr>
        <p:txBody>
          <a:bodyPr/>
          <a:lstStyle/>
          <a:p>
            <a:r>
              <a:rPr lang="en-US">
                <a:ea typeface="ＭＳ Ｐゴシック" pitchFamily="34" charset="-128"/>
              </a:rPr>
              <a:t>12th International Conference on Web Information System Engineering (WISE 2011)</a:t>
            </a:r>
          </a:p>
        </p:txBody>
      </p:sp>
      <p:sp>
        <p:nvSpPr>
          <p:cNvPr id="5" name="Content Placeholder 4"/>
          <p:cNvSpPr>
            <a:spLocks noGrp="1"/>
          </p:cNvSpPr>
          <p:nvPr>
            <p:ph idx="1"/>
          </p:nvPr>
        </p:nvSpPr>
        <p:spPr>
          <a:xfrm>
            <a:off x="827088" y="1412875"/>
            <a:ext cx="8316912" cy="4968875"/>
          </a:xfrm>
        </p:spPr>
        <p:txBody>
          <a:bodyPr/>
          <a:lstStyle/>
          <a:p>
            <a:pPr>
              <a:defRPr/>
            </a:pPr>
            <a:r>
              <a:rPr lang="en-US" sz="2400" dirty="0" smtClean="0"/>
              <a:t>Language selection:</a:t>
            </a:r>
          </a:p>
          <a:p>
            <a:pPr lvl="1">
              <a:defRPr/>
            </a:pPr>
            <a:r>
              <a:rPr lang="en-US" sz="2000" dirty="0" smtClean="0"/>
              <a:t>The language is determined document-wise using letter </a:t>
            </a:r>
            <a:r>
              <a:rPr lang="en-US" sz="2000" i="1" dirty="0" smtClean="0"/>
              <a:t>n-</a:t>
            </a:r>
            <a:r>
              <a:rPr lang="en-US" sz="2000" dirty="0" smtClean="0"/>
              <a:t>grams</a:t>
            </a:r>
          </a:p>
          <a:p>
            <a:pPr lvl="1">
              <a:defRPr/>
            </a:pPr>
            <a:r>
              <a:rPr lang="en-US" sz="2000" dirty="0" smtClean="0"/>
              <a:t>Assumption: a document only has one language</a:t>
            </a:r>
          </a:p>
          <a:p>
            <a:pPr lvl="1">
              <a:defRPr/>
            </a:pPr>
            <a:r>
              <a:rPr lang="en-US" sz="2000" dirty="0" smtClean="0"/>
              <a:t>Language with biggest likelihood is selected</a:t>
            </a:r>
          </a:p>
          <a:p>
            <a:pPr lvl="1">
              <a:defRPr/>
            </a:pPr>
            <a:r>
              <a:rPr lang="en-US" sz="2000" dirty="0" smtClean="0"/>
              <a:t>Sentiment lexicons:</a:t>
            </a:r>
          </a:p>
          <a:p>
            <a:pPr lvl="2">
              <a:defRPr/>
            </a:pPr>
            <a:r>
              <a:rPr lang="en-US" sz="1600" dirty="0" smtClean="0"/>
              <a:t>Dutch (provided by </a:t>
            </a:r>
            <a:r>
              <a:rPr lang="en-US" sz="1600" dirty="0" err="1" smtClean="0"/>
              <a:t>Teezir</a:t>
            </a:r>
            <a:r>
              <a:rPr lang="en-US" sz="1600" dirty="0" smtClean="0"/>
              <a:t>)</a:t>
            </a:r>
          </a:p>
          <a:p>
            <a:pPr lvl="2">
              <a:defRPr/>
            </a:pPr>
            <a:r>
              <a:rPr lang="en-US" sz="1600" dirty="0" smtClean="0"/>
              <a:t>English (manual consensual translations by three experts)</a:t>
            </a:r>
          </a:p>
          <a:p>
            <a:pPr lvl="2">
              <a:defRPr/>
            </a:pPr>
            <a:r>
              <a:rPr lang="en-US" sz="1600" dirty="0" smtClean="0"/>
              <a:t>Hence, we make use of two similar lexicons</a:t>
            </a:r>
          </a:p>
          <a:p>
            <a:pPr>
              <a:defRPr/>
            </a:pPr>
            <a:endParaRPr lang="en-US" sz="800" dirty="0" smtClean="0"/>
          </a:p>
          <a:p>
            <a:pPr>
              <a:defRPr/>
            </a:pPr>
            <a:r>
              <a:rPr lang="en-US" sz="2400" dirty="0" smtClean="0"/>
              <a:t>Text preparation:</a:t>
            </a:r>
          </a:p>
          <a:p>
            <a:pPr lvl="1">
              <a:defRPr/>
            </a:pPr>
            <a:r>
              <a:rPr lang="en-US" sz="2000" dirty="0" smtClean="0"/>
              <a:t>Removal of </a:t>
            </a:r>
            <a:r>
              <a:rPr lang="en-US" sz="2000" dirty="0" smtClean="0"/>
              <a:t>stop </a:t>
            </a:r>
            <a:r>
              <a:rPr lang="en-US" sz="2000" dirty="0" smtClean="0"/>
              <a:t>words (</a:t>
            </a:r>
            <a:r>
              <a:rPr lang="en-US" sz="2000" i="1" dirty="0" smtClean="0"/>
              <a:t>“a”</a:t>
            </a:r>
            <a:r>
              <a:rPr lang="en-US" sz="2000" dirty="0" smtClean="0"/>
              <a:t>, </a:t>
            </a:r>
            <a:r>
              <a:rPr lang="en-US" sz="2000" i="1" dirty="0" smtClean="0"/>
              <a:t>“an”</a:t>
            </a:r>
            <a:r>
              <a:rPr lang="en-US" sz="2000" dirty="0" smtClean="0"/>
              <a:t>, </a:t>
            </a:r>
            <a:r>
              <a:rPr lang="en-US" sz="2000" i="1" dirty="0" smtClean="0"/>
              <a:t>“the”</a:t>
            </a:r>
            <a:r>
              <a:rPr lang="en-US" sz="2000" dirty="0" smtClean="0"/>
              <a:t>, …)</a:t>
            </a:r>
          </a:p>
          <a:p>
            <a:pPr lvl="1">
              <a:defRPr/>
            </a:pPr>
            <a:r>
              <a:rPr lang="en-US" sz="2000" dirty="0" smtClean="0"/>
              <a:t>Cleaning from diacritics (</a:t>
            </a:r>
            <a:r>
              <a:rPr lang="en-US" sz="2000" i="1" dirty="0" smtClean="0"/>
              <a:t>“ó”</a:t>
            </a:r>
            <a:r>
              <a:rPr lang="en-US" sz="2000" dirty="0" smtClean="0"/>
              <a:t>, </a:t>
            </a:r>
            <a:r>
              <a:rPr lang="en-US" sz="2000" i="1" dirty="0" smtClean="0"/>
              <a:t>“ë”</a:t>
            </a:r>
            <a:r>
              <a:rPr lang="en-US" sz="2000" dirty="0" smtClean="0"/>
              <a:t>, </a:t>
            </a:r>
            <a:r>
              <a:rPr lang="en-US" sz="2000" i="1" dirty="0" smtClean="0"/>
              <a:t>“ñ”</a:t>
            </a:r>
            <a:r>
              <a:rPr lang="en-US" sz="2000" dirty="0" smtClean="0"/>
              <a:t>, … → </a:t>
            </a:r>
            <a:r>
              <a:rPr lang="en-US" sz="2000" i="1" dirty="0" smtClean="0"/>
              <a:t>“o”</a:t>
            </a:r>
            <a:r>
              <a:rPr lang="en-US" sz="2000" dirty="0" smtClean="0"/>
              <a:t>, </a:t>
            </a:r>
            <a:r>
              <a:rPr lang="en-US" sz="2000" i="1" dirty="0" smtClean="0"/>
              <a:t>“e”</a:t>
            </a:r>
            <a:r>
              <a:rPr lang="en-US" sz="2000" dirty="0" smtClean="0"/>
              <a:t>, </a:t>
            </a:r>
            <a:r>
              <a:rPr lang="en-US" sz="2000" i="1" dirty="0" smtClean="0"/>
              <a:t>“n”</a:t>
            </a:r>
            <a:r>
              <a:rPr lang="en-US" sz="2000" dirty="0" smtClean="0"/>
              <a:t>, …)</a:t>
            </a:r>
          </a:p>
          <a:p>
            <a:pPr lvl="1">
              <a:defRPr/>
            </a:pPr>
            <a:r>
              <a:rPr lang="en-US" sz="2000" dirty="0" smtClean="0"/>
              <a:t>Tagging with Part-of-Speech (POS)</a:t>
            </a:r>
          </a:p>
          <a:p>
            <a:pPr lvl="1">
              <a:defRPr/>
            </a:pPr>
            <a:r>
              <a:rPr lang="en-US" sz="2000" dirty="0" smtClean="0"/>
              <a:t>Non-textual elements are not parsed!</a:t>
            </a:r>
          </a:p>
        </p:txBody>
      </p:sp>
      <p:sp>
        <p:nvSpPr>
          <p:cNvPr id="14" name="TextBox 5"/>
          <p:cNvSpPr txBox="1"/>
          <p:nvPr/>
        </p:nvSpPr>
        <p:spPr bwMode="auto">
          <a:xfrm>
            <a:off x="5436096" y="836712"/>
            <a:ext cx="3528392" cy="830997"/>
          </a:xfrm>
          <a:prstGeom prst="rect">
            <a:avLst/>
          </a:prstGeom>
          <a:ln w="12700">
            <a:solidFill>
              <a:schemeClr val="accent1">
                <a:lumMod val="50000"/>
              </a:schemeClr>
            </a:solidFill>
            <a:headEnd/>
            <a:tailEnd/>
          </a:ln>
        </p:spPr>
        <p:style>
          <a:lnRef idx="3">
            <a:schemeClr val="lt1"/>
          </a:lnRef>
          <a:fillRef idx="1">
            <a:schemeClr val="accent3"/>
          </a:fillRef>
          <a:effectRef idx="1">
            <a:schemeClr val="accent3"/>
          </a:effectRef>
          <a:fontRef idx="minor">
            <a:schemeClr val="lt1"/>
          </a:fontRef>
        </p:style>
        <p:txBody>
          <a:bodyPr wrap="square" anchor="ctr">
            <a:spAutoFit/>
          </a:bodyPr>
          <a:lstStyle/>
          <a:p>
            <a:pPr algn="just"/>
            <a:r>
              <a:rPr lang="en-US" sz="1600" i="1" dirty="0" smtClean="0">
                <a:solidFill>
                  <a:schemeClr val="tx1"/>
                </a:solidFill>
              </a:rPr>
              <a:t>“The cat was happy.”</a:t>
            </a:r>
            <a:r>
              <a:rPr lang="en-US" sz="1600" dirty="0" smtClean="0">
                <a:solidFill>
                  <a:schemeClr val="tx1"/>
                </a:solidFill>
              </a:rPr>
              <a:t> → [The] [he˽] [</a:t>
            </a:r>
            <a:r>
              <a:rPr lang="en-US" sz="1600" dirty="0" err="1" smtClean="0">
                <a:solidFill>
                  <a:schemeClr val="tx1"/>
                </a:solidFill>
              </a:rPr>
              <a:t>e˽c</a:t>
            </a:r>
            <a:r>
              <a:rPr lang="en-US" sz="1600" dirty="0" smtClean="0">
                <a:solidFill>
                  <a:schemeClr val="tx1"/>
                </a:solidFill>
              </a:rPr>
              <a:t>] [˽ca] [cat] [at˽] [</a:t>
            </a:r>
            <a:r>
              <a:rPr lang="en-US" sz="1600" dirty="0" err="1" smtClean="0">
                <a:solidFill>
                  <a:schemeClr val="tx1"/>
                </a:solidFill>
              </a:rPr>
              <a:t>t˽w</a:t>
            </a:r>
            <a:r>
              <a:rPr lang="en-US" sz="1600" dirty="0" smtClean="0">
                <a:solidFill>
                  <a:schemeClr val="tx1"/>
                </a:solidFill>
              </a:rPr>
              <a:t>] [˽</a:t>
            </a:r>
            <a:r>
              <a:rPr lang="en-US" sz="1600" dirty="0" err="1" smtClean="0">
                <a:solidFill>
                  <a:schemeClr val="tx1"/>
                </a:solidFill>
              </a:rPr>
              <a:t>wa</a:t>
            </a:r>
            <a:r>
              <a:rPr lang="en-US" sz="1600" dirty="0" smtClean="0">
                <a:solidFill>
                  <a:schemeClr val="tx1"/>
                </a:solidFill>
              </a:rPr>
              <a:t>] [was] [as˽] [</a:t>
            </a:r>
            <a:r>
              <a:rPr lang="en-US" sz="1600" dirty="0" err="1" smtClean="0">
                <a:solidFill>
                  <a:schemeClr val="tx1"/>
                </a:solidFill>
              </a:rPr>
              <a:t>s˽h</a:t>
            </a:r>
            <a:r>
              <a:rPr lang="en-US" sz="1600" dirty="0" smtClean="0">
                <a:solidFill>
                  <a:schemeClr val="tx1"/>
                </a:solidFill>
              </a:rPr>
              <a:t>] [˽ha] </a:t>
            </a:r>
            <a:r>
              <a:rPr lang="nl-NL" sz="1600" dirty="0" smtClean="0">
                <a:solidFill>
                  <a:schemeClr val="tx1"/>
                </a:solidFill>
              </a:rPr>
              <a:t>[hap] [</a:t>
            </a:r>
            <a:r>
              <a:rPr lang="nl-NL" sz="1600" dirty="0" err="1" smtClean="0">
                <a:solidFill>
                  <a:schemeClr val="tx1"/>
                </a:solidFill>
              </a:rPr>
              <a:t>app</a:t>
            </a:r>
            <a:r>
              <a:rPr lang="nl-NL" sz="1600" dirty="0" smtClean="0">
                <a:solidFill>
                  <a:schemeClr val="tx1"/>
                </a:solidFill>
              </a:rPr>
              <a:t>] [</a:t>
            </a:r>
            <a:r>
              <a:rPr lang="nl-NL" sz="1600" dirty="0" err="1" smtClean="0">
                <a:solidFill>
                  <a:schemeClr val="tx1"/>
                </a:solidFill>
              </a:rPr>
              <a:t>ppy</a:t>
            </a:r>
            <a:r>
              <a:rPr lang="nl-NL" sz="1600" dirty="0" smtClean="0">
                <a:solidFill>
                  <a:schemeClr val="tx1"/>
                </a:solidFill>
              </a:rPr>
              <a:t>] [</a:t>
            </a:r>
            <a:r>
              <a:rPr lang="nl-NL" sz="1600" dirty="0" err="1" smtClean="0">
                <a:solidFill>
                  <a:schemeClr val="tx1"/>
                </a:solidFill>
              </a:rPr>
              <a:t>py</a:t>
            </a:r>
            <a:r>
              <a:rPr lang="nl-NL" sz="1600" dirty="0" smtClean="0">
                <a:solidFill>
                  <a:schemeClr val="tx1"/>
                </a:solidFill>
              </a:rPr>
              <a:t>.]</a:t>
            </a:r>
            <a:endParaRPr lang="en-US" sz="1600" dirty="0" smtClean="0">
              <a:solidFill>
                <a:schemeClr val="tx1"/>
              </a:solidFill>
            </a:endParaRPr>
          </a:p>
        </p:txBody>
      </p:sp>
      <p:cxnSp>
        <p:nvCxnSpPr>
          <p:cNvPr id="15" name="Straight Arrow Connector 35"/>
          <p:cNvCxnSpPr>
            <a:cxnSpLocks noChangeShapeType="1"/>
            <a:stCxn id="14" idx="2"/>
          </p:cNvCxnSpPr>
          <p:nvPr/>
        </p:nvCxnSpPr>
        <p:spPr bwMode="auto">
          <a:xfrm>
            <a:off x="7200292" y="1667709"/>
            <a:ext cx="828092" cy="249123"/>
          </a:xfrm>
          <a:prstGeom prst="straightConnector1">
            <a:avLst/>
          </a:prstGeom>
          <a:noFill/>
          <a:ln w="9525" algn="ctr">
            <a:solidFill>
              <a:schemeClr val="tx1"/>
            </a:solidFill>
            <a:round/>
            <a:headEnd/>
            <a:tailEnd type="arrow"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2" nodeType="clickEffect">
                                  <p:stCondLst>
                                    <p:cond delay="0"/>
                                  </p:stCondLst>
                                  <p:iterate type="lt">
                                    <p:tmPct val="0"/>
                                  </p:iterate>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iterate type="lt">
                                    <p:tmPct val="0"/>
                                  </p:iterate>
                                  <p:childTnLst>
                                    <p:animEffect transition="out" filter="fade">
                                      <p:cBhvr>
                                        <p:cTn id="14" dur="500"/>
                                        <p:tgtEl>
                                          <p:spTgt spid="14"/>
                                        </p:tgtEl>
                                      </p:cBhvr>
                                    </p:animEffect>
                                    <p:set>
                                      <p:cBhvr>
                                        <p:cTn id="15" dur="1" fill="hold">
                                          <p:stCondLst>
                                            <p:cond delay="499"/>
                                          </p:stCondLst>
                                        </p:cTn>
                                        <p:tgtEl>
                                          <p:spTgt spid="14"/>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15"/>
                                        </p:tgtEl>
                                      </p:cBhvr>
                                    </p:animEffect>
                                    <p:set>
                                      <p:cBhvr>
                                        <p:cTn id="18"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1" animBg="1"/>
      <p:bldP spid="14" grpId="2"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p:cNvSpPr>
            <a:spLocks noGrp="1"/>
          </p:cNvSpPr>
          <p:nvPr>
            <p:ph type="title"/>
          </p:nvPr>
        </p:nvSpPr>
        <p:spPr/>
        <p:txBody>
          <a:bodyPr/>
          <a:lstStyle/>
          <a:p>
            <a:r>
              <a:rPr lang="en-US" dirty="0" smtClean="0"/>
              <a:t>SAMP: Framework (3)</a:t>
            </a:r>
          </a:p>
        </p:txBody>
      </p:sp>
      <p:sp>
        <p:nvSpPr>
          <p:cNvPr id="11267" name="Tijdelijke aanduiding voor voettekst 3"/>
          <p:cNvSpPr>
            <a:spLocks noGrp="1"/>
          </p:cNvSpPr>
          <p:nvPr>
            <p:ph type="ftr" sz="quarter" idx="10"/>
          </p:nvPr>
        </p:nvSpPr>
        <p:spPr>
          <a:noFill/>
        </p:spPr>
        <p:txBody>
          <a:bodyPr/>
          <a:lstStyle/>
          <a:p>
            <a:r>
              <a:rPr lang="en-US">
                <a:ea typeface="ＭＳ Ｐゴシック" pitchFamily="34" charset="-128"/>
              </a:rPr>
              <a:t>12th International Conference on Web Information System Engineering (WISE 2011)</a:t>
            </a:r>
          </a:p>
        </p:txBody>
      </p:sp>
      <p:sp>
        <p:nvSpPr>
          <p:cNvPr id="5" name="Content Placeholder 4"/>
          <p:cNvSpPr>
            <a:spLocks noGrp="1"/>
          </p:cNvSpPr>
          <p:nvPr>
            <p:ph idx="1"/>
          </p:nvPr>
        </p:nvSpPr>
        <p:spPr/>
        <p:txBody>
          <a:bodyPr/>
          <a:lstStyle/>
          <a:p>
            <a:pPr>
              <a:defRPr/>
            </a:pPr>
            <a:r>
              <a:rPr lang="en-US" sz="2400" dirty="0" smtClean="0"/>
              <a:t>Sentiment score computation:</a:t>
            </a:r>
          </a:p>
          <a:p>
            <a:pPr lvl="1">
              <a:defRPr/>
            </a:pPr>
            <a:r>
              <a:rPr lang="en-US" sz="2000" dirty="0" smtClean="0"/>
              <a:t>Words and POS are compared to the lexicon, taking into account the word type:</a:t>
            </a:r>
          </a:p>
          <a:p>
            <a:pPr lvl="2">
              <a:defRPr/>
            </a:pPr>
            <a:r>
              <a:rPr lang="en-US" sz="1600" dirty="0" smtClean="0"/>
              <a:t>Opinion term (</a:t>
            </a:r>
            <a:r>
              <a:rPr lang="en-US" sz="1600" i="1" dirty="0" smtClean="0"/>
              <a:t>“nice”</a:t>
            </a:r>
            <a:r>
              <a:rPr lang="en-US" sz="1600" dirty="0" smtClean="0"/>
              <a:t>, </a:t>
            </a:r>
            <a:r>
              <a:rPr lang="en-US" sz="1600" i="1" dirty="0" smtClean="0"/>
              <a:t>“good”</a:t>
            </a:r>
            <a:r>
              <a:rPr lang="en-US" sz="1600" dirty="0" smtClean="0"/>
              <a:t>, </a:t>
            </a:r>
            <a:r>
              <a:rPr lang="en-US" sz="1600" i="1" dirty="0" smtClean="0"/>
              <a:t>“ugly”</a:t>
            </a:r>
            <a:r>
              <a:rPr lang="en-US" sz="1600" dirty="0" smtClean="0"/>
              <a:t>, …)</a:t>
            </a:r>
          </a:p>
          <a:p>
            <a:pPr lvl="2">
              <a:defRPr/>
            </a:pPr>
            <a:r>
              <a:rPr lang="en-US" sz="1600" dirty="0" smtClean="0"/>
              <a:t>Modifier term (</a:t>
            </a:r>
            <a:r>
              <a:rPr lang="en-US" sz="1600" i="1" dirty="0" smtClean="0"/>
              <a:t>“not”</a:t>
            </a:r>
            <a:r>
              <a:rPr lang="en-US" sz="1600" dirty="0" smtClean="0"/>
              <a:t>)</a:t>
            </a:r>
          </a:p>
          <a:p>
            <a:pPr lvl="1">
              <a:defRPr/>
            </a:pPr>
            <a:r>
              <a:rPr lang="en-US" sz="2000" dirty="0" smtClean="0"/>
              <a:t>Sometimes POS determines classification (</a:t>
            </a:r>
            <a:r>
              <a:rPr lang="en-US" sz="2000" i="1" dirty="0" smtClean="0"/>
              <a:t>“The movie was pretty good”</a:t>
            </a:r>
            <a:r>
              <a:rPr lang="en-US" sz="2000" dirty="0" smtClean="0"/>
              <a:t> vs. </a:t>
            </a:r>
            <a:r>
              <a:rPr lang="en-US" sz="2000" i="1" dirty="0" smtClean="0"/>
              <a:t>“The blonde girl is very pretty”</a:t>
            </a:r>
            <a:r>
              <a:rPr lang="en-US" sz="2000" dirty="0" smtClean="0"/>
              <a:t>)</a:t>
            </a:r>
            <a:endParaRPr lang="en-US" dirty="0" smtClean="0"/>
          </a:p>
          <a:p>
            <a:pPr lvl="1">
              <a:defRPr/>
            </a:pPr>
            <a:r>
              <a:rPr lang="en-US" sz="2000" dirty="0" smtClean="0"/>
              <a:t>Lexicon contains for each word a POS, type, and score</a:t>
            </a:r>
          </a:p>
          <a:p>
            <a:pPr lvl="1">
              <a:buClr>
                <a:schemeClr val="tx1"/>
              </a:buClr>
              <a:defRPr/>
            </a:pPr>
            <a:r>
              <a:rPr lang="en-US" sz="2000" dirty="0" smtClean="0">
                <a:solidFill>
                  <a:schemeClr val="accent1">
                    <a:lumMod val="50000"/>
                  </a:schemeClr>
                </a:solidFill>
              </a:rPr>
              <a:t>Document sentiment</a:t>
            </a:r>
            <a:r>
              <a:rPr lang="en-US" sz="2000" dirty="0" smtClean="0"/>
              <a:t> </a:t>
            </a:r>
            <a:r>
              <a:rPr lang="en-US" sz="2000" dirty="0" smtClean="0"/>
              <a:t>is the </a:t>
            </a:r>
            <a:r>
              <a:rPr lang="en-US" sz="2000" dirty="0" smtClean="0"/>
              <a:t>mean of all opinion terms and their modifiers</a:t>
            </a:r>
          </a:p>
          <a:p>
            <a:pPr lvl="1">
              <a:buClr>
                <a:schemeClr val="tx1"/>
              </a:buClr>
              <a:defRPr/>
            </a:pPr>
            <a:r>
              <a:rPr lang="en-US" sz="2000" dirty="0" smtClean="0">
                <a:solidFill>
                  <a:schemeClr val="accent1">
                    <a:lumMod val="50000"/>
                  </a:schemeClr>
                </a:solidFill>
              </a:rPr>
              <a:t>Topic sentiment score</a:t>
            </a:r>
            <a:r>
              <a:rPr lang="en-US" sz="2000" dirty="0" smtClean="0"/>
              <a:t> is measured across documents, by weighting each document sentiment score for their associated </a:t>
            </a:r>
            <a:r>
              <a:rPr lang="en-US" sz="2000" dirty="0" smtClean="0">
                <a:solidFill>
                  <a:schemeClr val="accent1">
                    <a:lumMod val="50000"/>
                  </a:schemeClr>
                </a:solidFill>
              </a:rPr>
              <a:t>document relevance</a:t>
            </a:r>
            <a:r>
              <a:rPr lang="en-US" sz="2000" dirty="0" smtClean="0"/>
              <a:t> </a:t>
            </a:r>
            <a:r>
              <a:rPr lang="en-US" sz="2000" dirty="0" smtClean="0"/>
              <a:t>to a topic, i.e., the query (based </a:t>
            </a:r>
            <a:r>
              <a:rPr lang="en-US" sz="2000" dirty="0" smtClean="0"/>
              <a:t>on PL-2 standard and document length normalization)</a:t>
            </a:r>
            <a:endParaRPr lang="en-US" sz="8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p:cNvSpPr>
            <a:spLocks noGrp="1"/>
          </p:cNvSpPr>
          <p:nvPr>
            <p:ph type="title"/>
          </p:nvPr>
        </p:nvSpPr>
        <p:spPr/>
        <p:txBody>
          <a:bodyPr/>
          <a:lstStyle/>
          <a:p>
            <a:r>
              <a:rPr lang="en-US" dirty="0" smtClean="0"/>
              <a:t>SAMP: Implementation (1)</a:t>
            </a:r>
          </a:p>
        </p:txBody>
      </p:sp>
      <p:sp>
        <p:nvSpPr>
          <p:cNvPr id="13315" name="Tijdelijke aanduiding voor inhoud 2"/>
          <p:cNvSpPr>
            <a:spLocks noGrp="1"/>
          </p:cNvSpPr>
          <p:nvPr>
            <p:ph idx="1"/>
          </p:nvPr>
        </p:nvSpPr>
        <p:spPr/>
        <p:txBody>
          <a:bodyPr/>
          <a:lstStyle/>
          <a:p>
            <a:r>
              <a:rPr lang="en-US" sz="2400" dirty="0" smtClean="0"/>
              <a:t>C#-based pipeline for Dutch and English corpora</a:t>
            </a:r>
          </a:p>
          <a:p>
            <a:endParaRPr lang="en-US" sz="800" dirty="0" smtClean="0"/>
          </a:p>
          <a:p>
            <a:r>
              <a:rPr lang="en-US" sz="2400" dirty="0" smtClean="0"/>
              <a:t>Lexicons:</a:t>
            </a:r>
          </a:p>
          <a:p>
            <a:pPr lvl="1"/>
            <a:r>
              <a:rPr lang="en-US" sz="2000" dirty="0" smtClean="0"/>
              <a:t>Dutch version obtained</a:t>
            </a:r>
            <a:r>
              <a:rPr lang="en-US" sz="2000" dirty="0" smtClean="0"/>
              <a:t> from </a:t>
            </a:r>
            <a:r>
              <a:rPr lang="en-US" sz="2000" dirty="0" err="1" smtClean="0"/>
              <a:t>Teezir</a:t>
            </a:r>
            <a:endParaRPr lang="en-US" sz="2000" dirty="0" smtClean="0"/>
          </a:p>
          <a:p>
            <a:pPr lvl="1"/>
            <a:r>
              <a:rPr lang="en-US" sz="2000" dirty="0" smtClean="0"/>
              <a:t>English lexicon is a translation</a:t>
            </a:r>
          </a:p>
          <a:p>
            <a:endParaRPr lang="en-US" sz="800" dirty="0" smtClean="0"/>
          </a:p>
          <a:p>
            <a:r>
              <a:rPr lang="en-US" sz="2400" dirty="0" smtClean="0"/>
              <a:t>POS </a:t>
            </a:r>
            <a:r>
              <a:rPr lang="en-US" sz="2400" dirty="0" smtClean="0"/>
              <a:t>tagging using a maximum-entropy based tagger</a:t>
            </a:r>
          </a:p>
          <a:p>
            <a:endParaRPr lang="en-US" sz="800" dirty="0" smtClean="0"/>
          </a:p>
          <a:p>
            <a:r>
              <a:rPr lang="en-US" sz="2400" dirty="0" smtClean="0"/>
              <a:t>Three main user interfaces:</a:t>
            </a:r>
          </a:p>
          <a:p>
            <a:pPr lvl="1"/>
            <a:r>
              <a:rPr lang="en-US" sz="2000" dirty="0" smtClean="0"/>
              <a:t>Specific result screen</a:t>
            </a:r>
          </a:p>
          <a:p>
            <a:pPr lvl="1"/>
            <a:r>
              <a:rPr lang="en-US" sz="2000" dirty="0" smtClean="0"/>
              <a:t>General screen</a:t>
            </a:r>
          </a:p>
          <a:p>
            <a:pPr lvl="1"/>
            <a:r>
              <a:rPr lang="en-US" sz="2000" dirty="0" smtClean="0"/>
              <a:t>Graph screen</a:t>
            </a:r>
          </a:p>
        </p:txBody>
      </p:sp>
      <p:sp>
        <p:nvSpPr>
          <p:cNvPr id="13316" name="Tijdelijke aanduiding voor voettekst 3"/>
          <p:cNvSpPr>
            <a:spLocks noGrp="1"/>
          </p:cNvSpPr>
          <p:nvPr>
            <p:ph type="ftr" sz="quarter" idx="10"/>
          </p:nvPr>
        </p:nvSpPr>
        <p:spPr>
          <a:noFill/>
        </p:spPr>
        <p:txBody>
          <a:bodyPr/>
          <a:lstStyle/>
          <a:p>
            <a:r>
              <a:rPr lang="en-US">
                <a:ea typeface="ＭＳ Ｐゴシック" pitchFamily="34" charset="-128"/>
              </a:rPr>
              <a:t>12th International Conference on Web Information System Engineering (WISE 2011)</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9999"/>
      </a:folHlink>
    </a:clrScheme>
    <a:fontScheme name="Custom Design">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lnDef>
    <a:txDef>
      <a:spPr bwMode="auto">
        <a:noFill/>
        <a:ln w="9525">
          <a:noFill/>
          <a:miter lim="800000"/>
          <a:headEnd/>
          <a:tailEn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1400" b="0" i="0" u="none" strike="noStrike" kern="1200" cap="none" spc="0" normalizeH="0" baseline="0" noProof="0" dirty="0" smtClean="0">
            <a:ln>
              <a:noFill/>
            </a:ln>
            <a:solidFill>
              <a:schemeClr val="tx1"/>
            </a:solidFill>
            <a:effectLst/>
            <a:uLnTx/>
            <a:uFillTx/>
            <a:latin typeface="Arial" charset="0"/>
            <a:ea typeface="ＭＳ Ｐゴシック" pitchFamily="48" charset="-128"/>
            <a:cs typeface="+mn-cs"/>
          </a:defRPr>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11179</TotalTime>
  <Words>2883</Words>
  <Application>Microsoft Office PowerPoint</Application>
  <PresentationFormat>Diavoorstelling (4:3)</PresentationFormat>
  <Paragraphs>284</Paragraphs>
  <Slides>17</Slides>
  <Notes>16</Notes>
  <HiddenSlides>0</HiddenSlides>
  <MMClips>0</MMClips>
  <ScaleCrop>false</ScaleCrop>
  <HeadingPairs>
    <vt:vector size="4" baseType="variant">
      <vt:variant>
        <vt:lpstr>Thema</vt:lpstr>
      </vt:variant>
      <vt:variant>
        <vt:i4>1</vt:i4>
      </vt:variant>
      <vt:variant>
        <vt:lpstr>Diatitels</vt:lpstr>
      </vt:variant>
      <vt:variant>
        <vt:i4>17</vt:i4>
      </vt:variant>
    </vt:vector>
  </HeadingPairs>
  <TitlesOfParts>
    <vt:vector size="18" baseType="lpstr">
      <vt:lpstr>Custom Design</vt:lpstr>
      <vt:lpstr>Sentiment Analysis with a Multilingual Pipeline</vt:lpstr>
      <vt:lpstr>Introduction (1)</vt:lpstr>
      <vt:lpstr>Introduction (2)</vt:lpstr>
      <vt:lpstr>Introduction (3)</vt:lpstr>
      <vt:lpstr>Hypotheses</vt:lpstr>
      <vt:lpstr>SAMP: Framework (1)</vt:lpstr>
      <vt:lpstr>SAMP: Framework (2)</vt:lpstr>
      <vt:lpstr>SAMP: Framework (3)</vt:lpstr>
      <vt:lpstr>SAMP: Implementation (1)</vt:lpstr>
      <vt:lpstr>SAMP: Implementation (2)</vt:lpstr>
      <vt:lpstr>SAMP: Implementation (3)</vt:lpstr>
      <vt:lpstr>SAMP: Implementation (4)</vt:lpstr>
      <vt:lpstr>Evaluation (1)</vt:lpstr>
      <vt:lpstr>Evaluation (2)</vt:lpstr>
      <vt:lpstr>Evaluation (3)</vt:lpstr>
      <vt:lpstr>Conclusions</vt:lpstr>
      <vt:lpstr>Questions</vt:lpstr>
    </vt:vector>
  </TitlesOfParts>
  <Company>Erasmus Universiteit Rotterdam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I&amp;A Helpdesk</dc:creator>
  <cp:lastModifiedBy>frederik</cp:lastModifiedBy>
  <cp:revision>684</cp:revision>
  <dcterms:created xsi:type="dcterms:W3CDTF">2007-09-06T08:43:42Z</dcterms:created>
  <dcterms:modified xsi:type="dcterms:W3CDTF">2011-10-07T11:26:08Z</dcterms:modified>
</cp:coreProperties>
</file>