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321" r:id="rId3"/>
    <p:sldId id="322" r:id="rId4"/>
    <p:sldId id="279" r:id="rId5"/>
    <p:sldId id="280" r:id="rId6"/>
    <p:sldId id="347" r:id="rId7"/>
    <p:sldId id="327" r:id="rId8"/>
    <p:sldId id="348" r:id="rId9"/>
    <p:sldId id="350" r:id="rId10"/>
    <p:sldId id="351" r:id="rId11"/>
    <p:sldId id="352" r:id="rId12"/>
    <p:sldId id="353" r:id="rId13"/>
    <p:sldId id="368" r:id="rId14"/>
    <p:sldId id="354" r:id="rId15"/>
    <p:sldId id="356" r:id="rId16"/>
    <p:sldId id="357" r:id="rId17"/>
    <p:sldId id="360" r:id="rId18"/>
    <p:sldId id="358" r:id="rId19"/>
    <p:sldId id="361" r:id="rId20"/>
    <p:sldId id="363" r:id="rId21"/>
    <p:sldId id="362" r:id="rId22"/>
    <p:sldId id="359" r:id="rId23"/>
    <p:sldId id="349" r:id="rId24"/>
    <p:sldId id="364" r:id="rId25"/>
    <p:sldId id="365" r:id="rId26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00"/>
    <a:srgbClr val="002328"/>
    <a:srgbClr val="FF3399"/>
    <a:srgbClr val="92D050"/>
    <a:srgbClr val="008676"/>
    <a:srgbClr val="B9FFCD"/>
    <a:srgbClr val="6EECAA"/>
    <a:srgbClr val="008373"/>
    <a:srgbClr val="C27D0E"/>
    <a:srgbClr val="F39C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68605" autoAdjust="0"/>
  </p:normalViewPr>
  <p:slideViewPr>
    <p:cSldViewPr snapToGrid="0" snapToObjects="1">
      <p:cViewPr varScale="1">
        <p:scale>
          <a:sx n="99" d="100"/>
          <a:sy n="99" d="100"/>
        </p:scale>
        <p:origin x="1866" y="9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456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31/01/2022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134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87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16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307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482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34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t-E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09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80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6002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661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698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1285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3045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14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6413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978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591F0F1-1929-40BF-8153-E7AB44ABE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AC801A3-D3D8-400E-843D-F764BC37E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GB" noProof="0" dirty="0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BDAF35A3-DE22-4761-B5B6-8C74834F55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3AF5BC5-792C-4D1D-8C49-1C34ED9A5B3E}" type="slidenum">
              <a:rPr lang="en-US" altLang="nl-NL" sz="1300" smtClean="0"/>
              <a:pPr/>
              <a:t>3</a:t>
            </a:fld>
            <a:endParaRPr lang="en-US" altLang="nl-NL" sz="1300"/>
          </a:p>
        </p:txBody>
      </p:sp>
    </p:spTree>
    <p:extLst>
      <p:ext uri="{BB962C8B-B14F-4D97-AF65-F5344CB8AC3E}">
        <p14:creationId xmlns:p14="http://schemas.microsoft.com/office/powerpoint/2010/main" val="3929794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jdelijke aanduiding voor dia-afbeelding 1">
            <a:extLst>
              <a:ext uri="{FF2B5EF4-FFF2-40B4-BE49-F238E27FC236}">
                <a16:creationId xmlns:a16="http://schemas.microsoft.com/office/drawing/2014/main" id="{A591F0F1-1929-40BF-8153-E7AB44ABE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AC801A3-D3D8-400E-843D-F764BC37E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GB" noProof="0" dirty="0"/>
          </a:p>
        </p:txBody>
      </p:sp>
      <p:sp>
        <p:nvSpPr>
          <p:cNvPr id="9220" name="Tijdelijke aanduiding voor dianummer 3">
            <a:extLst>
              <a:ext uri="{FF2B5EF4-FFF2-40B4-BE49-F238E27FC236}">
                <a16:creationId xmlns:a16="http://schemas.microsoft.com/office/drawing/2014/main" id="{BDAF35A3-DE22-4761-B5B6-8C74834F55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3AF5BC5-792C-4D1D-8C49-1C34ED9A5B3E}" type="slidenum">
              <a:rPr lang="en-US" altLang="nl-NL" sz="1300" smtClean="0"/>
              <a:pPr/>
              <a:t>4</a:t>
            </a:fld>
            <a:endParaRPr lang="en-US" altLang="nl-NL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dia-afbeelding 1">
            <a:extLst>
              <a:ext uri="{FF2B5EF4-FFF2-40B4-BE49-F238E27FC236}">
                <a16:creationId xmlns:a16="http://schemas.microsoft.com/office/drawing/2014/main" id="{C2B7653B-50CC-48EF-9160-9418F8DB23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Tijdelijke aanduiding voor notities 2">
            <a:extLst>
              <a:ext uri="{FF2B5EF4-FFF2-40B4-BE49-F238E27FC236}">
                <a16:creationId xmlns:a16="http://schemas.microsoft.com/office/drawing/2014/main" id="{DEC36DDD-7BDB-42F9-8C29-3F0248C85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nl-NL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11268" name="Tijdelijke aanduiding voor dianummer 3">
            <a:extLst>
              <a:ext uri="{FF2B5EF4-FFF2-40B4-BE49-F238E27FC236}">
                <a16:creationId xmlns:a16="http://schemas.microsoft.com/office/drawing/2014/main" id="{AD1B3350-E802-4A50-BABD-0792F4206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F6AF2A5-AA54-4B07-8C27-131E6FF20399}" type="slidenum">
              <a:rPr lang="en-US" altLang="nl-NL" sz="1300" smtClean="0"/>
              <a:pPr/>
              <a:t>5</a:t>
            </a:fld>
            <a:endParaRPr lang="en-US" altLang="nl-NL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dia-afbeelding 1">
            <a:extLst>
              <a:ext uri="{FF2B5EF4-FFF2-40B4-BE49-F238E27FC236}">
                <a16:creationId xmlns:a16="http://schemas.microsoft.com/office/drawing/2014/main" id="{C2B7653B-50CC-48EF-9160-9418F8DB23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Tijdelijke aanduiding voor notities 2">
            <a:extLst>
              <a:ext uri="{FF2B5EF4-FFF2-40B4-BE49-F238E27FC236}">
                <a16:creationId xmlns:a16="http://schemas.microsoft.com/office/drawing/2014/main" id="{DEC36DDD-7BDB-42F9-8C29-3F0248C85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nl-NL" noProof="0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11268" name="Tijdelijke aanduiding voor dianummer 3">
            <a:extLst>
              <a:ext uri="{FF2B5EF4-FFF2-40B4-BE49-F238E27FC236}">
                <a16:creationId xmlns:a16="http://schemas.microsoft.com/office/drawing/2014/main" id="{AD1B3350-E802-4A50-BABD-0792F4206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F6AF2A5-AA54-4B07-8C27-131E6FF20399}" type="slidenum">
              <a:rPr lang="en-US" altLang="nl-NL" sz="1300" smtClean="0"/>
              <a:pPr/>
              <a:t>6</a:t>
            </a:fld>
            <a:endParaRPr lang="en-US" altLang="nl-NL" sz="1300"/>
          </a:p>
        </p:txBody>
      </p:sp>
    </p:spTree>
    <p:extLst>
      <p:ext uri="{BB962C8B-B14F-4D97-AF65-F5344CB8AC3E}">
        <p14:creationId xmlns:p14="http://schemas.microsoft.com/office/powerpoint/2010/main" val="2053781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463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149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3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2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Subtitel bewerken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868" y="4464238"/>
            <a:ext cx="792888" cy="446052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05340" y="4717508"/>
            <a:ext cx="23276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000" kern="1000" spc="30" dirty="0" smtClean="0">
                <a:solidFill>
                  <a:schemeClr val="bg1"/>
                </a:solidFill>
                <a:latin typeface="Museo Sans 900" panose="02000000000000000000" pitchFamily="50" charset="-70"/>
              </a:rPr>
              <a:t>Tallinn </a:t>
            </a:r>
            <a:r>
              <a:rPr lang="et-EE" sz="1000" kern="1000" spc="30" dirty="0" err="1" smtClean="0">
                <a:solidFill>
                  <a:schemeClr val="bg1"/>
                </a:solidFill>
                <a:latin typeface="Museo Sans 900" panose="02000000000000000000" pitchFamily="50" charset="-70"/>
              </a:rPr>
              <a:t>University</a:t>
            </a:r>
            <a:r>
              <a:rPr lang="et-EE" sz="1000" kern="1000" spc="30" dirty="0" smtClean="0">
                <a:solidFill>
                  <a:schemeClr val="bg1"/>
                </a:solidFill>
                <a:latin typeface="Museo Sans 900" panose="02000000000000000000" pitchFamily="50" charset="-70"/>
              </a:rPr>
              <a:t> of </a:t>
            </a:r>
            <a:r>
              <a:rPr lang="et-EE" sz="1000" kern="1000" spc="30" dirty="0" err="1" smtClean="0">
                <a:solidFill>
                  <a:schemeClr val="bg1"/>
                </a:solidFill>
                <a:latin typeface="Museo Sans 900" panose="02000000000000000000" pitchFamily="50" charset="-70"/>
              </a:rPr>
              <a:t>Technology</a:t>
            </a:r>
            <a:endParaRPr lang="en-GB" sz="1000" kern="1000" spc="30" dirty="0">
              <a:solidFill>
                <a:schemeClr val="bg1"/>
              </a:solidFill>
              <a:latin typeface="Museo Sans 900" panose="02000000000000000000" pitchFamily="50" charset="-7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732965" y="456824"/>
            <a:ext cx="1330965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t-EE" sz="1200" spc="0" baseline="0" dirty="0" err="1" smtClean="0">
                <a:solidFill>
                  <a:srgbClr val="002328"/>
                </a:solidFill>
                <a:latin typeface="+mj-lt"/>
              </a:rPr>
              <a:t>School</a:t>
            </a:r>
            <a:r>
              <a:rPr lang="et-EE" sz="1200" spc="0" baseline="0" dirty="0" smtClean="0">
                <a:solidFill>
                  <a:srgbClr val="002328"/>
                </a:solidFill>
                <a:latin typeface="+mj-lt"/>
              </a:rPr>
              <a:t> of </a:t>
            </a:r>
            <a:r>
              <a:rPr lang="et-EE" sz="1200" spc="0" baseline="0" dirty="0" err="1" smtClean="0">
                <a:solidFill>
                  <a:srgbClr val="002328"/>
                </a:solidFill>
                <a:latin typeface="+mj-lt"/>
              </a:rPr>
              <a:t>Information</a:t>
            </a:r>
            <a:r>
              <a:rPr lang="et-EE" sz="1200" spc="0" baseline="0" dirty="0" smtClean="0">
                <a:solidFill>
                  <a:srgbClr val="002328"/>
                </a:solidFill>
                <a:latin typeface="+mj-lt"/>
              </a:rPr>
              <a:t> Technologies</a:t>
            </a:r>
            <a:endParaRPr lang="en-GB" sz="1200" spc="0" baseline="0" dirty="0">
              <a:solidFill>
                <a:srgbClr val="002328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69184" y="456824"/>
            <a:ext cx="0" cy="539463"/>
          </a:xfrm>
          <a:prstGeom prst="line">
            <a:avLst/>
          </a:prstGeom>
          <a:ln w="12700">
            <a:solidFill>
              <a:srgbClr val="002328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Titel 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2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Plaats een foto en zet die op de achtergrond met rechtermuisknop  &gt; </a:t>
            </a:r>
            <a:r>
              <a:rPr lang="nl-NL" dirty="0" err="1"/>
              <a:t>send</a:t>
            </a:r>
            <a:r>
              <a:rPr lang="nl-NL" dirty="0"/>
              <a:t>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/>
          <a:p>
            <a:r>
              <a:rPr lang="nl-NL" dirty="0"/>
              <a:t>Titel bewerken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627955" y="4741136"/>
            <a:ext cx="937302" cy="376915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863937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2"/>
                </a:solidFill>
                <a:latin typeface="Museo Sans 100"/>
                <a:cs typeface="Museo Sans 100"/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199" y="4863937"/>
            <a:ext cx="5931491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50" b="0" i="0">
                <a:solidFill>
                  <a:schemeClr val="tx2"/>
                </a:solidFill>
                <a:latin typeface="Museo Sans 300" panose="02000000000000000000" pitchFamily="50" charset="-70"/>
                <a:cs typeface="Museo Sans 300" panose="02000000000000000000" pitchFamily="50" charset="-70"/>
              </a:defRPr>
            </a:lvl1pPr>
          </a:lstStyle>
          <a:p>
            <a:r>
              <a:rPr lang="en-GB" smtClean="0"/>
              <a:t>The 20th IEEE/WIC/ACM International Conference on Web Intelligence and Intelligent Agent Technology (WI-IAT'21)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863937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duotone>
              <a:prstClr val="black"/>
              <a:schemeClr val="tx2">
                <a:tint val="45000"/>
                <a:satMod val="400000"/>
              </a:schemeClr>
            </a:duotone>
            <a:lum bright="-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695" y="4795482"/>
            <a:ext cx="476783" cy="268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6" y="1260000"/>
            <a:ext cx="6835866" cy="1548000"/>
          </a:xfrm>
        </p:spPr>
        <p:txBody>
          <a:bodyPr/>
          <a:lstStyle/>
          <a:p>
            <a:r>
              <a:rPr lang="en-GB" sz="3600" noProof="0" dirty="0" smtClean="0"/>
              <a:t>Addressing Scalability Issues </a:t>
            </a:r>
            <a:br>
              <a:rPr lang="en-GB" sz="3600" noProof="0" dirty="0" smtClean="0"/>
            </a:br>
            <a:r>
              <a:rPr lang="en-GB" sz="3600" noProof="0" dirty="0" smtClean="0"/>
              <a:t>in Semantics-Driven Recommender Systems</a:t>
            </a:r>
            <a:endParaRPr lang="en-GB" sz="3600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6" y="2808000"/>
            <a:ext cx="6409146" cy="1178074"/>
          </a:xfrm>
        </p:spPr>
        <p:txBody>
          <a:bodyPr/>
          <a:lstStyle/>
          <a:p>
            <a:r>
              <a:rPr lang="en-GB" sz="1600" noProof="0" dirty="0" err="1" smtClean="0"/>
              <a:t>Mounir</a:t>
            </a:r>
            <a:r>
              <a:rPr lang="en-GB" sz="1600" noProof="0" dirty="0" smtClean="0"/>
              <a:t> M. </a:t>
            </a:r>
            <a:r>
              <a:rPr lang="en-GB" sz="1600" noProof="0" dirty="0" err="1" smtClean="0"/>
              <a:t>Bendouch</a:t>
            </a:r>
            <a:r>
              <a:rPr lang="en-GB" sz="1600" noProof="0" dirty="0" smtClean="0"/>
              <a:t>, Flavius </a:t>
            </a:r>
            <a:r>
              <a:rPr lang="en-GB" sz="1600" noProof="0" dirty="0" err="1" smtClean="0"/>
              <a:t>Frasincar</a:t>
            </a:r>
            <a:r>
              <a:rPr lang="en-GB" sz="1600" noProof="0" dirty="0" smtClean="0"/>
              <a:t> and </a:t>
            </a:r>
            <a:r>
              <a:rPr lang="en-GB" sz="1600" noProof="0" dirty="0" err="1" smtClean="0"/>
              <a:t>Tarmo</a:t>
            </a:r>
            <a:r>
              <a:rPr lang="en-GB" sz="1600" noProof="0" dirty="0" smtClean="0"/>
              <a:t> </a:t>
            </a:r>
            <a:r>
              <a:rPr lang="en-GB" sz="1600" noProof="0" dirty="0" err="1" smtClean="0"/>
              <a:t>Robal</a:t>
            </a:r>
            <a:endParaRPr lang="en-GB" sz="1600" b="1" u="sng" noProof="0" dirty="0"/>
          </a:p>
        </p:txBody>
      </p:sp>
      <p:sp>
        <p:nvSpPr>
          <p:cNvPr id="7" name="Rectangle 6"/>
          <p:cNvSpPr/>
          <p:nvPr/>
        </p:nvSpPr>
        <p:spPr>
          <a:xfrm>
            <a:off x="204716" y="238836"/>
            <a:ext cx="2961565" cy="934871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Research Data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667826"/>
          </a:xfrm>
        </p:spPr>
        <p:txBody>
          <a:bodyPr/>
          <a:lstStyle/>
          <a:p>
            <a:r>
              <a:rPr lang="en-GB" noProof="0" dirty="0" smtClean="0"/>
              <a:t>User ratings from </a:t>
            </a:r>
            <a:r>
              <a:rPr lang="en-GB" noProof="0" dirty="0" err="1" smtClean="0"/>
              <a:t>MovieLens</a:t>
            </a:r>
            <a:r>
              <a:rPr lang="en-GB" noProof="0" dirty="0" smtClean="0"/>
              <a:t> 20M dataset</a:t>
            </a:r>
          </a:p>
          <a:p>
            <a:pPr lvl="1"/>
            <a:r>
              <a:rPr lang="en-GB" noProof="0" dirty="0" smtClean="0"/>
              <a:t>20,000,000 user ratings (5-star) from 138,493 users </a:t>
            </a:r>
          </a:p>
          <a:p>
            <a:pPr lvl="1"/>
            <a:r>
              <a:rPr lang="en-GB" noProof="0" dirty="0" smtClean="0"/>
              <a:t>27,278 movies</a:t>
            </a:r>
          </a:p>
          <a:p>
            <a:pPr lvl="1"/>
            <a:r>
              <a:rPr lang="en-GB" noProof="0" dirty="0" smtClean="0"/>
              <a:t>10+ year period</a:t>
            </a:r>
          </a:p>
          <a:p>
            <a:pPr>
              <a:spcBef>
                <a:spcPts val="600"/>
              </a:spcBef>
            </a:pPr>
            <a:r>
              <a:rPr lang="en-GB" noProof="0" dirty="0" smtClean="0"/>
              <a:t>Item level information</a:t>
            </a:r>
          </a:p>
          <a:p>
            <a:pPr lvl="1"/>
            <a:r>
              <a:rPr lang="en-GB" noProof="0" dirty="0" smtClean="0"/>
              <a:t>Title, year, genre labels, IMDB ID from </a:t>
            </a:r>
            <a:r>
              <a:rPr lang="en-GB" noProof="0" dirty="0" err="1" smtClean="0"/>
              <a:t>MovieLens</a:t>
            </a:r>
            <a:endParaRPr lang="en-GB" noProof="0" dirty="0" smtClean="0"/>
          </a:p>
          <a:p>
            <a:pPr lvl="1"/>
            <a:r>
              <a:rPr lang="en-GB" noProof="0" dirty="0" smtClean="0"/>
              <a:t>Plots, Persons, genres from </a:t>
            </a:r>
            <a:r>
              <a:rPr lang="en-GB" noProof="0" dirty="0" err="1" smtClean="0"/>
              <a:t>OMDb</a:t>
            </a:r>
            <a:r>
              <a:rPr lang="en-GB" noProof="0" dirty="0" smtClean="0"/>
              <a:t> </a:t>
            </a:r>
          </a:p>
          <a:p>
            <a:pPr lvl="1"/>
            <a:r>
              <a:rPr lang="en-GB" noProof="0" dirty="0" smtClean="0"/>
              <a:t>Genres from both </a:t>
            </a:r>
            <a:r>
              <a:rPr lang="en-GB" noProof="0" dirty="0" err="1" smtClean="0"/>
              <a:t>MovieLens</a:t>
            </a:r>
            <a:r>
              <a:rPr lang="en-GB" noProof="0" dirty="0" smtClean="0"/>
              <a:t> and </a:t>
            </a:r>
            <a:r>
              <a:rPr lang="en-GB" noProof="0" dirty="0" err="1" smtClean="0"/>
              <a:t>OMDb</a:t>
            </a:r>
            <a:r>
              <a:rPr lang="en-GB" noProof="0" dirty="0" smtClean="0"/>
              <a:t> kept</a:t>
            </a:r>
          </a:p>
          <a:p>
            <a:pPr lvl="1"/>
            <a:r>
              <a:rPr lang="en-GB" noProof="0" dirty="0" smtClean="0"/>
              <a:t>Movies without at least one director, actor, writer, genre and plot are disregarded</a:t>
            </a:r>
          </a:p>
          <a:p>
            <a:pPr>
              <a:spcBef>
                <a:spcPts val="600"/>
              </a:spcBef>
            </a:pPr>
            <a:r>
              <a:rPr lang="en-GB" noProof="0" dirty="0" smtClean="0"/>
              <a:t>Final dataset: 25,138 movies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30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Research Data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199" y="1597736"/>
            <a:ext cx="5546275" cy="304827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0953" y="1010482"/>
            <a:ext cx="3174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Final dataset: 25,138 movies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186162" y="3555132"/>
            <a:ext cx="52387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04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Feature Extraction</a:t>
            </a:r>
            <a:endParaRPr lang="en-GB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Some concepts readily available: Director, Writer, Actor, Genres</a:t>
            </a:r>
          </a:p>
          <a:p>
            <a:pPr>
              <a:spcBef>
                <a:spcPts val="600"/>
              </a:spcBef>
            </a:pPr>
            <a:r>
              <a:rPr lang="en-GB" noProof="0" dirty="0" smtClean="0"/>
              <a:t>Terms and </a:t>
            </a:r>
            <a:r>
              <a:rPr lang="en-GB" noProof="0" dirty="0" err="1" smtClean="0"/>
              <a:t>synsets</a:t>
            </a:r>
            <a:r>
              <a:rPr lang="en-GB" noProof="0" dirty="0" smtClean="0"/>
              <a:t> extracted from plots</a:t>
            </a:r>
          </a:p>
          <a:p>
            <a:pPr lvl="1"/>
            <a:r>
              <a:rPr lang="en-GB" noProof="0" dirty="0" smtClean="0"/>
              <a:t>NLP + POS + Porter stemming</a:t>
            </a:r>
          </a:p>
          <a:p>
            <a:pPr lvl="1"/>
            <a:r>
              <a:rPr lang="en-GB" noProof="0" dirty="0" smtClean="0"/>
              <a:t>Adapted </a:t>
            </a:r>
            <a:r>
              <a:rPr lang="en-GB" noProof="0" dirty="0" err="1" smtClean="0"/>
              <a:t>Lesk</a:t>
            </a:r>
            <a:r>
              <a:rPr lang="en-GB" noProof="0" dirty="0" smtClean="0"/>
              <a:t> for WSD to extract </a:t>
            </a:r>
            <a:r>
              <a:rPr lang="en-GB" noProof="0" dirty="0" err="1" smtClean="0"/>
              <a:t>synsets</a:t>
            </a:r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1472665" y="4716378"/>
            <a:ext cx="7671335" cy="3693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597" y="2221010"/>
            <a:ext cx="5437817" cy="27330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58476" y="1857676"/>
            <a:ext cx="635938" cy="26276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80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Feature</a:t>
            </a:r>
            <a:r>
              <a:rPr lang="et-EE" dirty="0" smtClean="0"/>
              <a:t> </a:t>
            </a:r>
            <a:r>
              <a:rPr lang="et-EE" dirty="0" err="1" smtClean="0"/>
              <a:t>Extraction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1400" dirty="0" err="1" smtClean="0"/>
              <a:t>Directors</a:t>
            </a:r>
            <a:r>
              <a:rPr lang="et-EE" sz="1400" dirty="0"/>
              <a:t>: </a:t>
            </a:r>
            <a:r>
              <a:rPr lang="et-EE" sz="1400" dirty="0" smtClean="0"/>
              <a:t>		</a:t>
            </a:r>
            <a:r>
              <a:rPr lang="et-EE" sz="1400" i="1" dirty="0">
                <a:latin typeface="Museo Sans 300" panose="02000000000000000000" pitchFamily="50" charset="-70"/>
              </a:rPr>
              <a:t>John </a:t>
            </a:r>
            <a:r>
              <a:rPr lang="et-EE" sz="1400" i="1" dirty="0" err="1">
                <a:latin typeface="Museo Sans 300" panose="02000000000000000000" pitchFamily="50" charset="-70"/>
              </a:rPr>
              <a:t>Lasseter</a:t>
            </a:r>
            <a:endParaRPr lang="et-EE" sz="1400" i="1" dirty="0">
              <a:latin typeface="Museo Sans 300" panose="02000000000000000000" pitchFamily="50" charset="-70"/>
            </a:endParaRPr>
          </a:p>
          <a:p>
            <a:r>
              <a:rPr lang="et-EE" sz="1400" dirty="0" err="1" smtClean="0"/>
              <a:t>Actors</a:t>
            </a:r>
            <a:r>
              <a:rPr lang="et-EE" sz="1400" dirty="0" smtClean="0"/>
              <a:t>: 			</a:t>
            </a:r>
            <a:r>
              <a:rPr lang="et-EE" sz="1400" i="1" dirty="0">
                <a:latin typeface="Museo Sans 300" panose="02000000000000000000" pitchFamily="50" charset="-70"/>
              </a:rPr>
              <a:t>Tom </a:t>
            </a:r>
            <a:r>
              <a:rPr lang="et-EE" sz="1400" i="1" dirty="0" err="1">
                <a:latin typeface="Museo Sans 300" panose="02000000000000000000" pitchFamily="50" charset="-70"/>
              </a:rPr>
              <a:t>Hanks</a:t>
            </a:r>
            <a:r>
              <a:rPr lang="et-EE" sz="1400" i="1" dirty="0">
                <a:latin typeface="Museo Sans 300" panose="02000000000000000000" pitchFamily="50" charset="-70"/>
              </a:rPr>
              <a:t>, Tim </a:t>
            </a:r>
            <a:r>
              <a:rPr lang="et-EE" sz="1400" i="1" dirty="0" err="1">
                <a:latin typeface="Museo Sans 300" panose="02000000000000000000" pitchFamily="50" charset="-70"/>
              </a:rPr>
              <a:t>Allen</a:t>
            </a:r>
            <a:r>
              <a:rPr lang="et-EE" sz="1400" i="1" dirty="0">
                <a:latin typeface="Museo Sans 300" panose="02000000000000000000" pitchFamily="50" charset="-70"/>
              </a:rPr>
              <a:t>, Don </a:t>
            </a:r>
            <a:r>
              <a:rPr lang="et-EE" sz="1400" i="1" dirty="0" err="1">
                <a:latin typeface="Museo Sans 300" panose="02000000000000000000" pitchFamily="50" charset="-70"/>
              </a:rPr>
              <a:t>Rickles</a:t>
            </a:r>
            <a:r>
              <a:rPr lang="et-EE" sz="1400" i="1" dirty="0">
                <a:latin typeface="Museo Sans 300" panose="02000000000000000000" pitchFamily="50" charset="-70"/>
              </a:rPr>
              <a:t>, …</a:t>
            </a:r>
          </a:p>
          <a:p>
            <a:r>
              <a:rPr lang="et-EE" sz="1400" dirty="0" err="1" smtClean="0"/>
              <a:t>Writers</a:t>
            </a:r>
            <a:r>
              <a:rPr lang="et-EE" sz="1400" dirty="0"/>
              <a:t>: </a:t>
            </a:r>
            <a:r>
              <a:rPr lang="et-EE" sz="1400" dirty="0" smtClean="0"/>
              <a:t>			</a:t>
            </a:r>
            <a:r>
              <a:rPr lang="et-EE" sz="1400" i="1" dirty="0" err="1">
                <a:latin typeface="Museo Sans 300" panose="02000000000000000000" pitchFamily="50" charset="-70"/>
              </a:rPr>
              <a:t>Andrew</a:t>
            </a:r>
            <a:r>
              <a:rPr lang="et-EE" sz="1400" i="1" dirty="0">
                <a:latin typeface="Museo Sans 300" panose="02000000000000000000" pitchFamily="50" charset="-70"/>
              </a:rPr>
              <a:t> </a:t>
            </a:r>
            <a:r>
              <a:rPr lang="et-EE" sz="1400" i="1" dirty="0" err="1">
                <a:latin typeface="Museo Sans 300" panose="02000000000000000000" pitchFamily="50" charset="-70"/>
              </a:rPr>
              <a:t>Stanton</a:t>
            </a:r>
            <a:r>
              <a:rPr lang="et-EE" sz="1400" i="1" dirty="0">
                <a:latin typeface="Museo Sans 300" panose="02000000000000000000" pitchFamily="50" charset="-70"/>
              </a:rPr>
              <a:t>, Joe </a:t>
            </a:r>
            <a:r>
              <a:rPr lang="et-EE" sz="1400" i="1" dirty="0" err="1">
                <a:latin typeface="Museo Sans 300" panose="02000000000000000000" pitchFamily="50" charset="-70"/>
              </a:rPr>
              <a:t>Ranft</a:t>
            </a:r>
            <a:r>
              <a:rPr lang="et-EE" sz="1400" i="1" dirty="0">
                <a:latin typeface="Museo Sans 300" panose="02000000000000000000" pitchFamily="50" charset="-70"/>
              </a:rPr>
              <a:t>, …</a:t>
            </a:r>
          </a:p>
          <a:p>
            <a:r>
              <a:rPr lang="et-EE" sz="1400" dirty="0" err="1" smtClean="0"/>
              <a:t>Genres</a:t>
            </a:r>
            <a:r>
              <a:rPr lang="et-EE" sz="1400" dirty="0" smtClean="0"/>
              <a:t> (</a:t>
            </a:r>
            <a:r>
              <a:rPr lang="et-EE" sz="1400" dirty="0"/>
              <a:t>ML): </a:t>
            </a:r>
            <a:r>
              <a:rPr lang="et-EE" sz="1400" dirty="0" smtClean="0"/>
              <a:t>		</a:t>
            </a:r>
            <a:r>
              <a:rPr lang="et-EE" sz="1400" i="1" dirty="0" err="1">
                <a:latin typeface="Museo Sans 300" panose="02000000000000000000" pitchFamily="50" charset="-70"/>
              </a:rPr>
              <a:t>Animation</a:t>
            </a:r>
            <a:r>
              <a:rPr lang="et-EE" sz="1400" i="1" dirty="0">
                <a:latin typeface="Museo Sans 300" panose="02000000000000000000" pitchFamily="50" charset="-70"/>
              </a:rPr>
              <a:t>, </a:t>
            </a:r>
            <a:r>
              <a:rPr lang="et-EE" sz="1400" i="1" dirty="0" err="1">
                <a:latin typeface="Museo Sans 300" panose="02000000000000000000" pitchFamily="50" charset="-70"/>
              </a:rPr>
              <a:t>Adventure</a:t>
            </a:r>
            <a:r>
              <a:rPr lang="et-EE" sz="1400" i="1" dirty="0">
                <a:latin typeface="Museo Sans 300" panose="02000000000000000000" pitchFamily="50" charset="-70"/>
              </a:rPr>
              <a:t>, </a:t>
            </a:r>
            <a:r>
              <a:rPr lang="et-EE" sz="1400" i="1" dirty="0" err="1">
                <a:latin typeface="Museo Sans 300" panose="02000000000000000000" pitchFamily="50" charset="-70"/>
              </a:rPr>
              <a:t>Family</a:t>
            </a:r>
            <a:r>
              <a:rPr lang="et-EE" sz="1400" i="1" dirty="0">
                <a:latin typeface="Museo Sans 300" panose="02000000000000000000" pitchFamily="50" charset="-70"/>
              </a:rPr>
              <a:t>, </a:t>
            </a:r>
            <a:r>
              <a:rPr lang="et-EE" sz="1400" i="1" dirty="0" err="1">
                <a:latin typeface="Museo Sans 300" panose="02000000000000000000" pitchFamily="50" charset="-70"/>
              </a:rPr>
              <a:t>Comedy</a:t>
            </a:r>
            <a:endParaRPr lang="et-EE" sz="1400" i="1" dirty="0">
              <a:latin typeface="Museo Sans 300" panose="02000000000000000000" pitchFamily="50" charset="-70"/>
            </a:endParaRPr>
          </a:p>
          <a:p>
            <a:r>
              <a:rPr lang="et-EE" sz="1400" dirty="0" err="1" smtClean="0"/>
              <a:t>Genres</a:t>
            </a:r>
            <a:r>
              <a:rPr lang="et-EE" sz="1400" dirty="0" smtClean="0"/>
              <a:t> (</a:t>
            </a:r>
            <a:r>
              <a:rPr lang="et-EE" sz="1400" dirty="0" err="1" smtClean="0"/>
              <a:t>OMDb</a:t>
            </a:r>
            <a:r>
              <a:rPr lang="et-EE" sz="1400" dirty="0"/>
              <a:t>): </a:t>
            </a:r>
            <a:r>
              <a:rPr lang="et-EE" sz="1400" dirty="0" smtClean="0"/>
              <a:t>	</a:t>
            </a:r>
            <a:r>
              <a:rPr lang="et-EE" sz="1400" i="1" dirty="0" err="1" smtClean="0">
                <a:latin typeface="Museo Sans 300" panose="02000000000000000000" pitchFamily="50" charset="-70"/>
              </a:rPr>
              <a:t>Adventure</a:t>
            </a:r>
            <a:r>
              <a:rPr lang="et-EE" sz="1400" i="1" dirty="0" smtClean="0">
                <a:latin typeface="Museo Sans 300" panose="02000000000000000000" pitchFamily="50" charset="-70"/>
              </a:rPr>
              <a:t>, </a:t>
            </a:r>
            <a:r>
              <a:rPr lang="et-EE" sz="1400" i="1" dirty="0" err="1" smtClean="0">
                <a:latin typeface="Museo Sans 300" panose="02000000000000000000" pitchFamily="50" charset="-70"/>
              </a:rPr>
              <a:t>Computer</a:t>
            </a:r>
            <a:r>
              <a:rPr lang="et-EE" sz="1400" i="1" dirty="0" smtClean="0">
                <a:latin typeface="Museo Sans 300" panose="02000000000000000000" pitchFamily="50" charset="-70"/>
              </a:rPr>
              <a:t> </a:t>
            </a:r>
            <a:r>
              <a:rPr lang="et-EE" sz="1400" i="1" dirty="0" err="1" smtClean="0">
                <a:latin typeface="Museo Sans 300" panose="02000000000000000000" pitchFamily="50" charset="-70"/>
              </a:rPr>
              <a:t>Animation</a:t>
            </a:r>
            <a:r>
              <a:rPr lang="et-EE" sz="1400" i="1" dirty="0" smtClean="0">
                <a:latin typeface="Museo Sans 300" panose="02000000000000000000" pitchFamily="50" charset="-70"/>
              </a:rPr>
              <a:t>, </a:t>
            </a:r>
            <a:r>
              <a:rPr lang="et-EE" sz="1400" i="1" dirty="0" err="1" smtClean="0">
                <a:latin typeface="Museo Sans 300" panose="02000000000000000000" pitchFamily="50" charset="-70"/>
              </a:rPr>
              <a:t>Comedy</a:t>
            </a:r>
            <a:endParaRPr lang="et-EE" sz="1400" i="1" dirty="0">
              <a:latin typeface="Museo Sans 300" panose="02000000000000000000" pitchFamily="50" charset="-70"/>
            </a:endParaRPr>
          </a:p>
          <a:p>
            <a:endParaRPr lang="et-EE" sz="1400" dirty="0" smtClean="0"/>
          </a:p>
          <a:p>
            <a:endParaRPr lang="et-EE" sz="1400" dirty="0" smtClean="0"/>
          </a:p>
          <a:p>
            <a:endParaRPr lang="et-EE" sz="1400" dirty="0"/>
          </a:p>
          <a:p>
            <a:endParaRPr lang="et-EE" sz="1400" dirty="0" smtClean="0"/>
          </a:p>
          <a:p>
            <a:endParaRPr lang="et-EE" sz="1400" dirty="0" smtClean="0"/>
          </a:p>
          <a:p>
            <a:endParaRPr lang="et-EE" sz="1400" dirty="0" smtClean="0"/>
          </a:p>
          <a:p>
            <a:r>
              <a:rPr lang="et-EE" sz="1400" dirty="0" err="1" smtClean="0"/>
              <a:t>Terms</a:t>
            </a:r>
            <a:r>
              <a:rPr lang="et-EE" sz="1400" dirty="0"/>
              <a:t>: </a:t>
            </a:r>
            <a:r>
              <a:rPr lang="et-EE" sz="1400" dirty="0" err="1"/>
              <a:t>boy</a:t>
            </a:r>
            <a:r>
              <a:rPr lang="et-EE" sz="1400" dirty="0"/>
              <a:t>, </a:t>
            </a:r>
            <a:r>
              <a:rPr lang="et-EE" sz="1400" dirty="0" err="1"/>
              <a:t>toys</a:t>
            </a:r>
            <a:r>
              <a:rPr lang="et-EE" sz="1400" dirty="0"/>
              <a:t>, </a:t>
            </a:r>
            <a:r>
              <a:rPr lang="et-EE" sz="1400" dirty="0" err="1"/>
              <a:t>doll</a:t>
            </a:r>
            <a:r>
              <a:rPr lang="et-EE" sz="1400" dirty="0"/>
              <a:t>, </a:t>
            </a:r>
            <a:r>
              <a:rPr lang="et-EE" sz="1400" dirty="0" err="1"/>
              <a:t>birthday</a:t>
            </a:r>
            <a:r>
              <a:rPr lang="et-EE" sz="1400" dirty="0"/>
              <a:t>, </a:t>
            </a:r>
            <a:r>
              <a:rPr lang="et-EE" sz="1400" dirty="0" smtClean="0"/>
              <a:t>…</a:t>
            </a:r>
          </a:p>
          <a:p>
            <a:r>
              <a:rPr lang="et-EE" sz="1400" dirty="0" err="1" smtClean="0"/>
              <a:t>Synsets</a:t>
            </a:r>
            <a:endParaRPr lang="et-EE" sz="1400" dirty="0"/>
          </a:p>
          <a:p>
            <a:endParaRPr lang="et-EE" sz="1400" dirty="0" smtClean="0"/>
          </a:p>
          <a:p>
            <a:pPr marL="0" indent="0">
              <a:buNone/>
            </a:pPr>
            <a:endParaRPr lang="et-EE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72980" y="145473"/>
            <a:ext cx="1543540" cy="2294641"/>
            <a:chOff x="7473731" y="203466"/>
            <a:chExt cx="1543540" cy="2294641"/>
          </a:xfrm>
        </p:grpSpPr>
        <p:pic>
          <p:nvPicPr>
            <p:cNvPr id="15364" name="Picture 4" descr="image Toy Stor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3731" y="203466"/>
              <a:ext cx="1490463" cy="2079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8133696" y="2282663"/>
              <a:ext cx="8835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800" dirty="0" err="1" smtClean="0">
                  <a:latin typeface="Museo Sans 100" panose="02000000000000000000" pitchFamily="50" charset="-70"/>
                </a:rPr>
                <a:t>Source</a:t>
              </a:r>
              <a:r>
                <a:rPr lang="et-EE" sz="800" dirty="0" smtClean="0">
                  <a:latin typeface="Museo Sans 100" panose="02000000000000000000" pitchFamily="50" charset="-70"/>
                </a:rPr>
                <a:t>: </a:t>
              </a:r>
              <a:r>
                <a:rPr lang="et-EE" sz="800" dirty="0" err="1" smtClean="0">
                  <a:latin typeface="Museo Sans 100" panose="02000000000000000000" pitchFamily="50" charset="-70"/>
                </a:rPr>
                <a:t>OMDb</a:t>
              </a:r>
              <a:endParaRPr lang="et-EE" sz="800" dirty="0">
                <a:latin typeface="Museo Sans 100" panose="02000000000000000000" pitchFamily="50" charset="-7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495118" y="2790102"/>
            <a:ext cx="2757411" cy="938719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100" i="1" dirty="0">
                <a:latin typeface="Museo Sans 100" panose="02000000000000000000" pitchFamily="50" charset="-70"/>
              </a:rPr>
              <a:t>A little </a:t>
            </a:r>
            <a:r>
              <a:rPr lang="en-US" sz="1100" b="1" i="1" dirty="0">
                <a:solidFill>
                  <a:schemeClr val="accent6"/>
                </a:solidFill>
                <a:latin typeface="Museo Sans 100" panose="02000000000000000000" pitchFamily="50" charset="-70"/>
              </a:rPr>
              <a:t>boy</a:t>
            </a:r>
            <a:r>
              <a:rPr lang="en-US" sz="1100" i="1" dirty="0">
                <a:latin typeface="Museo Sans 100" panose="02000000000000000000" pitchFamily="50" charset="-70"/>
              </a:rPr>
              <a:t> named Andy loves to be in his room, </a:t>
            </a:r>
            <a:r>
              <a:rPr lang="en-US" sz="1100" b="1" i="1" dirty="0">
                <a:solidFill>
                  <a:schemeClr val="accent6"/>
                </a:solidFill>
                <a:latin typeface="Museo Sans 100" panose="02000000000000000000" pitchFamily="50" charset="-70"/>
              </a:rPr>
              <a:t>playing</a:t>
            </a:r>
            <a:r>
              <a:rPr lang="en-US" sz="1100" i="1" dirty="0">
                <a:latin typeface="Museo Sans 100" panose="02000000000000000000" pitchFamily="50" charset="-70"/>
              </a:rPr>
              <a:t> with his </a:t>
            </a:r>
            <a:r>
              <a:rPr lang="en-US" sz="1100" b="1" i="1" dirty="0">
                <a:solidFill>
                  <a:schemeClr val="accent6"/>
                </a:solidFill>
                <a:latin typeface="Museo Sans 100" panose="02000000000000000000" pitchFamily="50" charset="-70"/>
              </a:rPr>
              <a:t>toys</a:t>
            </a:r>
            <a:r>
              <a:rPr lang="en-US" sz="1100" i="1" dirty="0" smtClean="0">
                <a:latin typeface="Museo Sans 100" panose="02000000000000000000" pitchFamily="50" charset="-70"/>
              </a:rPr>
              <a:t>,</a:t>
            </a:r>
            <a:r>
              <a:rPr lang="et-EE" sz="1100" i="1" dirty="0" smtClean="0">
                <a:latin typeface="Museo Sans 100" panose="02000000000000000000" pitchFamily="50" charset="-70"/>
              </a:rPr>
              <a:t> </a:t>
            </a:r>
            <a:r>
              <a:rPr lang="en-US" sz="1100" i="1" dirty="0" smtClean="0">
                <a:latin typeface="Museo Sans 100" panose="02000000000000000000" pitchFamily="50" charset="-70"/>
              </a:rPr>
              <a:t>especially </a:t>
            </a:r>
            <a:r>
              <a:rPr lang="en-US" sz="1100" i="1" dirty="0">
                <a:latin typeface="Museo Sans 100" panose="02000000000000000000" pitchFamily="50" charset="-70"/>
              </a:rPr>
              <a:t>his </a:t>
            </a:r>
            <a:r>
              <a:rPr lang="en-US" sz="1100" b="1" i="1" dirty="0">
                <a:solidFill>
                  <a:schemeClr val="accent6"/>
                </a:solidFill>
                <a:latin typeface="Museo Sans 100" panose="02000000000000000000" pitchFamily="50" charset="-70"/>
              </a:rPr>
              <a:t>doll</a:t>
            </a:r>
            <a:r>
              <a:rPr lang="en-US" sz="1100" i="1" dirty="0">
                <a:latin typeface="Museo Sans 100" panose="02000000000000000000" pitchFamily="50" charset="-70"/>
              </a:rPr>
              <a:t> named Woody. But, what do the </a:t>
            </a:r>
            <a:r>
              <a:rPr lang="en-US" sz="1100" b="1" i="1" dirty="0">
                <a:solidFill>
                  <a:schemeClr val="accent6"/>
                </a:solidFill>
                <a:latin typeface="Museo Sans 100" panose="02000000000000000000" pitchFamily="50" charset="-70"/>
              </a:rPr>
              <a:t>toys</a:t>
            </a:r>
            <a:r>
              <a:rPr lang="en-US" sz="1100" i="1" dirty="0">
                <a:latin typeface="Museo Sans 100" panose="02000000000000000000" pitchFamily="50" charset="-70"/>
              </a:rPr>
              <a:t> do when </a:t>
            </a:r>
            <a:r>
              <a:rPr lang="en-US" sz="1100" i="1" dirty="0" smtClean="0">
                <a:latin typeface="Museo Sans 100" panose="02000000000000000000" pitchFamily="50" charset="-70"/>
              </a:rPr>
              <a:t>Andy</a:t>
            </a:r>
            <a:r>
              <a:rPr lang="et-EE" sz="1100" i="1" dirty="0" smtClean="0">
                <a:latin typeface="Museo Sans 100" panose="02000000000000000000" pitchFamily="50" charset="-70"/>
              </a:rPr>
              <a:t> </a:t>
            </a:r>
            <a:r>
              <a:rPr lang="en-US" sz="1100" i="1" dirty="0" smtClean="0">
                <a:latin typeface="Museo Sans 100" panose="02000000000000000000" pitchFamily="50" charset="-70"/>
              </a:rPr>
              <a:t>is </a:t>
            </a:r>
            <a:r>
              <a:rPr lang="en-US" sz="1100" i="1" dirty="0">
                <a:latin typeface="Museo Sans 100" panose="02000000000000000000" pitchFamily="50" charset="-70"/>
              </a:rPr>
              <a:t>not with them, they come to life. </a:t>
            </a:r>
            <a:r>
              <a:rPr lang="et-EE" sz="1100" i="1" dirty="0" smtClean="0">
                <a:latin typeface="Museo Sans 100" panose="02000000000000000000" pitchFamily="50" charset="-70"/>
              </a:rPr>
              <a:t>…</a:t>
            </a:r>
            <a:endParaRPr lang="et-EE" sz="1100" i="1" dirty="0">
              <a:latin typeface="Museo Sans 100" panose="02000000000000000000" pitchFamily="50" charset="-7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6367" y="3001696"/>
            <a:ext cx="1332179" cy="43858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TERMS</a:t>
            </a:r>
            <a:endParaRPr lang="et-EE" dirty="0"/>
          </a:p>
        </p:txBody>
      </p:sp>
      <p:sp>
        <p:nvSpPr>
          <p:cNvPr id="14" name="Rectangle 13"/>
          <p:cNvSpPr/>
          <p:nvPr/>
        </p:nvSpPr>
        <p:spPr>
          <a:xfrm>
            <a:off x="4697916" y="3956095"/>
            <a:ext cx="1332179" cy="4385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SYNSETS</a:t>
            </a:r>
            <a:endParaRPr lang="et-EE" dirty="0"/>
          </a:p>
        </p:txBody>
      </p:sp>
      <p:sp>
        <p:nvSpPr>
          <p:cNvPr id="15" name="Rectangle 14"/>
          <p:cNvSpPr/>
          <p:nvPr/>
        </p:nvSpPr>
        <p:spPr>
          <a:xfrm>
            <a:off x="6675028" y="3908061"/>
            <a:ext cx="1332179" cy="51840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err="1" smtClean="0"/>
              <a:t>Related</a:t>
            </a:r>
            <a:r>
              <a:rPr lang="et-EE" dirty="0" smtClean="0"/>
              <a:t> SYNSETS</a:t>
            </a:r>
            <a:endParaRPr lang="et-EE" dirty="0"/>
          </a:p>
        </p:txBody>
      </p:sp>
      <p:sp>
        <p:nvSpPr>
          <p:cNvPr id="12" name="Right Arrow 11"/>
          <p:cNvSpPr/>
          <p:nvPr/>
        </p:nvSpPr>
        <p:spPr>
          <a:xfrm>
            <a:off x="5159526" y="3102769"/>
            <a:ext cx="408960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6" name="Right Arrow 15"/>
          <p:cNvSpPr/>
          <p:nvPr/>
        </p:nvSpPr>
        <p:spPr>
          <a:xfrm>
            <a:off x="3328372" y="3102768"/>
            <a:ext cx="408960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7" name="Right Arrow 16"/>
          <p:cNvSpPr/>
          <p:nvPr/>
        </p:nvSpPr>
        <p:spPr>
          <a:xfrm rot="7400969">
            <a:off x="5534982" y="3518639"/>
            <a:ext cx="753690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8" name="Right Arrow 17"/>
          <p:cNvSpPr/>
          <p:nvPr/>
        </p:nvSpPr>
        <p:spPr>
          <a:xfrm rot="3920783">
            <a:off x="6450749" y="3503023"/>
            <a:ext cx="690588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0" name="Right Arrow 19"/>
          <p:cNvSpPr/>
          <p:nvPr/>
        </p:nvSpPr>
        <p:spPr>
          <a:xfrm rot="2720164">
            <a:off x="6445302" y="3486676"/>
            <a:ext cx="836149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" name="Right Arrow 20"/>
          <p:cNvSpPr/>
          <p:nvPr/>
        </p:nvSpPr>
        <p:spPr>
          <a:xfrm rot="1807034">
            <a:off x="6484592" y="3521425"/>
            <a:ext cx="982882" cy="236437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1" name="Rounded Rectangle 10"/>
          <p:cNvSpPr/>
          <p:nvPr/>
        </p:nvSpPr>
        <p:spPr>
          <a:xfrm>
            <a:off x="5651211" y="2965743"/>
            <a:ext cx="1332180" cy="5104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600" dirty="0" err="1">
                <a:solidFill>
                  <a:schemeClr val="accent2">
                    <a:lumMod val="75000"/>
                  </a:schemeClr>
                </a:solidFill>
              </a:rPr>
              <a:t>Semantic</a:t>
            </a:r>
            <a:r>
              <a:rPr lang="et-EE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t-EE" sz="1600" dirty="0" err="1" smtClean="0">
                <a:solidFill>
                  <a:schemeClr val="accent2">
                    <a:lumMod val="75000"/>
                  </a:schemeClr>
                </a:solidFill>
              </a:rPr>
              <a:t>Lexicon</a:t>
            </a:r>
            <a:endParaRPr lang="et-EE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25043" y="1018294"/>
            <a:ext cx="1257018" cy="307777"/>
          </a:xfrm>
          <a:prstGeom prst="rect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t-EE" sz="1400" b="1" dirty="0" err="1" smtClean="0"/>
              <a:t>Variables</a:t>
            </a:r>
            <a:endParaRPr lang="en-GB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025043" y="1769345"/>
            <a:ext cx="1250254" cy="523220"/>
          </a:xfrm>
          <a:prstGeom prst="rect">
            <a:avLst/>
          </a:prstGeom>
          <a:solidFill>
            <a:schemeClr val="accent5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t-EE" sz="1400" b="1" dirty="0" smtClean="0"/>
              <a:t>DOMAIN ONTOLOGY</a:t>
            </a:r>
            <a:endParaRPr lang="en-GB" sz="1400" b="1" dirty="0"/>
          </a:p>
        </p:txBody>
      </p:sp>
      <p:sp>
        <p:nvSpPr>
          <p:cNvPr id="26" name="Right Arrow 25"/>
          <p:cNvSpPr/>
          <p:nvPr/>
        </p:nvSpPr>
        <p:spPr>
          <a:xfrm rot="5400000">
            <a:off x="6449071" y="1431445"/>
            <a:ext cx="408960" cy="236437"/>
          </a:xfrm>
          <a:prstGeom prst="rightArrow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6" name="TextBox 5"/>
          <p:cNvSpPr txBox="1"/>
          <p:nvPr/>
        </p:nvSpPr>
        <p:spPr>
          <a:xfrm>
            <a:off x="1982945" y="3747186"/>
            <a:ext cx="1292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200" dirty="0" err="1" smtClean="0">
                <a:latin typeface="Museo Sans 100" panose="02000000000000000000" pitchFamily="50" charset="-70"/>
              </a:rPr>
              <a:t>Plot</a:t>
            </a:r>
            <a:r>
              <a:rPr lang="et-EE" sz="1200" dirty="0" smtClean="0">
                <a:latin typeface="Museo Sans 100" panose="02000000000000000000" pitchFamily="50" charset="-70"/>
              </a:rPr>
              <a:t>: 146 </a:t>
            </a:r>
            <a:r>
              <a:rPr lang="et-EE" sz="1200" dirty="0" err="1" smtClean="0">
                <a:latin typeface="Museo Sans 100" panose="02000000000000000000" pitchFamily="50" charset="-70"/>
              </a:rPr>
              <a:t>words</a:t>
            </a:r>
            <a:endParaRPr lang="en-GB" sz="1200" dirty="0">
              <a:latin typeface="Museo Sans 100" panose="02000000000000000000" pitchFamily="50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258126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Domain Ontology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Usually external and need to be obtained or manually constructed for RS</a:t>
            </a:r>
          </a:p>
          <a:p>
            <a:r>
              <a:rPr lang="en-GB" noProof="0" dirty="0" smtClean="0"/>
              <a:t>Alternative general </a:t>
            </a:r>
            <a:r>
              <a:rPr lang="en-GB" b="1" noProof="0" dirty="0" smtClean="0"/>
              <a:t>method</a:t>
            </a:r>
            <a:r>
              <a:rPr lang="en-GB" noProof="0" dirty="0" smtClean="0"/>
              <a:t> to external domain ontologies</a:t>
            </a:r>
          </a:p>
          <a:p>
            <a:pPr lvl="1"/>
            <a:r>
              <a:rPr lang="en-GB" noProof="0" dirty="0" smtClean="0"/>
              <a:t>Solely based on dataset</a:t>
            </a:r>
          </a:p>
          <a:p>
            <a:pPr lvl="1"/>
            <a:r>
              <a:rPr lang="en-GB" noProof="0" dirty="0" smtClean="0"/>
              <a:t>Through series of matrix multiplications of binary matrices</a:t>
            </a:r>
          </a:p>
          <a:p>
            <a:endParaRPr lang="en-GB" noProof="0" dirty="0" smtClean="0"/>
          </a:p>
          <a:p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5" name="TextBox 4"/>
          <p:cNvSpPr txBox="1"/>
          <p:nvPr/>
        </p:nvSpPr>
        <p:spPr>
          <a:xfrm>
            <a:off x="558799" y="3046361"/>
            <a:ext cx="1707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25,138 </a:t>
            </a:r>
            <a:r>
              <a:rPr lang="et-EE" dirty="0" err="1" smtClean="0"/>
              <a:t>Movies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774632" y="2407458"/>
            <a:ext cx="1937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12,231 </a:t>
            </a:r>
            <a:r>
              <a:rPr lang="et-EE" dirty="0" err="1" smtClean="0"/>
              <a:t>Directors</a:t>
            </a:r>
            <a:endParaRPr lang="en-GB" dirty="0"/>
          </a:p>
        </p:txBody>
      </p:sp>
      <p:cxnSp>
        <p:nvCxnSpPr>
          <p:cNvPr id="8" name="Straight Connector 7"/>
          <p:cNvCxnSpPr>
            <a:stCxn id="5" idx="3"/>
            <a:endCxn id="6" idx="1"/>
          </p:cNvCxnSpPr>
          <p:nvPr/>
        </p:nvCxnSpPr>
        <p:spPr>
          <a:xfrm flipV="1">
            <a:off x="2265869" y="2592124"/>
            <a:ext cx="508763" cy="6389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74632" y="2782734"/>
            <a:ext cx="1660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45,393 </a:t>
            </a:r>
            <a:r>
              <a:rPr lang="et-EE" dirty="0" err="1" smtClean="0"/>
              <a:t>Actors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774632" y="3164692"/>
            <a:ext cx="1674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27,415 </a:t>
            </a:r>
            <a:r>
              <a:rPr lang="et-EE" dirty="0" err="1" smtClean="0"/>
              <a:t>Writers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774632" y="3546650"/>
            <a:ext cx="1774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19 </a:t>
            </a:r>
            <a:r>
              <a:rPr lang="et-EE" dirty="0" err="1" smtClean="0"/>
              <a:t>Genres</a:t>
            </a:r>
            <a:r>
              <a:rPr lang="et-EE" dirty="0" smtClean="0"/>
              <a:t> (ML)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774632" y="3915982"/>
            <a:ext cx="2154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27 </a:t>
            </a:r>
            <a:r>
              <a:rPr lang="et-EE" dirty="0" err="1" smtClean="0"/>
              <a:t>Genres</a:t>
            </a:r>
            <a:r>
              <a:rPr lang="et-EE" dirty="0" smtClean="0"/>
              <a:t> (</a:t>
            </a:r>
            <a:r>
              <a:rPr lang="et-EE" dirty="0" err="1" smtClean="0"/>
              <a:t>OMDb</a:t>
            </a:r>
            <a:r>
              <a:rPr lang="et-EE" dirty="0" smtClean="0"/>
              <a:t>)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031681" y="2767377"/>
            <a:ext cx="28217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292,857 </a:t>
            </a:r>
          </a:p>
          <a:p>
            <a:r>
              <a:rPr lang="et-EE" dirty="0" err="1" smtClean="0"/>
              <a:t>bi-directional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movie-concept</a:t>
            </a:r>
            <a:r>
              <a:rPr lang="et-EE" dirty="0" smtClean="0"/>
              <a:t> </a:t>
            </a:r>
            <a:r>
              <a:rPr lang="et-EE" dirty="0" err="1" smtClean="0"/>
              <a:t>relations</a:t>
            </a:r>
            <a:endParaRPr lang="en-GB" dirty="0"/>
          </a:p>
        </p:txBody>
      </p:sp>
      <p:cxnSp>
        <p:nvCxnSpPr>
          <p:cNvPr id="15" name="Straight Connector 14"/>
          <p:cNvCxnSpPr>
            <a:stCxn id="5" idx="3"/>
            <a:endCxn id="9" idx="1"/>
          </p:cNvCxnSpPr>
          <p:nvPr/>
        </p:nvCxnSpPr>
        <p:spPr>
          <a:xfrm flipV="1">
            <a:off x="2265869" y="2967400"/>
            <a:ext cx="508763" cy="2636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3"/>
            <a:endCxn id="10" idx="1"/>
          </p:cNvCxnSpPr>
          <p:nvPr/>
        </p:nvCxnSpPr>
        <p:spPr>
          <a:xfrm>
            <a:off x="2265869" y="3231027"/>
            <a:ext cx="508763" cy="1183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3"/>
            <a:endCxn id="11" idx="1"/>
          </p:cNvCxnSpPr>
          <p:nvPr/>
        </p:nvCxnSpPr>
        <p:spPr>
          <a:xfrm>
            <a:off x="2265869" y="3231027"/>
            <a:ext cx="508763" cy="5002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3"/>
            <a:endCxn id="12" idx="1"/>
          </p:cNvCxnSpPr>
          <p:nvPr/>
        </p:nvCxnSpPr>
        <p:spPr>
          <a:xfrm>
            <a:off x="2265869" y="3231027"/>
            <a:ext cx="508763" cy="8696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ight Arrow 26"/>
          <p:cNvSpPr/>
          <p:nvPr/>
        </p:nvSpPr>
        <p:spPr>
          <a:xfrm>
            <a:off x="5205978" y="3046361"/>
            <a:ext cx="548640" cy="487663"/>
          </a:xfrm>
          <a:prstGeom prst="rightArrow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2902871" y="4360667"/>
            <a:ext cx="1897571" cy="307777"/>
          </a:xfrm>
          <a:prstGeom prst="rect">
            <a:avLst/>
          </a:prstGeom>
          <a:solidFill>
            <a:schemeClr val="accent5"/>
          </a:solidFill>
        </p:spPr>
        <p:txBody>
          <a:bodyPr wrap="none" rtlCol="0">
            <a:spAutoFit/>
          </a:bodyPr>
          <a:lstStyle/>
          <a:p>
            <a:r>
              <a:rPr lang="et-EE" sz="1400" b="1" dirty="0" smtClean="0"/>
              <a:t>CONCEPT CLASSES</a:t>
            </a:r>
            <a:endParaRPr lang="en-GB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493794" y="3762093"/>
            <a:ext cx="2049087" cy="307777"/>
          </a:xfrm>
          <a:prstGeom prst="rect">
            <a:avLst/>
          </a:prstGeom>
          <a:solidFill>
            <a:schemeClr val="accent5"/>
          </a:solidFill>
        </p:spPr>
        <p:txBody>
          <a:bodyPr wrap="none" rtlCol="0">
            <a:spAutoFit/>
          </a:bodyPr>
          <a:lstStyle/>
          <a:p>
            <a:r>
              <a:rPr lang="et-EE" sz="1400" b="1" cap="all" dirty="0" err="1" smtClean="0"/>
              <a:t>Virtual</a:t>
            </a:r>
            <a:r>
              <a:rPr lang="et-EE" sz="1400" b="1" cap="all" dirty="0" smtClean="0"/>
              <a:t> </a:t>
            </a:r>
            <a:r>
              <a:rPr lang="et-EE" sz="1400" b="1" cap="all" dirty="0" err="1" smtClean="0"/>
              <a:t>ontology</a:t>
            </a:r>
            <a:endParaRPr lang="en-GB" sz="1400" b="1" cap="all" dirty="0"/>
          </a:p>
        </p:txBody>
      </p:sp>
    </p:spTree>
    <p:extLst>
      <p:ext uri="{BB962C8B-B14F-4D97-AF65-F5344CB8AC3E}">
        <p14:creationId xmlns:p14="http://schemas.microsoft.com/office/powerpoint/2010/main" val="16639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Domain Ontology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noProof="0" dirty="0" smtClean="0"/>
              <a:t>k</a:t>
            </a:r>
            <a:r>
              <a:rPr lang="en-GB" noProof="0" dirty="0" smtClean="0"/>
              <a:t> concept classes =&gt; </a:t>
            </a:r>
            <a:r>
              <a:rPr lang="en-GB" i="1" noProof="0" dirty="0" smtClean="0"/>
              <a:t>k</a:t>
            </a:r>
            <a:r>
              <a:rPr lang="en-GB" noProof="0" dirty="0" smtClean="0"/>
              <a:t> binary matrices </a:t>
            </a:r>
            <a:r>
              <a:rPr lang="en-GB" i="1" noProof="0" dirty="0" smtClean="0"/>
              <a:t>M</a:t>
            </a:r>
            <a:r>
              <a:rPr lang="en-GB" noProof="0" dirty="0" smtClean="0"/>
              <a:t> = </a:t>
            </a:r>
            <a:r>
              <a:rPr lang="en-GB" i="1" noProof="0" dirty="0" smtClean="0"/>
              <a:t>z</a:t>
            </a:r>
            <a:r>
              <a:rPr lang="en-GB" noProof="0" dirty="0" smtClean="0"/>
              <a:t> </a:t>
            </a:r>
            <a:r>
              <a:rPr lang="en-GB" noProof="0" dirty="0" smtClean="0">
                <a:sym typeface="Symbol" panose="05050102010706020507" pitchFamily="18" charset="2"/>
              </a:rPr>
              <a:t></a:t>
            </a:r>
            <a:r>
              <a:rPr lang="en-GB" noProof="0" dirty="0" smtClean="0"/>
              <a:t> </a:t>
            </a:r>
            <a:r>
              <a:rPr lang="en-GB" i="1" noProof="0" dirty="0" smtClean="0"/>
              <a:t>n</a:t>
            </a:r>
          </a:p>
          <a:p>
            <a:pPr lvl="1"/>
            <a:r>
              <a:rPr lang="en-GB" i="1" noProof="0" dirty="0" smtClean="0"/>
              <a:t>Sum(row</a:t>
            </a:r>
            <a:r>
              <a:rPr lang="en-GB" noProof="0" dirty="0" smtClean="0"/>
              <a:t>) = no of concepts in item; </a:t>
            </a:r>
            <a:r>
              <a:rPr lang="en-GB" noProof="0" dirty="0" smtClean="0">
                <a:sym typeface="Symbol" panose="05050102010706020507" pitchFamily="18" charset="2"/>
              </a:rPr>
              <a:t> 1</a:t>
            </a:r>
            <a:endParaRPr lang="en-GB" noProof="0" dirty="0" smtClean="0"/>
          </a:p>
          <a:p>
            <a:pPr lvl="1"/>
            <a:r>
              <a:rPr lang="en-GB" i="1" noProof="0" dirty="0" smtClean="0"/>
              <a:t>Sum(col</a:t>
            </a:r>
            <a:r>
              <a:rPr lang="en-GB" noProof="0" dirty="0" smtClean="0"/>
              <a:t>) = no of items with a concept; </a:t>
            </a:r>
            <a:r>
              <a:rPr lang="en-GB" noProof="0" dirty="0" smtClean="0">
                <a:sym typeface="Symbol" panose="05050102010706020507" pitchFamily="18" charset="2"/>
              </a:rPr>
              <a:t> 1</a:t>
            </a:r>
            <a:endParaRPr lang="en-GB" noProof="0" dirty="0" smtClean="0"/>
          </a:p>
          <a:p>
            <a:endParaRPr lang="en-GB" noProof="0" dirty="0" smtClean="0"/>
          </a:p>
          <a:p>
            <a:r>
              <a:rPr lang="en-GB" noProof="0" dirty="0" smtClean="0"/>
              <a:t>Related concepts identified through </a:t>
            </a:r>
            <a:r>
              <a:rPr lang="en-GB" b="1" noProof="0" dirty="0" smtClean="0"/>
              <a:t>matrix multiplications </a:t>
            </a:r>
            <a:r>
              <a:rPr lang="en-GB" noProof="0" dirty="0" smtClean="0"/>
              <a:t>of </a:t>
            </a:r>
            <a:br>
              <a:rPr lang="en-GB" noProof="0" dirty="0" smtClean="0"/>
            </a:br>
            <a:r>
              <a:rPr lang="en-GB" i="1" noProof="0" dirty="0" smtClean="0"/>
              <a:t>k</a:t>
            </a:r>
            <a:r>
              <a:rPr lang="en-GB" noProof="0" dirty="0" smtClean="0"/>
              <a:t> matrices </a:t>
            </a:r>
            <a:r>
              <a:rPr lang="en-GB" i="1" noProof="0" dirty="0" smtClean="0"/>
              <a:t>M </a:t>
            </a:r>
            <a:r>
              <a:rPr lang="en-GB" noProof="0" dirty="0" smtClean="0"/>
              <a:t>through any path length</a:t>
            </a:r>
            <a:endParaRPr lang="en-GB" noProof="0" dirty="0" smtClean="0">
              <a:sym typeface="Symbol" panose="05050102010706020507" pitchFamily="18" charset="2"/>
            </a:endParaRPr>
          </a:p>
          <a:p>
            <a:pPr lvl="1"/>
            <a:r>
              <a:rPr lang="en-GB" i="1" noProof="0" dirty="0" smtClean="0">
                <a:sym typeface="Symbol" panose="05050102010706020507" pitchFamily="18" charset="2"/>
              </a:rPr>
              <a:t>k</a:t>
            </a:r>
            <a:r>
              <a:rPr lang="en-GB" noProof="0" dirty="0" smtClean="0">
                <a:sym typeface="Symbol" panose="05050102010706020507" pitchFamily="18" charset="2"/>
              </a:rPr>
              <a:t>=5 (Directors, Actors, Writers, </a:t>
            </a:r>
            <a:r>
              <a:rPr lang="en-GB" noProof="0" dirty="0" err="1" smtClean="0">
                <a:sym typeface="Symbol" panose="05050102010706020507" pitchFamily="18" charset="2"/>
              </a:rPr>
              <a:t>Genres</a:t>
            </a:r>
            <a:r>
              <a:rPr lang="en-GB" baseline="-25000" noProof="0" dirty="0" err="1" smtClean="0">
                <a:sym typeface="Symbol" panose="05050102010706020507" pitchFamily="18" charset="2"/>
              </a:rPr>
              <a:t>ML</a:t>
            </a:r>
            <a:r>
              <a:rPr lang="en-GB" noProof="0" dirty="0" smtClean="0">
                <a:sym typeface="Symbol" panose="05050102010706020507" pitchFamily="18" charset="2"/>
              </a:rPr>
              <a:t>, </a:t>
            </a:r>
            <a:r>
              <a:rPr lang="en-GB" noProof="0" dirty="0" err="1" smtClean="0">
                <a:sym typeface="Symbol" panose="05050102010706020507" pitchFamily="18" charset="2"/>
              </a:rPr>
              <a:t>Genres</a:t>
            </a:r>
            <a:r>
              <a:rPr lang="en-GB" baseline="-25000" noProof="0" dirty="0" err="1" smtClean="0">
                <a:sym typeface="Symbol" panose="05050102010706020507" pitchFamily="18" charset="2"/>
              </a:rPr>
              <a:t>OMDb</a:t>
            </a:r>
            <a:r>
              <a:rPr lang="en-GB" noProof="0" dirty="0" smtClean="0">
                <a:sym typeface="Symbol" panose="05050102010706020507" pitchFamily="18" charset="2"/>
              </a:rPr>
              <a:t>)</a:t>
            </a:r>
          </a:p>
          <a:p>
            <a:endParaRPr lang="en-GB" noProof="0" dirty="0" smtClean="0">
              <a:sym typeface="Symbol" panose="05050102010706020507" pitchFamily="18" charset="2"/>
            </a:endParaRPr>
          </a:p>
          <a:p>
            <a:r>
              <a:rPr lang="en-GB" noProof="0" dirty="0" smtClean="0">
                <a:sym typeface="Symbol" panose="05050102010706020507" pitchFamily="18" charset="2"/>
              </a:rPr>
              <a:t>Method as an alternative to external ontology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499" y="3742044"/>
            <a:ext cx="6594135" cy="53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4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Similarity Model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Traditional method IDF – applied to terms and </a:t>
            </a:r>
            <a:r>
              <a:rPr lang="en-GB" noProof="0" dirty="0" err="1" smtClean="0"/>
              <a:t>synsets</a:t>
            </a:r>
            <a:r>
              <a:rPr lang="en-GB" noProof="0" dirty="0" smtClean="0"/>
              <a:t> from plots</a:t>
            </a:r>
          </a:p>
          <a:p>
            <a:r>
              <a:rPr lang="en-GB" noProof="0" dirty="0" smtClean="0"/>
              <a:t>Exception for concepts – no IDF scaling</a:t>
            </a:r>
          </a:p>
          <a:p>
            <a:pPr lvl="1"/>
            <a:r>
              <a:rPr lang="en-GB" noProof="0" dirty="0" smtClean="0"/>
              <a:t>Not from text, frequencies {0, 1}</a:t>
            </a:r>
          </a:p>
          <a:p>
            <a:endParaRPr lang="en-GB" noProof="0" dirty="0" smtClean="0"/>
          </a:p>
          <a:p>
            <a:r>
              <a:rPr lang="en-GB" noProof="0" dirty="0" smtClean="0"/>
              <a:t>One vector of features from user profile</a:t>
            </a:r>
          </a:p>
          <a:p>
            <a:r>
              <a:rPr lang="en-GB" noProof="0" dirty="0" smtClean="0"/>
              <a:t>One vector of features from unseen item for consideration</a:t>
            </a:r>
          </a:p>
          <a:p>
            <a:r>
              <a:rPr lang="en-GB" noProof="0" dirty="0" smtClean="0"/>
              <a:t>Evaluation: cosine similarity</a:t>
            </a:r>
          </a:p>
          <a:p>
            <a:endParaRPr lang="en-GB" noProof="0" dirty="0" smtClean="0"/>
          </a:p>
          <a:p>
            <a:r>
              <a:rPr lang="en-GB" noProof="0" dirty="0" smtClean="0"/>
              <a:t>Increase CF-IDF+ parametric freedom: </a:t>
            </a:r>
          </a:p>
          <a:p>
            <a:pPr lvl="1"/>
            <a:r>
              <a:rPr lang="en-GB" noProof="0" dirty="0" smtClean="0"/>
              <a:t>Concepts of each class in separate vectors</a:t>
            </a:r>
          </a:p>
          <a:p>
            <a:pPr lvl="1"/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083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Similarity Model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Existing similarity model </a:t>
            </a:r>
            <a:r>
              <a:rPr lang="en-GB" noProof="0" dirty="0" err="1" smtClean="0"/>
              <a:t>rewriten</a:t>
            </a:r>
            <a:r>
              <a:rPr lang="en-GB" noProof="0" dirty="0" smtClean="0"/>
              <a:t> as a function of dot-products of feature vectors of individual items</a:t>
            </a:r>
          </a:p>
          <a:p>
            <a:pPr lvl="1"/>
            <a:r>
              <a:rPr lang="en-GB" noProof="0" dirty="0" smtClean="0"/>
              <a:t>Pre-computed before optimization</a:t>
            </a:r>
          </a:p>
          <a:p>
            <a:pPr lvl="1"/>
            <a:endParaRPr lang="en-GB" noProof="0" dirty="0" smtClean="0"/>
          </a:p>
          <a:p>
            <a:pPr lvl="1"/>
            <a:endParaRPr lang="en-GB" noProof="0" dirty="0" smtClean="0"/>
          </a:p>
          <a:p>
            <a:pPr lvl="1"/>
            <a:endParaRPr lang="en-GB" noProof="0" dirty="0" smtClean="0"/>
          </a:p>
          <a:p>
            <a:pPr lvl="1"/>
            <a:endParaRPr lang="en-GB" noProof="0" dirty="0" smtClean="0"/>
          </a:p>
          <a:p>
            <a:pPr lvl="1"/>
            <a:r>
              <a:rPr lang="en-GB" i="1" noProof="0" dirty="0" smtClean="0"/>
              <a:t>sim</a:t>
            </a:r>
            <a:r>
              <a:rPr lang="en-GB" noProof="0" dirty="0" smtClean="0"/>
              <a:t> as score [0,</a:t>
            </a:r>
            <a:r>
              <a:rPr lang="et-EE" noProof="0" dirty="0" smtClean="0"/>
              <a:t> </a:t>
            </a:r>
            <a:r>
              <a:rPr lang="en-GB" noProof="0" dirty="0" smtClean="0"/>
              <a:t>1]</a:t>
            </a:r>
          </a:p>
          <a:p>
            <a:endParaRPr lang="en-GB" noProof="0" dirty="0" smtClean="0">
              <a:sym typeface="Symbol" panose="05050102010706020507" pitchFamily="18" charset="2"/>
            </a:endParaRPr>
          </a:p>
          <a:p>
            <a:r>
              <a:rPr lang="en-GB" noProof="0" dirty="0" err="1" smtClean="0">
                <a:sym typeface="Symbol" panose="05050102010706020507" pitchFamily="18" charset="2"/>
              </a:rPr>
              <a:t>Logloss</a:t>
            </a:r>
            <a:r>
              <a:rPr lang="en-GB" noProof="0" dirty="0" smtClean="0">
                <a:sym typeface="Symbol" panose="05050102010706020507" pitchFamily="18" charset="2"/>
              </a:rPr>
              <a:t> over observed </a:t>
            </a:r>
            <a:r>
              <a:rPr lang="en-GB" noProof="0" dirty="0" smtClean="0"/>
              <a:t>likes y</a:t>
            </a:r>
            <a:r>
              <a:rPr lang="en-GB" noProof="0" dirty="0" smtClean="0">
                <a:sym typeface="Symbol" panose="05050102010706020507" pitchFamily="18" charset="2"/>
              </a:rPr>
              <a:t>{0,1} and predicted similarity sim </a:t>
            </a:r>
            <a:r>
              <a:rPr lang="en-GB" noProof="0" dirty="0" smtClean="0"/>
              <a:t>[0,1]</a:t>
            </a:r>
          </a:p>
          <a:p>
            <a:endParaRPr lang="en-GB" noProof="0" dirty="0" smtClean="0">
              <a:sym typeface="Symbol" panose="05050102010706020507" pitchFamily="18" charset="2"/>
            </a:endParaRPr>
          </a:p>
          <a:p>
            <a:r>
              <a:rPr lang="en-GB" noProof="0" dirty="0" smtClean="0">
                <a:sym typeface="Symbol" panose="05050102010706020507" pitchFamily="18" charset="2"/>
              </a:rPr>
              <a:t>Similarity interpreted as probability of a like given in input data</a:t>
            </a:r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758" y="1930152"/>
            <a:ext cx="2667675" cy="5545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41404" y="2612875"/>
            <a:ext cx="9268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00" i="1" dirty="0" err="1" smtClean="0">
                <a:latin typeface="Museo Sans 300" panose="02000000000000000000" pitchFamily="50" charset="-70"/>
              </a:rPr>
              <a:t>User</a:t>
            </a:r>
            <a:r>
              <a:rPr lang="et-EE" sz="1100" i="1" dirty="0" smtClean="0">
                <a:latin typeface="Museo Sans 300" panose="02000000000000000000" pitchFamily="50" charset="-70"/>
              </a:rPr>
              <a:t> profile</a:t>
            </a:r>
            <a:endParaRPr lang="en-GB" sz="1100" i="1" dirty="0">
              <a:latin typeface="Museo Sans 300" panose="02000000000000000000" pitchFamily="50" charset="-7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9739" y="2598183"/>
            <a:ext cx="9973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00" i="1" dirty="0" err="1" smtClean="0">
                <a:latin typeface="Museo Sans 300" panose="02000000000000000000" pitchFamily="50" charset="-70"/>
              </a:rPr>
              <a:t>Unseen</a:t>
            </a:r>
            <a:r>
              <a:rPr lang="et-EE" sz="1100" i="1" dirty="0" smtClean="0">
                <a:latin typeface="Museo Sans 300" panose="02000000000000000000" pitchFamily="50" charset="-70"/>
              </a:rPr>
              <a:t> </a:t>
            </a:r>
            <a:r>
              <a:rPr lang="et-EE" sz="1100" i="1" dirty="0" err="1" smtClean="0">
                <a:latin typeface="Museo Sans 300" panose="02000000000000000000" pitchFamily="50" charset="-70"/>
              </a:rPr>
              <a:t>item</a:t>
            </a:r>
            <a:endParaRPr lang="en-GB" sz="1100" i="1" dirty="0">
              <a:latin typeface="Museo Sans 300" panose="02000000000000000000" pitchFamily="50" charset="-7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4237" y="1926416"/>
            <a:ext cx="1759287" cy="5317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676618" y="2612876"/>
            <a:ext cx="11031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100" i="1" dirty="0" err="1" smtClean="0">
                <a:latin typeface="Museo Sans 300" panose="02000000000000000000" pitchFamily="50" charset="-70"/>
              </a:rPr>
              <a:t>Learnable</a:t>
            </a:r>
            <a:r>
              <a:rPr lang="et-EE" sz="1100" i="1" dirty="0" smtClean="0">
                <a:latin typeface="Museo Sans 300" panose="02000000000000000000" pitchFamily="50" charset="-70"/>
              </a:rPr>
              <a:t> </a:t>
            </a:r>
            <a:r>
              <a:rPr lang="et-EE" sz="1100" i="1" dirty="0" err="1" smtClean="0">
                <a:latin typeface="Museo Sans 300" panose="02000000000000000000" pitchFamily="50" charset="-70"/>
              </a:rPr>
              <a:t>bias</a:t>
            </a:r>
            <a:endParaRPr lang="en-GB" sz="1100" i="1" dirty="0">
              <a:latin typeface="Museo Sans 300" panose="02000000000000000000" pitchFamily="50" charset="-7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6227545" y="2009281"/>
            <a:ext cx="406231" cy="35477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265019" y="2290813"/>
            <a:ext cx="385010" cy="307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832909" y="2290813"/>
            <a:ext cx="0" cy="3073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7902341" y="2364052"/>
            <a:ext cx="163630" cy="2488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85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Experimental Setup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610074"/>
          </a:xfrm>
        </p:spPr>
        <p:txBody>
          <a:bodyPr/>
          <a:lstStyle/>
          <a:p>
            <a:r>
              <a:rPr lang="en-GB" noProof="0" dirty="0" smtClean="0"/>
              <a:t>Similarity model trained on pairs of user-profiles and unseen items</a:t>
            </a:r>
          </a:p>
          <a:p>
            <a:r>
              <a:rPr lang="en-GB" noProof="0" dirty="0" smtClean="0"/>
              <a:t>Trained model used to recommend items where </a:t>
            </a:r>
            <a:r>
              <a:rPr lang="en-GB" i="1" noProof="0" dirty="0" smtClean="0"/>
              <a:t>sim</a:t>
            </a:r>
            <a:r>
              <a:rPr lang="en-GB" noProof="0" dirty="0" smtClean="0"/>
              <a:t> &gt; </a:t>
            </a:r>
            <a:r>
              <a:rPr lang="en-GB" i="1" noProof="0" dirty="0" smtClean="0"/>
              <a:t>threshold</a:t>
            </a:r>
          </a:p>
          <a:p>
            <a:endParaRPr lang="en-GB" noProof="0" dirty="0" smtClean="0"/>
          </a:p>
          <a:p>
            <a:r>
              <a:rPr lang="en-GB" noProof="0" dirty="0" smtClean="0"/>
              <a:t>Stochastic gradient descent (SGD) applied to optimize weights</a:t>
            </a:r>
          </a:p>
          <a:p>
            <a:endParaRPr lang="en-GB" noProof="0" dirty="0" smtClean="0"/>
          </a:p>
          <a:p>
            <a:r>
              <a:rPr lang="en-GB" noProof="0" dirty="0" smtClean="0"/>
              <a:t>Item considered to be liked if user rates it with score </a:t>
            </a:r>
            <a:r>
              <a:rPr lang="en-GB" noProof="0" dirty="0" smtClean="0">
                <a:sym typeface="Symbol" panose="05050102010706020507" pitchFamily="18" charset="2"/>
              </a:rPr>
              <a:t> </a:t>
            </a:r>
            <a:r>
              <a:rPr lang="en-GB" noProof="0" dirty="0" smtClean="0"/>
              <a:t>4.5</a:t>
            </a:r>
          </a:p>
          <a:p>
            <a:pPr lvl="1"/>
            <a:r>
              <a:rPr lang="en-GB" noProof="0" dirty="0" err="1" smtClean="0"/>
              <a:t>Avg</a:t>
            </a:r>
            <a:r>
              <a:rPr lang="en-GB" noProof="0" dirty="0" smtClean="0"/>
              <a:t> proportion of liked items: 19.2%</a:t>
            </a:r>
          </a:p>
          <a:p>
            <a:pPr lvl="1"/>
            <a:r>
              <a:rPr lang="en-GB" noProof="0" dirty="0" err="1" smtClean="0"/>
              <a:t>Avg</a:t>
            </a:r>
            <a:r>
              <a:rPr lang="en-GB" noProof="0" dirty="0" smtClean="0"/>
              <a:t> number of liked items per user: 20.9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252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Experimental Setup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610074"/>
          </a:xfrm>
        </p:spPr>
        <p:txBody>
          <a:bodyPr/>
          <a:lstStyle/>
          <a:p>
            <a:r>
              <a:rPr lang="en-GB" noProof="0" dirty="0" smtClean="0"/>
              <a:t>Users order shuffled in dataset</a:t>
            </a:r>
          </a:p>
          <a:p>
            <a:pPr lvl="1"/>
            <a:r>
              <a:rPr lang="en-GB" noProof="0" dirty="0" smtClean="0"/>
              <a:t>1000 as test dataset for evaluation</a:t>
            </a:r>
          </a:p>
          <a:p>
            <a:pPr lvl="1"/>
            <a:r>
              <a:rPr lang="en-GB" noProof="0" dirty="0" smtClean="0"/>
              <a:t>1000 as validation for the sim model for early stopping while training</a:t>
            </a:r>
          </a:p>
          <a:p>
            <a:pPr lvl="1"/>
            <a:r>
              <a:rPr lang="en-GB" noProof="0" dirty="0" smtClean="0"/>
              <a:t>136,493 as training set to optimize sim model</a:t>
            </a:r>
          </a:p>
          <a:p>
            <a:endParaRPr lang="en-GB" noProof="0" dirty="0" smtClean="0"/>
          </a:p>
          <a:p>
            <a:r>
              <a:rPr lang="en-GB" noProof="0" dirty="0" smtClean="0"/>
              <a:t>User profiles constructed by sampling p=5 liked items from a user</a:t>
            </a:r>
          </a:p>
          <a:p>
            <a:r>
              <a:rPr lang="en-GB" noProof="0" dirty="0" smtClean="0"/>
              <a:t>Unseen items defined as not in the user profile</a:t>
            </a:r>
          </a:p>
          <a:p>
            <a:r>
              <a:rPr lang="en-GB" noProof="0" dirty="0" smtClean="0"/>
              <a:t>Liked/disliked items sampled with equal probability</a:t>
            </a:r>
          </a:p>
          <a:p>
            <a:r>
              <a:rPr lang="en-GB" noProof="0" dirty="0" smtClean="0"/>
              <a:t>All discarded items considered to be seen – simulating the situation where RS detects user has liked p=5 items</a:t>
            </a:r>
          </a:p>
          <a:p>
            <a:endParaRPr lang="en-GB" noProof="0" dirty="0" smtClean="0"/>
          </a:p>
          <a:p>
            <a:r>
              <a:rPr lang="en-GB" noProof="0" dirty="0" smtClean="0"/>
              <a:t>Final set of user profiles: 809</a:t>
            </a:r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183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Agenda</a:t>
            </a:r>
            <a:endParaRPr lang="en-GB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552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Introduction &amp; Background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TF-IDF and Semantics-driven recommenders</a:t>
            </a:r>
            <a:br>
              <a:rPr lang="en-GB" sz="2000" noProof="0" dirty="0" smtClean="0"/>
            </a:br>
            <a:r>
              <a:rPr lang="en-GB" sz="2000" noProof="0" dirty="0" smtClean="0"/>
              <a:t>SF-IDF, SF-IDF+, CF-IDF, CF-IDF+, Bing-SF-IDF+, …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Up-scaling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Feature extraction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Domain ontology construction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Similarity model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Evaluation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000" noProof="0" dirty="0" smtClean="0"/>
              <a:t>Conclusions</a:t>
            </a:r>
            <a:endParaRPr lang="en-GB" sz="2000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767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Experimental Setup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61007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noProof="0" dirty="0" smtClean="0"/>
              <a:t>Semantic-driven recommender models tested</a:t>
            </a:r>
          </a:p>
          <a:p>
            <a:pPr lvl="1">
              <a:spcBef>
                <a:spcPts val="600"/>
              </a:spcBef>
            </a:pPr>
            <a:r>
              <a:rPr lang="en-GB" b="1" noProof="0" dirty="0" smtClean="0"/>
              <a:t>T</a:t>
            </a:r>
            <a:r>
              <a:rPr lang="en-GB" noProof="0" dirty="0" smtClean="0"/>
              <a:t>: as TF-IDF used as </a:t>
            </a:r>
            <a:r>
              <a:rPr lang="en-GB" u="sng" noProof="0" dirty="0" smtClean="0"/>
              <a:t>benchmark</a:t>
            </a:r>
          </a:p>
          <a:p>
            <a:pPr lvl="1">
              <a:spcBef>
                <a:spcPts val="600"/>
              </a:spcBef>
            </a:pPr>
            <a:r>
              <a:rPr lang="en-GB" b="1" noProof="0" dirty="0" smtClean="0"/>
              <a:t>S</a:t>
            </a:r>
            <a:r>
              <a:rPr lang="en-GB" noProof="0" dirty="0" smtClean="0"/>
              <a:t>: as SF-IDF+ based on </a:t>
            </a:r>
            <a:r>
              <a:rPr lang="en-GB" noProof="0" dirty="0" err="1" smtClean="0"/>
              <a:t>synsets</a:t>
            </a:r>
            <a:r>
              <a:rPr lang="en-GB" noProof="0" dirty="0" smtClean="0"/>
              <a:t> from plots</a:t>
            </a:r>
          </a:p>
          <a:p>
            <a:pPr lvl="1">
              <a:spcBef>
                <a:spcPts val="600"/>
              </a:spcBef>
            </a:pPr>
            <a:r>
              <a:rPr lang="en-GB" b="1" noProof="0" dirty="0" smtClean="0"/>
              <a:t>C</a:t>
            </a:r>
            <a:r>
              <a:rPr lang="en-GB" noProof="0" dirty="0" smtClean="0"/>
              <a:t>: as modified CF-IDF+ using features directly captured from variables</a:t>
            </a:r>
          </a:p>
          <a:p>
            <a:pPr lvl="1">
              <a:spcBef>
                <a:spcPts val="600"/>
              </a:spcBef>
            </a:pPr>
            <a:r>
              <a:rPr lang="en-GB" b="1" noProof="0" dirty="0" smtClean="0"/>
              <a:t>C+S</a:t>
            </a:r>
            <a:r>
              <a:rPr lang="en-GB" noProof="0" dirty="0" smtClean="0"/>
              <a:t>: as combination of models C and S</a:t>
            </a:r>
          </a:p>
          <a:p>
            <a:endParaRPr lang="en-GB" noProof="0" dirty="0" smtClean="0"/>
          </a:p>
          <a:p>
            <a:r>
              <a:rPr lang="en-GB" noProof="0" dirty="0" smtClean="0"/>
              <a:t>Optimization implemented in Python v.2.7 using </a:t>
            </a:r>
            <a:r>
              <a:rPr lang="en-GB" noProof="0" dirty="0" err="1" smtClean="0"/>
              <a:t>Keras</a:t>
            </a:r>
            <a:r>
              <a:rPr lang="en-GB" noProof="0" dirty="0" smtClean="0"/>
              <a:t> and </a:t>
            </a:r>
            <a:r>
              <a:rPr lang="en-GB" noProof="0" dirty="0" err="1" smtClean="0"/>
              <a:t>Theano</a:t>
            </a:r>
            <a:r>
              <a:rPr lang="en-GB" noProof="0" dirty="0" smtClean="0"/>
              <a:t> libraries</a:t>
            </a:r>
          </a:p>
          <a:p>
            <a:r>
              <a:rPr lang="en-GB" noProof="0" dirty="0" smtClean="0"/>
              <a:t>Regular PC with NVIDIA GTX1060 GPU </a:t>
            </a:r>
          </a:p>
          <a:p>
            <a:r>
              <a:rPr lang="en-GB" noProof="0" dirty="0" smtClean="0"/>
              <a:t>Parallel computations of gradients </a:t>
            </a:r>
          </a:p>
          <a:p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918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Results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1"/>
            <a:ext cx="8172000" cy="3610074"/>
          </a:xfrm>
        </p:spPr>
        <p:txBody>
          <a:bodyPr/>
          <a:lstStyle/>
          <a:p>
            <a:r>
              <a:rPr lang="en-GB" dirty="0" smtClean="0"/>
              <a:t>10 random restarts, each model initiated with random weights  </a:t>
            </a:r>
          </a:p>
          <a:p>
            <a:pPr lvl="1"/>
            <a:r>
              <a:rPr lang="en-GB" sz="1600" i="1" noProof="0" dirty="0" err="1" smtClean="0"/>
              <a:t>n</a:t>
            </a:r>
            <a:r>
              <a:rPr lang="en-GB" sz="1600" i="1" baseline="-25000" noProof="0" dirty="0" err="1" smtClean="0"/>
              <a:t>valitation</a:t>
            </a:r>
            <a:r>
              <a:rPr lang="en-GB" sz="1600" noProof="0" dirty="0" smtClean="0"/>
              <a:t>=102,400; </a:t>
            </a:r>
            <a:r>
              <a:rPr lang="en-GB" sz="1600" i="1" noProof="0" dirty="0" err="1" smtClean="0"/>
              <a:t>n</a:t>
            </a:r>
            <a:r>
              <a:rPr lang="en-GB" sz="1600" i="1" baseline="-25000" noProof="0" dirty="0" err="1" smtClean="0"/>
              <a:t>train</a:t>
            </a:r>
            <a:r>
              <a:rPr lang="en-GB" sz="1600" noProof="0" dirty="0" smtClean="0"/>
              <a:t>=1,406976 observations</a:t>
            </a:r>
          </a:p>
          <a:p>
            <a:pPr>
              <a:spcBef>
                <a:spcPts val="1200"/>
              </a:spcBef>
            </a:pPr>
            <a:r>
              <a:rPr lang="en-GB" noProof="0" dirty="0" smtClean="0"/>
              <a:t>Lowered training time – important practical outcome</a:t>
            </a:r>
          </a:p>
          <a:p>
            <a:r>
              <a:rPr lang="en-GB" noProof="0" dirty="0" smtClean="0"/>
              <a:t>With the scalable approach (pre-computed dot-products) we can optimize the model in 4-5 minutes</a:t>
            </a:r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878" y="2720069"/>
            <a:ext cx="7329221" cy="201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Results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Performance calculated for all 809 user profiles</a:t>
            </a:r>
          </a:p>
          <a:p>
            <a:r>
              <a:rPr lang="en-GB" noProof="0" dirty="0" smtClean="0"/>
              <a:t>Not directly optimized towards the metrics</a:t>
            </a:r>
          </a:p>
          <a:p>
            <a:endParaRPr lang="en-GB" noProof="0" dirty="0" smtClean="0"/>
          </a:p>
          <a:p>
            <a:r>
              <a:rPr lang="en-GB" noProof="0" dirty="0" smtClean="0"/>
              <a:t>Unexpectedly low performance for SF-IDF+</a:t>
            </a:r>
          </a:p>
          <a:p>
            <a:endParaRPr lang="en-GB" noProof="0" dirty="0" smtClean="0"/>
          </a:p>
          <a:p>
            <a:r>
              <a:rPr lang="en-GB" noProof="0" dirty="0" smtClean="0"/>
              <a:t>Concepts alone outperform the benchmark T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75613"/>
              </p:ext>
            </p:extLst>
          </p:nvPr>
        </p:nvGraphicFramePr>
        <p:xfrm>
          <a:off x="3719633" y="3041809"/>
          <a:ext cx="5036185" cy="151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9455">
                  <a:extLst>
                    <a:ext uri="{9D8B030D-6E8A-4147-A177-3AD203B41FA5}">
                      <a16:colId xmlns:a16="http://schemas.microsoft.com/office/drawing/2014/main" val="1910627577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3755872050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1945191914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435066763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4070076919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1719859640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1285175216"/>
                    </a:ext>
                  </a:extLst>
                </a:gridCol>
              </a:tblGrid>
              <a:tr h="252000">
                <a:tc row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 err="1">
                          <a:effectLst/>
                        </a:rPr>
                        <a:t>Model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>
                          <a:effectLst/>
                        </a:rPr>
                        <a:t>AUC</a:t>
                      </a:r>
                      <a:endParaRPr lang="en-GB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F</a:t>
                      </a:r>
                      <a:r>
                        <a:rPr lang="et-EE" sz="1400" b="1" baseline="-25000" dirty="0">
                          <a:effectLst/>
                        </a:rPr>
                        <a:t>1</a:t>
                      </a:r>
                      <a:endParaRPr lang="en-GB" sz="2000" b="1" baseline="-25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𝜅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750205"/>
                  </a:ext>
                </a:extLst>
              </a:tr>
              <a:tr h="252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ROC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PR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min</a:t>
                      </a:r>
                      <a:r>
                        <a:rPr lang="et-EE" sz="1200" b="1" dirty="0">
                          <a:effectLst/>
                        </a:rPr>
                        <a:t>𝑟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 err="1">
                          <a:effectLst/>
                        </a:rPr>
                        <a:t>max</a:t>
                      </a:r>
                      <a:r>
                        <a:rPr lang="et-EE" sz="1200" b="1" dirty="0">
                          <a:effectLst/>
                        </a:rPr>
                        <a:t>𝑟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>
                          <a:effectLst/>
                        </a:rPr>
                        <a:t>min</a:t>
                      </a:r>
                      <a:r>
                        <a:rPr lang="et-EE" sz="1200" b="1">
                          <a:effectLst/>
                        </a:rPr>
                        <a:t>𝑟</a:t>
                      </a:r>
                      <a:endParaRPr lang="en-GB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 err="1">
                          <a:effectLst/>
                        </a:rPr>
                        <a:t>max</a:t>
                      </a:r>
                      <a:r>
                        <a:rPr lang="et-EE" sz="1200" b="1" dirty="0">
                          <a:effectLst/>
                        </a:rPr>
                        <a:t>𝑟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234467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endParaRPr lang="en-GB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0.535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0.324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0.413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0.479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0.041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0.200</a:t>
                      </a:r>
                      <a:endParaRPr lang="en-GB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04035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0.531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0.319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0.411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0.477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</a:rPr>
                        <a:t>0.038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0.198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008939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C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0.567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0.358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0.419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0.507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</a:rPr>
                        <a:t>0.081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dirty="0">
                          <a:effectLst/>
                        </a:rPr>
                        <a:t>0.249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56290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C+S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>
                          <a:effectLst/>
                        </a:rPr>
                        <a:t>0.570</a:t>
                      </a:r>
                      <a:endParaRPr lang="en-GB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0.361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>
                          <a:effectLst/>
                        </a:rPr>
                        <a:t>0.419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0.509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0.083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0.251</a:t>
                      </a:r>
                      <a:endParaRPr lang="en-GB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5529537"/>
                  </a:ext>
                </a:extLst>
              </a:tr>
            </a:tbl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5078833" y="3847845"/>
            <a:ext cx="3603743" cy="147892"/>
            <a:chOff x="5078833" y="3847845"/>
            <a:chExt cx="3603743" cy="147892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5078833" y="3848100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802733" y="3855527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6525044" y="3847845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7233070" y="3855528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7955383" y="3855528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8682576" y="3850765"/>
              <a:ext cx="0" cy="140209"/>
            </a:xfrm>
            <a:prstGeom prst="straightConnector1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5078835" y="4338636"/>
            <a:ext cx="3608504" cy="144974"/>
            <a:chOff x="5078835" y="4338636"/>
            <a:chExt cx="3608504" cy="144974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5078835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5802733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520283" y="4343400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7233070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7957387" y="4338636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8687339" y="4338636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5078835" y="4092220"/>
            <a:ext cx="3608504" cy="144974"/>
            <a:chOff x="5078835" y="4338636"/>
            <a:chExt cx="3608504" cy="14497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5078835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5802733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520283" y="4343400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233070" y="4343401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957387" y="4338636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8687339" y="4338636"/>
              <a:ext cx="0" cy="140209"/>
            </a:xfrm>
            <a:prstGeom prst="straightConnector1">
              <a:avLst/>
            </a:prstGeom>
            <a:ln w="12700">
              <a:solidFill>
                <a:schemeClr val="accent2">
                  <a:lumMod val="40000"/>
                  <a:lumOff val="60000"/>
                </a:schemeClr>
              </a:solidFill>
              <a:headEnd type="arrow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501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Contributions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Method for </a:t>
            </a:r>
            <a:r>
              <a:rPr lang="en-GB" b="1" noProof="0" dirty="0" smtClean="0"/>
              <a:t>extracting semantic features </a:t>
            </a:r>
            <a:r>
              <a:rPr lang="en-GB" noProof="0" dirty="0" smtClean="0"/>
              <a:t>from complex domain information for semantics-driven RS</a:t>
            </a:r>
          </a:p>
          <a:p>
            <a:r>
              <a:rPr lang="en-GB" noProof="0" dirty="0" smtClean="0"/>
              <a:t>Method for </a:t>
            </a:r>
            <a:r>
              <a:rPr lang="en-GB" b="1" noProof="0" dirty="0" smtClean="0"/>
              <a:t>devising domain ontology </a:t>
            </a:r>
            <a:r>
              <a:rPr lang="en-GB" noProof="0" dirty="0" smtClean="0"/>
              <a:t>when no external ontology is readily available</a:t>
            </a:r>
          </a:p>
          <a:p>
            <a:r>
              <a:rPr lang="en-GB" noProof="0" dirty="0" smtClean="0"/>
              <a:t>Method to </a:t>
            </a:r>
            <a:r>
              <a:rPr lang="en-GB" b="1" noProof="0" dirty="0" smtClean="0"/>
              <a:t>scale up existing semantics-driven RS for large-scale variable data</a:t>
            </a:r>
            <a:r>
              <a:rPr lang="en-GB" noProof="0" dirty="0" smtClean="0"/>
              <a:t> with pre-computation of cosine similarities and gradient learning of the model</a:t>
            </a:r>
          </a:p>
          <a:p>
            <a:endParaRPr lang="en-GB" noProof="0" dirty="0" smtClean="0"/>
          </a:p>
          <a:p>
            <a:r>
              <a:rPr lang="en-GB" noProof="0" dirty="0" smtClean="0"/>
              <a:t>Semantics-driven RS can be scaled by rewriting the similarity model as a function of the dot-products of feature vectors of individual items</a:t>
            </a:r>
          </a:p>
          <a:p>
            <a:r>
              <a:rPr lang="en-GB" noProof="0" dirty="0" smtClean="0"/>
              <a:t>Fast optimization of models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83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noProof="0" dirty="0" smtClean="0"/>
              <a:t>Thank you!</a:t>
            </a:r>
            <a:endParaRPr lang="en-GB" noProof="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4864100"/>
            <a:ext cx="5930900" cy="179388"/>
          </a:xfrm>
        </p:spPr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204716" y="238836"/>
            <a:ext cx="2961565" cy="934871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71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2" name="Rectangle 1"/>
          <p:cNvSpPr/>
          <p:nvPr/>
        </p:nvSpPr>
        <p:spPr>
          <a:xfrm>
            <a:off x="1049154" y="4687503"/>
            <a:ext cx="8094846" cy="455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7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DBC804E6-B52B-4DE5-A75D-A83C32E2C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altLang="nl-NL" noProof="0" dirty="0" smtClean="0"/>
              <a:t>Introduction</a:t>
            </a:r>
            <a:endParaRPr lang="en-GB" altLang="nl-NL" noProof="0" dirty="0"/>
          </a:p>
        </p:txBody>
      </p:sp>
      <p:sp>
        <p:nvSpPr>
          <p:cNvPr id="5123" name="Tijdelijke aanduiding voor inhoud 2">
            <a:extLst>
              <a:ext uri="{FF2B5EF4-FFF2-40B4-BE49-F238E27FC236}">
                <a16:creationId xmlns:a16="http://schemas.microsoft.com/office/drawing/2014/main" id="{C9BD0FBD-831C-4B25-B322-7082CC414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endParaRPr lang="en-GB" noProof="0" dirty="0" smtClean="0"/>
          </a:p>
          <a:p>
            <a:pPr algn="just">
              <a:defRPr/>
            </a:pPr>
            <a:r>
              <a:rPr lang="en-GB" noProof="0" dirty="0" smtClean="0"/>
              <a:t>Information overload </a:t>
            </a:r>
          </a:p>
          <a:p>
            <a:pPr algn="just">
              <a:defRPr/>
            </a:pPr>
            <a:endParaRPr lang="en-GB" noProof="0" dirty="0" smtClean="0"/>
          </a:p>
          <a:p>
            <a:pPr algn="just">
              <a:defRPr/>
            </a:pPr>
            <a:r>
              <a:rPr lang="en-GB" noProof="0" dirty="0" smtClean="0"/>
              <a:t>Need for automated and accurate approach in Web to distinguish relevant and non-relevant</a:t>
            </a:r>
          </a:p>
          <a:p>
            <a:pPr algn="just">
              <a:defRPr/>
            </a:pPr>
            <a:endParaRPr lang="en-GB" noProof="0" dirty="0" smtClean="0"/>
          </a:p>
          <a:p>
            <a:pPr algn="just">
              <a:defRPr/>
            </a:pPr>
            <a:r>
              <a:rPr lang="en-GB" b="1" noProof="0" dirty="0" smtClean="0"/>
              <a:t>Recommender systems </a:t>
            </a:r>
            <a:r>
              <a:rPr lang="en-GB" noProof="0" dirty="0" smtClean="0"/>
              <a:t>(RS) help users to plough through a massive and increasing amount of information</a:t>
            </a:r>
          </a:p>
          <a:p>
            <a:pPr algn="just">
              <a:defRPr/>
            </a:pPr>
            <a:endParaRPr lang="en-GB" noProof="0" dirty="0" smtClean="0"/>
          </a:p>
          <a:p>
            <a:pPr algn="just">
              <a:defRPr/>
            </a:pPr>
            <a:r>
              <a:rPr lang="en-GB" noProof="0" dirty="0" smtClean="0"/>
              <a:t>Automatically find relevant content based on:</a:t>
            </a:r>
          </a:p>
          <a:p>
            <a:pPr lvl="1" algn="just">
              <a:defRPr/>
            </a:pPr>
            <a:r>
              <a:rPr lang="en-GB" noProof="0" dirty="0" smtClean="0"/>
              <a:t>user preferences, profiles, behaviour</a:t>
            </a:r>
          </a:p>
          <a:p>
            <a:pPr algn="just">
              <a:defRPr/>
            </a:pPr>
            <a:endParaRPr lang="en-GB" noProof="0" dirty="0" smtClean="0"/>
          </a:p>
          <a:p>
            <a:pPr algn="just">
              <a:defRPr/>
            </a:pPr>
            <a:endParaRPr lang="en-GB" noProof="0" dirty="0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2DFBC61D-9CDF-40A2-A988-D0D7E617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688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DBC804E6-B52B-4DE5-A75D-A83C32E2C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GB" altLang="nl-NL" noProof="0" dirty="0" smtClean="0"/>
              <a:t>Introduction</a:t>
            </a:r>
            <a:endParaRPr lang="en-GB" altLang="nl-NL" noProof="0" dirty="0"/>
          </a:p>
        </p:txBody>
      </p:sp>
      <p:sp>
        <p:nvSpPr>
          <p:cNvPr id="5123" name="Tijdelijke aanduiding voor inhoud 2">
            <a:extLst>
              <a:ext uri="{FF2B5EF4-FFF2-40B4-BE49-F238E27FC236}">
                <a16:creationId xmlns:a16="http://schemas.microsoft.com/office/drawing/2014/main" id="{C9BD0FBD-831C-4B25-B322-7082CC414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619499"/>
          </a:xfrm>
        </p:spPr>
        <p:txBody>
          <a:bodyPr/>
          <a:lstStyle/>
          <a:p>
            <a:pPr algn="just">
              <a:defRPr/>
            </a:pPr>
            <a:r>
              <a:rPr lang="en-GB" noProof="0" dirty="0" smtClean="0"/>
              <a:t>Recommender systems (RS):</a:t>
            </a:r>
          </a:p>
          <a:p>
            <a:pPr lvl="1" algn="just">
              <a:defRPr/>
            </a:pPr>
            <a:r>
              <a:rPr lang="en-GB" sz="1600" noProof="0" dirty="0" smtClean="0"/>
              <a:t>Collaborative filtering</a:t>
            </a:r>
          </a:p>
          <a:p>
            <a:pPr lvl="1" algn="just">
              <a:defRPr/>
            </a:pPr>
            <a:r>
              <a:rPr lang="en-GB" sz="1600" b="1" noProof="0" dirty="0" smtClean="0"/>
              <a:t>Content-based</a:t>
            </a:r>
          </a:p>
          <a:p>
            <a:pPr lvl="1" algn="just">
              <a:defRPr/>
            </a:pPr>
            <a:r>
              <a:rPr lang="en-GB" sz="1600" noProof="0" dirty="0" smtClean="0"/>
              <a:t>Hybrid</a:t>
            </a:r>
          </a:p>
          <a:p>
            <a:pPr algn="just">
              <a:spcBef>
                <a:spcPts val="1200"/>
              </a:spcBef>
              <a:defRPr/>
            </a:pPr>
            <a:r>
              <a:rPr lang="en-GB" noProof="0" dirty="0" smtClean="0"/>
              <a:t>Content-based RS: </a:t>
            </a:r>
          </a:p>
          <a:p>
            <a:pPr lvl="1" algn="just">
              <a:defRPr/>
            </a:pPr>
            <a:r>
              <a:rPr lang="en-GB" noProof="0" dirty="0" smtClean="0"/>
              <a:t>Vary in features exploited and used for similarity calculations </a:t>
            </a:r>
          </a:p>
          <a:p>
            <a:pPr lvl="1" algn="just">
              <a:defRPr/>
            </a:pPr>
            <a:r>
              <a:rPr lang="en-GB" noProof="0" dirty="0" smtClean="0"/>
              <a:t>Are often term-based</a:t>
            </a:r>
          </a:p>
          <a:p>
            <a:pPr lvl="1" algn="just">
              <a:defRPr/>
            </a:pPr>
            <a:r>
              <a:rPr lang="en-GB" noProof="0" dirty="0" smtClean="0"/>
              <a:t>Common measure: Term Frequency – Inverse Document Frequency </a:t>
            </a:r>
            <a:br>
              <a:rPr lang="en-GB" noProof="0" dirty="0" smtClean="0"/>
            </a:br>
            <a:r>
              <a:rPr lang="en-GB" noProof="0" dirty="0" smtClean="0"/>
              <a:t>(</a:t>
            </a:r>
            <a:r>
              <a:rPr lang="en-GB" b="1" noProof="0" dirty="0" smtClean="0">
                <a:solidFill>
                  <a:schemeClr val="accent1">
                    <a:lumMod val="50000"/>
                  </a:schemeClr>
                </a:solidFill>
              </a:rPr>
              <a:t>TF-IDF</a:t>
            </a:r>
            <a:r>
              <a:rPr lang="en-GB" noProof="0" dirty="0" smtClean="0"/>
              <a:t>) as proposed by </a:t>
            </a:r>
            <a:r>
              <a:rPr lang="en-GB" sz="1400" noProof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[Salton and Buckley, 1988]</a:t>
            </a:r>
          </a:p>
          <a:p>
            <a:pPr algn="just">
              <a:spcBef>
                <a:spcPts val="1200"/>
              </a:spcBef>
              <a:defRPr/>
            </a:pPr>
            <a:r>
              <a:rPr lang="en-GB" noProof="0" dirty="0" smtClean="0"/>
              <a:t>Users’ interests translated into vectors TF-IDF weights</a:t>
            </a:r>
          </a:p>
          <a:p>
            <a:pPr lvl="1" algn="just">
              <a:defRPr/>
            </a:pPr>
            <a:r>
              <a:rPr lang="en-GB" noProof="0" dirty="0" smtClean="0"/>
              <a:t>Weights computed for every term within a document</a:t>
            </a:r>
            <a:endParaRPr lang="en-GB" noProof="0" dirty="0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2DFBC61D-9CDF-40A2-A988-D0D7E617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DFA39CF5-54D2-4287-AB92-EEB87C95B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 noProof="0" dirty="0" smtClean="0"/>
              <a:t>Introduction: TF-IDF</a:t>
            </a:r>
            <a:endParaRPr lang="en-GB" altLang="nl-NL" noProof="0" dirty="0"/>
          </a:p>
        </p:txBody>
      </p:sp>
      <p:sp>
        <p:nvSpPr>
          <p:cNvPr id="8195" name="Tijdelijke aanduiding voor inhoud 2">
            <a:extLst>
              <a:ext uri="{FF2B5EF4-FFF2-40B4-BE49-F238E27FC236}">
                <a16:creationId xmlns:a16="http://schemas.microsoft.com/office/drawing/2014/main" id="{B1955CF2-B98C-434E-8BE6-6A24A1C1A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GB" altLang="nl-NL" noProof="0" dirty="0" smtClean="0"/>
              <a:t>TF-IDF:</a:t>
            </a:r>
          </a:p>
          <a:p>
            <a:pPr lvl="1" algn="just">
              <a:defRPr/>
            </a:pPr>
            <a:r>
              <a:rPr lang="en-GB" altLang="nl-NL" sz="1600" noProof="0" dirty="0" smtClean="0"/>
              <a:t>Pre-processed documents (stop words removal and stemming) </a:t>
            </a:r>
          </a:p>
          <a:p>
            <a:pPr lvl="1" algn="just">
              <a:defRPr/>
            </a:pPr>
            <a:r>
              <a:rPr lang="en-GB" altLang="nl-NL" sz="1600" noProof="0" dirty="0" smtClean="0"/>
              <a:t>For each term, it takes into consideration:</a:t>
            </a:r>
          </a:p>
          <a:p>
            <a:pPr lvl="2" algn="just">
              <a:defRPr/>
            </a:pPr>
            <a:r>
              <a:rPr lang="en-GB" altLang="nl-NL" sz="1600" noProof="0" dirty="0" smtClean="0"/>
              <a:t>The importance in a single document</a:t>
            </a:r>
          </a:p>
          <a:p>
            <a:pPr lvl="2" algn="just">
              <a:defRPr/>
            </a:pPr>
            <a:r>
              <a:rPr lang="en-GB" altLang="nl-NL" sz="1600" noProof="0" dirty="0" smtClean="0"/>
              <a:t>The inverse of the general importance within a set of documents</a:t>
            </a:r>
          </a:p>
          <a:p>
            <a:pPr marL="0" indent="0" algn="just">
              <a:buNone/>
              <a:defRPr/>
            </a:pPr>
            <a:endParaRPr lang="en-GB" altLang="nl-NL" sz="900" noProof="0" dirty="0" smtClean="0"/>
          </a:p>
          <a:p>
            <a:pPr algn="just">
              <a:defRPr/>
            </a:pPr>
            <a:endParaRPr lang="en-GB" altLang="nl-NL" noProof="0" dirty="0" smtClean="0"/>
          </a:p>
          <a:p>
            <a:pPr algn="just">
              <a:defRPr/>
            </a:pPr>
            <a:endParaRPr lang="en-GB" altLang="nl-NL" noProof="0" dirty="0" smtClean="0"/>
          </a:p>
          <a:p>
            <a:pPr algn="just">
              <a:defRPr/>
            </a:pPr>
            <a:endParaRPr lang="en-GB" altLang="nl-NL" noProof="0" dirty="0" smtClean="0"/>
          </a:p>
          <a:p>
            <a:pPr algn="just">
              <a:defRPr/>
            </a:pPr>
            <a:endParaRPr lang="en-GB" altLang="nl-NL" noProof="0" dirty="0"/>
          </a:p>
        </p:txBody>
      </p:sp>
      <p:pic>
        <p:nvPicPr>
          <p:cNvPr id="8200" name="Afbeelding 8199">
            <a:extLst>
              <a:ext uri="{FF2B5EF4-FFF2-40B4-BE49-F238E27FC236}">
                <a16:creationId xmlns:a16="http://schemas.microsoft.com/office/drawing/2014/main" id="{446BD3E2-BB2B-4B1D-AE67-B4758E901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66" y="2600849"/>
            <a:ext cx="966788" cy="107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Afbeelding 8203">
            <a:extLst>
              <a:ext uri="{FF2B5EF4-FFF2-40B4-BE49-F238E27FC236}">
                <a16:creationId xmlns:a16="http://schemas.microsoft.com/office/drawing/2014/main" id="{5599F794-E8C1-44B5-ADA7-CB430DB2A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66" y="2600849"/>
            <a:ext cx="966788" cy="107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Afbeelding 8204">
            <a:extLst>
              <a:ext uri="{FF2B5EF4-FFF2-40B4-BE49-F238E27FC236}">
                <a16:creationId xmlns:a16="http://schemas.microsoft.com/office/drawing/2014/main" id="{79EEF6B7-0B59-435C-97EF-7938CDD93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66" y="2600849"/>
            <a:ext cx="966788" cy="107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Afbeelding 8205">
            <a:extLst>
              <a:ext uri="{FF2B5EF4-FFF2-40B4-BE49-F238E27FC236}">
                <a16:creationId xmlns:a16="http://schemas.microsoft.com/office/drawing/2014/main" id="{2E281D48-9FA4-4691-AC65-75105BF35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66" y="2600849"/>
            <a:ext cx="966788" cy="107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0" name="Tekstvak 8209">
            <a:extLst>
              <a:ext uri="{FF2B5EF4-FFF2-40B4-BE49-F238E27FC236}">
                <a16:creationId xmlns:a16="http://schemas.microsoft.com/office/drawing/2014/main" id="{BE681F61-49B1-4ECE-BD4D-EF8922739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421" y="2690146"/>
            <a:ext cx="3949304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FontTx/>
              <a:buNone/>
            </a:pPr>
            <a:r>
              <a:rPr lang="et-EE" altLang="nl-NL" sz="1400" dirty="0" smtClean="0">
                <a:latin typeface="+mj-lt"/>
              </a:rPr>
              <a:t>IMPORTANT TERMS: </a:t>
            </a:r>
            <a:r>
              <a:rPr lang="nl-NL" altLang="nl-NL" sz="1400" b="1" dirty="0" smtClean="0">
                <a:solidFill>
                  <a:srgbClr val="FF0000"/>
                </a:solidFill>
                <a:latin typeface="+mj-lt"/>
              </a:rPr>
              <a:t>red</a:t>
            </a:r>
            <a:r>
              <a:rPr lang="nl-NL" altLang="nl-NL" sz="1400" dirty="0">
                <a:latin typeface="+mj-lt"/>
              </a:rPr>
              <a:t>, </a:t>
            </a:r>
            <a:r>
              <a:rPr lang="nl-NL" altLang="nl-NL" sz="1400" b="1" dirty="0">
                <a:solidFill>
                  <a:srgbClr val="7030A0"/>
                </a:solidFill>
                <a:latin typeface="+mj-lt"/>
              </a:rPr>
              <a:t>purple</a:t>
            </a:r>
            <a:r>
              <a:rPr lang="nl-NL" altLang="nl-NL" sz="1400" dirty="0">
                <a:latin typeface="+mj-lt"/>
              </a:rPr>
              <a:t>, and </a:t>
            </a:r>
            <a:r>
              <a:rPr lang="nl-NL" altLang="nl-NL" sz="1400" b="1" dirty="0" smtClean="0">
                <a:solidFill>
                  <a:srgbClr val="3333CC"/>
                </a:solidFill>
                <a:latin typeface="+mj-lt"/>
              </a:rPr>
              <a:t>blue</a:t>
            </a:r>
            <a:r>
              <a:rPr lang="nl-NL" altLang="nl-NL" sz="1400" dirty="0" smtClean="0">
                <a:latin typeface="+mj-lt"/>
              </a:rPr>
              <a:t> </a:t>
            </a:r>
            <a:endParaRPr lang="et-EE" altLang="nl-NL" sz="1400" dirty="0" smtClean="0">
              <a:latin typeface="+mj-lt"/>
            </a:endParaRPr>
          </a:p>
          <a:p>
            <a:pPr>
              <a:spcBef>
                <a:spcPts val="600"/>
              </a:spcBef>
              <a:buFontTx/>
              <a:buNone/>
            </a:pPr>
            <a:r>
              <a:rPr lang="et-EE" altLang="nl-NL" sz="1400" dirty="0" smtClean="0">
                <a:latin typeface="+mj-lt"/>
              </a:rPr>
              <a:t>Irrelevant </a:t>
            </a:r>
            <a:r>
              <a:rPr lang="et-EE" altLang="nl-NL" sz="1400" dirty="0" err="1" smtClean="0">
                <a:latin typeface="+mj-lt"/>
              </a:rPr>
              <a:t>terms</a:t>
            </a:r>
            <a:r>
              <a:rPr lang="et-EE" altLang="nl-NL" sz="1400" dirty="0" smtClean="0">
                <a:latin typeface="+mj-lt"/>
              </a:rPr>
              <a:t>: </a:t>
            </a:r>
            <a:r>
              <a:rPr lang="nl-NL" altLang="nl-NL" sz="1400" b="1" dirty="0" smtClean="0">
                <a:solidFill>
                  <a:srgbClr val="FFC000"/>
                </a:solidFill>
                <a:latin typeface="+mj-lt"/>
              </a:rPr>
              <a:t>yellow</a:t>
            </a:r>
            <a:r>
              <a:rPr lang="nl-NL" altLang="nl-NL" sz="1400" dirty="0">
                <a:latin typeface="+mj-lt"/>
              </a:rPr>
              <a:t>, </a:t>
            </a:r>
            <a:r>
              <a:rPr lang="nl-NL" altLang="nl-NL" sz="1400" b="1" dirty="0">
                <a:solidFill>
                  <a:srgbClr val="00B050"/>
                </a:solidFill>
                <a:latin typeface="+mj-lt"/>
              </a:rPr>
              <a:t>green</a:t>
            </a:r>
            <a:r>
              <a:rPr lang="nl-NL" altLang="nl-NL" sz="1400" dirty="0">
                <a:latin typeface="+mj-lt"/>
              </a:rPr>
              <a:t>, and </a:t>
            </a:r>
            <a:r>
              <a:rPr lang="nl-NL" altLang="nl-NL" sz="1400" b="1" dirty="0" smtClean="0">
                <a:solidFill>
                  <a:srgbClr val="FF99CC"/>
                </a:solidFill>
                <a:latin typeface="+mj-lt"/>
              </a:rPr>
              <a:t>pink</a:t>
            </a:r>
            <a:endParaRPr lang="nl-NL" altLang="nl-NL" sz="1400" dirty="0">
              <a:latin typeface="+mj-lt"/>
            </a:endParaRPr>
          </a:p>
        </p:txBody>
      </p:sp>
      <p:grpSp>
        <p:nvGrpSpPr>
          <p:cNvPr id="8217" name="Groep 8216">
            <a:extLst>
              <a:ext uri="{FF2B5EF4-FFF2-40B4-BE49-F238E27FC236}">
                <a16:creationId xmlns:a16="http://schemas.microsoft.com/office/drawing/2014/main" id="{88F1D27A-50B3-490B-80F8-F4073A686207}"/>
              </a:ext>
            </a:extLst>
          </p:cNvPr>
          <p:cNvGrpSpPr>
            <a:grpSpLocks/>
          </p:cNvGrpSpPr>
          <p:nvPr/>
        </p:nvGrpSpPr>
        <p:grpSpPr bwMode="auto">
          <a:xfrm>
            <a:off x="3294460" y="2554415"/>
            <a:ext cx="1072753" cy="1170385"/>
            <a:chOff x="2997310" y="3364135"/>
            <a:chExt cx="1430674" cy="1560366"/>
          </a:xfrm>
        </p:grpSpPr>
        <p:pic>
          <p:nvPicPr>
            <p:cNvPr id="10251" name="Afbeelding 8213">
              <a:extLst>
                <a:ext uri="{FF2B5EF4-FFF2-40B4-BE49-F238E27FC236}">
                  <a16:creationId xmlns:a16="http://schemas.microsoft.com/office/drawing/2014/main" id="{96FA157E-C318-497E-AA59-BC7A57ACC1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7644" y="3364135"/>
              <a:ext cx="642667" cy="7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Afbeelding 8214">
              <a:extLst>
                <a:ext uri="{FF2B5EF4-FFF2-40B4-BE49-F238E27FC236}">
                  <a16:creationId xmlns:a16="http://schemas.microsoft.com/office/drawing/2014/main" id="{630B1588-4C51-4B72-89C6-E91862AF9E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7310" y="4204501"/>
              <a:ext cx="642667" cy="7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Afbeelding 8215">
              <a:extLst>
                <a:ext uri="{FF2B5EF4-FFF2-40B4-BE49-F238E27FC236}">
                  <a16:creationId xmlns:a16="http://schemas.microsoft.com/office/drawing/2014/main" id="{64D11D60-ED0E-4526-9F68-3BB4E94AE9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5317" y="3786659"/>
              <a:ext cx="642667" cy="7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89E8F338-2774-4962-9EFA-806D1A19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DFA39CF5-54D2-4287-AB92-EEB87C95B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nl-NL" noProof="0" dirty="0" smtClean="0"/>
              <a:t>Introduction: Motivation</a:t>
            </a:r>
            <a:endParaRPr lang="en-GB" altLang="nl-NL" noProof="0" dirty="0"/>
          </a:p>
        </p:txBody>
      </p:sp>
      <p:sp>
        <p:nvSpPr>
          <p:cNvPr id="8195" name="Tijdelijke aanduiding voor inhoud 2">
            <a:extLst>
              <a:ext uri="{FF2B5EF4-FFF2-40B4-BE49-F238E27FC236}">
                <a16:creationId xmlns:a16="http://schemas.microsoft.com/office/drawing/2014/main" id="{B1955CF2-B98C-434E-8BE6-6A24A1C1A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600449"/>
          </a:xfrm>
        </p:spPr>
        <p:txBody>
          <a:bodyPr/>
          <a:lstStyle/>
          <a:p>
            <a:pPr>
              <a:defRPr/>
            </a:pPr>
            <a:r>
              <a:rPr lang="en-GB" altLang="nl-NL" noProof="0" dirty="0" smtClean="0"/>
              <a:t>Several RS build upon TF-IDF in the </a:t>
            </a:r>
            <a:r>
              <a:rPr lang="en-GB" altLang="nl-NL" b="1" noProof="0" dirty="0" smtClean="0"/>
              <a:t>news recommendation domain</a:t>
            </a:r>
          </a:p>
          <a:p>
            <a:pPr>
              <a:spcBef>
                <a:spcPts val="1200"/>
              </a:spcBef>
              <a:defRPr/>
            </a:pPr>
            <a:r>
              <a:rPr lang="en-GB" altLang="nl-NL" b="1" noProof="0" dirty="0" smtClean="0"/>
              <a:t>Concept Frequency</a:t>
            </a:r>
            <a:r>
              <a:rPr lang="en-GB" altLang="nl-NL" noProof="0" dirty="0" smtClean="0"/>
              <a:t> – Inverse Document Frequency (CF-IDF)</a:t>
            </a:r>
          </a:p>
          <a:p>
            <a:pPr lvl="1">
              <a:defRPr/>
            </a:pPr>
            <a:r>
              <a:rPr lang="en-GB" altLang="nl-NL" noProof="0" dirty="0" smtClean="0"/>
              <a:t>Concepts from domain ontologies (CF-IDF)</a:t>
            </a:r>
          </a:p>
          <a:p>
            <a:pPr lvl="1">
              <a:defRPr/>
            </a:pPr>
            <a:r>
              <a:rPr lang="en-GB" altLang="nl-NL" noProof="0" dirty="0" smtClean="0"/>
              <a:t>Concepts and related concepts from domain ontologies (CF-IDF+)</a:t>
            </a:r>
          </a:p>
          <a:p>
            <a:pPr>
              <a:spcBef>
                <a:spcPts val="1200"/>
              </a:spcBef>
              <a:defRPr/>
            </a:pPr>
            <a:r>
              <a:rPr lang="en-GB" altLang="nl-NL" b="1" noProof="0" dirty="0" err="1" smtClean="0"/>
              <a:t>Synset</a:t>
            </a:r>
            <a:r>
              <a:rPr lang="en-GB" altLang="nl-NL" b="1" noProof="0" dirty="0" smtClean="0"/>
              <a:t> Frequency </a:t>
            </a:r>
            <a:r>
              <a:rPr lang="en-GB" altLang="nl-NL" noProof="0" dirty="0" smtClean="0"/>
              <a:t>– Inverse Document Frequency (SF-IDF)</a:t>
            </a:r>
          </a:p>
          <a:p>
            <a:pPr lvl="1">
              <a:defRPr/>
            </a:pPr>
            <a:r>
              <a:rPr lang="en-GB" altLang="nl-NL" noProof="0" dirty="0" smtClean="0"/>
              <a:t>Terms, Synonyms from semantic lexicon (SF-IDF)</a:t>
            </a:r>
          </a:p>
          <a:p>
            <a:pPr lvl="1">
              <a:defRPr/>
            </a:pPr>
            <a:r>
              <a:rPr lang="en-GB" altLang="nl-NL" noProof="0" dirty="0" err="1" smtClean="0"/>
              <a:t>Synsets</a:t>
            </a:r>
            <a:r>
              <a:rPr lang="en-GB" altLang="nl-NL" noProof="0" dirty="0" smtClean="0"/>
              <a:t> and their 27 semantic relationship types (SF-IDF+)</a:t>
            </a:r>
          </a:p>
          <a:p>
            <a:pPr>
              <a:spcBef>
                <a:spcPts val="1200"/>
              </a:spcBef>
              <a:defRPr/>
            </a:pPr>
            <a:r>
              <a:rPr lang="en-GB" altLang="nl-NL" noProof="0" dirty="0" smtClean="0"/>
              <a:t>Extended with similarity between named entities on the Web </a:t>
            </a:r>
            <a:br>
              <a:rPr lang="en-GB" altLang="nl-NL" noProof="0" dirty="0" smtClean="0"/>
            </a:br>
            <a:r>
              <a:rPr lang="en-GB" altLang="nl-NL" noProof="0" dirty="0" smtClean="0"/>
              <a:t>(Bing-SF-IDF+)</a:t>
            </a:r>
          </a:p>
          <a:p>
            <a:pPr>
              <a:defRPr/>
            </a:pPr>
            <a:r>
              <a:rPr lang="en-GB" altLang="nl-NL" noProof="0" dirty="0" smtClean="0"/>
              <a:t>Combined with domain concepts (Bing-CSF-IDF+)</a:t>
            </a:r>
          </a:p>
          <a:p>
            <a:pPr>
              <a:defRPr/>
            </a:pPr>
            <a:endParaRPr lang="en-GB" altLang="nl-NL" noProof="0" dirty="0" smtClean="0"/>
          </a:p>
          <a:p>
            <a:pPr>
              <a:defRPr/>
            </a:pPr>
            <a:endParaRPr lang="en-GB" altLang="nl-NL" noProof="0" dirty="0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89E8F338-2774-4962-9EFA-806D1A19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09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noProof="0" dirty="0" err="1" smtClean="0"/>
              <a:t>Semantics-Driven</a:t>
            </a:r>
            <a:r>
              <a:rPr lang="et-EE" noProof="0" dirty="0" smtClean="0"/>
              <a:t> </a:t>
            </a:r>
            <a:r>
              <a:rPr lang="et-EE" noProof="0" dirty="0" err="1" smtClean="0"/>
              <a:t>Recommenders</a:t>
            </a:r>
            <a:r>
              <a:rPr lang="et-EE" noProof="0" dirty="0" smtClean="0"/>
              <a:t> </a:t>
            </a:r>
            <a:r>
              <a:rPr lang="et-EE" sz="1400" noProof="0" dirty="0" err="1" smtClean="0"/>
              <a:t>for</a:t>
            </a:r>
            <a:r>
              <a:rPr lang="et-EE" sz="1400" noProof="0" dirty="0" smtClean="0"/>
              <a:t> News </a:t>
            </a:r>
            <a:r>
              <a:rPr lang="et-EE" sz="1400" noProof="0" dirty="0" err="1" smtClean="0"/>
              <a:t>Recommendation</a:t>
            </a:r>
            <a:endParaRPr lang="en-GB" sz="1400" noProof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  <p:sp>
        <p:nvSpPr>
          <p:cNvPr id="3" name="TextBox 2"/>
          <p:cNvSpPr txBox="1"/>
          <p:nvPr/>
        </p:nvSpPr>
        <p:spPr>
          <a:xfrm>
            <a:off x="179402" y="2362873"/>
            <a:ext cx="127838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t-EE" dirty="0" smtClean="0"/>
              <a:t>TF-IDF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75808" y="2732846"/>
            <a:ext cx="685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400" i="1" dirty="0" err="1" smtClean="0"/>
              <a:t>Terms</a:t>
            </a:r>
            <a:endParaRPr lang="en-GB" sz="1400" i="1" dirty="0"/>
          </a:p>
        </p:txBody>
      </p:sp>
      <p:grpSp>
        <p:nvGrpSpPr>
          <p:cNvPr id="45" name="Group 44"/>
          <p:cNvGrpSpPr/>
          <p:nvPr/>
        </p:nvGrpSpPr>
        <p:grpSpPr>
          <a:xfrm>
            <a:off x="1083700" y="1538729"/>
            <a:ext cx="2124466" cy="2281034"/>
            <a:chOff x="1083700" y="1269221"/>
            <a:chExt cx="2124466" cy="2281034"/>
          </a:xfrm>
        </p:grpSpPr>
        <p:sp>
          <p:nvSpPr>
            <p:cNvPr id="4" name="TextBox 3"/>
            <p:cNvSpPr txBox="1"/>
            <p:nvPr/>
          </p:nvSpPr>
          <p:spPr>
            <a:xfrm>
              <a:off x="1929782" y="1269221"/>
              <a:ext cx="1278384" cy="369332"/>
            </a:xfrm>
            <a:prstGeom prst="rect">
              <a:avLst/>
            </a:prstGeom>
            <a:solidFill>
              <a:srgbClr val="92D050">
                <a:alpha val="20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dirty="0" smtClean="0"/>
                <a:t>SF-IDF</a:t>
              </a:r>
              <a:endParaRPr lang="en-GB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26450" y="2878130"/>
              <a:ext cx="1278384" cy="36933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dirty="0" smtClean="0"/>
                <a:t>CF-IDF</a:t>
              </a:r>
              <a:endParaRPr lang="en-GB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1455934" y="1464816"/>
              <a:ext cx="470516" cy="798990"/>
            </a:xfrm>
            <a:custGeom>
              <a:avLst/>
              <a:gdLst>
                <a:gd name="connsiteX0" fmla="*/ 0 w 470516"/>
                <a:gd name="connsiteY0" fmla="*/ 798990 h 798990"/>
                <a:gd name="connsiteX1" fmla="*/ 221941 w 470516"/>
                <a:gd name="connsiteY1" fmla="*/ 133165 h 798990"/>
                <a:gd name="connsiteX2" fmla="*/ 470516 w 470516"/>
                <a:gd name="connsiteY2" fmla="*/ 0 h 798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70516" h="798990">
                  <a:moveTo>
                    <a:pt x="0" y="798990"/>
                  </a:moveTo>
                  <a:cubicBezTo>
                    <a:pt x="71761" y="532660"/>
                    <a:pt x="143522" y="266330"/>
                    <a:pt x="221941" y="133165"/>
                  </a:cubicBezTo>
                  <a:cubicBezTo>
                    <a:pt x="300360" y="0"/>
                    <a:pt x="385438" y="0"/>
                    <a:pt x="470516" y="0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Freeform 6"/>
            <p:cNvSpPr/>
            <p:nvPr/>
          </p:nvSpPr>
          <p:spPr>
            <a:xfrm flipV="1">
              <a:off x="1459266" y="2263806"/>
              <a:ext cx="470516" cy="798990"/>
            </a:xfrm>
            <a:custGeom>
              <a:avLst/>
              <a:gdLst>
                <a:gd name="connsiteX0" fmla="*/ 0 w 470516"/>
                <a:gd name="connsiteY0" fmla="*/ 798990 h 798990"/>
                <a:gd name="connsiteX1" fmla="*/ 221941 w 470516"/>
                <a:gd name="connsiteY1" fmla="*/ 133165 h 798990"/>
                <a:gd name="connsiteX2" fmla="*/ 470516 w 470516"/>
                <a:gd name="connsiteY2" fmla="*/ 0 h 798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70516" h="798990">
                  <a:moveTo>
                    <a:pt x="0" y="798990"/>
                  </a:moveTo>
                  <a:cubicBezTo>
                    <a:pt x="71761" y="532660"/>
                    <a:pt x="143522" y="266330"/>
                    <a:pt x="221941" y="133165"/>
                  </a:cubicBezTo>
                  <a:cubicBezTo>
                    <a:pt x="300360" y="0"/>
                    <a:pt x="385438" y="0"/>
                    <a:pt x="470516" y="0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63576" y="1638553"/>
              <a:ext cx="8041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err="1" smtClean="0"/>
                <a:t>Synsets</a:t>
              </a:r>
              <a:endParaRPr lang="en-GB" sz="14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74673" y="3242478"/>
              <a:ext cx="9819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err="1" smtClean="0"/>
                <a:t>Concepts</a:t>
              </a:r>
              <a:endParaRPr lang="en-GB" sz="1400" i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83700" y="1470011"/>
              <a:ext cx="6286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build</a:t>
              </a:r>
              <a:r>
                <a:rPr lang="et-EE" sz="105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 on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87536" y="2762101"/>
              <a:ext cx="628698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build</a:t>
              </a:r>
              <a:r>
                <a:rPr lang="et-EE" sz="105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 on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94117" y="1509798"/>
            <a:ext cx="1948952" cy="2760496"/>
            <a:chOff x="3194117" y="1240290"/>
            <a:chExt cx="1948952" cy="2760496"/>
          </a:xfrm>
        </p:grpSpPr>
        <p:sp>
          <p:nvSpPr>
            <p:cNvPr id="8" name="TextBox 7"/>
            <p:cNvSpPr txBox="1"/>
            <p:nvPr/>
          </p:nvSpPr>
          <p:spPr>
            <a:xfrm>
              <a:off x="3787432" y="2878130"/>
              <a:ext cx="1278384" cy="36933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dirty="0" smtClean="0"/>
                <a:t>CF-IDF+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87432" y="1269221"/>
              <a:ext cx="1278384" cy="369332"/>
            </a:xfrm>
            <a:prstGeom prst="rect">
              <a:avLst/>
            </a:prstGeom>
            <a:solidFill>
              <a:srgbClr val="92D050">
                <a:alpha val="74902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dirty="0" smtClean="0"/>
                <a:t>SF-IDF+</a:t>
              </a:r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024558" y="1653302"/>
              <a:ext cx="8041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err="1" smtClean="0"/>
                <a:t>Synsets</a:t>
              </a:r>
              <a:endParaRPr lang="en-GB" sz="1400" i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88119" y="1895914"/>
              <a:ext cx="14549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smtClean="0"/>
                <a:t>+ </a:t>
              </a:r>
              <a:r>
                <a:rPr lang="et-EE" sz="1400" i="1" dirty="0" err="1" smtClean="0"/>
                <a:t>Relationships</a:t>
              </a:r>
              <a:endParaRPr lang="en-GB" sz="1400" i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35655" y="3242478"/>
              <a:ext cx="9819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err="1" smtClean="0"/>
                <a:t>Concepts</a:t>
              </a:r>
              <a:endParaRPr lang="en-GB" sz="1400" i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49111" y="3483795"/>
              <a:ext cx="14549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400" i="1" dirty="0" smtClean="0"/>
                <a:t>+ </a:t>
              </a:r>
              <a:r>
                <a:rPr lang="et-EE" sz="1400" i="1" dirty="0" err="1" smtClean="0"/>
                <a:t>Relationships</a:t>
              </a:r>
              <a:endParaRPr lang="en-GB" sz="14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68672" y="2178808"/>
              <a:ext cx="10438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200" i="1" dirty="0" smtClean="0"/>
                <a:t>(27 </a:t>
              </a:r>
              <a:r>
                <a:rPr lang="et-EE" sz="1200" i="1" dirty="0" err="1" smtClean="0"/>
                <a:t>weights</a:t>
              </a:r>
              <a:r>
                <a:rPr lang="et-EE" sz="1200" i="1" dirty="0" smtClean="0"/>
                <a:t>)</a:t>
              </a:r>
              <a:endParaRPr lang="en-GB" sz="1200" i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35655" y="3723787"/>
              <a:ext cx="95987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200" i="1" dirty="0" smtClean="0"/>
                <a:t>(3 </a:t>
              </a:r>
              <a:r>
                <a:rPr lang="et-EE" sz="1200" i="1" dirty="0" err="1" smtClean="0"/>
                <a:t>weights</a:t>
              </a:r>
              <a:r>
                <a:rPr lang="et-EE" sz="1200" i="1" dirty="0" smtClean="0"/>
                <a:t>)</a:t>
              </a:r>
              <a:endParaRPr lang="en-GB" sz="1200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94117" y="1240290"/>
              <a:ext cx="5629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extend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26" name="Straight Connector 25"/>
            <p:cNvCxnSpPr>
              <a:stCxn id="4" idx="3"/>
              <a:endCxn id="9" idx="1"/>
            </p:cNvCxnSpPr>
            <p:nvPr/>
          </p:nvCxnSpPr>
          <p:spPr>
            <a:xfrm>
              <a:off x="3208166" y="1444262"/>
              <a:ext cx="579266" cy="9625"/>
            </a:xfrm>
            <a:prstGeom prst="lin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194117" y="2849199"/>
              <a:ext cx="5629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extend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30" name="Straight Connector 29"/>
            <p:cNvCxnSpPr>
              <a:stCxn id="5" idx="3"/>
            </p:cNvCxnSpPr>
            <p:nvPr/>
          </p:nvCxnSpPr>
          <p:spPr>
            <a:xfrm>
              <a:off x="3204834" y="3332304"/>
              <a:ext cx="582598" cy="0"/>
            </a:xfrm>
            <a:prstGeom prst="lin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047272" y="1144878"/>
            <a:ext cx="2242572" cy="767929"/>
            <a:chOff x="5047272" y="875370"/>
            <a:chExt cx="2242572" cy="767929"/>
          </a:xfrm>
        </p:grpSpPr>
        <p:sp>
          <p:nvSpPr>
            <p:cNvPr id="31" name="TextBox 30"/>
            <p:cNvSpPr txBox="1"/>
            <p:nvPr/>
          </p:nvSpPr>
          <p:spPr>
            <a:xfrm>
              <a:off x="5645082" y="1273967"/>
              <a:ext cx="1644762" cy="369332"/>
            </a:xfrm>
            <a:prstGeom prst="rect">
              <a:avLst/>
            </a:prstGeom>
            <a:solidFill>
              <a:srgbClr val="008676">
                <a:alpha val="56078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dirty="0" smtClean="0"/>
                <a:t>Bing-SF-IDF+</a:t>
              </a:r>
              <a:endParaRPr lang="en-GB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47272" y="1240290"/>
              <a:ext cx="5629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extend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33" name="Straight Connector 32"/>
            <p:cNvCxnSpPr>
              <a:endCxn id="31" idx="1"/>
            </p:cNvCxnSpPr>
            <p:nvPr/>
          </p:nvCxnSpPr>
          <p:spPr>
            <a:xfrm>
              <a:off x="5065816" y="1453887"/>
              <a:ext cx="579266" cy="4746"/>
            </a:xfrm>
            <a:prstGeom prst="lin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pic>
          <p:nvPicPr>
            <p:cNvPr id="34" name="Picture 2" descr="Afbeeldingsresultaat voor bing logo">
              <a:extLst>
                <a:ext uri="{FF2B5EF4-FFF2-40B4-BE49-F238E27FC236}">
                  <a16:creationId xmlns:a16="http://schemas.microsoft.com/office/drawing/2014/main" id="{3FB100E1-587F-49F5-96B7-69157A8A7E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3742" y="875370"/>
              <a:ext cx="726230" cy="293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8" name="Group 47"/>
          <p:cNvGrpSpPr/>
          <p:nvPr/>
        </p:nvGrpSpPr>
        <p:grpSpPr>
          <a:xfrm>
            <a:off x="5069150" y="1698813"/>
            <a:ext cx="3771043" cy="1679905"/>
            <a:chOff x="5069150" y="1429305"/>
            <a:chExt cx="3771043" cy="1679905"/>
          </a:xfrm>
        </p:grpSpPr>
        <p:sp>
          <p:nvSpPr>
            <p:cNvPr id="35" name="TextBox 34"/>
            <p:cNvSpPr txBox="1"/>
            <p:nvPr/>
          </p:nvSpPr>
          <p:spPr>
            <a:xfrm>
              <a:off x="6931853" y="2478635"/>
              <a:ext cx="1908340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t-EE" b="1" dirty="0" smtClean="0">
                  <a:solidFill>
                    <a:schemeClr val="bg1"/>
                  </a:solidFill>
                </a:rPr>
                <a:t>Bing-CSF-IDF+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069150" y="2686475"/>
              <a:ext cx="1862703" cy="422735"/>
            </a:xfrm>
            <a:custGeom>
              <a:avLst/>
              <a:gdLst>
                <a:gd name="connsiteX0" fmla="*/ 0 w 1731145"/>
                <a:gd name="connsiteY0" fmla="*/ 497622 h 526282"/>
                <a:gd name="connsiteX1" fmla="*/ 958788 w 1731145"/>
                <a:gd name="connsiteY1" fmla="*/ 479867 h 526282"/>
                <a:gd name="connsiteX2" fmla="*/ 1171852 w 1731145"/>
                <a:gd name="connsiteY2" fmla="*/ 62617 h 526282"/>
                <a:gd name="connsiteX3" fmla="*/ 1731145 w 1731145"/>
                <a:gd name="connsiteY3" fmla="*/ 9351 h 526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31145" h="526282">
                  <a:moveTo>
                    <a:pt x="0" y="497622"/>
                  </a:moveTo>
                  <a:cubicBezTo>
                    <a:pt x="381739" y="524995"/>
                    <a:pt x="763479" y="552368"/>
                    <a:pt x="958788" y="479867"/>
                  </a:cubicBezTo>
                  <a:cubicBezTo>
                    <a:pt x="1154097" y="407366"/>
                    <a:pt x="1043126" y="141036"/>
                    <a:pt x="1171852" y="62617"/>
                  </a:cubicBezTo>
                  <a:cubicBezTo>
                    <a:pt x="1300578" y="-15802"/>
                    <a:pt x="1515861" y="-3226"/>
                    <a:pt x="1731145" y="9351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391805" y="1429305"/>
              <a:ext cx="1208094" cy="1180730"/>
            </a:xfrm>
            <a:custGeom>
              <a:avLst/>
              <a:gdLst>
                <a:gd name="connsiteX0" fmla="*/ 980252 w 1335116"/>
                <a:gd name="connsiteY0" fmla="*/ 0 h 1180730"/>
                <a:gd name="connsiteX1" fmla="*/ 1282093 w 1335116"/>
                <a:gd name="connsiteY1" fmla="*/ 177553 h 1180730"/>
                <a:gd name="connsiteX2" fmla="*/ 21464 w 1335116"/>
                <a:gd name="connsiteY2" fmla="*/ 772357 h 1180730"/>
                <a:gd name="connsiteX3" fmla="*/ 607390 w 1335116"/>
                <a:gd name="connsiteY3" fmla="*/ 1180730 h 1180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35116" h="1180730">
                  <a:moveTo>
                    <a:pt x="980252" y="0"/>
                  </a:moveTo>
                  <a:cubicBezTo>
                    <a:pt x="1211071" y="24413"/>
                    <a:pt x="1441891" y="48827"/>
                    <a:pt x="1282093" y="177553"/>
                  </a:cubicBezTo>
                  <a:cubicBezTo>
                    <a:pt x="1122295" y="306279"/>
                    <a:pt x="133914" y="605161"/>
                    <a:pt x="21464" y="772357"/>
                  </a:cubicBezTo>
                  <a:cubicBezTo>
                    <a:pt x="-90986" y="939553"/>
                    <a:pt x="258202" y="1060141"/>
                    <a:pt x="607390" y="1180730"/>
                  </a:cubicBezTo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67918" y="2190349"/>
              <a:ext cx="71205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combines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45912" y="2762101"/>
              <a:ext cx="71205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t-EE" sz="105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</a:rPr>
                <a:t>combines</a:t>
              </a:r>
              <a:endParaRPr lang="en-GB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929782" y="978666"/>
            <a:ext cx="3139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1400" cap="all" dirty="0" err="1" smtClean="0">
                <a:solidFill>
                  <a:schemeClr val="accent2"/>
                </a:solidFill>
                <a:latin typeface="Museo Sans 300" panose="02000000000000000000" pitchFamily="50" charset="-70"/>
              </a:rPr>
              <a:t>Semantic</a:t>
            </a:r>
            <a:r>
              <a:rPr lang="et-EE" sz="1400" cap="all" dirty="0" smtClean="0">
                <a:solidFill>
                  <a:schemeClr val="accent2"/>
                </a:solidFill>
                <a:latin typeface="Museo Sans 300" panose="02000000000000000000" pitchFamily="50" charset="-70"/>
              </a:rPr>
              <a:t> </a:t>
            </a:r>
            <a:r>
              <a:rPr lang="et-EE" sz="1400" cap="all" dirty="0" err="1" smtClean="0">
                <a:solidFill>
                  <a:schemeClr val="accent2"/>
                </a:solidFill>
                <a:latin typeface="Museo Sans 300" panose="02000000000000000000" pitchFamily="50" charset="-70"/>
              </a:rPr>
              <a:t>lexicon</a:t>
            </a:r>
            <a:endParaRPr lang="en-GB" sz="1400" cap="all" dirty="0">
              <a:solidFill>
                <a:schemeClr val="accent2"/>
              </a:solidFill>
              <a:latin typeface="Museo Sans 300" panose="02000000000000000000" pitchFamily="50" charset="-7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26450" y="1237786"/>
            <a:ext cx="312082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964693" y="4471317"/>
            <a:ext cx="3139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1400" cap="all" dirty="0" smtClean="0">
                <a:solidFill>
                  <a:schemeClr val="accent3"/>
                </a:solidFill>
                <a:latin typeface="Museo Sans 300" panose="02000000000000000000" pitchFamily="50" charset="-70"/>
              </a:rPr>
              <a:t>DOMAIN ONTOLOGY</a:t>
            </a:r>
            <a:endParaRPr lang="en-GB" sz="1400" cap="all" dirty="0">
              <a:solidFill>
                <a:schemeClr val="accent3"/>
              </a:solidFill>
              <a:latin typeface="Museo Sans 300" panose="02000000000000000000" pitchFamily="50" charset="-7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1929782" y="4471317"/>
            <a:ext cx="3120822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6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Introduction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505199"/>
          </a:xfrm>
        </p:spPr>
        <p:txBody>
          <a:bodyPr/>
          <a:lstStyle/>
          <a:p>
            <a:r>
              <a:rPr lang="en-GB" noProof="0" dirty="0" smtClean="0"/>
              <a:t>Good results obtained with SF/CF-IDF(+), Bing-(C)SF-IDF+ </a:t>
            </a:r>
            <a:br>
              <a:rPr lang="en-GB" noProof="0" dirty="0" smtClean="0"/>
            </a:br>
            <a:r>
              <a:rPr lang="en-GB" noProof="0" dirty="0" smtClean="0"/>
              <a:t>for News Article RS</a:t>
            </a:r>
          </a:p>
          <a:p>
            <a:pPr lvl="1"/>
            <a:r>
              <a:rPr lang="en-GB" noProof="0" dirty="0" smtClean="0"/>
              <a:t>Features from article text</a:t>
            </a:r>
          </a:p>
          <a:p>
            <a:pPr lvl="1"/>
            <a:r>
              <a:rPr lang="en-GB" noProof="0" dirty="0" smtClean="0"/>
              <a:t>Suitable for predicting similarity of any two texts</a:t>
            </a:r>
          </a:p>
          <a:p>
            <a:pPr>
              <a:spcBef>
                <a:spcPts val="1200"/>
              </a:spcBef>
            </a:pPr>
            <a:endParaRPr lang="en-GB" noProof="0" dirty="0" smtClean="0"/>
          </a:p>
          <a:p>
            <a:pPr>
              <a:spcBef>
                <a:spcPts val="1200"/>
              </a:spcBef>
            </a:pPr>
            <a:r>
              <a:rPr lang="en-GB" noProof="0" dirty="0" smtClean="0"/>
              <a:t>How about large-scale recommendations? </a:t>
            </a:r>
          </a:p>
          <a:p>
            <a:pPr>
              <a:spcBef>
                <a:spcPts val="1200"/>
              </a:spcBef>
            </a:pPr>
            <a:r>
              <a:rPr lang="en-GB" noProof="0" dirty="0" smtClean="0"/>
              <a:t>Can these methods be extended?</a:t>
            </a:r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81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noProof="0" dirty="0" err="1" smtClean="0"/>
              <a:t>Research</a:t>
            </a:r>
            <a:r>
              <a:rPr lang="et-EE" noProof="0" dirty="0" smtClean="0"/>
              <a:t> </a:t>
            </a:r>
            <a:r>
              <a:rPr lang="et-EE" noProof="0" dirty="0" err="1" smtClean="0"/>
              <a:t>Questions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50519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b="1" noProof="0" dirty="0" smtClean="0"/>
              <a:t>RQ1</a:t>
            </a:r>
            <a:r>
              <a:rPr lang="en-GB" noProof="0" dirty="0" smtClean="0"/>
              <a:t>:</a:t>
            </a:r>
            <a:r>
              <a:rPr lang="et-EE" noProof="0" dirty="0" smtClean="0"/>
              <a:t/>
            </a:r>
            <a:br>
              <a:rPr lang="et-EE" noProof="0" dirty="0" smtClean="0"/>
            </a:br>
            <a:r>
              <a:rPr lang="en-GB" noProof="0" dirty="0" smtClean="0"/>
              <a:t>Whether and how can semantics-driven recommenders be applied to a large-scale recommendation problem?</a:t>
            </a:r>
          </a:p>
          <a:p>
            <a:pPr>
              <a:spcBef>
                <a:spcPts val="1200"/>
              </a:spcBef>
            </a:pPr>
            <a:r>
              <a:rPr lang="en-GB" b="1" noProof="0" dirty="0" smtClean="0"/>
              <a:t>RQ2</a:t>
            </a:r>
            <a:r>
              <a:rPr lang="en-GB" noProof="0" dirty="0" smtClean="0"/>
              <a:t>:</a:t>
            </a:r>
            <a:r>
              <a:rPr lang="et-EE" noProof="0" dirty="0" smtClean="0"/>
              <a:t/>
            </a:r>
            <a:br>
              <a:rPr lang="et-EE" noProof="0" dirty="0" smtClean="0"/>
            </a:br>
            <a:r>
              <a:rPr lang="en-GB" noProof="0" dirty="0" smtClean="0"/>
              <a:t>How to scale the existing proven approach to large</a:t>
            </a:r>
            <a:r>
              <a:rPr lang="et-EE" noProof="0" dirty="0" smtClean="0"/>
              <a:t>(r)</a:t>
            </a:r>
            <a:r>
              <a:rPr lang="en-GB" noProof="0" dirty="0" smtClean="0"/>
              <a:t> datasets?</a:t>
            </a:r>
          </a:p>
          <a:p>
            <a:pPr>
              <a:spcBef>
                <a:spcPts val="1200"/>
              </a:spcBef>
            </a:pPr>
            <a:endParaRPr lang="en-GB" noProof="0" dirty="0" smtClean="0"/>
          </a:p>
          <a:p>
            <a:pPr>
              <a:spcBef>
                <a:spcPts val="1200"/>
              </a:spcBef>
            </a:pPr>
            <a:r>
              <a:rPr lang="en-GB" noProof="0" dirty="0" smtClean="0"/>
              <a:t>Domain: Movies </a:t>
            </a:r>
          </a:p>
          <a:p>
            <a:pPr lvl="1"/>
            <a:r>
              <a:rPr lang="en-GB" noProof="0" dirty="0" smtClean="0"/>
              <a:t>More complex</a:t>
            </a:r>
          </a:p>
          <a:p>
            <a:pPr lvl="1"/>
            <a:r>
              <a:rPr lang="en-GB" noProof="0" dirty="0" smtClean="0"/>
              <a:t>Information of different nature, not only text</a:t>
            </a:r>
          </a:p>
          <a:p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The 20th IEEE/WIC/ACM International Conference on Web Intelligence and Intelligent Agent Technology (WI-IAT'21)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653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ESE_B_NL_v1">
  <a:themeElements>
    <a:clrScheme name="EUR_ESE_PP2">
      <a:dk1>
        <a:srgbClr val="000000"/>
      </a:dk1>
      <a:lt1>
        <a:sysClr val="window" lastClr="FFFFFF"/>
      </a:lt1>
      <a:dk2>
        <a:srgbClr val="002328"/>
      </a:dk2>
      <a:lt2>
        <a:srgbClr val="9C9C9C"/>
      </a:lt2>
      <a:accent1>
        <a:srgbClr val="FFD700"/>
      </a:accent1>
      <a:accent2>
        <a:srgbClr val="00A22E"/>
      </a:accent2>
      <a:accent3>
        <a:srgbClr val="00B4D2"/>
      </a:accent3>
      <a:accent4>
        <a:srgbClr val="801A99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Erasmus_ESE_B_NL_v1.potx</Template>
  <TotalTime>2370</TotalTime>
  <Words>1711</Words>
  <Application>Microsoft Office PowerPoint</Application>
  <PresentationFormat>On-screen Show (16:9)</PresentationFormat>
  <Paragraphs>323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ＭＳ Ｐゴシック</vt:lpstr>
      <vt:lpstr>Arial</vt:lpstr>
      <vt:lpstr>Calibri</vt:lpstr>
      <vt:lpstr>Museo Sans 100</vt:lpstr>
      <vt:lpstr>Museo Sans 300</vt:lpstr>
      <vt:lpstr>Museo Sans 500</vt:lpstr>
      <vt:lpstr>Museo Sans 700</vt:lpstr>
      <vt:lpstr>Museo Sans 900</vt:lpstr>
      <vt:lpstr>Symbol</vt:lpstr>
      <vt:lpstr>Times New Roman</vt:lpstr>
      <vt:lpstr>Erasmus_ESE_B_NL_v1</vt:lpstr>
      <vt:lpstr>Addressing Scalability Issues  in Semantics-Driven Recommender Systems</vt:lpstr>
      <vt:lpstr>Agenda</vt:lpstr>
      <vt:lpstr>Introduction</vt:lpstr>
      <vt:lpstr>Introduction</vt:lpstr>
      <vt:lpstr>Introduction: TF-IDF</vt:lpstr>
      <vt:lpstr>Introduction: Motivation</vt:lpstr>
      <vt:lpstr>Semantics-Driven Recommenders for News Recommendation</vt:lpstr>
      <vt:lpstr>Introduction</vt:lpstr>
      <vt:lpstr>Research Questions</vt:lpstr>
      <vt:lpstr>Research Data</vt:lpstr>
      <vt:lpstr>Research Data</vt:lpstr>
      <vt:lpstr>Feature Extraction</vt:lpstr>
      <vt:lpstr>Feature Extraction</vt:lpstr>
      <vt:lpstr>Domain Ontology</vt:lpstr>
      <vt:lpstr>Domain Ontology</vt:lpstr>
      <vt:lpstr>Similarity Model</vt:lpstr>
      <vt:lpstr>Similarity Model</vt:lpstr>
      <vt:lpstr>Experimental Setup</vt:lpstr>
      <vt:lpstr>Experimental Setup</vt:lpstr>
      <vt:lpstr>Experimental Setup</vt:lpstr>
      <vt:lpstr>Results</vt:lpstr>
      <vt:lpstr>Results</vt:lpstr>
      <vt:lpstr>Contributions</vt:lpstr>
      <vt:lpstr> Thank you!</vt:lpstr>
      <vt:lpstr>PowerPoint Presentation</vt:lpstr>
    </vt:vector>
  </TitlesOfParts>
  <Manager/>
  <Company>Erasmus School of Economics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User</dc:creator>
  <cp:keywords/>
  <dc:description>Erasmus ESE presentatie _x000d_versie 1.0 - Mei 2015_x000d_Ontwerp: Fabrique_x000d_Sjabloon: Ton Persoon</dc:description>
  <cp:lastModifiedBy>s</cp:lastModifiedBy>
  <cp:revision>304</cp:revision>
  <dcterms:created xsi:type="dcterms:W3CDTF">2015-05-07T15:53:23Z</dcterms:created>
  <dcterms:modified xsi:type="dcterms:W3CDTF">2022-01-31T11:59:41Z</dcterms:modified>
  <cp:category/>
</cp:coreProperties>
</file>