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notesMasterIdLst>
    <p:notesMasterId r:id="rId16"/>
  </p:notesMasterIdLst>
  <p:sldIdLst>
    <p:sldId id="256" r:id="rId2"/>
    <p:sldId id="257" r:id="rId3"/>
    <p:sldId id="273" r:id="rId4"/>
    <p:sldId id="274" r:id="rId5"/>
    <p:sldId id="260" r:id="rId6"/>
    <p:sldId id="270" r:id="rId7"/>
    <p:sldId id="261" r:id="rId8"/>
    <p:sldId id="264" r:id="rId9"/>
    <p:sldId id="267" r:id="rId10"/>
    <p:sldId id="271" r:id="rId11"/>
    <p:sldId id="265" r:id="rId12"/>
    <p:sldId id="266" r:id="rId13"/>
    <p:sldId id="263"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47" userDrawn="1">
          <p15:clr>
            <a:srgbClr val="A4A3A4"/>
          </p15:clr>
        </p15:guide>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A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020" autoAdjust="0"/>
  </p:normalViewPr>
  <p:slideViewPr>
    <p:cSldViewPr snapToGrid="0">
      <p:cViewPr varScale="1">
        <p:scale>
          <a:sx n="57" d="100"/>
          <a:sy n="57" d="100"/>
        </p:scale>
        <p:origin x="1016" y="32"/>
      </p:cViewPr>
      <p:guideLst>
        <p:guide pos="347"/>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2D2BE2-7CFC-47BA-AF53-03E471DA45FA}" type="datetimeFigureOut">
              <a:rPr lang="en-GB" smtClean="0"/>
              <a:t>08/12/2021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DE9F69-51DD-4B3F-BC30-AC506996BFE3}" type="slidenum">
              <a:rPr lang="en-GB" smtClean="0"/>
              <a:t>‹#›</a:t>
            </a:fld>
            <a:endParaRPr lang="en-GB"/>
          </a:p>
        </p:txBody>
      </p:sp>
    </p:spTree>
    <p:extLst>
      <p:ext uri="{BB962C8B-B14F-4D97-AF65-F5344CB8AC3E}">
        <p14:creationId xmlns:p14="http://schemas.microsoft.com/office/powerpoint/2010/main" val="3008352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DE9F69-51DD-4B3F-BC30-AC506996BFE3}" type="slidenum">
              <a:rPr lang="en-GB" smtClean="0"/>
              <a:t>1</a:t>
            </a:fld>
            <a:endParaRPr lang="en-GB"/>
          </a:p>
        </p:txBody>
      </p:sp>
    </p:spTree>
    <p:extLst>
      <p:ext uri="{BB962C8B-B14F-4D97-AF65-F5344CB8AC3E}">
        <p14:creationId xmlns:p14="http://schemas.microsoft.com/office/powerpoint/2010/main" val="1299727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move on to the methodology. The method we use is called LCR-Rot-hop++, and it makes use of quite a complex neural network. Therefore, we cannot go into detail too much, but our paper has an entire appendix devoted to the explanation of this method. For now, we’ll just briefly go over the LCR-Rot-hop++ method and then we’ll discuss our proposed fine-tuning approach.</a:t>
            </a:r>
            <a:endParaRPr lang="en-GB" dirty="0"/>
          </a:p>
        </p:txBody>
      </p:sp>
      <p:sp>
        <p:nvSpPr>
          <p:cNvPr id="4" name="Slide Number Placeholder 3"/>
          <p:cNvSpPr>
            <a:spLocks noGrp="1"/>
          </p:cNvSpPr>
          <p:nvPr>
            <p:ph type="sldNum" sz="quarter" idx="5"/>
          </p:nvPr>
        </p:nvSpPr>
        <p:spPr/>
        <p:txBody>
          <a:bodyPr/>
          <a:lstStyle/>
          <a:p>
            <a:fld id="{B9DE9F69-51DD-4B3F-BC30-AC506996BFE3}" type="slidenum">
              <a:rPr lang="en-GB" smtClean="0"/>
              <a:t>7</a:t>
            </a:fld>
            <a:endParaRPr lang="en-GB"/>
          </a:p>
        </p:txBody>
      </p:sp>
    </p:spTree>
    <p:extLst>
      <p:ext uri="{BB962C8B-B14F-4D97-AF65-F5344CB8AC3E}">
        <p14:creationId xmlns:p14="http://schemas.microsoft.com/office/powerpoint/2010/main" val="2226278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Input sentence is split into three parts, a target (in the middle) which is the aspect as explained by </a:t>
            </a:r>
            <a:r>
              <a:rPr lang="en-US" dirty="0" err="1"/>
              <a:t>Pim</a:t>
            </a:r>
            <a:r>
              <a:rPr lang="en-US" dirty="0"/>
              <a:t> earlier, and a left and right context.</a:t>
            </a:r>
          </a:p>
          <a:p>
            <a:r>
              <a:rPr lang="en-GB" dirty="0"/>
              <a:t>Not shown explicitly in the figure, but a neural network requires vectors instead of words, and these are obtained using BERT word embeddings.</a:t>
            </a:r>
          </a:p>
          <a:p>
            <a:r>
              <a:rPr lang="en-GB" dirty="0"/>
              <a:t>These are fed into a left, </a:t>
            </a:r>
            <a:r>
              <a:rPr lang="en-GB" dirty="0" err="1"/>
              <a:t>center</a:t>
            </a:r>
            <a:r>
              <a:rPr lang="en-GB" dirty="0"/>
              <a:t> and right Bi-LSTM, the LCR part of LCR-Rot-hop++.</a:t>
            </a:r>
          </a:p>
          <a:p>
            <a:r>
              <a:rPr lang="en-GB" dirty="0"/>
              <a:t>These Bi-LSTMS produce hidden states which are then fed into a rotary attention mechanism, the Rot part of LCR-Rot-hop++.</a:t>
            </a:r>
          </a:p>
          <a:p>
            <a:r>
              <a:rPr lang="en-GB" dirty="0"/>
              <a:t>This rotary attention mechanism works as follows:</a:t>
            </a:r>
          </a:p>
          <a:p>
            <a:pPr marL="171450" indent="-171450">
              <a:buFontTx/>
              <a:buChar char="-"/>
            </a:pPr>
            <a:r>
              <a:rPr lang="en-GB" dirty="0"/>
              <a:t>The hidden states of the target Bi-LSTM in the middle is fed into a pooling operation to obtain a sort of average target representation (this is not a good representation).</a:t>
            </a:r>
          </a:p>
          <a:p>
            <a:pPr marL="171450" indent="-171450">
              <a:buFontTx/>
              <a:buChar char="-"/>
            </a:pPr>
            <a:r>
              <a:rPr lang="en-GB" dirty="0"/>
              <a:t>This target representation is fed into the left and right context bilinear attention layer, which goes through a </a:t>
            </a:r>
            <a:r>
              <a:rPr lang="en-GB" dirty="0" err="1"/>
              <a:t>softmax</a:t>
            </a:r>
            <a:r>
              <a:rPr lang="en-GB" dirty="0"/>
              <a:t> to produce a left and right context representation.</a:t>
            </a:r>
          </a:p>
          <a:p>
            <a:pPr marL="171450" indent="-171450">
              <a:buFontTx/>
              <a:buChar char="-"/>
            </a:pPr>
            <a:r>
              <a:rPr lang="en-GB" dirty="0"/>
              <a:t>The left context representation is then fed into the left context bilinear attention layer shown </a:t>
            </a:r>
            <a:r>
              <a:rPr lang="en-GB" dirty="0" err="1"/>
              <a:t>center</a:t>
            </a:r>
            <a:r>
              <a:rPr lang="en-GB" dirty="0"/>
              <a:t> left, and the right context representation is fed into the right context attention layer shown </a:t>
            </a:r>
            <a:r>
              <a:rPr lang="en-GB" dirty="0" err="1"/>
              <a:t>center</a:t>
            </a:r>
            <a:r>
              <a:rPr lang="en-GB" dirty="0"/>
              <a:t> right, to obtain a left- and right-aware target representation, respectively.</a:t>
            </a:r>
          </a:p>
          <a:p>
            <a:pPr marL="171450" indent="-171450">
              <a:buFontTx/>
              <a:buChar char="-"/>
            </a:pPr>
            <a:r>
              <a:rPr lang="en-GB" dirty="0"/>
              <a:t>This mechanism is repeated for a given number of hops, by feeding these left- and right-aware target representations back into the left and right context bilinear attention layers, respectively. In our work, we use three hops. This is the hop part of LCR-Rot-hop++.</a:t>
            </a:r>
          </a:p>
          <a:p>
            <a:pPr marL="0" indent="0">
              <a:buFontTx/>
              <a:buNone/>
            </a:pPr>
            <a:r>
              <a:rPr lang="en-GB" dirty="0"/>
              <a:t>After each hop, the representations obtained from the rotary attention mechanism are weighted by a hierarchical attention module.</a:t>
            </a:r>
          </a:p>
          <a:p>
            <a:pPr marL="0" indent="0">
              <a:buFontTx/>
              <a:buNone/>
            </a:pPr>
            <a:r>
              <a:rPr lang="en-GB" dirty="0"/>
              <a:t>After all these hops over the rotary attention mechanism, the representations are weighted one more time and they are then fed into a multilayer perceptron to obtain sentiment classifications.</a:t>
            </a:r>
          </a:p>
        </p:txBody>
      </p:sp>
      <p:sp>
        <p:nvSpPr>
          <p:cNvPr id="4" name="Slide Number Placeholder 3"/>
          <p:cNvSpPr>
            <a:spLocks noGrp="1"/>
          </p:cNvSpPr>
          <p:nvPr>
            <p:ph type="sldNum" sz="quarter" idx="5"/>
          </p:nvPr>
        </p:nvSpPr>
        <p:spPr/>
        <p:txBody>
          <a:bodyPr/>
          <a:lstStyle/>
          <a:p>
            <a:fld id="{B9DE9F69-51DD-4B3F-BC30-AC506996BFE3}" type="slidenum">
              <a:rPr lang="en-GB" smtClean="0"/>
              <a:t>8</a:t>
            </a:fld>
            <a:endParaRPr lang="en-GB"/>
          </a:p>
        </p:txBody>
      </p:sp>
    </p:spTree>
    <p:extLst>
      <p:ext uri="{BB962C8B-B14F-4D97-AF65-F5344CB8AC3E}">
        <p14:creationId xmlns:p14="http://schemas.microsoft.com/office/powerpoint/2010/main" val="3563131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proposed approach is to apply fine-tuning to a pre-trained LCR-Rot-hop++ model. </a:t>
            </a:r>
          </a:p>
          <a:p>
            <a:r>
              <a:rPr lang="en-US" dirty="0"/>
              <a:t>For this purpose, we train the model on restaurant domain data, then we fix the Bi-LSTMs, so the bottom layer of the neural network which is depicted by the solid red arrows in the figure, and then we fine-tune the model by training the remaining layers using target domain data.</a:t>
            </a:r>
          </a:p>
          <a:p>
            <a:r>
              <a:rPr lang="en-US" dirty="0"/>
              <a:t>We compare our fine-tuning approach with two benchmark approaches. </a:t>
            </a:r>
          </a:p>
          <a:p>
            <a:r>
              <a:rPr lang="en-US" dirty="0"/>
              <a:t>The first one is the use of an off-the-shelf model, where we train the model on restaurant domain data and then just test it on the target domain. This performance will in most cases be very bad as we do not train the model on the target data at all.</a:t>
            </a:r>
          </a:p>
          <a:p>
            <a:r>
              <a:rPr lang="en-US" dirty="0"/>
              <a:t>The second approach is the use of a from-scratch model. This is a model which is trained from scratch on the target domain using the same data that was used for fine-tuning.</a:t>
            </a:r>
          </a:p>
          <a:p>
            <a:r>
              <a:rPr lang="en-US" dirty="0"/>
              <a:t>We run the fine-tuning and from-scratch model for multiple subsets of different sizes for each of the considered target domains. This allows us to identify patterns for varying sizes of target training set.</a:t>
            </a:r>
          </a:p>
        </p:txBody>
      </p:sp>
      <p:sp>
        <p:nvSpPr>
          <p:cNvPr id="4" name="Slide Number Placeholder 3"/>
          <p:cNvSpPr>
            <a:spLocks noGrp="1"/>
          </p:cNvSpPr>
          <p:nvPr>
            <p:ph type="sldNum" sz="quarter" idx="5"/>
          </p:nvPr>
        </p:nvSpPr>
        <p:spPr/>
        <p:txBody>
          <a:bodyPr/>
          <a:lstStyle/>
          <a:p>
            <a:fld id="{B9DE9F69-51DD-4B3F-BC30-AC506996BFE3}" type="slidenum">
              <a:rPr lang="en-GB" smtClean="0"/>
              <a:t>9</a:t>
            </a:fld>
            <a:endParaRPr lang="en-GB"/>
          </a:p>
        </p:txBody>
      </p:sp>
    </p:spTree>
    <p:extLst>
      <p:ext uri="{BB962C8B-B14F-4D97-AF65-F5344CB8AC3E}">
        <p14:creationId xmlns:p14="http://schemas.microsoft.com/office/powerpoint/2010/main" val="1121510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move on to the results. First, we’ll report the results for the large datasets (laptops and books) and then for the small datasets (hotels and electronics).</a:t>
            </a:r>
            <a:endParaRPr lang="en-GB" dirty="0"/>
          </a:p>
        </p:txBody>
      </p:sp>
      <p:sp>
        <p:nvSpPr>
          <p:cNvPr id="4" name="Slide Number Placeholder 3"/>
          <p:cNvSpPr>
            <a:spLocks noGrp="1"/>
          </p:cNvSpPr>
          <p:nvPr>
            <p:ph type="sldNum" sz="quarter" idx="5"/>
          </p:nvPr>
        </p:nvSpPr>
        <p:spPr/>
        <p:txBody>
          <a:bodyPr/>
          <a:lstStyle/>
          <a:p>
            <a:fld id="{B9DE9F69-51DD-4B3F-BC30-AC506996BFE3}" type="slidenum">
              <a:rPr lang="en-GB" smtClean="0"/>
              <a:t>10</a:t>
            </a:fld>
            <a:endParaRPr lang="en-GB"/>
          </a:p>
        </p:txBody>
      </p:sp>
    </p:spTree>
    <p:extLst>
      <p:ext uri="{BB962C8B-B14F-4D97-AF65-F5344CB8AC3E}">
        <p14:creationId xmlns:p14="http://schemas.microsoft.com/office/powerpoint/2010/main" val="1390703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 large datasets considered are laptops and books. The figures denote the obtained accuracies for different sizes of training subset. Our proposed fine-tuning approach is depicted by a red line, the from-scratch approach is depicted by a blue line and the off-the-shelf method is depicted by the green line. </a:t>
            </a:r>
          </a:p>
          <a:p>
            <a:r>
              <a:rPr lang="en-US" dirty="0"/>
              <a:t>First, we see that for both domains, the off-the-shelf approach (depicted by a green line in the figures), performs very poorly as we expected. </a:t>
            </a:r>
          </a:p>
          <a:p>
            <a:r>
              <a:rPr lang="en-US" dirty="0"/>
              <a:t>We also see a clear pattern for both domains regarding the fine-tuning and from-scratch approaches (depicted by the red and blue lines, respectively). We see that our proposed fine-tuning approach outperforms the from-scratch method when the training set is small, and that the from-scratch method overtakes the fine-tuning approach near the end where the full training set is used. This is also what we would expect, theoretically, if our fine-tuning approach would work.</a:t>
            </a:r>
            <a:endParaRPr lang="en-GB" dirty="0"/>
          </a:p>
        </p:txBody>
      </p:sp>
      <p:sp>
        <p:nvSpPr>
          <p:cNvPr id="4" name="Slide Number Placeholder 3"/>
          <p:cNvSpPr>
            <a:spLocks noGrp="1"/>
          </p:cNvSpPr>
          <p:nvPr>
            <p:ph type="sldNum" sz="quarter" idx="5"/>
          </p:nvPr>
        </p:nvSpPr>
        <p:spPr/>
        <p:txBody>
          <a:bodyPr/>
          <a:lstStyle/>
          <a:p>
            <a:fld id="{B9DE9F69-51DD-4B3F-BC30-AC506996BFE3}" type="slidenum">
              <a:rPr lang="en-GB" smtClean="0"/>
              <a:t>11</a:t>
            </a:fld>
            <a:endParaRPr lang="en-GB"/>
          </a:p>
        </p:txBody>
      </p:sp>
    </p:spTree>
    <p:extLst>
      <p:ext uri="{BB962C8B-B14F-4D97-AF65-F5344CB8AC3E}">
        <p14:creationId xmlns:p14="http://schemas.microsoft.com/office/powerpoint/2010/main" val="1122806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of the small datasets depicted in the same way as before, we see a similar pattern: the fine-tuning approach outperforms the from-scratch approach when the training set is small. Later, as the training set size increases, the from-scratch approach overtakes the fine-tuning approach. This pattern is not visible for the hotel domain, but eventually these lines do intersect.</a:t>
            </a:r>
            <a:endParaRPr lang="en-GB" dirty="0"/>
          </a:p>
        </p:txBody>
      </p:sp>
      <p:sp>
        <p:nvSpPr>
          <p:cNvPr id="4" name="Slide Number Placeholder 3"/>
          <p:cNvSpPr>
            <a:spLocks noGrp="1"/>
          </p:cNvSpPr>
          <p:nvPr>
            <p:ph type="sldNum" sz="quarter" idx="5"/>
          </p:nvPr>
        </p:nvSpPr>
        <p:spPr/>
        <p:txBody>
          <a:bodyPr/>
          <a:lstStyle/>
          <a:p>
            <a:fld id="{B9DE9F69-51DD-4B3F-BC30-AC506996BFE3}" type="slidenum">
              <a:rPr lang="en-GB" smtClean="0"/>
              <a:t>12</a:t>
            </a:fld>
            <a:endParaRPr lang="en-GB"/>
          </a:p>
        </p:txBody>
      </p:sp>
    </p:spTree>
    <p:extLst>
      <p:ext uri="{BB962C8B-B14F-4D97-AF65-F5344CB8AC3E}">
        <p14:creationId xmlns:p14="http://schemas.microsoft.com/office/powerpoint/2010/main" val="356631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for all seven considered domains, we see a similar pattern where our fine-tuning approach initially outperforms from-scratch approach, and the from-scratch approach overtakes the fine-tuning approach when the training set gets large. This is exactly the pattern that we would expect when the fine-tuning approach is successful, so the fact that we see this for each of the considered domains suggests that our approach works for small training sets.</a:t>
            </a:r>
          </a:p>
          <a:p>
            <a:r>
              <a:rPr lang="en-US" dirty="0"/>
              <a:t>We also found that the fine-tuning approach is approximately twice as fast as the from-scratch approach and this difference in speed seems to get larger as the size of the training set increases. This could imply that our fine-tuning approach might be preferable even when the obtained accuracies are similar, due to time considerations.</a:t>
            </a:r>
          </a:p>
          <a:p>
            <a:r>
              <a:rPr lang="en-US" dirty="0"/>
              <a:t>Finally, some suggestions for future work include trying a different base model to initially train on. We used restaurant data now, but we could also try other domains such as laptops or books. Also, we could combine the fine-tuning approach with other methods. For example, one could mask domain-specific words when training the base model to improve its generalizability for fine-tuning.</a:t>
            </a:r>
          </a:p>
        </p:txBody>
      </p:sp>
      <p:sp>
        <p:nvSpPr>
          <p:cNvPr id="4" name="Slide Number Placeholder 3"/>
          <p:cNvSpPr>
            <a:spLocks noGrp="1"/>
          </p:cNvSpPr>
          <p:nvPr>
            <p:ph type="sldNum" sz="quarter" idx="5"/>
          </p:nvPr>
        </p:nvSpPr>
        <p:spPr/>
        <p:txBody>
          <a:bodyPr/>
          <a:lstStyle/>
          <a:p>
            <a:fld id="{B9DE9F69-51DD-4B3F-BC30-AC506996BFE3}" type="slidenum">
              <a:rPr lang="en-GB" smtClean="0"/>
              <a:t>13</a:t>
            </a:fld>
            <a:endParaRPr lang="en-GB"/>
          </a:p>
        </p:txBody>
      </p:sp>
    </p:spTree>
    <p:extLst>
      <p:ext uri="{BB962C8B-B14F-4D97-AF65-F5344CB8AC3E}">
        <p14:creationId xmlns:p14="http://schemas.microsoft.com/office/powerpoint/2010/main" val="1302001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DE9F69-51DD-4B3F-BC30-AC506996BFE3}" type="slidenum">
              <a:rPr lang="en-GB" smtClean="0"/>
              <a:t>14</a:t>
            </a:fld>
            <a:endParaRPr lang="en-GB"/>
          </a:p>
        </p:txBody>
      </p:sp>
    </p:spTree>
    <p:extLst>
      <p:ext uri="{BB962C8B-B14F-4D97-AF65-F5344CB8AC3E}">
        <p14:creationId xmlns:p14="http://schemas.microsoft.com/office/powerpoint/2010/main" val="3211500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Wednesday, December 8, 2021</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578570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Wednesday, December 8, 2021</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269849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Wednesday, December 8, 2021</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98450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Wednesday, December 8, 2021</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677542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Wednesday, December 8, 2021</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289575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Wednesday, December 8, 2021</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797532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Wednesday, December 8, 2021</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3557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Wednesday, December 8, 2021</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67926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Wednesday, December 8, 2021</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375891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Wednesday, December 8, 2021</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943220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Wednesday, December 8, 2021</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64932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fld id="{246CB39B-5F4C-4A7E-9BE3-AAFD45576D16}" type="datetime2">
              <a:rPr lang="en-US" smtClean="0"/>
              <a:t>Wednesday, December 8, 2021</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9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179820967"/>
      </p:ext>
    </p:extLst>
  </p:cSld>
  <p:clrMap bg1="dk1" tx1="lt1" bg2="dk2" tx2="lt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07" r:id="rId6"/>
    <p:sldLayoutId id="2147483803" r:id="rId7"/>
    <p:sldLayoutId id="2147483804" r:id="rId8"/>
    <p:sldLayoutId id="2147483805" r:id="rId9"/>
    <p:sldLayoutId id="2147483806" r:id="rId10"/>
    <p:sldLayoutId id="2147483808" r:id="rId1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9" name="Rectangle 16">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680CD0-5C20-449F-B4D0-1CA248DBDBD9}"/>
              </a:ext>
            </a:extLst>
          </p:cNvPr>
          <p:cNvSpPr>
            <a:spLocks noGrp="1"/>
          </p:cNvSpPr>
          <p:nvPr>
            <p:ph type="ctrTitle"/>
          </p:nvPr>
        </p:nvSpPr>
        <p:spPr>
          <a:xfrm>
            <a:off x="550864" y="1051551"/>
            <a:ext cx="3565524" cy="2384898"/>
          </a:xfrm>
        </p:spPr>
        <p:txBody>
          <a:bodyPr anchor="b">
            <a:normAutofit/>
          </a:bodyPr>
          <a:lstStyle/>
          <a:p>
            <a:pPr>
              <a:lnSpc>
                <a:spcPct val="90000"/>
              </a:lnSpc>
            </a:pPr>
            <a:r>
              <a:rPr lang="en-US" sz="3400" dirty="0"/>
              <a:t>Fine-Tuning for Cross-Domain Aspect-Based Sentiment Classification</a:t>
            </a:r>
            <a:endParaRPr lang="en-GB" sz="3400" dirty="0"/>
          </a:p>
        </p:txBody>
      </p:sp>
      <p:sp>
        <p:nvSpPr>
          <p:cNvPr id="3" name="Subtitle 2">
            <a:extLst>
              <a:ext uri="{FF2B5EF4-FFF2-40B4-BE49-F238E27FC236}">
                <a16:creationId xmlns:a16="http://schemas.microsoft.com/office/drawing/2014/main" id="{1BBA374A-9B71-48C4-9C97-79F39BFAF6BD}"/>
              </a:ext>
            </a:extLst>
          </p:cNvPr>
          <p:cNvSpPr>
            <a:spLocks noGrp="1"/>
          </p:cNvSpPr>
          <p:nvPr>
            <p:ph type="subTitle" idx="1"/>
          </p:nvPr>
        </p:nvSpPr>
        <p:spPr>
          <a:xfrm>
            <a:off x="550864" y="3989686"/>
            <a:ext cx="4011612" cy="1784043"/>
          </a:xfrm>
        </p:spPr>
        <p:txBody>
          <a:bodyPr>
            <a:noAutofit/>
          </a:bodyPr>
          <a:lstStyle/>
          <a:p>
            <a:pPr>
              <a:lnSpc>
                <a:spcPct val="90000"/>
              </a:lnSpc>
            </a:pPr>
            <a:r>
              <a:rPr lang="en-US" sz="2000" dirty="0">
                <a:solidFill>
                  <a:schemeClr val="tx1">
                    <a:alpha val="60000"/>
                  </a:schemeClr>
                </a:solidFill>
              </a:rPr>
              <a:t>WI363</a:t>
            </a:r>
          </a:p>
          <a:p>
            <a:pPr>
              <a:lnSpc>
                <a:spcPct val="90000"/>
              </a:lnSpc>
              <a:spcBef>
                <a:spcPts val="300"/>
              </a:spcBef>
              <a:spcAft>
                <a:spcPts val="300"/>
              </a:spcAft>
            </a:pPr>
            <a:r>
              <a:rPr lang="en-US" sz="2000" dirty="0">
                <a:solidFill>
                  <a:schemeClr val="tx1">
                    <a:alpha val="60000"/>
                  </a:schemeClr>
                </a:solidFill>
              </a:rPr>
              <a:t>Stefan van Berkum</a:t>
            </a:r>
          </a:p>
          <a:p>
            <a:pPr>
              <a:lnSpc>
                <a:spcPct val="90000"/>
              </a:lnSpc>
              <a:spcBef>
                <a:spcPts val="300"/>
              </a:spcBef>
              <a:spcAft>
                <a:spcPts val="300"/>
              </a:spcAft>
            </a:pPr>
            <a:r>
              <a:rPr lang="en-US" sz="2000" dirty="0">
                <a:solidFill>
                  <a:schemeClr val="tx1">
                    <a:alpha val="60000"/>
                  </a:schemeClr>
                </a:solidFill>
              </a:rPr>
              <a:t>Sophia van </a:t>
            </a:r>
            <a:r>
              <a:rPr lang="en-US" sz="2000" dirty="0" err="1">
                <a:solidFill>
                  <a:schemeClr val="tx1">
                    <a:alpha val="60000"/>
                  </a:schemeClr>
                </a:solidFill>
              </a:rPr>
              <a:t>Megen</a:t>
            </a:r>
            <a:endParaRPr lang="en-US" sz="2000" dirty="0">
              <a:solidFill>
                <a:schemeClr val="tx1">
                  <a:alpha val="60000"/>
                </a:schemeClr>
              </a:solidFill>
            </a:endParaRPr>
          </a:p>
          <a:p>
            <a:pPr>
              <a:lnSpc>
                <a:spcPct val="90000"/>
              </a:lnSpc>
              <a:spcBef>
                <a:spcPts val="300"/>
              </a:spcBef>
              <a:spcAft>
                <a:spcPts val="300"/>
              </a:spcAft>
            </a:pPr>
            <a:r>
              <a:rPr lang="en-US" sz="2000" dirty="0">
                <a:solidFill>
                  <a:schemeClr val="tx1">
                    <a:alpha val="60000"/>
                  </a:schemeClr>
                </a:solidFill>
              </a:rPr>
              <a:t>Max Savelkoul</a:t>
            </a:r>
          </a:p>
          <a:p>
            <a:pPr>
              <a:lnSpc>
                <a:spcPct val="90000"/>
              </a:lnSpc>
              <a:spcBef>
                <a:spcPts val="300"/>
              </a:spcBef>
              <a:spcAft>
                <a:spcPts val="300"/>
              </a:spcAft>
            </a:pPr>
            <a:r>
              <a:rPr lang="en-US" sz="2000" dirty="0" err="1">
                <a:solidFill>
                  <a:schemeClr val="tx1">
                    <a:alpha val="60000"/>
                  </a:schemeClr>
                </a:solidFill>
              </a:rPr>
              <a:t>Pim</a:t>
            </a:r>
            <a:r>
              <a:rPr lang="en-US" sz="2000" dirty="0">
                <a:solidFill>
                  <a:schemeClr val="tx1">
                    <a:alpha val="60000"/>
                  </a:schemeClr>
                </a:solidFill>
              </a:rPr>
              <a:t> Weterman</a:t>
            </a:r>
          </a:p>
          <a:p>
            <a:pPr>
              <a:lnSpc>
                <a:spcPct val="90000"/>
              </a:lnSpc>
              <a:spcBef>
                <a:spcPts val="300"/>
              </a:spcBef>
              <a:spcAft>
                <a:spcPts val="300"/>
              </a:spcAft>
            </a:pPr>
            <a:r>
              <a:rPr lang="en-US" sz="2000" dirty="0">
                <a:solidFill>
                  <a:schemeClr val="tx1">
                    <a:alpha val="60000"/>
                  </a:schemeClr>
                </a:solidFill>
              </a:rPr>
              <a:t>Flavius Frasincar</a:t>
            </a:r>
          </a:p>
        </p:txBody>
      </p:sp>
      <p:grpSp>
        <p:nvGrpSpPr>
          <p:cNvPr id="50" name="Group 18">
            <a:extLst>
              <a:ext uri="{FF2B5EF4-FFF2-40B4-BE49-F238E27FC236}">
                <a16:creationId xmlns:a16="http://schemas.microsoft.com/office/drawing/2014/main" id="{4592A8CB-0B0A-43A5-86F4-712B0C4696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1850" y="444676"/>
            <a:ext cx="667802" cy="631474"/>
            <a:chOff x="10478914" y="1506691"/>
            <a:chExt cx="667802" cy="631474"/>
          </a:xfrm>
        </p:grpSpPr>
        <p:sp>
          <p:nvSpPr>
            <p:cNvPr id="51" name="Freeform: Shape 19">
              <a:extLst>
                <a:ext uri="{FF2B5EF4-FFF2-40B4-BE49-F238E27FC236}">
                  <a16:creationId xmlns:a16="http://schemas.microsoft.com/office/drawing/2014/main" id="{4C63B2AC-3D19-416D-A37F-2DDA8A3651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Oval 20">
              <a:extLst>
                <a:ext uri="{FF2B5EF4-FFF2-40B4-BE49-F238E27FC236}">
                  <a16:creationId xmlns:a16="http://schemas.microsoft.com/office/drawing/2014/main" id="{8A474391-1271-45F9-A39C-8641371AB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12" name="Picture 3">
            <a:extLst>
              <a:ext uri="{FF2B5EF4-FFF2-40B4-BE49-F238E27FC236}">
                <a16:creationId xmlns:a16="http://schemas.microsoft.com/office/drawing/2014/main" id="{150FD004-2B15-4FA1-9174-319D8C01660B}"/>
              </a:ext>
            </a:extLst>
          </p:cNvPr>
          <p:cNvPicPr>
            <a:picLocks noChangeAspect="1"/>
          </p:cNvPicPr>
          <p:nvPr/>
        </p:nvPicPr>
        <p:blipFill rotWithShape="1">
          <a:blip r:embed="rId3"/>
          <a:srcRect l="17417" r="17417"/>
          <a:stretch/>
        </p:blipFill>
        <p:spPr>
          <a:xfrm>
            <a:off x="4743450" y="10"/>
            <a:ext cx="7448551" cy="6857990"/>
          </a:xfrm>
          <a:custGeom>
            <a:avLst/>
            <a:gdLst/>
            <a:ahLst/>
            <a:cxnLst/>
            <a:rect l="l" t="t" r="r" b="b"/>
            <a:pathLst>
              <a:path w="7448551" h="6858000">
                <a:moveTo>
                  <a:pt x="0" y="0"/>
                </a:moveTo>
                <a:lnTo>
                  <a:pt x="7448551" y="0"/>
                </a:lnTo>
                <a:lnTo>
                  <a:pt x="7448551" y="6858000"/>
                </a:lnTo>
                <a:lnTo>
                  <a:pt x="0" y="6858000"/>
                </a:lnTo>
                <a:close/>
              </a:path>
            </a:pathLst>
          </a:custGeom>
        </p:spPr>
      </p:pic>
      <p:sp>
        <p:nvSpPr>
          <p:cNvPr id="53" name="Rectangle 22">
            <a:extLst>
              <a:ext uri="{FF2B5EF4-FFF2-40B4-BE49-F238E27FC236}">
                <a16:creationId xmlns:a16="http://schemas.microsoft.com/office/drawing/2014/main" id="{41AC6C06-99FE-4BA1-BC82-8406A424CD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24">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21219" y="5433223"/>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0888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FAF92-82E2-4169-BA4F-D100AFB5474C}"/>
              </a:ext>
            </a:extLst>
          </p:cNvPr>
          <p:cNvSpPr>
            <a:spLocks noGrp="1"/>
          </p:cNvSpPr>
          <p:nvPr>
            <p:ph type="title"/>
          </p:nvPr>
        </p:nvSpPr>
        <p:spPr/>
        <p:txBody>
          <a:bodyPr/>
          <a:lstStyle/>
          <a:p>
            <a:r>
              <a:rPr lang="en-US" dirty="0"/>
              <a:t>Results</a:t>
            </a:r>
            <a:endParaRPr lang="en-GB" dirty="0"/>
          </a:p>
        </p:txBody>
      </p:sp>
      <p:sp>
        <p:nvSpPr>
          <p:cNvPr id="6" name="TextBox 5">
            <a:extLst>
              <a:ext uri="{FF2B5EF4-FFF2-40B4-BE49-F238E27FC236}">
                <a16:creationId xmlns:a16="http://schemas.microsoft.com/office/drawing/2014/main" id="{B691FD6F-6225-415F-9280-11676C4A0F8F}"/>
              </a:ext>
            </a:extLst>
          </p:cNvPr>
          <p:cNvSpPr txBox="1"/>
          <p:nvPr/>
        </p:nvSpPr>
        <p:spPr>
          <a:xfrm>
            <a:off x="3282948" y="4307443"/>
            <a:ext cx="7031929"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tx1">
                    <a:lumMod val="65000"/>
                  </a:schemeClr>
                </a:solidFill>
              </a:rPr>
              <a:t>Large Datasets (Laptops and Books)</a:t>
            </a:r>
          </a:p>
          <a:p>
            <a:pPr marL="342900" indent="-342900">
              <a:buFont typeface="Arial" panose="020B0604020202020204" pitchFamily="34" charset="0"/>
              <a:buChar char="•"/>
            </a:pPr>
            <a:r>
              <a:rPr lang="en-US" sz="2400" dirty="0">
                <a:solidFill>
                  <a:schemeClr val="tx1">
                    <a:lumMod val="65000"/>
                  </a:schemeClr>
                </a:solidFill>
              </a:rPr>
              <a:t>Small Datasets (Hotels and Electronics)</a:t>
            </a:r>
            <a:endParaRPr lang="en-GB" sz="2400" dirty="0">
              <a:solidFill>
                <a:schemeClr val="tx1">
                  <a:lumMod val="65000"/>
                </a:schemeClr>
              </a:solidFill>
            </a:endParaRPr>
          </a:p>
        </p:txBody>
      </p:sp>
    </p:spTree>
    <p:extLst>
      <p:ext uri="{BB962C8B-B14F-4D97-AF65-F5344CB8AC3E}">
        <p14:creationId xmlns:p14="http://schemas.microsoft.com/office/powerpoint/2010/main" val="3821079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10;&#10;Description automatically generated">
            <a:extLst>
              <a:ext uri="{FF2B5EF4-FFF2-40B4-BE49-F238E27FC236}">
                <a16:creationId xmlns:a16="http://schemas.microsoft.com/office/drawing/2014/main" id="{D69E1ABD-7A5B-42EE-807C-266B385579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62" y="2628757"/>
            <a:ext cx="5285844" cy="3012966"/>
          </a:xfrm>
          <a:prstGeom prst="rect">
            <a:avLst/>
          </a:prstGeom>
        </p:spPr>
      </p:pic>
      <p:pic>
        <p:nvPicPr>
          <p:cNvPr id="12" name="Picture 11" descr="Chart, line chart&#10;&#10;Description automatically generated">
            <a:extLst>
              <a:ext uri="{FF2B5EF4-FFF2-40B4-BE49-F238E27FC236}">
                <a16:creationId xmlns:a16="http://schemas.microsoft.com/office/drawing/2014/main" id="{C1B31D57-9990-4811-9037-BE8060F662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2024" y="2628757"/>
            <a:ext cx="5285844" cy="3013632"/>
          </a:xfrm>
          <a:prstGeom prst="rect">
            <a:avLst/>
          </a:prstGeom>
        </p:spPr>
      </p:pic>
      <p:sp>
        <p:nvSpPr>
          <p:cNvPr id="13" name="Title 12">
            <a:extLst>
              <a:ext uri="{FF2B5EF4-FFF2-40B4-BE49-F238E27FC236}">
                <a16:creationId xmlns:a16="http://schemas.microsoft.com/office/drawing/2014/main" id="{01CE4B4B-8B47-4F42-A4CD-8035EA13B73D}"/>
              </a:ext>
            </a:extLst>
          </p:cNvPr>
          <p:cNvSpPr>
            <a:spLocks noGrp="1"/>
          </p:cNvSpPr>
          <p:nvPr>
            <p:ph type="title"/>
          </p:nvPr>
        </p:nvSpPr>
        <p:spPr/>
        <p:txBody>
          <a:bodyPr/>
          <a:lstStyle/>
          <a:p>
            <a:r>
              <a:rPr lang="en-US" dirty="0"/>
              <a:t>Large Datasets</a:t>
            </a:r>
            <a:endParaRPr lang="en-GB" dirty="0"/>
          </a:p>
        </p:txBody>
      </p:sp>
      <p:sp>
        <p:nvSpPr>
          <p:cNvPr id="14" name="Text Placeholder 13">
            <a:extLst>
              <a:ext uri="{FF2B5EF4-FFF2-40B4-BE49-F238E27FC236}">
                <a16:creationId xmlns:a16="http://schemas.microsoft.com/office/drawing/2014/main" id="{96545A0C-19A1-4A8C-91EB-26B88F9C4E31}"/>
              </a:ext>
            </a:extLst>
          </p:cNvPr>
          <p:cNvSpPr>
            <a:spLocks noGrp="1"/>
          </p:cNvSpPr>
          <p:nvPr>
            <p:ph type="body" idx="1"/>
          </p:nvPr>
        </p:nvSpPr>
        <p:spPr/>
        <p:txBody>
          <a:bodyPr>
            <a:normAutofit/>
          </a:bodyPr>
          <a:lstStyle/>
          <a:p>
            <a:r>
              <a:rPr lang="en-US" sz="1600" dirty="0"/>
              <a:t>Laptops</a:t>
            </a:r>
            <a:endParaRPr lang="en-GB" sz="1600" dirty="0"/>
          </a:p>
        </p:txBody>
      </p:sp>
      <p:sp>
        <p:nvSpPr>
          <p:cNvPr id="16" name="Text Placeholder 15">
            <a:extLst>
              <a:ext uri="{FF2B5EF4-FFF2-40B4-BE49-F238E27FC236}">
                <a16:creationId xmlns:a16="http://schemas.microsoft.com/office/drawing/2014/main" id="{AE3C0AB4-D90C-45BA-9BD6-6E0120E2EF65}"/>
              </a:ext>
            </a:extLst>
          </p:cNvPr>
          <p:cNvSpPr>
            <a:spLocks noGrp="1"/>
          </p:cNvSpPr>
          <p:nvPr>
            <p:ph type="body" sz="quarter" idx="3"/>
          </p:nvPr>
        </p:nvSpPr>
        <p:spPr/>
        <p:txBody>
          <a:bodyPr>
            <a:normAutofit/>
          </a:bodyPr>
          <a:lstStyle/>
          <a:p>
            <a:pPr marL="0" indent="0">
              <a:buNone/>
            </a:pPr>
            <a:r>
              <a:rPr lang="en-US" sz="1600" dirty="0"/>
              <a:t>Books</a:t>
            </a:r>
            <a:endParaRPr lang="en-GB" sz="1600" dirty="0"/>
          </a:p>
        </p:txBody>
      </p:sp>
    </p:spTree>
    <p:extLst>
      <p:ext uri="{BB962C8B-B14F-4D97-AF65-F5344CB8AC3E}">
        <p14:creationId xmlns:p14="http://schemas.microsoft.com/office/powerpoint/2010/main" val="2170283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1CE4B4B-8B47-4F42-A4CD-8035EA13B73D}"/>
              </a:ext>
            </a:extLst>
          </p:cNvPr>
          <p:cNvSpPr>
            <a:spLocks noGrp="1"/>
          </p:cNvSpPr>
          <p:nvPr>
            <p:ph type="title"/>
          </p:nvPr>
        </p:nvSpPr>
        <p:spPr/>
        <p:txBody>
          <a:bodyPr/>
          <a:lstStyle/>
          <a:p>
            <a:r>
              <a:rPr lang="en-US" dirty="0"/>
              <a:t>Small Datasets</a:t>
            </a:r>
            <a:endParaRPr lang="en-GB" dirty="0"/>
          </a:p>
        </p:txBody>
      </p:sp>
      <p:sp>
        <p:nvSpPr>
          <p:cNvPr id="14" name="Text Placeholder 13">
            <a:extLst>
              <a:ext uri="{FF2B5EF4-FFF2-40B4-BE49-F238E27FC236}">
                <a16:creationId xmlns:a16="http://schemas.microsoft.com/office/drawing/2014/main" id="{96545A0C-19A1-4A8C-91EB-26B88F9C4E31}"/>
              </a:ext>
            </a:extLst>
          </p:cNvPr>
          <p:cNvSpPr>
            <a:spLocks noGrp="1"/>
          </p:cNvSpPr>
          <p:nvPr>
            <p:ph type="body" idx="1"/>
          </p:nvPr>
        </p:nvSpPr>
        <p:spPr>
          <a:xfrm>
            <a:off x="550859" y="907485"/>
            <a:ext cx="5437186" cy="535354"/>
          </a:xfrm>
        </p:spPr>
        <p:txBody>
          <a:bodyPr>
            <a:normAutofit/>
          </a:bodyPr>
          <a:lstStyle/>
          <a:p>
            <a:r>
              <a:rPr lang="en-US" sz="1600" dirty="0"/>
              <a:t>Hotels</a:t>
            </a:r>
            <a:endParaRPr lang="en-GB" sz="1600" dirty="0"/>
          </a:p>
        </p:txBody>
      </p:sp>
      <p:sp>
        <p:nvSpPr>
          <p:cNvPr id="16" name="Text Placeholder 15">
            <a:extLst>
              <a:ext uri="{FF2B5EF4-FFF2-40B4-BE49-F238E27FC236}">
                <a16:creationId xmlns:a16="http://schemas.microsoft.com/office/drawing/2014/main" id="{AE3C0AB4-D90C-45BA-9BD6-6E0120E2EF65}"/>
              </a:ext>
            </a:extLst>
          </p:cNvPr>
          <p:cNvSpPr>
            <a:spLocks noGrp="1"/>
          </p:cNvSpPr>
          <p:nvPr>
            <p:ph type="body" sz="quarter" idx="3"/>
          </p:nvPr>
        </p:nvSpPr>
        <p:spPr>
          <a:xfrm>
            <a:off x="4259263" y="907485"/>
            <a:ext cx="3172596" cy="535354"/>
          </a:xfrm>
        </p:spPr>
        <p:txBody>
          <a:bodyPr>
            <a:normAutofit/>
          </a:bodyPr>
          <a:lstStyle/>
          <a:p>
            <a:pPr marL="0" indent="0">
              <a:buNone/>
            </a:pPr>
            <a:r>
              <a:rPr lang="en-US" sz="1600" dirty="0"/>
              <a:t>Electronics – DVD Players</a:t>
            </a:r>
            <a:endParaRPr lang="en-GB" sz="1600" dirty="0"/>
          </a:p>
        </p:txBody>
      </p:sp>
      <p:pic>
        <p:nvPicPr>
          <p:cNvPr id="3" name="Picture 2" descr="Chart&#10;&#10;Description automatically generated">
            <a:extLst>
              <a:ext uri="{FF2B5EF4-FFF2-40B4-BE49-F238E27FC236}">
                <a16:creationId xmlns:a16="http://schemas.microsoft.com/office/drawing/2014/main" id="{A1E1A04A-C3FC-417E-A533-D290CFC4D6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688" y="1523065"/>
            <a:ext cx="3560154" cy="2029760"/>
          </a:xfrm>
          <a:prstGeom prst="rect">
            <a:avLst/>
          </a:prstGeom>
        </p:spPr>
      </p:pic>
      <p:pic>
        <p:nvPicPr>
          <p:cNvPr id="19" name="Picture 18" descr="Chart, line chart&#10;&#10;Description automatically generated">
            <a:extLst>
              <a:ext uri="{FF2B5EF4-FFF2-40B4-BE49-F238E27FC236}">
                <a16:creationId xmlns:a16="http://schemas.microsoft.com/office/drawing/2014/main" id="{7127610A-CE6D-49A1-B5CA-B1FEABE31A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9263" y="1523065"/>
            <a:ext cx="3560154" cy="2029760"/>
          </a:xfrm>
          <a:prstGeom prst="rect">
            <a:avLst/>
          </a:prstGeom>
        </p:spPr>
      </p:pic>
      <p:sp>
        <p:nvSpPr>
          <p:cNvPr id="21" name="Text Placeholder 15">
            <a:extLst>
              <a:ext uri="{FF2B5EF4-FFF2-40B4-BE49-F238E27FC236}">
                <a16:creationId xmlns:a16="http://schemas.microsoft.com/office/drawing/2014/main" id="{F22AC4E1-4C86-411A-A19A-6BFCE88534CE}"/>
              </a:ext>
            </a:extLst>
          </p:cNvPr>
          <p:cNvSpPr txBox="1">
            <a:spLocks/>
          </p:cNvSpPr>
          <p:nvPr/>
        </p:nvSpPr>
        <p:spPr>
          <a:xfrm>
            <a:off x="7932738" y="907485"/>
            <a:ext cx="3897312" cy="535354"/>
          </a:xfrm>
          <a:prstGeom prst="rect">
            <a:avLst/>
          </a:prstGeom>
        </p:spPr>
        <p:txBody>
          <a:bodyPr vert="horz" wrap="square" lIns="0" tIns="0" rIns="0" bIns="0" rtlCol="0" anchor="b">
            <a:norm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lang="en-US" sz="1400" b="0" kern="1200" cap="all" spc="200" baseline="0" dirty="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t>Electronics – Digital cameras</a:t>
            </a:r>
          </a:p>
        </p:txBody>
      </p:sp>
      <p:pic>
        <p:nvPicPr>
          <p:cNvPr id="23" name="Picture 22" descr="Chart&#10;&#10;Description automatically generated with low confidence">
            <a:extLst>
              <a:ext uri="{FF2B5EF4-FFF2-40B4-BE49-F238E27FC236}">
                <a16:creationId xmlns:a16="http://schemas.microsoft.com/office/drawing/2014/main" id="{5311C22A-94C6-4B8A-B133-95D50A1F30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3838" y="1523065"/>
            <a:ext cx="3560154" cy="2029760"/>
          </a:xfrm>
          <a:prstGeom prst="rect">
            <a:avLst/>
          </a:prstGeom>
        </p:spPr>
      </p:pic>
      <p:sp>
        <p:nvSpPr>
          <p:cNvPr id="24" name="Text Placeholder 15">
            <a:extLst>
              <a:ext uri="{FF2B5EF4-FFF2-40B4-BE49-F238E27FC236}">
                <a16:creationId xmlns:a16="http://schemas.microsoft.com/office/drawing/2014/main" id="{64E23B8C-2E20-466E-B3E9-78C20588B258}"/>
              </a:ext>
            </a:extLst>
          </p:cNvPr>
          <p:cNvSpPr txBox="1">
            <a:spLocks/>
          </p:cNvSpPr>
          <p:nvPr/>
        </p:nvSpPr>
        <p:spPr>
          <a:xfrm>
            <a:off x="2463388" y="3633051"/>
            <a:ext cx="3172596" cy="535354"/>
          </a:xfrm>
          <a:prstGeom prst="rect">
            <a:avLst/>
          </a:prstGeom>
        </p:spPr>
        <p:txBody>
          <a:bodyPr vert="horz" wrap="square" lIns="0" tIns="0" rIns="0" bIns="0" rtlCol="0" anchor="b">
            <a:norm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lang="en-US" sz="1400" b="0" kern="1200" cap="all" spc="200" baseline="0" dirty="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t>Electronics – mp3 players</a:t>
            </a:r>
          </a:p>
        </p:txBody>
      </p:sp>
      <p:sp>
        <p:nvSpPr>
          <p:cNvPr id="25" name="Text Placeholder 15">
            <a:extLst>
              <a:ext uri="{FF2B5EF4-FFF2-40B4-BE49-F238E27FC236}">
                <a16:creationId xmlns:a16="http://schemas.microsoft.com/office/drawing/2014/main" id="{C6B2DCA4-BABF-4811-A6BE-FF6205175BD5}"/>
              </a:ext>
            </a:extLst>
          </p:cNvPr>
          <p:cNvSpPr txBox="1">
            <a:spLocks/>
          </p:cNvSpPr>
          <p:nvPr/>
        </p:nvSpPr>
        <p:spPr>
          <a:xfrm>
            <a:off x="6173761" y="3633051"/>
            <a:ext cx="3408362" cy="535354"/>
          </a:xfrm>
          <a:prstGeom prst="rect">
            <a:avLst/>
          </a:prstGeom>
        </p:spPr>
        <p:txBody>
          <a:bodyPr vert="horz" wrap="square" lIns="0" tIns="0" rIns="0" bIns="0" rtlCol="0" anchor="b">
            <a:norm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lang="en-US" sz="1400" b="0" kern="1200" cap="all" spc="200" baseline="0" dirty="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t>Electronics – cell phones</a:t>
            </a:r>
          </a:p>
        </p:txBody>
      </p:sp>
      <p:pic>
        <p:nvPicPr>
          <p:cNvPr id="27" name="Picture 26" descr="Chart&#10;&#10;Description automatically generated">
            <a:extLst>
              <a:ext uri="{FF2B5EF4-FFF2-40B4-BE49-F238E27FC236}">
                <a16:creationId xmlns:a16="http://schemas.microsoft.com/office/drawing/2014/main" id="{7B1AE776-4333-4ABC-ADD0-6353123CE8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5272" y="4248631"/>
            <a:ext cx="3560154" cy="2029760"/>
          </a:xfrm>
          <a:prstGeom prst="rect">
            <a:avLst/>
          </a:prstGeom>
        </p:spPr>
      </p:pic>
      <p:pic>
        <p:nvPicPr>
          <p:cNvPr id="29" name="Picture 28" descr="Chart&#10;&#10;Description automatically generated">
            <a:extLst>
              <a:ext uri="{FF2B5EF4-FFF2-40B4-BE49-F238E27FC236}">
                <a16:creationId xmlns:a16="http://schemas.microsoft.com/office/drawing/2014/main" id="{FA10B50F-6893-4D71-B982-4DA2678A44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3761" y="4248631"/>
            <a:ext cx="3560154" cy="2029760"/>
          </a:xfrm>
          <a:prstGeom prst="rect">
            <a:avLst/>
          </a:prstGeom>
        </p:spPr>
      </p:pic>
    </p:spTree>
    <p:extLst>
      <p:ext uri="{BB962C8B-B14F-4D97-AF65-F5344CB8AC3E}">
        <p14:creationId xmlns:p14="http://schemas.microsoft.com/office/powerpoint/2010/main" val="3222924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807E9-FBEE-48B7-84F7-48FC64298773}"/>
              </a:ext>
            </a:extLst>
          </p:cNvPr>
          <p:cNvSpPr>
            <a:spLocks noGrp="1"/>
          </p:cNvSpPr>
          <p:nvPr>
            <p:ph type="title"/>
          </p:nvPr>
        </p:nvSpPr>
        <p:spPr/>
        <p:txBody>
          <a:bodyPr>
            <a:normAutofit/>
          </a:bodyPr>
          <a:lstStyle/>
          <a:p>
            <a:r>
              <a:rPr lang="en-US" sz="4300" dirty="0"/>
              <a:t>Conclusion</a:t>
            </a:r>
            <a:endParaRPr lang="en-GB" sz="4300" dirty="0"/>
          </a:p>
        </p:txBody>
      </p:sp>
      <p:sp>
        <p:nvSpPr>
          <p:cNvPr id="3" name="Content Placeholder 2">
            <a:extLst>
              <a:ext uri="{FF2B5EF4-FFF2-40B4-BE49-F238E27FC236}">
                <a16:creationId xmlns:a16="http://schemas.microsoft.com/office/drawing/2014/main" id="{3445C086-BB15-4E26-85A1-1653AB6FB4AC}"/>
              </a:ext>
            </a:extLst>
          </p:cNvPr>
          <p:cNvSpPr>
            <a:spLocks noGrp="1"/>
          </p:cNvSpPr>
          <p:nvPr>
            <p:ph idx="1"/>
          </p:nvPr>
        </p:nvSpPr>
        <p:spPr/>
        <p:txBody>
          <a:bodyPr/>
          <a:lstStyle/>
          <a:p>
            <a:r>
              <a:rPr lang="en-US" dirty="0"/>
              <a:t>Similar pattern for </a:t>
            </a:r>
            <a:r>
              <a:rPr lang="en-US" i="1" dirty="0"/>
              <a:t>all </a:t>
            </a:r>
            <a:r>
              <a:rPr lang="en-US" dirty="0"/>
              <a:t>considered domains</a:t>
            </a:r>
          </a:p>
          <a:p>
            <a:r>
              <a:rPr lang="en-US" dirty="0"/>
              <a:t>Fine-tuning initially outperforms from-scratch training</a:t>
            </a:r>
          </a:p>
          <a:p>
            <a:r>
              <a:rPr lang="en-GB" dirty="0"/>
              <a:t>Intersection when the training set is large</a:t>
            </a:r>
          </a:p>
          <a:p>
            <a:r>
              <a:rPr lang="en-GB" dirty="0"/>
              <a:t>Fine-tuning approximately twice as fast</a:t>
            </a:r>
          </a:p>
          <a:p>
            <a:r>
              <a:rPr lang="en-GB" dirty="0"/>
              <a:t>Future work:</a:t>
            </a:r>
          </a:p>
          <a:p>
            <a:pPr lvl="1"/>
            <a:r>
              <a:rPr lang="en-GB" sz="1600" dirty="0"/>
              <a:t>Different ‘base’ model (e.g., laptops)</a:t>
            </a:r>
          </a:p>
          <a:p>
            <a:pPr lvl="1"/>
            <a:r>
              <a:rPr lang="en-GB" sz="1600" dirty="0"/>
              <a:t>Combining the fine-tuning approach with other methods (e.g., masking)</a:t>
            </a:r>
          </a:p>
          <a:p>
            <a:endParaRPr lang="en-GB" dirty="0"/>
          </a:p>
        </p:txBody>
      </p:sp>
    </p:spTree>
    <p:extLst>
      <p:ext uri="{BB962C8B-B14F-4D97-AF65-F5344CB8AC3E}">
        <p14:creationId xmlns:p14="http://schemas.microsoft.com/office/powerpoint/2010/main" val="1793455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1" name="Freeform: Shape 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Oval 10">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Oval 12">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44" name="Group 14">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45" name="Freeform: Shape 15">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Freeform: Shape 16">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7" name="Oval 17">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8" name="Oval 18">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149" name="Rectangle 20">
            <a:extLst>
              <a:ext uri="{FF2B5EF4-FFF2-40B4-BE49-F238E27FC236}">
                <a16:creationId xmlns:a16="http://schemas.microsoft.com/office/drawing/2014/main" id="{BCAB7BF2-C0E5-4451-82FD-4D451D5D3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055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917A42B-5F00-4AFC-9C76-24BA596E4FD6}"/>
              </a:ext>
            </a:extLst>
          </p:cNvPr>
          <p:cNvSpPr>
            <a:spLocks noGrp="1"/>
          </p:cNvSpPr>
          <p:nvPr>
            <p:ph type="title"/>
          </p:nvPr>
        </p:nvSpPr>
        <p:spPr>
          <a:xfrm>
            <a:off x="1487488" y="549276"/>
            <a:ext cx="7308850" cy="3639456"/>
          </a:xfrm>
        </p:spPr>
        <p:txBody>
          <a:bodyPr vert="horz" wrap="square" lIns="0" tIns="0" rIns="0" bIns="0" rtlCol="0" anchor="b" anchorCtr="0">
            <a:normAutofit/>
          </a:bodyPr>
          <a:lstStyle/>
          <a:p>
            <a:r>
              <a:rPr lang="en-US" dirty="0"/>
              <a:t>Questions?</a:t>
            </a:r>
            <a:br>
              <a:rPr lang="en-US" dirty="0"/>
            </a:br>
            <a:br>
              <a:rPr lang="en-US" dirty="0"/>
            </a:br>
            <a:r>
              <a:rPr lang="en-US" sz="3200" dirty="0"/>
              <a:t>E-mail: stefanvanberkum@gmail.com</a:t>
            </a:r>
          </a:p>
        </p:txBody>
      </p:sp>
      <p:grpSp>
        <p:nvGrpSpPr>
          <p:cNvPr id="150" name="Group 22">
            <a:extLst>
              <a:ext uri="{FF2B5EF4-FFF2-40B4-BE49-F238E27FC236}">
                <a16:creationId xmlns:a16="http://schemas.microsoft.com/office/drawing/2014/main" id="{C0DB02B9-F3BA-4EEE-A717-BA38B57F4B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3792" y="4530271"/>
            <a:ext cx="3960000" cy="2696065"/>
            <a:chOff x="6053792" y="4530271"/>
            <a:chExt cx="3960000" cy="2696065"/>
          </a:xfrm>
        </p:grpSpPr>
        <p:sp>
          <p:nvSpPr>
            <p:cNvPr id="151" name="Freeform: Shape 23">
              <a:extLst>
                <a:ext uri="{FF2B5EF4-FFF2-40B4-BE49-F238E27FC236}">
                  <a16:creationId xmlns:a16="http://schemas.microsoft.com/office/drawing/2014/main" id="{D19C4E36-EAB8-46C1-ADC2-867AA90CDC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6305855" y="5349826"/>
              <a:ext cx="3707937" cy="1853969"/>
            </a:xfrm>
            <a:custGeom>
              <a:avLst/>
              <a:gdLst>
                <a:gd name="connsiteX0" fmla="*/ 3707937 w 3707937"/>
                <a:gd name="connsiteY0" fmla="*/ 1853969 h 1853969"/>
                <a:gd name="connsiteX1" fmla="*/ 1853969 w 3707937"/>
                <a:gd name="connsiteY1" fmla="*/ 0 h 1853969"/>
                <a:gd name="connsiteX2" fmla="*/ 1684921 w 3707937"/>
                <a:gd name="connsiteY2" fmla="*/ 8536 h 1853969"/>
                <a:gd name="connsiteX3" fmla="*/ 8536 w 3707937"/>
                <a:gd name="connsiteY3" fmla="*/ 1684921 h 1853969"/>
                <a:gd name="connsiteX4" fmla="*/ 0 w 3707937"/>
                <a:gd name="connsiteY4" fmla="*/ 1853969 h 1853969"/>
                <a:gd name="connsiteX5" fmla="*/ 926985 w 3707937"/>
                <a:gd name="connsiteY5" fmla="*/ 1853969 h 1853969"/>
                <a:gd name="connsiteX6" fmla="*/ 1853969 w 3707937"/>
                <a:gd name="connsiteY6" fmla="*/ 926985 h 1853969"/>
                <a:gd name="connsiteX7" fmla="*/ 2780952 w 3707937"/>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37" h="1853969">
                  <a:moveTo>
                    <a:pt x="3707937" y="1853969"/>
                  </a:moveTo>
                  <a:cubicBezTo>
                    <a:pt x="3707937" y="830050"/>
                    <a:pt x="2877887" y="0"/>
                    <a:pt x="1853969" y="0"/>
                  </a:cubicBezTo>
                  <a:lnTo>
                    <a:pt x="1684921" y="8536"/>
                  </a:lnTo>
                  <a:lnTo>
                    <a:pt x="8536" y="1684921"/>
                  </a:lnTo>
                  <a:lnTo>
                    <a:pt x="0" y="1853969"/>
                  </a:lnTo>
                  <a:lnTo>
                    <a:pt x="926985" y="1853969"/>
                  </a:lnTo>
                  <a:cubicBezTo>
                    <a:pt x="926985" y="1342010"/>
                    <a:pt x="1342009" y="926986"/>
                    <a:pt x="1853969" y="926985"/>
                  </a:cubicBezTo>
                  <a:cubicBezTo>
                    <a:pt x="2365928" y="926985"/>
                    <a:pt x="2780952" y="1342010"/>
                    <a:pt x="2780952"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42900" dist="50800" dir="16200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2" name="Freeform: Shape 24">
              <a:extLst>
                <a:ext uri="{FF2B5EF4-FFF2-40B4-BE49-F238E27FC236}">
                  <a16:creationId xmlns:a16="http://schemas.microsoft.com/office/drawing/2014/main" id="{3AC95D1B-353B-49A5-92C8-947C8741645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6186241" y="5061493"/>
              <a:ext cx="3707937" cy="2164843"/>
            </a:xfrm>
            <a:custGeom>
              <a:avLst/>
              <a:gdLst>
                <a:gd name="connsiteX0" fmla="*/ 3707937 w 3707937"/>
                <a:gd name="connsiteY0" fmla="*/ 2164843 h 2164843"/>
                <a:gd name="connsiteX1" fmla="*/ 1853968 w 3707937"/>
                <a:gd name="connsiteY1" fmla="*/ 0 h 2164843"/>
                <a:gd name="connsiteX2" fmla="*/ 1664412 w 3707937"/>
                <a:gd name="connsiteY2" fmla="*/ 11177 h 2164843"/>
                <a:gd name="connsiteX3" fmla="*/ 1646600 w 3707937"/>
                <a:gd name="connsiteY3" fmla="*/ 14351 h 2164843"/>
                <a:gd name="connsiteX4" fmla="*/ 67392 w 3707937"/>
                <a:gd name="connsiteY4" fmla="*/ 1593559 h 2164843"/>
                <a:gd name="connsiteX5" fmla="*/ 37666 w 3707937"/>
                <a:gd name="connsiteY5" fmla="*/ 1728552 h 2164843"/>
                <a:gd name="connsiteX6" fmla="*/ 0 w 3707937"/>
                <a:gd name="connsiteY6" fmla="*/ 2164843 h 2164843"/>
                <a:gd name="connsiteX7" fmla="*/ 926985 w 3707937"/>
                <a:gd name="connsiteY7" fmla="*/ 2164843 h 2164843"/>
                <a:gd name="connsiteX8" fmla="*/ 1853968 w 3707937"/>
                <a:gd name="connsiteY8" fmla="*/ 1082422 h 2164843"/>
                <a:gd name="connsiteX9" fmla="*/ 2780952 w 3707937"/>
                <a:gd name="connsiteY9"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7937" h="2164843">
                  <a:moveTo>
                    <a:pt x="3707937" y="2164843"/>
                  </a:moveTo>
                  <a:cubicBezTo>
                    <a:pt x="3707937" y="969234"/>
                    <a:pt x="2877886" y="0"/>
                    <a:pt x="1853968" y="0"/>
                  </a:cubicBezTo>
                  <a:cubicBezTo>
                    <a:pt x="1789974" y="0"/>
                    <a:pt x="1726736" y="3786"/>
                    <a:pt x="1664412" y="11177"/>
                  </a:cubicBezTo>
                  <a:lnTo>
                    <a:pt x="1646600" y="14351"/>
                  </a:lnTo>
                  <a:lnTo>
                    <a:pt x="67392" y="1593559"/>
                  </a:lnTo>
                  <a:lnTo>
                    <a:pt x="37666" y="1728552"/>
                  </a:lnTo>
                  <a:cubicBezTo>
                    <a:pt x="12970" y="1869478"/>
                    <a:pt x="0" y="2015392"/>
                    <a:pt x="0" y="2164843"/>
                  </a:cubicBezTo>
                  <a:lnTo>
                    <a:pt x="926985" y="2164843"/>
                  </a:lnTo>
                  <a:cubicBezTo>
                    <a:pt x="926985" y="1567039"/>
                    <a:pt x="1342009" y="1082423"/>
                    <a:pt x="1853968" y="1082422"/>
                  </a:cubicBezTo>
                  <a:cubicBezTo>
                    <a:pt x="2365928" y="1082422"/>
                    <a:pt x="2780952" y="1567039"/>
                    <a:pt x="2780952"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3" name="Oval 25">
              <a:extLst>
                <a:ext uri="{FF2B5EF4-FFF2-40B4-BE49-F238E27FC236}">
                  <a16:creationId xmlns:a16="http://schemas.microsoft.com/office/drawing/2014/main" id="{EED63058-6155-422A-A2D9-69A6A1DF06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413283" y="6132831"/>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4" name="Oval 26">
              <a:extLst>
                <a:ext uri="{FF2B5EF4-FFF2-40B4-BE49-F238E27FC236}">
                  <a16:creationId xmlns:a16="http://schemas.microsoft.com/office/drawing/2014/main" id="{C4486CA9-CA51-4F1D-AD04-FC35DA44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8375334" y="4170780"/>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55" name="Oval 28">
            <a:extLst>
              <a:ext uri="{FF2B5EF4-FFF2-40B4-BE49-F238E27FC236}">
                <a16:creationId xmlns:a16="http://schemas.microsoft.com/office/drawing/2014/main" id="{19E80463-482A-4612-8063-9F60E0C7F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633" y="1809499"/>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56" name="Group 30">
            <a:extLst>
              <a:ext uri="{FF2B5EF4-FFF2-40B4-BE49-F238E27FC236}">
                <a16:creationId xmlns:a16="http://schemas.microsoft.com/office/drawing/2014/main" id="{8947BE06-624A-4F53-8B42-58DD39DB57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52426" y="1013899"/>
            <a:ext cx="1262947" cy="1335601"/>
            <a:chOff x="5094405" y="2340638"/>
            <a:chExt cx="1262947" cy="1335601"/>
          </a:xfrm>
        </p:grpSpPr>
        <p:sp>
          <p:nvSpPr>
            <p:cNvPr id="157" name="Freeform: Shape 31">
              <a:extLst>
                <a:ext uri="{FF2B5EF4-FFF2-40B4-BE49-F238E27FC236}">
                  <a16:creationId xmlns:a16="http://schemas.microsoft.com/office/drawing/2014/main" id="{E0BF6DBE-FE5B-4D9A-B7A8-86FF60DFE71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85879" y="2504765"/>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102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8" name="Oval 32">
              <a:extLst>
                <a:ext uri="{FF2B5EF4-FFF2-40B4-BE49-F238E27FC236}">
                  <a16:creationId xmlns:a16="http://schemas.microsoft.com/office/drawing/2014/main" id="{FA32303D-EAC6-41B6-9A89-CC568F1230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00000">
              <a:off x="5711479" y="2340638"/>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423432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BF6E1-232A-4B8F-86BA-4A9A0F808CD0}"/>
              </a:ext>
            </a:extLst>
          </p:cNvPr>
          <p:cNvSpPr>
            <a:spLocks noGrp="1"/>
          </p:cNvSpPr>
          <p:nvPr>
            <p:ph type="title"/>
          </p:nvPr>
        </p:nvSpPr>
        <p:spPr>
          <a:xfrm>
            <a:off x="550862" y="549275"/>
            <a:ext cx="11091600" cy="1332000"/>
          </a:xfrm>
        </p:spPr>
        <p:txBody>
          <a:bodyPr>
            <a:normAutofit fontScale="90000"/>
          </a:bodyPr>
          <a:lstStyle/>
          <a:p>
            <a:r>
              <a:rPr lang="en-US" dirty="0"/>
              <a:t>Introduction (1/3)</a:t>
            </a:r>
            <a:br>
              <a:rPr lang="en-US" dirty="0"/>
            </a:br>
            <a:endParaRPr lang="en-US" dirty="0"/>
          </a:p>
        </p:txBody>
      </p:sp>
      <p:pic>
        <p:nvPicPr>
          <p:cNvPr id="5" name="Content Placeholder 4" descr="Graphical user interface, text, application, email&#10;&#10;Description automatically generated">
            <a:extLst>
              <a:ext uri="{FF2B5EF4-FFF2-40B4-BE49-F238E27FC236}">
                <a16:creationId xmlns:a16="http://schemas.microsoft.com/office/drawing/2014/main" id="{A6C88C36-01E5-4748-BAA5-45A01D37B26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8061" t="24521" r="2913" b="3189"/>
          <a:stretch/>
        </p:blipFill>
        <p:spPr>
          <a:xfrm>
            <a:off x="8329225" y="1710906"/>
            <a:ext cx="3311912" cy="4381918"/>
          </a:xfrm>
        </p:spPr>
      </p:pic>
      <p:sp>
        <p:nvSpPr>
          <p:cNvPr id="7" name="Rectangle 6">
            <a:extLst>
              <a:ext uri="{FF2B5EF4-FFF2-40B4-BE49-F238E27FC236}">
                <a16:creationId xmlns:a16="http://schemas.microsoft.com/office/drawing/2014/main" id="{381A95AD-C830-4140-B319-24B691ED9902}"/>
              </a:ext>
            </a:extLst>
          </p:cNvPr>
          <p:cNvSpPr/>
          <p:nvPr/>
        </p:nvSpPr>
        <p:spPr>
          <a:xfrm>
            <a:off x="8329225" y="1710906"/>
            <a:ext cx="466493" cy="7466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E077240-5687-4AEB-9350-87303557C6F0}"/>
              </a:ext>
            </a:extLst>
          </p:cNvPr>
          <p:cNvSpPr/>
          <p:nvPr/>
        </p:nvSpPr>
        <p:spPr>
          <a:xfrm>
            <a:off x="8543189" y="1710906"/>
            <a:ext cx="680225" cy="2932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ADA6DE6-5801-43BA-A50A-A491B4A931A8}"/>
              </a:ext>
            </a:extLst>
          </p:cNvPr>
          <p:cNvSpPr/>
          <p:nvPr/>
        </p:nvSpPr>
        <p:spPr>
          <a:xfrm>
            <a:off x="8371042" y="4104266"/>
            <a:ext cx="344294" cy="4088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jdelijke aanduiding voor inhoud 2">
            <a:extLst>
              <a:ext uri="{FF2B5EF4-FFF2-40B4-BE49-F238E27FC236}">
                <a16:creationId xmlns:a16="http://schemas.microsoft.com/office/drawing/2014/main" id="{C749EFDE-2263-41B3-A817-F15EDE1517C0}"/>
              </a:ext>
            </a:extLst>
          </p:cNvPr>
          <p:cNvSpPr txBox="1">
            <a:spLocks/>
          </p:cNvSpPr>
          <p:nvPr/>
        </p:nvSpPr>
        <p:spPr>
          <a:xfrm>
            <a:off x="550863" y="2113199"/>
            <a:ext cx="11090274" cy="3979625"/>
          </a:xfrm>
          <a:prstGeom prst="rect">
            <a:avLst/>
          </a:prstGeom>
        </p:spPr>
        <p:txBody>
          <a:bodyPr vert="horz" wrap="square" lIns="0" tIns="0" rIns="0" bIns="0" rtlCol="0">
            <a:norm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Why do we care about sentiment?</a:t>
            </a:r>
          </a:p>
          <a:p>
            <a:pPr lvl="1"/>
            <a:r>
              <a:rPr lang="en-US" sz="1600" dirty="0"/>
              <a:t>Chatbots</a:t>
            </a:r>
          </a:p>
          <a:p>
            <a:pPr lvl="1"/>
            <a:r>
              <a:rPr lang="en-US" sz="1600" dirty="0"/>
              <a:t>Review data</a:t>
            </a:r>
          </a:p>
          <a:p>
            <a:r>
              <a:rPr lang="en-US" dirty="0"/>
              <a:t>A lot of data available</a:t>
            </a:r>
          </a:p>
          <a:p>
            <a:r>
              <a:rPr lang="en-US" dirty="0"/>
              <a:t>Sentiment analysis: automatically process data such as reviews</a:t>
            </a:r>
          </a:p>
          <a:p>
            <a:r>
              <a:rPr lang="en-US" dirty="0">
                <a:sym typeface="Wingdings" panose="05000000000000000000" pitchFamily="2" charset="2"/>
              </a:rPr>
              <a:t>We focus on Aspect-Based Sentiment Classification (ABSC)</a:t>
            </a:r>
          </a:p>
          <a:p>
            <a:pPr lvl="1"/>
            <a:r>
              <a:rPr lang="en-US" sz="1600" dirty="0">
                <a:sym typeface="Wingdings" panose="05000000000000000000" pitchFamily="2" charset="2"/>
              </a:rPr>
              <a:t>Determine sentiment towards a pre-determined aspect</a:t>
            </a:r>
          </a:p>
          <a:p>
            <a:pPr lvl="1"/>
            <a:r>
              <a:rPr lang="en-US" sz="1600" dirty="0">
                <a:sym typeface="Wingdings" panose="05000000000000000000" pitchFamily="2" charset="2"/>
              </a:rPr>
              <a:t>How is a restaurant doing with respect to food or customer service?</a:t>
            </a:r>
          </a:p>
          <a:p>
            <a:pPr lvl="1"/>
            <a:endParaRPr lang="en-US" dirty="0"/>
          </a:p>
          <a:p>
            <a:endParaRPr lang="en-US" dirty="0"/>
          </a:p>
        </p:txBody>
      </p:sp>
    </p:spTree>
    <p:extLst>
      <p:ext uri="{BB962C8B-B14F-4D97-AF65-F5344CB8AC3E}">
        <p14:creationId xmlns:p14="http://schemas.microsoft.com/office/powerpoint/2010/main" val="390346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32473-3AC5-4E6A-A90A-526D62EB951E}"/>
              </a:ext>
            </a:extLst>
          </p:cNvPr>
          <p:cNvSpPr>
            <a:spLocks noGrp="1"/>
          </p:cNvSpPr>
          <p:nvPr>
            <p:ph type="title"/>
          </p:nvPr>
        </p:nvSpPr>
        <p:spPr/>
        <p:txBody>
          <a:bodyPr>
            <a:normAutofit/>
          </a:bodyPr>
          <a:lstStyle/>
          <a:p>
            <a:r>
              <a:rPr lang="en-US" sz="4300" dirty="0"/>
              <a:t>Introduction (2/3)</a:t>
            </a:r>
            <a:endParaRPr lang="en-GB" sz="4300" dirty="0"/>
          </a:p>
        </p:txBody>
      </p:sp>
      <p:sp>
        <p:nvSpPr>
          <p:cNvPr id="3" name="Content Placeholder 2">
            <a:extLst>
              <a:ext uri="{FF2B5EF4-FFF2-40B4-BE49-F238E27FC236}">
                <a16:creationId xmlns:a16="http://schemas.microsoft.com/office/drawing/2014/main" id="{2BBCC70B-FC6B-4857-AFB8-063C428DB55D}"/>
              </a:ext>
            </a:extLst>
          </p:cNvPr>
          <p:cNvSpPr>
            <a:spLocks noGrp="1"/>
          </p:cNvSpPr>
          <p:nvPr>
            <p:ph idx="1"/>
          </p:nvPr>
        </p:nvSpPr>
        <p:spPr/>
        <p:txBody>
          <a:bodyPr>
            <a:normAutofit/>
          </a:bodyPr>
          <a:lstStyle/>
          <a:p>
            <a:r>
              <a:rPr lang="en-US" dirty="0"/>
              <a:t>Not much labeled data available</a:t>
            </a:r>
          </a:p>
          <a:p>
            <a:r>
              <a:rPr lang="en-US" dirty="0"/>
              <a:t>Costly to acquire</a:t>
            </a:r>
            <a:endParaRPr lang="en-US" dirty="0">
              <a:sym typeface="Wingdings" panose="05000000000000000000" pitchFamily="2" charset="2"/>
            </a:endParaRPr>
          </a:p>
          <a:p>
            <a:r>
              <a:rPr lang="en-US" dirty="0">
                <a:sym typeface="Wingdings" panose="05000000000000000000" pitchFamily="2" charset="2"/>
              </a:rPr>
              <a:t>Transfer learning</a:t>
            </a:r>
          </a:p>
          <a:p>
            <a:pPr lvl="1"/>
            <a:r>
              <a:rPr lang="en-US" sz="1600" dirty="0">
                <a:sym typeface="Wingdings" panose="05000000000000000000" pitchFamily="2" charset="2"/>
              </a:rPr>
              <a:t>Pre-train on a domain that has a lot of labeled data available</a:t>
            </a:r>
          </a:p>
          <a:p>
            <a:pPr lvl="1"/>
            <a:r>
              <a:rPr lang="en-US" sz="1600" dirty="0">
                <a:sym typeface="Wingdings" panose="05000000000000000000" pitchFamily="2" charset="2"/>
              </a:rPr>
              <a:t>Fine-tune using target domain data</a:t>
            </a:r>
          </a:p>
        </p:txBody>
      </p:sp>
    </p:spTree>
    <p:extLst>
      <p:ext uri="{BB962C8B-B14F-4D97-AF65-F5344CB8AC3E}">
        <p14:creationId xmlns:p14="http://schemas.microsoft.com/office/powerpoint/2010/main" val="2589596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F41B4-04A4-4466-B5FC-7EAABC601B2F}"/>
              </a:ext>
            </a:extLst>
          </p:cNvPr>
          <p:cNvSpPr>
            <a:spLocks noGrp="1"/>
          </p:cNvSpPr>
          <p:nvPr>
            <p:ph type="title"/>
          </p:nvPr>
        </p:nvSpPr>
        <p:spPr/>
        <p:txBody>
          <a:bodyPr>
            <a:normAutofit/>
          </a:bodyPr>
          <a:lstStyle/>
          <a:p>
            <a:r>
              <a:rPr lang="en-US" sz="4300" dirty="0"/>
              <a:t>Introduction (3/3)</a:t>
            </a:r>
            <a:endParaRPr lang="en-GB" sz="4300" dirty="0"/>
          </a:p>
        </p:txBody>
      </p:sp>
      <p:sp>
        <p:nvSpPr>
          <p:cNvPr id="3" name="Content Placeholder 2">
            <a:extLst>
              <a:ext uri="{FF2B5EF4-FFF2-40B4-BE49-F238E27FC236}">
                <a16:creationId xmlns:a16="http://schemas.microsoft.com/office/drawing/2014/main" id="{60769BD5-5ED4-4F4F-BBCC-12109BF359A3}"/>
              </a:ext>
            </a:extLst>
          </p:cNvPr>
          <p:cNvSpPr>
            <a:spLocks noGrp="1"/>
          </p:cNvSpPr>
          <p:nvPr>
            <p:ph idx="1"/>
          </p:nvPr>
        </p:nvSpPr>
        <p:spPr/>
        <p:txBody>
          <a:bodyPr/>
          <a:lstStyle/>
          <a:p>
            <a:r>
              <a:rPr lang="en-US" dirty="0"/>
              <a:t>LCR-Rot-hop++</a:t>
            </a:r>
          </a:p>
          <a:p>
            <a:pPr lvl="1"/>
            <a:r>
              <a:rPr lang="en-US" sz="1600" dirty="0"/>
              <a:t>Competitive performance when paired with ontology reasoning (</a:t>
            </a:r>
            <a:r>
              <a:rPr lang="en-US" sz="1600" dirty="0" err="1"/>
              <a:t>Ont+LCR-Rot-hop</a:t>
            </a:r>
            <a:r>
              <a:rPr lang="en-US" sz="1600" dirty="0"/>
              <a:t>++)</a:t>
            </a:r>
          </a:p>
          <a:p>
            <a:pPr lvl="1"/>
            <a:r>
              <a:rPr lang="en-US" sz="1600" dirty="0"/>
              <a:t>Layered structure</a:t>
            </a:r>
          </a:p>
          <a:p>
            <a:r>
              <a:rPr lang="en-US" dirty="0"/>
              <a:t>Diagnostic classification results</a:t>
            </a:r>
          </a:p>
          <a:p>
            <a:pPr lvl="1"/>
            <a:r>
              <a:rPr lang="en-US" sz="1600" dirty="0"/>
              <a:t>Lower layers: mainly general-language characteristics</a:t>
            </a:r>
          </a:p>
          <a:p>
            <a:pPr lvl="1"/>
            <a:r>
              <a:rPr lang="en-US" sz="1600" dirty="0"/>
              <a:t>Upper layers: more domain-specific information</a:t>
            </a:r>
          </a:p>
          <a:p>
            <a:r>
              <a:rPr lang="en-US" sz="2200" dirty="0"/>
              <a:t>Fix the lower layers during fine-tuning</a:t>
            </a:r>
          </a:p>
          <a:p>
            <a:pPr lvl="1"/>
            <a:r>
              <a:rPr lang="en-US" sz="1600" dirty="0"/>
              <a:t>Can substantially speed up model training</a:t>
            </a:r>
          </a:p>
          <a:p>
            <a:endParaRPr lang="en-GB" dirty="0"/>
          </a:p>
        </p:txBody>
      </p:sp>
    </p:spTree>
    <p:extLst>
      <p:ext uri="{BB962C8B-B14F-4D97-AF65-F5344CB8AC3E}">
        <p14:creationId xmlns:p14="http://schemas.microsoft.com/office/powerpoint/2010/main" val="1109875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6C1FEA-C01E-4BC9-9CD1-26143ABE114B}"/>
              </a:ext>
            </a:extLst>
          </p:cNvPr>
          <p:cNvSpPr>
            <a:spLocks noGrp="1"/>
          </p:cNvSpPr>
          <p:nvPr>
            <p:ph type="title"/>
          </p:nvPr>
        </p:nvSpPr>
        <p:spPr/>
        <p:txBody>
          <a:bodyPr>
            <a:normAutofit fontScale="90000"/>
          </a:bodyPr>
          <a:lstStyle/>
          <a:p>
            <a:r>
              <a:rPr lang="en-US" dirty="0"/>
              <a:t>Data</a:t>
            </a:r>
            <a:br>
              <a:rPr lang="en-US" dirty="0"/>
            </a:br>
            <a:endParaRPr lang="en-US" dirty="0"/>
          </a:p>
        </p:txBody>
      </p:sp>
      <p:sp>
        <p:nvSpPr>
          <p:cNvPr id="3" name="Tijdelijke aanduiding voor inhoud 2">
            <a:extLst>
              <a:ext uri="{FF2B5EF4-FFF2-40B4-BE49-F238E27FC236}">
                <a16:creationId xmlns:a16="http://schemas.microsoft.com/office/drawing/2014/main" id="{2FACB2CA-20AC-4F1D-833A-867DAD0834B0}"/>
              </a:ext>
            </a:extLst>
          </p:cNvPr>
          <p:cNvSpPr>
            <a:spLocks noGrp="1"/>
          </p:cNvSpPr>
          <p:nvPr>
            <p:ph idx="1"/>
          </p:nvPr>
        </p:nvSpPr>
        <p:spPr/>
        <p:txBody>
          <a:bodyPr>
            <a:normAutofit/>
          </a:bodyPr>
          <a:lstStyle/>
          <a:p>
            <a:r>
              <a:rPr lang="en-US" dirty="0"/>
              <a:t>Original domain</a:t>
            </a:r>
          </a:p>
          <a:p>
            <a:pPr lvl="1"/>
            <a:r>
              <a:rPr lang="en-US" sz="1600" dirty="0"/>
              <a:t>Restaurants – </a:t>
            </a:r>
            <a:r>
              <a:rPr lang="en-US" sz="1600" dirty="0" err="1"/>
              <a:t>SemEval</a:t>
            </a:r>
            <a:r>
              <a:rPr lang="en-US" sz="1600" dirty="0"/>
              <a:t> 2014</a:t>
            </a:r>
          </a:p>
          <a:p>
            <a:pPr lvl="1"/>
            <a:r>
              <a:rPr lang="en-US" sz="1600" dirty="0"/>
              <a:t>Used to train the neural network before fine-tuning</a:t>
            </a:r>
          </a:p>
          <a:p>
            <a:r>
              <a:rPr lang="en-US" dirty="0"/>
              <a:t>Target domains</a:t>
            </a:r>
          </a:p>
          <a:p>
            <a:pPr lvl="1"/>
            <a:r>
              <a:rPr lang="en-US" sz="1600" dirty="0"/>
              <a:t>Laptops – </a:t>
            </a:r>
            <a:r>
              <a:rPr lang="en-US" sz="1600" dirty="0" err="1"/>
              <a:t>SemEval</a:t>
            </a:r>
            <a:r>
              <a:rPr lang="en-US" sz="1600" dirty="0"/>
              <a:t> 2014</a:t>
            </a:r>
          </a:p>
          <a:p>
            <a:pPr lvl="1"/>
            <a:r>
              <a:rPr lang="en-US" sz="1600" dirty="0"/>
              <a:t>Books – Amazon/</a:t>
            </a:r>
            <a:r>
              <a:rPr lang="en-US" sz="1600" dirty="0" err="1"/>
              <a:t>LibraryThing</a:t>
            </a:r>
            <a:r>
              <a:rPr lang="en-US" sz="1600" dirty="0"/>
              <a:t> 2019</a:t>
            </a:r>
          </a:p>
          <a:p>
            <a:pPr lvl="1"/>
            <a:r>
              <a:rPr lang="en-US" sz="1600" dirty="0"/>
              <a:t>Hotels – </a:t>
            </a:r>
            <a:r>
              <a:rPr lang="en-US" sz="1600" dirty="0" err="1"/>
              <a:t>SemEval</a:t>
            </a:r>
            <a:r>
              <a:rPr lang="en-US" sz="1600" dirty="0"/>
              <a:t> 2015</a:t>
            </a:r>
          </a:p>
          <a:p>
            <a:pPr lvl="1"/>
            <a:r>
              <a:rPr lang="en-US" sz="1600" dirty="0"/>
              <a:t>Electronics (i.e., DVD players, digital cameras, MP3 players and cell phones) – Customer Review Data (CRD) 2014</a:t>
            </a:r>
          </a:p>
          <a:p>
            <a:pPr marL="457200" lvl="1" indent="0">
              <a:buNone/>
            </a:pPr>
            <a:endParaRPr lang="en-US" dirty="0"/>
          </a:p>
        </p:txBody>
      </p:sp>
    </p:spTree>
    <p:extLst>
      <p:ext uri="{BB962C8B-B14F-4D97-AF65-F5344CB8AC3E}">
        <p14:creationId xmlns:p14="http://schemas.microsoft.com/office/powerpoint/2010/main" val="2840604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E84BD5-3940-4827-9626-B591B77C2954}"/>
              </a:ext>
            </a:extLst>
          </p:cNvPr>
          <p:cNvSpPr>
            <a:spLocks noGrp="1"/>
          </p:cNvSpPr>
          <p:nvPr>
            <p:ph type="title"/>
          </p:nvPr>
        </p:nvSpPr>
        <p:spPr/>
        <p:txBody>
          <a:bodyPr>
            <a:normAutofit/>
          </a:bodyPr>
          <a:lstStyle/>
          <a:p>
            <a:r>
              <a:rPr lang="en-US" sz="4300" dirty="0"/>
              <a:t>Data Example</a:t>
            </a:r>
          </a:p>
        </p:txBody>
      </p:sp>
      <p:sp>
        <p:nvSpPr>
          <p:cNvPr id="3" name="Tijdelijke aanduiding voor inhoud 2">
            <a:extLst>
              <a:ext uri="{FF2B5EF4-FFF2-40B4-BE49-F238E27FC236}">
                <a16:creationId xmlns:a16="http://schemas.microsoft.com/office/drawing/2014/main" id="{7D6A8B93-445E-4C64-9482-DC0BDF945AAD}"/>
              </a:ext>
            </a:extLst>
          </p:cNvPr>
          <p:cNvSpPr>
            <a:spLocks noGrp="1"/>
          </p:cNvSpPr>
          <p:nvPr>
            <p:ph idx="1"/>
          </p:nvPr>
        </p:nvSpPr>
        <p:spPr>
          <a:xfrm>
            <a:off x="550863" y="2113199"/>
            <a:ext cx="8993187" cy="3979625"/>
          </a:xfrm>
        </p:spPr>
        <p:txBody>
          <a:bodyPr>
            <a:normAutofit fontScale="92500" lnSpcReduction="10000"/>
          </a:bodyPr>
          <a:lstStyle/>
          <a:p>
            <a:pPr marL="0" indent="0">
              <a:spcBef>
                <a:spcPts val="600"/>
              </a:spcBef>
              <a:spcAft>
                <a:spcPts val="0"/>
              </a:spcAft>
              <a:buNone/>
            </a:pPr>
            <a:r>
              <a:rPr lang="en-GB" dirty="0">
                <a:solidFill>
                  <a:schemeClr val="accent1">
                    <a:alpha val="60000"/>
                  </a:schemeClr>
                </a:solidFill>
              </a:rPr>
              <a:t>&lt;sentence </a:t>
            </a:r>
            <a:r>
              <a:rPr lang="en-GB" dirty="0">
                <a:solidFill>
                  <a:schemeClr val="accent4"/>
                </a:solidFill>
              </a:rPr>
              <a:t>id=</a:t>
            </a:r>
            <a:r>
              <a:rPr lang="en-GB" dirty="0">
                <a:solidFill>
                  <a:srgbClr val="C00000"/>
                </a:solidFill>
              </a:rPr>
              <a:t>"1206"&gt;</a:t>
            </a:r>
          </a:p>
          <a:p>
            <a:pPr marL="0" indent="0">
              <a:spcBef>
                <a:spcPts val="600"/>
              </a:spcBef>
              <a:spcAft>
                <a:spcPts val="0"/>
              </a:spcAft>
              <a:buNone/>
            </a:pPr>
            <a:r>
              <a:rPr lang="en-GB" dirty="0"/>
              <a:t>	</a:t>
            </a:r>
            <a:r>
              <a:rPr lang="en-GB" dirty="0">
                <a:solidFill>
                  <a:schemeClr val="accent1">
                    <a:alpha val="60000"/>
                  </a:schemeClr>
                </a:solidFill>
              </a:rPr>
              <a:t>&lt;text&gt;</a:t>
            </a:r>
            <a:r>
              <a:rPr lang="en-GB" dirty="0"/>
              <a:t>The place is small and cramped but the food is fantastic.</a:t>
            </a:r>
            <a:r>
              <a:rPr lang="en-GB" dirty="0">
                <a:solidFill>
                  <a:schemeClr val="accent1">
                    <a:alpha val="60000"/>
                  </a:schemeClr>
                </a:solidFill>
              </a:rPr>
              <a:t>&lt;/text&gt;</a:t>
            </a:r>
          </a:p>
          <a:p>
            <a:pPr marL="0" indent="0">
              <a:spcBef>
                <a:spcPts val="600"/>
              </a:spcBef>
              <a:spcAft>
                <a:spcPts val="0"/>
              </a:spcAft>
              <a:buNone/>
            </a:pPr>
            <a:r>
              <a:rPr lang="en-GB" dirty="0"/>
              <a:t>	</a:t>
            </a:r>
            <a:r>
              <a:rPr lang="en-GB" dirty="0">
                <a:solidFill>
                  <a:schemeClr val="accent1">
                    <a:alpha val="60000"/>
                  </a:schemeClr>
                </a:solidFill>
              </a:rPr>
              <a:t>&lt;</a:t>
            </a:r>
            <a:r>
              <a:rPr lang="en-GB" dirty="0" err="1">
                <a:solidFill>
                  <a:schemeClr val="accent1">
                    <a:alpha val="60000"/>
                  </a:schemeClr>
                </a:solidFill>
              </a:rPr>
              <a:t>aspectTerms</a:t>
            </a:r>
            <a:r>
              <a:rPr lang="en-GB" dirty="0">
                <a:solidFill>
                  <a:schemeClr val="accent1">
                    <a:alpha val="60000"/>
                  </a:schemeClr>
                </a:solidFill>
              </a:rPr>
              <a:t>&gt;</a:t>
            </a:r>
          </a:p>
          <a:p>
            <a:pPr marL="0" indent="0">
              <a:spcBef>
                <a:spcPts val="600"/>
              </a:spcBef>
              <a:spcAft>
                <a:spcPts val="0"/>
              </a:spcAft>
              <a:buNone/>
            </a:pPr>
            <a:r>
              <a:rPr lang="en-GB" dirty="0"/>
              <a:t>		</a:t>
            </a:r>
            <a:r>
              <a:rPr lang="en-GB" dirty="0">
                <a:solidFill>
                  <a:schemeClr val="accent1">
                    <a:alpha val="60000"/>
                  </a:schemeClr>
                </a:solidFill>
              </a:rPr>
              <a:t>&lt;</a:t>
            </a:r>
            <a:r>
              <a:rPr lang="en-GB" dirty="0" err="1">
                <a:solidFill>
                  <a:schemeClr val="accent1">
                    <a:alpha val="60000"/>
                  </a:schemeClr>
                </a:solidFill>
              </a:rPr>
              <a:t>aspectTerm</a:t>
            </a:r>
            <a:r>
              <a:rPr lang="en-GB" dirty="0">
                <a:solidFill>
                  <a:schemeClr val="accent1">
                    <a:alpha val="60000"/>
                  </a:schemeClr>
                </a:solidFill>
              </a:rPr>
              <a:t> </a:t>
            </a:r>
            <a:r>
              <a:rPr lang="en-GB" dirty="0">
                <a:solidFill>
                  <a:schemeClr val="accent4"/>
                </a:solidFill>
              </a:rPr>
              <a:t>term=</a:t>
            </a:r>
            <a:r>
              <a:rPr lang="en-GB" dirty="0">
                <a:solidFill>
                  <a:srgbClr val="C00000"/>
                </a:solidFill>
              </a:rPr>
              <a:t>"place" </a:t>
            </a:r>
            <a:r>
              <a:rPr lang="en-GB" dirty="0">
                <a:solidFill>
                  <a:schemeClr val="accent4"/>
                </a:solidFill>
              </a:rPr>
              <a:t>polarity=</a:t>
            </a:r>
            <a:r>
              <a:rPr lang="en-GB" dirty="0">
                <a:solidFill>
                  <a:srgbClr val="C00000"/>
                </a:solidFill>
              </a:rPr>
              <a:t>"negative" </a:t>
            </a:r>
            <a:r>
              <a:rPr lang="en-GB" dirty="0">
                <a:solidFill>
                  <a:schemeClr val="accent4"/>
                </a:solidFill>
              </a:rPr>
              <a:t>from=</a:t>
            </a:r>
            <a:r>
              <a:rPr lang="en-GB" dirty="0">
                <a:solidFill>
                  <a:srgbClr val="C00000"/>
                </a:solidFill>
              </a:rPr>
              <a:t>"4" </a:t>
            </a:r>
            <a:r>
              <a:rPr lang="en-GB" dirty="0">
                <a:solidFill>
                  <a:schemeClr val="accent4"/>
                </a:solidFill>
              </a:rPr>
              <a:t>to=</a:t>
            </a:r>
            <a:r>
              <a:rPr lang="en-GB" dirty="0">
                <a:solidFill>
                  <a:srgbClr val="C00000"/>
                </a:solidFill>
              </a:rPr>
              <a:t>"9"</a:t>
            </a:r>
            <a:r>
              <a:rPr lang="en-GB" dirty="0">
                <a:solidFill>
                  <a:schemeClr val="accent1"/>
                </a:solidFill>
              </a:rPr>
              <a:t>/&gt;</a:t>
            </a:r>
          </a:p>
          <a:p>
            <a:pPr marL="0" indent="0">
              <a:spcBef>
                <a:spcPts val="600"/>
              </a:spcBef>
              <a:spcAft>
                <a:spcPts val="0"/>
              </a:spcAft>
              <a:buNone/>
            </a:pPr>
            <a:r>
              <a:rPr lang="en-GB" dirty="0"/>
              <a:t>		</a:t>
            </a:r>
            <a:r>
              <a:rPr lang="en-GB" dirty="0">
                <a:solidFill>
                  <a:schemeClr val="accent1">
                    <a:alpha val="60000"/>
                  </a:schemeClr>
                </a:solidFill>
              </a:rPr>
              <a:t>&lt;</a:t>
            </a:r>
            <a:r>
              <a:rPr lang="en-GB" dirty="0" err="1">
                <a:solidFill>
                  <a:schemeClr val="accent1">
                    <a:alpha val="60000"/>
                  </a:schemeClr>
                </a:solidFill>
              </a:rPr>
              <a:t>aspectTerm</a:t>
            </a:r>
            <a:r>
              <a:rPr lang="en-GB" dirty="0">
                <a:solidFill>
                  <a:schemeClr val="accent1">
                    <a:alpha val="60000"/>
                  </a:schemeClr>
                </a:solidFill>
              </a:rPr>
              <a:t> </a:t>
            </a:r>
            <a:r>
              <a:rPr lang="en-GB" dirty="0">
                <a:solidFill>
                  <a:schemeClr val="accent4"/>
                </a:solidFill>
              </a:rPr>
              <a:t>term=</a:t>
            </a:r>
            <a:r>
              <a:rPr lang="en-GB" dirty="0">
                <a:solidFill>
                  <a:srgbClr val="C00000"/>
                </a:solidFill>
              </a:rPr>
              <a:t>"food" </a:t>
            </a:r>
            <a:r>
              <a:rPr lang="en-GB" dirty="0">
                <a:solidFill>
                  <a:schemeClr val="accent4"/>
                </a:solidFill>
              </a:rPr>
              <a:t>polarity=</a:t>
            </a:r>
            <a:r>
              <a:rPr lang="en-GB" dirty="0">
                <a:solidFill>
                  <a:srgbClr val="C00000"/>
                </a:solidFill>
              </a:rPr>
              <a:t>"positive" </a:t>
            </a:r>
            <a:r>
              <a:rPr lang="en-GB" dirty="0">
                <a:solidFill>
                  <a:schemeClr val="accent4"/>
                </a:solidFill>
              </a:rPr>
              <a:t>from=</a:t>
            </a:r>
            <a:r>
              <a:rPr lang="en-GB" dirty="0">
                <a:solidFill>
                  <a:srgbClr val="C00000"/>
                </a:solidFill>
              </a:rPr>
              <a:t>"39" </a:t>
            </a:r>
            <a:r>
              <a:rPr lang="en-GB" dirty="0">
                <a:solidFill>
                  <a:schemeClr val="accent4"/>
                </a:solidFill>
              </a:rPr>
              <a:t>to=</a:t>
            </a:r>
            <a:r>
              <a:rPr lang="en-GB" dirty="0">
                <a:solidFill>
                  <a:srgbClr val="C00000"/>
                </a:solidFill>
              </a:rPr>
              <a:t>"43"</a:t>
            </a:r>
            <a:r>
              <a:rPr lang="en-GB" dirty="0">
                <a:solidFill>
                  <a:schemeClr val="accent1"/>
                </a:solidFill>
              </a:rPr>
              <a:t>/&gt;</a:t>
            </a:r>
          </a:p>
          <a:p>
            <a:pPr marL="0" indent="0">
              <a:spcBef>
                <a:spcPts val="600"/>
              </a:spcBef>
              <a:spcAft>
                <a:spcPts val="0"/>
              </a:spcAft>
              <a:buNone/>
            </a:pPr>
            <a:r>
              <a:rPr lang="en-GB" dirty="0"/>
              <a:t>	</a:t>
            </a:r>
            <a:r>
              <a:rPr lang="en-GB" dirty="0">
                <a:solidFill>
                  <a:schemeClr val="accent1">
                    <a:alpha val="60000"/>
                  </a:schemeClr>
                </a:solidFill>
              </a:rPr>
              <a:t>&lt;/</a:t>
            </a:r>
            <a:r>
              <a:rPr lang="en-GB" dirty="0" err="1">
                <a:solidFill>
                  <a:schemeClr val="accent1">
                    <a:alpha val="60000"/>
                  </a:schemeClr>
                </a:solidFill>
              </a:rPr>
              <a:t>aspectTerms</a:t>
            </a:r>
            <a:r>
              <a:rPr lang="en-GB" dirty="0">
                <a:solidFill>
                  <a:schemeClr val="accent1">
                    <a:alpha val="60000"/>
                  </a:schemeClr>
                </a:solidFill>
              </a:rPr>
              <a:t>&gt;</a:t>
            </a:r>
          </a:p>
          <a:p>
            <a:pPr marL="0" indent="0">
              <a:spcBef>
                <a:spcPts val="600"/>
              </a:spcBef>
              <a:spcAft>
                <a:spcPts val="0"/>
              </a:spcAft>
              <a:buNone/>
            </a:pPr>
            <a:r>
              <a:rPr lang="en-GB" dirty="0">
                <a:solidFill>
                  <a:schemeClr val="accent1">
                    <a:alpha val="60000"/>
                  </a:schemeClr>
                </a:solidFill>
              </a:rPr>
              <a:t>	&lt;</a:t>
            </a:r>
            <a:r>
              <a:rPr lang="en-GB" dirty="0" err="1">
                <a:solidFill>
                  <a:schemeClr val="accent1">
                    <a:alpha val="60000"/>
                  </a:schemeClr>
                </a:solidFill>
              </a:rPr>
              <a:t>aspectCategories</a:t>
            </a:r>
            <a:r>
              <a:rPr lang="en-GB" dirty="0">
                <a:solidFill>
                  <a:schemeClr val="accent1">
                    <a:alpha val="60000"/>
                  </a:schemeClr>
                </a:solidFill>
              </a:rPr>
              <a:t>&gt;</a:t>
            </a:r>
          </a:p>
          <a:p>
            <a:pPr marL="0" indent="0">
              <a:spcBef>
                <a:spcPts val="600"/>
              </a:spcBef>
              <a:spcAft>
                <a:spcPts val="0"/>
              </a:spcAft>
              <a:buNone/>
            </a:pPr>
            <a:r>
              <a:rPr lang="en-GB" dirty="0"/>
              <a:t>		</a:t>
            </a:r>
            <a:r>
              <a:rPr lang="en-GB" dirty="0">
                <a:solidFill>
                  <a:schemeClr val="accent1">
                    <a:alpha val="60000"/>
                  </a:schemeClr>
                </a:solidFill>
              </a:rPr>
              <a:t>&lt;</a:t>
            </a:r>
            <a:r>
              <a:rPr lang="en-GB" dirty="0" err="1">
                <a:solidFill>
                  <a:schemeClr val="accent1">
                    <a:alpha val="60000"/>
                  </a:schemeClr>
                </a:solidFill>
              </a:rPr>
              <a:t>aspectCategory</a:t>
            </a:r>
            <a:r>
              <a:rPr lang="en-GB" dirty="0">
                <a:solidFill>
                  <a:schemeClr val="accent1">
                    <a:alpha val="60000"/>
                  </a:schemeClr>
                </a:solidFill>
              </a:rPr>
              <a:t> </a:t>
            </a:r>
            <a:r>
              <a:rPr lang="en-GB" dirty="0">
                <a:solidFill>
                  <a:schemeClr val="accent4"/>
                </a:solidFill>
              </a:rPr>
              <a:t>category=</a:t>
            </a:r>
            <a:r>
              <a:rPr lang="en-GB" dirty="0">
                <a:solidFill>
                  <a:srgbClr val="C00000"/>
                </a:solidFill>
              </a:rPr>
              <a:t>"ambience" </a:t>
            </a:r>
            <a:r>
              <a:rPr lang="en-GB" dirty="0">
                <a:solidFill>
                  <a:schemeClr val="accent4"/>
                </a:solidFill>
              </a:rPr>
              <a:t>polarity=</a:t>
            </a:r>
            <a:r>
              <a:rPr lang="en-GB" dirty="0">
                <a:solidFill>
                  <a:srgbClr val="C00000"/>
                </a:solidFill>
              </a:rPr>
              <a:t>"negative"</a:t>
            </a:r>
            <a:r>
              <a:rPr lang="en-GB" dirty="0">
                <a:solidFill>
                  <a:schemeClr val="accent1"/>
                </a:solidFill>
              </a:rPr>
              <a:t>/&gt;</a:t>
            </a:r>
          </a:p>
          <a:p>
            <a:pPr marL="0" indent="0">
              <a:spcBef>
                <a:spcPts val="600"/>
              </a:spcBef>
              <a:spcAft>
                <a:spcPts val="0"/>
              </a:spcAft>
              <a:buNone/>
            </a:pPr>
            <a:r>
              <a:rPr lang="en-GB" dirty="0"/>
              <a:t>		</a:t>
            </a:r>
            <a:r>
              <a:rPr lang="en-GB" dirty="0">
                <a:solidFill>
                  <a:schemeClr val="accent1">
                    <a:alpha val="60000"/>
                  </a:schemeClr>
                </a:solidFill>
              </a:rPr>
              <a:t>&lt;</a:t>
            </a:r>
            <a:r>
              <a:rPr lang="en-GB" dirty="0" err="1">
                <a:solidFill>
                  <a:schemeClr val="accent1">
                    <a:alpha val="60000"/>
                  </a:schemeClr>
                </a:solidFill>
              </a:rPr>
              <a:t>aspectCategory</a:t>
            </a:r>
            <a:r>
              <a:rPr lang="en-GB" dirty="0">
                <a:solidFill>
                  <a:schemeClr val="accent1">
                    <a:alpha val="60000"/>
                  </a:schemeClr>
                </a:solidFill>
              </a:rPr>
              <a:t> </a:t>
            </a:r>
            <a:r>
              <a:rPr lang="en-GB" dirty="0">
                <a:solidFill>
                  <a:schemeClr val="accent4"/>
                </a:solidFill>
              </a:rPr>
              <a:t>category=</a:t>
            </a:r>
            <a:r>
              <a:rPr lang="en-GB" dirty="0">
                <a:solidFill>
                  <a:srgbClr val="C00000"/>
                </a:solidFill>
              </a:rPr>
              <a:t>"food" </a:t>
            </a:r>
            <a:r>
              <a:rPr lang="en-GB" dirty="0">
                <a:solidFill>
                  <a:schemeClr val="accent4"/>
                </a:solidFill>
              </a:rPr>
              <a:t>polarity=</a:t>
            </a:r>
            <a:r>
              <a:rPr lang="en-GB" dirty="0">
                <a:solidFill>
                  <a:srgbClr val="C00000"/>
                </a:solidFill>
              </a:rPr>
              <a:t>"positive"</a:t>
            </a:r>
            <a:r>
              <a:rPr lang="en-GB" dirty="0">
                <a:solidFill>
                  <a:schemeClr val="accent1"/>
                </a:solidFill>
              </a:rPr>
              <a:t>/&gt;</a:t>
            </a:r>
          </a:p>
          <a:p>
            <a:pPr marL="0" indent="0">
              <a:spcBef>
                <a:spcPts val="600"/>
              </a:spcBef>
              <a:spcAft>
                <a:spcPts val="0"/>
              </a:spcAft>
              <a:buNone/>
            </a:pPr>
            <a:r>
              <a:rPr lang="en-GB" dirty="0"/>
              <a:t>	</a:t>
            </a:r>
            <a:r>
              <a:rPr lang="en-GB" dirty="0">
                <a:solidFill>
                  <a:schemeClr val="accent1">
                    <a:alpha val="60000"/>
                  </a:schemeClr>
                </a:solidFill>
              </a:rPr>
              <a:t>&lt;/</a:t>
            </a:r>
            <a:r>
              <a:rPr lang="en-GB" dirty="0" err="1">
                <a:solidFill>
                  <a:schemeClr val="accent1">
                    <a:alpha val="60000"/>
                  </a:schemeClr>
                </a:solidFill>
              </a:rPr>
              <a:t>aspectCategories</a:t>
            </a:r>
            <a:r>
              <a:rPr lang="en-GB" dirty="0">
                <a:solidFill>
                  <a:schemeClr val="accent1">
                    <a:alpha val="60000"/>
                  </a:schemeClr>
                </a:solidFill>
              </a:rPr>
              <a:t>&gt;</a:t>
            </a:r>
          </a:p>
          <a:p>
            <a:pPr marL="0" indent="0">
              <a:spcBef>
                <a:spcPts val="600"/>
              </a:spcBef>
              <a:spcAft>
                <a:spcPts val="0"/>
              </a:spcAft>
              <a:buNone/>
            </a:pPr>
            <a:r>
              <a:rPr lang="en-GB" dirty="0">
                <a:solidFill>
                  <a:schemeClr val="accent1">
                    <a:alpha val="60000"/>
                  </a:schemeClr>
                </a:solidFill>
              </a:rPr>
              <a:t>&lt;/sentence&gt;</a:t>
            </a:r>
            <a:endParaRPr lang="en-US" dirty="0">
              <a:solidFill>
                <a:schemeClr val="accent1">
                  <a:alpha val="60000"/>
                </a:schemeClr>
              </a:solidFill>
            </a:endParaRPr>
          </a:p>
        </p:txBody>
      </p:sp>
      <p:sp>
        <p:nvSpPr>
          <p:cNvPr id="12" name="TextBox 11">
            <a:extLst>
              <a:ext uri="{FF2B5EF4-FFF2-40B4-BE49-F238E27FC236}">
                <a16:creationId xmlns:a16="http://schemas.microsoft.com/office/drawing/2014/main" id="{1D64FA03-9CB6-4710-B2D1-69B299C53CB1}"/>
              </a:ext>
            </a:extLst>
          </p:cNvPr>
          <p:cNvSpPr txBox="1"/>
          <p:nvPr/>
        </p:nvSpPr>
        <p:spPr>
          <a:xfrm>
            <a:off x="9758362" y="2831106"/>
            <a:ext cx="1476375" cy="369332"/>
          </a:xfrm>
          <a:prstGeom prst="rect">
            <a:avLst/>
          </a:prstGeom>
          <a:noFill/>
        </p:spPr>
        <p:txBody>
          <a:bodyPr wrap="square" rtlCol="0">
            <a:spAutoFit/>
          </a:bodyPr>
          <a:lstStyle/>
          <a:p>
            <a:r>
              <a:rPr lang="en-US" dirty="0">
                <a:solidFill>
                  <a:schemeClr val="tx1">
                    <a:lumMod val="65000"/>
                  </a:schemeClr>
                </a:solidFill>
              </a:rPr>
              <a:t>Aspect</a:t>
            </a:r>
            <a:endParaRPr lang="en-GB" dirty="0">
              <a:solidFill>
                <a:schemeClr val="tx1">
                  <a:lumMod val="65000"/>
                </a:schemeClr>
              </a:solidFill>
            </a:endParaRPr>
          </a:p>
        </p:txBody>
      </p:sp>
      <p:sp>
        <p:nvSpPr>
          <p:cNvPr id="13" name="TextBox 12">
            <a:extLst>
              <a:ext uri="{FF2B5EF4-FFF2-40B4-BE49-F238E27FC236}">
                <a16:creationId xmlns:a16="http://schemas.microsoft.com/office/drawing/2014/main" id="{BAD705D4-E405-482B-A2A9-AB05A31CF6F2}"/>
              </a:ext>
            </a:extLst>
          </p:cNvPr>
          <p:cNvSpPr txBox="1"/>
          <p:nvPr/>
        </p:nvSpPr>
        <p:spPr>
          <a:xfrm>
            <a:off x="9758362" y="3918345"/>
            <a:ext cx="1476375" cy="369332"/>
          </a:xfrm>
          <a:prstGeom prst="rect">
            <a:avLst/>
          </a:prstGeom>
          <a:noFill/>
        </p:spPr>
        <p:txBody>
          <a:bodyPr wrap="square" rtlCol="0">
            <a:spAutoFit/>
          </a:bodyPr>
          <a:lstStyle/>
          <a:p>
            <a:r>
              <a:rPr lang="en-US" dirty="0">
                <a:solidFill>
                  <a:schemeClr val="tx1">
                    <a:lumMod val="65000"/>
                  </a:schemeClr>
                </a:solidFill>
              </a:rPr>
              <a:t>Sentiment</a:t>
            </a:r>
            <a:endParaRPr lang="en-GB" dirty="0">
              <a:solidFill>
                <a:schemeClr val="tx1">
                  <a:lumMod val="65000"/>
                </a:schemeClr>
              </a:solidFill>
            </a:endParaRPr>
          </a:p>
        </p:txBody>
      </p:sp>
      <p:sp>
        <p:nvSpPr>
          <p:cNvPr id="24" name="Rectangle 23">
            <a:extLst>
              <a:ext uri="{FF2B5EF4-FFF2-40B4-BE49-F238E27FC236}">
                <a16:creationId xmlns:a16="http://schemas.microsoft.com/office/drawing/2014/main" id="{F0D669A5-EA62-4B07-8CBF-FB1DAF1288D7}"/>
              </a:ext>
            </a:extLst>
          </p:cNvPr>
          <p:cNvSpPr/>
          <p:nvPr/>
        </p:nvSpPr>
        <p:spPr>
          <a:xfrm>
            <a:off x="3705225" y="3200438"/>
            <a:ext cx="1390650" cy="295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258AE53-DD50-4190-8A78-1BA034DD176F}"/>
              </a:ext>
            </a:extLst>
          </p:cNvPr>
          <p:cNvSpPr/>
          <p:nvPr/>
        </p:nvSpPr>
        <p:spPr>
          <a:xfrm>
            <a:off x="5047455" y="3579968"/>
            <a:ext cx="1924845" cy="295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Connector: Elbow 28">
            <a:extLst>
              <a:ext uri="{FF2B5EF4-FFF2-40B4-BE49-F238E27FC236}">
                <a16:creationId xmlns:a16="http://schemas.microsoft.com/office/drawing/2014/main" id="{2482BADD-8466-4364-9EE4-7CF40712863E}"/>
              </a:ext>
            </a:extLst>
          </p:cNvPr>
          <p:cNvCxnSpPr>
            <a:stCxn id="12" idx="1"/>
            <a:endCxn id="24" idx="0"/>
          </p:cNvCxnSpPr>
          <p:nvPr/>
        </p:nvCxnSpPr>
        <p:spPr>
          <a:xfrm rot="10800000" flipV="1">
            <a:off x="4400550" y="3015772"/>
            <a:ext cx="5357812" cy="18466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FEC53947-654A-4EDA-AFD0-56BCD07EA654}"/>
              </a:ext>
            </a:extLst>
          </p:cNvPr>
          <p:cNvCxnSpPr>
            <a:stCxn id="13" idx="1"/>
            <a:endCxn id="25" idx="2"/>
          </p:cNvCxnSpPr>
          <p:nvPr/>
        </p:nvCxnSpPr>
        <p:spPr>
          <a:xfrm rot="10800000">
            <a:off x="6009878" y="3875153"/>
            <a:ext cx="3748484" cy="2278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21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FAF92-82E2-4169-BA4F-D100AFB5474C}"/>
              </a:ext>
            </a:extLst>
          </p:cNvPr>
          <p:cNvSpPr>
            <a:spLocks noGrp="1"/>
          </p:cNvSpPr>
          <p:nvPr>
            <p:ph type="title"/>
          </p:nvPr>
        </p:nvSpPr>
        <p:spPr/>
        <p:txBody>
          <a:bodyPr/>
          <a:lstStyle/>
          <a:p>
            <a:r>
              <a:rPr lang="en-US" dirty="0"/>
              <a:t>Methodology</a:t>
            </a:r>
            <a:endParaRPr lang="en-GB" dirty="0"/>
          </a:p>
        </p:txBody>
      </p:sp>
      <p:sp>
        <p:nvSpPr>
          <p:cNvPr id="6" name="TextBox 5">
            <a:extLst>
              <a:ext uri="{FF2B5EF4-FFF2-40B4-BE49-F238E27FC236}">
                <a16:creationId xmlns:a16="http://schemas.microsoft.com/office/drawing/2014/main" id="{B691FD6F-6225-415F-9280-11676C4A0F8F}"/>
              </a:ext>
            </a:extLst>
          </p:cNvPr>
          <p:cNvSpPr txBox="1"/>
          <p:nvPr/>
        </p:nvSpPr>
        <p:spPr>
          <a:xfrm>
            <a:off x="3282949" y="4307443"/>
            <a:ext cx="335280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tx1">
                    <a:lumMod val="65000"/>
                  </a:schemeClr>
                </a:solidFill>
              </a:rPr>
              <a:t>LCR-Rot-hop++</a:t>
            </a:r>
          </a:p>
          <a:p>
            <a:pPr marL="342900" indent="-342900">
              <a:buFont typeface="Arial" panose="020B0604020202020204" pitchFamily="34" charset="0"/>
              <a:buChar char="•"/>
            </a:pPr>
            <a:r>
              <a:rPr lang="en-US" sz="2400" dirty="0">
                <a:solidFill>
                  <a:schemeClr val="tx1">
                    <a:lumMod val="65000"/>
                  </a:schemeClr>
                </a:solidFill>
              </a:rPr>
              <a:t>Fine-tuning</a:t>
            </a:r>
            <a:endParaRPr lang="en-GB" sz="2400" dirty="0">
              <a:solidFill>
                <a:schemeClr val="tx1">
                  <a:lumMod val="65000"/>
                </a:schemeClr>
              </a:solidFill>
            </a:endParaRPr>
          </a:p>
        </p:txBody>
      </p:sp>
    </p:spTree>
    <p:extLst>
      <p:ext uri="{BB962C8B-B14F-4D97-AF65-F5344CB8AC3E}">
        <p14:creationId xmlns:p14="http://schemas.microsoft.com/office/powerpoint/2010/main" val="2545622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Diagram&#10;&#10;Description automatically generated">
            <a:extLst>
              <a:ext uri="{FF2B5EF4-FFF2-40B4-BE49-F238E27FC236}">
                <a16:creationId xmlns:a16="http://schemas.microsoft.com/office/drawing/2014/main" id="{84AB0EF5-9B40-4515-9A61-66B581F2FF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9506" y="0"/>
            <a:ext cx="8316995" cy="6858000"/>
          </a:xfrm>
          <a:prstGeom prst="rect">
            <a:avLst/>
          </a:prstGeom>
        </p:spPr>
      </p:pic>
      <p:cxnSp>
        <p:nvCxnSpPr>
          <p:cNvPr id="6" name="Straight Arrow Connector 5">
            <a:extLst>
              <a:ext uri="{FF2B5EF4-FFF2-40B4-BE49-F238E27FC236}">
                <a16:creationId xmlns:a16="http://schemas.microsoft.com/office/drawing/2014/main" id="{4759368B-941E-4DE8-A15D-981F13DE8FFD}"/>
              </a:ext>
            </a:extLst>
          </p:cNvPr>
          <p:cNvCxnSpPr>
            <a:cxnSpLocks/>
          </p:cNvCxnSpPr>
          <p:nvPr/>
        </p:nvCxnSpPr>
        <p:spPr>
          <a:xfrm>
            <a:off x="2847975" y="5676900"/>
            <a:ext cx="6802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B418CBB-8DCA-4943-9848-4E4E6324F1BC}"/>
              </a:ext>
            </a:extLst>
          </p:cNvPr>
          <p:cNvCxnSpPr>
            <a:cxnSpLocks/>
          </p:cNvCxnSpPr>
          <p:nvPr/>
        </p:nvCxnSpPr>
        <p:spPr>
          <a:xfrm>
            <a:off x="2847975" y="6372225"/>
            <a:ext cx="6802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3E63FDA-53BD-4C1E-84B5-71AAE1DA8A14}"/>
              </a:ext>
            </a:extLst>
          </p:cNvPr>
          <p:cNvCxnSpPr>
            <a:cxnSpLocks/>
          </p:cNvCxnSpPr>
          <p:nvPr/>
        </p:nvCxnSpPr>
        <p:spPr>
          <a:xfrm>
            <a:off x="2847975" y="6038850"/>
            <a:ext cx="6802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519AA48-EF42-499D-8DF1-6FC522A5057E}"/>
              </a:ext>
            </a:extLst>
          </p:cNvPr>
          <p:cNvCxnSpPr>
            <a:cxnSpLocks/>
          </p:cNvCxnSpPr>
          <p:nvPr/>
        </p:nvCxnSpPr>
        <p:spPr>
          <a:xfrm>
            <a:off x="2870952" y="3924300"/>
            <a:ext cx="6802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C0E3BAF-264E-48E9-A62A-DE30A8EE2508}"/>
              </a:ext>
            </a:extLst>
          </p:cNvPr>
          <p:cNvCxnSpPr>
            <a:cxnSpLocks/>
          </p:cNvCxnSpPr>
          <p:nvPr/>
        </p:nvCxnSpPr>
        <p:spPr>
          <a:xfrm>
            <a:off x="2847975" y="2162175"/>
            <a:ext cx="6802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810A378-1565-4D63-A82F-0133541F4012}"/>
              </a:ext>
            </a:extLst>
          </p:cNvPr>
          <p:cNvCxnSpPr>
            <a:cxnSpLocks/>
          </p:cNvCxnSpPr>
          <p:nvPr/>
        </p:nvCxnSpPr>
        <p:spPr>
          <a:xfrm>
            <a:off x="2847975" y="1152525"/>
            <a:ext cx="6802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15F9E52-8230-44A4-A15F-38C64FE624F1}"/>
              </a:ext>
            </a:extLst>
          </p:cNvPr>
          <p:cNvCxnSpPr>
            <a:cxnSpLocks/>
          </p:cNvCxnSpPr>
          <p:nvPr/>
        </p:nvCxnSpPr>
        <p:spPr>
          <a:xfrm>
            <a:off x="2847975" y="523875"/>
            <a:ext cx="6802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27824C7-32A8-4F05-AEB2-7173901D5976}"/>
              </a:ext>
            </a:extLst>
          </p:cNvPr>
          <p:cNvSpPr txBox="1"/>
          <p:nvPr/>
        </p:nvSpPr>
        <p:spPr>
          <a:xfrm>
            <a:off x="1092576" y="6202948"/>
            <a:ext cx="1755399" cy="338554"/>
          </a:xfrm>
          <a:prstGeom prst="rect">
            <a:avLst/>
          </a:prstGeom>
          <a:solidFill>
            <a:schemeClr val="bg2"/>
          </a:solidFill>
        </p:spPr>
        <p:txBody>
          <a:bodyPr wrap="square" rtlCol="0" anchor="ctr">
            <a:spAutoFit/>
          </a:bodyPr>
          <a:lstStyle/>
          <a:p>
            <a:pPr algn="r"/>
            <a:r>
              <a:rPr lang="en-US" sz="1600" dirty="0">
                <a:solidFill>
                  <a:schemeClr val="tx1">
                    <a:lumMod val="65000"/>
                  </a:schemeClr>
                </a:solidFill>
              </a:rPr>
              <a:t>Input Sentence</a:t>
            </a:r>
            <a:endParaRPr lang="en-GB" sz="1600" dirty="0">
              <a:solidFill>
                <a:schemeClr val="tx1">
                  <a:lumMod val="65000"/>
                </a:schemeClr>
              </a:solidFill>
            </a:endParaRPr>
          </a:p>
        </p:txBody>
      </p:sp>
      <p:sp>
        <p:nvSpPr>
          <p:cNvPr id="18" name="TextBox 17">
            <a:extLst>
              <a:ext uri="{FF2B5EF4-FFF2-40B4-BE49-F238E27FC236}">
                <a16:creationId xmlns:a16="http://schemas.microsoft.com/office/drawing/2014/main" id="{35575549-F773-4D9E-BFBA-00E73BF5DDEB}"/>
              </a:ext>
            </a:extLst>
          </p:cNvPr>
          <p:cNvSpPr txBox="1"/>
          <p:nvPr/>
        </p:nvSpPr>
        <p:spPr>
          <a:xfrm>
            <a:off x="1092572" y="5848767"/>
            <a:ext cx="1755399" cy="338554"/>
          </a:xfrm>
          <a:prstGeom prst="rect">
            <a:avLst/>
          </a:prstGeom>
          <a:solidFill>
            <a:schemeClr val="bg2"/>
          </a:solidFill>
        </p:spPr>
        <p:txBody>
          <a:bodyPr wrap="square" rtlCol="0" anchor="ctr">
            <a:spAutoFit/>
          </a:bodyPr>
          <a:lstStyle/>
          <a:p>
            <a:pPr algn="r"/>
            <a:r>
              <a:rPr lang="en-US" sz="1600" dirty="0">
                <a:solidFill>
                  <a:schemeClr val="tx1">
                    <a:lumMod val="65000"/>
                  </a:schemeClr>
                </a:solidFill>
              </a:rPr>
              <a:t>BERT Embedding</a:t>
            </a:r>
            <a:endParaRPr lang="en-GB" sz="1600" dirty="0">
              <a:solidFill>
                <a:schemeClr val="tx1">
                  <a:lumMod val="65000"/>
                </a:schemeClr>
              </a:solidFill>
            </a:endParaRPr>
          </a:p>
        </p:txBody>
      </p:sp>
      <p:sp>
        <p:nvSpPr>
          <p:cNvPr id="19" name="TextBox 18">
            <a:extLst>
              <a:ext uri="{FF2B5EF4-FFF2-40B4-BE49-F238E27FC236}">
                <a16:creationId xmlns:a16="http://schemas.microsoft.com/office/drawing/2014/main" id="{660EFE77-CBD7-4594-8BB3-75404A9C5088}"/>
              </a:ext>
            </a:extLst>
          </p:cNvPr>
          <p:cNvSpPr txBox="1"/>
          <p:nvPr/>
        </p:nvSpPr>
        <p:spPr>
          <a:xfrm>
            <a:off x="414601" y="5494586"/>
            <a:ext cx="2433370" cy="338554"/>
          </a:xfrm>
          <a:prstGeom prst="rect">
            <a:avLst/>
          </a:prstGeom>
          <a:solidFill>
            <a:schemeClr val="bg2"/>
          </a:solidFill>
        </p:spPr>
        <p:txBody>
          <a:bodyPr wrap="square" rtlCol="0" anchor="ctr">
            <a:spAutoFit/>
          </a:bodyPr>
          <a:lstStyle/>
          <a:p>
            <a:pPr algn="r"/>
            <a:r>
              <a:rPr lang="en-US" sz="1600" dirty="0">
                <a:solidFill>
                  <a:schemeClr val="tx1">
                    <a:lumMod val="65000"/>
                  </a:schemeClr>
                </a:solidFill>
              </a:rPr>
              <a:t>Left-Center-Right Bi-LSTM</a:t>
            </a:r>
            <a:endParaRPr lang="en-GB" sz="1600" dirty="0">
              <a:solidFill>
                <a:schemeClr val="tx1">
                  <a:lumMod val="65000"/>
                </a:schemeClr>
              </a:solidFill>
            </a:endParaRPr>
          </a:p>
        </p:txBody>
      </p:sp>
      <p:sp>
        <p:nvSpPr>
          <p:cNvPr id="20" name="TextBox 19">
            <a:extLst>
              <a:ext uri="{FF2B5EF4-FFF2-40B4-BE49-F238E27FC236}">
                <a16:creationId xmlns:a16="http://schemas.microsoft.com/office/drawing/2014/main" id="{69C5082B-E961-4231-97C6-37585BC4C42B}"/>
              </a:ext>
            </a:extLst>
          </p:cNvPr>
          <p:cNvSpPr txBox="1"/>
          <p:nvPr/>
        </p:nvSpPr>
        <p:spPr>
          <a:xfrm>
            <a:off x="219075" y="3755023"/>
            <a:ext cx="2651877" cy="338554"/>
          </a:xfrm>
          <a:prstGeom prst="rect">
            <a:avLst/>
          </a:prstGeom>
          <a:solidFill>
            <a:schemeClr val="bg2"/>
          </a:solidFill>
        </p:spPr>
        <p:txBody>
          <a:bodyPr wrap="square" rtlCol="0" anchor="ctr">
            <a:spAutoFit/>
          </a:bodyPr>
          <a:lstStyle/>
          <a:p>
            <a:pPr algn="r"/>
            <a:r>
              <a:rPr lang="en-US" sz="1600" dirty="0">
                <a:solidFill>
                  <a:schemeClr val="tx1">
                    <a:lumMod val="65000"/>
                  </a:schemeClr>
                </a:solidFill>
              </a:rPr>
              <a:t>Rotary Attention Mechanism</a:t>
            </a:r>
            <a:endParaRPr lang="en-GB" sz="1600" dirty="0">
              <a:solidFill>
                <a:schemeClr val="tx1">
                  <a:lumMod val="65000"/>
                </a:schemeClr>
              </a:solidFill>
            </a:endParaRPr>
          </a:p>
        </p:txBody>
      </p:sp>
      <p:sp>
        <p:nvSpPr>
          <p:cNvPr id="21" name="TextBox 20">
            <a:extLst>
              <a:ext uri="{FF2B5EF4-FFF2-40B4-BE49-F238E27FC236}">
                <a16:creationId xmlns:a16="http://schemas.microsoft.com/office/drawing/2014/main" id="{D4E68956-2EB1-4CBA-B2BB-18C827E77753}"/>
              </a:ext>
            </a:extLst>
          </p:cNvPr>
          <p:cNvSpPr txBox="1"/>
          <p:nvPr/>
        </p:nvSpPr>
        <p:spPr>
          <a:xfrm>
            <a:off x="196094" y="1992481"/>
            <a:ext cx="2651877" cy="338554"/>
          </a:xfrm>
          <a:prstGeom prst="rect">
            <a:avLst/>
          </a:prstGeom>
          <a:solidFill>
            <a:schemeClr val="bg2"/>
          </a:solidFill>
        </p:spPr>
        <p:txBody>
          <a:bodyPr wrap="square" rtlCol="0" anchor="ctr">
            <a:spAutoFit/>
          </a:bodyPr>
          <a:lstStyle/>
          <a:p>
            <a:pPr algn="r"/>
            <a:r>
              <a:rPr lang="en-US" sz="1600" dirty="0">
                <a:solidFill>
                  <a:schemeClr val="tx1">
                    <a:lumMod val="65000"/>
                  </a:schemeClr>
                </a:solidFill>
              </a:rPr>
              <a:t>Hierarchical Attention</a:t>
            </a:r>
            <a:endParaRPr lang="en-GB" sz="1600" dirty="0">
              <a:solidFill>
                <a:schemeClr val="tx1">
                  <a:lumMod val="65000"/>
                </a:schemeClr>
              </a:solidFill>
            </a:endParaRPr>
          </a:p>
        </p:txBody>
      </p:sp>
      <p:sp>
        <p:nvSpPr>
          <p:cNvPr id="22" name="TextBox 21">
            <a:extLst>
              <a:ext uri="{FF2B5EF4-FFF2-40B4-BE49-F238E27FC236}">
                <a16:creationId xmlns:a16="http://schemas.microsoft.com/office/drawing/2014/main" id="{26DAFB70-7E7C-4BD7-BD76-8663F864F694}"/>
              </a:ext>
            </a:extLst>
          </p:cNvPr>
          <p:cNvSpPr txBox="1"/>
          <p:nvPr/>
        </p:nvSpPr>
        <p:spPr>
          <a:xfrm>
            <a:off x="219075" y="979826"/>
            <a:ext cx="2651877" cy="338554"/>
          </a:xfrm>
          <a:prstGeom prst="rect">
            <a:avLst/>
          </a:prstGeom>
          <a:solidFill>
            <a:schemeClr val="bg2"/>
          </a:solidFill>
        </p:spPr>
        <p:txBody>
          <a:bodyPr wrap="square" rtlCol="0" anchor="ctr">
            <a:spAutoFit/>
          </a:bodyPr>
          <a:lstStyle/>
          <a:p>
            <a:pPr algn="r"/>
            <a:r>
              <a:rPr lang="en-US" sz="1600" dirty="0">
                <a:solidFill>
                  <a:schemeClr val="tx1">
                    <a:lumMod val="65000"/>
                  </a:schemeClr>
                </a:solidFill>
              </a:rPr>
              <a:t>Multilayer Perceptron</a:t>
            </a:r>
            <a:endParaRPr lang="en-GB" sz="1600" dirty="0">
              <a:solidFill>
                <a:schemeClr val="tx1">
                  <a:lumMod val="65000"/>
                </a:schemeClr>
              </a:solidFill>
            </a:endParaRPr>
          </a:p>
        </p:txBody>
      </p:sp>
      <p:sp>
        <p:nvSpPr>
          <p:cNvPr id="23" name="TextBox 22">
            <a:extLst>
              <a:ext uri="{FF2B5EF4-FFF2-40B4-BE49-F238E27FC236}">
                <a16:creationId xmlns:a16="http://schemas.microsoft.com/office/drawing/2014/main" id="{AF92E8FF-0535-445A-9961-55F1950659D1}"/>
              </a:ext>
            </a:extLst>
          </p:cNvPr>
          <p:cNvSpPr txBox="1"/>
          <p:nvPr/>
        </p:nvSpPr>
        <p:spPr>
          <a:xfrm>
            <a:off x="196093" y="354598"/>
            <a:ext cx="2651877" cy="338554"/>
          </a:xfrm>
          <a:prstGeom prst="rect">
            <a:avLst/>
          </a:prstGeom>
          <a:solidFill>
            <a:schemeClr val="bg2"/>
          </a:solidFill>
        </p:spPr>
        <p:txBody>
          <a:bodyPr wrap="square" rtlCol="0" anchor="ctr">
            <a:spAutoFit/>
          </a:bodyPr>
          <a:lstStyle/>
          <a:p>
            <a:pPr algn="r"/>
            <a:r>
              <a:rPr lang="en-US" sz="1600" dirty="0">
                <a:solidFill>
                  <a:schemeClr val="tx1">
                    <a:lumMod val="65000"/>
                  </a:schemeClr>
                </a:solidFill>
              </a:rPr>
              <a:t>Sentiment Classification</a:t>
            </a:r>
            <a:endParaRPr lang="en-GB" sz="1600" dirty="0">
              <a:solidFill>
                <a:schemeClr val="tx1">
                  <a:lumMod val="65000"/>
                </a:schemeClr>
              </a:solidFill>
            </a:endParaRPr>
          </a:p>
        </p:txBody>
      </p:sp>
    </p:spTree>
    <p:extLst>
      <p:ext uri="{BB962C8B-B14F-4D97-AF65-F5344CB8AC3E}">
        <p14:creationId xmlns:p14="http://schemas.microsoft.com/office/powerpoint/2010/main" val="222193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0" grpId="0" animBg="1"/>
      <p:bldP spid="21"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77" name="Freeform: Shape 76">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8" name="Oval 77">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Oval 78">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 name="Freeform: Shape 79">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82" name="Rectangle 81">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DA435A-76D1-4AF7-985F-C688BFFDBABD}"/>
              </a:ext>
            </a:extLst>
          </p:cNvPr>
          <p:cNvSpPr>
            <a:spLocks noGrp="1"/>
          </p:cNvSpPr>
          <p:nvPr>
            <p:ph type="title"/>
          </p:nvPr>
        </p:nvSpPr>
        <p:spPr>
          <a:xfrm>
            <a:off x="673431" y="359322"/>
            <a:ext cx="3565524" cy="800207"/>
          </a:xfrm>
        </p:spPr>
        <p:txBody>
          <a:bodyPr vert="horz" wrap="square" lIns="0" tIns="0" rIns="0" bIns="0" rtlCol="0" anchor="b" anchorCtr="0">
            <a:normAutofit/>
          </a:bodyPr>
          <a:lstStyle/>
          <a:p>
            <a:r>
              <a:rPr lang="en-US" sz="4300" dirty="0"/>
              <a:t>Fine-Tuning</a:t>
            </a:r>
          </a:p>
        </p:txBody>
      </p:sp>
      <p:grpSp>
        <p:nvGrpSpPr>
          <p:cNvPr id="84" name="Group 83">
            <a:extLst>
              <a:ext uri="{FF2B5EF4-FFF2-40B4-BE49-F238E27FC236}">
                <a16:creationId xmlns:a16="http://schemas.microsoft.com/office/drawing/2014/main" id="{9F2D4ED5-DC78-4C88-97AA-483206C53E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70793" y="0"/>
            <a:ext cx="1468514" cy="1521012"/>
            <a:chOff x="5236793" y="2432482"/>
            <a:chExt cx="1468514" cy="1521012"/>
          </a:xfrm>
        </p:grpSpPr>
        <p:sp>
          <p:nvSpPr>
            <p:cNvPr id="85" name="Freeform 5">
              <a:extLst>
                <a:ext uri="{FF2B5EF4-FFF2-40B4-BE49-F238E27FC236}">
                  <a16:creationId xmlns:a16="http://schemas.microsoft.com/office/drawing/2014/main" id="{0DE0B65A-4839-40B2-BA92-1464FEADBA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Freeform 6">
              <a:extLst>
                <a:ext uri="{FF2B5EF4-FFF2-40B4-BE49-F238E27FC236}">
                  <a16:creationId xmlns:a16="http://schemas.microsoft.com/office/drawing/2014/main" id="{842A0A68-39DD-4DA7-BAD5-63B9C1398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7" name="Freeform 8">
              <a:extLst>
                <a:ext uri="{FF2B5EF4-FFF2-40B4-BE49-F238E27FC236}">
                  <a16:creationId xmlns:a16="http://schemas.microsoft.com/office/drawing/2014/main" id="{21A69E50-7E10-45C3-B4F2-19DBA774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9" name="Oval 88">
            <a:extLst>
              <a:ext uri="{FF2B5EF4-FFF2-40B4-BE49-F238E27FC236}">
                <a16:creationId xmlns:a16="http://schemas.microsoft.com/office/drawing/2014/main" id="{D166A8AB-8924-421C-BCED-B54DBC405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7897" y="5497189"/>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 Placeholder 3">
            <a:extLst>
              <a:ext uri="{FF2B5EF4-FFF2-40B4-BE49-F238E27FC236}">
                <a16:creationId xmlns:a16="http://schemas.microsoft.com/office/drawing/2014/main" id="{4C048EA1-538F-4550-B132-BFCC6ABD1C79}"/>
              </a:ext>
            </a:extLst>
          </p:cNvPr>
          <p:cNvSpPr>
            <a:spLocks noGrp="1"/>
          </p:cNvSpPr>
          <p:nvPr>
            <p:ph type="body" sz="half" idx="2"/>
          </p:nvPr>
        </p:nvSpPr>
        <p:spPr>
          <a:xfrm>
            <a:off x="673430" y="1159375"/>
            <a:ext cx="3565525" cy="4136284"/>
          </a:xfrm>
        </p:spPr>
        <p:txBody>
          <a:bodyPr vert="horz" wrap="square" lIns="0" tIns="0" rIns="0" bIns="0" rtlCol="0" anchor="t">
            <a:noAutofit/>
          </a:bodyPr>
          <a:lstStyle/>
          <a:p>
            <a:pPr marL="285750" indent="-228600">
              <a:buFont typeface="Arial" panose="020B0604020202020204" pitchFamily="34" charset="0"/>
              <a:buChar char="•"/>
            </a:pPr>
            <a:r>
              <a:rPr lang="en-US" sz="1800" dirty="0"/>
              <a:t>Train on restaurant domain data</a:t>
            </a:r>
          </a:p>
          <a:p>
            <a:pPr marL="285750" indent="-228600">
              <a:buFont typeface="Arial" panose="020B0604020202020204" pitchFamily="34" charset="0"/>
              <a:buChar char="•"/>
            </a:pPr>
            <a:r>
              <a:rPr lang="en-US" sz="1800" dirty="0"/>
              <a:t>Fix Bi-LSTMs</a:t>
            </a:r>
          </a:p>
          <a:p>
            <a:pPr marL="285750" indent="-228600">
              <a:buFont typeface="Arial" panose="020B0604020202020204" pitchFamily="34" charset="0"/>
              <a:buChar char="•"/>
            </a:pPr>
            <a:r>
              <a:rPr lang="en-US" sz="1800" dirty="0"/>
              <a:t>Fine-tune on the remaining layers using target domain data</a:t>
            </a:r>
          </a:p>
          <a:p>
            <a:pPr marL="285750" indent="-228600">
              <a:buFont typeface="Arial" panose="020B0604020202020204" pitchFamily="34" charset="0"/>
              <a:buChar char="•"/>
            </a:pPr>
            <a:r>
              <a:rPr lang="en-US" sz="1800" dirty="0"/>
              <a:t>Compare with two benchmark approaches:</a:t>
            </a:r>
          </a:p>
          <a:p>
            <a:pPr marL="742950" lvl="1" indent="-228600">
              <a:buFont typeface="Arial" panose="020B0604020202020204" pitchFamily="34" charset="0"/>
              <a:buChar char="•"/>
            </a:pPr>
            <a:r>
              <a:rPr lang="en-US" sz="1600" dirty="0"/>
              <a:t>Off-the-shelf model</a:t>
            </a:r>
          </a:p>
          <a:p>
            <a:pPr marL="742950" lvl="1" indent="-228600">
              <a:buFont typeface="Arial" panose="020B0604020202020204" pitchFamily="34" charset="0"/>
              <a:buChar char="•"/>
            </a:pPr>
            <a:r>
              <a:rPr lang="en-US" sz="1600" dirty="0"/>
              <a:t>From-scratch model</a:t>
            </a:r>
          </a:p>
          <a:p>
            <a:pPr marL="285750" indent="-228600">
              <a:buFont typeface="Arial" panose="020B0604020202020204" pitchFamily="34" charset="0"/>
              <a:buChar char="•"/>
            </a:pPr>
            <a:r>
              <a:rPr lang="en-US" sz="1800" dirty="0"/>
              <a:t>Run for multiple subsets of the target domain data</a:t>
            </a:r>
          </a:p>
          <a:p>
            <a:pPr marL="285750" indent="-228600">
              <a:buFont typeface="Arial" panose="020B0604020202020204" pitchFamily="34" charset="0"/>
              <a:buChar char="•"/>
            </a:pPr>
            <a:endParaRPr lang="en-US" dirty="0"/>
          </a:p>
        </p:txBody>
      </p:sp>
      <p:pic>
        <p:nvPicPr>
          <p:cNvPr id="71" name="Picture 70" descr="Diagram&#10;&#10;Description automatically generated">
            <a:extLst>
              <a:ext uri="{FF2B5EF4-FFF2-40B4-BE49-F238E27FC236}">
                <a16:creationId xmlns:a16="http://schemas.microsoft.com/office/drawing/2014/main" id="{5BF450FE-F8FE-4C52-B756-D94B06641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442" y="549275"/>
            <a:ext cx="6981152" cy="5759451"/>
          </a:xfrm>
          <a:custGeom>
            <a:avLst/>
            <a:gdLst/>
            <a:ahLst/>
            <a:cxnLst/>
            <a:rect l="l" t="t" r="r" b="b"/>
            <a:pathLst>
              <a:path w="7090237" h="5759451">
                <a:moveTo>
                  <a:pt x="0" y="0"/>
                </a:moveTo>
                <a:lnTo>
                  <a:pt x="7090237" y="0"/>
                </a:lnTo>
                <a:lnTo>
                  <a:pt x="7090237" y="5759451"/>
                </a:lnTo>
                <a:lnTo>
                  <a:pt x="0" y="5759451"/>
                </a:lnTo>
                <a:close/>
              </a:path>
            </a:pathLst>
          </a:custGeom>
        </p:spPr>
      </p:pic>
    </p:spTree>
    <p:extLst>
      <p:ext uri="{BB962C8B-B14F-4D97-AF65-F5344CB8AC3E}">
        <p14:creationId xmlns:p14="http://schemas.microsoft.com/office/powerpoint/2010/main" val="2929427627"/>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Sitka Heading"/>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933</TotalTime>
  <Words>1543</Words>
  <Application>Microsoft Office PowerPoint</Application>
  <PresentationFormat>Widescreen</PresentationFormat>
  <Paragraphs>128</Paragraphs>
  <Slides>14</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Sitka Heading</vt:lpstr>
      <vt:lpstr>Source Sans Pro</vt:lpstr>
      <vt:lpstr>3DFloatVTI</vt:lpstr>
      <vt:lpstr>Fine-Tuning for Cross-Domain Aspect-Based Sentiment Classification</vt:lpstr>
      <vt:lpstr>Introduction (1/3) </vt:lpstr>
      <vt:lpstr>Introduction (2/3)</vt:lpstr>
      <vt:lpstr>Introduction (3/3)</vt:lpstr>
      <vt:lpstr>Data </vt:lpstr>
      <vt:lpstr>Data Example</vt:lpstr>
      <vt:lpstr>Methodology</vt:lpstr>
      <vt:lpstr>PowerPoint Presentation</vt:lpstr>
      <vt:lpstr>Fine-Tuning</vt:lpstr>
      <vt:lpstr>Results</vt:lpstr>
      <vt:lpstr>Large Datasets</vt:lpstr>
      <vt:lpstr>Small Datasets</vt:lpstr>
      <vt:lpstr>Conclusion</vt:lpstr>
      <vt:lpstr>Questions?  E-mail: stefanvanberkum@gmail.com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Stefan van Berkum</dc:creator>
  <cp:lastModifiedBy>Stefan van Berkum</cp:lastModifiedBy>
  <cp:revision>11</cp:revision>
  <dcterms:created xsi:type="dcterms:W3CDTF">2021-04-20T12:59:20Z</dcterms:created>
  <dcterms:modified xsi:type="dcterms:W3CDTF">2021-12-08T17:08:21Z</dcterms:modified>
</cp:coreProperties>
</file>