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257" r:id="rId3"/>
    <p:sldId id="262" r:id="rId4"/>
    <p:sldId id="278" r:id="rId5"/>
    <p:sldId id="279" r:id="rId6"/>
    <p:sldId id="271" r:id="rId7"/>
    <p:sldId id="272" r:id="rId8"/>
    <p:sldId id="273" r:id="rId9"/>
    <p:sldId id="274" r:id="rId10"/>
    <p:sldId id="290" r:id="rId11"/>
    <p:sldId id="289" r:id="rId12"/>
    <p:sldId id="291" r:id="rId13"/>
    <p:sldId id="292" r:id="rId14"/>
    <p:sldId id="293" r:id="rId15"/>
    <p:sldId id="276" r:id="rId16"/>
    <p:sldId id="284" r:id="rId17"/>
    <p:sldId id="285" r:id="rId18"/>
    <p:sldId id="283" r:id="rId19"/>
    <p:sldId id="286" r:id="rId20"/>
    <p:sldId id="287" r:id="rId21"/>
    <p:sldId id="294" r:id="rId22"/>
    <p:sldId id="277" r:id="rId23"/>
    <p:sldId id="288" r:id="rId24"/>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lanyan, Tatev (ELS-AMS)" initials="AT(A" lastIdx="1" clrIdx="0">
    <p:extLst>
      <p:ext uri="{19B8F6BF-5375-455C-9EA6-DF929625EA0E}">
        <p15:presenceInfo xmlns:p15="http://schemas.microsoft.com/office/powerpoint/2012/main" userId="S::aslanyant@science.regn.net::e89ef6af-ae73-499c-804a-4c776e9df5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44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65947"/>
  </p:normalViewPr>
  <p:slideViewPr>
    <p:cSldViewPr snapToGrid="0" snapToObjects="1">
      <p:cViewPr varScale="1">
        <p:scale>
          <a:sx n="80" d="100"/>
          <a:sy n="80" d="100"/>
        </p:scale>
        <p:origin x="1336" y="176"/>
      </p:cViewPr>
      <p:guideLst/>
    </p:cSldViewPr>
  </p:slideViewPr>
  <p:notesTextViewPr>
    <p:cViewPr>
      <p:scale>
        <a:sx n="1" d="1"/>
        <a:sy n="1" d="1"/>
      </p:scale>
      <p:origin x="0" y="0"/>
    </p:cViewPr>
  </p:notesTextViewPr>
  <p:notesViewPr>
    <p:cSldViewPr snapToGrid="0" snapToObjects="1">
      <p:cViewPr varScale="1">
        <p:scale>
          <a:sx n="124" d="100"/>
          <a:sy n="124" d="100"/>
        </p:scale>
        <p:origin x="3728"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B25B83-8928-0A40-A6A4-EB1B32767768}"/>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a:extLst>
              <a:ext uri="{FF2B5EF4-FFF2-40B4-BE49-F238E27FC236}">
                <a16:creationId xmlns:a16="http://schemas.microsoft.com/office/drawing/2014/main" id="{C07AB37F-4100-6A40-9DB1-12EBCD4B59E3}"/>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10B00A4C-178C-9F44-8211-EDA7FFCF8757}" type="datetimeFigureOut">
              <a:rPr lang="en-NL" smtClean="0"/>
              <a:t>3/17/21</a:t>
            </a:fld>
            <a:endParaRPr lang="en-NL"/>
          </a:p>
        </p:txBody>
      </p:sp>
      <p:sp>
        <p:nvSpPr>
          <p:cNvPr id="4" name="Footer Placeholder 3">
            <a:extLst>
              <a:ext uri="{FF2B5EF4-FFF2-40B4-BE49-F238E27FC236}">
                <a16:creationId xmlns:a16="http://schemas.microsoft.com/office/drawing/2014/main" id="{629CACE2-7764-E647-A567-C207EAC156F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5" name="Slide Number Placeholder 4">
            <a:extLst>
              <a:ext uri="{FF2B5EF4-FFF2-40B4-BE49-F238E27FC236}">
                <a16:creationId xmlns:a16="http://schemas.microsoft.com/office/drawing/2014/main" id="{4404C22C-B575-0547-BF5A-EDD634EFA6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F62212-69AB-714D-90A9-2BA5A06D62C1}" type="slidenum">
              <a:rPr lang="en-NL" smtClean="0"/>
              <a:t>‹#›</a:t>
            </a:fld>
            <a:endParaRPr lang="en-NL"/>
          </a:p>
        </p:txBody>
      </p:sp>
    </p:spTree>
    <p:extLst>
      <p:ext uri="{BB962C8B-B14F-4D97-AF65-F5344CB8AC3E}">
        <p14:creationId xmlns:p14="http://schemas.microsoft.com/office/powerpoint/2010/main" val="322703989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BE84D9B-B55E-AB4A-A423-FD45EF7DF3F3}" type="datetimeFigureOut">
              <a:rPr lang="en-NL" smtClean="0"/>
              <a:t>3/17/21</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D734AE-B25A-FF42-8450-36E4B4B34BFD}" type="slidenum">
              <a:rPr lang="en-NL" smtClean="0"/>
              <a:t>‹#›</a:t>
            </a:fld>
            <a:endParaRPr lang="en-NL"/>
          </a:p>
        </p:txBody>
      </p:sp>
    </p:spTree>
    <p:extLst>
      <p:ext uri="{BB962C8B-B14F-4D97-AF65-F5344CB8AC3E}">
        <p14:creationId xmlns:p14="http://schemas.microsoft.com/office/powerpoint/2010/main" val="79590036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Hi everybody, Welcome to my presentation. I am </a:t>
            </a:r>
            <a:r>
              <a:rPr lang="en-GB" sz="1200" b="0" i="0" u="none" strike="noStrike" kern="1200" dirty="0" err="1">
                <a:solidFill>
                  <a:schemeClr val="tx1"/>
                </a:solidFill>
                <a:effectLst/>
                <a:latin typeface="+mn-lt"/>
                <a:ea typeface="+mn-ea"/>
                <a:cs typeface="+mn-cs"/>
              </a:rPr>
              <a:t>Tatev</a:t>
            </a:r>
            <a:r>
              <a:rPr lang="en-GB" sz="1200" b="0" i="0" u="none" strike="noStrike" kern="1200" dirty="0">
                <a:solidFill>
                  <a:schemeClr val="tx1"/>
                </a:solidFill>
                <a:effectLst/>
                <a:latin typeface="+mn-lt"/>
                <a:ea typeface="+mn-ea"/>
                <a:cs typeface="+mn-cs"/>
              </a:rPr>
              <a:t> Karen </a:t>
            </a:r>
            <a:r>
              <a:rPr lang="en-GB" sz="1200" b="0" i="0" u="none" strike="noStrike" kern="1200" dirty="0" err="1">
                <a:solidFill>
                  <a:schemeClr val="tx1"/>
                </a:solidFill>
                <a:effectLst/>
                <a:latin typeface="+mn-lt"/>
                <a:ea typeface="+mn-ea"/>
                <a:cs typeface="+mn-cs"/>
              </a:rPr>
              <a:t>Aslanyan</a:t>
            </a:r>
            <a:r>
              <a:rPr lang="en-GB" sz="1200" b="0" i="0" u="none" strike="noStrike" kern="1200" dirty="0">
                <a:solidFill>
                  <a:schemeClr val="tx1"/>
                </a:solidFill>
                <a:effectLst/>
                <a:latin typeface="+mn-lt"/>
                <a:ea typeface="+mn-ea"/>
                <a:cs typeface="+mn-cs"/>
              </a:rPr>
              <a:t> and I am a Data Scientist at Elsevier’s tech hub in the Netherlands. Today I will present you a paper about Utilizing Textual Reviews in Latent Factor Models for Recommender Systems. This is a joint work with Flavius </a:t>
            </a:r>
            <a:r>
              <a:rPr lang="en-GB" sz="1200" b="0" i="0" u="none" strike="noStrike" kern="1200" dirty="0" err="1">
                <a:solidFill>
                  <a:schemeClr val="tx1"/>
                </a:solidFill>
                <a:effectLst/>
                <a:latin typeface="+mn-lt"/>
                <a:ea typeface="+mn-ea"/>
                <a:cs typeface="+mn-cs"/>
              </a:rPr>
              <a:t>Frasincar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Assitent</a:t>
            </a:r>
            <a:r>
              <a:rPr lang="en-GB" sz="1200" b="0" i="0" u="none" strike="noStrike" kern="1200" dirty="0">
                <a:solidFill>
                  <a:schemeClr val="tx1"/>
                </a:solidFill>
                <a:effectLst/>
                <a:latin typeface="+mn-lt"/>
                <a:ea typeface="+mn-ea"/>
                <a:cs typeface="+mn-cs"/>
              </a:rPr>
              <a:t> Professor at Erasmus University Rotterdam, in the Netherlands. </a:t>
            </a:r>
          </a:p>
          <a:p>
            <a:r>
              <a:rPr lang="en-GB" sz="1200" b="0" i="0" u="none" strike="noStrike" kern="1200" dirty="0">
                <a:solidFill>
                  <a:schemeClr val="tx1"/>
                </a:solidFill>
                <a:effectLst/>
                <a:latin typeface="+mn-lt"/>
                <a:ea typeface="+mn-ea"/>
                <a:cs typeface="+mn-cs"/>
              </a:rPr>
              <a:t>The  main focus of this presentation will be on a new Recommender System which we created and named LDA-LFM. This new hybrid recommender algorithm is based on textual reviews and ratings of items, and it also allows adding extra user and item specific information to generate qualitative recommendations. This approach is based on topic modelling technique, Latent Dirichlet Allocation, and rating-modelling technique, Latent Factor Model.</a:t>
            </a:r>
          </a:p>
        </p:txBody>
      </p:sp>
      <p:sp>
        <p:nvSpPr>
          <p:cNvPr id="4" name="Footer Placeholder 3"/>
          <p:cNvSpPr>
            <a:spLocks noGrp="1"/>
          </p:cNvSpPr>
          <p:nvPr>
            <p:ph type="ftr" sz="quarter" idx="4"/>
          </p:nvPr>
        </p:nvSpPr>
        <p:spPr/>
        <p:txBody>
          <a:bodyPr/>
          <a:lstStyle/>
          <a:p>
            <a:endParaRPr lang="en-NL"/>
          </a:p>
        </p:txBody>
      </p:sp>
      <p:sp>
        <p:nvSpPr>
          <p:cNvPr id="5" name="Slide Number Placeholder 4"/>
          <p:cNvSpPr>
            <a:spLocks noGrp="1"/>
          </p:cNvSpPr>
          <p:nvPr>
            <p:ph type="sldNum" sz="quarter" idx="5"/>
          </p:nvPr>
        </p:nvSpPr>
        <p:spPr/>
        <p:txBody>
          <a:bodyPr/>
          <a:lstStyle/>
          <a:p>
            <a:fld id="{B8D734AE-B25A-FF42-8450-36E4B4B34BFD}" type="slidenum">
              <a:rPr lang="en-NL" smtClean="0"/>
              <a:t>1</a:t>
            </a:fld>
            <a:endParaRPr lang="en-NL"/>
          </a:p>
        </p:txBody>
      </p:sp>
    </p:spTree>
    <p:extLst>
      <p:ext uri="{BB962C8B-B14F-4D97-AF65-F5344CB8AC3E}">
        <p14:creationId xmlns:p14="http://schemas.microsoft.com/office/powerpoint/2010/main" val="4062270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When generalizing this process of </a:t>
            </a:r>
            <a:r>
              <a:rPr lang="en-GB" sz="1200" b="0" i="0" u="none" strike="noStrike" kern="1200" dirty="0" err="1">
                <a:solidFill>
                  <a:schemeClr val="tx1"/>
                </a:solidFill>
                <a:effectLst/>
                <a:latin typeface="+mn-lt"/>
                <a:ea typeface="+mn-ea"/>
                <a:cs typeface="+mn-cs"/>
              </a:rPr>
              <a:t>minimzing</a:t>
            </a:r>
            <a:r>
              <a:rPr lang="en-GB" sz="1200" b="0" i="0" u="none" strike="noStrike" kern="1200" dirty="0">
                <a:solidFill>
                  <a:schemeClr val="tx1"/>
                </a:solidFill>
                <a:effectLst/>
                <a:latin typeface="+mn-lt"/>
                <a:ea typeface="+mn-ea"/>
                <a:cs typeface="+mn-cs"/>
              </a:rPr>
              <a:t> the prediction error of a single pair of user u and item </a:t>
            </a:r>
            <a:r>
              <a:rPr lang="en-GB" sz="1200" b="0" i="0" u="none" strike="noStrike" kern="1200" dirty="0" err="1">
                <a:solidFill>
                  <a:schemeClr val="tx1"/>
                </a:solidFill>
                <a:effectLst/>
                <a:latin typeface="+mn-lt"/>
                <a:ea typeface="+mn-ea"/>
                <a:cs typeface="+mn-cs"/>
              </a:rPr>
              <a:t>i</a:t>
            </a:r>
            <a:r>
              <a:rPr lang="en-GB" sz="1200" b="0" i="0" u="none" strike="noStrike" kern="1200" dirty="0">
                <a:solidFill>
                  <a:schemeClr val="tx1"/>
                </a:solidFill>
                <a:effectLst/>
                <a:latin typeface="+mn-lt"/>
                <a:ea typeface="+mn-ea"/>
                <a:cs typeface="+mn-cs"/>
              </a:rPr>
              <a:t> to an entire sample, then we get an optimization problem that can be expressed by the formula that you can see at the bottom of this slide.</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This objective function can be seen a quadratic loss function where the </a:t>
            </a:r>
            <a:r>
              <a:rPr lang="en-GB" sz="1200" b="0" i="0" u="none" strike="noStrike" kern="1200" dirty="0" err="1">
                <a:solidFill>
                  <a:schemeClr val="tx1"/>
                </a:solidFill>
                <a:effectLst/>
                <a:latin typeface="+mn-lt"/>
                <a:ea typeface="+mn-ea"/>
                <a:cs typeface="+mn-cs"/>
              </a:rPr>
              <a:t>Thau</a:t>
            </a:r>
            <a:r>
              <a:rPr lang="en-GB" sz="1200" b="0" i="0" u="none" strike="noStrike" kern="1200" dirty="0">
                <a:solidFill>
                  <a:schemeClr val="tx1"/>
                </a:solidFill>
                <a:effectLst/>
                <a:latin typeface="+mn-lt"/>
                <a:ea typeface="+mn-ea"/>
                <a:cs typeface="+mn-cs"/>
              </a:rPr>
              <a:t> stands for the corpus of all ratings in the training data, the </a:t>
            </a:r>
            <a:r>
              <a:rPr lang="en-GB" sz="1200" b="0" i="0" u="none" strike="noStrike" kern="1200" dirty="0" err="1">
                <a:solidFill>
                  <a:schemeClr val="tx1"/>
                </a:solidFill>
                <a:effectLst/>
                <a:latin typeface="+mn-lt"/>
                <a:ea typeface="+mn-ea"/>
                <a:cs typeface="+mn-cs"/>
              </a:rPr>
              <a:t>e_ui</a:t>
            </a:r>
            <a:r>
              <a:rPr lang="en-GB" sz="1200" b="0" i="0" u="none" strike="noStrike" kern="1200" dirty="0">
                <a:solidFill>
                  <a:schemeClr val="tx1"/>
                </a:solidFill>
                <a:effectLst/>
                <a:latin typeface="+mn-lt"/>
                <a:ea typeface="+mn-ea"/>
                <a:cs typeface="+mn-cs"/>
              </a:rPr>
              <a:t> is the prediction error for user u and item </a:t>
            </a:r>
            <a:r>
              <a:rPr lang="en-GB" sz="1200" b="0" i="0" u="none" strike="noStrike" kern="1200" dirty="0" err="1">
                <a:solidFill>
                  <a:schemeClr val="tx1"/>
                </a:solidFill>
                <a:effectLst/>
                <a:latin typeface="+mn-lt"/>
                <a:ea typeface="+mn-ea"/>
                <a:cs typeface="+mn-cs"/>
              </a:rPr>
              <a:t>i</a:t>
            </a:r>
            <a:r>
              <a:rPr lang="en-GB" sz="1200" b="0" i="0" u="none" strike="noStrike" kern="1200" dirty="0">
                <a:solidFill>
                  <a:schemeClr val="tx1"/>
                </a:solidFill>
                <a:effectLst/>
                <a:latin typeface="+mn-lt"/>
                <a:ea typeface="+mn-ea"/>
                <a:cs typeface="+mn-cs"/>
              </a:rPr>
              <a:t> as introduced before, the lambda is the regularization parameter which defines the importance of the features and how hard the unimportant features are penalized.</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The expression within the parenthesis that is multiplied with lambda is simply the sum of squared L_2 norms of user and item properties </a:t>
            </a:r>
            <a:r>
              <a:rPr lang="en-GB" sz="1200" b="0" i="0" u="none" strike="noStrike" kern="1200" dirty="0" err="1">
                <a:solidFill>
                  <a:schemeClr val="tx1"/>
                </a:solidFill>
                <a:effectLst/>
                <a:latin typeface="+mn-lt"/>
                <a:ea typeface="+mn-ea"/>
                <a:cs typeface="+mn-cs"/>
              </a:rPr>
              <a:t>pu</a:t>
            </a:r>
            <a:r>
              <a:rPr lang="en-GB" sz="1200" b="0" i="0" u="none" strike="noStrike" kern="1200" dirty="0">
                <a:solidFill>
                  <a:schemeClr val="tx1"/>
                </a:solidFill>
                <a:effectLst/>
                <a:latin typeface="+mn-lt"/>
                <a:ea typeface="+mn-ea"/>
                <a:cs typeface="+mn-cs"/>
              </a:rPr>
              <a:t> and qi, and user and item biases </a:t>
            </a:r>
            <a:r>
              <a:rPr lang="en-GB" sz="1200" b="0" i="0" u="none" strike="noStrike" kern="1200" dirty="0" err="1">
                <a:solidFill>
                  <a:schemeClr val="tx1"/>
                </a:solidFill>
                <a:effectLst/>
                <a:latin typeface="+mn-lt"/>
                <a:ea typeface="+mn-ea"/>
                <a:cs typeface="+mn-cs"/>
              </a:rPr>
              <a:t>b_u</a:t>
            </a:r>
            <a:r>
              <a:rPr lang="en-GB" sz="1200" b="0" i="0" u="none" strike="noStrike" kern="1200" dirty="0">
                <a:solidFill>
                  <a:schemeClr val="tx1"/>
                </a:solidFill>
                <a:effectLst/>
                <a:latin typeface="+mn-lt"/>
                <a:ea typeface="+mn-ea"/>
                <a:cs typeface="+mn-cs"/>
              </a:rPr>
              <a:t>, and </a:t>
            </a:r>
            <a:r>
              <a:rPr lang="en-GB" sz="1200" b="0" i="0" u="none" strike="noStrike" kern="1200" dirty="0" err="1">
                <a:solidFill>
                  <a:schemeClr val="tx1"/>
                </a:solidFill>
                <a:effectLst/>
                <a:latin typeface="+mn-lt"/>
                <a:ea typeface="+mn-ea"/>
                <a:cs typeface="+mn-cs"/>
              </a:rPr>
              <a:t>b_i</a:t>
            </a:r>
            <a:r>
              <a:rPr lang="en-GB" sz="1200" b="0" i="0" u="none" strike="noStrike" kern="1200" dirty="0">
                <a:solidFill>
                  <a:schemeClr val="tx1"/>
                </a:solidFill>
                <a:effectLst/>
                <a:latin typeface="+mn-lt"/>
                <a:ea typeface="+mn-ea"/>
                <a:cs typeface="+mn-cs"/>
              </a:rPr>
              <a:t> as mentioned before.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We use regularization to prevent the model from overfitting, given that there are many features included in the training data. To solve this optimization problem we use Adam Optimizer which is a more sophisticated version of the Stochastic Gradient Descent (SGD) algorithm  and is suitable for handling large datasets.</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 Adam Optimizer is also faster and less prone to make errors such as finding local optima instead of global.</a:t>
            </a:r>
          </a:p>
        </p:txBody>
      </p:sp>
      <p:sp>
        <p:nvSpPr>
          <p:cNvPr id="4" name="Footer Placeholder 3"/>
          <p:cNvSpPr>
            <a:spLocks noGrp="1"/>
          </p:cNvSpPr>
          <p:nvPr>
            <p:ph type="ftr" sz="quarter" idx="4"/>
          </p:nvPr>
        </p:nvSpPr>
        <p:spPr/>
        <p:txBody>
          <a:bodyPr/>
          <a:lstStyle/>
          <a:p>
            <a:endParaRPr lang="en-NL"/>
          </a:p>
        </p:txBody>
      </p:sp>
      <p:sp>
        <p:nvSpPr>
          <p:cNvPr id="5" name="Slide Number Placeholder 4"/>
          <p:cNvSpPr>
            <a:spLocks noGrp="1"/>
          </p:cNvSpPr>
          <p:nvPr>
            <p:ph type="sldNum" sz="quarter" idx="5"/>
          </p:nvPr>
        </p:nvSpPr>
        <p:spPr/>
        <p:txBody>
          <a:bodyPr/>
          <a:lstStyle/>
          <a:p>
            <a:fld id="{B8D734AE-B25A-FF42-8450-36E4B4B34BFD}" type="slidenum">
              <a:rPr lang="en-NL" smtClean="0"/>
              <a:t>10</a:t>
            </a:fld>
            <a:endParaRPr lang="en-NL"/>
          </a:p>
        </p:txBody>
      </p:sp>
    </p:spTree>
    <p:extLst>
      <p:ext uri="{BB962C8B-B14F-4D97-AF65-F5344CB8AC3E}">
        <p14:creationId xmlns:p14="http://schemas.microsoft.com/office/powerpoint/2010/main" val="4056140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Let us now discuss the second part of our technical setting, the Latent Dirichlet Allocation model which is used to uncover the hidden dimensions in the textual reviews.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LDA is based on the following main concepts:  each word carries a strong semantic information, documents discussing similar topics are likely to contain similar words and these documents can be represented as probability distributions of these words.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Additionally, not only documents but also different topics can be described as probability distributions of words.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For example, in case the topic is about animals, then the likelihood of the words such as “zoo” or “species” will be very high simply because those words are very often used in the texts where the topic is regarding the animals.</a:t>
            </a:r>
            <a:endParaRPr lang="en-NL" dirty="0"/>
          </a:p>
        </p:txBody>
      </p:sp>
      <p:sp>
        <p:nvSpPr>
          <p:cNvPr id="4" name="Footer Placeholder 3"/>
          <p:cNvSpPr>
            <a:spLocks noGrp="1"/>
          </p:cNvSpPr>
          <p:nvPr>
            <p:ph type="ftr" sz="quarter" idx="4"/>
          </p:nvPr>
        </p:nvSpPr>
        <p:spPr/>
        <p:txBody>
          <a:bodyPr/>
          <a:lstStyle/>
          <a:p>
            <a:endParaRPr lang="en-NL"/>
          </a:p>
        </p:txBody>
      </p:sp>
      <p:sp>
        <p:nvSpPr>
          <p:cNvPr id="5" name="Slide Number Placeholder 4"/>
          <p:cNvSpPr>
            <a:spLocks noGrp="1"/>
          </p:cNvSpPr>
          <p:nvPr>
            <p:ph type="sldNum" sz="quarter" idx="5"/>
          </p:nvPr>
        </p:nvSpPr>
        <p:spPr/>
        <p:txBody>
          <a:bodyPr/>
          <a:lstStyle/>
          <a:p>
            <a:fld id="{B8D734AE-B25A-FF42-8450-36E4B4B34BFD}" type="slidenum">
              <a:rPr lang="en-NL" smtClean="0"/>
              <a:t>11</a:t>
            </a:fld>
            <a:endParaRPr lang="en-NL"/>
          </a:p>
        </p:txBody>
      </p:sp>
    </p:spTree>
    <p:extLst>
      <p:ext uri="{BB962C8B-B14F-4D97-AF65-F5344CB8AC3E}">
        <p14:creationId xmlns:p14="http://schemas.microsoft.com/office/powerpoint/2010/main" val="3726164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There are three main entities in the LDA method, the Corpus entity, the Document entity, and the Word entity.</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 The first entity the entity of corpus represents a collection of all documents which in our case is the collection of all reviews</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 In this figure, which visualizes the LDA model, the corpus entity is represented by the large rectangle where the letter M refers to the number of documents that this corpora includes.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The second entity is the entity of documents which is a sequence of N words. In our setting we assumed that all reviews of a single item combined represent a single document. In the figure, the document entity is represented by the medium sized rectangle inside the large corpora entity where the Nd refers to the N words in document d.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The third and the last entity is the entity of word, represented by the circle in the right hand-side within the document entity, it is denoted by the letter w.</a:t>
            </a:r>
          </a:p>
          <a:p>
            <a:r>
              <a:rPr lang="en-GB" sz="1200" b="0" i="0" u="none" strike="noStrike" kern="1200" dirty="0">
                <a:solidFill>
                  <a:schemeClr val="tx1"/>
                </a:solidFill>
                <a:effectLst/>
                <a:latin typeface="+mn-lt"/>
                <a:ea typeface="+mn-ea"/>
                <a:cs typeface="+mn-cs"/>
              </a:rPr>
              <a:t>The idea is that each word gets assigned a position in a document.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Let us look the remaining parts of this figure. Next to the word entity, the circle with letter z refers to the topic z assigned to each word in document d. Next, the upper small rectangle represents the topic space with total of K topics, The theta circle inside the corpora represents the topic distribution of an item.  The remaining 2 circles with letters gamma and nu are representing the parameters corresponding to the topic distribution and word distribution, respectively.</a:t>
            </a:r>
          </a:p>
        </p:txBody>
      </p:sp>
      <p:sp>
        <p:nvSpPr>
          <p:cNvPr id="4" name="Footer Placeholder 3"/>
          <p:cNvSpPr>
            <a:spLocks noGrp="1"/>
          </p:cNvSpPr>
          <p:nvPr>
            <p:ph type="ftr" sz="quarter" idx="4"/>
          </p:nvPr>
        </p:nvSpPr>
        <p:spPr/>
        <p:txBody>
          <a:bodyPr/>
          <a:lstStyle/>
          <a:p>
            <a:endParaRPr lang="en-NL"/>
          </a:p>
        </p:txBody>
      </p:sp>
      <p:sp>
        <p:nvSpPr>
          <p:cNvPr id="5" name="Slide Number Placeholder 4"/>
          <p:cNvSpPr>
            <a:spLocks noGrp="1"/>
          </p:cNvSpPr>
          <p:nvPr>
            <p:ph type="sldNum" sz="quarter" idx="5"/>
          </p:nvPr>
        </p:nvSpPr>
        <p:spPr/>
        <p:txBody>
          <a:bodyPr/>
          <a:lstStyle/>
          <a:p>
            <a:fld id="{B8D734AE-B25A-FF42-8450-36E4B4B34BFD}" type="slidenum">
              <a:rPr lang="en-NL" smtClean="0"/>
              <a:t>12</a:t>
            </a:fld>
            <a:endParaRPr lang="en-NL"/>
          </a:p>
        </p:txBody>
      </p:sp>
    </p:spTree>
    <p:extLst>
      <p:ext uri="{BB962C8B-B14F-4D97-AF65-F5344CB8AC3E}">
        <p14:creationId xmlns:p14="http://schemas.microsoft.com/office/powerpoint/2010/main" val="3464841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So, if we look at a single item,  then </a:t>
            </a:r>
            <a:r>
              <a:rPr lang="en-GB" sz="1200" b="0" i="0" u="none" strike="noStrike" kern="1200" dirty="0" err="1">
                <a:solidFill>
                  <a:schemeClr val="tx1"/>
                </a:solidFill>
                <a:effectLst/>
                <a:latin typeface="+mn-lt"/>
                <a:ea typeface="+mn-ea"/>
                <a:cs typeface="+mn-cs"/>
              </a:rPr>
              <a:t>theta_d</a:t>
            </a:r>
            <a:r>
              <a:rPr lang="en-GB" sz="1200" b="0" i="0" u="none" strike="noStrike" kern="1200" dirty="0">
                <a:solidFill>
                  <a:schemeClr val="tx1"/>
                </a:solidFill>
                <a:effectLst/>
                <a:latin typeface="+mn-lt"/>
                <a:ea typeface="+mn-ea"/>
                <a:cs typeface="+mn-cs"/>
              </a:rPr>
              <a:t> stands for K-dimensional topic distribution of document d which is the same as item </a:t>
            </a:r>
            <a:r>
              <a:rPr lang="en-GB" sz="1200" b="0" i="0" u="none" strike="noStrike" kern="1200" dirty="0" err="1">
                <a:solidFill>
                  <a:schemeClr val="tx1"/>
                </a:solidFill>
                <a:effectLst/>
                <a:latin typeface="+mn-lt"/>
                <a:ea typeface="+mn-ea"/>
                <a:cs typeface="+mn-cs"/>
              </a:rPr>
              <a:t>i</a:t>
            </a:r>
            <a:r>
              <a:rPr lang="en-GB" sz="1200" b="0" i="0" u="none" strike="noStrike" kern="1200" dirty="0">
                <a:solidFill>
                  <a:schemeClr val="tx1"/>
                </a:solidFill>
                <a:effectLst/>
                <a:latin typeface="+mn-lt"/>
                <a:ea typeface="+mn-ea"/>
                <a:cs typeface="+mn-cs"/>
              </a:rPr>
              <a:t>, since we assumed that 1 document is collection of all review for item </a:t>
            </a:r>
            <a:r>
              <a:rPr lang="en-GB" sz="1200" b="0" i="0" u="none" strike="noStrike" kern="1200" dirty="0" err="1">
                <a:solidFill>
                  <a:schemeClr val="tx1"/>
                </a:solidFill>
                <a:effectLst/>
                <a:latin typeface="+mn-lt"/>
                <a:ea typeface="+mn-ea"/>
                <a:cs typeface="+mn-cs"/>
              </a:rPr>
              <a:t>i</a:t>
            </a:r>
            <a:r>
              <a:rPr lang="en-GB" sz="1200" b="0" i="0" u="none" strike="noStrike" kern="1200" dirty="0">
                <a:solidFill>
                  <a:schemeClr val="tx1"/>
                </a:solidFill>
                <a:effectLst/>
                <a:latin typeface="+mn-lt"/>
                <a:ea typeface="+mn-ea"/>
                <a:cs typeface="+mn-cs"/>
              </a:rPr>
              <a:t>. Thus, </a:t>
            </a:r>
            <a:r>
              <a:rPr lang="en-GB" sz="1200" b="0" i="0" u="none" strike="noStrike" kern="1200" dirty="0" err="1">
                <a:solidFill>
                  <a:schemeClr val="tx1"/>
                </a:solidFill>
                <a:effectLst/>
                <a:latin typeface="+mn-lt"/>
                <a:ea typeface="+mn-ea"/>
                <a:cs typeface="+mn-cs"/>
              </a:rPr>
              <a:t>theta_i</a:t>
            </a:r>
            <a:r>
              <a:rPr lang="en-GB" sz="1200" b="0" i="0" u="none" strike="noStrike" kern="1200" dirty="0">
                <a:solidFill>
                  <a:schemeClr val="tx1"/>
                </a:solidFill>
                <a:effectLst/>
                <a:latin typeface="+mn-lt"/>
                <a:ea typeface="+mn-ea"/>
                <a:cs typeface="+mn-cs"/>
              </a:rPr>
              <a:t> shows the extent to which each topic is discussed in all the reviews for item </a:t>
            </a:r>
            <a:r>
              <a:rPr lang="en-GB" sz="1200" b="0" i="0" u="none" strike="noStrike" kern="1200" dirty="0" err="1">
                <a:solidFill>
                  <a:schemeClr val="tx1"/>
                </a:solidFill>
                <a:effectLst/>
                <a:latin typeface="+mn-lt"/>
                <a:ea typeface="+mn-ea"/>
                <a:cs typeface="+mn-cs"/>
              </a:rPr>
              <a:t>i</a:t>
            </a:r>
            <a:r>
              <a:rPr lang="en-GB" sz="1200" b="0" i="0" u="none" strike="noStrike" kern="1200" dirty="0">
                <a:solidFill>
                  <a:schemeClr val="tx1"/>
                </a:solidFill>
                <a:effectLst/>
                <a:latin typeface="+mn-lt"/>
                <a:ea typeface="+mn-ea"/>
                <a:cs typeface="+mn-cs"/>
              </a:rPr>
              <a:t>.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When we generalize these entities to the entire training data consisting of reviews for many items or documents, then the conditional corpus likelihood can be described by the first expression.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So,  the conditional corpus likelihood is equal to the cross product of the probability of a topic z being assigned to the </a:t>
            </a:r>
            <a:r>
              <a:rPr lang="en-GB" sz="1200" b="0" i="0" u="none" strike="noStrike" kern="1200" dirty="0" err="1">
                <a:solidFill>
                  <a:schemeClr val="tx1"/>
                </a:solidFill>
                <a:effectLst/>
                <a:latin typeface="+mn-lt"/>
                <a:ea typeface="+mn-ea"/>
                <a:cs typeface="+mn-cs"/>
              </a:rPr>
              <a:t>jth</a:t>
            </a:r>
            <a:r>
              <a:rPr lang="en-GB" sz="1200" b="0" i="0" u="none" strike="noStrike" kern="1200" dirty="0">
                <a:solidFill>
                  <a:schemeClr val="tx1"/>
                </a:solidFill>
                <a:effectLst/>
                <a:latin typeface="+mn-lt"/>
                <a:ea typeface="+mn-ea"/>
                <a:cs typeface="+mn-cs"/>
              </a:rPr>
              <a:t> word in document d, denoted by </a:t>
            </a:r>
            <a:r>
              <a:rPr lang="en-GB" sz="1200" b="0" i="0" u="none" strike="noStrike" kern="1200" dirty="0" err="1">
                <a:solidFill>
                  <a:schemeClr val="tx1"/>
                </a:solidFill>
                <a:effectLst/>
                <a:latin typeface="+mn-lt"/>
                <a:ea typeface="+mn-ea"/>
                <a:cs typeface="+mn-cs"/>
              </a:rPr>
              <a:t>theta_d,zdj</a:t>
            </a:r>
            <a:r>
              <a:rPr lang="en-GB" sz="1200" b="0" i="0" u="none" strike="noStrike" kern="1200" dirty="0">
                <a:solidFill>
                  <a:schemeClr val="tx1"/>
                </a:solidFill>
                <a:effectLst/>
                <a:latin typeface="+mn-lt"/>
                <a:ea typeface="+mn-ea"/>
                <a:cs typeface="+mn-cs"/>
              </a:rPr>
              <a:t>, and the probability of the </a:t>
            </a:r>
            <a:r>
              <a:rPr lang="en-GB" sz="1200" b="0" i="0" u="none" strike="noStrike" kern="1200" dirty="0" err="1">
                <a:solidFill>
                  <a:schemeClr val="tx1"/>
                </a:solidFill>
                <a:effectLst/>
                <a:latin typeface="+mn-lt"/>
                <a:ea typeface="+mn-ea"/>
                <a:cs typeface="+mn-cs"/>
              </a:rPr>
              <a:t>jth</a:t>
            </a:r>
            <a:r>
              <a:rPr lang="en-GB" sz="1200" b="0" i="0" u="none" strike="noStrike" kern="1200" dirty="0">
                <a:solidFill>
                  <a:schemeClr val="tx1"/>
                </a:solidFill>
                <a:effectLst/>
                <a:latin typeface="+mn-lt"/>
                <a:ea typeface="+mn-ea"/>
                <a:cs typeface="+mn-cs"/>
              </a:rPr>
              <a:t> word in document d conditional on selected topic.</a:t>
            </a:r>
          </a:p>
          <a:p>
            <a:r>
              <a:rPr lang="en-GB" sz="1200" b="0" i="0" u="none" strike="noStrike" kern="1200" dirty="0">
                <a:solidFill>
                  <a:schemeClr val="tx1"/>
                </a:solidFill>
                <a:effectLst/>
                <a:latin typeface="+mn-lt"/>
                <a:ea typeface="+mn-ea"/>
                <a:cs typeface="+mn-cs"/>
              </a:rPr>
              <a:t>Given that working with summations is more convenient than with products, we use the log-transformation of the Conditional Corpus likelihood function.</a:t>
            </a:r>
          </a:p>
        </p:txBody>
      </p:sp>
      <p:sp>
        <p:nvSpPr>
          <p:cNvPr id="4" name="Footer Placeholder 3"/>
          <p:cNvSpPr>
            <a:spLocks noGrp="1"/>
          </p:cNvSpPr>
          <p:nvPr>
            <p:ph type="ftr" sz="quarter" idx="4"/>
          </p:nvPr>
        </p:nvSpPr>
        <p:spPr/>
        <p:txBody>
          <a:bodyPr/>
          <a:lstStyle/>
          <a:p>
            <a:endParaRPr lang="en-NL"/>
          </a:p>
        </p:txBody>
      </p:sp>
      <p:sp>
        <p:nvSpPr>
          <p:cNvPr id="5" name="Slide Number Placeholder 4"/>
          <p:cNvSpPr>
            <a:spLocks noGrp="1"/>
          </p:cNvSpPr>
          <p:nvPr>
            <p:ph type="sldNum" sz="quarter" idx="5"/>
          </p:nvPr>
        </p:nvSpPr>
        <p:spPr/>
        <p:txBody>
          <a:bodyPr/>
          <a:lstStyle/>
          <a:p>
            <a:fld id="{B8D734AE-B25A-FF42-8450-36E4B4B34BFD}" type="slidenum">
              <a:rPr lang="en-NL" smtClean="0"/>
              <a:t>13</a:t>
            </a:fld>
            <a:endParaRPr lang="en-NL"/>
          </a:p>
        </p:txBody>
      </p:sp>
    </p:spTree>
    <p:extLst>
      <p:ext uri="{BB962C8B-B14F-4D97-AF65-F5344CB8AC3E}">
        <p14:creationId xmlns:p14="http://schemas.microsoft.com/office/powerpoint/2010/main" val="3286977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Let us now discuss the third part of our methodology, where we combine the rating modelling technique LFM and the topic modelling technique LDA such that both ratings and textual reviews can be utilized when predicting all user-item ratings.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The key assumption is that if a product has a certain property, then it will correspond to a certain topic which will be discussed in the reviews of this item.</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 So, there is a positive correlation between the item property </a:t>
            </a:r>
            <a:r>
              <a:rPr lang="en-GB" sz="1200" b="0" i="0" u="none" strike="noStrike" kern="1200" dirty="0" err="1">
                <a:solidFill>
                  <a:schemeClr val="tx1"/>
                </a:solidFill>
                <a:effectLst/>
                <a:latin typeface="+mn-lt"/>
                <a:ea typeface="+mn-ea"/>
                <a:cs typeface="+mn-cs"/>
              </a:rPr>
              <a:t>q_ik</a:t>
            </a:r>
            <a:r>
              <a:rPr lang="en-GB" sz="1200" b="0" i="0" u="none" strike="noStrike" kern="1200" dirty="0">
                <a:solidFill>
                  <a:schemeClr val="tx1"/>
                </a:solidFill>
                <a:effectLst/>
                <a:latin typeface="+mn-lt"/>
                <a:ea typeface="+mn-ea"/>
                <a:cs typeface="+mn-cs"/>
              </a:rPr>
              <a:t> and review topic </a:t>
            </a:r>
            <a:r>
              <a:rPr lang="en-GB" sz="1200" b="0" i="0" u="none" strike="noStrike" kern="1200" dirty="0" err="1">
                <a:solidFill>
                  <a:schemeClr val="tx1"/>
                </a:solidFill>
                <a:effectLst/>
                <a:latin typeface="+mn-lt"/>
                <a:ea typeface="+mn-ea"/>
                <a:cs typeface="+mn-cs"/>
              </a:rPr>
              <a:t>theta_ik</a:t>
            </a:r>
            <a:r>
              <a:rPr lang="en-GB" sz="1200" b="0" i="0" u="none" strike="noStrike" kern="1200" dirty="0">
                <a:solidFill>
                  <a:schemeClr val="tx1"/>
                </a:solidFill>
                <a:effectLst/>
                <a:latin typeface="+mn-lt"/>
                <a:ea typeface="+mn-ea"/>
                <a:cs typeface="+mn-cs"/>
              </a:rPr>
              <a:t> but one can’t assume that the two are the same because the former can take arbitrary value while the latter is a stochastic vector. To do this, we use the following transformation to transform item features </a:t>
            </a:r>
            <a:r>
              <a:rPr lang="en-GB" sz="1200" b="0" i="0" u="none" strike="noStrike" kern="1200" dirty="0" err="1">
                <a:solidFill>
                  <a:schemeClr val="tx1"/>
                </a:solidFill>
                <a:effectLst/>
                <a:latin typeface="+mn-lt"/>
                <a:ea typeface="+mn-ea"/>
                <a:cs typeface="+mn-cs"/>
              </a:rPr>
              <a:t>q_i</a:t>
            </a:r>
            <a:r>
              <a:rPr lang="en-GB" sz="1200" b="0" i="0" u="none" strike="noStrike" kern="1200" dirty="0">
                <a:solidFill>
                  <a:schemeClr val="tx1"/>
                </a:solidFill>
                <a:effectLst/>
                <a:latin typeface="+mn-lt"/>
                <a:ea typeface="+mn-ea"/>
                <a:cs typeface="+mn-cs"/>
              </a:rPr>
              <a:t> to topic probability based on the fact that the original properties of both </a:t>
            </a:r>
            <a:r>
              <a:rPr lang="en-GB" sz="1200" b="0" i="0" u="none" strike="noStrike" kern="1200" dirty="0" err="1">
                <a:solidFill>
                  <a:schemeClr val="tx1"/>
                </a:solidFill>
                <a:effectLst/>
                <a:latin typeface="+mn-lt"/>
                <a:ea typeface="+mn-ea"/>
                <a:cs typeface="+mn-cs"/>
              </a:rPr>
              <a:t>q_i</a:t>
            </a:r>
            <a:r>
              <a:rPr lang="en-GB" sz="1200" b="0" i="0" u="none" strike="noStrike" kern="1200" dirty="0">
                <a:solidFill>
                  <a:schemeClr val="tx1"/>
                </a:solidFill>
                <a:effectLst/>
                <a:latin typeface="+mn-lt"/>
                <a:ea typeface="+mn-ea"/>
                <a:cs typeface="+mn-cs"/>
              </a:rPr>
              <a:t> and </a:t>
            </a:r>
            <a:r>
              <a:rPr lang="en-GB" sz="1200" b="0" i="0" u="none" strike="noStrike" kern="1200" dirty="0" err="1">
                <a:solidFill>
                  <a:schemeClr val="tx1"/>
                </a:solidFill>
                <a:effectLst/>
                <a:latin typeface="+mn-lt"/>
                <a:ea typeface="+mn-ea"/>
                <a:cs typeface="+mn-cs"/>
              </a:rPr>
              <a:t>theta_i</a:t>
            </a:r>
            <a:r>
              <a:rPr lang="en-GB" sz="1200" b="0" i="0" u="none" strike="noStrike" kern="1200" dirty="0">
                <a:solidFill>
                  <a:schemeClr val="tx1"/>
                </a:solidFill>
                <a:effectLst/>
                <a:latin typeface="+mn-lt"/>
                <a:ea typeface="+mn-ea"/>
                <a:cs typeface="+mn-cs"/>
              </a:rPr>
              <a:t> are satisfied: that is </a:t>
            </a:r>
            <a:r>
              <a:rPr lang="en-GB" sz="1200" b="0" i="0" u="none" strike="noStrike" kern="1200" dirty="0" err="1">
                <a:solidFill>
                  <a:schemeClr val="tx1"/>
                </a:solidFill>
                <a:effectLst/>
                <a:latin typeface="+mn-lt"/>
                <a:ea typeface="+mn-ea"/>
                <a:cs typeface="+mn-cs"/>
              </a:rPr>
              <a:t>q_i</a:t>
            </a:r>
            <a:r>
              <a:rPr lang="en-GB" sz="1200" b="0" i="0" u="none" strike="noStrike" kern="1200" dirty="0">
                <a:solidFill>
                  <a:schemeClr val="tx1"/>
                </a:solidFill>
                <a:effectLst/>
                <a:latin typeface="+mn-lt"/>
                <a:ea typeface="+mn-ea"/>
                <a:cs typeface="+mn-cs"/>
              </a:rPr>
              <a:t> is in R^K and </a:t>
            </a:r>
            <a:r>
              <a:rPr lang="en-GB" sz="1200" b="0" i="0" u="none" strike="noStrike" kern="1200" dirty="0" err="1">
                <a:solidFill>
                  <a:schemeClr val="tx1"/>
                </a:solidFill>
                <a:effectLst/>
                <a:latin typeface="+mn-lt"/>
                <a:ea typeface="+mn-ea"/>
                <a:cs typeface="+mn-cs"/>
              </a:rPr>
              <a:t>sumoftheta_ik</a:t>
            </a:r>
            <a:r>
              <a:rPr lang="en-GB" sz="1200" b="0" i="0" u="none" strike="noStrike" kern="1200" dirty="0">
                <a:solidFill>
                  <a:schemeClr val="tx1"/>
                </a:solidFill>
                <a:effectLst/>
                <a:latin typeface="+mn-lt"/>
                <a:ea typeface="+mn-ea"/>
                <a:cs typeface="+mn-cs"/>
              </a:rPr>
              <a:t> = 1.</a:t>
            </a:r>
            <a:endParaRPr lang="en-NL" dirty="0"/>
          </a:p>
        </p:txBody>
      </p:sp>
      <p:sp>
        <p:nvSpPr>
          <p:cNvPr id="4" name="Footer Placeholder 3"/>
          <p:cNvSpPr>
            <a:spLocks noGrp="1"/>
          </p:cNvSpPr>
          <p:nvPr>
            <p:ph type="ftr" sz="quarter" idx="4"/>
          </p:nvPr>
        </p:nvSpPr>
        <p:spPr/>
        <p:txBody>
          <a:bodyPr/>
          <a:lstStyle/>
          <a:p>
            <a:endParaRPr lang="en-NL"/>
          </a:p>
        </p:txBody>
      </p:sp>
      <p:sp>
        <p:nvSpPr>
          <p:cNvPr id="5" name="Slide Number Placeholder 4"/>
          <p:cNvSpPr>
            <a:spLocks noGrp="1"/>
          </p:cNvSpPr>
          <p:nvPr>
            <p:ph type="sldNum" sz="quarter" idx="5"/>
          </p:nvPr>
        </p:nvSpPr>
        <p:spPr/>
        <p:txBody>
          <a:bodyPr/>
          <a:lstStyle/>
          <a:p>
            <a:fld id="{B8D734AE-B25A-FF42-8450-36E4B4B34BFD}" type="slidenum">
              <a:rPr lang="en-NL" smtClean="0"/>
              <a:t>14</a:t>
            </a:fld>
            <a:endParaRPr lang="en-NL"/>
          </a:p>
        </p:txBody>
      </p:sp>
    </p:spTree>
    <p:extLst>
      <p:ext uri="{BB962C8B-B14F-4D97-AF65-F5344CB8AC3E}">
        <p14:creationId xmlns:p14="http://schemas.microsoft.com/office/powerpoint/2010/main" val="3296554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To summarize, let us look at the objective function of the proposed model that needs to be optimized. The left part of the expression corresponds to the Latent Factor Model  whereas the right part of the expression corresponds to the log-likelihood of the corpus from LDA model.</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So, we obviously make a trade-off between the importance of these two models and the parameter mu is portraying this trade-off. </a:t>
            </a:r>
            <a:r>
              <a:rPr lang="en-GB" sz="1200" b="0" i="0" u="none" strike="noStrike" kern="1200">
                <a:solidFill>
                  <a:schemeClr val="tx1"/>
                </a:solidFill>
                <a:effectLst/>
                <a:latin typeface="+mn-lt"/>
                <a:ea typeface="+mn-ea"/>
                <a:cs typeface="+mn-cs"/>
              </a:rPr>
              <a:t>In </a:t>
            </a:r>
            <a:r>
              <a:rPr lang="en-GB" sz="1200" b="0" i="0" u="none" strike="noStrike" kern="1200" dirty="0">
                <a:solidFill>
                  <a:schemeClr val="tx1"/>
                </a:solidFill>
                <a:effectLst/>
                <a:latin typeface="+mn-lt"/>
                <a:ea typeface="+mn-ea"/>
                <a:cs typeface="+mn-cs"/>
              </a:rPr>
              <a:t>some cases we might find textual reviews being a richer source of information than </a:t>
            </a:r>
            <a:r>
              <a:rPr lang="en-GB" sz="1200" b="0" i="0" u="none" strike="noStrike" kern="1200">
                <a:solidFill>
                  <a:schemeClr val="tx1"/>
                </a:solidFill>
                <a:effectLst/>
                <a:latin typeface="+mn-lt"/>
                <a:ea typeface="+mn-ea"/>
                <a:cs typeface="+mn-cs"/>
              </a:rPr>
              <a:t>the ratings, </a:t>
            </a:r>
            <a:r>
              <a:rPr lang="en-GB" sz="1200" b="0" i="0" u="none" strike="noStrike" kern="1200" dirty="0">
                <a:solidFill>
                  <a:schemeClr val="tx1"/>
                </a:solidFill>
                <a:effectLst/>
                <a:latin typeface="+mn-lt"/>
                <a:ea typeface="+mn-ea"/>
                <a:cs typeface="+mn-cs"/>
              </a:rPr>
              <a:t>or the other way around.</a:t>
            </a:r>
          </a:p>
        </p:txBody>
      </p:sp>
      <p:sp>
        <p:nvSpPr>
          <p:cNvPr id="4" name="Footer Placeholder 3"/>
          <p:cNvSpPr>
            <a:spLocks noGrp="1"/>
          </p:cNvSpPr>
          <p:nvPr>
            <p:ph type="ftr" sz="quarter" idx="4"/>
          </p:nvPr>
        </p:nvSpPr>
        <p:spPr/>
        <p:txBody>
          <a:bodyPr/>
          <a:lstStyle/>
          <a:p>
            <a:endParaRPr lang="en-NL"/>
          </a:p>
        </p:txBody>
      </p:sp>
      <p:sp>
        <p:nvSpPr>
          <p:cNvPr id="5" name="Slide Number Placeholder 4"/>
          <p:cNvSpPr>
            <a:spLocks noGrp="1"/>
          </p:cNvSpPr>
          <p:nvPr>
            <p:ph type="sldNum" sz="quarter" idx="5"/>
          </p:nvPr>
        </p:nvSpPr>
        <p:spPr/>
        <p:txBody>
          <a:bodyPr/>
          <a:lstStyle/>
          <a:p>
            <a:fld id="{B8D734AE-B25A-FF42-8450-36E4B4B34BFD}" type="slidenum">
              <a:rPr lang="en-NL" smtClean="0"/>
              <a:t>15</a:t>
            </a:fld>
            <a:endParaRPr lang="en-NL"/>
          </a:p>
        </p:txBody>
      </p:sp>
    </p:spTree>
    <p:extLst>
      <p:ext uri="{BB962C8B-B14F-4D97-AF65-F5344CB8AC3E}">
        <p14:creationId xmlns:p14="http://schemas.microsoft.com/office/powerpoint/2010/main" val="3839309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Let us now discuss the final technical part that forms the LDA-LFM hybrid recommender model, that is extending the algorithm in such a way that it will allow adding extra user and item specific features. For instance, in case of a movie recommender the genre of the movie or the director’s name can be considered as item features and information such as the age or gender of the customer can be considered as user features.</a:t>
            </a:r>
          </a:p>
          <a:p>
            <a:r>
              <a:rPr lang="en-GB" sz="1200" b="0" i="0" u="none" strike="noStrike" kern="1200" dirty="0">
                <a:solidFill>
                  <a:schemeClr val="tx1"/>
                </a:solidFill>
                <a:effectLst/>
                <a:latin typeface="+mn-lt"/>
                <a:ea typeface="+mn-ea"/>
                <a:cs typeface="+mn-cs"/>
              </a:rPr>
              <a:t>This figure illustrates an example of a case where 3 user-specific and 3 item-specific features are added to the model. So, what we propose is to add these extra information to the LFM part of the model. So, if we have 3 extra user characteristics we can represent them in the form of vectors, 3 vectors each with m rows for m customers which will act as additional 3 columns for the User Factor matrix. In case of item features, 3 rows with n columns will be added as additional rows to the Item Factor Matrix. </a:t>
            </a:r>
          </a:p>
          <a:p>
            <a:r>
              <a:rPr lang="en-GB" sz="1200" b="0" i="0" u="none" strike="noStrike" kern="1200" dirty="0">
                <a:solidFill>
                  <a:schemeClr val="tx1"/>
                </a:solidFill>
                <a:effectLst/>
                <a:latin typeface="+mn-lt"/>
                <a:ea typeface="+mn-ea"/>
                <a:cs typeface="+mn-cs"/>
              </a:rPr>
              <a:t>When generalizing this idea to random k’ extra features the idea stays the same, k’ user features can be added as extra columns to the User Factor Matrix and k’ item features can be added as extra rows to the Item Factor Matrix as long as the amount of extra user-features is equal to the extra item-features because of the underlying matrix multiplication between the User Factor and Item Factor matrices where the number of columns of the user matrix needs to be equal to the rows of the item matrix.</a:t>
            </a:r>
          </a:p>
          <a:p>
            <a:r>
              <a:rPr lang="en-GB" sz="1200" b="0" i="0" u="none" strike="noStrike" kern="1200" dirty="0">
                <a:solidFill>
                  <a:schemeClr val="tx1"/>
                </a:solidFill>
                <a:effectLst/>
                <a:latin typeface="+mn-lt"/>
                <a:ea typeface="+mn-ea"/>
                <a:cs typeface="+mn-cs"/>
              </a:rPr>
              <a:t> </a:t>
            </a:r>
          </a:p>
        </p:txBody>
      </p:sp>
      <p:sp>
        <p:nvSpPr>
          <p:cNvPr id="4" name="Footer Placeholder 3"/>
          <p:cNvSpPr>
            <a:spLocks noGrp="1"/>
          </p:cNvSpPr>
          <p:nvPr>
            <p:ph type="ftr" sz="quarter" idx="4"/>
          </p:nvPr>
        </p:nvSpPr>
        <p:spPr/>
        <p:txBody>
          <a:bodyPr/>
          <a:lstStyle/>
          <a:p>
            <a:endParaRPr lang="en-NL"/>
          </a:p>
        </p:txBody>
      </p:sp>
      <p:sp>
        <p:nvSpPr>
          <p:cNvPr id="5" name="Slide Number Placeholder 4"/>
          <p:cNvSpPr>
            <a:spLocks noGrp="1"/>
          </p:cNvSpPr>
          <p:nvPr>
            <p:ph type="sldNum" sz="quarter" idx="5"/>
          </p:nvPr>
        </p:nvSpPr>
        <p:spPr/>
        <p:txBody>
          <a:bodyPr/>
          <a:lstStyle/>
          <a:p>
            <a:fld id="{B8D734AE-B25A-FF42-8450-36E4B4B34BFD}" type="slidenum">
              <a:rPr lang="en-NL" smtClean="0"/>
              <a:t>16</a:t>
            </a:fld>
            <a:endParaRPr lang="en-NL"/>
          </a:p>
        </p:txBody>
      </p:sp>
    </p:spTree>
    <p:extLst>
      <p:ext uri="{BB962C8B-B14F-4D97-AF65-F5344CB8AC3E}">
        <p14:creationId xmlns:p14="http://schemas.microsoft.com/office/powerpoint/2010/main" val="2463604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Having defined the proposed algorithm we also need ways to evaluate its performance. Firstly, we are interested in the prediction accuracy of the proposed model and we use Mean Squared Error as an accuracy measure. This accuracy measure takes only non-negative values and lower value of MSA is an indication of a better performing model.</a:t>
            </a:r>
          </a:p>
          <a:p>
            <a:r>
              <a:rPr lang="en-GB" sz="1200" b="0" i="0" u="none" strike="noStrike" kern="1200" dirty="0">
                <a:solidFill>
                  <a:schemeClr val="tx1"/>
                </a:solidFill>
                <a:effectLst/>
                <a:latin typeface="+mn-lt"/>
                <a:ea typeface="+mn-ea"/>
                <a:cs typeface="+mn-cs"/>
              </a:rPr>
              <a:t>To be able to judge the performance of the proposed algorithm, we compared it to 4 other baseline recommender algorithms. In the next few slides I will give the overview of these models. </a:t>
            </a:r>
          </a:p>
          <a:p>
            <a:r>
              <a:rPr lang="en-GB" sz="1200" b="0" i="0" u="none" strike="noStrike" kern="1200" dirty="0">
                <a:solidFill>
                  <a:schemeClr val="tx1"/>
                </a:solidFill>
                <a:effectLst/>
                <a:latin typeface="+mn-lt"/>
                <a:ea typeface="+mn-ea"/>
                <a:cs typeface="+mn-cs"/>
              </a:rPr>
              <a:t>The first baseline model is the Offset Model where the ratings are predicted by taking the global average of all ratings and are the same for all user and item combinations. </a:t>
            </a:r>
          </a:p>
          <a:p>
            <a:r>
              <a:rPr lang="en-GB" sz="1200" b="0" i="0" u="none" strike="noStrike" kern="1200" dirty="0">
                <a:solidFill>
                  <a:schemeClr val="tx1"/>
                </a:solidFill>
                <a:effectLst/>
                <a:latin typeface="+mn-lt"/>
                <a:ea typeface="+mn-ea"/>
                <a:cs typeface="+mn-cs"/>
              </a:rPr>
              <a:t>The second model that we use for the comparison purposes is the Baseline Rating Model where the rating for user u and item </a:t>
            </a:r>
            <a:r>
              <a:rPr lang="en-GB" sz="1200" b="0" i="0" u="none" strike="noStrike" kern="1200" dirty="0" err="1">
                <a:solidFill>
                  <a:schemeClr val="tx1"/>
                </a:solidFill>
                <a:effectLst/>
                <a:latin typeface="+mn-lt"/>
                <a:ea typeface="+mn-ea"/>
                <a:cs typeface="+mn-cs"/>
              </a:rPr>
              <a:t>i</a:t>
            </a:r>
            <a:r>
              <a:rPr lang="en-GB" sz="1200" b="0" i="0" u="none" strike="noStrike" kern="1200" dirty="0">
                <a:solidFill>
                  <a:schemeClr val="tx1"/>
                </a:solidFill>
                <a:effectLst/>
                <a:latin typeface="+mn-lt"/>
                <a:ea typeface="+mn-ea"/>
                <a:cs typeface="+mn-cs"/>
              </a:rPr>
              <a:t> is a function of global average ratings alpha, mean difference between the ratings of user u and the global average rating, and the mean difference between the ratings of user </a:t>
            </a:r>
            <a:r>
              <a:rPr lang="en-GB" sz="1200" b="0" i="0" u="none" strike="noStrike" kern="1200" dirty="0" err="1">
                <a:solidFill>
                  <a:schemeClr val="tx1"/>
                </a:solidFill>
                <a:effectLst/>
                <a:latin typeface="+mn-lt"/>
                <a:ea typeface="+mn-ea"/>
                <a:cs typeface="+mn-cs"/>
              </a:rPr>
              <a:t>i</a:t>
            </a:r>
            <a:r>
              <a:rPr lang="en-GB" sz="1200" b="0" i="0" u="none" strike="noStrike" kern="1200" dirty="0">
                <a:solidFill>
                  <a:schemeClr val="tx1"/>
                </a:solidFill>
                <a:effectLst/>
                <a:latin typeface="+mn-lt"/>
                <a:ea typeface="+mn-ea"/>
                <a:cs typeface="+mn-cs"/>
              </a:rPr>
              <a:t> and the global average rating.</a:t>
            </a:r>
          </a:p>
          <a:p>
            <a:r>
              <a:rPr lang="en-GB" sz="1200" b="0" i="0" u="none" strike="noStrike" kern="1200" dirty="0">
                <a:solidFill>
                  <a:schemeClr val="tx1"/>
                </a:solidFill>
                <a:effectLst/>
                <a:latin typeface="+mn-lt"/>
                <a:ea typeface="+mn-ea"/>
                <a:cs typeface="+mn-cs"/>
              </a:rPr>
              <a:t>The third baseline model, the LFM, is a standard Latent Factor model which we have seen before and discussed in detail as part of the proposed algorithm.</a:t>
            </a:r>
          </a:p>
          <a:p>
            <a:r>
              <a:rPr lang="en-GB" sz="1200" b="0" i="0" u="none" strike="noStrike" kern="1200" dirty="0">
                <a:solidFill>
                  <a:schemeClr val="tx1"/>
                </a:solidFill>
                <a:effectLst/>
                <a:latin typeface="+mn-lt"/>
                <a:ea typeface="+mn-ea"/>
                <a:cs typeface="+mn-cs"/>
              </a:rPr>
              <a:t>The fourth and final model that we use to compare it to the proposed LDA-LFM model is, the </a:t>
            </a:r>
            <a:r>
              <a:rPr lang="en-GB" sz="1200" b="0" i="0" u="none" strike="noStrike" kern="1200" dirty="0" err="1">
                <a:solidFill>
                  <a:schemeClr val="tx1"/>
                </a:solidFill>
                <a:effectLst/>
                <a:latin typeface="+mn-lt"/>
                <a:ea typeface="+mn-ea"/>
                <a:cs typeface="+mn-cs"/>
              </a:rPr>
              <a:t>LDAFirst</a:t>
            </a:r>
            <a:r>
              <a:rPr lang="en-GB" sz="1200" b="0" i="0" u="none" strike="noStrike" kern="1200" dirty="0">
                <a:solidFill>
                  <a:schemeClr val="tx1"/>
                </a:solidFill>
                <a:effectLst/>
                <a:latin typeface="+mn-lt"/>
                <a:ea typeface="+mn-ea"/>
                <a:cs typeface="+mn-cs"/>
              </a:rPr>
              <a:t>: this is a simpler version of the proposed algorithm based on topic modelling technique LDA and rating </a:t>
            </a:r>
            <a:r>
              <a:rPr lang="en-GB" sz="1200" b="0" i="0" u="none" strike="noStrike" kern="1200" dirty="0" err="1">
                <a:solidFill>
                  <a:schemeClr val="tx1"/>
                </a:solidFill>
                <a:effectLst/>
                <a:latin typeface="+mn-lt"/>
                <a:ea typeface="+mn-ea"/>
                <a:cs typeface="+mn-cs"/>
              </a:rPr>
              <a:t>modeling</a:t>
            </a:r>
            <a:r>
              <a:rPr lang="en-GB" sz="1200" b="0" i="0" u="none" strike="noStrike" kern="1200" dirty="0">
                <a:solidFill>
                  <a:schemeClr val="tx1"/>
                </a:solidFill>
                <a:effectLst/>
                <a:latin typeface="+mn-lt"/>
                <a:ea typeface="+mn-ea"/>
                <a:cs typeface="+mn-cs"/>
              </a:rPr>
              <a:t> technique LFM, with 1 key difference. In this method, as a starting point, the topic-probabilities per item are sampled from Dirichlet distribution, as it is done in a standard LDA, and these probabilities are used to determine item features qi. This process is done only once in the beginning. Hence also the name of the algorithm LDA First. So, the item properties stay constant during the optimization process and don’t get updated from iteration to iteration. Thus we don’t learn about item features during the iterative optimization process.</a:t>
            </a:r>
          </a:p>
        </p:txBody>
      </p:sp>
      <p:sp>
        <p:nvSpPr>
          <p:cNvPr id="4" name="Footer Placeholder 3"/>
          <p:cNvSpPr>
            <a:spLocks noGrp="1"/>
          </p:cNvSpPr>
          <p:nvPr>
            <p:ph type="ftr" sz="quarter" idx="4"/>
          </p:nvPr>
        </p:nvSpPr>
        <p:spPr/>
        <p:txBody>
          <a:bodyPr/>
          <a:lstStyle/>
          <a:p>
            <a:endParaRPr lang="en-NL"/>
          </a:p>
        </p:txBody>
      </p:sp>
      <p:sp>
        <p:nvSpPr>
          <p:cNvPr id="5" name="Slide Number Placeholder 4"/>
          <p:cNvSpPr>
            <a:spLocks noGrp="1"/>
          </p:cNvSpPr>
          <p:nvPr>
            <p:ph type="sldNum" sz="quarter" idx="5"/>
          </p:nvPr>
        </p:nvSpPr>
        <p:spPr/>
        <p:txBody>
          <a:bodyPr/>
          <a:lstStyle/>
          <a:p>
            <a:fld id="{B8D734AE-B25A-FF42-8450-36E4B4B34BFD}" type="slidenum">
              <a:rPr lang="en-NL" smtClean="0"/>
              <a:t>17</a:t>
            </a:fld>
            <a:endParaRPr lang="en-NL"/>
          </a:p>
        </p:txBody>
      </p:sp>
    </p:spTree>
    <p:extLst>
      <p:ext uri="{BB962C8B-B14F-4D97-AF65-F5344CB8AC3E}">
        <p14:creationId xmlns:p14="http://schemas.microsoft.com/office/powerpoint/2010/main" val="583426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err="1">
                <a:solidFill>
                  <a:schemeClr val="tx1"/>
                </a:solidFill>
                <a:effectLst/>
                <a:latin typeface="+mn-lt"/>
                <a:ea typeface="+mn-ea"/>
                <a:cs typeface="+mn-cs"/>
              </a:rPr>
              <a:t>Having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described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our</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methodology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evaluation</a:t>
            </a:r>
            <a:r>
              <a:rPr lang="nl-NL" sz="1200" kern="1200" dirty="0">
                <a:solidFill>
                  <a:schemeClr val="tx1"/>
                </a:solidFill>
                <a:effectLst/>
                <a:latin typeface="+mn-lt"/>
                <a:ea typeface="+mn-ea"/>
                <a:cs typeface="+mn-cs"/>
              </a:rPr>
              <a:t> setting, let </a:t>
            </a:r>
            <a:r>
              <a:rPr lang="nl-NL" sz="1200" kern="1200" dirty="0" err="1">
                <a:solidFill>
                  <a:schemeClr val="tx1"/>
                </a:solidFill>
                <a:effectLst/>
                <a:latin typeface="+mn-lt"/>
                <a:ea typeface="+mn-ea"/>
                <a:cs typeface="+mn-cs"/>
              </a:rPr>
              <a:t>us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now</a:t>
            </a:r>
            <a:r>
              <a:rPr lang="nl-NL" sz="1200" kern="1200" dirty="0">
                <a:solidFill>
                  <a:schemeClr val="tx1"/>
                </a:solidFill>
                <a:effectLst/>
                <a:latin typeface="+mn-lt"/>
                <a:ea typeface="+mn-ea"/>
                <a:cs typeface="+mn-cs"/>
              </a:rPr>
              <a:t> look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data we </a:t>
            </a:r>
            <a:r>
              <a:rPr lang="nl-NL" sz="1200" kern="1200" dirty="0" err="1">
                <a:solidFill>
                  <a:schemeClr val="tx1"/>
                </a:solidFill>
                <a:effectLst/>
                <a:latin typeface="+mn-lt"/>
                <a:ea typeface="+mn-ea"/>
                <a:cs typeface="+mn-cs"/>
              </a:rPr>
              <a:t>used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to</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perform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analysis. </a:t>
            </a:r>
            <a:r>
              <a:rPr lang="nl-NL" sz="1200" kern="1200" dirty="0" err="1">
                <a:solidFill>
                  <a:schemeClr val="tx1"/>
                </a:solidFill>
                <a:effectLst/>
                <a:latin typeface="+mn-lt"/>
                <a:ea typeface="+mn-ea"/>
                <a:cs typeface="+mn-cs"/>
              </a:rPr>
              <a:t>Our</a:t>
            </a:r>
            <a:r>
              <a:rPr lang="nl-NL" sz="1200" kern="1200" dirty="0">
                <a:solidFill>
                  <a:schemeClr val="tx1"/>
                </a:solidFill>
                <a:effectLst/>
                <a:latin typeface="+mn-lt"/>
                <a:ea typeface="+mn-ea"/>
                <a:cs typeface="+mn-cs"/>
              </a:rPr>
              <a:t> data </a:t>
            </a:r>
            <a:r>
              <a:rPr lang="nl-NL" sz="1200" kern="1200" dirty="0" err="1">
                <a:solidFill>
                  <a:schemeClr val="tx1"/>
                </a:solidFill>
                <a:effectLst/>
                <a:latin typeface="+mn-lt"/>
                <a:ea typeface="+mn-ea"/>
                <a:cs typeface="+mn-cs"/>
              </a:rPr>
              <a:t>comes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from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largest</a:t>
            </a:r>
            <a:r>
              <a:rPr lang="nl-NL" sz="1200" kern="1200" dirty="0">
                <a:solidFill>
                  <a:schemeClr val="tx1"/>
                </a:solidFill>
                <a:effectLst/>
                <a:latin typeface="+mn-lt"/>
                <a:ea typeface="+mn-ea"/>
                <a:cs typeface="+mn-cs"/>
              </a:rPr>
              <a:t> e-commerce  in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world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Amazon web shop </a:t>
            </a:r>
            <a:r>
              <a:rPr lang="nl-NL" sz="1200" kern="1200" dirty="0" err="1">
                <a:solidFill>
                  <a:schemeClr val="tx1"/>
                </a:solidFill>
                <a:effectLst/>
                <a:latin typeface="+mn-lt"/>
                <a:ea typeface="+mn-ea"/>
                <a:cs typeface="+mn-cs"/>
              </a:rPr>
              <a:t>consisting</a:t>
            </a:r>
            <a:r>
              <a:rPr lang="nl-NL" sz="1200" kern="1200" dirty="0">
                <a:solidFill>
                  <a:schemeClr val="tx1"/>
                </a:solidFill>
                <a:effectLst/>
                <a:latin typeface="+mn-lt"/>
                <a:ea typeface="+mn-ea"/>
                <a:cs typeface="+mn-cs"/>
              </a:rPr>
              <a:t> of 23 product </a:t>
            </a:r>
            <a:r>
              <a:rPr lang="nl-NL" sz="1200" kern="1200" dirty="0" err="1">
                <a:solidFill>
                  <a:schemeClr val="tx1"/>
                </a:solidFill>
                <a:effectLst/>
                <a:latin typeface="+mn-lt"/>
                <a:ea typeface="+mn-ea"/>
                <a:cs typeface="+mn-cs"/>
              </a:rPr>
              <a:t>categories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Each</a:t>
            </a:r>
            <a:r>
              <a:rPr lang="nl-NL" sz="1200" kern="1200" dirty="0">
                <a:solidFill>
                  <a:schemeClr val="tx1"/>
                </a:solidFill>
                <a:effectLst/>
                <a:latin typeface="+mn-lt"/>
                <a:ea typeface="+mn-ea"/>
                <a:cs typeface="+mn-cs"/>
              </a:rPr>
              <a:t> of </a:t>
            </a:r>
            <a:r>
              <a:rPr lang="nl-NL" sz="1200" kern="1200" dirty="0" err="1">
                <a:solidFill>
                  <a:schemeClr val="tx1"/>
                </a:solidFill>
                <a:effectLst/>
                <a:latin typeface="+mn-lt"/>
                <a:ea typeface="+mn-ea"/>
                <a:cs typeface="+mn-cs"/>
              </a:rPr>
              <a:t>those</a:t>
            </a:r>
            <a:r>
              <a:rPr lang="nl-NL" sz="1200" kern="1200" dirty="0">
                <a:solidFill>
                  <a:schemeClr val="tx1"/>
                </a:solidFill>
                <a:effectLst/>
                <a:latin typeface="+mn-lt"/>
                <a:ea typeface="+mn-ea"/>
                <a:cs typeface="+mn-cs"/>
              </a:rPr>
              <a:t> 23 datasets </a:t>
            </a:r>
            <a:r>
              <a:rPr lang="nl-NL" sz="1200" kern="1200" dirty="0" err="1">
                <a:solidFill>
                  <a:schemeClr val="tx1"/>
                </a:solidFill>
                <a:effectLst/>
                <a:latin typeface="+mn-lt"/>
                <a:ea typeface="+mn-ea"/>
                <a:cs typeface="+mn-cs"/>
              </a:rPr>
              <a:t>consists</a:t>
            </a:r>
            <a:r>
              <a:rPr lang="nl-NL" sz="1200" kern="1200" dirty="0">
                <a:solidFill>
                  <a:schemeClr val="tx1"/>
                </a:solidFill>
                <a:effectLst/>
                <a:latin typeface="+mn-lt"/>
                <a:ea typeface="+mn-ea"/>
                <a:cs typeface="+mn-cs"/>
              </a:rPr>
              <a:t> of 2 </a:t>
            </a:r>
            <a:r>
              <a:rPr lang="nl-NL" sz="1200" kern="1200" dirty="0" err="1">
                <a:solidFill>
                  <a:schemeClr val="tx1"/>
                </a:solidFill>
                <a:effectLst/>
                <a:latin typeface="+mn-lt"/>
                <a:ea typeface="+mn-ea"/>
                <a:cs typeface="+mn-cs"/>
              </a:rPr>
              <a:t>parts</a:t>
            </a:r>
            <a:r>
              <a:rPr lang="nl-NL" sz="1200" kern="1200" dirty="0">
                <a:solidFill>
                  <a:schemeClr val="tx1"/>
                </a:solidFill>
                <a:effectLst/>
                <a:latin typeface="+mn-lt"/>
                <a:ea typeface="+mn-ea"/>
                <a:cs typeface="+mn-cs"/>
              </a:rPr>
              <a:t>: </a:t>
            </a:r>
            <a:endParaRPr lang="en-NL" sz="1200" kern="1200" dirty="0">
              <a:solidFill>
                <a:schemeClr val="tx1"/>
              </a:solidFill>
              <a:effectLst/>
              <a:latin typeface="+mn-lt"/>
              <a:ea typeface="+mn-ea"/>
              <a:cs typeface="+mn-cs"/>
            </a:endParaRPr>
          </a:p>
          <a:p>
            <a:pPr lvl="0"/>
            <a:r>
              <a:rPr lang="nl-NL" sz="1200" u="none" strike="noStrike" kern="1200" dirty="0">
                <a:solidFill>
                  <a:schemeClr val="tx1"/>
                </a:solidFill>
                <a:effectLst/>
                <a:latin typeface="+mn-lt"/>
                <a:ea typeface="+mn-ea"/>
                <a:cs typeface="+mn-cs"/>
              </a:rPr>
              <a:t>Feedback Data </a:t>
            </a:r>
            <a:r>
              <a:rPr lang="nl-NL" sz="1200" u="none" strike="noStrike" kern="1200" dirty="0" err="1">
                <a:solidFill>
                  <a:schemeClr val="tx1"/>
                </a:solidFill>
                <a:effectLst/>
                <a:latin typeface="+mn-lt"/>
                <a:ea typeface="+mn-ea"/>
                <a:cs typeface="+mn-cs"/>
              </a:rPr>
              <a:t>consists</a:t>
            </a:r>
            <a:r>
              <a:rPr lang="nl-NL" sz="1200" u="none" strike="noStrike" kern="1200" dirty="0">
                <a:solidFill>
                  <a:schemeClr val="tx1"/>
                </a:solidFill>
                <a:effectLst/>
                <a:latin typeface="+mn-lt"/>
                <a:ea typeface="+mn-ea"/>
                <a:cs typeface="+mn-cs"/>
              </a:rPr>
              <a:t> of 143M </a:t>
            </a:r>
            <a:r>
              <a:rPr lang="nl-NL" sz="1200" u="none" strike="noStrike" kern="1200" dirty="0" err="1">
                <a:solidFill>
                  <a:schemeClr val="tx1"/>
                </a:solidFill>
                <a:effectLst/>
                <a:latin typeface="+mn-lt"/>
                <a:ea typeface="+mn-ea"/>
                <a:cs typeface="+mn-cs"/>
              </a:rPr>
              <a:t>products</a:t>
            </a:r>
            <a:r>
              <a:rPr lang="nl-NL" sz="1200" u="none" strike="noStrike" kern="1200" dirty="0">
                <a:solidFill>
                  <a:schemeClr val="tx1"/>
                </a:solidFill>
                <a:effectLst/>
                <a:latin typeface="+mn-lt"/>
                <a:ea typeface="+mn-ea"/>
                <a:cs typeface="+mn-cs"/>
              </a:rPr>
              <a:t> </a:t>
            </a:r>
            <a:r>
              <a:rPr lang="nl-NL" sz="1200" u="none" strike="noStrike" kern="1200" dirty="0" err="1">
                <a:solidFill>
                  <a:schemeClr val="tx1"/>
                </a:solidFill>
                <a:effectLst/>
                <a:latin typeface="+mn-lt"/>
                <a:ea typeface="+mn-ea"/>
                <a:cs typeface="+mn-cs"/>
              </a:rPr>
              <a:t>feedbacks</a:t>
            </a:r>
            <a:r>
              <a:rPr lang="nl-NL" sz="1200" u="none" strike="noStrike" kern="1200" dirty="0">
                <a:solidFill>
                  <a:schemeClr val="tx1"/>
                </a:solidFill>
                <a:effectLst/>
                <a:latin typeface="+mn-lt"/>
                <a:ea typeface="+mn-ea"/>
                <a:cs typeface="+mn-cs"/>
              </a:rPr>
              <a:t> in </a:t>
            </a:r>
            <a:r>
              <a:rPr lang="nl-NL" sz="1200" u="none" strike="noStrike" kern="1200" dirty="0" err="1">
                <a:solidFill>
                  <a:schemeClr val="tx1"/>
                </a:solidFill>
                <a:effectLst/>
                <a:latin typeface="+mn-lt"/>
                <a:ea typeface="+mn-ea"/>
                <a:cs typeface="+mn-cs"/>
              </a:rPr>
              <a:t>the</a:t>
            </a:r>
            <a:r>
              <a:rPr lang="nl-NL" sz="1200" u="none" strike="noStrike" kern="1200" dirty="0">
                <a:solidFill>
                  <a:schemeClr val="tx1"/>
                </a:solidFill>
                <a:effectLst/>
                <a:latin typeface="+mn-lt"/>
                <a:ea typeface="+mn-ea"/>
                <a:cs typeface="+mn-cs"/>
              </a:rPr>
              <a:t> form of ratings, </a:t>
            </a:r>
            <a:r>
              <a:rPr lang="nl-NL" sz="1200" u="none" strike="noStrike" kern="1200" dirty="0" err="1">
                <a:solidFill>
                  <a:schemeClr val="tx1"/>
                </a:solidFill>
                <a:effectLst/>
                <a:latin typeface="+mn-lt"/>
                <a:ea typeface="+mn-ea"/>
                <a:cs typeface="+mn-cs"/>
              </a:rPr>
              <a:t>textual</a:t>
            </a:r>
            <a:r>
              <a:rPr lang="nl-NL" sz="1200" u="none" strike="noStrike" kern="1200" dirty="0">
                <a:solidFill>
                  <a:schemeClr val="tx1"/>
                </a:solidFill>
                <a:effectLst/>
                <a:latin typeface="+mn-lt"/>
                <a:ea typeface="+mn-ea"/>
                <a:cs typeface="+mn-cs"/>
              </a:rPr>
              <a:t> reviews, </a:t>
            </a:r>
            <a:r>
              <a:rPr lang="nl-NL" sz="1200" u="none" strike="noStrike" kern="1200" dirty="0" err="1">
                <a:solidFill>
                  <a:schemeClr val="tx1"/>
                </a:solidFill>
                <a:effectLst/>
                <a:latin typeface="+mn-lt"/>
                <a:ea typeface="+mn-ea"/>
                <a:cs typeface="+mn-cs"/>
              </a:rPr>
              <a:t>and</a:t>
            </a:r>
            <a:r>
              <a:rPr lang="nl-NL" sz="1200" u="none" strike="noStrike" kern="1200" dirty="0">
                <a:solidFill>
                  <a:schemeClr val="tx1"/>
                </a:solidFill>
                <a:effectLst/>
                <a:latin typeface="+mn-lt"/>
                <a:ea typeface="+mn-ea"/>
                <a:cs typeface="+mn-cs"/>
              </a:rPr>
              <a:t> </a:t>
            </a:r>
            <a:r>
              <a:rPr lang="nl-NL" sz="1200" u="none" strike="noStrike" kern="1200" dirty="0" err="1">
                <a:solidFill>
                  <a:schemeClr val="tx1"/>
                </a:solidFill>
                <a:effectLst/>
                <a:latin typeface="+mn-lt"/>
                <a:ea typeface="+mn-ea"/>
                <a:cs typeface="+mn-cs"/>
              </a:rPr>
              <a:t>helpness</a:t>
            </a:r>
            <a:r>
              <a:rPr lang="nl-NL" sz="1200" u="none" strike="noStrike" kern="1200" dirty="0">
                <a:solidFill>
                  <a:schemeClr val="tx1"/>
                </a:solidFill>
                <a:effectLst/>
                <a:latin typeface="+mn-lt"/>
                <a:ea typeface="+mn-ea"/>
                <a:cs typeface="+mn-cs"/>
              </a:rPr>
              <a:t> score</a:t>
            </a:r>
            <a:endParaRPr lang="en-NL" sz="1200" u="none" strike="noStrike" kern="1200" dirty="0">
              <a:solidFill>
                <a:schemeClr val="tx1"/>
              </a:solidFill>
              <a:effectLst/>
              <a:latin typeface="+mn-lt"/>
              <a:ea typeface="+mn-ea"/>
              <a:cs typeface="+mn-cs"/>
            </a:endParaRPr>
          </a:p>
          <a:p>
            <a:r>
              <a:rPr lang="nl-NL" sz="1200" kern="1200" dirty="0" err="1">
                <a:solidFill>
                  <a:schemeClr val="tx1"/>
                </a:solidFill>
                <a:effectLst/>
                <a:latin typeface="+mn-lt"/>
                <a:ea typeface="+mn-ea"/>
                <a:cs typeface="+mn-cs"/>
              </a:rPr>
              <a:t>and</a:t>
            </a:r>
            <a:endParaRPr lang="en-NL" sz="1200" kern="1200" dirty="0">
              <a:solidFill>
                <a:schemeClr val="tx1"/>
              </a:solidFill>
              <a:effectLst/>
              <a:latin typeface="+mn-lt"/>
              <a:ea typeface="+mn-ea"/>
              <a:cs typeface="+mn-cs"/>
            </a:endParaRPr>
          </a:p>
          <a:p>
            <a:pPr lvl="0"/>
            <a:r>
              <a:rPr lang="nl-NL" sz="1200" u="none" strike="noStrike" kern="1200" dirty="0">
                <a:solidFill>
                  <a:schemeClr val="tx1"/>
                </a:solidFill>
                <a:effectLst/>
                <a:latin typeface="+mn-lt"/>
                <a:ea typeface="+mn-ea"/>
                <a:cs typeface="+mn-cs"/>
              </a:rPr>
              <a:t>Metadata </a:t>
            </a:r>
            <a:r>
              <a:rPr lang="nl-NL" sz="1200" u="none" strike="noStrike" kern="1200" dirty="0" err="1">
                <a:solidFill>
                  <a:schemeClr val="tx1"/>
                </a:solidFill>
                <a:effectLst/>
                <a:latin typeface="+mn-lt"/>
                <a:ea typeface="+mn-ea"/>
                <a:cs typeface="+mn-cs"/>
              </a:rPr>
              <a:t>about</a:t>
            </a:r>
            <a:r>
              <a:rPr lang="nl-NL" sz="1200" u="none" strike="noStrike" kern="1200" dirty="0">
                <a:solidFill>
                  <a:schemeClr val="tx1"/>
                </a:solidFill>
                <a:effectLst/>
                <a:latin typeface="+mn-lt"/>
                <a:ea typeface="+mn-ea"/>
                <a:cs typeface="+mn-cs"/>
              </a:rPr>
              <a:t> 9.4M </a:t>
            </a:r>
            <a:r>
              <a:rPr lang="nl-NL" sz="1200" u="none" strike="noStrike" kern="1200" dirty="0" err="1">
                <a:solidFill>
                  <a:schemeClr val="tx1"/>
                </a:solidFill>
                <a:effectLst/>
                <a:latin typeface="+mn-lt"/>
                <a:ea typeface="+mn-ea"/>
                <a:cs typeface="+mn-cs"/>
              </a:rPr>
              <a:t>products</a:t>
            </a:r>
            <a:r>
              <a:rPr lang="nl-NL" sz="1200" u="none" strike="noStrike" kern="1200" dirty="0">
                <a:solidFill>
                  <a:schemeClr val="tx1"/>
                </a:solidFill>
                <a:effectLst/>
                <a:latin typeface="+mn-lt"/>
                <a:ea typeface="+mn-ea"/>
                <a:cs typeface="+mn-cs"/>
              </a:rPr>
              <a:t> </a:t>
            </a:r>
            <a:r>
              <a:rPr lang="nl-NL" sz="1200" u="none" strike="noStrike" kern="1200" dirty="0" err="1">
                <a:solidFill>
                  <a:schemeClr val="tx1"/>
                </a:solidFill>
                <a:effectLst/>
                <a:latin typeface="+mn-lt"/>
                <a:ea typeface="+mn-ea"/>
                <a:cs typeface="+mn-cs"/>
              </a:rPr>
              <a:t>that</a:t>
            </a:r>
            <a:r>
              <a:rPr lang="nl-NL" sz="1200" u="none" strike="noStrike" kern="1200" dirty="0">
                <a:solidFill>
                  <a:schemeClr val="tx1"/>
                </a:solidFill>
                <a:effectLst/>
                <a:latin typeface="+mn-lt"/>
                <a:ea typeface="+mn-ea"/>
                <a:cs typeface="+mn-cs"/>
              </a:rPr>
              <a:t> </a:t>
            </a:r>
            <a:r>
              <a:rPr lang="nl-NL" sz="1200" u="none" strike="noStrike" kern="1200" dirty="0" err="1">
                <a:solidFill>
                  <a:schemeClr val="tx1"/>
                </a:solidFill>
                <a:effectLst/>
                <a:latin typeface="+mn-lt"/>
                <a:ea typeface="+mn-ea"/>
                <a:cs typeface="+mn-cs"/>
              </a:rPr>
              <a:t>describes</a:t>
            </a:r>
            <a:r>
              <a:rPr lang="nl-NL" sz="1200" u="none" strike="noStrike" kern="1200" dirty="0">
                <a:solidFill>
                  <a:schemeClr val="tx1"/>
                </a:solidFill>
                <a:effectLst/>
                <a:latin typeface="+mn-lt"/>
                <a:ea typeface="+mn-ea"/>
                <a:cs typeface="+mn-cs"/>
              </a:rPr>
              <a:t> </a:t>
            </a:r>
            <a:r>
              <a:rPr lang="nl-NL" sz="1200" u="none" strike="noStrike" kern="1200" dirty="0" err="1">
                <a:solidFill>
                  <a:schemeClr val="tx1"/>
                </a:solidFill>
                <a:effectLst/>
                <a:latin typeface="+mn-lt"/>
                <a:ea typeface="+mn-ea"/>
                <a:cs typeface="+mn-cs"/>
              </a:rPr>
              <a:t>various</a:t>
            </a:r>
            <a:r>
              <a:rPr lang="nl-NL" sz="1200" u="none" strike="noStrike" kern="1200" dirty="0">
                <a:solidFill>
                  <a:schemeClr val="tx1"/>
                </a:solidFill>
                <a:effectLst/>
                <a:latin typeface="+mn-lt"/>
                <a:ea typeface="+mn-ea"/>
                <a:cs typeface="+mn-cs"/>
              </a:rPr>
              <a:t> </a:t>
            </a:r>
            <a:r>
              <a:rPr lang="nl-NL" sz="1200" u="none" strike="noStrike" kern="1200" dirty="0" err="1">
                <a:solidFill>
                  <a:schemeClr val="tx1"/>
                </a:solidFill>
                <a:effectLst/>
                <a:latin typeface="+mn-lt"/>
                <a:ea typeface="+mn-ea"/>
                <a:cs typeface="+mn-cs"/>
              </a:rPr>
              <a:t>characteristics</a:t>
            </a:r>
            <a:r>
              <a:rPr lang="nl-NL" sz="1200" u="none" strike="noStrike" kern="1200" dirty="0">
                <a:solidFill>
                  <a:schemeClr val="tx1"/>
                </a:solidFill>
                <a:effectLst/>
                <a:latin typeface="+mn-lt"/>
                <a:ea typeface="+mn-ea"/>
                <a:cs typeface="+mn-cs"/>
              </a:rPr>
              <a:t> of these </a:t>
            </a:r>
            <a:r>
              <a:rPr lang="nl-NL" sz="1200" u="none" strike="noStrike" kern="1200" dirty="0" err="1">
                <a:solidFill>
                  <a:schemeClr val="tx1"/>
                </a:solidFill>
                <a:effectLst/>
                <a:latin typeface="+mn-lt"/>
                <a:ea typeface="+mn-ea"/>
                <a:cs typeface="+mn-cs"/>
              </a:rPr>
              <a:t>products</a:t>
            </a:r>
            <a:r>
              <a:rPr lang="nl-NL" sz="1200" u="none" strike="noStrike" kern="1200" dirty="0">
                <a:solidFill>
                  <a:schemeClr val="tx1"/>
                </a:solidFill>
                <a:effectLst/>
                <a:latin typeface="+mn-lt"/>
                <a:ea typeface="+mn-ea"/>
                <a:cs typeface="+mn-cs"/>
              </a:rPr>
              <a:t> </a:t>
            </a:r>
            <a:r>
              <a:rPr lang="nl-NL" sz="1200" u="none" strike="noStrike" kern="1200" dirty="0" err="1">
                <a:solidFill>
                  <a:schemeClr val="tx1"/>
                </a:solidFill>
                <a:effectLst/>
                <a:latin typeface="+mn-lt"/>
                <a:ea typeface="+mn-ea"/>
                <a:cs typeface="+mn-cs"/>
              </a:rPr>
              <a:t>such</a:t>
            </a:r>
            <a:r>
              <a:rPr lang="nl-NL" sz="1200" u="none" strike="noStrike" kern="1200" dirty="0">
                <a:solidFill>
                  <a:schemeClr val="tx1"/>
                </a:solidFill>
                <a:effectLst/>
                <a:latin typeface="+mn-lt"/>
                <a:ea typeface="+mn-ea"/>
                <a:cs typeface="+mn-cs"/>
              </a:rPr>
              <a:t> as: </a:t>
            </a:r>
            <a:r>
              <a:rPr lang="nl-NL" sz="1200" u="none" strike="noStrike" kern="1200" dirty="0" err="1">
                <a:solidFill>
                  <a:schemeClr val="tx1"/>
                </a:solidFill>
                <a:effectLst/>
                <a:latin typeface="+mn-lt"/>
                <a:ea typeface="+mn-ea"/>
                <a:cs typeface="+mn-cs"/>
              </a:rPr>
              <a:t>price</a:t>
            </a:r>
            <a:r>
              <a:rPr lang="nl-NL" sz="1200" u="none" strike="noStrike" kern="1200" dirty="0">
                <a:solidFill>
                  <a:schemeClr val="tx1"/>
                </a:solidFill>
                <a:effectLst/>
                <a:latin typeface="+mn-lt"/>
                <a:ea typeface="+mn-ea"/>
                <a:cs typeface="+mn-cs"/>
              </a:rPr>
              <a:t>, brand, etc.</a:t>
            </a:r>
            <a:endParaRPr lang="en-NL" sz="1200" u="none" strike="noStrike"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endParaRPr lang="en-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The data is </a:t>
            </a:r>
            <a:r>
              <a:rPr lang="nl-NL" sz="1200" kern="1200" dirty="0" err="1">
                <a:solidFill>
                  <a:schemeClr val="tx1"/>
                </a:solidFill>
                <a:effectLst/>
                <a:latin typeface="+mn-lt"/>
                <a:ea typeface="+mn-ea"/>
                <a:cs typeface="+mn-cs"/>
              </a:rPr>
              <a:t>collected</a:t>
            </a:r>
            <a:r>
              <a:rPr lang="nl-NL" sz="1200" kern="1200" dirty="0">
                <a:solidFill>
                  <a:schemeClr val="tx1"/>
                </a:solidFill>
                <a:effectLst/>
                <a:latin typeface="+mn-lt"/>
                <a:ea typeface="+mn-ea"/>
                <a:cs typeface="+mn-cs"/>
              </a:rPr>
              <a:t> in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period</a:t>
            </a:r>
            <a:r>
              <a:rPr lang="nl-NL" sz="1200" kern="1200" dirty="0">
                <a:solidFill>
                  <a:schemeClr val="tx1"/>
                </a:solidFill>
                <a:effectLst/>
                <a:latin typeface="+mn-lt"/>
                <a:ea typeface="+mn-ea"/>
                <a:cs typeface="+mn-cs"/>
              </a:rPr>
              <a:t> of 18 </a:t>
            </a:r>
            <a:r>
              <a:rPr lang="nl-NL" sz="1200" kern="1200" dirty="0" err="1">
                <a:solidFill>
                  <a:schemeClr val="tx1"/>
                </a:solidFill>
                <a:effectLst/>
                <a:latin typeface="+mn-lt"/>
                <a:ea typeface="+mn-ea"/>
                <a:cs typeface="+mn-cs"/>
              </a:rPr>
              <a:t>years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from</a:t>
            </a:r>
            <a:r>
              <a:rPr lang="nl-NL" sz="1200" kern="1200" dirty="0">
                <a:solidFill>
                  <a:schemeClr val="tx1"/>
                </a:solidFill>
                <a:effectLst/>
                <a:latin typeface="+mn-lt"/>
                <a:ea typeface="+mn-ea"/>
                <a:cs typeface="+mn-cs"/>
              </a:rPr>
              <a:t> 1996 </a:t>
            </a:r>
            <a:r>
              <a:rPr lang="nl-NL" sz="1200" kern="1200" dirty="0" err="1">
                <a:solidFill>
                  <a:schemeClr val="tx1"/>
                </a:solidFill>
                <a:effectLst/>
                <a:latin typeface="+mn-lt"/>
                <a:ea typeface="+mn-ea"/>
                <a:cs typeface="+mn-cs"/>
              </a:rPr>
              <a:t>till</a:t>
            </a:r>
            <a:r>
              <a:rPr lang="nl-NL" sz="1200" kern="1200" dirty="0">
                <a:solidFill>
                  <a:schemeClr val="tx1"/>
                </a:solidFill>
                <a:effectLst/>
                <a:latin typeface="+mn-lt"/>
                <a:ea typeface="+mn-ea"/>
                <a:cs typeface="+mn-cs"/>
              </a:rPr>
              <a:t> 2014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we </a:t>
            </a:r>
            <a:r>
              <a:rPr lang="nl-NL" sz="1200" kern="1200" dirty="0" err="1">
                <a:solidFill>
                  <a:schemeClr val="tx1"/>
                </a:solidFill>
                <a:effectLst/>
                <a:latin typeface="+mn-lt"/>
                <a:ea typeface="+mn-ea"/>
                <a:cs typeface="+mn-cs"/>
              </a:rPr>
              <a:t>filtered</a:t>
            </a:r>
            <a:r>
              <a:rPr lang="nl-NL" sz="1200" kern="1200" dirty="0">
                <a:solidFill>
                  <a:schemeClr val="tx1"/>
                </a:solidFill>
                <a:effectLst/>
                <a:latin typeface="+mn-lt"/>
                <a:ea typeface="+mn-ea"/>
                <a:cs typeface="+mn-cs"/>
              </a:rPr>
              <a:t> out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products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with</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less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than</a:t>
            </a:r>
            <a:r>
              <a:rPr lang="nl-NL" sz="1200" kern="1200" dirty="0">
                <a:solidFill>
                  <a:schemeClr val="tx1"/>
                </a:solidFill>
                <a:effectLst/>
                <a:latin typeface="+mn-lt"/>
                <a:ea typeface="+mn-ea"/>
                <a:cs typeface="+mn-cs"/>
              </a:rPr>
              <a:t> 5 customer feedback </a:t>
            </a:r>
            <a:r>
              <a:rPr lang="nl-NL" sz="1200" kern="1200" dirty="0" err="1">
                <a:solidFill>
                  <a:schemeClr val="tx1"/>
                </a:solidFill>
                <a:effectLst/>
                <a:latin typeface="+mn-lt"/>
                <a:ea typeface="+mn-ea"/>
                <a:cs typeface="+mn-cs"/>
              </a:rPr>
              <a:t>which</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left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us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with</a:t>
            </a:r>
            <a:r>
              <a:rPr lang="nl-NL" sz="1200" kern="1200" dirty="0">
                <a:solidFill>
                  <a:schemeClr val="tx1"/>
                </a:solidFill>
                <a:effectLst/>
                <a:latin typeface="+mn-lt"/>
                <a:ea typeface="+mn-ea"/>
                <a:cs typeface="+mn-cs"/>
              </a:rPr>
              <a:t> 42M </a:t>
            </a:r>
            <a:r>
              <a:rPr lang="nl-NL" sz="1200" kern="1200" dirty="0" err="1">
                <a:solidFill>
                  <a:schemeClr val="tx1"/>
                </a:solidFill>
                <a:effectLst/>
                <a:latin typeface="+mn-lt"/>
                <a:ea typeface="+mn-ea"/>
                <a:cs typeface="+mn-cs"/>
              </a:rPr>
              <a:t>products</a:t>
            </a:r>
            <a:r>
              <a:rPr lang="nl-NL" sz="1200" kern="1200" dirty="0">
                <a:solidFill>
                  <a:schemeClr val="tx1"/>
                </a:solidFill>
                <a:effectLst/>
                <a:latin typeface="+mn-lt"/>
                <a:ea typeface="+mn-ea"/>
                <a:cs typeface="+mn-cs"/>
              </a:rPr>
              <a:t>.</a:t>
            </a:r>
            <a:endParaRPr lang="en-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endParaRPr lang="en-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In </a:t>
            </a:r>
            <a:r>
              <a:rPr lang="nl-NL" sz="1200" kern="1200" dirty="0" err="1">
                <a:solidFill>
                  <a:schemeClr val="tx1"/>
                </a:solidFill>
                <a:effectLst/>
                <a:latin typeface="+mn-lt"/>
                <a:ea typeface="+mn-ea"/>
                <a:cs typeface="+mn-cs"/>
              </a:rPr>
              <a:t>general</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all</a:t>
            </a:r>
            <a:r>
              <a:rPr lang="nl-NL" sz="1200" kern="1200" dirty="0">
                <a:solidFill>
                  <a:schemeClr val="tx1"/>
                </a:solidFill>
                <a:effectLst/>
                <a:latin typeface="+mn-lt"/>
                <a:ea typeface="+mn-ea"/>
                <a:cs typeface="+mn-cs"/>
              </a:rPr>
              <a:t> datasets </a:t>
            </a:r>
            <a:r>
              <a:rPr lang="nl-NL" sz="1200" kern="1200" dirty="0" err="1">
                <a:solidFill>
                  <a:schemeClr val="tx1"/>
                </a:solidFill>
                <a:effectLst/>
                <a:latin typeface="+mn-lt"/>
                <a:ea typeface="+mn-ea"/>
                <a:cs typeface="+mn-cs"/>
              </a:rPr>
              <a:t>contain</a:t>
            </a:r>
            <a:r>
              <a:rPr lang="nl-NL" sz="1200" kern="1200" dirty="0">
                <a:solidFill>
                  <a:schemeClr val="tx1"/>
                </a:solidFill>
                <a:effectLst/>
                <a:latin typeface="+mn-lt"/>
                <a:ea typeface="+mn-ea"/>
                <a:cs typeface="+mn-cs"/>
              </a:rPr>
              <a:t> a large </a:t>
            </a:r>
            <a:r>
              <a:rPr lang="nl-NL" sz="1200" kern="1200" dirty="0" err="1">
                <a:solidFill>
                  <a:schemeClr val="tx1"/>
                </a:solidFill>
                <a:effectLst/>
                <a:latin typeface="+mn-lt"/>
                <a:ea typeface="+mn-ea"/>
                <a:cs typeface="+mn-cs"/>
              </a:rPr>
              <a:t>amount</a:t>
            </a:r>
            <a:r>
              <a:rPr lang="nl-NL" sz="1200" kern="1200" dirty="0">
                <a:solidFill>
                  <a:schemeClr val="tx1"/>
                </a:solidFill>
                <a:effectLst/>
                <a:latin typeface="+mn-lt"/>
                <a:ea typeface="+mn-ea"/>
                <a:cs typeface="+mn-cs"/>
              </a:rPr>
              <a:t> of missing ratings </a:t>
            </a:r>
            <a:r>
              <a:rPr lang="nl-NL" sz="1200" kern="1200" dirty="0" err="1">
                <a:solidFill>
                  <a:schemeClr val="tx1"/>
                </a:solidFill>
                <a:effectLst/>
                <a:latin typeface="+mn-lt"/>
                <a:ea typeface="+mn-ea"/>
                <a:cs typeface="+mn-cs"/>
              </a:rPr>
              <a:t>so</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user-item ratings matrices are </a:t>
            </a:r>
            <a:r>
              <a:rPr lang="nl-NL" sz="1200" kern="1200" dirty="0" err="1">
                <a:solidFill>
                  <a:schemeClr val="tx1"/>
                </a:solidFill>
                <a:effectLst/>
                <a:latin typeface="+mn-lt"/>
                <a:ea typeface="+mn-ea"/>
                <a:cs typeface="+mn-cs"/>
              </a:rPr>
              <a:t>all</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very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sparse</a:t>
            </a:r>
            <a:r>
              <a:rPr lang="nl-NL" sz="1200" kern="1200" dirty="0">
                <a:solidFill>
                  <a:schemeClr val="tx1"/>
                </a:solidFill>
                <a:effectLst/>
                <a:latin typeface="+mn-lt"/>
                <a:ea typeface="+mn-ea"/>
                <a:cs typeface="+mn-cs"/>
              </a:rPr>
              <a:t>. Let </a:t>
            </a:r>
            <a:r>
              <a:rPr lang="nl-NL" sz="1200" kern="1200" dirty="0" err="1">
                <a:solidFill>
                  <a:schemeClr val="tx1"/>
                </a:solidFill>
                <a:effectLst/>
                <a:latin typeface="+mn-lt"/>
                <a:ea typeface="+mn-ea"/>
                <a:cs typeface="+mn-cs"/>
              </a:rPr>
              <a:t>us</a:t>
            </a:r>
            <a:r>
              <a:rPr lang="nl-NL" sz="1200" kern="1200" dirty="0">
                <a:solidFill>
                  <a:schemeClr val="tx1"/>
                </a:solidFill>
                <a:effectLst/>
                <a:latin typeface="+mn-lt"/>
                <a:ea typeface="+mn-ea"/>
                <a:cs typeface="+mn-cs"/>
              </a:rPr>
              <a:t> look at </a:t>
            </a:r>
            <a:r>
              <a:rPr lang="nl-NL" sz="1200" kern="1200" dirty="0" err="1">
                <a:solidFill>
                  <a:schemeClr val="tx1"/>
                </a:solidFill>
                <a:effectLst/>
                <a:latin typeface="+mn-lt"/>
                <a:ea typeface="+mn-ea"/>
                <a:cs typeface="+mn-cs"/>
              </a:rPr>
              <a:t>this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table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which</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gives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overview</a:t>
            </a:r>
            <a:r>
              <a:rPr lang="nl-NL" sz="1200" kern="1200" dirty="0">
                <a:solidFill>
                  <a:schemeClr val="tx1"/>
                </a:solidFill>
                <a:effectLst/>
                <a:latin typeface="+mn-lt"/>
                <a:ea typeface="+mn-ea"/>
                <a:cs typeface="+mn-cs"/>
              </a:rPr>
              <a:t> of 2 </a:t>
            </a:r>
            <a:r>
              <a:rPr lang="nl-NL" sz="1200" kern="1200" dirty="0" err="1">
                <a:solidFill>
                  <a:schemeClr val="tx1"/>
                </a:solidFill>
                <a:effectLst/>
                <a:latin typeface="+mn-lt"/>
                <a:ea typeface="+mn-ea"/>
                <a:cs typeface="+mn-cs"/>
              </a:rPr>
              <a:t>largest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2 </a:t>
            </a:r>
            <a:r>
              <a:rPr lang="nl-NL" sz="1200" kern="1200" dirty="0" err="1">
                <a:solidFill>
                  <a:schemeClr val="tx1"/>
                </a:solidFill>
                <a:effectLst/>
                <a:latin typeface="+mn-lt"/>
                <a:ea typeface="+mn-ea"/>
                <a:cs typeface="+mn-cs"/>
              </a:rPr>
              <a:t>smallest</a:t>
            </a:r>
            <a:r>
              <a:rPr lang="nl-NL" sz="1200" kern="1200" dirty="0">
                <a:solidFill>
                  <a:schemeClr val="tx1"/>
                </a:solidFill>
                <a:effectLst/>
                <a:latin typeface="+mn-lt"/>
                <a:ea typeface="+mn-ea"/>
                <a:cs typeface="+mn-cs"/>
              </a:rPr>
              <a:t> datasets </a:t>
            </a:r>
            <a:r>
              <a:rPr lang="nl-NL" sz="1200" kern="1200" dirty="0" err="1">
                <a:solidFill>
                  <a:schemeClr val="tx1"/>
                </a:solidFill>
                <a:effectLst/>
                <a:latin typeface="+mn-lt"/>
                <a:ea typeface="+mn-ea"/>
                <a:cs typeface="+mn-cs"/>
              </a:rPr>
              <a:t>corresponding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to</a:t>
            </a:r>
            <a:r>
              <a:rPr lang="nl-NL" sz="1200" kern="1200" dirty="0">
                <a:solidFill>
                  <a:schemeClr val="tx1"/>
                </a:solidFill>
                <a:effectLst/>
                <a:latin typeface="+mn-lt"/>
                <a:ea typeface="+mn-ea"/>
                <a:cs typeface="+mn-cs"/>
              </a:rPr>
              <a:t> Amazon product </a:t>
            </a:r>
            <a:r>
              <a:rPr lang="nl-NL" sz="1200" kern="1200" dirty="0" err="1">
                <a:solidFill>
                  <a:schemeClr val="tx1"/>
                </a:solidFill>
                <a:effectLst/>
                <a:latin typeface="+mn-lt"/>
                <a:ea typeface="+mn-ea"/>
                <a:cs typeface="+mn-cs"/>
              </a:rPr>
              <a:t>categories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used</a:t>
            </a:r>
            <a:r>
              <a:rPr lang="nl-NL" sz="1200" kern="1200" dirty="0">
                <a:solidFill>
                  <a:schemeClr val="tx1"/>
                </a:solidFill>
                <a:effectLst/>
                <a:latin typeface="+mn-lt"/>
                <a:ea typeface="+mn-ea"/>
                <a:cs typeface="+mn-cs"/>
              </a:rPr>
              <a:t> in </a:t>
            </a:r>
            <a:r>
              <a:rPr lang="nl-NL" sz="1200" kern="1200" dirty="0" err="1">
                <a:solidFill>
                  <a:schemeClr val="tx1"/>
                </a:solidFill>
                <a:effectLst/>
                <a:latin typeface="+mn-lt"/>
                <a:ea typeface="+mn-ea"/>
                <a:cs typeface="+mn-cs"/>
              </a:rPr>
              <a:t>this</a:t>
            </a:r>
            <a:r>
              <a:rPr lang="nl-NL" sz="1200" kern="1200" dirty="0">
                <a:solidFill>
                  <a:schemeClr val="tx1"/>
                </a:solidFill>
                <a:effectLst/>
                <a:latin typeface="+mn-lt"/>
                <a:ea typeface="+mn-ea"/>
                <a:cs typeface="+mn-cs"/>
              </a:rPr>
              <a:t> research. We </a:t>
            </a:r>
            <a:r>
              <a:rPr lang="nl-NL" sz="1200" kern="1200" dirty="0" err="1">
                <a:solidFill>
                  <a:schemeClr val="tx1"/>
                </a:solidFill>
                <a:effectLst/>
                <a:latin typeface="+mn-lt"/>
                <a:ea typeface="+mn-ea"/>
                <a:cs typeface="+mn-cs"/>
              </a:rPr>
              <a:t>can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see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that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for</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instance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largest</a:t>
            </a:r>
            <a:r>
              <a:rPr lang="nl-NL" sz="1200" kern="1200" dirty="0">
                <a:solidFill>
                  <a:schemeClr val="tx1"/>
                </a:solidFill>
                <a:effectLst/>
                <a:latin typeface="+mn-lt"/>
                <a:ea typeface="+mn-ea"/>
                <a:cs typeface="+mn-cs"/>
              </a:rPr>
              <a:t> data set </a:t>
            </a:r>
            <a:r>
              <a:rPr lang="nl-NL" sz="1200" kern="1200" dirty="0" err="1">
                <a:solidFill>
                  <a:schemeClr val="tx1"/>
                </a:solidFill>
                <a:effectLst/>
                <a:latin typeface="+mn-lt"/>
                <a:ea typeface="+mn-ea"/>
                <a:cs typeface="+mn-cs"/>
              </a:rPr>
              <a:t>corresponding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to</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product </a:t>
            </a:r>
            <a:r>
              <a:rPr lang="nl-NL" sz="1200" kern="1200" dirty="0" err="1">
                <a:solidFill>
                  <a:schemeClr val="tx1"/>
                </a:solidFill>
                <a:effectLst/>
                <a:latin typeface="+mn-lt"/>
                <a:ea typeface="+mn-ea"/>
                <a:cs typeface="+mn-cs"/>
              </a:rPr>
              <a:t>category</a:t>
            </a:r>
            <a:r>
              <a:rPr lang="nl-NL" sz="1200" kern="1200" dirty="0">
                <a:solidFill>
                  <a:schemeClr val="tx1"/>
                </a:solidFill>
                <a:effectLst/>
                <a:latin typeface="+mn-lt"/>
                <a:ea typeface="+mn-ea"/>
                <a:cs typeface="+mn-cs"/>
              </a:rPr>
              <a:t> Electronics has 4.2 M users in </a:t>
            </a:r>
            <a:r>
              <a:rPr lang="nl-NL" sz="1200" kern="1200" dirty="0" err="1">
                <a:solidFill>
                  <a:schemeClr val="tx1"/>
                </a:solidFill>
                <a:effectLst/>
                <a:latin typeface="+mn-lt"/>
                <a:ea typeface="+mn-ea"/>
                <a:cs typeface="+mn-cs"/>
              </a:rPr>
              <a:t>it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0.5 M items. </a:t>
            </a:r>
            <a:r>
              <a:rPr lang="nl-NL" sz="1200" kern="1200" dirty="0" err="1">
                <a:solidFill>
                  <a:schemeClr val="tx1"/>
                </a:solidFill>
                <a:effectLst/>
                <a:latin typeface="+mn-lt"/>
                <a:ea typeface="+mn-ea"/>
                <a:cs typeface="+mn-cs"/>
              </a:rPr>
              <a:t>This</a:t>
            </a:r>
            <a:r>
              <a:rPr lang="nl-NL" sz="1200" kern="1200" dirty="0">
                <a:solidFill>
                  <a:schemeClr val="tx1"/>
                </a:solidFill>
                <a:effectLst/>
                <a:latin typeface="+mn-lt"/>
                <a:ea typeface="+mn-ea"/>
                <a:cs typeface="+mn-cs"/>
              </a:rPr>
              <a:t> dataset </a:t>
            </a:r>
            <a:r>
              <a:rPr lang="nl-NL" sz="1200" kern="1200" dirty="0" err="1">
                <a:solidFill>
                  <a:schemeClr val="tx1"/>
                </a:solidFill>
                <a:effectLst/>
                <a:latin typeface="+mn-lt"/>
                <a:ea typeface="+mn-ea"/>
                <a:cs typeface="+mn-cs"/>
              </a:rPr>
              <a:t>also</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contains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aropund</a:t>
            </a:r>
            <a:r>
              <a:rPr lang="nl-NL" sz="1200" kern="1200" dirty="0">
                <a:solidFill>
                  <a:schemeClr val="tx1"/>
                </a:solidFill>
                <a:effectLst/>
                <a:latin typeface="+mn-lt"/>
                <a:ea typeface="+mn-ea"/>
                <a:cs typeface="+mn-cs"/>
              </a:rPr>
              <a:t> 7.8M reviews </a:t>
            </a:r>
            <a:r>
              <a:rPr lang="nl-NL" sz="1200" kern="1200" dirty="0" err="1">
                <a:solidFill>
                  <a:schemeClr val="tx1"/>
                </a:solidFill>
                <a:effectLst/>
                <a:latin typeface="+mn-lt"/>
                <a:ea typeface="+mn-ea"/>
                <a:cs typeface="+mn-cs"/>
              </a:rPr>
              <a:t>with</a:t>
            </a:r>
            <a:r>
              <a:rPr lang="nl-NL" sz="1200" kern="1200" dirty="0">
                <a:solidFill>
                  <a:schemeClr val="tx1"/>
                </a:solidFill>
                <a:effectLst/>
                <a:latin typeface="+mn-lt"/>
                <a:ea typeface="+mn-ea"/>
                <a:cs typeface="+mn-cs"/>
              </a:rPr>
              <a:t> on </a:t>
            </a:r>
            <a:r>
              <a:rPr lang="nl-NL" sz="1200" kern="1200" dirty="0" err="1">
                <a:solidFill>
                  <a:schemeClr val="tx1"/>
                </a:solidFill>
                <a:effectLst/>
                <a:latin typeface="+mn-lt"/>
                <a:ea typeface="+mn-ea"/>
                <a:cs typeface="+mn-cs"/>
              </a:rPr>
              <a:t>avergae</a:t>
            </a:r>
            <a:r>
              <a:rPr lang="nl-NL" sz="1200" kern="1200" dirty="0">
                <a:solidFill>
                  <a:schemeClr val="tx1"/>
                </a:solidFill>
                <a:effectLst/>
                <a:latin typeface="+mn-lt"/>
                <a:ea typeface="+mn-ea"/>
                <a:cs typeface="+mn-cs"/>
              </a:rPr>
              <a:t> 43 </a:t>
            </a:r>
            <a:r>
              <a:rPr lang="nl-NL" sz="1200" kern="1200" dirty="0" err="1">
                <a:solidFill>
                  <a:schemeClr val="tx1"/>
                </a:solidFill>
                <a:effectLst/>
                <a:latin typeface="+mn-lt"/>
                <a:ea typeface="+mn-ea"/>
                <a:cs typeface="+mn-cs"/>
              </a:rPr>
              <a:t>words</a:t>
            </a:r>
            <a:r>
              <a:rPr lang="nl-NL" sz="1200" kern="1200" dirty="0">
                <a:solidFill>
                  <a:schemeClr val="tx1"/>
                </a:solidFill>
                <a:effectLst/>
                <a:latin typeface="+mn-lt"/>
                <a:ea typeface="+mn-ea"/>
                <a:cs typeface="+mn-cs"/>
              </a:rPr>
              <a:t>. The </a:t>
            </a:r>
            <a:r>
              <a:rPr lang="nl-NL" sz="1200" kern="1200" dirty="0" err="1">
                <a:solidFill>
                  <a:schemeClr val="tx1"/>
                </a:solidFill>
                <a:effectLst/>
                <a:latin typeface="+mn-lt"/>
                <a:ea typeface="+mn-ea"/>
                <a:cs typeface="+mn-cs"/>
              </a:rPr>
              <a:t>smallest</a:t>
            </a:r>
            <a:r>
              <a:rPr lang="nl-NL" sz="1200" kern="1200" dirty="0">
                <a:solidFill>
                  <a:schemeClr val="tx1"/>
                </a:solidFill>
                <a:effectLst/>
                <a:latin typeface="+mn-lt"/>
                <a:ea typeface="+mn-ea"/>
                <a:cs typeface="+mn-cs"/>
              </a:rPr>
              <a:t> dataset </a:t>
            </a:r>
            <a:r>
              <a:rPr lang="nl-NL" sz="1200" kern="1200" dirty="0" err="1">
                <a:solidFill>
                  <a:schemeClr val="tx1"/>
                </a:solidFill>
                <a:effectLst/>
                <a:latin typeface="+mn-lt"/>
                <a:ea typeface="+mn-ea"/>
                <a:cs typeface="+mn-cs"/>
              </a:rPr>
              <a:t>that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corresponds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to</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prodict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category</a:t>
            </a:r>
            <a:r>
              <a:rPr lang="nl-NL" sz="1200" kern="1200" dirty="0">
                <a:solidFill>
                  <a:schemeClr val="tx1"/>
                </a:solidFill>
                <a:effectLst/>
                <a:latin typeface="+mn-lt"/>
                <a:ea typeface="+mn-ea"/>
                <a:cs typeface="+mn-cs"/>
              </a:rPr>
              <a:t> Musical </a:t>
            </a:r>
            <a:r>
              <a:rPr lang="nl-NL" sz="1200" kern="1200" dirty="0" err="1">
                <a:solidFill>
                  <a:schemeClr val="tx1"/>
                </a:solidFill>
                <a:effectLst/>
                <a:latin typeface="+mn-lt"/>
                <a:ea typeface="+mn-ea"/>
                <a:cs typeface="+mn-cs"/>
              </a:rPr>
              <a:t>Instruments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consists</a:t>
            </a:r>
            <a:r>
              <a:rPr lang="nl-NL" sz="1200" kern="1200" dirty="0">
                <a:solidFill>
                  <a:schemeClr val="tx1"/>
                </a:solidFill>
                <a:effectLst/>
                <a:latin typeface="+mn-lt"/>
                <a:ea typeface="+mn-ea"/>
                <a:cs typeface="+mn-cs"/>
              </a:rPr>
              <a:t> of 0.3M users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0.08M </a:t>
            </a:r>
            <a:r>
              <a:rPr lang="nl-NL" sz="1200" kern="1200" dirty="0" err="1">
                <a:solidFill>
                  <a:schemeClr val="tx1"/>
                </a:solidFill>
                <a:effectLst/>
                <a:latin typeface="+mn-lt"/>
                <a:ea typeface="+mn-ea"/>
                <a:cs typeface="+mn-cs"/>
              </a:rPr>
              <a:t>items.This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smallest</a:t>
            </a:r>
            <a:r>
              <a:rPr lang="nl-NL" sz="1200" kern="1200" dirty="0">
                <a:solidFill>
                  <a:schemeClr val="tx1"/>
                </a:solidFill>
                <a:effectLst/>
                <a:latin typeface="+mn-lt"/>
                <a:ea typeface="+mn-ea"/>
                <a:cs typeface="+mn-cs"/>
              </a:rPr>
              <a:t> dataset </a:t>
            </a:r>
            <a:r>
              <a:rPr lang="nl-NL" sz="1200" kern="1200" dirty="0" err="1">
                <a:solidFill>
                  <a:schemeClr val="tx1"/>
                </a:solidFill>
                <a:effectLst/>
                <a:latin typeface="+mn-lt"/>
                <a:ea typeface="+mn-ea"/>
                <a:cs typeface="+mn-cs"/>
              </a:rPr>
              <a:t>contains</a:t>
            </a:r>
            <a:r>
              <a:rPr lang="nl-NL" sz="1200" kern="1200" dirty="0">
                <a:solidFill>
                  <a:schemeClr val="tx1"/>
                </a:solidFill>
                <a:effectLst/>
                <a:latin typeface="+mn-lt"/>
                <a:ea typeface="+mn-ea"/>
                <a:cs typeface="+mn-cs"/>
              </a:rPr>
              <a:t> 0.5 M reviews </a:t>
            </a:r>
            <a:r>
              <a:rPr lang="nl-NL" sz="1200" kern="1200" dirty="0" err="1">
                <a:solidFill>
                  <a:schemeClr val="tx1"/>
                </a:solidFill>
                <a:effectLst/>
                <a:latin typeface="+mn-lt"/>
                <a:ea typeface="+mn-ea"/>
                <a:cs typeface="+mn-cs"/>
              </a:rPr>
              <a:t>with</a:t>
            </a:r>
            <a:r>
              <a:rPr lang="nl-NL" sz="1200" kern="1200" dirty="0">
                <a:solidFill>
                  <a:schemeClr val="tx1"/>
                </a:solidFill>
                <a:effectLst/>
                <a:latin typeface="+mn-lt"/>
                <a:ea typeface="+mn-ea"/>
                <a:cs typeface="+mn-cs"/>
              </a:rPr>
              <a:t> on </a:t>
            </a:r>
            <a:r>
              <a:rPr lang="nl-NL" sz="1200" kern="1200" dirty="0" err="1">
                <a:solidFill>
                  <a:schemeClr val="tx1"/>
                </a:solidFill>
                <a:effectLst/>
                <a:latin typeface="+mn-lt"/>
                <a:ea typeface="+mn-ea"/>
                <a:cs typeface="+mn-cs"/>
              </a:rPr>
              <a:t>average</a:t>
            </a:r>
            <a:r>
              <a:rPr lang="nl-NL" sz="1200" kern="1200" dirty="0">
                <a:solidFill>
                  <a:schemeClr val="tx1"/>
                </a:solidFill>
                <a:effectLst/>
                <a:latin typeface="+mn-lt"/>
                <a:ea typeface="+mn-ea"/>
                <a:cs typeface="+mn-cs"/>
              </a:rPr>
              <a:t> 45 </a:t>
            </a:r>
            <a:r>
              <a:rPr lang="nl-NL" sz="1200" kern="1200" dirty="0" err="1">
                <a:solidFill>
                  <a:schemeClr val="tx1"/>
                </a:solidFill>
                <a:effectLst/>
                <a:latin typeface="+mn-lt"/>
                <a:ea typeface="+mn-ea"/>
                <a:cs typeface="+mn-cs"/>
              </a:rPr>
              <a:t>words</a:t>
            </a:r>
            <a:r>
              <a:rPr lang="nl-NL" sz="1200" kern="1200" dirty="0">
                <a:solidFill>
                  <a:schemeClr val="tx1"/>
                </a:solidFill>
                <a:effectLst/>
                <a:latin typeface="+mn-lt"/>
                <a:ea typeface="+mn-ea"/>
                <a:cs typeface="+mn-cs"/>
              </a:rPr>
              <a:t>.</a:t>
            </a:r>
            <a:endParaRPr lang="en-NL" sz="1200" kern="1200" dirty="0">
              <a:solidFill>
                <a:schemeClr val="tx1"/>
              </a:solidFill>
              <a:effectLst/>
              <a:latin typeface="+mn-lt"/>
              <a:ea typeface="+mn-ea"/>
              <a:cs typeface="+mn-cs"/>
            </a:endParaRPr>
          </a:p>
        </p:txBody>
      </p:sp>
      <p:sp>
        <p:nvSpPr>
          <p:cNvPr id="4" name="Footer Placeholder 3"/>
          <p:cNvSpPr>
            <a:spLocks noGrp="1"/>
          </p:cNvSpPr>
          <p:nvPr>
            <p:ph type="ftr" sz="quarter" idx="4"/>
          </p:nvPr>
        </p:nvSpPr>
        <p:spPr/>
        <p:txBody>
          <a:bodyPr/>
          <a:lstStyle/>
          <a:p>
            <a:endParaRPr lang="en-NL"/>
          </a:p>
        </p:txBody>
      </p:sp>
      <p:sp>
        <p:nvSpPr>
          <p:cNvPr id="5" name="Slide Number Placeholder 4"/>
          <p:cNvSpPr>
            <a:spLocks noGrp="1"/>
          </p:cNvSpPr>
          <p:nvPr>
            <p:ph type="sldNum" sz="quarter" idx="5"/>
          </p:nvPr>
        </p:nvSpPr>
        <p:spPr/>
        <p:txBody>
          <a:bodyPr/>
          <a:lstStyle/>
          <a:p>
            <a:fld id="{B8D734AE-B25A-FF42-8450-36E4B4B34BFD}" type="slidenum">
              <a:rPr lang="en-NL" smtClean="0"/>
              <a:t>18</a:t>
            </a:fld>
            <a:endParaRPr lang="en-NL"/>
          </a:p>
        </p:txBody>
      </p:sp>
    </p:spTree>
    <p:extLst>
      <p:ext uri="{BB962C8B-B14F-4D97-AF65-F5344CB8AC3E}">
        <p14:creationId xmlns:p14="http://schemas.microsoft.com/office/powerpoint/2010/main" val="3201491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Let us look at the performance of the proposed recommender algorithm LDA compared to the other 4 baseline models in terms of the MSE. We will firstly compare the proposed method to the first 2 baseline models, Offset and BRM. Then we will compare it to the remaining 2 baseline models, LFM and </a:t>
            </a:r>
            <a:r>
              <a:rPr lang="en-GB" sz="1200" b="0" i="0" u="none" strike="noStrike" kern="1200" dirty="0" err="1">
                <a:solidFill>
                  <a:schemeClr val="tx1"/>
                </a:solidFill>
                <a:effectLst/>
                <a:latin typeface="+mn-lt"/>
                <a:ea typeface="+mn-ea"/>
                <a:cs typeface="+mn-cs"/>
              </a:rPr>
              <a:t>LDAFirst</a:t>
            </a:r>
            <a:r>
              <a:rPr lang="en-GB" sz="1200" b="0" i="0" u="none" strike="noStrike" kern="1200" dirty="0">
                <a:solidFill>
                  <a:schemeClr val="tx1"/>
                </a:solidFill>
                <a:effectLst/>
                <a:latin typeface="+mn-lt"/>
                <a:ea typeface="+mn-ea"/>
                <a:cs typeface="+mn-cs"/>
              </a:rPr>
              <a:t>.</a:t>
            </a:r>
          </a:p>
          <a:p>
            <a:r>
              <a:rPr lang="en-GB" sz="1200" b="0" i="0" u="none" strike="noStrike" kern="1200" dirty="0">
                <a:solidFill>
                  <a:schemeClr val="tx1"/>
                </a:solidFill>
                <a:effectLst/>
                <a:latin typeface="+mn-lt"/>
                <a:ea typeface="+mn-ea"/>
                <a:cs typeface="+mn-cs"/>
              </a:rPr>
              <a:t>This figure shows the percentage decrease or improvement in MSE when comparing the proposed method LDA-LFM to the Offset model and BRM. Here the green bars show the percentage n MSE or improvement in prediction accuracy when using LDA-LFM instead of the Offset method, whereas the </a:t>
            </a:r>
            <a:r>
              <a:rPr lang="en-GB" sz="1200" b="0" i="0" u="none" strike="noStrike" kern="1200" dirty="0" err="1">
                <a:solidFill>
                  <a:schemeClr val="tx1"/>
                </a:solidFill>
                <a:effectLst/>
                <a:latin typeface="+mn-lt"/>
                <a:ea typeface="+mn-ea"/>
                <a:cs typeface="+mn-cs"/>
              </a:rPr>
              <a:t>gray</a:t>
            </a:r>
            <a:r>
              <a:rPr lang="en-GB" sz="1200" b="0" i="0" u="none" strike="noStrike" kern="1200" dirty="0">
                <a:solidFill>
                  <a:schemeClr val="tx1"/>
                </a:solidFill>
                <a:effectLst/>
                <a:latin typeface="+mn-lt"/>
                <a:ea typeface="+mn-ea"/>
                <a:cs typeface="+mn-cs"/>
              </a:rPr>
              <a:t> bars show the percentage decrease in MSE or improvement in the accuracy of the predictions when using LDA-LFM instead of the Baseline Rating Model. This is the case when we assume the number of latent factors is equal to 5. What we observe is that  LDA-LFM improves the prediction accuracy with at least 10% compared to the Offset method for all datasets. When looking at the green bars we observe that for the majority of datasets the proposed method improves the accuracy of the predictions with at least 15% compared to the BRM model, and for the larger datasets this improvement can be more than 30% and even rich the 40% improvement. </a:t>
            </a:r>
          </a:p>
        </p:txBody>
      </p:sp>
      <p:sp>
        <p:nvSpPr>
          <p:cNvPr id="4" name="Footer Placeholder 3"/>
          <p:cNvSpPr>
            <a:spLocks noGrp="1"/>
          </p:cNvSpPr>
          <p:nvPr>
            <p:ph type="ftr" sz="quarter" idx="4"/>
          </p:nvPr>
        </p:nvSpPr>
        <p:spPr/>
        <p:txBody>
          <a:bodyPr/>
          <a:lstStyle/>
          <a:p>
            <a:endParaRPr lang="en-NL"/>
          </a:p>
        </p:txBody>
      </p:sp>
      <p:sp>
        <p:nvSpPr>
          <p:cNvPr id="5" name="Slide Number Placeholder 4"/>
          <p:cNvSpPr>
            <a:spLocks noGrp="1"/>
          </p:cNvSpPr>
          <p:nvPr>
            <p:ph type="sldNum" sz="quarter" idx="5"/>
          </p:nvPr>
        </p:nvSpPr>
        <p:spPr/>
        <p:txBody>
          <a:bodyPr/>
          <a:lstStyle/>
          <a:p>
            <a:fld id="{B8D734AE-B25A-FF42-8450-36E4B4B34BFD}" type="slidenum">
              <a:rPr lang="en-NL" smtClean="0"/>
              <a:t>19</a:t>
            </a:fld>
            <a:endParaRPr lang="en-NL"/>
          </a:p>
        </p:txBody>
      </p:sp>
    </p:spTree>
    <p:extLst>
      <p:ext uri="{BB962C8B-B14F-4D97-AF65-F5344CB8AC3E}">
        <p14:creationId xmlns:p14="http://schemas.microsoft.com/office/powerpoint/2010/main" val="2398367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The outline of this showcase will be as follows. Firstly, I will present you the motivation behind this research. Secondly, I will give you a brief summary of the related work in this subject area. Then I will provide details about the methodology behind the proposed recommender algorithm and how it was evaluated. Next, I will present an application of this algorithm as an article recommender using Amazon Web Shop’s data. In the final part of the presentation I will discuss the conclusions based on this research and the future work. </a:t>
            </a:r>
            <a:endParaRPr lang="en-NL" dirty="0"/>
          </a:p>
        </p:txBody>
      </p:sp>
      <p:sp>
        <p:nvSpPr>
          <p:cNvPr id="4" name="Footer Placeholder 3"/>
          <p:cNvSpPr>
            <a:spLocks noGrp="1"/>
          </p:cNvSpPr>
          <p:nvPr>
            <p:ph type="ftr" sz="quarter" idx="4"/>
          </p:nvPr>
        </p:nvSpPr>
        <p:spPr/>
        <p:txBody>
          <a:bodyPr/>
          <a:lstStyle/>
          <a:p>
            <a:endParaRPr lang="en-NL"/>
          </a:p>
        </p:txBody>
      </p:sp>
      <p:sp>
        <p:nvSpPr>
          <p:cNvPr id="5" name="Slide Number Placeholder 4"/>
          <p:cNvSpPr>
            <a:spLocks noGrp="1"/>
          </p:cNvSpPr>
          <p:nvPr>
            <p:ph type="sldNum" sz="quarter" idx="5"/>
          </p:nvPr>
        </p:nvSpPr>
        <p:spPr/>
        <p:txBody>
          <a:bodyPr/>
          <a:lstStyle/>
          <a:p>
            <a:fld id="{B8D734AE-B25A-FF42-8450-36E4B4B34BFD}" type="slidenum">
              <a:rPr lang="en-NL" smtClean="0"/>
              <a:t>2</a:t>
            </a:fld>
            <a:endParaRPr lang="en-NL"/>
          </a:p>
        </p:txBody>
      </p:sp>
    </p:spTree>
    <p:extLst>
      <p:ext uri="{BB962C8B-B14F-4D97-AF65-F5344CB8AC3E}">
        <p14:creationId xmlns:p14="http://schemas.microsoft.com/office/powerpoint/2010/main" val="882666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Let us now look at the second part of the results represented by this figure which shows the percentage decrease in MSE or improvement in prediction accuracy when comparing the proposed method LDA-LFM to the standard LFM model and </a:t>
            </a:r>
            <a:r>
              <a:rPr lang="en-GB" sz="1200" b="0" i="0" u="none" strike="noStrike" kern="1200" dirty="0" err="1">
                <a:solidFill>
                  <a:schemeClr val="tx1"/>
                </a:solidFill>
                <a:effectLst/>
                <a:latin typeface="+mn-lt"/>
                <a:ea typeface="+mn-ea"/>
                <a:cs typeface="+mn-cs"/>
              </a:rPr>
              <a:t>LDAFirst</a:t>
            </a:r>
            <a:r>
              <a:rPr lang="en-GB" sz="1200" b="0" i="0" u="none" strike="noStrike" kern="1200" dirty="0">
                <a:solidFill>
                  <a:schemeClr val="tx1"/>
                </a:solidFill>
                <a:effectLst/>
                <a:latin typeface="+mn-lt"/>
                <a:ea typeface="+mn-ea"/>
                <a:cs typeface="+mn-cs"/>
              </a:rPr>
              <a:t> model. The orange bars show the percentage decrease in MSE when using LDA-LFM instead of the Standard LFM method, whereas the red bars show the percentage decrease in MSE when using LDA-LFM instead of the </a:t>
            </a:r>
            <a:r>
              <a:rPr lang="en-GB" sz="1200" b="0" i="0" u="none" strike="noStrike" kern="1200" dirty="0" err="1">
                <a:solidFill>
                  <a:schemeClr val="tx1"/>
                </a:solidFill>
                <a:effectLst/>
                <a:latin typeface="+mn-lt"/>
                <a:ea typeface="+mn-ea"/>
                <a:cs typeface="+mn-cs"/>
              </a:rPr>
              <a:t>LDAFirst</a:t>
            </a:r>
            <a:r>
              <a:rPr lang="en-GB" sz="1200" b="0" i="0" u="none" strike="noStrike" kern="1200" dirty="0">
                <a:solidFill>
                  <a:schemeClr val="tx1"/>
                </a:solidFill>
                <a:effectLst/>
                <a:latin typeface="+mn-lt"/>
                <a:ea typeface="+mn-ea"/>
                <a:cs typeface="+mn-cs"/>
              </a:rPr>
              <a:t>.  What we observe that in both cases the majority of bars lie above the 0 level indication positive effect on the prediction accuracy when using the proposed method. </a:t>
            </a:r>
          </a:p>
          <a:p>
            <a:r>
              <a:rPr lang="en-GB" sz="1200" b="0" i="0" u="none" strike="noStrike" kern="1200" dirty="0">
                <a:solidFill>
                  <a:schemeClr val="tx1"/>
                </a:solidFill>
                <a:effectLst/>
                <a:latin typeface="+mn-lt"/>
                <a:ea typeface="+mn-ea"/>
                <a:cs typeface="+mn-cs"/>
              </a:rPr>
              <a:t> </a:t>
            </a:r>
          </a:p>
          <a:p>
            <a:r>
              <a:rPr lang="en-GB" sz="1200" b="0" i="0" u="none" strike="noStrike" kern="1200" dirty="0">
                <a:solidFill>
                  <a:schemeClr val="tx1"/>
                </a:solidFill>
                <a:effectLst/>
                <a:latin typeface="+mn-lt"/>
                <a:ea typeface="+mn-ea"/>
                <a:cs typeface="+mn-cs"/>
              </a:rPr>
              <a:t>Looking at the orange bars we can see that for datasets except for smallest 3, Musical Instruments, Amazon Instant Video, Digital Music the LDA-LFM leads to increase in the prediction accuracy, in the case of Kindle Store dataset this improvement is 14%, which means that the proposed algorithm leads to 14% improvement in the prediction accuracy compared to the standard LFM model for this dataset. When looking at the red bars we observe that for almost all datasets except of the smallest 3 and Patio, Lawn and Garden, the LDA-LFM leads to improvement in the prediction accuracy compared to the </a:t>
            </a:r>
            <a:r>
              <a:rPr lang="en-GB" sz="1200" b="0" i="0" u="none" strike="noStrike" kern="1200" dirty="0" err="1">
                <a:solidFill>
                  <a:schemeClr val="tx1"/>
                </a:solidFill>
                <a:effectLst/>
                <a:latin typeface="+mn-lt"/>
                <a:ea typeface="+mn-ea"/>
                <a:cs typeface="+mn-cs"/>
              </a:rPr>
              <a:t>LDAFirst</a:t>
            </a:r>
            <a:r>
              <a:rPr lang="en-GB" sz="1200" b="0" i="0" u="none" strike="noStrike" kern="1200" dirty="0">
                <a:solidFill>
                  <a:schemeClr val="tx1"/>
                </a:solidFill>
                <a:effectLst/>
                <a:latin typeface="+mn-lt"/>
                <a:ea typeface="+mn-ea"/>
                <a:cs typeface="+mn-cs"/>
              </a:rPr>
              <a:t> method, and in some cases such as Kindle Store the improvement is 14%. </a:t>
            </a:r>
          </a:p>
          <a:p>
            <a:r>
              <a:rPr lang="en-GB" sz="1200" b="0" i="0" u="none" strike="noStrike" kern="1200" dirty="0">
                <a:solidFill>
                  <a:schemeClr val="tx1"/>
                </a:solidFill>
                <a:effectLst/>
                <a:latin typeface="+mn-lt"/>
                <a:ea typeface="+mn-ea"/>
                <a:cs typeface="+mn-cs"/>
              </a:rPr>
              <a:t>So, we see that the proposed model leads to an improvement in the prediction accuracy compared to the all 4 baseline cases for medium sized and large datasets. In this research we have also adding extra features to the model to find out whether adding extra user and item features leads to an improvement in the accuracy of the LDA-LFM model and we found that when adding extra features, then the proposed algorithm performs better than when no extra features are </a:t>
            </a:r>
            <a:r>
              <a:rPr lang="en-GB" sz="1200" b="0" i="0" u="none" strike="noStrike" kern="1200" dirty="0" err="1">
                <a:solidFill>
                  <a:schemeClr val="tx1"/>
                </a:solidFill>
                <a:effectLst/>
                <a:latin typeface="+mn-lt"/>
                <a:ea typeface="+mn-ea"/>
                <a:cs typeface="+mn-cs"/>
              </a:rPr>
              <a:t>added.This</a:t>
            </a:r>
            <a:r>
              <a:rPr lang="en-GB" sz="1200" b="0" i="0" u="none" strike="noStrike" kern="1200" dirty="0">
                <a:solidFill>
                  <a:schemeClr val="tx1"/>
                </a:solidFill>
                <a:effectLst/>
                <a:latin typeface="+mn-lt"/>
                <a:ea typeface="+mn-ea"/>
                <a:cs typeface="+mn-cs"/>
              </a:rPr>
              <a:t> again is especially true for medium and large datasets.</a:t>
            </a:r>
          </a:p>
        </p:txBody>
      </p:sp>
      <p:sp>
        <p:nvSpPr>
          <p:cNvPr id="4" name="Footer Placeholder 3"/>
          <p:cNvSpPr>
            <a:spLocks noGrp="1"/>
          </p:cNvSpPr>
          <p:nvPr>
            <p:ph type="ftr" sz="quarter" idx="4"/>
          </p:nvPr>
        </p:nvSpPr>
        <p:spPr/>
        <p:txBody>
          <a:bodyPr/>
          <a:lstStyle/>
          <a:p>
            <a:endParaRPr lang="en-NL"/>
          </a:p>
        </p:txBody>
      </p:sp>
      <p:sp>
        <p:nvSpPr>
          <p:cNvPr id="5" name="Slide Number Placeholder 4"/>
          <p:cNvSpPr>
            <a:spLocks noGrp="1"/>
          </p:cNvSpPr>
          <p:nvPr>
            <p:ph type="sldNum" sz="quarter" idx="5"/>
          </p:nvPr>
        </p:nvSpPr>
        <p:spPr/>
        <p:txBody>
          <a:bodyPr/>
          <a:lstStyle/>
          <a:p>
            <a:fld id="{B8D734AE-B25A-FF42-8450-36E4B4B34BFD}" type="slidenum">
              <a:rPr lang="en-NL" smtClean="0"/>
              <a:t>20</a:t>
            </a:fld>
            <a:endParaRPr lang="en-NL"/>
          </a:p>
        </p:txBody>
      </p:sp>
    </p:spTree>
    <p:extLst>
      <p:ext uri="{BB962C8B-B14F-4D97-AF65-F5344CB8AC3E}">
        <p14:creationId xmlns:p14="http://schemas.microsoft.com/office/powerpoint/2010/main" val="3397890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Now let’s look at the improvement in MSE when comparing the proposed LDA-LFM model with no extra features and with extra features. We added 1,2,3 and 4 features to see the impact of adding filters. This figure shows the improvement in the prediction accuracy compared to the base LDA-LFM model for those 4 different cases, the red bars correspond to the case when 1 extra feature  is added to the model, orange when 2 extra features are added, </a:t>
            </a:r>
            <a:r>
              <a:rPr lang="en-GB" sz="1200" b="0" i="0" u="none" strike="noStrike" kern="1200" dirty="0" err="1">
                <a:solidFill>
                  <a:schemeClr val="tx1"/>
                </a:solidFill>
                <a:effectLst/>
                <a:latin typeface="+mn-lt"/>
                <a:ea typeface="+mn-ea"/>
                <a:cs typeface="+mn-cs"/>
              </a:rPr>
              <a:t>gray</a:t>
            </a:r>
            <a:r>
              <a:rPr lang="en-GB" sz="1200" b="0" i="0" u="none" strike="noStrike" kern="1200" dirty="0">
                <a:solidFill>
                  <a:schemeClr val="tx1"/>
                </a:solidFill>
                <a:effectLst/>
                <a:latin typeface="+mn-lt"/>
                <a:ea typeface="+mn-ea"/>
                <a:cs typeface="+mn-cs"/>
              </a:rPr>
              <a:t> when 3 features are added and green when 4 extra features are added. As we can see there are many positive bars which means that for all those cases it holds that adding extra  features leads to higher prediction accuracy in terms of MSE. For almost all datasets we see positive effects or not very significant positive or negative effects. The green bars corresponding to the case where the most amount of extra features had been added are more visible suggesting that adding more features help to improve the prediction accuracy of the LDA-LFM model more. </a:t>
            </a:r>
            <a:endParaRPr lang="en-NL" sz="1200" kern="1200" dirty="0">
              <a:solidFill>
                <a:schemeClr val="tx1"/>
              </a:solidFill>
              <a:effectLst/>
              <a:latin typeface="+mn-lt"/>
              <a:ea typeface="+mn-ea"/>
              <a:cs typeface="+mn-cs"/>
            </a:endParaRPr>
          </a:p>
        </p:txBody>
      </p:sp>
      <p:sp>
        <p:nvSpPr>
          <p:cNvPr id="4" name="Footer Placeholder 3"/>
          <p:cNvSpPr>
            <a:spLocks noGrp="1"/>
          </p:cNvSpPr>
          <p:nvPr>
            <p:ph type="ftr" sz="quarter" idx="4"/>
          </p:nvPr>
        </p:nvSpPr>
        <p:spPr/>
        <p:txBody>
          <a:bodyPr/>
          <a:lstStyle/>
          <a:p>
            <a:endParaRPr lang="en-NL"/>
          </a:p>
        </p:txBody>
      </p:sp>
      <p:sp>
        <p:nvSpPr>
          <p:cNvPr id="5" name="Slide Number Placeholder 4"/>
          <p:cNvSpPr>
            <a:spLocks noGrp="1"/>
          </p:cNvSpPr>
          <p:nvPr>
            <p:ph type="sldNum" sz="quarter" idx="5"/>
          </p:nvPr>
        </p:nvSpPr>
        <p:spPr/>
        <p:txBody>
          <a:bodyPr/>
          <a:lstStyle/>
          <a:p>
            <a:fld id="{B8D734AE-B25A-FF42-8450-36E4B4B34BFD}" type="slidenum">
              <a:rPr lang="en-NL" smtClean="0"/>
              <a:t>21</a:t>
            </a:fld>
            <a:endParaRPr lang="en-NL"/>
          </a:p>
        </p:txBody>
      </p:sp>
    </p:spTree>
    <p:extLst>
      <p:ext uri="{BB962C8B-B14F-4D97-AF65-F5344CB8AC3E}">
        <p14:creationId xmlns:p14="http://schemas.microsoft.com/office/powerpoint/2010/main" val="1290356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Today I presented to you the work where we proposed  a new hybrid recommender system called LDA-LFM which utilizes the textual reviews in the Latent Factor Model, allowing to use ratings, textual reviews and adding extra user and item characteristics. Additionally, it is a scalable recommender able to handle millions of data points. We have seen evidence that this proposed algorithm performs better than other various type of algorithms both Collaborative Filtering type and Hybrid type.</a:t>
            </a:r>
          </a:p>
          <a:p>
            <a:r>
              <a:rPr lang="en-GB" sz="1200" b="0" i="0" u="none" strike="noStrike" kern="1200" dirty="0">
                <a:solidFill>
                  <a:schemeClr val="tx1"/>
                </a:solidFill>
                <a:effectLst/>
                <a:latin typeface="+mn-lt"/>
                <a:ea typeface="+mn-ea"/>
                <a:cs typeface="+mn-cs"/>
              </a:rPr>
              <a:t>We have seen that the model leads to more significant improvement in the prediction accuracy when the training data is of medium-sized or large.</a:t>
            </a:r>
          </a:p>
          <a:p>
            <a:r>
              <a:rPr lang="en-GB" sz="1200" b="0" i="0" u="none" strike="noStrike" kern="1200" dirty="0">
                <a:solidFill>
                  <a:schemeClr val="tx1"/>
                </a:solidFill>
                <a:effectLst/>
                <a:latin typeface="+mn-lt"/>
                <a:ea typeface="+mn-ea"/>
                <a:cs typeface="+mn-cs"/>
              </a:rPr>
              <a:t>Finally, we have found proposed an approach as part of the recommender algorithm that will allow adding extra user and item features.</a:t>
            </a:r>
          </a:p>
          <a:p>
            <a:r>
              <a:rPr lang="en-GB" sz="1200" b="0" i="0" u="none" strike="noStrike" kern="1200" dirty="0">
                <a:solidFill>
                  <a:schemeClr val="tx1"/>
                </a:solidFill>
                <a:effectLst/>
                <a:latin typeface="+mn-lt"/>
                <a:ea typeface="+mn-ea"/>
                <a:cs typeface="+mn-cs"/>
              </a:rPr>
              <a:t> </a:t>
            </a:r>
          </a:p>
          <a:p>
            <a:r>
              <a:rPr lang="en-GB" sz="1200" b="0" i="0" u="none" strike="noStrike" kern="1200" dirty="0">
                <a:solidFill>
                  <a:schemeClr val="tx1"/>
                </a:solidFill>
                <a:effectLst/>
                <a:latin typeface="+mn-lt"/>
                <a:ea typeface="+mn-ea"/>
                <a:cs typeface="+mn-cs"/>
              </a:rPr>
              <a:t>As a continuation of this work one could consider using sentiment analysis for the textual reviews to further improve the quality of the recommendations by for instance classifying each topics-sentiments as negative or positive, by combining topic modelling, rating modelling, and sentiment analysis. </a:t>
            </a:r>
          </a:p>
          <a:p>
            <a:r>
              <a:rPr lang="en-GB" sz="1200" b="0" i="0" u="none" strike="noStrike" kern="1200" dirty="0">
                <a:solidFill>
                  <a:schemeClr val="tx1"/>
                </a:solidFill>
                <a:effectLst/>
                <a:latin typeface="+mn-lt"/>
                <a:ea typeface="+mn-ea"/>
                <a:cs typeface="+mn-cs"/>
              </a:rPr>
              <a:t>Additionally, one can combine implicit user and item features from reviews, which goes beyond the ratings. </a:t>
            </a:r>
          </a:p>
          <a:p>
            <a:r>
              <a:rPr lang="en-GB" sz="1200" b="0" i="0" u="none" strike="noStrike" kern="1200" dirty="0">
                <a:solidFill>
                  <a:schemeClr val="tx1"/>
                </a:solidFill>
                <a:effectLst/>
                <a:latin typeface="+mn-lt"/>
                <a:ea typeface="+mn-ea"/>
                <a:cs typeface="+mn-cs"/>
              </a:rPr>
              <a:t>Thank you for your attention.</a:t>
            </a:r>
          </a:p>
        </p:txBody>
      </p:sp>
      <p:sp>
        <p:nvSpPr>
          <p:cNvPr id="4" name="Footer Placeholder 3"/>
          <p:cNvSpPr>
            <a:spLocks noGrp="1"/>
          </p:cNvSpPr>
          <p:nvPr>
            <p:ph type="ftr" sz="quarter" idx="4"/>
          </p:nvPr>
        </p:nvSpPr>
        <p:spPr/>
        <p:txBody>
          <a:bodyPr/>
          <a:lstStyle/>
          <a:p>
            <a:endParaRPr lang="en-NL"/>
          </a:p>
        </p:txBody>
      </p:sp>
      <p:sp>
        <p:nvSpPr>
          <p:cNvPr id="5" name="Slide Number Placeholder 4"/>
          <p:cNvSpPr>
            <a:spLocks noGrp="1"/>
          </p:cNvSpPr>
          <p:nvPr>
            <p:ph type="sldNum" sz="quarter" idx="5"/>
          </p:nvPr>
        </p:nvSpPr>
        <p:spPr/>
        <p:txBody>
          <a:bodyPr/>
          <a:lstStyle/>
          <a:p>
            <a:fld id="{B8D734AE-B25A-FF42-8450-36E4B4B34BFD}" type="slidenum">
              <a:rPr lang="en-NL" smtClean="0"/>
              <a:t>22</a:t>
            </a:fld>
            <a:endParaRPr lang="en-NL"/>
          </a:p>
        </p:txBody>
      </p:sp>
    </p:spTree>
    <p:extLst>
      <p:ext uri="{BB962C8B-B14F-4D97-AF65-F5344CB8AC3E}">
        <p14:creationId xmlns:p14="http://schemas.microsoft.com/office/powerpoint/2010/main" val="4057290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Footer Placeholder 3"/>
          <p:cNvSpPr>
            <a:spLocks noGrp="1"/>
          </p:cNvSpPr>
          <p:nvPr>
            <p:ph type="ftr" sz="quarter" idx="4"/>
          </p:nvPr>
        </p:nvSpPr>
        <p:spPr/>
        <p:txBody>
          <a:bodyPr/>
          <a:lstStyle/>
          <a:p>
            <a:endParaRPr lang="en-NL"/>
          </a:p>
        </p:txBody>
      </p:sp>
      <p:sp>
        <p:nvSpPr>
          <p:cNvPr id="5" name="Slide Number Placeholder 4"/>
          <p:cNvSpPr>
            <a:spLocks noGrp="1"/>
          </p:cNvSpPr>
          <p:nvPr>
            <p:ph type="sldNum" sz="quarter" idx="5"/>
          </p:nvPr>
        </p:nvSpPr>
        <p:spPr/>
        <p:txBody>
          <a:bodyPr/>
          <a:lstStyle/>
          <a:p>
            <a:fld id="{B8D734AE-B25A-FF42-8450-36E4B4B34BFD}" type="slidenum">
              <a:rPr lang="en-NL" smtClean="0"/>
              <a:t>23</a:t>
            </a:fld>
            <a:endParaRPr lang="en-NL"/>
          </a:p>
        </p:txBody>
      </p:sp>
    </p:spTree>
    <p:extLst>
      <p:ext uri="{BB962C8B-B14F-4D97-AF65-F5344CB8AC3E}">
        <p14:creationId xmlns:p14="http://schemas.microsoft.com/office/powerpoint/2010/main" val="3812141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During the last decade, the importance of the Web services as a tool for businesses and electronic transactions has increased drastically. Due to its efficiency and the ease of use, online shopping and services gained large popularity. </a:t>
            </a:r>
          </a:p>
          <a:p>
            <a:r>
              <a:rPr lang="en-GB" sz="1200" b="0" i="0" u="none" strike="noStrike" kern="1200" dirty="0">
                <a:solidFill>
                  <a:schemeClr val="tx1"/>
                </a:solidFill>
                <a:effectLst/>
                <a:latin typeface="+mn-lt"/>
                <a:ea typeface="+mn-ea"/>
                <a:cs typeface="+mn-cs"/>
              </a:rPr>
              <a:t>As a consequence, E-commerce has driven rapid transformation in the retail sector. For instance, during the last 5 years the share of E-commerce in the global retail sales went from 7.4% to 20%. And this percentage has only been increasing especially during the last year when many shops closed their doors because of the pandemic and opened online stores to sell products and services.</a:t>
            </a:r>
          </a:p>
          <a:p>
            <a:r>
              <a:rPr lang="en-GB" sz="1200" b="0" i="0" u="none" strike="noStrike" kern="1200" dirty="0">
                <a:solidFill>
                  <a:schemeClr val="tx1"/>
                </a:solidFill>
                <a:effectLst/>
                <a:latin typeface="+mn-lt"/>
                <a:ea typeface="+mn-ea"/>
                <a:cs typeface="+mn-cs"/>
              </a:rPr>
              <a:t>This increase in the number of online stores went in parallel with a massive increase in amount of product variations. At this point we may ask </a:t>
            </a:r>
            <a:r>
              <a:rPr lang="en-GB" sz="1200" b="0" i="0" u="none" strike="noStrike" kern="1200" dirty="0" err="1">
                <a:solidFill>
                  <a:schemeClr val="tx1"/>
                </a:solidFill>
                <a:effectLst/>
                <a:latin typeface="+mn-lt"/>
                <a:ea typeface="+mn-ea"/>
                <a:cs typeface="+mn-cs"/>
              </a:rPr>
              <a:t>ouselves</a:t>
            </a:r>
            <a:r>
              <a:rPr lang="en-GB" sz="1200" b="0" i="0" u="none" strike="noStrike" kern="1200" dirty="0">
                <a:solidFill>
                  <a:schemeClr val="tx1"/>
                </a:solidFill>
                <a:effectLst/>
                <a:latin typeface="+mn-lt"/>
                <a:ea typeface="+mn-ea"/>
                <a:cs typeface="+mn-cs"/>
              </a:rPr>
              <a:t> whether online shopping is actually as pleasant and time-saving as it used to be. And from experience, I think, most of us will agree that in some cases, when we are looking for a product that has thousands of variations, then the process of searching and choosing a single item can be incredibly tiring and time-consuming. </a:t>
            </a:r>
          </a:p>
          <a:p>
            <a:r>
              <a:rPr lang="en-GB" sz="1200" b="0" i="0" u="none" strike="noStrike" kern="1200" dirty="0">
                <a:solidFill>
                  <a:schemeClr val="tx1"/>
                </a:solidFill>
                <a:effectLst/>
                <a:latin typeface="+mn-lt"/>
                <a:ea typeface="+mn-ea"/>
                <a:cs typeface="+mn-cs"/>
              </a:rPr>
              <a:t>To address this information overload, very often online retailers rely heavily on Recommender Systems which help them to narrow down the amount of items they present to the customers from the front-end. Recommender systems of a good quality can have enormous positive impact not only on the user experience, but also on the amount of sales and loyal customers.</a:t>
            </a:r>
          </a:p>
          <a:p>
            <a:r>
              <a:rPr lang="en-GB" sz="1200" b="0" i="0" u="none" strike="noStrike" kern="1200" dirty="0">
                <a:solidFill>
                  <a:schemeClr val="tx1"/>
                </a:solidFill>
                <a:effectLst/>
                <a:latin typeface="+mn-lt"/>
                <a:ea typeface="+mn-ea"/>
                <a:cs typeface="+mn-cs"/>
              </a:rPr>
              <a:t>Majority of these online stores have a special platform dedicated to collecting feedback from their customers about their products or services by different means. For example, by 5-star ratings or by product reviews. Aside from this, online stores have also a large database where they store metadata about their customers and products. In case of customers, this features can be for instance user’s age or gender. In case of the products, this can be the </a:t>
            </a:r>
            <a:r>
              <a:rPr lang="en-GB" sz="1200" b="0" i="0" u="none" strike="noStrike" kern="1200" dirty="0" err="1">
                <a:solidFill>
                  <a:schemeClr val="tx1"/>
                </a:solidFill>
                <a:effectLst/>
                <a:latin typeface="+mn-lt"/>
                <a:ea typeface="+mn-ea"/>
                <a:cs typeface="+mn-cs"/>
              </a:rPr>
              <a:t>color</a:t>
            </a:r>
            <a:r>
              <a:rPr lang="en-GB" sz="1200" b="0" i="0" u="none" strike="noStrike" kern="1200" dirty="0">
                <a:solidFill>
                  <a:schemeClr val="tx1"/>
                </a:solidFill>
                <a:effectLst/>
                <a:latin typeface="+mn-lt"/>
                <a:ea typeface="+mn-ea"/>
                <a:cs typeface="+mn-cs"/>
              </a:rPr>
              <a:t> or the origin of the item.</a:t>
            </a:r>
          </a:p>
        </p:txBody>
      </p:sp>
      <p:sp>
        <p:nvSpPr>
          <p:cNvPr id="4" name="Footer Placeholder 3"/>
          <p:cNvSpPr>
            <a:spLocks noGrp="1"/>
          </p:cNvSpPr>
          <p:nvPr>
            <p:ph type="ftr" sz="quarter" idx="4"/>
          </p:nvPr>
        </p:nvSpPr>
        <p:spPr/>
        <p:txBody>
          <a:bodyPr/>
          <a:lstStyle/>
          <a:p>
            <a:endParaRPr lang="en-NL"/>
          </a:p>
        </p:txBody>
      </p:sp>
      <p:sp>
        <p:nvSpPr>
          <p:cNvPr id="5" name="Slide Number Placeholder 4"/>
          <p:cNvSpPr>
            <a:spLocks noGrp="1"/>
          </p:cNvSpPr>
          <p:nvPr>
            <p:ph type="sldNum" sz="quarter" idx="5"/>
          </p:nvPr>
        </p:nvSpPr>
        <p:spPr/>
        <p:txBody>
          <a:bodyPr/>
          <a:lstStyle/>
          <a:p>
            <a:fld id="{B8D734AE-B25A-FF42-8450-36E4B4B34BFD}" type="slidenum">
              <a:rPr lang="en-NL" smtClean="0"/>
              <a:t>3</a:t>
            </a:fld>
            <a:endParaRPr lang="en-NL"/>
          </a:p>
        </p:txBody>
      </p:sp>
    </p:spTree>
    <p:extLst>
      <p:ext uri="{BB962C8B-B14F-4D97-AF65-F5344CB8AC3E}">
        <p14:creationId xmlns:p14="http://schemas.microsoft.com/office/powerpoint/2010/main" val="3745991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For a recommender to make a selection out of a large amount of product variations, it needs to learn about the target user and about the available items. Based on this, the algorithm can predict whether the customer will likely be interested in a particular product or not. </a:t>
            </a:r>
          </a:p>
          <a:p>
            <a:r>
              <a:rPr lang="en-GB" sz="1200" b="0" i="0" u="none" strike="noStrike" kern="1200" dirty="0">
                <a:solidFill>
                  <a:schemeClr val="tx1"/>
                </a:solidFill>
                <a:effectLst/>
                <a:latin typeface="+mn-lt"/>
                <a:ea typeface="+mn-ea"/>
                <a:cs typeface="+mn-cs"/>
              </a:rPr>
              <a:t>Recommender Systems are usually clustered into three classes: Collaborative Filtering algorithms which are based only on product ratings, Content – Based algorithms based on the content. And the hybrid recommender algorithms that use both ratings and textual reviews to generate recommendations.</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The existing Recommender Systems are mainly of Collaborative Filtering type and they use only the product ratings as a means of learning about the user preferences. Whereas, using additional sources of information such as product reviews or information about users and items can help to learn better about the customers and products, which will improve the quality of the recommendations. The textual reviews can even act as a complementary information for learning about the customers and products in case the ratings are not available.</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Additionally, the existing recommenders systems that are based on both ratings and content, are unable to handle large datasets.</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Let us  look at this figure, which shows the percentage of products that have less than 10 ratings (the </a:t>
            </a:r>
            <a:r>
              <a:rPr lang="en-GB" sz="1200" b="0" i="0" u="none" strike="noStrike" kern="1200" dirty="0" err="1">
                <a:solidFill>
                  <a:schemeClr val="tx1"/>
                </a:solidFill>
                <a:effectLst/>
                <a:latin typeface="+mn-lt"/>
                <a:ea typeface="+mn-ea"/>
                <a:cs typeface="+mn-cs"/>
              </a:rPr>
              <a:t>gray</a:t>
            </a:r>
            <a:r>
              <a:rPr lang="en-GB" sz="1200" b="0" i="0" u="none" strike="noStrike" kern="1200" dirty="0">
                <a:solidFill>
                  <a:schemeClr val="tx1"/>
                </a:solidFill>
                <a:effectLst/>
                <a:latin typeface="+mn-lt"/>
                <a:ea typeface="+mn-ea"/>
                <a:cs typeface="+mn-cs"/>
              </a:rPr>
              <a:t> bars) and reviews with more than 30 words (the orange bars) per product category in the biggest web shop in the world, the </a:t>
            </a:r>
            <a:r>
              <a:rPr lang="en-GB" sz="1200" b="0" i="0" u="none" strike="noStrike" kern="1200" dirty="0" err="1">
                <a:solidFill>
                  <a:schemeClr val="tx1"/>
                </a:solidFill>
                <a:effectLst/>
                <a:latin typeface="+mn-lt"/>
                <a:ea typeface="+mn-ea"/>
                <a:cs typeface="+mn-cs"/>
              </a:rPr>
              <a:t>Amazon.com</a:t>
            </a:r>
            <a:r>
              <a:rPr lang="en-GB" sz="1200" b="0" i="0" u="none" strike="noStrike" kern="1200" dirty="0">
                <a:solidFill>
                  <a:schemeClr val="tx1"/>
                </a:solidFill>
                <a:effectLst/>
                <a:latin typeface="+mn-lt"/>
                <a:ea typeface="+mn-ea"/>
                <a:cs typeface="+mn-cs"/>
              </a:rPr>
              <a:t>.</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From the figure, we can see that more than 80% of products have less than 10 ratings, whereas, over 40% of products have long reviews and this holds for all product categories. This means that for many items there are no ratings but there are long textual reviews which can be used as a valuable source of information for the recommender. So, this example illustrates that textual reviews can also be used as complementary information in case  the product ratings are absent.</a:t>
            </a:r>
          </a:p>
        </p:txBody>
      </p:sp>
      <p:sp>
        <p:nvSpPr>
          <p:cNvPr id="4" name="Footer Placeholder 3"/>
          <p:cNvSpPr>
            <a:spLocks noGrp="1"/>
          </p:cNvSpPr>
          <p:nvPr>
            <p:ph type="ftr" sz="quarter" idx="4"/>
          </p:nvPr>
        </p:nvSpPr>
        <p:spPr/>
        <p:txBody>
          <a:bodyPr/>
          <a:lstStyle/>
          <a:p>
            <a:endParaRPr lang="en-NL"/>
          </a:p>
        </p:txBody>
      </p:sp>
      <p:sp>
        <p:nvSpPr>
          <p:cNvPr id="5" name="Slide Number Placeholder 4"/>
          <p:cNvSpPr>
            <a:spLocks noGrp="1"/>
          </p:cNvSpPr>
          <p:nvPr>
            <p:ph type="sldNum" sz="quarter" idx="5"/>
          </p:nvPr>
        </p:nvSpPr>
        <p:spPr/>
        <p:txBody>
          <a:bodyPr/>
          <a:lstStyle/>
          <a:p>
            <a:fld id="{B8D734AE-B25A-FF42-8450-36E4B4B34BFD}" type="slidenum">
              <a:rPr lang="en-NL" smtClean="0"/>
              <a:t>4</a:t>
            </a:fld>
            <a:endParaRPr lang="en-NL"/>
          </a:p>
        </p:txBody>
      </p:sp>
    </p:spTree>
    <p:extLst>
      <p:ext uri="{BB962C8B-B14F-4D97-AF65-F5344CB8AC3E}">
        <p14:creationId xmlns:p14="http://schemas.microsoft.com/office/powerpoint/2010/main" val="317613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To address all these shortcomings of the existing Recommender Systems, in this paper, we propose a new algorithm where our main goal is to have a scalable recommender system that uses both product ratings and textual reviews. And it allows adding extra user and item features for generating product recommendations.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This proposed algorithm which we named LDA-LFM, combines the topic-modelling technique, Latent Dirichlet Allocation, and the rating modelling technique, Latent Factor Model, to predict review and item features when generating recommendations.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For the recommender to allow adding extra user-and item characteristics, we propose an approach that will extend the LFM part of the model.</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Note, that while in this work we focus on article recommendations, this algorithm can also be applied to service recommendations as well.</a:t>
            </a:r>
          </a:p>
          <a:p>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p:txBody>
      </p:sp>
      <p:sp>
        <p:nvSpPr>
          <p:cNvPr id="4" name="Footer Placeholder 3"/>
          <p:cNvSpPr>
            <a:spLocks noGrp="1"/>
          </p:cNvSpPr>
          <p:nvPr>
            <p:ph type="ftr" sz="quarter" idx="4"/>
          </p:nvPr>
        </p:nvSpPr>
        <p:spPr/>
        <p:txBody>
          <a:bodyPr/>
          <a:lstStyle/>
          <a:p>
            <a:endParaRPr lang="en-NL"/>
          </a:p>
        </p:txBody>
      </p:sp>
      <p:sp>
        <p:nvSpPr>
          <p:cNvPr id="5" name="Slide Number Placeholder 4"/>
          <p:cNvSpPr>
            <a:spLocks noGrp="1"/>
          </p:cNvSpPr>
          <p:nvPr>
            <p:ph type="sldNum" sz="quarter" idx="5"/>
          </p:nvPr>
        </p:nvSpPr>
        <p:spPr/>
        <p:txBody>
          <a:bodyPr/>
          <a:lstStyle/>
          <a:p>
            <a:fld id="{B8D734AE-B25A-FF42-8450-36E4B4B34BFD}" type="slidenum">
              <a:rPr lang="en-NL" smtClean="0"/>
              <a:t>5</a:t>
            </a:fld>
            <a:endParaRPr lang="en-NL"/>
          </a:p>
        </p:txBody>
      </p:sp>
    </p:spTree>
    <p:extLst>
      <p:ext uri="{BB962C8B-B14F-4D97-AF65-F5344CB8AC3E}">
        <p14:creationId xmlns:p14="http://schemas.microsoft.com/office/powerpoint/2010/main" val="3041319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The existing literature in the field of Recommender Systems can be classified into three categories. The first one is the category of Collaborative Filtering algorithms, the second one is about Content-Based algorithms and third one is about Hybrid Recommenders.</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The work of </a:t>
            </a:r>
            <a:r>
              <a:rPr lang="en-GB" sz="1200" b="0" i="0" u="none" strike="noStrike" kern="1200" dirty="0" err="1">
                <a:solidFill>
                  <a:schemeClr val="tx1"/>
                </a:solidFill>
                <a:effectLst/>
                <a:latin typeface="+mn-lt"/>
                <a:ea typeface="+mn-ea"/>
                <a:cs typeface="+mn-cs"/>
              </a:rPr>
              <a:t>Koren</a:t>
            </a:r>
            <a:r>
              <a:rPr lang="en-GB" sz="1200" b="0" i="0" u="none" strike="noStrike" kern="1200" dirty="0">
                <a:solidFill>
                  <a:schemeClr val="tx1"/>
                </a:solidFill>
                <a:effectLst/>
                <a:latin typeface="+mn-lt"/>
                <a:ea typeface="+mn-ea"/>
                <a:cs typeface="+mn-cs"/>
              </a:rPr>
              <a:t> et. al.  is one of such papers falling under the category of Collaborative Filtering algorithms.  This work introduced a recommender based on the rating modelling technique LFM which in combination with </a:t>
            </a:r>
            <a:r>
              <a:rPr lang="en-GB" sz="1200" b="0" i="0" u="none" strike="noStrike" kern="1200" dirty="0" err="1">
                <a:solidFill>
                  <a:schemeClr val="tx1"/>
                </a:solidFill>
                <a:effectLst/>
                <a:latin typeface="+mn-lt"/>
                <a:ea typeface="+mn-ea"/>
                <a:cs typeface="+mn-cs"/>
              </a:rPr>
              <a:t>neighborhood</a:t>
            </a:r>
            <a:r>
              <a:rPr lang="en-GB" sz="1200" b="0" i="0" u="none" strike="noStrike" kern="1200" dirty="0">
                <a:solidFill>
                  <a:schemeClr val="tx1"/>
                </a:solidFill>
                <a:effectLst/>
                <a:latin typeface="+mn-lt"/>
                <a:ea typeface="+mn-ea"/>
                <a:cs typeface="+mn-cs"/>
              </a:rPr>
              <a:t> based approach produced item recommendations.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Another work that I would like to discuss today is the paper of McAuley and </a:t>
            </a:r>
            <a:r>
              <a:rPr lang="en-GB" sz="1200" b="0" i="0" u="none" strike="noStrike" kern="1200" dirty="0" err="1">
                <a:solidFill>
                  <a:schemeClr val="tx1"/>
                </a:solidFill>
                <a:effectLst/>
                <a:latin typeface="+mn-lt"/>
                <a:ea typeface="+mn-ea"/>
                <a:cs typeface="+mn-cs"/>
              </a:rPr>
              <a:t>Leskovec</a:t>
            </a:r>
            <a:r>
              <a:rPr lang="en-GB" sz="1200" b="0" i="0" u="none" strike="noStrike" kern="1200" dirty="0">
                <a:solidFill>
                  <a:schemeClr val="tx1"/>
                </a:solidFill>
                <a:effectLst/>
                <a:latin typeface="+mn-lt"/>
                <a:ea typeface="+mn-ea"/>
                <a:cs typeface="+mn-cs"/>
              </a:rPr>
              <a:t>, which introduced a hybrid recommender algorithm that combined rating modelling technique LFM and topic modelling technique LDA to learn about latent rating and latent review dimensions to generate article recommendations.  This paper is highly related to our work, especially the way it combines the LDA and LFM methods.</a:t>
            </a:r>
          </a:p>
        </p:txBody>
      </p:sp>
      <p:sp>
        <p:nvSpPr>
          <p:cNvPr id="4" name="Footer Placeholder 3"/>
          <p:cNvSpPr>
            <a:spLocks noGrp="1"/>
          </p:cNvSpPr>
          <p:nvPr>
            <p:ph type="ftr" sz="quarter" idx="4"/>
          </p:nvPr>
        </p:nvSpPr>
        <p:spPr/>
        <p:txBody>
          <a:bodyPr/>
          <a:lstStyle/>
          <a:p>
            <a:endParaRPr lang="en-NL"/>
          </a:p>
        </p:txBody>
      </p:sp>
      <p:sp>
        <p:nvSpPr>
          <p:cNvPr id="5" name="Slide Number Placeholder 4"/>
          <p:cNvSpPr>
            <a:spLocks noGrp="1"/>
          </p:cNvSpPr>
          <p:nvPr>
            <p:ph type="sldNum" sz="quarter" idx="5"/>
          </p:nvPr>
        </p:nvSpPr>
        <p:spPr/>
        <p:txBody>
          <a:bodyPr/>
          <a:lstStyle/>
          <a:p>
            <a:fld id="{B8D734AE-B25A-FF42-8450-36E4B4B34BFD}" type="slidenum">
              <a:rPr lang="en-NL" smtClean="0"/>
              <a:t>6</a:t>
            </a:fld>
            <a:endParaRPr lang="en-NL"/>
          </a:p>
        </p:txBody>
      </p:sp>
    </p:spTree>
    <p:extLst>
      <p:ext uri="{BB962C8B-B14F-4D97-AF65-F5344CB8AC3E}">
        <p14:creationId xmlns:p14="http://schemas.microsoft.com/office/powerpoint/2010/main" val="358393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Let us begin with the technical setting of our work. </a:t>
            </a:r>
          </a:p>
          <a:p>
            <a:endParaRPr lang="en-NL" dirty="0"/>
          </a:p>
          <a:p>
            <a:r>
              <a:rPr lang="en-NL" dirty="0"/>
              <a:t>The methodology of the proposed algorithm LDA-LFM consists of 4 building blocks and we will discuss them one by one.</a:t>
            </a:r>
          </a:p>
          <a:p>
            <a:endParaRPr lang="en-NL" dirty="0"/>
          </a:p>
          <a:p>
            <a:r>
              <a:rPr lang="en-NL" dirty="0"/>
              <a:t> In the upcoming slides, I will start with the L</a:t>
            </a:r>
            <a:r>
              <a:rPr lang="en-GB" dirty="0"/>
              <a:t>a</a:t>
            </a:r>
            <a:r>
              <a:rPr lang="en-NL" dirty="0"/>
              <a:t>tent Factor Model that we used to model the product ratings. </a:t>
            </a:r>
          </a:p>
          <a:p>
            <a:endParaRPr lang="en-NL" dirty="0"/>
          </a:p>
          <a:p>
            <a:r>
              <a:rPr lang="en-NL" dirty="0"/>
              <a:t>Secondly, I will talk about the LDA method which we used to model the product reviews. Then, I will discuss the approach of combining these two methods. </a:t>
            </a:r>
          </a:p>
          <a:p>
            <a:endParaRPr lang="en-NL" dirty="0"/>
          </a:p>
          <a:p>
            <a:r>
              <a:rPr lang="en-NL" dirty="0"/>
              <a:t>Finally, I will present you the proposed approach of extending our hybrid recommender such that user- and item-specific characteristics can be added to the model.</a:t>
            </a:r>
          </a:p>
        </p:txBody>
      </p:sp>
      <p:sp>
        <p:nvSpPr>
          <p:cNvPr id="4" name="Footer Placeholder 3"/>
          <p:cNvSpPr>
            <a:spLocks noGrp="1"/>
          </p:cNvSpPr>
          <p:nvPr>
            <p:ph type="ftr" sz="quarter" idx="4"/>
          </p:nvPr>
        </p:nvSpPr>
        <p:spPr/>
        <p:txBody>
          <a:bodyPr/>
          <a:lstStyle/>
          <a:p>
            <a:endParaRPr lang="en-NL"/>
          </a:p>
        </p:txBody>
      </p:sp>
      <p:sp>
        <p:nvSpPr>
          <p:cNvPr id="5" name="Slide Number Placeholder 4"/>
          <p:cNvSpPr>
            <a:spLocks noGrp="1"/>
          </p:cNvSpPr>
          <p:nvPr>
            <p:ph type="sldNum" sz="quarter" idx="5"/>
          </p:nvPr>
        </p:nvSpPr>
        <p:spPr/>
        <p:txBody>
          <a:bodyPr/>
          <a:lstStyle/>
          <a:p>
            <a:fld id="{B8D734AE-B25A-FF42-8450-36E4B4B34BFD}" type="slidenum">
              <a:rPr lang="en-NL" smtClean="0"/>
              <a:t>7</a:t>
            </a:fld>
            <a:endParaRPr lang="en-NL"/>
          </a:p>
        </p:txBody>
      </p:sp>
    </p:spTree>
    <p:extLst>
      <p:ext uri="{BB962C8B-B14F-4D97-AF65-F5344CB8AC3E}">
        <p14:creationId xmlns:p14="http://schemas.microsoft.com/office/powerpoint/2010/main" val="1553190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Let us begin with the first part of the technical setting, the Latent Factor Model which is also known as Matrix Factorization method. </a:t>
            </a:r>
          </a:p>
          <a:p>
            <a:endParaRPr lang="en-NL" dirty="0"/>
          </a:p>
          <a:p>
            <a:r>
              <a:rPr lang="en-NL" dirty="0"/>
              <a:t>LFM is a rating modelling technique that uses dimensionality reduction to predict and fill in the missing ratings in the User-Item rating matrix. This matrix is usually very sparse with large amount of missing ratings and the rows of this matrix represent the users and the columns repres</a:t>
            </a:r>
            <a:r>
              <a:rPr lang="en-GB" dirty="0"/>
              <a:t>e</a:t>
            </a:r>
            <a:r>
              <a:rPr lang="en-NL" dirty="0"/>
              <a:t>nt the items.</a:t>
            </a:r>
          </a:p>
          <a:p>
            <a:r>
              <a:rPr lang="en-NL" dirty="0"/>
              <a:t>The goal of the LFM is to rotate the axis of this large and sparse matrix so that the pairwise correlations between the dimensions can be removed and it can be decomposed into two smaller and denser matrices with the same rank. </a:t>
            </a:r>
          </a:p>
          <a:p>
            <a:endParaRPr lang="en-NL" dirty="0"/>
          </a:p>
          <a:p>
            <a:r>
              <a:rPr lang="en-NL" dirty="0"/>
              <a:t>This figure describes this process of decomposing User-Item matrix into two smaller matrices with the same rank, where the rank is denoted here by the letter k. As you can see the original matrix in the left part of the figure, consists of m rows (m users) and  n columns (items), so the dimension of this matrix </a:t>
            </a:r>
            <a:r>
              <a:rPr lang="en-GB" dirty="0"/>
              <a:t>is m by n and the element in the </a:t>
            </a:r>
            <a:r>
              <a:rPr lang="en-GB" dirty="0" err="1"/>
              <a:t>u</a:t>
            </a:r>
            <a:r>
              <a:rPr lang="en-GB" baseline="30000" dirty="0" err="1"/>
              <a:t>th</a:t>
            </a:r>
            <a:r>
              <a:rPr lang="en-GB" dirty="0"/>
              <a:t> row and </a:t>
            </a:r>
            <a:r>
              <a:rPr lang="en-GB" dirty="0" err="1"/>
              <a:t>i</a:t>
            </a:r>
            <a:r>
              <a:rPr lang="en-GB" baseline="30000" dirty="0" err="1"/>
              <a:t>th</a:t>
            </a:r>
            <a:r>
              <a:rPr lang="en-GB" dirty="0"/>
              <a:t> column represents the rating of the user u assigned to item </a:t>
            </a:r>
            <a:r>
              <a:rPr lang="en-GB" dirty="0" err="1"/>
              <a:t>i</a:t>
            </a:r>
            <a:r>
              <a:rPr lang="en-GB" dirty="0"/>
              <a:t>. So, the LFM model states that this large rating matrix can be approximated by the product of two smaller matrices, where the first matrix is the User Factor Matrix with m rows and k columns and the second matrix is the Item Factor Matrix with k rows and n columns. Here the rank which is denoted by k represents the number of latent factors in the model. </a:t>
            </a:r>
          </a:p>
          <a:p>
            <a:endParaRPr lang="en-GB" dirty="0"/>
          </a:p>
          <a:p>
            <a:r>
              <a:rPr lang="en-GB" dirty="0"/>
              <a:t>A row in User Factor matrix, which is denoted by </a:t>
            </a:r>
            <a:r>
              <a:rPr lang="en-GB" dirty="0" err="1"/>
              <a:t>p_u</a:t>
            </a:r>
            <a:r>
              <a:rPr lang="en-GB" dirty="0"/>
              <a:t> in this figure, represents the affinity of user u towards the user- item rating matrix whereas a column in Item Factor matrix, denoted by </a:t>
            </a:r>
            <a:r>
              <a:rPr lang="en-GB" dirty="0" err="1"/>
              <a:t>q_i</a:t>
            </a:r>
            <a:r>
              <a:rPr lang="en-GB" dirty="0"/>
              <a:t>, represents the affinity of item I towards the user-item rating matrix. So, if we look at a single pair of user and item rating, then according to the LFM model rating of user u for item </a:t>
            </a:r>
            <a:r>
              <a:rPr lang="en-GB" dirty="0" err="1"/>
              <a:t>i</a:t>
            </a:r>
            <a:r>
              <a:rPr lang="en-GB" dirty="0"/>
              <a:t> can be estimated by obtaining the dot product between the </a:t>
            </a:r>
            <a:r>
              <a:rPr lang="en-GB" dirty="0" err="1"/>
              <a:t>p_th</a:t>
            </a:r>
            <a:r>
              <a:rPr lang="en-GB" dirty="0"/>
              <a:t> vector and the transpose of the </a:t>
            </a:r>
            <a:r>
              <a:rPr lang="en-GB" dirty="0" err="1"/>
              <a:t>q_i</a:t>
            </a:r>
            <a:r>
              <a:rPr lang="en-GB" dirty="0"/>
              <a:t> vector, hence the </a:t>
            </a:r>
            <a:r>
              <a:rPr lang="en-GB" dirty="0" err="1"/>
              <a:t>rui_hat</a:t>
            </a:r>
            <a:r>
              <a:rPr lang="en-GB" dirty="0"/>
              <a:t> is equal to  </a:t>
            </a:r>
            <a:r>
              <a:rPr lang="en-GB" dirty="0" err="1"/>
              <a:t>q_i</a:t>
            </a:r>
            <a:r>
              <a:rPr lang="en-GB" dirty="0"/>
              <a:t> transpose times </a:t>
            </a:r>
            <a:r>
              <a:rPr lang="en-GB" dirty="0" err="1"/>
              <a:t>p_u</a:t>
            </a:r>
            <a:r>
              <a:rPr lang="en-GB" dirty="0"/>
              <a:t>.</a:t>
            </a:r>
          </a:p>
          <a:p>
            <a:endParaRPr lang="en-GB" dirty="0"/>
          </a:p>
          <a:p>
            <a:endParaRPr lang="en-GB" dirty="0"/>
          </a:p>
          <a:p>
            <a:endParaRPr lang="en-NL" dirty="0"/>
          </a:p>
        </p:txBody>
      </p:sp>
      <p:sp>
        <p:nvSpPr>
          <p:cNvPr id="4" name="Footer Placeholder 3"/>
          <p:cNvSpPr>
            <a:spLocks noGrp="1"/>
          </p:cNvSpPr>
          <p:nvPr>
            <p:ph type="ftr" sz="quarter" idx="4"/>
          </p:nvPr>
        </p:nvSpPr>
        <p:spPr/>
        <p:txBody>
          <a:bodyPr/>
          <a:lstStyle/>
          <a:p>
            <a:endParaRPr lang="en-NL"/>
          </a:p>
        </p:txBody>
      </p:sp>
      <p:sp>
        <p:nvSpPr>
          <p:cNvPr id="5" name="Slide Number Placeholder 4"/>
          <p:cNvSpPr>
            <a:spLocks noGrp="1"/>
          </p:cNvSpPr>
          <p:nvPr>
            <p:ph type="sldNum" sz="quarter" idx="5"/>
          </p:nvPr>
        </p:nvSpPr>
        <p:spPr/>
        <p:txBody>
          <a:bodyPr/>
          <a:lstStyle/>
          <a:p>
            <a:fld id="{B8D734AE-B25A-FF42-8450-36E4B4B34BFD}" type="slidenum">
              <a:rPr lang="en-NL" smtClean="0"/>
              <a:t>8</a:t>
            </a:fld>
            <a:endParaRPr lang="en-NL"/>
          </a:p>
        </p:txBody>
      </p:sp>
    </p:spTree>
    <p:extLst>
      <p:ext uri="{BB962C8B-B14F-4D97-AF65-F5344CB8AC3E}">
        <p14:creationId xmlns:p14="http://schemas.microsoft.com/office/powerpoint/2010/main" val="1757140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But estimating the rating without taking into account common trends might lead to unreliable prediction results.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One of those common trends is that some customers tend to give higher rates to all the products they buy than other customers. For instance, there are some people who independent of the type of products will always be happy with that product as long as it doesn’t contain major defects.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Similarly, some items tend to be rated highly compared to other products. For instance, there are set of popular books on </a:t>
            </a:r>
            <a:r>
              <a:rPr lang="en-GB" sz="1200" b="0" i="0" u="none" strike="noStrike" kern="1200" dirty="0" err="1">
                <a:solidFill>
                  <a:schemeClr val="tx1"/>
                </a:solidFill>
                <a:effectLst/>
                <a:latin typeface="+mn-lt"/>
                <a:ea typeface="+mn-ea"/>
                <a:cs typeface="+mn-cs"/>
              </a:rPr>
              <a:t>Amazon.com</a:t>
            </a:r>
            <a:r>
              <a:rPr lang="en-GB" sz="1200" b="0" i="0" u="none" strike="noStrike" kern="1200" dirty="0">
                <a:solidFill>
                  <a:schemeClr val="tx1"/>
                </a:solidFill>
                <a:effectLst/>
                <a:latin typeface="+mn-lt"/>
                <a:ea typeface="+mn-ea"/>
                <a:cs typeface="+mn-cs"/>
              </a:rPr>
              <a:t> that tend to be rated much higher compared to other books. Neglecting the existence of such trends can result in inaccurate predictions.</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Therefore, we extend the formula for the </a:t>
            </a:r>
            <a:r>
              <a:rPr lang="en-GB" sz="1200" b="0" i="0" u="none" strike="noStrike" kern="1200" dirty="0" err="1">
                <a:solidFill>
                  <a:schemeClr val="tx1"/>
                </a:solidFill>
                <a:effectLst/>
                <a:latin typeface="+mn-lt"/>
                <a:ea typeface="+mn-ea"/>
                <a:cs typeface="+mn-cs"/>
              </a:rPr>
              <a:t>r_hat</a:t>
            </a:r>
            <a:r>
              <a:rPr lang="en-GB" sz="1200" b="0" i="0" u="none" strike="noStrike" kern="1200" dirty="0">
                <a:solidFill>
                  <a:schemeClr val="tx1"/>
                </a:solidFill>
                <a:effectLst/>
                <a:latin typeface="+mn-lt"/>
                <a:ea typeface="+mn-ea"/>
                <a:cs typeface="+mn-cs"/>
              </a:rPr>
              <a:t> that we saw in the previous slide by adding to it, the general overage of all ratings, denoted by alpha, the bias of user u, denoted by </a:t>
            </a:r>
            <a:r>
              <a:rPr lang="en-GB" sz="1200" b="0" i="0" u="none" strike="noStrike" kern="1200" dirty="0" err="1">
                <a:solidFill>
                  <a:schemeClr val="tx1"/>
                </a:solidFill>
                <a:effectLst/>
                <a:latin typeface="+mn-lt"/>
                <a:ea typeface="+mn-ea"/>
                <a:cs typeface="+mn-cs"/>
              </a:rPr>
              <a:t>b_u</a:t>
            </a:r>
            <a:r>
              <a:rPr lang="en-GB" sz="1200" b="0" i="0" u="none" strike="noStrike" kern="1200" dirty="0">
                <a:solidFill>
                  <a:schemeClr val="tx1"/>
                </a:solidFill>
                <a:effectLst/>
                <a:latin typeface="+mn-lt"/>
                <a:ea typeface="+mn-ea"/>
                <a:cs typeface="+mn-cs"/>
              </a:rPr>
              <a:t>, and the bias of item </a:t>
            </a:r>
            <a:r>
              <a:rPr lang="en-GB" sz="1200" b="0" i="0" u="none" strike="noStrike" kern="1200" dirty="0" err="1">
                <a:solidFill>
                  <a:schemeClr val="tx1"/>
                </a:solidFill>
                <a:effectLst/>
                <a:latin typeface="+mn-lt"/>
                <a:ea typeface="+mn-ea"/>
                <a:cs typeface="+mn-cs"/>
              </a:rPr>
              <a:t>i</a:t>
            </a:r>
            <a:r>
              <a:rPr lang="en-GB" sz="1200" b="0" i="0" u="none" strike="noStrike" kern="1200" dirty="0">
                <a:solidFill>
                  <a:schemeClr val="tx1"/>
                </a:solidFill>
                <a:effectLst/>
                <a:latin typeface="+mn-lt"/>
                <a:ea typeface="+mn-ea"/>
                <a:cs typeface="+mn-cs"/>
              </a:rPr>
              <a:t>, denoted by </a:t>
            </a:r>
            <a:r>
              <a:rPr lang="en-GB" sz="1200" b="0" i="0" u="none" strike="noStrike" kern="1200" dirty="0" err="1">
                <a:solidFill>
                  <a:schemeClr val="tx1"/>
                </a:solidFill>
                <a:effectLst/>
                <a:latin typeface="+mn-lt"/>
                <a:ea typeface="+mn-ea"/>
                <a:cs typeface="+mn-cs"/>
              </a:rPr>
              <a:t>b_i</a:t>
            </a:r>
            <a:r>
              <a:rPr lang="en-GB" sz="1200" b="0" i="0" u="none" strike="noStrike" kern="1200" dirty="0">
                <a:solidFill>
                  <a:schemeClr val="tx1"/>
                </a:solidFill>
                <a:effectLst/>
                <a:latin typeface="+mn-lt"/>
                <a:ea typeface="+mn-ea"/>
                <a:cs typeface="+mn-cs"/>
              </a:rPr>
              <a:t>.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In other words, the rating of a user u for item is a simple function of global average of all ratings, user and item biases, and the dot product of user and item factors.</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So, the goal of the LFM model is to estimate the rating of user u for item </a:t>
            </a:r>
            <a:r>
              <a:rPr lang="en-GB" sz="1200" b="0" i="0" u="none" strike="noStrike" kern="1200" dirty="0" err="1">
                <a:solidFill>
                  <a:schemeClr val="tx1"/>
                </a:solidFill>
                <a:effectLst/>
                <a:latin typeface="+mn-lt"/>
                <a:ea typeface="+mn-ea"/>
                <a:cs typeface="+mn-cs"/>
              </a:rPr>
              <a:t>i</a:t>
            </a:r>
            <a:r>
              <a:rPr lang="en-GB" sz="1200" b="0" i="0" u="none" strike="noStrike" kern="1200" dirty="0">
                <a:solidFill>
                  <a:schemeClr val="tx1"/>
                </a:solidFill>
                <a:effectLst/>
                <a:latin typeface="+mn-lt"/>
                <a:ea typeface="+mn-ea"/>
                <a:cs typeface="+mn-cs"/>
              </a:rPr>
              <a:t> such that it is very close to the actual rating. Basically, the goal is to minimize the error that is equal to the difference between the real rating and the estimated rating that user u assigns to item </a:t>
            </a:r>
            <a:r>
              <a:rPr lang="en-GB" sz="1200" b="0" i="0" u="none" strike="noStrike" kern="1200" dirty="0" err="1">
                <a:solidFill>
                  <a:schemeClr val="tx1"/>
                </a:solidFill>
                <a:effectLst/>
                <a:latin typeface="+mn-lt"/>
                <a:ea typeface="+mn-ea"/>
                <a:cs typeface="+mn-cs"/>
              </a:rPr>
              <a:t>i</a:t>
            </a:r>
            <a:r>
              <a:rPr lang="en-GB" sz="1200" b="0" i="0" u="none" strike="noStrike" kern="1200" dirty="0">
                <a:solidFill>
                  <a:schemeClr val="tx1"/>
                </a:solidFill>
                <a:effectLst/>
                <a:latin typeface="+mn-lt"/>
                <a:ea typeface="+mn-ea"/>
                <a:cs typeface="+mn-cs"/>
              </a:rPr>
              <a:t> where we denote the error corresponding to user u and item </a:t>
            </a:r>
            <a:r>
              <a:rPr lang="en-GB" sz="1200" b="0" i="0" u="none" strike="noStrike" kern="1200" dirty="0" err="1">
                <a:solidFill>
                  <a:schemeClr val="tx1"/>
                </a:solidFill>
                <a:effectLst/>
                <a:latin typeface="+mn-lt"/>
                <a:ea typeface="+mn-ea"/>
                <a:cs typeface="+mn-cs"/>
              </a:rPr>
              <a:t>i</a:t>
            </a:r>
            <a:r>
              <a:rPr lang="en-GB" sz="1200" b="0" i="0" u="none" strike="noStrike" kern="1200" dirty="0">
                <a:solidFill>
                  <a:schemeClr val="tx1"/>
                </a:solidFill>
                <a:effectLst/>
                <a:latin typeface="+mn-lt"/>
                <a:ea typeface="+mn-ea"/>
                <a:cs typeface="+mn-cs"/>
              </a:rPr>
              <a:t> by </a:t>
            </a:r>
            <a:r>
              <a:rPr lang="en-GB" sz="1200" b="0" i="0" u="none" strike="noStrike" kern="1200" dirty="0" err="1">
                <a:solidFill>
                  <a:schemeClr val="tx1"/>
                </a:solidFill>
                <a:effectLst/>
                <a:latin typeface="+mn-lt"/>
                <a:ea typeface="+mn-ea"/>
                <a:cs typeface="+mn-cs"/>
              </a:rPr>
              <a:t>e_ui</a:t>
            </a:r>
            <a:r>
              <a:rPr lang="en-GB" sz="1200" b="0" i="0" u="none" strike="noStrike" kern="1200" dirty="0">
                <a:solidFill>
                  <a:schemeClr val="tx1"/>
                </a:solidFill>
                <a:effectLst/>
                <a:latin typeface="+mn-lt"/>
                <a:ea typeface="+mn-ea"/>
                <a:cs typeface="+mn-cs"/>
              </a:rPr>
              <a:t>.</a:t>
            </a:r>
          </a:p>
        </p:txBody>
      </p:sp>
      <p:sp>
        <p:nvSpPr>
          <p:cNvPr id="4" name="Footer Placeholder 3"/>
          <p:cNvSpPr>
            <a:spLocks noGrp="1"/>
          </p:cNvSpPr>
          <p:nvPr>
            <p:ph type="ftr" sz="quarter" idx="4"/>
          </p:nvPr>
        </p:nvSpPr>
        <p:spPr/>
        <p:txBody>
          <a:bodyPr/>
          <a:lstStyle/>
          <a:p>
            <a:endParaRPr lang="en-NL"/>
          </a:p>
        </p:txBody>
      </p:sp>
      <p:sp>
        <p:nvSpPr>
          <p:cNvPr id="5" name="Slide Number Placeholder 4"/>
          <p:cNvSpPr>
            <a:spLocks noGrp="1"/>
          </p:cNvSpPr>
          <p:nvPr>
            <p:ph type="sldNum" sz="quarter" idx="5"/>
          </p:nvPr>
        </p:nvSpPr>
        <p:spPr/>
        <p:txBody>
          <a:bodyPr/>
          <a:lstStyle/>
          <a:p>
            <a:fld id="{B8D734AE-B25A-FF42-8450-36E4B4B34BFD}" type="slidenum">
              <a:rPr lang="en-NL" smtClean="0"/>
              <a:t>9</a:t>
            </a:fld>
            <a:endParaRPr lang="en-NL"/>
          </a:p>
        </p:txBody>
      </p:sp>
    </p:spTree>
    <p:extLst>
      <p:ext uri="{BB962C8B-B14F-4D97-AF65-F5344CB8AC3E}">
        <p14:creationId xmlns:p14="http://schemas.microsoft.com/office/powerpoint/2010/main" val="3146954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C37C8-CCEC-704F-8E07-D28F3E3B76D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AF57C7D8-F1DA-1E4C-A94C-C011D8765E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098BEA8C-1E9A-D248-9C76-CC2E7765A727}"/>
              </a:ext>
            </a:extLst>
          </p:cNvPr>
          <p:cNvSpPr>
            <a:spLocks noGrp="1"/>
          </p:cNvSpPr>
          <p:nvPr>
            <p:ph type="dt" sz="half" idx="10"/>
          </p:nvPr>
        </p:nvSpPr>
        <p:spPr/>
        <p:txBody>
          <a:bodyPr/>
          <a:lstStyle/>
          <a:p>
            <a:fld id="{93D84DF2-75BC-9142-8991-BD720D1DC245}" type="datetimeFigureOut">
              <a:rPr lang="en-NL" smtClean="0"/>
              <a:t>3/17/21</a:t>
            </a:fld>
            <a:endParaRPr lang="en-NL"/>
          </a:p>
        </p:txBody>
      </p:sp>
      <p:sp>
        <p:nvSpPr>
          <p:cNvPr id="5" name="Footer Placeholder 4">
            <a:extLst>
              <a:ext uri="{FF2B5EF4-FFF2-40B4-BE49-F238E27FC236}">
                <a16:creationId xmlns:a16="http://schemas.microsoft.com/office/drawing/2014/main" id="{089F0C0C-B1CF-F24B-9C10-6F581B0C4FBA}"/>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D73D950-F4A3-8045-80D1-89D85F221976}"/>
              </a:ext>
            </a:extLst>
          </p:cNvPr>
          <p:cNvSpPr>
            <a:spLocks noGrp="1"/>
          </p:cNvSpPr>
          <p:nvPr>
            <p:ph type="sldNum" sz="quarter" idx="12"/>
          </p:nvPr>
        </p:nvSpPr>
        <p:spPr/>
        <p:txBody>
          <a:bodyPr/>
          <a:lstStyle/>
          <a:p>
            <a:fld id="{135A2464-A1F0-1747-94F8-1FBCAA9B5201}" type="slidenum">
              <a:rPr lang="en-NL" smtClean="0"/>
              <a:t>‹#›</a:t>
            </a:fld>
            <a:endParaRPr lang="en-NL"/>
          </a:p>
        </p:txBody>
      </p:sp>
    </p:spTree>
    <p:extLst>
      <p:ext uri="{BB962C8B-B14F-4D97-AF65-F5344CB8AC3E}">
        <p14:creationId xmlns:p14="http://schemas.microsoft.com/office/powerpoint/2010/main" val="1273309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1CE16-1ADF-4D42-BA92-6C647F9F3E6A}"/>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CF703B85-A1C5-2D47-B043-4756F707BD3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D83B4775-5655-184C-88A4-900CAA2BE320}"/>
              </a:ext>
            </a:extLst>
          </p:cNvPr>
          <p:cNvSpPr>
            <a:spLocks noGrp="1"/>
          </p:cNvSpPr>
          <p:nvPr>
            <p:ph type="dt" sz="half" idx="10"/>
          </p:nvPr>
        </p:nvSpPr>
        <p:spPr/>
        <p:txBody>
          <a:bodyPr/>
          <a:lstStyle/>
          <a:p>
            <a:fld id="{93D84DF2-75BC-9142-8991-BD720D1DC245}" type="datetimeFigureOut">
              <a:rPr lang="en-NL" smtClean="0"/>
              <a:t>3/17/21</a:t>
            </a:fld>
            <a:endParaRPr lang="en-NL"/>
          </a:p>
        </p:txBody>
      </p:sp>
      <p:sp>
        <p:nvSpPr>
          <p:cNvPr id="5" name="Footer Placeholder 4">
            <a:extLst>
              <a:ext uri="{FF2B5EF4-FFF2-40B4-BE49-F238E27FC236}">
                <a16:creationId xmlns:a16="http://schemas.microsoft.com/office/drawing/2014/main" id="{AF97223D-4083-C14B-B49A-D6D7C23F87FA}"/>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749A2419-9F6B-1A40-A8B6-4CA9920887FC}"/>
              </a:ext>
            </a:extLst>
          </p:cNvPr>
          <p:cNvSpPr>
            <a:spLocks noGrp="1"/>
          </p:cNvSpPr>
          <p:nvPr>
            <p:ph type="sldNum" sz="quarter" idx="12"/>
          </p:nvPr>
        </p:nvSpPr>
        <p:spPr/>
        <p:txBody>
          <a:bodyPr/>
          <a:lstStyle/>
          <a:p>
            <a:fld id="{135A2464-A1F0-1747-94F8-1FBCAA9B5201}" type="slidenum">
              <a:rPr lang="en-NL" smtClean="0"/>
              <a:t>‹#›</a:t>
            </a:fld>
            <a:endParaRPr lang="en-NL"/>
          </a:p>
        </p:txBody>
      </p:sp>
    </p:spTree>
    <p:extLst>
      <p:ext uri="{BB962C8B-B14F-4D97-AF65-F5344CB8AC3E}">
        <p14:creationId xmlns:p14="http://schemas.microsoft.com/office/powerpoint/2010/main" val="2336974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F35961-7FCB-AE4A-9BFD-68D50BA476C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CF1EE74E-B1E3-3C4B-B836-0BCE8FE889F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3351D220-EE16-E441-8107-E31F855A3669}"/>
              </a:ext>
            </a:extLst>
          </p:cNvPr>
          <p:cNvSpPr>
            <a:spLocks noGrp="1"/>
          </p:cNvSpPr>
          <p:nvPr>
            <p:ph type="dt" sz="half" idx="10"/>
          </p:nvPr>
        </p:nvSpPr>
        <p:spPr/>
        <p:txBody>
          <a:bodyPr/>
          <a:lstStyle/>
          <a:p>
            <a:fld id="{93D84DF2-75BC-9142-8991-BD720D1DC245}" type="datetimeFigureOut">
              <a:rPr lang="en-NL" smtClean="0"/>
              <a:t>3/17/21</a:t>
            </a:fld>
            <a:endParaRPr lang="en-NL"/>
          </a:p>
        </p:txBody>
      </p:sp>
      <p:sp>
        <p:nvSpPr>
          <p:cNvPr id="5" name="Footer Placeholder 4">
            <a:extLst>
              <a:ext uri="{FF2B5EF4-FFF2-40B4-BE49-F238E27FC236}">
                <a16:creationId xmlns:a16="http://schemas.microsoft.com/office/drawing/2014/main" id="{2A200C4E-3137-EA40-838B-A2DF26FB20CF}"/>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8B9F4009-5AE8-1D4C-951D-88416B076CD4}"/>
              </a:ext>
            </a:extLst>
          </p:cNvPr>
          <p:cNvSpPr>
            <a:spLocks noGrp="1"/>
          </p:cNvSpPr>
          <p:nvPr>
            <p:ph type="sldNum" sz="quarter" idx="12"/>
          </p:nvPr>
        </p:nvSpPr>
        <p:spPr/>
        <p:txBody>
          <a:bodyPr/>
          <a:lstStyle/>
          <a:p>
            <a:fld id="{135A2464-A1F0-1747-94F8-1FBCAA9B5201}" type="slidenum">
              <a:rPr lang="en-NL" smtClean="0"/>
              <a:t>‹#›</a:t>
            </a:fld>
            <a:endParaRPr lang="en-NL"/>
          </a:p>
        </p:txBody>
      </p:sp>
    </p:spTree>
    <p:extLst>
      <p:ext uri="{BB962C8B-B14F-4D97-AF65-F5344CB8AC3E}">
        <p14:creationId xmlns:p14="http://schemas.microsoft.com/office/powerpoint/2010/main" val="34140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8279E-C8BA-FB4B-9BEF-0160EEB5BD9D}"/>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49E24166-3808-5D4A-A2AA-FFBC3FFD8B6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3C941524-A360-824A-85FC-3656028A3D42}"/>
              </a:ext>
            </a:extLst>
          </p:cNvPr>
          <p:cNvSpPr>
            <a:spLocks noGrp="1"/>
          </p:cNvSpPr>
          <p:nvPr>
            <p:ph type="dt" sz="half" idx="10"/>
          </p:nvPr>
        </p:nvSpPr>
        <p:spPr/>
        <p:txBody>
          <a:bodyPr/>
          <a:lstStyle/>
          <a:p>
            <a:fld id="{93D84DF2-75BC-9142-8991-BD720D1DC245}" type="datetimeFigureOut">
              <a:rPr lang="en-NL" smtClean="0"/>
              <a:t>3/17/21</a:t>
            </a:fld>
            <a:endParaRPr lang="en-NL"/>
          </a:p>
        </p:txBody>
      </p:sp>
      <p:sp>
        <p:nvSpPr>
          <p:cNvPr id="5" name="Footer Placeholder 4">
            <a:extLst>
              <a:ext uri="{FF2B5EF4-FFF2-40B4-BE49-F238E27FC236}">
                <a16:creationId xmlns:a16="http://schemas.microsoft.com/office/drawing/2014/main" id="{60190BB0-5558-BA49-87C2-B69034C2B31C}"/>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EAF10C0E-3F70-4F45-89B1-41B203C31A1A}"/>
              </a:ext>
            </a:extLst>
          </p:cNvPr>
          <p:cNvSpPr>
            <a:spLocks noGrp="1"/>
          </p:cNvSpPr>
          <p:nvPr>
            <p:ph type="sldNum" sz="quarter" idx="12"/>
          </p:nvPr>
        </p:nvSpPr>
        <p:spPr/>
        <p:txBody>
          <a:bodyPr/>
          <a:lstStyle/>
          <a:p>
            <a:fld id="{135A2464-A1F0-1747-94F8-1FBCAA9B5201}" type="slidenum">
              <a:rPr lang="en-NL" smtClean="0"/>
              <a:t>‹#›</a:t>
            </a:fld>
            <a:endParaRPr lang="en-NL"/>
          </a:p>
        </p:txBody>
      </p:sp>
    </p:spTree>
    <p:extLst>
      <p:ext uri="{BB962C8B-B14F-4D97-AF65-F5344CB8AC3E}">
        <p14:creationId xmlns:p14="http://schemas.microsoft.com/office/powerpoint/2010/main" val="2143140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A9C4A-2519-BC40-8C1D-1A78BB43BB7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86F4F483-BAF5-A840-A08A-5E91FB7F49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1E9540E-73EB-274F-8216-30B82DF75768}"/>
              </a:ext>
            </a:extLst>
          </p:cNvPr>
          <p:cNvSpPr>
            <a:spLocks noGrp="1"/>
          </p:cNvSpPr>
          <p:nvPr>
            <p:ph type="dt" sz="half" idx="10"/>
          </p:nvPr>
        </p:nvSpPr>
        <p:spPr/>
        <p:txBody>
          <a:bodyPr/>
          <a:lstStyle/>
          <a:p>
            <a:fld id="{93D84DF2-75BC-9142-8991-BD720D1DC245}" type="datetimeFigureOut">
              <a:rPr lang="en-NL" smtClean="0"/>
              <a:t>3/17/21</a:t>
            </a:fld>
            <a:endParaRPr lang="en-NL"/>
          </a:p>
        </p:txBody>
      </p:sp>
      <p:sp>
        <p:nvSpPr>
          <p:cNvPr id="5" name="Footer Placeholder 4">
            <a:extLst>
              <a:ext uri="{FF2B5EF4-FFF2-40B4-BE49-F238E27FC236}">
                <a16:creationId xmlns:a16="http://schemas.microsoft.com/office/drawing/2014/main" id="{783B33E2-2674-3E42-B429-C1A17A36A36A}"/>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FE851B03-587B-F24B-A296-BA68F06DD340}"/>
              </a:ext>
            </a:extLst>
          </p:cNvPr>
          <p:cNvSpPr>
            <a:spLocks noGrp="1"/>
          </p:cNvSpPr>
          <p:nvPr>
            <p:ph type="sldNum" sz="quarter" idx="12"/>
          </p:nvPr>
        </p:nvSpPr>
        <p:spPr/>
        <p:txBody>
          <a:bodyPr/>
          <a:lstStyle/>
          <a:p>
            <a:fld id="{135A2464-A1F0-1747-94F8-1FBCAA9B5201}" type="slidenum">
              <a:rPr lang="en-NL" smtClean="0"/>
              <a:t>‹#›</a:t>
            </a:fld>
            <a:endParaRPr lang="en-NL"/>
          </a:p>
        </p:txBody>
      </p:sp>
    </p:spTree>
    <p:extLst>
      <p:ext uri="{BB962C8B-B14F-4D97-AF65-F5344CB8AC3E}">
        <p14:creationId xmlns:p14="http://schemas.microsoft.com/office/powerpoint/2010/main" val="2943350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D0481-D970-2245-8943-3BFDD400DFBD}"/>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44529401-A336-BD45-A791-A7D1D9A4DA1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8C0CB1BA-6985-CF46-9B30-DD365589E1B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578526F6-9D60-6A42-A78F-AECB073321F6}"/>
              </a:ext>
            </a:extLst>
          </p:cNvPr>
          <p:cNvSpPr>
            <a:spLocks noGrp="1"/>
          </p:cNvSpPr>
          <p:nvPr>
            <p:ph type="dt" sz="half" idx="10"/>
          </p:nvPr>
        </p:nvSpPr>
        <p:spPr/>
        <p:txBody>
          <a:bodyPr/>
          <a:lstStyle/>
          <a:p>
            <a:fld id="{93D84DF2-75BC-9142-8991-BD720D1DC245}" type="datetimeFigureOut">
              <a:rPr lang="en-NL" smtClean="0"/>
              <a:t>3/17/21</a:t>
            </a:fld>
            <a:endParaRPr lang="en-NL"/>
          </a:p>
        </p:txBody>
      </p:sp>
      <p:sp>
        <p:nvSpPr>
          <p:cNvPr id="6" name="Footer Placeholder 5">
            <a:extLst>
              <a:ext uri="{FF2B5EF4-FFF2-40B4-BE49-F238E27FC236}">
                <a16:creationId xmlns:a16="http://schemas.microsoft.com/office/drawing/2014/main" id="{837B1E44-F224-0D4A-9545-9BCAABE353A7}"/>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76BAD98D-4B18-6341-B8DB-08F8A4A04E34}"/>
              </a:ext>
            </a:extLst>
          </p:cNvPr>
          <p:cNvSpPr>
            <a:spLocks noGrp="1"/>
          </p:cNvSpPr>
          <p:nvPr>
            <p:ph type="sldNum" sz="quarter" idx="12"/>
          </p:nvPr>
        </p:nvSpPr>
        <p:spPr/>
        <p:txBody>
          <a:bodyPr/>
          <a:lstStyle/>
          <a:p>
            <a:fld id="{135A2464-A1F0-1747-94F8-1FBCAA9B5201}" type="slidenum">
              <a:rPr lang="en-NL" smtClean="0"/>
              <a:t>‹#›</a:t>
            </a:fld>
            <a:endParaRPr lang="en-NL"/>
          </a:p>
        </p:txBody>
      </p:sp>
    </p:spTree>
    <p:extLst>
      <p:ext uri="{BB962C8B-B14F-4D97-AF65-F5344CB8AC3E}">
        <p14:creationId xmlns:p14="http://schemas.microsoft.com/office/powerpoint/2010/main" val="360585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47639-0343-3D46-A02B-8215199E8B75}"/>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A4B13AB1-5D53-A34D-AA30-77ED7081B9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FA77821-BD0E-FF43-9A47-95579FCD046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D9AFCA41-81ED-2F43-802D-DA2F89D26D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2290D2D-2B93-FD4D-AB76-30FE2D41F1E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1B852F46-83D3-4B4E-AF9D-5F8A97E7AD80}"/>
              </a:ext>
            </a:extLst>
          </p:cNvPr>
          <p:cNvSpPr>
            <a:spLocks noGrp="1"/>
          </p:cNvSpPr>
          <p:nvPr>
            <p:ph type="dt" sz="half" idx="10"/>
          </p:nvPr>
        </p:nvSpPr>
        <p:spPr/>
        <p:txBody>
          <a:bodyPr/>
          <a:lstStyle/>
          <a:p>
            <a:fld id="{93D84DF2-75BC-9142-8991-BD720D1DC245}" type="datetimeFigureOut">
              <a:rPr lang="en-NL" smtClean="0"/>
              <a:t>3/17/21</a:t>
            </a:fld>
            <a:endParaRPr lang="en-NL"/>
          </a:p>
        </p:txBody>
      </p:sp>
      <p:sp>
        <p:nvSpPr>
          <p:cNvPr id="8" name="Footer Placeholder 7">
            <a:extLst>
              <a:ext uri="{FF2B5EF4-FFF2-40B4-BE49-F238E27FC236}">
                <a16:creationId xmlns:a16="http://schemas.microsoft.com/office/drawing/2014/main" id="{68983D50-5133-A14B-A0F6-F4046AFB2064}"/>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B020176A-DF2C-4945-B593-68E4DD3750AC}"/>
              </a:ext>
            </a:extLst>
          </p:cNvPr>
          <p:cNvSpPr>
            <a:spLocks noGrp="1"/>
          </p:cNvSpPr>
          <p:nvPr>
            <p:ph type="sldNum" sz="quarter" idx="12"/>
          </p:nvPr>
        </p:nvSpPr>
        <p:spPr/>
        <p:txBody>
          <a:bodyPr/>
          <a:lstStyle/>
          <a:p>
            <a:fld id="{135A2464-A1F0-1747-94F8-1FBCAA9B5201}" type="slidenum">
              <a:rPr lang="en-NL" smtClean="0"/>
              <a:t>‹#›</a:t>
            </a:fld>
            <a:endParaRPr lang="en-NL"/>
          </a:p>
        </p:txBody>
      </p:sp>
    </p:spTree>
    <p:extLst>
      <p:ext uri="{BB962C8B-B14F-4D97-AF65-F5344CB8AC3E}">
        <p14:creationId xmlns:p14="http://schemas.microsoft.com/office/powerpoint/2010/main" val="341887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0FF4A-DE89-1E47-98BD-C9A0CDD6AEBF}"/>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21A4158B-B1E8-6845-9C21-D0E73A4AB454}"/>
              </a:ext>
            </a:extLst>
          </p:cNvPr>
          <p:cNvSpPr>
            <a:spLocks noGrp="1"/>
          </p:cNvSpPr>
          <p:nvPr>
            <p:ph type="dt" sz="half" idx="10"/>
          </p:nvPr>
        </p:nvSpPr>
        <p:spPr/>
        <p:txBody>
          <a:bodyPr/>
          <a:lstStyle/>
          <a:p>
            <a:fld id="{93D84DF2-75BC-9142-8991-BD720D1DC245}" type="datetimeFigureOut">
              <a:rPr lang="en-NL" smtClean="0"/>
              <a:t>3/17/21</a:t>
            </a:fld>
            <a:endParaRPr lang="en-NL"/>
          </a:p>
        </p:txBody>
      </p:sp>
      <p:sp>
        <p:nvSpPr>
          <p:cNvPr id="4" name="Footer Placeholder 3">
            <a:extLst>
              <a:ext uri="{FF2B5EF4-FFF2-40B4-BE49-F238E27FC236}">
                <a16:creationId xmlns:a16="http://schemas.microsoft.com/office/drawing/2014/main" id="{BF67048C-3A65-994D-AD10-6FEACFBBCCEE}"/>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18CB37D0-01CE-0647-8262-E9A5046EF7A6}"/>
              </a:ext>
            </a:extLst>
          </p:cNvPr>
          <p:cNvSpPr>
            <a:spLocks noGrp="1"/>
          </p:cNvSpPr>
          <p:nvPr>
            <p:ph type="sldNum" sz="quarter" idx="12"/>
          </p:nvPr>
        </p:nvSpPr>
        <p:spPr/>
        <p:txBody>
          <a:bodyPr/>
          <a:lstStyle/>
          <a:p>
            <a:fld id="{135A2464-A1F0-1747-94F8-1FBCAA9B5201}" type="slidenum">
              <a:rPr lang="en-NL" smtClean="0"/>
              <a:t>‹#›</a:t>
            </a:fld>
            <a:endParaRPr lang="en-NL"/>
          </a:p>
        </p:txBody>
      </p:sp>
    </p:spTree>
    <p:extLst>
      <p:ext uri="{BB962C8B-B14F-4D97-AF65-F5344CB8AC3E}">
        <p14:creationId xmlns:p14="http://schemas.microsoft.com/office/powerpoint/2010/main" val="2681169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F49A00-7EF3-B346-BB22-C09C0B9674D2}"/>
              </a:ext>
            </a:extLst>
          </p:cNvPr>
          <p:cNvSpPr>
            <a:spLocks noGrp="1"/>
          </p:cNvSpPr>
          <p:nvPr>
            <p:ph type="dt" sz="half" idx="10"/>
          </p:nvPr>
        </p:nvSpPr>
        <p:spPr/>
        <p:txBody>
          <a:bodyPr/>
          <a:lstStyle/>
          <a:p>
            <a:fld id="{93D84DF2-75BC-9142-8991-BD720D1DC245}" type="datetimeFigureOut">
              <a:rPr lang="en-NL" smtClean="0"/>
              <a:t>3/17/21</a:t>
            </a:fld>
            <a:endParaRPr lang="en-NL"/>
          </a:p>
        </p:txBody>
      </p:sp>
      <p:sp>
        <p:nvSpPr>
          <p:cNvPr id="3" name="Footer Placeholder 2">
            <a:extLst>
              <a:ext uri="{FF2B5EF4-FFF2-40B4-BE49-F238E27FC236}">
                <a16:creationId xmlns:a16="http://schemas.microsoft.com/office/drawing/2014/main" id="{446A6E14-A481-6E43-8A52-0641EF362D4F}"/>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C9D6CFA4-2635-2A4C-BE8B-5A4BA8731D0B}"/>
              </a:ext>
            </a:extLst>
          </p:cNvPr>
          <p:cNvSpPr>
            <a:spLocks noGrp="1"/>
          </p:cNvSpPr>
          <p:nvPr>
            <p:ph type="sldNum" sz="quarter" idx="12"/>
          </p:nvPr>
        </p:nvSpPr>
        <p:spPr/>
        <p:txBody>
          <a:bodyPr/>
          <a:lstStyle/>
          <a:p>
            <a:fld id="{135A2464-A1F0-1747-94F8-1FBCAA9B5201}" type="slidenum">
              <a:rPr lang="en-NL" smtClean="0"/>
              <a:t>‹#›</a:t>
            </a:fld>
            <a:endParaRPr lang="en-NL"/>
          </a:p>
        </p:txBody>
      </p:sp>
    </p:spTree>
    <p:extLst>
      <p:ext uri="{BB962C8B-B14F-4D97-AF65-F5344CB8AC3E}">
        <p14:creationId xmlns:p14="http://schemas.microsoft.com/office/powerpoint/2010/main" val="273712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4BEF-6AF6-D34D-A959-FB4E7362D1B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E2CF2EC4-22D7-EB4D-99A1-A97BA64DC9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2260195D-AA65-9E40-B1D3-A1FFA15879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13AEF63-03E9-0449-B724-9BB86DAD4E98}"/>
              </a:ext>
            </a:extLst>
          </p:cNvPr>
          <p:cNvSpPr>
            <a:spLocks noGrp="1"/>
          </p:cNvSpPr>
          <p:nvPr>
            <p:ph type="dt" sz="half" idx="10"/>
          </p:nvPr>
        </p:nvSpPr>
        <p:spPr/>
        <p:txBody>
          <a:bodyPr/>
          <a:lstStyle/>
          <a:p>
            <a:fld id="{93D84DF2-75BC-9142-8991-BD720D1DC245}" type="datetimeFigureOut">
              <a:rPr lang="en-NL" smtClean="0"/>
              <a:t>3/17/21</a:t>
            </a:fld>
            <a:endParaRPr lang="en-NL"/>
          </a:p>
        </p:txBody>
      </p:sp>
      <p:sp>
        <p:nvSpPr>
          <p:cNvPr id="6" name="Footer Placeholder 5">
            <a:extLst>
              <a:ext uri="{FF2B5EF4-FFF2-40B4-BE49-F238E27FC236}">
                <a16:creationId xmlns:a16="http://schemas.microsoft.com/office/drawing/2014/main" id="{84420655-7793-254E-8089-128452748F08}"/>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59E8CB00-A970-3C4D-93DD-3CF0C3B66704}"/>
              </a:ext>
            </a:extLst>
          </p:cNvPr>
          <p:cNvSpPr>
            <a:spLocks noGrp="1"/>
          </p:cNvSpPr>
          <p:nvPr>
            <p:ph type="sldNum" sz="quarter" idx="12"/>
          </p:nvPr>
        </p:nvSpPr>
        <p:spPr/>
        <p:txBody>
          <a:bodyPr/>
          <a:lstStyle/>
          <a:p>
            <a:fld id="{135A2464-A1F0-1747-94F8-1FBCAA9B5201}" type="slidenum">
              <a:rPr lang="en-NL" smtClean="0"/>
              <a:t>‹#›</a:t>
            </a:fld>
            <a:endParaRPr lang="en-NL"/>
          </a:p>
        </p:txBody>
      </p:sp>
    </p:spTree>
    <p:extLst>
      <p:ext uri="{BB962C8B-B14F-4D97-AF65-F5344CB8AC3E}">
        <p14:creationId xmlns:p14="http://schemas.microsoft.com/office/powerpoint/2010/main" val="4167079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2084F-71A9-8B4D-85E9-42229C88F0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51FEBE0E-A279-8845-80B5-E39EB934ED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702E22F3-66A8-9943-B0C6-C7FDBF7107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80FBD68-CC25-3249-95B5-CD9361BAD1F5}"/>
              </a:ext>
            </a:extLst>
          </p:cNvPr>
          <p:cNvSpPr>
            <a:spLocks noGrp="1"/>
          </p:cNvSpPr>
          <p:nvPr>
            <p:ph type="dt" sz="half" idx="10"/>
          </p:nvPr>
        </p:nvSpPr>
        <p:spPr/>
        <p:txBody>
          <a:bodyPr/>
          <a:lstStyle/>
          <a:p>
            <a:fld id="{93D84DF2-75BC-9142-8991-BD720D1DC245}" type="datetimeFigureOut">
              <a:rPr lang="en-NL" smtClean="0"/>
              <a:t>3/17/21</a:t>
            </a:fld>
            <a:endParaRPr lang="en-NL"/>
          </a:p>
        </p:txBody>
      </p:sp>
      <p:sp>
        <p:nvSpPr>
          <p:cNvPr id="6" name="Footer Placeholder 5">
            <a:extLst>
              <a:ext uri="{FF2B5EF4-FFF2-40B4-BE49-F238E27FC236}">
                <a16:creationId xmlns:a16="http://schemas.microsoft.com/office/drawing/2014/main" id="{2E5D161F-D5FB-9F42-8B63-72535BBC052E}"/>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37E6D2D2-6030-A34D-B571-47FC6C87E8FE}"/>
              </a:ext>
            </a:extLst>
          </p:cNvPr>
          <p:cNvSpPr>
            <a:spLocks noGrp="1"/>
          </p:cNvSpPr>
          <p:nvPr>
            <p:ph type="sldNum" sz="quarter" idx="12"/>
          </p:nvPr>
        </p:nvSpPr>
        <p:spPr/>
        <p:txBody>
          <a:bodyPr/>
          <a:lstStyle/>
          <a:p>
            <a:fld id="{135A2464-A1F0-1747-94F8-1FBCAA9B5201}" type="slidenum">
              <a:rPr lang="en-NL" smtClean="0"/>
              <a:t>‹#›</a:t>
            </a:fld>
            <a:endParaRPr lang="en-NL"/>
          </a:p>
        </p:txBody>
      </p:sp>
    </p:spTree>
    <p:extLst>
      <p:ext uri="{BB962C8B-B14F-4D97-AF65-F5344CB8AC3E}">
        <p14:creationId xmlns:p14="http://schemas.microsoft.com/office/powerpoint/2010/main" val="502292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C709B-72F5-5D42-BDE0-DEBFBCE4A1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ACBA9AC0-7CDD-FD4E-807D-D5F247969B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C0225FDF-4A9B-C84C-98FC-073BB8222F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D84DF2-75BC-9142-8991-BD720D1DC245}" type="datetimeFigureOut">
              <a:rPr lang="en-NL" smtClean="0"/>
              <a:t>3/17/21</a:t>
            </a:fld>
            <a:endParaRPr lang="en-NL"/>
          </a:p>
        </p:txBody>
      </p:sp>
      <p:sp>
        <p:nvSpPr>
          <p:cNvPr id="5" name="Footer Placeholder 4">
            <a:extLst>
              <a:ext uri="{FF2B5EF4-FFF2-40B4-BE49-F238E27FC236}">
                <a16:creationId xmlns:a16="http://schemas.microsoft.com/office/drawing/2014/main" id="{1CB1C105-728F-1240-8AEE-3F0FDD745A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BB2A3942-4780-E744-B427-36F96DA929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A2464-A1F0-1747-94F8-1FBCAA9B5201}" type="slidenum">
              <a:rPr lang="en-NL" smtClean="0"/>
              <a:t>‹#›</a:t>
            </a:fld>
            <a:endParaRPr lang="en-NL"/>
          </a:p>
        </p:txBody>
      </p:sp>
    </p:spTree>
    <p:extLst>
      <p:ext uri="{BB962C8B-B14F-4D97-AF65-F5344CB8AC3E}">
        <p14:creationId xmlns:p14="http://schemas.microsoft.com/office/powerpoint/2010/main" val="2694494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3F133F-5A6B-FC47-A448-06603ACD650B}"/>
              </a:ext>
            </a:extLst>
          </p:cNvPr>
          <p:cNvSpPr txBox="1"/>
          <p:nvPr/>
        </p:nvSpPr>
        <p:spPr>
          <a:xfrm>
            <a:off x="1717813" y="765313"/>
            <a:ext cx="8756374" cy="1077218"/>
          </a:xfrm>
          <a:prstGeom prst="rect">
            <a:avLst/>
          </a:prstGeom>
          <a:noFill/>
        </p:spPr>
        <p:txBody>
          <a:bodyPr wrap="square" rtlCol="0">
            <a:spAutoFit/>
          </a:bodyPr>
          <a:lstStyle/>
          <a:p>
            <a:pPr algn="ctr"/>
            <a:r>
              <a:rPr lang="en-NL" sz="3200" b="1" dirty="0">
                <a:solidFill>
                  <a:srgbClr val="C00000"/>
                </a:solidFill>
              </a:rPr>
              <a:t>Utilizing Textual Reviews in Latent Factor Models for Recommender Systems</a:t>
            </a:r>
          </a:p>
        </p:txBody>
      </p:sp>
      <p:sp>
        <p:nvSpPr>
          <p:cNvPr id="5" name="TextBox 4">
            <a:extLst>
              <a:ext uri="{FF2B5EF4-FFF2-40B4-BE49-F238E27FC236}">
                <a16:creationId xmlns:a16="http://schemas.microsoft.com/office/drawing/2014/main" id="{042FC03C-79A4-CA4B-92DE-554880BB2B77}"/>
              </a:ext>
            </a:extLst>
          </p:cNvPr>
          <p:cNvSpPr txBox="1"/>
          <p:nvPr/>
        </p:nvSpPr>
        <p:spPr>
          <a:xfrm>
            <a:off x="1717813" y="5533552"/>
            <a:ext cx="8756374" cy="400110"/>
          </a:xfrm>
          <a:prstGeom prst="rect">
            <a:avLst/>
          </a:prstGeom>
          <a:noFill/>
        </p:spPr>
        <p:txBody>
          <a:bodyPr wrap="square" rtlCol="0">
            <a:spAutoFit/>
          </a:bodyPr>
          <a:lstStyle/>
          <a:p>
            <a:pPr algn="ctr"/>
            <a:r>
              <a:rPr lang="en-NL" sz="2000" b="1" dirty="0">
                <a:solidFill>
                  <a:schemeClr val="tx2"/>
                </a:solidFill>
              </a:rPr>
              <a:t>36</a:t>
            </a:r>
            <a:r>
              <a:rPr lang="en-NL" sz="2000" b="1" baseline="30000" dirty="0">
                <a:solidFill>
                  <a:schemeClr val="tx2"/>
                </a:solidFill>
              </a:rPr>
              <a:t>th </a:t>
            </a:r>
            <a:r>
              <a:rPr lang="en-NL" sz="2000" b="1" dirty="0">
                <a:solidFill>
                  <a:schemeClr val="tx2"/>
                </a:solidFill>
              </a:rPr>
              <a:t>ACM/SIGAPP Symposium on Applied Computing (SAC 2021)</a:t>
            </a:r>
          </a:p>
        </p:txBody>
      </p:sp>
      <p:sp>
        <p:nvSpPr>
          <p:cNvPr id="6" name="TextBox 5">
            <a:extLst>
              <a:ext uri="{FF2B5EF4-FFF2-40B4-BE49-F238E27FC236}">
                <a16:creationId xmlns:a16="http://schemas.microsoft.com/office/drawing/2014/main" id="{138141AA-9F86-0B4D-997A-051B9A786922}"/>
              </a:ext>
            </a:extLst>
          </p:cNvPr>
          <p:cNvSpPr txBox="1"/>
          <p:nvPr/>
        </p:nvSpPr>
        <p:spPr>
          <a:xfrm>
            <a:off x="1257299" y="2828835"/>
            <a:ext cx="4838701" cy="1508105"/>
          </a:xfrm>
          <a:prstGeom prst="rect">
            <a:avLst/>
          </a:prstGeom>
          <a:noFill/>
        </p:spPr>
        <p:txBody>
          <a:bodyPr wrap="square" rtlCol="0">
            <a:spAutoFit/>
          </a:bodyPr>
          <a:lstStyle/>
          <a:p>
            <a:pPr algn="ctr"/>
            <a:r>
              <a:rPr lang="en-NL" sz="2400" b="1" dirty="0"/>
              <a:t>Tatev Karen Aslanyan</a:t>
            </a:r>
          </a:p>
          <a:p>
            <a:pPr algn="ctr"/>
            <a:r>
              <a:rPr lang="en-NL" sz="2400" dirty="0"/>
              <a:t>Erasmus Univeristy Rotterdam</a:t>
            </a:r>
          </a:p>
          <a:p>
            <a:pPr algn="ctr"/>
            <a:r>
              <a:rPr lang="en-NL" sz="2400" dirty="0"/>
              <a:t>Data Scientist at Elsevier</a:t>
            </a:r>
          </a:p>
          <a:p>
            <a:pPr algn="ctr"/>
            <a:r>
              <a:rPr lang="en-NL" sz="2000" dirty="0">
                <a:solidFill>
                  <a:schemeClr val="accent2"/>
                </a:solidFill>
              </a:rPr>
              <a:t>tatevkaren@gmail.com</a:t>
            </a:r>
          </a:p>
        </p:txBody>
      </p:sp>
      <p:sp>
        <p:nvSpPr>
          <p:cNvPr id="7" name="TextBox 6">
            <a:extLst>
              <a:ext uri="{FF2B5EF4-FFF2-40B4-BE49-F238E27FC236}">
                <a16:creationId xmlns:a16="http://schemas.microsoft.com/office/drawing/2014/main" id="{99D4569E-DF73-F343-B8CB-C56D3B3779C5}"/>
              </a:ext>
            </a:extLst>
          </p:cNvPr>
          <p:cNvSpPr txBox="1"/>
          <p:nvPr/>
        </p:nvSpPr>
        <p:spPr>
          <a:xfrm>
            <a:off x="5978386" y="2828834"/>
            <a:ext cx="4838701" cy="1508105"/>
          </a:xfrm>
          <a:prstGeom prst="rect">
            <a:avLst/>
          </a:prstGeom>
          <a:noFill/>
        </p:spPr>
        <p:txBody>
          <a:bodyPr wrap="square" rtlCol="0">
            <a:spAutoFit/>
          </a:bodyPr>
          <a:lstStyle/>
          <a:p>
            <a:pPr algn="ctr"/>
            <a:r>
              <a:rPr lang="en-NL" sz="2400" b="1" dirty="0"/>
              <a:t>Flavius Frasincar</a:t>
            </a:r>
          </a:p>
          <a:p>
            <a:pPr algn="ctr"/>
            <a:r>
              <a:rPr lang="en-NL" sz="2400" dirty="0"/>
              <a:t>Erasmus Univeristy Rotterdam</a:t>
            </a:r>
          </a:p>
          <a:p>
            <a:pPr algn="ctr"/>
            <a:r>
              <a:rPr lang="en-NL" sz="2400" dirty="0"/>
              <a:t>Assist</a:t>
            </a:r>
            <a:r>
              <a:rPr lang="en-GB" sz="2400" dirty="0"/>
              <a:t>a</a:t>
            </a:r>
            <a:r>
              <a:rPr lang="en-NL" sz="2400" dirty="0"/>
              <a:t>nt Professor</a:t>
            </a:r>
          </a:p>
          <a:p>
            <a:pPr algn="ctr"/>
            <a:r>
              <a:rPr lang="en-NL" sz="2000" dirty="0">
                <a:solidFill>
                  <a:schemeClr val="accent2"/>
                </a:solidFill>
              </a:rPr>
              <a:t>frasincar@ese.eur.nl</a:t>
            </a:r>
          </a:p>
        </p:txBody>
      </p:sp>
    </p:spTree>
    <p:extLst>
      <p:ext uri="{BB962C8B-B14F-4D97-AF65-F5344CB8AC3E}">
        <p14:creationId xmlns:p14="http://schemas.microsoft.com/office/powerpoint/2010/main" val="4101557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105513-E6EE-E043-8477-4D89F3F799B6}"/>
              </a:ext>
            </a:extLst>
          </p:cNvPr>
          <p:cNvSpPr/>
          <p:nvPr/>
        </p:nvSpPr>
        <p:spPr>
          <a:xfrm>
            <a:off x="8346693" y="6335403"/>
            <a:ext cx="3696220" cy="369332"/>
          </a:xfrm>
          <a:prstGeom prst="rect">
            <a:avLst/>
          </a:prstGeom>
        </p:spPr>
        <p:txBody>
          <a:bodyPr wrap="square">
            <a:spAutoFit/>
          </a:bodyPr>
          <a:lstStyle/>
          <a:p>
            <a:pPr algn="ctr"/>
            <a:r>
              <a:rPr lang="en-NL" b="1" dirty="0">
                <a:solidFill>
                  <a:schemeClr val="bg2">
                    <a:lumMod val="75000"/>
                  </a:schemeClr>
                </a:solidFill>
              </a:rPr>
              <a:t>(SAC 2021) Tatev Karen Aslanyan</a:t>
            </a:r>
          </a:p>
        </p:txBody>
      </p:sp>
      <p:pic>
        <p:nvPicPr>
          <p:cNvPr id="5" name="image1.png">
            <a:extLst>
              <a:ext uri="{FF2B5EF4-FFF2-40B4-BE49-F238E27FC236}">
                <a16:creationId xmlns:a16="http://schemas.microsoft.com/office/drawing/2014/main" id="{063A0499-C9F5-D048-9BE8-8EEE15CF323B}"/>
              </a:ext>
            </a:extLst>
          </p:cNvPr>
          <p:cNvPicPr/>
          <p:nvPr/>
        </p:nvPicPr>
        <p:blipFill>
          <a:blip r:embed="rId3"/>
          <a:srcRect/>
          <a:stretch>
            <a:fillRect/>
          </a:stretch>
        </p:blipFill>
        <p:spPr>
          <a:xfrm>
            <a:off x="8800786" y="1997933"/>
            <a:ext cx="2210631" cy="762143"/>
          </a:xfrm>
          <a:prstGeom prst="rect">
            <a:avLst/>
          </a:prstGeom>
          <a:ln/>
        </p:spPr>
      </p:pic>
      <p:pic>
        <p:nvPicPr>
          <p:cNvPr id="6" name="image4.png">
            <a:extLst>
              <a:ext uri="{FF2B5EF4-FFF2-40B4-BE49-F238E27FC236}">
                <a16:creationId xmlns:a16="http://schemas.microsoft.com/office/drawing/2014/main" id="{FEAB1FE7-4B6D-094F-854F-F2866D504D1A}"/>
              </a:ext>
            </a:extLst>
          </p:cNvPr>
          <p:cNvPicPr/>
          <p:nvPr/>
        </p:nvPicPr>
        <p:blipFill>
          <a:blip r:embed="rId4"/>
          <a:srcRect/>
          <a:stretch>
            <a:fillRect/>
          </a:stretch>
        </p:blipFill>
        <p:spPr>
          <a:xfrm>
            <a:off x="1986218" y="4347909"/>
            <a:ext cx="7919884" cy="1426385"/>
          </a:xfrm>
          <a:prstGeom prst="rect">
            <a:avLst/>
          </a:prstGeom>
          <a:ln/>
        </p:spPr>
      </p:pic>
      <p:sp>
        <p:nvSpPr>
          <p:cNvPr id="9" name="TextBox 8">
            <a:extLst>
              <a:ext uri="{FF2B5EF4-FFF2-40B4-BE49-F238E27FC236}">
                <a16:creationId xmlns:a16="http://schemas.microsoft.com/office/drawing/2014/main" id="{76CAA15A-6565-524C-9992-C3B01951A834}"/>
              </a:ext>
            </a:extLst>
          </p:cNvPr>
          <p:cNvSpPr txBox="1"/>
          <p:nvPr/>
        </p:nvSpPr>
        <p:spPr>
          <a:xfrm>
            <a:off x="700750" y="839444"/>
            <a:ext cx="5245410" cy="646331"/>
          </a:xfrm>
          <a:prstGeom prst="rect">
            <a:avLst/>
          </a:prstGeom>
          <a:noFill/>
        </p:spPr>
        <p:txBody>
          <a:bodyPr wrap="none" rtlCol="0">
            <a:spAutoFit/>
          </a:bodyPr>
          <a:lstStyle/>
          <a:p>
            <a:r>
              <a:rPr lang="nl-NL" sz="3600" dirty="0">
                <a:solidFill>
                  <a:srgbClr val="C00000"/>
                </a:solidFill>
              </a:rPr>
              <a:t>Latent Factor Model (LFM)</a:t>
            </a:r>
            <a:r>
              <a:rPr lang="en-NL" sz="3600" dirty="0">
                <a:solidFill>
                  <a:srgbClr val="C00000"/>
                </a:solidFill>
                <a:effectLst/>
              </a:rPr>
              <a:t> </a:t>
            </a:r>
            <a:endParaRPr lang="en-NL" sz="3600" dirty="0">
              <a:solidFill>
                <a:srgbClr val="C00000"/>
              </a:solidFill>
            </a:endParaRPr>
          </a:p>
        </p:txBody>
      </p:sp>
      <p:sp>
        <p:nvSpPr>
          <p:cNvPr id="2" name="TextBox 1">
            <a:extLst>
              <a:ext uri="{FF2B5EF4-FFF2-40B4-BE49-F238E27FC236}">
                <a16:creationId xmlns:a16="http://schemas.microsoft.com/office/drawing/2014/main" id="{96EC6373-9684-8B48-81F6-CD641653C344}"/>
              </a:ext>
            </a:extLst>
          </p:cNvPr>
          <p:cNvSpPr txBox="1"/>
          <p:nvPr/>
        </p:nvSpPr>
        <p:spPr>
          <a:xfrm>
            <a:off x="858921" y="1977970"/>
            <a:ext cx="7487771" cy="3370153"/>
          </a:xfrm>
          <a:prstGeom prst="rect">
            <a:avLst/>
          </a:prstGeom>
          <a:noFill/>
        </p:spPr>
        <p:txBody>
          <a:bodyPr wrap="square" rtlCol="0">
            <a:spAutoFit/>
          </a:bodyPr>
          <a:lstStyle/>
          <a:p>
            <a:pPr>
              <a:lnSpc>
                <a:spcPct val="150000"/>
              </a:lnSpc>
            </a:pPr>
            <a:r>
              <a:rPr lang="en-NL" sz="2000" b="1" dirty="0"/>
              <a:t>Generalization from one pair of user and item to the entire sample</a:t>
            </a:r>
          </a:p>
          <a:p>
            <a:pPr marL="742950" lvl="1" indent="-285750">
              <a:lnSpc>
                <a:spcPct val="150000"/>
              </a:lnSpc>
              <a:buFont typeface="Wingdings" pitchFamily="2" charset="2"/>
              <a:buChar char="§"/>
            </a:pPr>
            <a:r>
              <a:rPr lang="en-NL" b="1" dirty="0">
                <a:solidFill>
                  <a:schemeClr val="accent6"/>
                </a:solidFill>
              </a:rPr>
              <a:t>Minimize the </a:t>
            </a:r>
            <a:r>
              <a:rPr lang="nl-NL" b="1" dirty="0" err="1">
                <a:solidFill>
                  <a:schemeClr val="accent6"/>
                </a:solidFill>
              </a:rPr>
              <a:t>quadratic</a:t>
            </a:r>
            <a:r>
              <a:rPr lang="nl-NL" b="1" dirty="0">
                <a:solidFill>
                  <a:schemeClr val="accent6"/>
                </a:solidFill>
              </a:rPr>
              <a:t> </a:t>
            </a:r>
            <a:r>
              <a:rPr lang="nl-NL" b="1" dirty="0" err="1">
                <a:solidFill>
                  <a:schemeClr val="accent6"/>
                </a:solidFill>
              </a:rPr>
              <a:t>loss</a:t>
            </a:r>
            <a:r>
              <a:rPr lang="nl-NL" b="1" dirty="0">
                <a:solidFill>
                  <a:schemeClr val="accent6"/>
                </a:solidFill>
              </a:rPr>
              <a:t> </a:t>
            </a:r>
            <a:r>
              <a:rPr lang="nl-NL" b="1" dirty="0" err="1">
                <a:solidFill>
                  <a:schemeClr val="accent6"/>
                </a:solidFill>
              </a:rPr>
              <a:t>function</a:t>
            </a:r>
            <a:endParaRPr lang="nl-NL" b="1" dirty="0">
              <a:solidFill>
                <a:schemeClr val="accent6"/>
              </a:solidFill>
            </a:endParaRPr>
          </a:p>
          <a:p>
            <a:pPr marL="742950" lvl="1" indent="-285750">
              <a:lnSpc>
                <a:spcPct val="150000"/>
              </a:lnSpc>
              <a:buFont typeface="Wingdings" pitchFamily="2" charset="2"/>
              <a:buChar char="§"/>
            </a:pPr>
            <a:endParaRPr lang="nl-NL" b="1" dirty="0">
              <a:solidFill>
                <a:schemeClr val="accent6"/>
              </a:solidFill>
            </a:endParaRPr>
          </a:p>
          <a:p>
            <a:pPr>
              <a:lnSpc>
                <a:spcPct val="150000"/>
              </a:lnSpc>
            </a:pPr>
            <a:r>
              <a:rPr lang="en-NL" sz="2000" b="1" dirty="0"/>
              <a:t>To solve the optimization  problem, Adam Optimizer is used</a:t>
            </a:r>
          </a:p>
          <a:p>
            <a:pPr marL="742950" lvl="1" indent="-285750">
              <a:lnSpc>
                <a:spcPct val="150000"/>
              </a:lnSpc>
              <a:buFont typeface="Wingdings" pitchFamily="2" charset="2"/>
              <a:buChar char="§"/>
            </a:pPr>
            <a:r>
              <a:rPr lang="en-NL" b="1" dirty="0">
                <a:solidFill>
                  <a:schemeClr val="accent6"/>
                </a:solidFill>
              </a:rPr>
              <a:t>Closely related to Stochastic Gradient Decent (SGD)</a:t>
            </a:r>
          </a:p>
          <a:p>
            <a:pPr marL="742950" lvl="1" indent="-285750">
              <a:lnSpc>
                <a:spcPct val="150000"/>
              </a:lnSpc>
              <a:buFont typeface="Wingdings" pitchFamily="2" charset="2"/>
              <a:buChar char="§"/>
            </a:pPr>
            <a:r>
              <a:rPr lang="en-NL" b="1" dirty="0">
                <a:solidFill>
                  <a:schemeClr val="accent6"/>
                </a:solidFill>
              </a:rPr>
              <a:t>Faster and less prone to errors</a:t>
            </a:r>
          </a:p>
          <a:p>
            <a:pPr lvl="1">
              <a:lnSpc>
                <a:spcPct val="150000"/>
              </a:lnSpc>
            </a:pPr>
            <a:endParaRPr lang="en-NL" b="1" dirty="0">
              <a:solidFill>
                <a:schemeClr val="accent6"/>
              </a:solidFill>
            </a:endParaRPr>
          </a:p>
          <a:p>
            <a:endParaRPr lang="en-NL" b="1" dirty="0"/>
          </a:p>
        </p:txBody>
      </p:sp>
    </p:spTree>
    <p:extLst>
      <p:ext uri="{BB962C8B-B14F-4D97-AF65-F5344CB8AC3E}">
        <p14:creationId xmlns:p14="http://schemas.microsoft.com/office/powerpoint/2010/main" val="3313358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105513-E6EE-E043-8477-4D89F3F799B6}"/>
              </a:ext>
            </a:extLst>
          </p:cNvPr>
          <p:cNvSpPr/>
          <p:nvPr/>
        </p:nvSpPr>
        <p:spPr>
          <a:xfrm>
            <a:off x="8346693" y="6335403"/>
            <a:ext cx="3696220" cy="369332"/>
          </a:xfrm>
          <a:prstGeom prst="rect">
            <a:avLst/>
          </a:prstGeom>
        </p:spPr>
        <p:txBody>
          <a:bodyPr wrap="square">
            <a:spAutoFit/>
          </a:bodyPr>
          <a:lstStyle/>
          <a:p>
            <a:pPr algn="ctr"/>
            <a:r>
              <a:rPr lang="en-NL" b="1" dirty="0">
                <a:solidFill>
                  <a:schemeClr val="bg2">
                    <a:lumMod val="75000"/>
                  </a:schemeClr>
                </a:solidFill>
              </a:rPr>
              <a:t>(SAC 2021) Tatev Karen Aslanyan</a:t>
            </a:r>
          </a:p>
        </p:txBody>
      </p:sp>
      <p:sp>
        <p:nvSpPr>
          <p:cNvPr id="7" name="TextBox 6">
            <a:extLst>
              <a:ext uri="{FF2B5EF4-FFF2-40B4-BE49-F238E27FC236}">
                <a16:creationId xmlns:a16="http://schemas.microsoft.com/office/drawing/2014/main" id="{0C30237D-9D7E-A74F-A8D6-F6FE14B79B5E}"/>
              </a:ext>
            </a:extLst>
          </p:cNvPr>
          <p:cNvSpPr txBox="1"/>
          <p:nvPr/>
        </p:nvSpPr>
        <p:spPr>
          <a:xfrm>
            <a:off x="864054" y="626569"/>
            <a:ext cx="8756374" cy="584775"/>
          </a:xfrm>
          <a:prstGeom prst="rect">
            <a:avLst/>
          </a:prstGeom>
          <a:noFill/>
        </p:spPr>
        <p:txBody>
          <a:bodyPr wrap="square" rtlCol="0">
            <a:spAutoFit/>
          </a:bodyPr>
          <a:lstStyle/>
          <a:p>
            <a:r>
              <a:rPr lang="en-NL" sz="3200" b="1" dirty="0">
                <a:solidFill>
                  <a:srgbClr val="C00000"/>
                </a:solidFill>
              </a:rPr>
              <a:t>Latent Dirichlet Allocation</a:t>
            </a:r>
          </a:p>
        </p:txBody>
      </p:sp>
      <p:sp>
        <p:nvSpPr>
          <p:cNvPr id="8" name="TextBox 7">
            <a:extLst>
              <a:ext uri="{FF2B5EF4-FFF2-40B4-BE49-F238E27FC236}">
                <a16:creationId xmlns:a16="http://schemas.microsoft.com/office/drawing/2014/main" id="{BAC0775D-C621-0149-874B-32767EDF37E5}"/>
              </a:ext>
            </a:extLst>
          </p:cNvPr>
          <p:cNvSpPr txBox="1"/>
          <p:nvPr/>
        </p:nvSpPr>
        <p:spPr>
          <a:xfrm>
            <a:off x="864054" y="1461776"/>
            <a:ext cx="7487771" cy="3000821"/>
          </a:xfrm>
          <a:prstGeom prst="rect">
            <a:avLst/>
          </a:prstGeom>
          <a:noFill/>
        </p:spPr>
        <p:txBody>
          <a:bodyPr wrap="square" rtlCol="0">
            <a:spAutoFit/>
          </a:bodyPr>
          <a:lstStyle/>
          <a:p>
            <a:pPr>
              <a:lnSpc>
                <a:spcPct val="150000"/>
              </a:lnSpc>
            </a:pPr>
            <a:r>
              <a:rPr lang="en-NL" sz="2400" b="1" dirty="0"/>
              <a:t>LDA relies on 4 concepts</a:t>
            </a:r>
          </a:p>
          <a:p>
            <a:pPr marL="800100" lvl="1" indent="-342900">
              <a:lnSpc>
                <a:spcPct val="150000"/>
              </a:lnSpc>
              <a:buFont typeface="+mj-lt"/>
              <a:buAutoNum type="arabicPeriod"/>
            </a:pPr>
            <a:r>
              <a:rPr lang="en-US" b="1" dirty="0">
                <a:solidFill>
                  <a:schemeClr val="accent6"/>
                </a:solidFill>
              </a:rPr>
              <a:t>Words carry strong semantic information</a:t>
            </a:r>
          </a:p>
          <a:p>
            <a:pPr marL="800100" lvl="1" indent="-342900">
              <a:lnSpc>
                <a:spcPct val="150000"/>
              </a:lnSpc>
              <a:buFont typeface="+mj-lt"/>
              <a:buAutoNum type="arabicPeriod"/>
            </a:pPr>
            <a:r>
              <a:rPr lang="en-US" b="1" dirty="0">
                <a:solidFill>
                  <a:schemeClr val="accent6"/>
                </a:solidFill>
              </a:rPr>
              <a:t>Documents discussing similar topics are likely to use similar words</a:t>
            </a:r>
          </a:p>
          <a:p>
            <a:pPr marL="800100" lvl="1" indent="-342900">
              <a:lnSpc>
                <a:spcPct val="150000"/>
              </a:lnSpc>
              <a:buFont typeface="+mj-lt"/>
              <a:buAutoNum type="arabicPeriod"/>
            </a:pPr>
            <a:r>
              <a:rPr lang="en-US" b="1" dirty="0">
                <a:solidFill>
                  <a:schemeClr val="accent6"/>
                </a:solidFill>
              </a:rPr>
              <a:t>Documents are probability distributions of words</a:t>
            </a:r>
          </a:p>
          <a:p>
            <a:pPr marL="800100" lvl="1" indent="-342900">
              <a:lnSpc>
                <a:spcPct val="150000"/>
              </a:lnSpc>
              <a:buFont typeface="+mj-lt"/>
              <a:buAutoNum type="arabicPeriod"/>
            </a:pPr>
            <a:r>
              <a:rPr lang="en-US" b="1" dirty="0">
                <a:solidFill>
                  <a:schemeClr val="accent6"/>
                </a:solidFill>
              </a:rPr>
              <a:t>Topics are probability distributions of words</a:t>
            </a:r>
            <a:endParaRPr lang="nl-NL" b="1" dirty="0">
              <a:solidFill>
                <a:schemeClr val="accent6"/>
              </a:solidFill>
            </a:endParaRPr>
          </a:p>
          <a:p>
            <a:pPr lvl="1">
              <a:lnSpc>
                <a:spcPct val="150000"/>
              </a:lnSpc>
            </a:pPr>
            <a:endParaRPr lang="en-NL" b="1" dirty="0">
              <a:solidFill>
                <a:schemeClr val="accent6"/>
              </a:solidFill>
            </a:endParaRPr>
          </a:p>
          <a:p>
            <a:endParaRPr lang="en-NL" b="1" dirty="0"/>
          </a:p>
        </p:txBody>
      </p:sp>
      <p:sp>
        <p:nvSpPr>
          <p:cNvPr id="2" name="Rectangle 1">
            <a:extLst>
              <a:ext uri="{FF2B5EF4-FFF2-40B4-BE49-F238E27FC236}">
                <a16:creationId xmlns:a16="http://schemas.microsoft.com/office/drawing/2014/main" id="{EA85542F-B637-BB47-9127-2AE23083AAC3}"/>
              </a:ext>
            </a:extLst>
          </p:cNvPr>
          <p:cNvSpPr/>
          <p:nvPr/>
        </p:nvSpPr>
        <p:spPr>
          <a:xfrm>
            <a:off x="997162" y="4480593"/>
            <a:ext cx="6590650" cy="967957"/>
          </a:xfrm>
          <a:prstGeom prst="rect">
            <a:avLst/>
          </a:prstGeom>
        </p:spPr>
        <p:txBody>
          <a:bodyPr wrap="none">
            <a:spAutoFit/>
          </a:bodyPr>
          <a:lstStyle/>
          <a:p>
            <a:pPr>
              <a:lnSpc>
                <a:spcPct val="150000"/>
              </a:lnSpc>
            </a:pPr>
            <a:r>
              <a:rPr lang="en-NL" sz="2000" b="1" dirty="0"/>
              <a:t>Example of the topic about “animals”</a:t>
            </a:r>
          </a:p>
          <a:p>
            <a:pPr marL="800100" lvl="1" indent="-342900">
              <a:lnSpc>
                <a:spcPct val="150000"/>
              </a:lnSpc>
              <a:buFont typeface="Wingdings" pitchFamily="2" charset="2"/>
              <a:buChar char="§"/>
            </a:pPr>
            <a:r>
              <a:rPr lang="en-GB" sz="2000" b="1" dirty="0">
                <a:solidFill>
                  <a:schemeClr val="accent6"/>
                </a:solidFill>
              </a:rPr>
              <a:t>W</a:t>
            </a:r>
            <a:r>
              <a:rPr lang="en-NL" sz="2000" b="1" dirty="0">
                <a:solidFill>
                  <a:schemeClr val="accent6"/>
                </a:solidFill>
              </a:rPr>
              <a:t>ords “zoo” and “species” will have high probability</a:t>
            </a:r>
          </a:p>
        </p:txBody>
      </p:sp>
    </p:spTree>
    <p:extLst>
      <p:ext uri="{BB962C8B-B14F-4D97-AF65-F5344CB8AC3E}">
        <p14:creationId xmlns:p14="http://schemas.microsoft.com/office/powerpoint/2010/main" val="3481639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105513-E6EE-E043-8477-4D89F3F799B6}"/>
              </a:ext>
            </a:extLst>
          </p:cNvPr>
          <p:cNvSpPr/>
          <p:nvPr/>
        </p:nvSpPr>
        <p:spPr>
          <a:xfrm>
            <a:off x="8346693" y="6335403"/>
            <a:ext cx="3696220" cy="369332"/>
          </a:xfrm>
          <a:prstGeom prst="rect">
            <a:avLst/>
          </a:prstGeom>
        </p:spPr>
        <p:txBody>
          <a:bodyPr wrap="square">
            <a:spAutoFit/>
          </a:bodyPr>
          <a:lstStyle/>
          <a:p>
            <a:pPr algn="ctr"/>
            <a:r>
              <a:rPr lang="en-NL" b="1" dirty="0">
                <a:solidFill>
                  <a:schemeClr val="bg2">
                    <a:lumMod val="75000"/>
                  </a:schemeClr>
                </a:solidFill>
              </a:rPr>
              <a:t>(SAC 2021) Tatev Karen Aslanyan</a:t>
            </a:r>
          </a:p>
        </p:txBody>
      </p:sp>
      <p:sp>
        <p:nvSpPr>
          <p:cNvPr id="7" name="TextBox 6">
            <a:extLst>
              <a:ext uri="{FF2B5EF4-FFF2-40B4-BE49-F238E27FC236}">
                <a16:creationId xmlns:a16="http://schemas.microsoft.com/office/drawing/2014/main" id="{0C30237D-9D7E-A74F-A8D6-F6FE14B79B5E}"/>
              </a:ext>
            </a:extLst>
          </p:cNvPr>
          <p:cNvSpPr txBox="1"/>
          <p:nvPr/>
        </p:nvSpPr>
        <p:spPr>
          <a:xfrm>
            <a:off x="864054" y="626569"/>
            <a:ext cx="8756374" cy="584775"/>
          </a:xfrm>
          <a:prstGeom prst="rect">
            <a:avLst/>
          </a:prstGeom>
          <a:noFill/>
        </p:spPr>
        <p:txBody>
          <a:bodyPr wrap="square" rtlCol="0">
            <a:spAutoFit/>
          </a:bodyPr>
          <a:lstStyle/>
          <a:p>
            <a:r>
              <a:rPr lang="en-NL" sz="3200" b="1" dirty="0">
                <a:solidFill>
                  <a:srgbClr val="C00000"/>
                </a:solidFill>
              </a:rPr>
              <a:t>Latent Dirichlet Allocation</a:t>
            </a:r>
          </a:p>
        </p:txBody>
      </p:sp>
      <p:sp>
        <p:nvSpPr>
          <p:cNvPr id="8" name="TextBox 7">
            <a:extLst>
              <a:ext uri="{FF2B5EF4-FFF2-40B4-BE49-F238E27FC236}">
                <a16:creationId xmlns:a16="http://schemas.microsoft.com/office/drawing/2014/main" id="{BAC0775D-C621-0149-874B-32767EDF37E5}"/>
              </a:ext>
            </a:extLst>
          </p:cNvPr>
          <p:cNvSpPr txBox="1"/>
          <p:nvPr/>
        </p:nvSpPr>
        <p:spPr>
          <a:xfrm>
            <a:off x="554338" y="1349423"/>
            <a:ext cx="7487771" cy="5170646"/>
          </a:xfrm>
          <a:prstGeom prst="rect">
            <a:avLst/>
          </a:prstGeom>
          <a:noFill/>
        </p:spPr>
        <p:txBody>
          <a:bodyPr wrap="square" rtlCol="0">
            <a:spAutoFit/>
          </a:bodyPr>
          <a:lstStyle/>
          <a:p>
            <a:pPr lvl="1">
              <a:lnSpc>
                <a:spcPct val="150000"/>
              </a:lnSpc>
            </a:pPr>
            <a:r>
              <a:rPr lang="en-NL" sz="2400" b="1" dirty="0"/>
              <a:t>Corpus Entity</a:t>
            </a:r>
          </a:p>
          <a:p>
            <a:pPr marL="800100" lvl="1" indent="-342900">
              <a:lnSpc>
                <a:spcPct val="150000"/>
              </a:lnSpc>
              <a:buFont typeface="Wingdings" pitchFamily="2" charset="2"/>
              <a:buChar char="Ø"/>
            </a:pPr>
            <a:r>
              <a:rPr lang="en-NL" sz="2000" b="1" dirty="0">
                <a:solidFill>
                  <a:schemeClr val="accent6"/>
                </a:solidFill>
              </a:rPr>
              <a:t>Collection of M documents </a:t>
            </a:r>
          </a:p>
          <a:p>
            <a:pPr marL="800100" lvl="1" indent="-342900">
              <a:lnSpc>
                <a:spcPct val="150000"/>
              </a:lnSpc>
              <a:buFont typeface="Wingdings" pitchFamily="2" charset="2"/>
              <a:buChar char="Ø"/>
            </a:pPr>
            <a:endParaRPr lang="en-NL" sz="2000" b="1" dirty="0">
              <a:solidFill>
                <a:schemeClr val="accent6"/>
              </a:solidFill>
            </a:endParaRPr>
          </a:p>
          <a:p>
            <a:pPr lvl="1">
              <a:lnSpc>
                <a:spcPct val="150000"/>
              </a:lnSpc>
            </a:pPr>
            <a:r>
              <a:rPr lang="en-NL" sz="2400" b="1" dirty="0"/>
              <a:t>Document Entity</a:t>
            </a:r>
            <a:endParaRPr lang="en-NL" sz="2400" b="1" dirty="0">
              <a:solidFill>
                <a:schemeClr val="accent6"/>
              </a:solidFill>
            </a:endParaRPr>
          </a:p>
          <a:p>
            <a:pPr marL="800100" lvl="1" indent="-342900">
              <a:lnSpc>
                <a:spcPct val="150000"/>
              </a:lnSpc>
              <a:buFont typeface="Wingdings" pitchFamily="2" charset="2"/>
              <a:buChar char="Ø"/>
            </a:pPr>
            <a:r>
              <a:rPr lang="en-NL" sz="2000" b="1" dirty="0">
                <a:solidFill>
                  <a:schemeClr val="accent6"/>
                </a:solidFill>
              </a:rPr>
              <a:t>Sequence of N words</a:t>
            </a:r>
          </a:p>
          <a:p>
            <a:pPr marL="800100" lvl="1" indent="-342900">
              <a:lnSpc>
                <a:spcPct val="150000"/>
              </a:lnSpc>
              <a:buFont typeface="Wingdings" pitchFamily="2" charset="2"/>
              <a:buChar char="Ø"/>
            </a:pPr>
            <a:r>
              <a:rPr lang="en-NL" sz="2000" b="1" dirty="0">
                <a:solidFill>
                  <a:schemeClr val="accent6"/>
                </a:solidFill>
              </a:rPr>
              <a:t>All reviews for single item</a:t>
            </a:r>
          </a:p>
          <a:p>
            <a:pPr marL="800100" lvl="1" indent="-342900">
              <a:lnSpc>
                <a:spcPct val="150000"/>
              </a:lnSpc>
              <a:buFont typeface="Wingdings" pitchFamily="2" charset="2"/>
              <a:buChar char="Ø"/>
            </a:pPr>
            <a:endParaRPr lang="en-NL" sz="2000" b="1" dirty="0">
              <a:solidFill>
                <a:schemeClr val="accent6"/>
              </a:solidFill>
            </a:endParaRPr>
          </a:p>
          <a:p>
            <a:pPr lvl="1">
              <a:lnSpc>
                <a:spcPct val="150000"/>
              </a:lnSpc>
            </a:pPr>
            <a:r>
              <a:rPr lang="en-NL" sz="2400" b="1" dirty="0"/>
              <a:t>Word Entity</a:t>
            </a:r>
            <a:endParaRPr lang="en-NL" sz="2400" b="1" dirty="0">
              <a:solidFill>
                <a:schemeClr val="accent6"/>
              </a:solidFill>
            </a:endParaRPr>
          </a:p>
          <a:p>
            <a:pPr marL="742950" lvl="1" indent="-285750">
              <a:lnSpc>
                <a:spcPct val="150000"/>
              </a:lnSpc>
              <a:buFont typeface="Wingdings" pitchFamily="2" charset="2"/>
              <a:buChar char="Ø"/>
            </a:pPr>
            <a:r>
              <a:rPr lang="en-NL" b="1" dirty="0">
                <a:solidFill>
                  <a:schemeClr val="accent6"/>
                </a:solidFill>
              </a:rPr>
              <a:t>Each word in a document has its position</a:t>
            </a:r>
          </a:p>
          <a:p>
            <a:pPr lvl="1">
              <a:lnSpc>
                <a:spcPct val="150000"/>
              </a:lnSpc>
            </a:pPr>
            <a:endParaRPr lang="en-NL" b="1" dirty="0">
              <a:solidFill>
                <a:schemeClr val="accent6"/>
              </a:solidFill>
            </a:endParaRPr>
          </a:p>
          <a:p>
            <a:endParaRPr lang="en-NL" b="1" dirty="0"/>
          </a:p>
        </p:txBody>
      </p:sp>
      <p:pic>
        <p:nvPicPr>
          <p:cNvPr id="6" name="image3.png">
            <a:extLst>
              <a:ext uri="{FF2B5EF4-FFF2-40B4-BE49-F238E27FC236}">
                <a16:creationId xmlns:a16="http://schemas.microsoft.com/office/drawing/2014/main" id="{34F0CB45-3CA5-B04B-9A64-93E0FEBF9F0C}"/>
              </a:ext>
            </a:extLst>
          </p:cNvPr>
          <p:cNvPicPr/>
          <p:nvPr/>
        </p:nvPicPr>
        <p:blipFill>
          <a:blip r:embed="rId3"/>
          <a:srcRect/>
          <a:stretch>
            <a:fillRect/>
          </a:stretch>
        </p:blipFill>
        <p:spPr>
          <a:xfrm>
            <a:off x="5604323" y="1816626"/>
            <a:ext cx="6096000" cy="2750182"/>
          </a:xfrm>
          <a:prstGeom prst="rect">
            <a:avLst/>
          </a:prstGeom>
          <a:ln/>
        </p:spPr>
      </p:pic>
    </p:spTree>
    <p:extLst>
      <p:ext uri="{BB962C8B-B14F-4D97-AF65-F5344CB8AC3E}">
        <p14:creationId xmlns:p14="http://schemas.microsoft.com/office/powerpoint/2010/main" val="4193535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105513-E6EE-E043-8477-4D89F3F799B6}"/>
              </a:ext>
            </a:extLst>
          </p:cNvPr>
          <p:cNvSpPr/>
          <p:nvPr/>
        </p:nvSpPr>
        <p:spPr>
          <a:xfrm>
            <a:off x="8346693" y="6335403"/>
            <a:ext cx="3696220" cy="369332"/>
          </a:xfrm>
          <a:prstGeom prst="rect">
            <a:avLst/>
          </a:prstGeom>
        </p:spPr>
        <p:txBody>
          <a:bodyPr wrap="square">
            <a:spAutoFit/>
          </a:bodyPr>
          <a:lstStyle/>
          <a:p>
            <a:pPr algn="ctr"/>
            <a:r>
              <a:rPr lang="en-NL" b="1" dirty="0">
                <a:solidFill>
                  <a:schemeClr val="bg2">
                    <a:lumMod val="75000"/>
                  </a:schemeClr>
                </a:solidFill>
              </a:rPr>
              <a:t>(SAC 2021) Tatev Karen Aslanyan</a:t>
            </a:r>
          </a:p>
        </p:txBody>
      </p:sp>
      <p:sp>
        <p:nvSpPr>
          <p:cNvPr id="7" name="TextBox 6">
            <a:extLst>
              <a:ext uri="{FF2B5EF4-FFF2-40B4-BE49-F238E27FC236}">
                <a16:creationId xmlns:a16="http://schemas.microsoft.com/office/drawing/2014/main" id="{0C30237D-9D7E-A74F-A8D6-F6FE14B79B5E}"/>
              </a:ext>
            </a:extLst>
          </p:cNvPr>
          <p:cNvSpPr txBox="1"/>
          <p:nvPr/>
        </p:nvSpPr>
        <p:spPr>
          <a:xfrm>
            <a:off x="864054" y="626569"/>
            <a:ext cx="8756374" cy="584775"/>
          </a:xfrm>
          <a:prstGeom prst="rect">
            <a:avLst/>
          </a:prstGeom>
          <a:noFill/>
        </p:spPr>
        <p:txBody>
          <a:bodyPr wrap="square" rtlCol="0">
            <a:spAutoFit/>
          </a:bodyPr>
          <a:lstStyle/>
          <a:p>
            <a:r>
              <a:rPr lang="en-NL" sz="3200" b="1" dirty="0">
                <a:solidFill>
                  <a:srgbClr val="C00000"/>
                </a:solidFill>
              </a:rPr>
              <a:t>Latent Dirichlet Allocation</a:t>
            </a:r>
          </a:p>
        </p:txBody>
      </p:sp>
      <p:pic>
        <p:nvPicPr>
          <p:cNvPr id="9" name="image7.png">
            <a:extLst>
              <a:ext uri="{FF2B5EF4-FFF2-40B4-BE49-F238E27FC236}">
                <a16:creationId xmlns:a16="http://schemas.microsoft.com/office/drawing/2014/main" id="{17F8F3C3-730B-6C48-A409-B91FE9B25E65}"/>
              </a:ext>
            </a:extLst>
          </p:cNvPr>
          <p:cNvPicPr/>
          <p:nvPr/>
        </p:nvPicPr>
        <p:blipFill>
          <a:blip r:embed="rId3"/>
          <a:srcRect/>
          <a:stretch>
            <a:fillRect/>
          </a:stretch>
        </p:blipFill>
        <p:spPr>
          <a:xfrm>
            <a:off x="4701220" y="3153510"/>
            <a:ext cx="6631858" cy="2227435"/>
          </a:xfrm>
          <a:prstGeom prst="rect">
            <a:avLst/>
          </a:prstGeom>
          <a:ln/>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0F2BDB5-5CFB-B340-8F8B-FF7F3749739A}"/>
                  </a:ext>
                </a:extLst>
              </p:cNvPr>
              <p:cNvSpPr txBox="1"/>
              <p:nvPr/>
            </p:nvSpPr>
            <p:spPr>
              <a:xfrm>
                <a:off x="529378" y="1628025"/>
                <a:ext cx="7487771" cy="4570482"/>
              </a:xfrm>
              <a:prstGeom prst="rect">
                <a:avLst/>
              </a:prstGeom>
              <a:noFill/>
            </p:spPr>
            <p:txBody>
              <a:bodyPr wrap="square" rtlCol="0">
                <a:spAutoFit/>
              </a:bodyPr>
              <a:lstStyle/>
              <a:p>
                <a:pPr lvl="1">
                  <a:lnSpc>
                    <a:spcPct val="150000"/>
                  </a:lnSpc>
                </a:pPr>
                <a:r>
                  <a:rPr lang="en-NL" sz="2400" b="1" dirty="0"/>
                  <a:t>Topic distribution of document d / item </a:t>
                </a:r>
                <a:r>
                  <a:rPr lang="en-GB" sz="2400" b="1" dirty="0"/>
                  <a:t>i</a:t>
                </a:r>
                <a:endParaRPr lang="en-NL" sz="2400" b="1" dirty="0"/>
              </a:p>
              <a:p>
                <a:pPr marL="1257300" lvl="2" indent="-342900">
                  <a:lnSpc>
                    <a:spcPct val="150000"/>
                  </a:lnSpc>
                  <a:buFont typeface="Wingdings" pitchFamily="2" charset="2"/>
                  <a:buChar char="Ø"/>
                </a:pPr>
                <a14:m>
                  <m:oMath xmlns:m="http://schemas.openxmlformats.org/officeDocument/2006/math">
                    <m:sSub>
                      <m:sSubPr>
                        <m:ctrlPr>
                          <a:rPr lang="en-NL" sz="2000" b="1" i="1" smtClean="0">
                            <a:solidFill>
                              <a:schemeClr val="accent6"/>
                            </a:solidFill>
                            <a:latin typeface="Cambria Math" panose="02040503050406030204" pitchFamily="18" charset="0"/>
                            <a:ea typeface="Cambria Math" panose="02040503050406030204" pitchFamily="18" charset="0"/>
                          </a:rPr>
                        </m:ctrlPr>
                      </m:sSubPr>
                      <m:e>
                        <m:r>
                          <a:rPr lang="en-NL" sz="2000" b="1" i="0" smtClean="0">
                            <a:solidFill>
                              <a:schemeClr val="accent6"/>
                            </a:solidFill>
                            <a:latin typeface="Cambria Math" panose="02040503050406030204" pitchFamily="18" charset="0"/>
                            <a:ea typeface="Cambria Math" panose="02040503050406030204" pitchFamily="18" charset="0"/>
                          </a:rPr>
                          <m:t>𝛉</m:t>
                        </m:r>
                        <m:r>
                          <m:rPr>
                            <m:nor/>
                          </m:rPr>
                          <a:rPr lang="en-NL" sz="2000" b="1" dirty="0">
                            <a:solidFill>
                              <a:schemeClr val="accent6"/>
                            </a:solidFill>
                          </a:rPr>
                          <m:t> </m:t>
                        </m:r>
                      </m:e>
                      <m:sub>
                        <m:r>
                          <a:rPr lang="en-US" sz="2000" b="1" i="0" smtClean="0">
                            <a:solidFill>
                              <a:schemeClr val="accent6"/>
                            </a:solidFill>
                            <a:latin typeface="Cambria Math" panose="02040503050406030204" pitchFamily="18" charset="0"/>
                            <a:ea typeface="Cambria Math" panose="02040503050406030204" pitchFamily="18" charset="0"/>
                          </a:rPr>
                          <m:t>𝐝</m:t>
                        </m:r>
                        <m:r>
                          <a:rPr lang="en-US" sz="2000" b="1" i="0" smtClean="0">
                            <a:solidFill>
                              <a:schemeClr val="accent6"/>
                            </a:solidFill>
                            <a:latin typeface="Cambria Math" panose="02040503050406030204" pitchFamily="18" charset="0"/>
                            <a:ea typeface="Cambria Math" panose="02040503050406030204" pitchFamily="18" charset="0"/>
                          </a:rPr>
                          <m:t> </m:t>
                        </m:r>
                      </m:sub>
                    </m:sSub>
                  </m:oMath>
                </a14:m>
                <a:r>
                  <a:rPr lang="en-NL" sz="2000" b="1" dirty="0">
                    <a:solidFill>
                      <a:schemeClr val="accent6"/>
                    </a:solidFill>
                  </a:rPr>
                  <a:t> = </a:t>
                </a:r>
                <a14:m>
                  <m:oMath xmlns:m="http://schemas.openxmlformats.org/officeDocument/2006/math">
                    <m:sSub>
                      <m:sSubPr>
                        <m:ctrlPr>
                          <a:rPr lang="en-NL" sz="2000" b="1" i="1" smtClean="0">
                            <a:solidFill>
                              <a:schemeClr val="accent6"/>
                            </a:solidFill>
                            <a:latin typeface="Cambria Math" panose="02040503050406030204" pitchFamily="18" charset="0"/>
                            <a:ea typeface="Cambria Math" panose="02040503050406030204" pitchFamily="18" charset="0"/>
                          </a:rPr>
                        </m:ctrlPr>
                      </m:sSubPr>
                      <m:e>
                        <m:r>
                          <a:rPr lang="en-NL" sz="2000" b="1" i="0" smtClean="0">
                            <a:solidFill>
                              <a:schemeClr val="accent6"/>
                            </a:solidFill>
                            <a:latin typeface="Cambria Math" panose="02040503050406030204" pitchFamily="18" charset="0"/>
                            <a:ea typeface="Cambria Math" panose="02040503050406030204" pitchFamily="18" charset="0"/>
                          </a:rPr>
                          <m:t>𝛉</m:t>
                        </m:r>
                        <m:r>
                          <m:rPr>
                            <m:nor/>
                          </m:rPr>
                          <a:rPr lang="en-NL" sz="2000" b="1" dirty="0">
                            <a:solidFill>
                              <a:schemeClr val="accent6"/>
                            </a:solidFill>
                          </a:rPr>
                          <m:t> </m:t>
                        </m:r>
                      </m:e>
                      <m:sub>
                        <m:r>
                          <a:rPr lang="en-US" sz="2000" b="1" i="0" dirty="0" smtClean="0">
                            <a:solidFill>
                              <a:schemeClr val="accent6"/>
                            </a:solidFill>
                            <a:latin typeface="Cambria Math" panose="02040503050406030204" pitchFamily="18" charset="0"/>
                          </a:rPr>
                          <m:t>𝐢</m:t>
                        </m:r>
                        <m:r>
                          <a:rPr lang="en-US" sz="2000" b="1" i="0" smtClean="0">
                            <a:solidFill>
                              <a:schemeClr val="accent6"/>
                            </a:solidFill>
                            <a:latin typeface="Cambria Math" panose="02040503050406030204" pitchFamily="18" charset="0"/>
                            <a:ea typeface="Cambria Math" panose="02040503050406030204" pitchFamily="18" charset="0"/>
                          </a:rPr>
                          <m:t> </m:t>
                        </m:r>
                      </m:sub>
                    </m:sSub>
                  </m:oMath>
                </a14:m>
                <a:endParaRPr lang="en-NL" sz="2000" b="1" dirty="0">
                  <a:solidFill>
                    <a:schemeClr val="accent6"/>
                  </a:solidFill>
                </a:endParaRPr>
              </a:p>
              <a:p>
                <a:pPr lvl="1">
                  <a:lnSpc>
                    <a:spcPct val="150000"/>
                  </a:lnSpc>
                </a:pPr>
                <a:endParaRPr lang="en-NL" sz="2400" b="1" dirty="0"/>
              </a:p>
              <a:p>
                <a:pPr lvl="1">
                  <a:lnSpc>
                    <a:spcPct val="150000"/>
                  </a:lnSpc>
                </a:pPr>
                <a:r>
                  <a:rPr lang="en-NL" sz="2400" b="1" dirty="0"/>
                  <a:t>Corpus Likelihood</a:t>
                </a:r>
              </a:p>
              <a:p>
                <a:pPr lvl="1">
                  <a:lnSpc>
                    <a:spcPct val="150000"/>
                  </a:lnSpc>
                </a:pPr>
                <a:endParaRPr lang="en-NL" sz="800" b="1" dirty="0">
                  <a:solidFill>
                    <a:schemeClr val="accent6"/>
                  </a:solidFill>
                </a:endParaRPr>
              </a:p>
              <a:p>
                <a:pPr lvl="1">
                  <a:lnSpc>
                    <a:spcPct val="150000"/>
                  </a:lnSpc>
                </a:pPr>
                <a:endParaRPr lang="en-NL" b="1" dirty="0">
                  <a:solidFill>
                    <a:schemeClr val="accent6"/>
                  </a:solidFill>
                </a:endParaRPr>
              </a:p>
              <a:p>
                <a:pPr lvl="1">
                  <a:lnSpc>
                    <a:spcPct val="150000"/>
                  </a:lnSpc>
                </a:pPr>
                <a:r>
                  <a:rPr lang="en-NL" sz="2400" b="1" dirty="0"/>
                  <a:t>Log Corpus Likelihood</a:t>
                </a:r>
              </a:p>
              <a:p>
                <a:pPr lvl="1">
                  <a:lnSpc>
                    <a:spcPct val="150000"/>
                  </a:lnSpc>
                </a:pPr>
                <a:endParaRPr lang="en-NL" b="1" dirty="0">
                  <a:solidFill>
                    <a:schemeClr val="accent6"/>
                  </a:solidFill>
                </a:endParaRPr>
              </a:p>
              <a:p>
                <a:pPr lvl="1">
                  <a:lnSpc>
                    <a:spcPct val="150000"/>
                  </a:lnSpc>
                </a:pPr>
                <a:endParaRPr lang="en-NL" b="1" dirty="0">
                  <a:solidFill>
                    <a:schemeClr val="accent6"/>
                  </a:solidFill>
                </a:endParaRPr>
              </a:p>
              <a:p>
                <a:endParaRPr lang="en-NL" b="1" dirty="0"/>
              </a:p>
            </p:txBody>
          </p:sp>
        </mc:Choice>
        <mc:Fallback xmlns="">
          <p:sp>
            <p:nvSpPr>
              <p:cNvPr id="10" name="TextBox 9">
                <a:extLst>
                  <a:ext uri="{FF2B5EF4-FFF2-40B4-BE49-F238E27FC236}">
                    <a16:creationId xmlns:a16="http://schemas.microsoft.com/office/drawing/2014/main" id="{D0F2BDB5-5CFB-B340-8F8B-FF7F3749739A}"/>
                  </a:ext>
                </a:extLst>
              </p:cNvPr>
              <p:cNvSpPr txBox="1">
                <a:spLocks noRot="1" noChangeAspect="1" noMove="1" noResize="1" noEditPoints="1" noAdjustHandles="1" noChangeArrowheads="1" noChangeShapeType="1" noTextEdit="1"/>
              </p:cNvSpPr>
              <p:nvPr/>
            </p:nvSpPr>
            <p:spPr>
              <a:xfrm>
                <a:off x="529378" y="1628025"/>
                <a:ext cx="7487771" cy="4570482"/>
              </a:xfrm>
              <a:prstGeom prst="rect">
                <a:avLst/>
              </a:prstGeom>
              <a:blipFill>
                <a:blip r:embed="rId4"/>
                <a:stretch>
                  <a:fillRect/>
                </a:stretch>
              </a:blipFill>
            </p:spPr>
            <p:txBody>
              <a:bodyPr/>
              <a:lstStyle/>
              <a:p>
                <a:r>
                  <a:rPr lang="en-NL">
                    <a:noFill/>
                  </a:rPr>
                  <a:t> </a:t>
                </a:r>
              </a:p>
            </p:txBody>
          </p:sp>
        </mc:Fallback>
      </mc:AlternateContent>
    </p:spTree>
    <p:extLst>
      <p:ext uri="{BB962C8B-B14F-4D97-AF65-F5344CB8AC3E}">
        <p14:creationId xmlns:p14="http://schemas.microsoft.com/office/powerpoint/2010/main" val="3387496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105513-E6EE-E043-8477-4D89F3F799B6}"/>
              </a:ext>
            </a:extLst>
          </p:cNvPr>
          <p:cNvSpPr/>
          <p:nvPr/>
        </p:nvSpPr>
        <p:spPr>
          <a:xfrm>
            <a:off x="8346693" y="6335403"/>
            <a:ext cx="3696220" cy="369332"/>
          </a:xfrm>
          <a:prstGeom prst="rect">
            <a:avLst/>
          </a:prstGeom>
        </p:spPr>
        <p:txBody>
          <a:bodyPr wrap="square">
            <a:spAutoFit/>
          </a:bodyPr>
          <a:lstStyle/>
          <a:p>
            <a:pPr algn="ctr"/>
            <a:r>
              <a:rPr lang="en-NL" b="1" dirty="0">
                <a:solidFill>
                  <a:schemeClr val="bg2">
                    <a:lumMod val="75000"/>
                  </a:schemeClr>
                </a:solidFill>
              </a:rPr>
              <a:t>(SAC 2021) Tatev Karen Aslanyan</a:t>
            </a:r>
          </a:p>
        </p:txBody>
      </p:sp>
      <p:sp>
        <p:nvSpPr>
          <p:cNvPr id="7" name="TextBox 6">
            <a:extLst>
              <a:ext uri="{FF2B5EF4-FFF2-40B4-BE49-F238E27FC236}">
                <a16:creationId xmlns:a16="http://schemas.microsoft.com/office/drawing/2014/main" id="{0C30237D-9D7E-A74F-A8D6-F6FE14B79B5E}"/>
              </a:ext>
            </a:extLst>
          </p:cNvPr>
          <p:cNvSpPr txBox="1"/>
          <p:nvPr/>
        </p:nvSpPr>
        <p:spPr>
          <a:xfrm>
            <a:off x="864054" y="626569"/>
            <a:ext cx="8756374" cy="584775"/>
          </a:xfrm>
          <a:prstGeom prst="rect">
            <a:avLst/>
          </a:prstGeom>
          <a:noFill/>
        </p:spPr>
        <p:txBody>
          <a:bodyPr wrap="square" rtlCol="0">
            <a:spAutoFit/>
          </a:bodyPr>
          <a:lstStyle/>
          <a:p>
            <a:r>
              <a:rPr lang="en-NL" sz="3200" b="1" dirty="0">
                <a:solidFill>
                  <a:srgbClr val="C00000"/>
                </a:solidFill>
              </a:rPr>
              <a:t>Combining LDA and LFM</a:t>
            </a:r>
          </a:p>
        </p:txBody>
      </p:sp>
      <p:pic>
        <p:nvPicPr>
          <p:cNvPr id="5" name="image5.png">
            <a:extLst>
              <a:ext uri="{FF2B5EF4-FFF2-40B4-BE49-F238E27FC236}">
                <a16:creationId xmlns:a16="http://schemas.microsoft.com/office/drawing/2014/main" id="{F7FE7BDC-1FE2-034B-BC66-172DC3455A42}"/>
              </a:ext>
            </a:extLst>
          </p:cNvPr>
          <p:cNvPicPr/>
          <p:nvPr/>
        </p:nvPicPr>
        <p:blipFill>
          <a:blip r:embed="rId3"/>
          <a:srcRect/>
          <a:stretch>
            <a:fillRect/>
          </a:stretch>
        </p:blipFill>
        <p:spPr>
          <a:xfrm>
            <a:off x="2348346" y="3161288"/>
            <a:ext cx="3138054" cy="3696712"/>
          </a:xfrm>
          <a:prstGeom prst="rect">
            <a:avLst/>
          </a:prstGeom>
          <a:ln/>
        </p:spPr>
      </p:pic>
      <p:sp>
        <p:nvSpPr>
          <p:cNvPr id="3" name="Rectangle 2">
            <a:extLst>
              <a:ext uri="{FF2B5EF4-FFF2-40B4-BE49-F238E27FC236}">
                <a16:creationId xmlns:a16="http://schemas.microsoft.com/office/drawing/2014/main" id="{107360ED-3BEE-F244-95B3-98FC88BF7EB4}"/>
              </a:ext>
            </a:extLst>
          </p:cNvPr>
          <p:cNvSpPr/>
          <p:nvPr/>
        </p:nvSpPr>
        <p:spPr>
          <a:xfrm>
            <a:off x="914863" y="1666642"/>
            <a:ext cx="7532789" cy="2106731"/>
          </a:xfrm>
          <a:prstGeom prst="rect">
            <a:avLst/>
          </a:prstGeom>
        </p:spPr>
        <p:txBody>
          <a:bodyPr wrap="square">
            <a:spAutoFit/>
          </a:bodyPr>
          <a:lstStyle/>
          <a:p>
            <a:r>
              <a:rPr lang="en-NL" sz="2000" b="1" dirty="0"/>
              <a:t>Key assumption</a:t>
            </a:r>
          </a:p>
          <a:p>
            <a:pPr marL="742950" lvl="1" indent="-285750">
              <a:lnSpc>
                <a:spcPct val="150000"/>
              </a:lnSpc>
              <a:buFont typeface="Wingdings" pitchFamily="2" charset="2"/>
              <a:buChar char="Ø"/>
            </a:pPr>
            <a:r>
              <a:rPr lang="nl-NL" dirty="0" err="1">
                <a:solidFill>
                  <a:schemeClr val="accent6"/>
                </a:solidFill>
              </a:rPr>
              <a:t>Properties</a:t>
            </a:r>
            <a:r>
              <a:rPr lang="nl-NL" dirty="0">
                <a:solidFill>
                  <a:schemeClr val="accent6"/>
                </a:solidFill>
              </a:rPr>
              <a:t> of a product </a:t>
            </a:r>
            <a:r>
              <a:rPr lang="nl-NL" dirty="0" err="1">
                <a:solidFill>
                  <a:schemeClr val="accent6"/>
                </a:solidFill>
              </a:rPr>
              <a:t>correspond</a:t>
            </a:r>
            <a:r>
              <a:rPr lang="nl-NL" dirty="0">
                <a:solidFill>
                  <a:schemeClr val="accent6"/>
                </a:solidFill>
              </a:rPr>
              <a:t> </a:t>
            </a:r>
            <a:r>
              <a:rPr lang="nl-NL" dirty="0" err="1">
                <a:solidFill>
                  <a:schemeClr val="accent6"/>
                </a:solidFill>
              </a:rPr>
              <a:t>to</a:t>
            </a:r>
            <a:r>
              <a:rPr lang="nl-NL" dirty="0">
                <a:solidFill>
                  <a:schemeClr val="accent6"/>
                </a:solidFill>
              </a:rPr>
              <a:t> </a:t>
            </a:r>
            <a:r>
              <a:rPr lang="nl-NL" dirty="0" err="1">
                <a:solidFill>
                  <a:schemeClr val="accent6"/>
                </a:solidFill>
              </a:rPr>
              <a:t>certain</a:t>
            </a:r>
            <a:r>
              <a:rPr lang="nl-NL" dirty="0">
                <a:solidFill>
                  <a:schemeClr val="accent6"/>
                </a:solidFill>
              </a:rPr>
              <a:t> topics </a:t>
            </a:r>
          </a:p>
          <a:p>
            <a:pPr marL="742950" lvl="1" indent="-285750">
              <a:lnSpc>
                <a:spcPct val="150000"/>
              </a:lnSpc>
              <a:buFont typeface="Wingdings" pitchFamily="2" charset="2"/>
              <a:buChar char="Ø"/>
            </a:pPr>
            <a:r>
              <a:rPr lang="nl-NL" dirty="0">
                <a:solidFill>
                  <a:schemeClr val="accent6"/>
                </a:solidFill>
              </a:rPr>
              <a:t> These topics </a:t>
            </a:r>
            <a:r>
              <a:rPr lang="nl-NL" dirty="0" err="1">
                <a:solidFill>
                  <a:schemeClr val="accent6"/>
                </a:solidFill>
              </a:rPr>
              <a:t>will</a:t>
            </a:r>
            <a:r>
              <a:rPr lang="nl-NL" dirty="0">
                <a:solidFill>
                  <a:schemeClr val="accent6"/>
                </a:solidFill>
              </a:rPr>
              <a:t> </a:t>
            </a:r>
            <a:r>
              <a:rPr lang="nl-NL" dirty="0" err="1">
                <a:solidFill>
                  <a:schemeClr val="accent6"/>
                </a:solidFill>
              </a:rPr>
              <a:t>be</a:t>
            </a:r>
            <a:r>
              <a:rPr lang="nl-NL" dirty="0">
                <a:solidFill>
                  <a:schemeClr val="accent6"/>
                </a:solidFill>
              </a:rPr>
              <a:t> </a:t>
            </a:r>
            <a:r>
              <a:rPr lang="nl-NL" dirty="0" err="1">
                <a:solidFill>
                  <a:schemeClr val="accent6"/>
                </a:solidFill>
              </a:rPr>
              <a:t>discussed</a:t>
            </a:r>
            <a:r>
              <a:rPr lang="nl-NL" dirty="0">
                <a:solidFill>
                  <a:schemeClr val="accent6"/>
                </a:solidFill>
              </a:rPr>
              <a:t> in product reviews</a:t>
            </a:r>
          </a:p>
          <a:p>
            <a:pPr>
              <a:lnSpc>
                <a:spcPct val="150000"/>
              </a:lnSpc>
            </a:pPr>
            <a:r>
              <a:rPr lang="en-NL" sz="2000" b="1" dirty="0"/>
              <a:t>Positive correlation between item property and review topic</a:t>
            </a:r>
          </a:p>
          <a:p>
            <a:pPr>
              <a:lnSpc>
                <a:spcPct val="150000"/>
              </a:lnSpc>
            </a:pPr>
            <a:endParaRPr lang="en-NL" sz="2000" dirty="0">
              <a:solidFill>
                <a:schemeClr val="accent6"/>
              </a:solidFill>
            </a:endParaRPr>
          </a:p>
        </p:txBody>
      </p:sp>
    </p:spTree>
    <p:extLst>
      <p:ext uri="{BB962C8B-B14F-4D97-AF65-F5344CB8AC3E}">
        <p14:creationId xmlns:p14="http://schemas.microsoft.com/office/powerpoint/2010/main" val="3720243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105513-E6EE-E043-8477-4D89F3F799B6}"/>
              </a:ext>
            </a:extLst>
          </p:cNvPr>
          <p:cNvSpPr/>
          <p:nvPr/>
        </p:nvSpPr>
        <p:spPr>
          <a:xfrm>
            <a:off x="8346693" y="6335403"/>
            <a:ext cx="3696220" cy="369332"/>
          </a:xfrm>
          <a:prstGeom prst="rect">
            <a:avLst/>
          </a:prstGeom>
        </p:spPr>
        <p:txBody>
          <a:bodyPr wrap="square">
            <a:spAutoFit/>
          </a:bodyPr>
          <a:lstStyle/>
          <a:p>
            <a:pPr algn="ctr"/>
            <a:r>
              <a:rPr lang="en-NL" b="1" dirty="0">
                <a:solidFill>
                  <a:schemeClr val="bg2">
                    <a:lumMod val="75000"/>
                  </a:schemeClr>
                </a:solidFill>
              </a:rPr>
              <a:t>(SAC 2021) Tatev Karen Aslanyan</a:t>
            </a:r>
          </a:p>
        </p:txBody>
      </p:sp>
      <p:pic>
        <p:nvPicPr>
          <p:cNvPr id="6" name="image9.png">
            <a:extLst>
              <a:ext uri="{FF2B5EF4-FFF2-40B4-BE49-F238E27FC236}">
                <a16:creationId xmlns:a16="http://schemas.microsoft.com/office/drawing/2014/main" id="{F7E703C7-6D27-5A4B-8CCA-3CC30ED49FF3}"/>
              </a:ext>
            </a:extLst>
          </p:cNvPr>
          <p:cNvPicPr/>
          <p:nvPr/>
        </p:nvPicPr>
        <p:blipFill>
          <a:blip r:embed="rId3"/>
          <a:srcRect/>
          <a:stretch>
            <a:fillRect/>
          </a:stretch>
        </p:blipFill>
        <p:spPr>
          <a:xfrm>
            <a:off x="0" y="2370078"/>
            <a:ext cx="12192000" cy="2117843"/>
          </a:xfrm>
          <a:prstGeom prst="rect">
            <a:avLst/>
          </a:prstGeom>
          <a:ln/>
        </p:spPr>
      </p:pic>
      <p:sp>
        <p:nvSpPr>
          <p:cNvPr id="8" name="TextBox 7">
            <a:extLst>
              <a:ext uri="{FF2B5EF4-FFF2-40B4-BE49-F238E27FC236}">
                <a16:creationId xmlns:a16="http://schemas.microsoft.com/office/drawing/2014/main" id="{22F99A2A-3465-D140-8060-E4EF613D318E}"/>
              </a:ext>
            </a:extLst>
          </p:cNvPr>
          <p:cNvSpPr txBox="1"/>
          <p:nvPr/>
        </p:nvSpPr>
        <p:spPr>
          <a:xfrm>
            <a:off x="936312" y="579486"/>
            <a:ext cx="8756374" cy="584775"/>
          </a:xfrm>
          <a:prstGeom prst="rect">
            <a:avLst/>
          </a:prstGeom>
          <a:noFill/>
        </p:spPr>
        <p:txBody>
          <a:bodyPr wrap="square" rtlCol="0">
            <a:spAutoFit/>
          </a:bodyPr>
          <a:lstStyle/>
          <a:p>
            <a:r>
              <a:rPr lang="en-NL" sz="3200" b="1" dirty="0">
                <a:solidFill>
                  <a:srgbClr val="C00000"/>
                </a:solidFill>
              </a:rPr>
              <a:t>LDA-LFM</a:t>
            </a:r>
          </a:p>
        </p:txBody>
      </p:sp>
      <p:sp>
        <p:nvSpPr>
          <p:cNvPr id="2" name="Rectangle 1">
            <a:extLst>
              <a:ext uri="{FF2B5EF4-FFF2-40B4-BE49-F238E27FC236}">
                <a16:creationId xmlns:a16="http://schemas.microsoft.com/office/drawing/2014/main" id="{5D37DD99-40A6-7944-9EED-5C9AE9750D77}"/>
              </a:ext>
            </a:extLst>
          </p:cNvPr>
          <p:cNvSpPr/>
          <p:nvPr/>
        </p:nvSpPr>
        <p:spPr>
          <a:xfrm>
            <a:off x="3550367" y="1626336"/>
            <a:ext cx="5091266" cy="461665"/>
          </a:xfrm>
          <a:prstGeom prst="rect">
            <a:avLst/>
          </a:prstGeom>
        </p:spPr>
        <p:txBody>
          <a:bodyPr wrap="none">
            <a:spAutoFit/>
          </a:bodyPr>
          <a:lstStyle/>
          <a:p>
            <a:pPr algn="ctr"/>
            <a:r>
              <a:rPr lang="nl-NL" sz="2400" b="1" dirty="0" err="1">
                <a:latin typeface="Arial" panose="020B0604020202020204" pitchFamily="34" charset="0"/>
                <a:ea typeface="Arial" panose="020B0604020202020204" pitchFamily="34" charset="0"/>
              </a:rPr>
              <a:t>Objective</a:t>
            </a:r>
            <a:r>
              <a:rPr lang="nl-NL" sz="2400" b="1" dirty="0">
                <a:latin typeface="Arial" panose="020B0604020202020204" pitchFamily="34" charset="0"/>
                <a:ea typeface="Arial" panose="020B0604020202020204" pitchFamily="34" charset="0"/>
              </a:rPr>
              <a:t> </a:t>
            </a:r>
            <a:r>
              <a:rPr lang="nl-NL" sz="2400" b="1" dirty="0" err="1">
                <a:latin typeface="Arial" panose="020B0604020202020204" pitchFamily="34" charset="0"/>
                <a:ea typeface="Arial" panose="020B0604020202020204" pitchFamily="34" charset="0"/>
              </a:rPr>
              <a:t>function</a:t>
            </a:r>
            <a:r>
              <a:rPr lang="nl-NL" sz="2400" b="1" dirty="0">
                <a:latin typeface="Arial" panose="020B0604020202020204" pitchFamily="34" charset="0"/>
                <a:ea typeface="Arial" panose="020B0604020202020204" pitchFamily="34" charset="0"/>
              </a:rPr>
              <a:t> of LDA - LFM</a:t>
            </a:r>
            <a:r>
              <a:rPr lang="en-NL" sz="2400" b="1" dirty="0">
                <a:effectLst/>
              </a:rPr>
              <a:t> </a:t>
            </a:r>
            <a:endParaRPr lang="en-NL" sz="2400" b="1" dirty="0"/>
          </a:p>
        </p:txBody>
      </p:sp>
    </p:spTree>
    <p:extLst>
      <p:ext uri="{BB962C8B-B14F-4D97-AF65-F5344CB8AC3E}">
        <p14:creationId xmlns:p14="http://schemas.microsoft.com/office/powerpoint/2010/main" val="1112407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105513-E6EE-E043-8477-4D89F3F799B6}"/>
              </a:ext>
            </a:extLst>
          </p:cNvPr>
          <p:cNvSpPr/>
          <p:nvPr/>
        </p:nvSpPr>
        <p:spPr>
          <a:xfrm>
            <a:off x="8346693" y="6335403"/>
            <a:ext cx="3696220" cy="369332"/>
          </a:xfrm>
          <a:prstGeom prst="rect">
            <a:avLst/>
          </a:prstGeom>
        </p:spPr>
        <p:txBody>
          <a:bodyPr wrap="square">
            <a:spAutoFit/>
          </a:bodyPr>
          <a:lstStyle/>
          <a:p>
            <a:pPr algn="ctr"/>
            <a:r>
              <a:rPr lang="en-NL" b="1" dirty="0">
                <a:solidFill>
                  <a:schemeClr val="bg2">
                    <a:lumMod val="75000"/>
                  </a:schemeClr>
                </a:solidFill>
              </a:rPr>
              <a:t>(SAC 2021) Tatev Karen Aslanyan</a:t>
            </a:r>
          </a:p>
        </p:txBody>
      </p:sp>
      <p:sp>
        <p:nvSpPr>
          <p:cNvPr id="8" name="TextBox 7">
            <a:extLst>
              <a:ext uri="{FF2B5EF4-FFF2-40B4-BE49-F238E27FC236}">
                <a16:creationId xmlns:a16="http://schemas.microsoft.com/office/drawing/2014/main" id="{22F99A2A-3465-D140-8060-E4EF613D318E}"/>
              </a:ext>
            </a:extLst>
          </p:cNvPr>
          <p:cNvSpPr txBox="1"/>
          <p:nvPr/>
        </p:nvSpPr>
        <p:spPr>
          <a:xfrm>
            <a:off x="936312" y="579486"/>
            <a:ext cx="8756374" cy="584775"/>
          </a:xfrm>
          <a:prstGeom prst="rect">
            <a:avLst/>
          </a:prstGeom>
          <a:noFill/>
        </p:spPr>
        <p:txBody>
          <a:bodyPr wrap="square" rtlCol="0">
            <a:spAutoFit/>
          </a:bodyPr>
          <a:lstStyle/>
          <a:p>
            <a:r>
              <a:rPr lang="en-NL" sz="3200" b="1" dirty="0">
                <a:solidFill>
                  <a:srgbClr val="C00000"/>
                </a:solidFill>
              </a:rPr>
              <a:t>Adding extra user- and item-features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0E1323A-6A30-2745-9F86-7CA144C3BDF5}"/>
                  </a:ext>
                </a:extLst>
              </p:cNvPr>
              <p:cNvSpPr txBox="1"/>
              <p:nvPr/>
            </p:nvSpPr>
            <p:spPr>
              <a:xfrm>
                <a:off x="558876" y="1569031"/>
                <a:ext cx="9133810" cy="4293483"/>
              </a:xfrm>
              <a:prstGeom prst="rect">
                <a:avLst/>
              </a:prstGeom>
              <a:noFill/>
            </p:spPr>
            <p:txBody>
              <a:bodyPr wrap="square" rtlCol="0">
                <a:spAutoFit/>
              </a:bodyPr>
              <a:lstStyle/>
              <a:p>
                <a:pPr lvl="1">
                  <a:lnSpc>
                    <a:spcPct val="150000"/>
                  </a:lnSpc>
                </a:pPr>
                <a:r>
                  <a:rPr lang="en-US" sz="2400" b="1" dirty="0"/>
                  <a:t>Extra features added to the LFM part of the model</a:t>
                </a:r>
                <a:endParaRPr lang="en-NL" sz="2400" b="1" dirty="0"/>
              </a:p>
              <a:p>
                <a:pPr marL="1257300" lvl="2" indent="-342900">
                  <a:lnSpc>
                    <a:spcPct val="150000"/>
                  </a:lnSpc>
                  <a:buFont typeface="Wingdings" pitchFamily="2" charset="2"/>
                  <a:buChar char="Ø"/>
                </a:pPr>
                <a14:m>
                  <m:oMath xmlns:m="http://schemas.openxmlformats.org/officeDocument/2006/math">
                    <m:r>
                      <m:rPr>
                        <m:sty m:val="p"/>
                      </m:rPr>
                      <a:rPr lang="en-US">
                        <a:solidFill>
                          <a:schemeClr val="accent6"/>
                        </a:solidFill>
                        <a:latin typeface="Cambria Math" panose="02040503050406030204" pitchFamily="18" charset="0"/>
                        <a:ea typeface="Cambria Math" panose="02040503050406030204" pitchFamily="18" charset="0"/>
                      </a:rPr>
                      <m:t>E</m:t>
                    </m:r>
                    <m:r>
                      <m:rPr>
                        <m:sty m:val="p"/>
                      </m:rPr>
                      <a:rPr lang="en-US" b="0" i="0" smtClean="0">
                        <a:solidFill>
                          <a:schemeClr val="accent6"/>
                        </a:solidFill>
                        <a:latin typeface="Cambria Math" panose="02040503050406030204" pitchFamily="18" charset="0"/>
                        <a:ea typeface="Cambria Math" panose="02040503050406030204" pitchFamily="18" charset="0"/>
                      </a:rPr>
                      <m:t>xtra</m:t>
                    </m:r>
                    <m:r>
                      <a:rPr lang="en-US" b="0" i="0" smtClean="0">
                        <a:solidFill>
                          <a:schemeClr val="accent6"/>
                        </a:solidFill>
                        <a:latin typeface="Cambria Math" panose="02040503050406030204" pitchFamily="18" charset="0"/>
                        <a:ea typeface="Cambria Math" panose="02040503050406030204" pitchFamily="18" charset="0"/>
                      </a:rPr>
                      <m:t> </m:t>
                    </m:r>
                    <m:r>
                      <m:rPr>
                        <m:sty m:val="p"/>
                      </m:rPr>
                      <a:rPr lang="en-US" b="0" i="0" smtClean="0">
                        <a:solidFill>
                          <a:schemeClr val="accent6"/>
                        </a:solidFill>
                        <a:latin typeface="Cambria Math" panose="02040503050406030204" pitchFamily="18" charset="0"/>
                        <a:ea typeface="Cambria Math" panose="02040503050406030204" pitchFamily="18" charset="0"/>
                      </a:rPr>
                      <m:t>user</m:t>
                    </m:r>
                    <m:r>
                      <a:rPr lang="en-US" b="0" i="0" smtClean="0">
                        <a:solidFill>
                          <a:schemeClr val="accent6"/>
                        </a:solidFill>
                        <a:latin typeface="Cambria Math" panose="02040503050406030204" pitchFamily="18" charset="0"/>
                        <a:ea typeface="Cambria Math" panose="02040503050406030204" pitchFamily="18" charset="0"/>
                      </a:rPr>
                      <m:t> </m:t>
                    </m:r>
                    <m:r>
                      <m:rPr>
                        <m:sty m:val="p"/>
                      </m:rPr>
                      <a:rPr lang="en-US" b="0" i="0" smtClean="0">
                        <a:solidFill>
                          <a:schemeClr val="accent6"/>
                        </a:solidFill>
                        <a:latin typeface="Cambria Math" panose="02040503050406030204" pitchFamily="18" charset="0"/>
                        <a:ea typeface="Cambria Math" panose="02040503050406030204" pitchFamily="18" charset="0"/>
                      </a:rPr>
                      <m:t>features</m:t>
                    </m:r>
                    <m:r>
                      <a:rPr lang="en-US" b="0" i="1" smtClean="0">
                        <a:solidFill>
                          <a:schemeClr val="accent6"/>
                        </a:solidFill>
                        <a:latin typeface="Cambria Math" panose="02040503050406030204" pitchFamily="18" charset="0"/>
                        <a:ea typeface="Cambria Math" panose="02040503050406030204" pitchFamily="18" charset="0"/>
                      </a:rPr>
                      <m:t> </m:t>
                    </m:r>
                    <m:r>
                      <m:rPr>
                        <m:sty m:val="p"/>
                      </m:rPr>
                      <a:rPr lang="en-US" b="0" i="0" smtClean="0">
                        <a:solidFill>
                          <a:schemeClr val="accent6"/>
                        </a:solidFill>
                        <a:latin typeface="Cambria Math" panose="02040503050406030204" pitchFamily="18" charset="0"/>
                        <a:ea typeface="Cambria Math" panose="02040503050406030204" pitchFamily="18" charset="0"/>
                      </a:rPr>
                      <m:t>added</m:t>
                    </m:r>
                    <m:r>
                      <a:rPr lang="en-US" b="0" i="0" smtClean="0">
                        <a:solidFill>
                          <a:schemeClr val="accent6"/>
                        </a:solidFill>
                        <a:latin typeface="Cambria Math" panose="02040503050406030204" pitchFamily="18" charset="0"/>
                        <a:ea typeface="Cambria Math" panose="02040503050406030204" pitchFamily="18" charset="0"/>
                      </a:rPr>
                      <m:t> </m:t>
                    </m:r>
                    <m:r>
                      <m:rPr>
                        <m:sty m:val="p"/>
                      </m:rPr>
                      <a:rPr lang="en-US" b="0" i="0" smtClean="0">
                        <a:solidFill>
                          <a:schemeClr val="accent6"/>
                        </a:solidFill>
                        <a:latin typeface="Cambria Math" panose="02040503050406030204" pitchFamily="18" charset="0"/>
                        <a:ea typeface="Cambria Math" panose="02040503050406030204" pitchFamily="18" charset="0"/>
                      </a:rPr>
                      <m:t>as</m:t>
                    </m:r>
                    <m:r>
                      <a:rPr lang="en-US" b="0" i="0" smtClean="0">
                        <a:solidFill>
                          <a:schemeClr val="accent6"/>
                        </a:solidFill>
                        <a:latin typeface="Cambria Math" panose="02040503050406030204" pitchFamily="18" charset="0"/>
                        <a:ea typeface="Cambria Math" panose="02040503050406030204" pitchFamily="18" charset="0"/>
                      </a:rPr>
                      <m:t> </m:t>
                    </m:r>
                    <m:r>
                      <m:rPr>
                        <m:sty m:val="p"/>
                      </m:rPr>
                      <a:rPr lang="en-US" b="0" i="0" smtClean="0">
                        <a:solidFill>
                          <a:schemeClr val="accent6"/>
                        </a:solidFill>
                        <a:latin typeface="Cambria Math" panose="02040503050406030204" pitchFamily="18" charset="0"/>
                        <a:ea typeface="Cambria Math" panose="02040503050406030204" pitchFamily="18" charset="0"/>
                      </a:rPr>
                      <m:t>extra</m:t>
                    </m:r>
                    <m:r>
                      <a:rPr lang="en-US" b="0" i="0" smtClean="0">
                        <a:solidFill>
                          <a:schemeClr val="accent6"/>
                        </a:solidFill>
                        <a:latin typeface="Cambria Math" panose="02040503050406030204" pitchFamily="18" charset="0"/>
                        <a:ea typeface="Cambria Math" panose="02040503050406030204" pitchFamily="18" charset="0"/>
                      </a:rPr>
                      <m:t> </m:t>
                    </m:r>
                    <m:r>
                      <m:rPr>
                        <m:sty m:val="p"/>
                      </m:rPr>
                      <a:rPr lang="en-US" b="0" i="0" smtClean="0">
                        <a:solidFill>
                          <a:schemeClr val="accent6"/>
                        </a:solidFill>
                        <a:latin typeface="Cambria Math" panose="02040503050406030204" pitchFamily="18" charset="0"/>
                        <a:ea typeface="Cambria Math" panose="02040503050406030204" pitchFamily="18" charset="0"/>
                      </a:rPr>
                      <m:t>columns</m:t>
                    </m:r>
                    <m:r>
                      <a:rPr lang="en-US" b="0" i="0" smtClean="0">
                        <a:solidFill>
                          <a:schemeClr val="accent6"/>
                        </a:solidFill>
                        <a:latin typeface="Cambria Math" panose="02040503050406030204" pitchFamily="18" charset="0"/>
                        <a:ea typeface="Cambria Math" panose="02040503050406030204" pitchFamily="18" charset="0"/>
                      </a:rPr>
                      <m:t> </m:t>
                    </m:r>
                  </m:oMath>
                </a14:m>
                <a:r>
                  <a:rPr lang="en-NL" dirty="0">
                    <a:solidFill>
                      <a:schemeClr val="accent6"/>
                    </a:solidFill>
                  </a:rPr>
                  <a:t>to User Factor Matrix</a:t>
                </a:r>
              </a:p>
              <a:p>
                <a:pPr marL="1257300" lvl="2" indent="-342900">
                  <a:lnSpc>
                    <a:spcPct val="150000"/>
                  </a:lnSpc>
                  <a:buFont typeface="Wingdings" pitchFamily="2" charset="2"/>
                  <a:buChar char="Ø"/>
                </a:pPr>
                <a14:m>
                  <m:oMath xmlns:m="http://schemas.openxmlformats.org/officeDocument/2006/math">
                    <m:r>
                      <m:rPr>
                        <m:sty m:val="p"/>
                      </m:rPr>
                      <a:rPr lang="en-US" smtClean="0">
                        <a:solidFill>
                          <a:schemeClr val="accent6"/>
                        </a:solidFill>
                        <a:latin typeface="Cambria Math" panose="02040503050406030204" pitchFamily="18" charset="0"/>
                        <a:ea typeface="Cambria Math" panose="02040503050406030204" pitchFamily="18" charset="0"/>
                      </a:rPr>
                      <m:t>E</m:t>
                    </m:r>
                    <m:r>
                      <m:rPr>
                        <m:sty m:val="p"/>
                      </m:rPr>
                      <a:rPr lang="en-US" i="0">
                        <a:solidFill>
                          <a:schemeClr val="accent6"/>
                        </a:solidFill>
                        <a:latin typeface="Cambria Math" panose="02040503050406030204" pitchFamily="18" charset="0"/>
                        <a:ea typeface="Cambria Math" panose="02040503050406030204" pitchFamily="18" charset="0"/>
                      </a:rPr>
                      <m:t>xtra</m:t>
                    </m:r>
                    <m:r>
                      <a:rPr lang="en-US" i="0">
                        <a:solidFill>
                          <a:schemeClr val="accent6"/>
                        </a:solidFill>
                        <a:latin typeface="Cambria Math" panose="02040503050406030204" pitchFamily="18" charset="0"/>
                        <a:ea typeface="Cambria Math" panose="02040503050406030204" pitchFamily="18" charset="0"/>
                      </a:rPr>
                      <m:t> </m:t>
                    </m:r>
                    <m:r>
                      <m:rPr>
                        <m:sty m:val="p"/>
                      </m:rPr>
                      <a:rPr lang="en-US" i="0">
                        <a:solidFill>
                          <a:schemeClr val="accent6"/>
                        </a:solidFill>
                        <a:latin typeface="Cambria Math" panose="02040503050406030204" pitchFamily="18" charset="0"/>
                        <a:ea typeface="Cambria Math" panose="02040503050406030204" pitchFamily="18" charset="0"/>
                      </a:rPr>
                      <m:t>item</m:t>
                    </m:r>
                    <m:r>
                      <a:rPr lang="en-US" i="0">
                        <a:solidFill>
                          <a:schemeClr val="accent6"/>
                        </a:solidFill>
                        <a:latin typeface="Cambria Math" panose="02040503050406030204" pitchFamily="18" charset="0"/>
                        <a:ea typeface="Cambria Math" panose="02040503050406030204" pitchFamily="18" charset="0"/>
                      </a:rPr>
                      <m:t> </m:t>
                    </m:r>
                    <m:r>
                      <m:rPr>
                        <m:sty m:val="p"/>
                      </m:rPr>
                      <a:rPr lang="en-US" i="0">
                        <a:solidFill>
                          <a:schemeClr val="accent6"/>
                        </a:solidFill>
                        <a:latin typeface="Cambria Math" panose="02040503050406030204" pitchFamily="18" charset="0"/>
                        <a:ea typeface="Cambria Math" panose="02040503050406030204" pitchFamily="18" charset="0"/>
                      </a:rPr>
                      <m:t>features</m:t>
                    </m:r>
                    <m:r>
                      <a:rPr lang="en-US" i="0">
                        <a:solidFill>
                          <a:schemeClr val="accent6"/>
                        </a:solidFill>
                        <a:latin typeface="Cambria Math" panose="02040503050406030204" pitchFamily="18" charset="0"/>
                        <a:ea typeface="Cambria Math" panose="02040503050406030204" pitchFamily="18" charset="0"/>
                      </a:rPr>
                      <m:t> </m:t>
                    </m:r>
                    <m:r>
                      <m:rPr>
                        <m:sty m:val="p"/>
                      </m:rPr>
                      <a:rPr lang="en-US" i="0">
                        <a:solidFill>
                          <a:schemeClr val="accent6"/>
                        </a:solidFill>
                        <a:latin typeface="Cambria Math" panose="02040503050406030204" pitchFamily="18" charset="0"/>
                        <a:ea typeface="Cambria Math" panose="02040503050406030204" pitchFamily="18" charset="0"/>
                      </a:rPr>
                      <m:t>added</m:t>
                    </m:r>
                    <m:r>
                      <a:rPr lang="en-US" i="0">
                        <a:solidFill>
                          <a:schemeClr val="accent6"/>
                        </a:solidFill>
                        <a:latin typeface="Cambria Math" panose="02040503050406030204" pitchFamily="18" charset="0"/>
                        <a:ea typeface="Cambria Math" panose="02040503050406030204" pitchFamily="18" charset="0"/>
                      </a:rPr>
                      <m:t> </m:t>
                    </m:r>
                    <m:r>
                      <m:rPr>
                        <m:sty m:val="p"/>
                      </m:rPr>
                      <a:rPr lang="en-US" i="0">
                        <a:solidFill>
                          <a:schemeClr val="accent6"/>
                        </a:solidFill>
                        <a:latin typeface="Cambria Math" panose="02040503050406030204" pitchFamily="18" charset="0"/>
                        <a:ea typeface="Cambria Math" panose="02040503050406030204" pitchFamily="18" charset="0"/>
                      </a:rPr>
                      <m:t>as</m:t>
                    </m:r>
                    <m:r>
                      <a:rPr lang="en-US" i="0">
                        <a:solidFill>
                          <a:schemeClr val="accent6"/>
                        </a:solidFill>
                        <a:latin typeface="Cambria Math" panose="02040503050406030204" pitchFamily="18" charset="0"/>
                        <a:ea typeface="Cambria Math" panose="02040503050406030204" pitchFamily="18" charset="0"/>
                      </a:rPr>
                      <m:t> </m:t>
                    </m:r>
                    <m:r>
                      <m:rPr>
                        <m:sty m:val="p"/>
                      </m:rPr>
                      <a:rPr lang="en-US" i="0">
                        <a:solidFill>
                          <a:schemeClr val="accent6"/>
                        </a:solidFill>
                        <a:latin typeface="Cambria Math" panose="02040503050406030204" pitchFamily="18" charset="0"/>
                        <a:ea typeface="Cambria Math" panose="02040503050406030204" pitchFamily="18" charset="0"/>
                      </a:rPr>
                      <m:t>extra</m:t>
                    </m:r>
                    <m:r>
                      <a:rPr lang="en-US" i="0">
                        <a:solidFill>
                          <a:schemeClr val="accent6"/>
                        </a:solidFill>
                        <a:latin typeface="Cambria Math" panose="02040503050406030204" pitchFamily="18" charset="0"/>
                        <a:ea typeface="Cambria Math" panose="02040503050406030204" pitchFamily="18" charset="0"/>
                      </a:rPr>
                      <m:t> </m:t>
                    </m:r>
                    <m:r>
                      <m:rPr>
                        <m:sty m:val="p"/>
                      </m:rPr>
                      <a:rPr lang="en-US" i="0">
                        <a:solidFill>
                          <a:schemeClr val="accent6"/>
                        </a:solidFill>
                        <a:latin typeface="Cambria Math" panose="02040503050406030204" pitchFamily="18" charset="0"/>
                        <a:ea typeface="Cambria Math" panose="02040503050406030204" pitchFamily="18" charset="0"/>
                      </a:rPr>
                      <m:t>rows</m:t>
                    </m:r>
                    <m:r>
                      <a:rPr lang="en-US" i="0">
                        <a:solidFill>
                          <a:schemeClr val="accent6"/>
                        </a:solidFill>
                        <a:latin typeface="Cambria Math" panose="02040503050406030204" pitchFamily="18" charset="0"/>
                        <a:ea typeface="Cambria Math" panose="02040503050406030204" pitchFamily="18" charset="0"/>
                      </a:rPr>
                      <m:t> </m:t>
                    </m:r>
                  </m:oMath>
                </a14:m>
                <a:r>
                  <a:rPr lang="en-NL" dirty="0">
                    <a:solidFill>
                      <a:schemeClr val="accent6"/>
                    </a:solidFill>
                    <a:ea typeface="Cambria Math" panose="02040503050406030204" pitchFamily="18" charset="0"/>
                  </a:rPr>
                  <a:t>to Item Factor Matrix</a:t>
                </a:r>
              </a:p>
              <a:p>
                <a:pPr marL="1257300" lvl="2" indent="-342900">
                  <a:lnSpc>
                    <a:spcPct val="150000"/>
                  </a:lnSpc>
                  <a:buFont typeface="Wingdings" pitchFamily="2" charset="2"/>
                  <a:buChar char="Ø"/>
                </a:pPr>
                <a:r>
                  <a:rPr lang="en-NL" dirty="0">
                    <a:solidFill>
                      <a:schemeClr val="accent6"/>
                    </a:solidFill>
                    <a:ea typeface="Cambria Math" panose="02040503050406030204" pitchFamily="18" charset="0"/>
                  </a:rPr>
                  <a:t>Number of extra user features shoud be equal to extra item features</a:t>
                </a:r>
              </a:p>
              <a:p>
                <a:pPr lvl="1">
                  <a:lnSpc>
                    <a:spcPct val="150000"/>
                  </a:lnSpc>
                </a:pPr>
                <a:endParaRPr lang="en-NL" sz="2400" b="1" dirty="0"/>
              </a:p>
              <a:p>
                <a:pPr lvl="1">
                  <a:lnSpc>
                    <a:spcPct val="150000"/>
                  </a:lnSpc>
                </a:pPr>
                <a:endParaRPr lang="en-NL" sz="800" b="1" dirty="0">
                  <a:solidFill>
                    <a:schemeClr val="accent6"/>
                  </a:solidFill>
                </a:endParaRPr>
              </a:p>
              <a:p>
                <a:pPr lvl="1">
                  <a:lnSpc>
                    <a:spcPct val="150000"/>
                  </a:lnSpc>
                </a:pPr>
                <a:endParaRPr lang="en-NL" b="1" dirty="0">
                  <a:solidFill>
                    <a:schemeClr val="accent6"/>
                  </a:solidFill>
                </a:endParaRPr>
              </a:p>
              <a:p>
                <a:pPr lvl="1">
                  <a:lnSpc>
                    <a:spcPct val="150000"/>
                  </a:lnSpc>
                </a:pPr>
                <a:endParaRPr lang="en-NL" b="1" dirty="0">
                  <a:solidFill>
                    <a:schemeClr val="accent6"/>
                  </a:solidFill>
                </a:endParaRPr>
              </a:p>
              <a:p>
                <a:pPr lvl="1">
                  <a:lnSpc>
                    <a:spcPct val="150000"/>
                  </a:lnSpc>
                </a:pPr>
                <a:endParaRPr lang="en-NL" b="1" dirty="0">
                  <a:solidFill>
                    <a:schemeClr val="accent6"/>
                  </a:solidFill>
                </a:endParaRPr>
              </a:p>
              <a:p>
                <a:endParaRPr lang="en-NL" b="1" dirty="0"/>
              </a:p>
            </p:txBody>
          </p:sp>
        </mc:Choice>
        <mc:Fallback xmlns="">
          <p:sp>
            <p:nvSpPr>
              <p:cNvPr id="7" name="TextBox 6">
                <a:extLst>
                  <a:ext uri="{FF2B5EF4-FFF2-40B4-BE49-F238E27FC236}">
                    <a16:creationId xmlns:a16="http://schemas.microsoft.com/office/drawing/2014/main" id="{90E1323A-6A30-2745-9F86-7CA144C3BDF5}"/>
                  </a:ext>
                </a:extLst>
              </p:cNvPr>
              <p:cNvSpPr txBox="1">
                <a:spLocks noRot="1" noChangeAspect="1" noMove="1" noResize="1" noEditPoints="1" noAdjustHandles="1" noChangeArrowheads="1" noChangeShapeType="1" noTextEdit="1"/>
              </p:cNvSpPr>
              <p:nvPr/>
            </p:nvSpPr>
            <p:spPr>
              <a:xfrm>
                <a:off x="558876" y="1569031"/>
                <a:ext cx="9133810" cy="4293483"/>
              </a:xfrm>
              <a:prstGeom prst="rect">
                <a:avLst/>
              </a:prstGeom>
              <a:blipFill>
                <a:blip r:embed="rId4"/>
                <a:stretch>
                  <a:fillRect/>
                </a:stretch>
              </a:blipFill>
            </p:spPr>
            <p:txBody>
              <a:bodyPr/>
              <a:lstStyle/>
              <a:p>
                <a:r>
                  <a:rPr lang="en-NL">
                    <a:noFill/>
                  </a:rPr>
                  <a:t> </a:t>
                </a:r>
              </a:p>
            </p:txBody>
          </p:sp>
        </mc:Fallback>
      </mc:AlternateContent>
      <p:pic>
        <p:nvPicPr>
          <p:cNvPr id="3" name="Picture 2" descr="Diagram&#10;&#10;Description automatically generated with medium confidence">
            <a:extLst>
              <a:ext uri="{FF2B5EF4-FFF2-40B4-BE49-F238E27FC236}">
                <a16:creationId xmlns:a16="http://schemas.microsoft.com/office/drawing/2014/main" id="{A6F81766-5F2D-9F40-BE8C-A7A0DD24B2E5}"/>
              </a:ext>
            </a:extLst>
          </p:cNvPr>
          <p:cNvPicPr>
            <a:picLocks noChangeAspect="1"/>
          </p:cNvPicPr>
          <p:nvPr/>
        </p:nvPicPr>
        <p:blipFill>
          <a:blip r:embed="rId5"/>
          <a:stretch>
            <a:fillRect/>
          </a:stretch>
        </p:blipFill>
        <p:spPr>
          <a:xfrm>
            <a:off x="469900" y="3555135"/>
            <a:ext cx="8224384" cy="2832965"/>
          </a:xfrm>
          <a:prstGeom prst="rect">
            <a:avLst/>
          </a:prstGeom>
        </p:spPr>
      </p:pic>
    </p:spTree>
    <p:extLst>
      <p:ext uri="{BB962C8B-B14F-4D97-AF65-F5344CB8AC3E}">
        <p14:creationId xmlns:p14="http://schemas.microsoft.com/office/powerpoint/2010/main" val="1138059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105513-E6EE-E043-8477-4D89F3F799B6}"/>
              </a:ext>
            </a:extLst>
          </p:cNvPr>
          <p:cNvSpPr/>
          <p:nvPr/>
        </p:nvSpPr>
        <p:spPr>
          <a:xfrm>
            <a:off x="8346693" y="6335403"/>
            <a:ext cx="3696220" cy="369332"/>
          </a:xfrm>
          <a:prstGeom prst="rect">
            <a:avLst/>
          </a:prstGeom>
        </p:spPr>
        <p:txBody>
          <a:bodyPr wrap="square">
            <a:spAutoFit/>
          </a:bodyPr>
          <a:lstStyle/>
          <a:p>
            <a:pPr algn="ctr"/>
            <a:r>
              <a:rPr lang="en-NL" b="1" dirty="0">
                <a:solidFill>
                  <a:schemeClr val="bg2">
                    <a:lumMod val="75000"/>
                  </a:schemeClr>
                </a:solidFill>
              </a:rPr>
              <a:t>(SAC 2021) Tatev Karen Aslanyan</a:t>
            </a:r>
          </a:p>
        </p:txBody>
      </p:sp>
      <p:sp>
        <p:nvSpPr>
          <p:cNvPr id="8" name="TextBox 7">
            <a:extLst>
              <a:ext uri="{FF2B5EF4-FFF2-40B4-BE49-F238E27FC236}">
                <a16:creationId xmlns:a16="http://schemas.microsoft.com/office/drawing/2014/main" id="{22F99A2A-3465-D140-8060-E4EF613D318E}"/>
              </a:ext>
            </a:extLst>
          </p:cNvPr>
          <p:cNvSpPr txBox="1"/>
          <p:nvPr/>
        </p:nvSpPr>
        <p:spPr>
          <a:xfrm>
            <a:off x="936312" y="579486"/>
            <a:ext cx="8756374" cy="584775"/>
          </a:xfrm>
          <a:prstGeom prst="rect">
            <a:avLst/>
          </a:prstGeom>
          <a:noFill/>
        </p:spPr>
        <p:txBody>
          <a:bodyPr wrap="square" rtlCol="0">
            <a:spAutoFit/>
          </a:bodyPr>
          <a:lstStyle/>
          <a:p>
            <a:r>
              <a:rPr lang="en-NL" sz="3200" b="1" dirty="0">
                <a:solidFill>
                  <a:srgbClr val="C00000"/>
                </a:solidFill>
              </a:rPr>
              <a:t>Evaluation</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878AF7B-A1DB-7A45-84D7-CF05C9858417}"/>
                  </a:ext>
                </a:extLst>
              </p:cNvPr>
              <p:cNvSpPr txBox="1"/>
              <p:nvPr/>
            </p:nvSpPr>
            <p:spPr>
              <a:xfrm>
                <a:off x="558875" y="1356996"/>
                <a:ext cx="9267049" cy="4849982"/>
              </a:xfrm>
              <a:prstGeom prst="rect">
                <a:avLst/>
              </a:prstGeom>
              <a:noFill/>
            </p:spPr>
            <p:txBody>
              <a:bodyPr wrap="square" rtlCol="0">
                <a:spAutoFit/>
              </a:bodyPr>
              <a:lstStyle/>
              <a:p>
                <a:pPr lvl="1">
                  <a:lnSpc>
                    <a:spcPct val="150000"/>
                  </a:lnSpc>
                </a:pPr>
                <a:r>
                  <a:rPr lang="en-US" sz="2200" b="1" dirty="0"/>
                  <a:t>Offset Model</a:t>
                </a:r>
                <a:endParaRPr lang="en-NL" sz="2400" b="1" dirty="0"/>
              </a:p>
              <a:p>
                <a:pPr lvl="1">
                  <a:lnSpc>
                    <a:spcPct val="150000"/>
                  </a:lnSpc>
                </a:pPr>
                <a:endParaRPr lang="en-NL" sz="800" b="1" dirty="0">
                  <a:solidFill>
                    <a:schemeClr val="accent6"/>
                  </a:solidFill>
                </a:endParaRPr>
              </a:p>
              <a:p>
                <a:pPr lvl="1">
                  <a:lnSpc>
                    <a:spcPct val="150000"/>
                  </a:lnSpc>
                </a:pPr>
                <a:r>
                  <a:rPr lang="en-US" sz="2200" b="1" dirty="0"/>
                  <a:t>Baseline Rating Model (BRM)</a:t>
                </a:r>
              </a:p>
              <a:p>
                <a:pPr lvl="1">
                  <a:lnSpc>
                    <a:spcPct val="150000"/>
                  </a:lnSpc>
                </a:pPr>
                <a:endParaRPr lang="en-US" b="1" dirty="0"/>
              </a:p>
              <a:p>
                <a:pPr lvl="1">
                  <a:lnSpc>
                    <a:spcPct val="150000"/>
                  </a:lnSpc>
                </a:pPr>
                <a:r>
                  <a:rPr lang="en-US" sz="2200" b="1" dirty="0"/>
                  <a:t>Latent Factor Model (LFM)</a:t>
                </a:r>
                <a:endParaRPr lang="en-NL" sz="2200" b="1" dirty="0"/>
              </a:p>
              <a:p>
                <a:pPr lvl="1">
                  <a:lnSpc>
                    <a:spcPct val="150000"/>
                  </a:lnSpc>
                </a:pPr>
                <a:endParaRPr lang="en-NL" b="1" dirty="0">
                  <a:solidFill>
                    <a:schemeClr val="accent6"/>
                  </a:solidFill>
                </a:endParaRPr>
              </a:p>
              <a:p>
                <a:pPr lvl="1">
                  <a:lnSpc>
                    <a:spcPct val="150000"/>
                  </a:lnSpc>
                </a:pPr>
                <a:r>
                  <a:rPr lang="en-US" sz="2200" b="1" dirty="0" err="1"/>
                  <a:t>LDAFirst</a:t>
                </a:r>
                <a:endParaRPr lang="en-NL" sz="2200" b="1" dirty="0"/>
              </a:p>
              <a:p>
                <a:pPr marL="1257300" lvl="2" indent="-342900">
                  <a:lnSpc>
                    <a:spcPct val="150000"/>
                  </a:lnSpc>
                  <a:buFont typeface="Wingdings" pitchFamily="2" charset="2"/>
                  <a:buChar char="Ø"/>
                </a:pPr>
                <a:r>
                  <a:rPr lang="en-NL" dirty="0">
                    <a:solidFill>
                      <a:schemeClr val="accent6"/>
                    </a:solidFill>
                    <a:latin typeface="Cambria Math" panose="02040503050406030204" pitchFamily="18" charset="0"/>
                    <a:ea typeface="Cambria Math" panose="02040503050406030204" pitchFamily="18" charset="0"/>
                  </a:rPr>
                  <a:t>Topic probabilities are sampled once and stay constant</a:t>
                </a:r>
              </a:p>
              <a:p>
                <a:pPr marL="1257300" lvl="2" indent="-342900">
                  <a:lnSpc>
                    <a:spcPct val="150000"/>
                  </a:lnSpc>
                  <a:buFont typeface="Wingdings" pitchFamily="2" charset="2"/>
                  <a:buChar char="Ø"/>
                </a:pPr>
                <a:endParaRPr lang="en-NL" dirty="0">
                  <a:solidFill>
                    <a:schemeClr val="accent6"/>
                  </a:solidFill>
                  <a:latin typeface="Cambria Math" panose="02040503050406030204" pitchFamily="18" charset="0"/>
                  <a:ea typeface="Cambria Math" panose="02040503050406030204" pitchFamily="18" charset="0"/>
                </a:endParaRPr>
              </a:p>
              <a:p>
                <a:pPr lvl="1">
                  <a:lnSpc>
                    <a:spcPct val="150000"/>
                  </a:lnSpc>
                </a:pPr>
                <a:r>
                  <a:rPr lang="en-US" sz="2200" b="1" dirty="0"/>
                  <a:t>Evaluation metrics</a:t>
                </a:r>
                <a:endParaRPr lang="en-NL" sz="2200" b="1" dirty="0"/>
              </a:p>
              <a:p>
                <a:pPr marL="1257300" lvl="2" indent="-342900">
                  <a:lnSpc>
                    <a:spcPct val="150000"/>
                  </a:lnSpc>
                  <a:buFont typeface="Wingdings" pitchFamily="2" charset="2"/>
                  <a:buChar char="Ø"/>
                </a:pPr>
                <a14:m>
                  <m:oMath xmlns:m="http://schemas.openxmlformats.org/officeDocument/2006/math">
                    <m:r>
                      <m:rPr>
                        <m:sty m:val="p"/>
                      </m:rPr>
                      <a:rPr lang="en-US" i="0" smtClean="0">
                        <a:solidFill>
                          <a:schemeClr val="accent6"/>
                        </a:solidFill>
                        <a:latin typeface="Cambria Math" panose="02040503050406030204" pitchFamily="18" charset="0"/>
                        <a:ea typeface="Cambria Math" panose="02040503050406030204" pitchFamily="18" charset="0"/>
                      </a:rPr>
                      <m:t>M</m:t>
                    </m:r>
                    <m:r>
                      <m:rPr>
                        <m:sty m:val="p"/>
                      </m:rPr>
                      <a:rPr lang="en-US" b="0" i="0" smtClean="0">
                        <a:solidFill>
                          <a:schemeClr val="accent6"/>
                        </a:solidFill>
                        <a:latin typeface="Cambria Math" panose="02040503050406030204" pitchFamily="18" charset="0"/>
                        <a:ea typeface="Cambria Math" panose="02040503050406030204" pitchFamily="18" charset="0"/>
                      </a:rPr>
                      <m:t>ean</m:t>
                    </m:r>
                    <m:r>
                      <a:rPr lang="en-US" b="0" i="0" smtClean="0">
                        <a:solidFill>
                          <a:schemeClr val="accent6"/>
                        </a:solidFill>
                        <a:latin typeface="Cambria Math" panose="02040503050406030204" pitchFamily="18" charset="0"/>
                        <a:ea typeface="Cambria Math" panose="02040503050406030204" pitchFamily="18" charset="0"/>
                      </a:rPr>
                      <m:t> </m:t>
                    </m:r>
                    <m:r>
                      <m:rPr>
                        <m:sty m:val="p"/>
                      </m:rPr>
                      <a:rPr lang="en-US" b="0" i="0" smtClean="0">
                        <a:solidFill>
                          <a:schemeClr val="accent6"/>
                        </a:solidFill>
                        <a:latin typeface="Cambria Math" panose="02040503050406030204" pitchFamily="18" charset="0"/>
                        <a:ea typeface="Cambria Math" panose="02040503050406030204" pitchFamily="18" charset="0"/>
                      </a:rPr>
                      <m:t>Squared</m:t>
                    </m:r>
                    <m:r>
                      <a:rPr lang="en-US" b="0" i="0" smtClean="0">
                        <a:solidFill>
                          <a:schemeClr val="accent6"/>
                        </a:solidFill>
                        <a:latin typeface="Cambria Math" panose="02040503050406030204" pitchFamily="18" charset="0"/>
                        <a:ea typeface="Cambria Math" panose="02040503050406030204" pitchFamily="18" charset="0"/>
                      </a:rPr>
                      <m:t> </m:t>
                    </m:r>
                    <m:r>
                      <m:rPr>
                        <m:sty m:val="p"/>
                      </m:rPr>
                      <a:rPr lang="en-US" b="0" i="0" smtClean="0">
                        <a:solidFill>
                          <a:schemeClr val="accent6"/>
                        </a:solidFill>
                        <a:latin typeface="Cambria Math" panose="02040503050406030204" pitchFamily="18" charset="0"/>
                        <a:ea typeface="Cambria Math" panose="02040503050406030204" pitchFamily="18" charset="0"/>
                      </a:rPr>
                      <m:t>Error</m:t>
                    </m:r>
                    <m:r>
                      <a:rPr lang="en-US" b="0" i="0" smtClean="0">
                        <a:solidFill>
                          <a:schemeClr val="accent6"/>
                        </a:solidFill>
                        <a:latin typeface="Cambria Math" panose="02040503050406030204" pitchFamily="18" charset="0"/>
                        <a:ea typeface="Cambria Math" panose="02040503050406030204" pitchFamily="18" charset="0"/>
                      </a:rPr>
                      <m:t> (</m:t>
                    </m:r>
                    <m:r>
                      <m:rPr>
                        <m:sty m:val="p"/>
                      </m:rPr>
                      <a:rPr lang="en-US" b="0" i="0" smtClean="0">
                        <a:solidFill>
                          <a:schemeClr val="accent6"/>
                        </a:solidFill>
                        <a:latin typeface="Cambria Math" panose="02040503050406030204" pitchFamily="18" charset="0"/>
                        <a:ea typeface="Cambria Math" panose="02040503050406030204" pitchFamily="18" charset="0"/>
                      </a:rPr>
                      <m:t>MSE</m:t>
                    </m:r>
                  </m:oMath>
                </a14:m>
                <a:r>
                  <a:rPr lang="en-NL" b="1" dirty="0">
                    <a:solidFill>
                      <a:schemeClr val="accent6"/>
                    </a:solidFill>
                  </a:rPr>
                  <a:t>)</a:t>
                </a:r>
              </a:p>
            </p:txBody>
          </p:sp>
        </mc:Choice>
        <mc:Fallback xmlns="">
          <p:sp>
            <p:nvSpPr>
              <p:cNvPr id="7" name="TextBox 6">
                <a:extLst>
                  <a:ext uri="{FF2B5EF4-FFF2-40B4-BE49-F238E27FC236}">
                    <a16:creationId xmlns:a16="http://schemas.microsoft.com/office/drawing/2014/main" id="{5878AF7B-A1DB-7A45-84D7-CF05C9858417}"/>
                  </a:ext>
                </a:extLst>
              </p:cNvPr>
              <p:cNvSpPr txBox="1">
                <a:spLocks noRot="1" noChangeAspect="1" noMove="1" noResize="1" noEditPoints="1" noAdjustHandles="1" noChangeArrowheads="1" noChangeShapeType="1" noTextEdit="1"/>
              </p:cNvSpPr>
              <p:nvPr/>
            </p:nvSpPr>
            <p:spPr>
              <a:xfrm>
                <a:off x="558875" y="1356996"/>
                <a:ext cx="9267049" cy="4849982"/>
              </a:xfrm>
              <a:prstGeom prst="rect">
                <a:avLst/>
              </a:prstGeom>
              <a:blipFill>
                <a:blip r:embed="rId3"/>
                <a:stretch>
                  <a:fillRect b="-1047"/>
                </a:stretch>
              </a:blipFill>
            </p:spPr>
            <p:txBody>
              <a:bodyPr/>
              <a:lstStyle/>
              <a:p>
                <a:r>
                  <a:rPr lang="en-NL">
                    <a:noFill/>
                  </a:rPr>
                  <a:t> </a:t>
                </a:r>
              </a:p>
            </p:txBody>
          </p:sp>
        </mc:Fallback>
      </mc:AlternateContent>
      <p:pic>
        <p:nvPicPr>
          <p:cNvPr id="9" name="Picture 8">
            <a:extLst>
              <a:ext uri="{FF2B5EF4-FFF2-40B4-BE49-F238E27FC236}">
                <a16:creationId xmlns:a16="http://schemas.microsoft.com/office/drawing/2014/main" id="{95FFCCBD-6C5B-794A-95C7-D6FD34C9F421}"/>
              </a:ext>
            </a:extLst>
          </p:cNvPr>
          <p:cNvPicPr>
            <a:picLocks noChangeAspect="1"/>
          </p:cNvPicPr>
          <p:nvPr/>
        </p:nvPicPr>
        <p:blipFill>
          <a:blip r:embed="rId4"/>
          <a:stretch>
            <a:fillRect/>
          </a:stretch>
        </p:blipFill>
        <p:spPr>
          <a:xfrm>
            <a:off x="3202440" y="1303382"/>
            <a:ext cx="1346200" cy="673100"/>
          </a:xfrm>
          <a:prstGeom prst="rect">
            <a:avLst/>
          </a:prstGeom>
        </p:spPr>
      </p:pic>
      <p:pic>
        <p:nvPicPr>
          <p:cNvPr id="11" name="Picture 10">
            <a:extLst>
              <a:ext uri="{FF2B5EF4-FFF2-40B4-BE49-F238E27FC236}">
                <a16:creationId xmlns:a16="http://schemas.microsoft.com/office/drawing/2014/main" id="{BDD2BA1B-AC5E-1842-B01B-05F30B2EE855}"/>
              </a:ext>
            </a:extLst>
          </p:cNvPr>
          <p:cNvPicPr>
            <a:picLocks noChangeAspect="1"/>
          </p:cNvPicPr>
          <p:nvPr/>
        </p:nvPicPr>
        <p:blipFill>
          <a:blip r:embed="rId5"/>
          <a:stretch>
            <a:fillRect/>
          </a:stretch>
        </p:blipFill>
        <p:spPr>
          <a:xfrm>
            <a:off x="4704161" y="2046208"/>
            <a:ext cx="2527300" cy="647700"/>
          </a:xfrm>
          <a:prstGeom prst="rect">
            <a:avLst/>
          </a:prstGeom>
        </p:spPr>
      </p:pic>
      <p:pic>
        <p:nvPicPr>
          <p:cNvPr id="13" name="Picture 12">
            <a:extLst>
              <a:ext uri="{FF2B5EF4-FFF2-40B4-BE49-F238E27FC236}">
                <a16:creationId xmlns:a16="http://schemas.microsoft.com/office/drawing/2014/main" id="{3AF92DAB-19FC-2749-A3F6-EAEEC82B16DE}"/>
              </a:ext>
            </a:extLst>
          </p:cNvPr>
          <p:cNvPicPr>
            <a:picLocks noChangeAspect="1"/>
          </p:cNvPicPr>
          <p:nvPr/>
        </p:nvPicPr>
        <p:blipFill>
          <a:blip r:embed="rId6"/>
          <a:stretch>
            <a:fillRect/>
          </a:stretch>
        </p:blipFill>
        <p:spPr>
          <a:xfrm>
            <a:off x="4375150" y="2977422"/>
            <a:ext cx="3441700" cy="685800"/>
          </a:xfrm>
          <a:prstGeom prst="rect">
            <a:avLst/>
          </a:prstGeom>
        </p:spPr>
      </p:pic>
    </p:spTree>
    <p:extLst>
      <p:ext uri="{BB962C8B-B14F-4D97-AF65-F5344CB8AC3E}">
        <p14:creationId xmlns:p14="http://schemas.microsoft.com/office/powerpoint/2010/main" val="4274888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105513-E6EE-E043-8477-4D89F3F799B6}"/>
              </a:ext>
            </a:extLst>
          </p:cNvPr>
          <p:cNvSpPr/>
          <p:nvPr/>
        </p:nvSpPr>
        <p:spPr>
          <a:xfrm>
            <a:off x="8346693" y="6335403"/>
            <a:ext cx="3696220" cy="369332"/>
          </a:xfrm>
          <a:prstGeom prst="rect">
            <a:avLst/>
          </a:prstGeom>
        </p:spPr>
        <p:txBody>
          <a:bodyPr wrap="square">
            <a:spAutoFit/>
          </a:bodyPr>
          <a:lstStyle/>
          <a:p>
            <a:pPr algn="ctr"/>
            <a:r>
              <a:rPr lang="en-NL" b="1" dirty="0">
                <a:solidFill>
                  <a:schemeClr val="bg2">
                    <a:lumMod val="75000"/>
                  </a:schemeClr>
                </a:solidFill>
              </a:rPr>
              <a:t>(SAC 2021) Tatev Karen Aslanyan</a:t>
            </a:r>
          </a:p>
        </p:txBody>
      </p:sp>
      <p:sp>
        <p:nvSpPr>
          <p:cNvPr id="3" name="TextBox 2">
            <a:extLst>
              <a:ext uri="{FF2B5EF4-FFF2-40B4-BE49-F238E27FC236}">
                <a16:creationId xmlns:a16="http://schemas.microsoft.com/office/drawing/2014/main" id="{1F66C56D-898B-534A-86B6-530091127549}"/>
              </a:ext>
            </a:extLst>
          </p:cNvPr>
          <p:cNvSpPr txBox="1"/>
          <p:nvPr/>
        </p:nvSpPr>
        <p:spPr>
          <a:xfrm>
            <a:off x="982318" y="606287"/>
            <a:ext cx="8756374" cy="584775"/>
          </a:xfrm>
          <a:prstGeom prst="rect">
            <a:avLst/>
          </a:prstGeom>
          <a:noFill/>
        </p:spPr>
        <p:txBody>
          <a:bodyPr wrap="square" rtlCol="0">
            <a:spAutoFit/>
          </a:bodyPr>
          <a:lstStyle/>
          <a:p>
            <a:r>
              <a:rPr lang="en-NL" sz="3200" b="1" dirty="0">
                <a:solidFill>
                  <a:srgbClr val="C00000"/>
                </a:solidFill>
              </a:rPr>
              <a:t>Applied Data Analysis on Amazon Data</a:t>
            </a:r>
          </a:p>
        </p:txBody>
      </p:sp>
      <p:pic>
        <p:nvPicPr>
          <p:cNvPr id="5" name="image13.png">
            <a:extLst>
              <a:ext uri="{FF2B5EF4-FFF2-40B4-BE49-F238E27FC236}">
                <a16:creationId xmlns:a16="http://schemas.microsoft.com/office/drawing/2014/main" id="{5E097813-293B-FE4E-B3FF-8DFA4935D46F}"/>
              </a:ext>
            </a:extLst>
          </p:cNvPr>
          <p:cNvPicPr/>
          <p:nvPr/>
        </p:nvPicPr>
        <p:blipFill>
          <a:blip r:embed="rId3"/>
          <a:srcRect/>
          <a:stretch>
            <a:fillRect/>
          </a:stretch>
        </p:blipFill>
        <p:spPr>
          <a:xfrm>
            <a:off x="728420" y="3657191"/>
            <a:ext cx="10445858" cy="2154673"/>
          </a:xfrm>
          <a:prstGeom prst="rect">
            <a:avLst/>
          </a:prstGeom>
          <a:ln/>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ED65C6C-B5B9-4143-9977-BB07879F5357}"/>
                  </a:ext>
                </a:extLst>
              </p:cNvPr>
              <p:cNvSpPr txBox="1"/>
              <p:nvPr/>
            </p:nvSpPr>
            <p:spPr>
              <a:xfrm>
                <a:off x="1084881" y="1689315"/>
                <a:ext cx="7392692" cy="1692771"/>
              </a:xfrm>
              <a:prstGeom prst="rect">
                <a:avLst/>
              </a:prstGeom>
              <a:noFill/>
            </p:spPr>
            <p:txBody>
              <a:bodyPr wrap="square" rtlCol="0">
                <a:spAutoFit/>
              </a:bodyPr>
              <a:lstStyle/>
              <a:p>
                <a:r>
                  <a:rPr lang="en-NL" sz="2400" b="1" dirty="0"/>
                  <a:t>Amazon Web Shop Data</a:t>
                </a:r>
              </a:p>
              <a:p>
                <a:pPr marL="800100" lvl="1" indent="-342900">
                  <a:buFont typeface="Wingdings" pitchFamily="2" charset="2"/>
                  <a:buChar char="§"/>
                </a:pPr>
                <a14:m>
                  <m:oMath xmlns:m="http://schemas.openxmlformats.org/officeDocument/2006/math">
                    <m:r>
                      <a:rPr lang="en-US" sz="2000" b="0" i="0" smtClean="0">
                        <a:solidFill>
                          <a:schemeClr val="accent6"/>
                        </a:solidFill>
                        <a:latin typeface="Cambria Math" panose="02040503050406030204" pitchFamily="18" charset="0"/>
                        <a:ea typeface="Cambria Math" panose="02040503050406030204" pitchFamily="18" charset="0"/>
                      </a:rPr>
                      <m:t>23 </m:t>
                    </m:r>
                    <m:r>
                      <m:rPr>
                        <m:sty m:val="p"/>
                      </m:rPr>
                      <a:rPr lang="en-US" sz="2000" b="0" i="0" smtClean="0">
                        <a:solidFill>
                          <a:schemeClr val="accent6"/>
                        </a:solidFill>
                        <a:latin typeface="Cambria Math" panose="02040503050406030204" pitchFamily="18" charset="0"/>
                        <a:ea typeface="Cambria Math" panose="02040503050406030204" pitchFamily="18" charset="0"/>
                      </a:rPr>
                      <m:t>product</m:t>
                    </m:r>
                    <m:r>
                      <a:rPr lang="en-US" sz="2000" b="0" i="0" smtClean="0">
                        <a:solidFill>
                          <a:schemeClr val="accent6"/>
                        </a:solidFill>
                        <a:latin typeface="Cambria Math" panose="02040503050406030204" pitchFamily="18" charset="0"/>
                        <a:ea typeface="Cambria Math" panose="02040503050406030204" pitchFamily="18" charset="0"/>
                      </a:rPr>
                      <m:t> </m:t>
                    </m:r>
                    <m:r>
                      <m:rPr>
                        <m:sty m:val="p"/>
                      </m:rPr>
                      <a:rPr lang="en-US" sz="2000" b="0" i="0" smtClean="0">
                        <a:solidFill>
                          <a:schemeClr val="accent6"/>
                        </a:solidFill>
                        <a:latin typeface="Cambria Math" panose="02040503050406030204" pitchFamily="18" charset="0"/>
                        <a:ea typeface="Cambria Math" panose="02040503050406030204" pitchFamily="18" charset="0"/>
                      </a:rPr>
                      <m:t>categories</m:t>
                    </m:r>
                  </m:oMath>
                </a14:m>
                <a:endParaRPr lang="en-US" sz="2000" dirty="0">
                  <a:solidFill>
                    <a:schemeClr val="accent6"/>
                  </a:solidFill>
                  <a:ea typeface="Cambria Math" panose="02040503050406030204" pitchFamily="18" charset="0"/>
                </a:endParaRPr>
              </a:p>
              <a:p>
                <a:pPr marL="800100" lvl="1" indent="-342900">
                  <a:buFont typeface="Wingdings" pitchFamily="2" charset="2"/>
                  <a:buChar char="§"/>
                </a:pPr>
                <a:r>
                  <a:rPr lang="en-NL" sz="2000" dirty="0">
                    <a:solidFill>
                      <a:schemeClr val="accent6"/>
                    </a:solidFill>
                  </a:rPr>
                  <a:t>Collected </a:t>
                </a:r>
                <a:r>
                  <a:rPr lang="nl-NL" sz="2000" dirty="0">
                    <a:solidFill>
                      <a:schemeClr val="accent6"/>
                    </a:solidFill>
                  </a:rPr>
                  <a:t>in </a:t>
                </a:r>
                <a:r>
                  <a:rPr lang="nl-NL" sz="2000" dirty="0" err="1">
                    <a:solidFill>
                      <a:schemeClr val="accent6"/>
                    </a:solidFill>
                  </a:rPr>
                  <a:t>the</a:t>
                </a:r>
                <a:r>
                  <a:rPr lang="nl-NL" sz="2000" dirty="0">
                    <a:solidFill>
                      <a:schemeClr val="accent6"/>
                    </a:solidFill>
                  </a:rPr>
                  <a:t> </a:t>
                </a:r>
                <a:r>
                  <a:rPr lang="nl-NL" sz="2000" dirty="0" err="1">
                    <a:solidFill>
                      <a:schemeClr val="accent6"/>
                    </a:solidFill>
                  </a:rPr>
                  <a:t>period</a:t>
                </a:r>
                <a:r>
                  <a:rPr lang="nl-NL" sz="2000" dirty="0">
                    <a:solidFill>
                      <a:schemeClr val="accent6"/>
                    </a:solidFill>
                  </a:rPr>
                  <a:t> of 1996 – 2014</a:t>
                </a:r>
              </a:p>
              <a:p>
                <a:pPr marL="800100" lvl="1" indent="-342900">
                  <a:buFont typeface="Wingdings" pitchFamily="2" charset="2"/>
                  <a:buChar char="§"/>
                </a:pPr>
                <a:r>
                  <a:rPr lang="nl-NL" sz="2000" dirty="0">
                    <a:solidFill>
                      <a:schemeClr val="accent6"/>
                    </a:solidFill>
                  </a:rPr>
                  <a:t>Feedback data of 143M (e.g., ratings, reviews, </a:t>
                </a:r>
                <a:r>
                  <a:rPr lang="nl-NL" sz="2000" dirty="0" err="1">
                    <a:solidFill>
                      <a:schemeClr val="accent6"/>
                    </a:solidFill>
                  </a:rPr>
                  <a:t>helpness</a:t>
                </a:r>
                <a:r>
                  <a:rPr lang="nl-NL" sz="2000" dirty="0">
                    <a:solidFill>
                      <a:schemeClr val="accent6"/>
                    </a:solidFill>
                  </a:rPr>
                  <a:t> score)</a:t>
                </a:r>
              </a:p>
              <a:p>
                <a:pPr marL="800100" lvl="1" indent="-342900">
                  <a:buFont typeface="Wingdings" pitchFamily="2" charset="2"/>
                  <a:buChar char="§"/>
                </a:pPr>
                <a:r>
                  <a:rPr lang="nl-NL" sz="2000" dirty="0">
                    <a:solidFill>
                      <a:schemeClr val="accent6"/>
                    </a:solidFill>
                  </a:rPr>
                  <a:t>Metadata of 9.4M </a:t>
                </a:r>
                <a:r>
                  <a:rPr lang="nl-NL" sz="2000" dirty="0" err="1">
                    <a:solidFill>
                      <a:schemeClr val="accent6"/>
                    </a:solidFill>
                  </a:rPr>
                  <a:t>products</a:t>
                </a:r>
                <a:r>
                  <a:rPr lang="nl-NL" sz="2000" dirty="0">
                    <a:solidFill>
                      <a:schemeClr val="accent6"/>
                    </a:solidFill>
                  </a:rPr>
                  <a:t> (e.g., </a:t>
                </a:r>
                <a:r>
                  <a:rPr lang="nl-NL" sz="2000" dirty="0" err="1">
                    <a:solidFill>
                      <a:schemeClr val="accent6"/>
                    </a:solidFill>
                  </a:rPr>
                  <a:t>price</a:t>
                </a:r>
                <a:r>
                  <a:rPr lang="nl-NL" sz="2000" dirty="0">
                    <a:solidFill>
                      <a:schemeClr val="accent6"/>
                    </a:solidFill>
                  </a:rPr>
                  <a:t>, brand)  </a:t>
                </a:r>
                <a:endParaRPr lang="en-NL" sz="2000" dirty="0">
                  <a:solidFill>
                    <a:schemeClr val="accent6"/>
                  </a:solidFill>
                </a:endParaRPr>
              </a:p>
            </p:txBody>
          </p:sp>
        </mc:Choice>
        <mc:Fallback xmlns="">
          <p:sp>
            <p:nvSpPr>
              <p:cNvPr id="2" name="TextBox 1">
                <a:extLst>
                  <a:ext uri="{FF2B5EF4-FFF2-40B4-BE49-F238E27FC236}">
                    <a16:creationId xmlns:a16="http://schemas.microsoft.com/office/drawing/2014/main" id="{9ED65C6C-B5B9-4143-9977-BB07879F5357}"/>
                  </a:ext>
                </a:extLst>
              </p:cNvPr>
              <p:cNvSpPr txBox="1">
                <a:spLocks noRot="1" noChangeAspect="1" noMove="1" noResize="1" noEditPoints="1" noAdjustHandles="1" noChangeArrowheads="1" noChangeShapeType="1" noTextEdit="1"/>
              </p:cNvSpPr>
              <p:nvPr/>
            </p:nvSpPr>
            <p:spPr>
              <a:xfrm>
                <a:off x="1084881" y="1689315"/>
                <a:ext cx="7392692" cy="1692771"/>
              </a:xfrm>
              <a:prstGeom prst="rect">
                <a:avLst/>
              </a:prstGeom>
              <a:blipFill>
                <a:blip r:embed="rId4"/>
                <a:stretch>
                  <a:fillRect l="-1372" t="-2222" r="-515" b="-5926"/>
                </a:stretch>
              </a:blipFill>
            </p:spPr>
            <p:txBody>
              <a:bodyPr/>
              <a:lstStyle/>
              <a:p>
                <a:r>
                  <a:rPr lang="en-NL">
                    <a:noFill/>
                  </a:rPr>
                  <a:t> </a:t>
                </a:r>
              </a:p>
            </p:txBody>
          </p:sp>
        </mc:Fallback>
      </mc:AlternateContent>
    </p:spTree>
    <p:extLst>
      <p:ext uri="{BB962C8B-B14F-4D97-AF65-F5344CB8AC3E}">
        <p14:creationId xmlns:p14="http://schemas.microsoft.com/office/powerpoint/2010/main" val="2671611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105513-E6EE-E043-8477-4D89F3F799B6}"/>
              </a:ext>
            </a:extLst>
          </p:cNvPr>
          <p:cNvSpPr/>
          <p:nvPr/>
        </p:nvSpPr>
        <p:spPr>
          <a:xfrm>
            <a:off x="8346693" y="6335403"/>
            <a:ext cx="3696220" cy="369332"/>
          </a:xfrm>
          <a:prstGeom prst="rect">
            <a:avLst/>
          </a:prstGeom>
        </p:spPr>
        <p:txBody>
          <a:bodyPr wrap="square">
            <a:spAutoFit/>
          </a:bodyPr>
          <a:lstStyle/>
          <a:p>
            <a:pPr algn="ctr"/>
            <a:r>
              <a:rPr lang="en-NL" b="1" dirty="0">
                <a:solidFill>
                  <a:schemeClr val="bg2">
                    <a:lumMod val="75000"/>
                  </a:schemeClr>
                </a:solidFill>
              </a:rPr>
              <a:t>(SAC 2021) Tatev Karen Aslanyan</a:t>
            </a:r>
          </a:p>
        </p:txBody>
      </p:sp>
      <p:pic>
        <p:nvPicPr>
          <p:cNvPr id="6" name="image14.png">
            <a:extLst>
              <a:ext uri="{FF2B5EF4-FFF2-40B4-BE49-F238E27FC236}">
                <a16:creationId xmlns:a16="http://schemas.microsoft.com/office/drawing/2014/main" id="{C12C15D9-A744-2E49-9072-464E526A2E67}"/>
              </a:ext>
            </a:extLst>
          </p:cNvPr>
          <p:cNvPicPr/>
          <p:nvPr/>
        </p:nvPicPr>
        <p:blipFill>
          <a:blip r:embed="rId3"/>
          <a:srcRect/>
          <a:stretch>
            <a:fillRect/>
          </a:stretch>
        </p:blipFill>
        <p:spPr>
          <a:xfrm>
            <a:off x="6096000" y="1571231"/>
            <a:ext cx="6096000" cy="3791183"/>
          </a:xfrm>
          <a:prstGeom prst="rect">
            <a:avLst/>
          </a:prstGeom>
          <a:ln/>
        </p:spPr>
      </p:pic>
      <p:sp>
        <p:nvSpPr>
          <p:cNvPr id="7" name="TextBox 6">
            <a:extLst>
              <a:ext uri="{FF2B5EF4-FFF2-40B4-BE49-F238E27FC236}">
                <a16:creationId xmlns:a16="http://schemas.microsoft.com/office/drawing/2014/main" id="{BA7DC97E-FD14-4548-9B8C-A7938AE723EC}"/>
              </a:ext>
            </a:extLst>
          </p:cNvPr>
          <p:cNvSpPr txBox="1"/>
          <p:nvPr/>
        </p:nvSpPr>
        <p:spPr>
          <a:xfrm>
            <a:off x="644034" y="592050"/>
            <a:ext cx="9150895" cy="830997"/>
          </a:xfrm>
          <a:prstGeom prst="rect">
            <a:avLst/>
          </a:prstGeom>
          <a:noFill/>
        </p:spPr>
        <p:txBody>
          <a:bodyPr wrap="square" rtlCol="0">
            <a:spAutoFit/>
          </a:bodyPr>
          <a:lstStyle/>
          <a:p>
            <a:r>
              <a:rPr lang="en-NL" sz="2800" b="1" dirty="0">
                <a:solidFill>
                  <a:srgbClr val="C00000"/>
                </a:solidFill>
              </a:rPr>
              <a:t>Performance of LDA – LFM</a:t>
            </a:r>
          </a:p>
          <a:p>
            <a:pPr marL="800100" lvl="1" indent="-342900">
              <a:buFont typeface="Wingdings" pitchFamily="2" charset="2"/>
              <a:buChar char="Ø"/>
            </a:pPr>
            <a:endParaRPr lang="en-NL" sz="2000" dirty="0">
              <a:solidFill>
                <a:schemeClr val="accent6"/>
              </a:solidFill>
            </a:endParaRPr>
          </a:p>
        </p:txBody>
      </p:sp>
      <p:sp>
        <p:nvSpPr>
          <p:cNvPr id="9" name="Rectangle 8">
            <a:extLst>
              <a:ext uri="{FF2B5EF4-FFF2-40B4-BE49-F238E27FC236}">
                <a16:creationId xmlns:a16="http://schemas.microsoft.com/office/drawing/2014/main" id="{52008FCB-0D44-F24F-954F-8CD3D8AC66CD}"/>
              </a:ext>
            </a:extLst>
          </p:cNvPr>
          <p:cNvSpPr/>
          <p:nvPr/>
        </p:nvSpPr>
        <p:spPr>
          <a:xfrm>
            <a:off x="232473" y="1575680"/>
            <a:ext cx="6096001" cy="4097725"/>
          </a:xfrm>
          <a:prstGeom prst="rect">
            <a:avLst/>
          </a:prstGeom>
        </p:spPr>
        <p:txBody>
          <a:bodyPr wrap="square">
            <a:spAutoFit/>
          </a:bodyPr>
          <a:lstStyle/>
          <a:p>
            <a:pPr lvl="1">
              <a:lnSpc>
                <a:spcPct val="150000"/>
              </a:lnSpc>
            </a:pPr>
            <a:r>
              <a:rPr lang="en-US" sz="2200" b="1" dirty="0"/>
              <a:t>Comparing LDA-LFM to Offset</a:t>
            </a:r>
          </a:p>
          <a:p>
            <a:pPr marL="1200150" lvl="2" indent="-285750">
              <a:buFont typeface="Wingdings" pitchFamily="2" charset="2"/>
              <a:buChar char="§"/>
            </a:pPr>
            <a:r>
              <a:rPr lang="nl-NL" dirty="0">
                <a:solidFill>
                  <a:schemeClr val="accent6"/>
                </a:solidFill>
              </a:rPr>
              <a:t>At </a:t>
            </a:r>
            <a:r>
              <a:rPr lang="nl-NL" dirty="0" err="1">
                <a:solidFill>
                  <a:schemeClr val="accent6"/>
                </a:solidFill>
              </a:rPr>
              <a:t>least</a:t>
            </a:r>
            <a:r>
              <a:rPr lang="nl-NL" dirty="0">
                <a:solidFill>
                  <a:schemeClr val="accent6"/>
                </a:solidFill>
              </a:rPr>
              <a:t> 10% </a:t>
            </a:r>
            <a:r>
              <a:rPr lang="nl-NL" dirty="0" err="1">
                <a:solidFill>
                  <a:schemeClr val="accent6"/>
                </a:solidFill>
              </a:rPr>
              <a:t>improvement</a:t>
            </a:r>
            <a:r>
              <a:rPr lang="nl-NL" dirty="0">
                <a:solidFill>
                  <a:schemeClr val="accent6"/>
                </a:solidFill>
              </a:rPr>
              <a:t> </a:t>
            </a:r>
            <a:r>
              <a:rPr lang="nl-NL" dirty="0" err="1">
                <a:solidFill>
                  <a:schemeClr val="accent6"/>
                </a:solidFill>
              </a:rPr>
              <a:t>for</a:t>
            </a:r>
            <a:r>
              <a:rPr lang="nl-NL" dirty="0">
                <a:solidFill>
                  <a:schemeClr val="accent6"/>
                </a:solidFill>
              </a:rPr>
              <a:t> </a:t>
            </a:r>
            <a:r>
              <a:rPr lang="nl-NL" dirty="0" err="1">
                <a:solidFill>
                  <a:schemeClr val="accent6"/>
                </a:solidFill>
              </a:rPr>
              <a:t>all</a:t>
            </a:r>
            <a:r>
              <a:rPr lang="nl-NL" dirty="0">
                <a:solidFill>
                  <a:schemeClr val="accent6"/>
                </a:solidFill>
              </a:rPr>
              <a:t> datasets </a:t>
            </a:r>
            <a:r>
              <a:rPr lang="nl-NL" dirty="0" err="1">
                <a:solidFill>
                  <a:schemeClr val="accent6"/>
                </a:solidFill>
              </a:rPr>
              <a:t>except</a:t>
            </a:r>
            <a:r>
              <a:rPr lang="nl-NL" dirty="0">
                <a:solidFill>
                  <a:schemeClr val="accent6"/>
                </a:solidFill>
              </a:rPr>
              <a:t> </a:t>
            </a:r>
            <a:r>
              <a:rPr lang="nl-NL" dirty="0" err="1">
                <a:solidFill>
                  <a:schemeClr val="accent6"/>
                </a:solidFill>
              </a:rPr>
              <a:t>for</a:t>
            </a:r>
            <a:r>
              <a:rPr lang="nl-NL" dirty="0">
                <a:solidFill>
                  <a:schemeClr val="accent6"/>
                </a:solidFill>
              </a:rPr>
              <a:t> </a:t>
            </a:r>
            <a:r>
              <a:rPr lang="nl-NL" i="1" dirty="0">
                <a:solidFill>
                  <a:schemeClr val="accent6"/>
                </a:solidFill>
              </a:rPr>
              <a:t>Beauty</a:t>
            </a:r>
            <a:r>
              <a:rPr lang="en-NL" sz="2400" dirty="0">
                <a:solidFill>
                  <a:schemeClr val="accent6"/>
                </a:solidFill>
                <a:effectLst/>
              </a:rPr>
              <a:t> </a:t>
            </a:r>
          </a:p>
          <a:p>
            <a:pPr marL="1200150" lvl="2" indent="-285750">
              <a:buFont typeface="Wingdings" pitchFamily="2" charset="2"/>
              <a:buChar char="§"/>
            </a:pPr>
            <a:r>
              <a:rPr lang="en-NL" dirty="0">
                <a:solidFill>
                  <a:schemeClr val="accent6"/>
                </a:solidFill>
              </a:rPr>
              <a:t>For some cases more than 30% improvement</a:t>
            </a:r>
            <a:endParaRPr lang="en-US" dirty="0">
              <a:solidFill>
                <a:schemeClr val="accent6"/>
              </a:solidFill>
            </a:endParaRPr>
          </a:p>
          <a:p>
            <a:pPr lvl="1">
              <a:lnSpc>
                <a:spcPct val="150000"/>
              </a:lnSpc>
            </a:pPr>
            <a:endParaRPr lang="en-US" sz="2200" b="1" dirty="0"/>
          </a:p>
          <a:p>
            <a:pPr lvl="1">
              <a:lnSpc>
                <a:spcPct val="150000"/>
              </a:lnSpc>
            </a:pPr>
            <a:r>
              <a:rPr lang="en-US" sz="2200" b="1" dirty="0"/>
              <a:t>Comparing LDA-LFM to BRM</a:t>
            </a:r>
          </a:p>
          <a:p>
            <a:pPr marL="1257300" lvl="2" indent="-342900">
              <a:buFont typeface="Wingdings" pitchFamily="2" charset="2"/>
              <a:buChar char="§"/>
            </a:pPr>
            <a:r>
              <a:rPr lang="nl-NL" dirty="0">
                <a:solidFill>
                  <a:schemeClr val="accent6"/>
                </a:solidFill>
              </a:rPr>
              <a:t>At </a:t>
            </a:r>
            <a:r>
              <a:rPr lang="nl-NL" dirty="0" err="1">
                <a:solidFill>
                  <a:schemeClr val="accent6"/>
                </a:solidFill>
              </a:rPr>
              <a:t>least</a:t>
            </a:r>
            <a:r>
              <a:rPr lang="nl-NL" dirty="0">
                <a:solidFill>
                  <a:schemeClr val="accent6"/>
                </a:solidFill>
              </a:rPr>
              <a:t> 15% </a:t>
            </a:r>
            <a:r>
              <a:rPr lang="nl-NL" dirty="0" err="1">
                <a:solidFill>
                  <a:schemeClr val="accent6"/>
                </a:solidFill>
              </a:rPr>
              <a:t>imrpovement</a:t>
            </a:r>
            <a:r>
              <a:rPr lang="nl-NL" dirty="0">
                <a:solidFill>
                  <a:schemeClr val="accent6"/>
                </a:solidFill>
              </a:rPr>
              <a:t> </a:t>
            </a:r>
            <a:r>
              <a:rPr lang="nl-NL" dirty="0" err="1">
                <a:solidFill>
                  <a:schemeClr val="accent6"/>
                </a:solidFill>
              </a:rPr>
              <a:t>for</a:t>
            </a:r>
            <a:r>
              <a:rPr lang="nl-NL" dirty="0">
                <a:solidFill>
                  <a:schemeClr val="accent6"/>
                </a:solidFill>
              </a:rPr>
              <a:t> </a:t>
            </a:r>
            <a:r>
              <a:rPr lang="nl-NL" dirty="0" err="1">
                <a:solidFill>
                  <a:schemeClr val="accent6"/>
                </a:solidFill>
              </a:rPr>
              <a:t>all</a:t>
            </a:r>
            <a:r>
              <a:rPr lang="nl-NL" dirty="0">
                <a:solidFill>
                  <a:schemeClr val="accent6"/>
                </a:solidFill>
              </a:rPr>
              <a:t> </a:t>
            </a:r>
            <a:r>
              <a:rPr lang="en-US" dirty="0">
                <a:solidFill>
                  <a:schemeClr val="accent6"/>
                </a:solidFill>
              </a:rPr>
              <a:t>datasets</a:t>
            </a:r>
          </a:p>
          <a:p>
            <a:pPr marL="1257300" lvl="2" indent="-342900">
              <a:buFont typeface="Wingdings" pitchFamily="2" charset="2"/>
              <a:buChar char="§"/>
            </a:pPr>
            <a:r>
              <a:rPr lang="en-NL" dirty="0">
                <a:solidFill>
                  <a:schemeClr val="accent6"/>
                </a:solidFill>
              </a:rPr>
              <a:t>For some cases more than 30% improvement</a:t>
            </a:r>
          </a:p>
          <a:p>
            <a:pPr lvl="1">
              <a:lnSpc>
                <a:spcPct val="150000"/>
              </a:lnSpc>
            </a:pPr>
            <a:endParaRPr lang="en-NL" sz="2200" b="1" dirty="0"/>
          </a:p>
          <a:p>
            <a:pPr lvl="1">
              <a:lnSpc>
                <a:spcPct val="150000"/>
              </a:lnSpc>
            </a:pPr>
            <a:endParaRPr lang="en-NL" sz="2400" b="1" dirty="0"/>
          </a:p>
        </p:txBody>
      </p:sp>
    </p:spTree>
    <p:extLst>
      <p:ext uri="{BB962C8B-B14F-4D97-AF65-F5344CB8AC3E}">
        <p14:creationId xmlns:p14="http://schemas.microsoft.com/office/powerpoint/2010/main" val="1687110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105513-E6EE-E043-8477-4D89F3F799B6}"/>
              </a:ext>
            </a:extLst>
          </p:cNvPr>
          <p:cNvSpPr/>
          <p:nvPr/>
        </p:nvSpPr>
        <p:spPr>
          <a:xfrm>
            <a:off x="8318631" y="6355280"/>
            <a:ext cx="3696220" cy="369332"/>
          </a:xfrm>
          <a:prstGeom prst="rect">
            <a:avLst/>
          </a:prstGeom>
        </p:spPr>
        <p:txBody>
          <a:bodyPr wrap="square">
            <a:spAutoFit/>
          </a:bodyPr>
          <a:lstStyle/>
          <a:p>
            <a:pPr algn="ctr"/>
            <a:r>
              <a:rPr lang="en-NL" b="1" dirty="0">
                <a:solidFill>
                  <a:schemeClr val="bg2">
                    <a:lumMod val="75000"/>
                  </a:schemeClr>
                </a:solidFill>
              </a:rPr>
              <a:t>(SAC 2021) Tatev Karen Aslanyan</a:t>
            </a:r>
          </a:p>
        </p:txBody>
      </p:sp>
      <p:sp>
        <p:nvSpPr>
          <p:cNvPr id="5" name="TextBox 4">
            <a:extLst>
              <a:ext uri="{FF2B5EF4-FFF2-40B4-BE49-F238E27FC236}">
                <a16:creationId xmlns:a16="http://schemas.microsoft.com/office/drawing/2014/main" id="{2F3737EF-73F1-3E44-BFBA-D654F388B548}"/>
              </a:ext>
            </a:extLst>
          </p:cNvPr>
          <p:cNvSpPr txBox="1"/>
          <p:nvPr/>
        </p:nvSpPr>
        <p:spPr>
          <a:xfrm>
            <a:off x="982318" y="606287"/>
            <a:ext cx="8756374" cy="584775"/>
          </a:xfrm>
          <a:prstGeom prst="rect">
            <a:avLst/>
          </a:prstGeom>
          <a:noFill/>
        </p:spPr>
        <p:txBody>
          <a:bodyPr wrap="square" rtlCol="0">
            <a:spAutoFit/>
          </a:bodyPr>
          <a:lstStyle/>
          <a:p>
            <a:r>
              <a:rPr lang="en-NL" sz="3200" b="1" dirty="0">
                <a:solidFill>
                  <a:srgbClr val="C00000"/>
                </a:solidFill>
              </a:rPr>
              <a:t>Outline</a:t>
            </a:r>
          </a:p>
        </p:txBody>
      </p:sp>
      <p:sp>
        <p:nvSpPr>
          <p:cNvPr id="6" name="TextBox 5">
            <a:extLst>
              <a:ext uri="{FF2B5EF4-FFF2-40B4-BE49-F238E27FC236}">
                <a16:creationId xmlns:a16="http://schemas.microsoft.com/office/drawing/2014/main" id="{F9B7CB43-7BC0-6346-B757-5621DE9B5E6D}"/>
              </a:ext>
            </a:extLst>
          </p:cNvPr>
          <p:cNvSpPr txBox="1"/>
          <p:nvPr/>
        </p:nvSpPr>
        <p:spPr>
          <a:xfrm>
            <a:off x="982318" y="1690062"/>
            <a:ext cx="6362699" cy="3477875"/>
          </a:xfrm>
          <a:prstGeom prst="rect">
            <a:avLst/>
          </a:prstGeom>
          <a:noFill/>
        </p:spPr>
        <p:txBody>
          <a:bodyPr wrap="square" rtlCol="0">
            <a:spAutoFit/>
          </a:bodyPr>
          <a:lstStyle/>
          <a:p>
            <a:pPr marL="285750" indent="-285750">
              <a:buFont typeface="Wingdings" pitchFamily="2" charset="2"/>
              <a:buChar char="Ø"/>
            </a:pPr>
            <a:r>
              <a:rPr lang="en-NL" sz="2000" b="1" dirty="0"/>
              <a:t>Motivation</a:t>
            </a:r>
          </a:p>
          <a:p>
            <a:pPr marL="285750" indent="-285750">
              <a:buFont typeface="Wingdings" pitchFamily="2" charset="2"/>
              <a:buChar char="Ø"/>
            </a:pPr>
            <a:endParaRPr lang="en-NL" sz="2000" b="1" dirty="0"/>
          </a:p>
          <a:p>
            <a:pPr marL="285750" indent="-285750">
              <a:buFont typeface="Wingdings" pitchFamily="2" charset="2"/>
              <a:buChar char="Ø"/>
            </a:pPr>
            <a:r>
              <a:rPr lang="en-NL" sz="2000" b="1" dirty="0"/>
              <a:t>Related Work</a:t>
            </a:r>
          </a:p>
          <a:p>
            <a:pPr marL="285750" indent="-285750">
              <a:buFont typeface="Wingdings" pitchFamily="2" charset="2"/>
              <a:buChar char="Ø"/>
            </a:pPr>
            <a:endParaRPr lang="en-NL" sz="2000" b="1" dirty="0"/>
          </a:p>
          <a:p>
            <a:pPr marL="285750" indent="-285750">
              <a:buFont typeface="Wingdings" pitchFamily="2" charset="2"/>
              <a:buChar char="Ø"/>
            </a:pPr>
            <a:r>
              <a:rPr lang="en-NL" sz="2000" b="1" dirty="0"/>
              <a:t>Methodology</a:t>
            </a:r>
          </a:p>
          <a:p>
            <a:pPr marL="285750" indent="-285750">
              <a:buFont typeface="Wingdings" pitchFamily="2" charset="2"/>
              <a:buChar char="Ø"/>
            </a:pPr>
            <a:endParaRPr lang="en-NL" sz="2000" b="1" dirty="0"/>
          </a:p>
          <a:p>
            <a:pPr marL="285750" indent="-285750">
              <a:buFont typeface="Wingdings" pitchFamily="2" charset="2"/>
              <a:buChar char="Ø"/>
            </a:pPr>
            <a:r>
              <a:rPr lang="en-NL" sz="2000" b="1" dirty="0"/>
              <a:t>Evaluation</a:t>
            </a:r>
          </a:p>
          <a:p>
            <a:pPr marL="285750" indent="-285750">
              <a:buFont typeface="Wingdings" pitchFamily="2" charset="2"/>
              <a:buChar char="Ø"/>
            </a:pPr>
            <a:endParaRPr lang="en-NL" sz="2000" b="1" dirty="0"/>
          </a:p>
          <a:p>
            <a:pPr marL="285750" indent="-285750">
              <a:buFont typeface="Wingdings" pitchFamily="2" charset="2"/>
              <a:buChar char="Ø"/>
            </a:pPr>
            <a:r>
              <a:rPr lang="en-NL" sz="2000" b="1" dirty="0"/>
              <a:t>Applied Data Analysis on Amazon Data</a:t>
            </a:r>
          </a:p>
          <a:p>
            <a:pPr marL="285750" indent="-285750">
              <a:buFont typeface="Wingdings" pitchFamily="2" charset="2"/>
              <a:buChar char="Ø"/>
            </a:pPr>
            <a:endParaRPr lang="en-NL" sz="2000" b="1" dirty="0"/>
          </a:p>
          <a:p>
            <a:pPr marL="285750" indent="-285750">
              <a:buFont typeface="Wingdings" pitchFamily="2" charset="2"/>
              <a:buChar char="Ø"/>
            </a:pPr>
            <a:r>
              <a:rPr lang="en-NL" sz="2000" b="1" dirty="0"/>
              <a:t>Conclusion </a:t>
            </a:r>
            <a:r>
              <a:rPr lang="en-NL" sz="2000" b="1"/>
              <a:t>and Future </a:t>
            </a:r>
            <a:r>
              <a:rPr lang="en-NL" sz="2000" b="1" dirty="0"/>
              <a:t>Work</a:t>
            </a:r>
          </a:p>
        </p:txBody>
      </p:sp>
    </p:spTree>
    <p:extLst>
      <p:ext uri="{BB962C8B-B14F-4D97-AF65-F5344CB8AC3E}">
        <p14:creationId xmlns:p14="http://schemas.microsoft.com/office/powerpoint/2010/main" val="2494162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105513-E6EE-E043-8477-4D89F3F799B6}"/>
              </a:ext>
            </a:extLst>
          </p:cNvPr>
          <p:cNvSpPr/>
          <p:nvPr/>
        </p:nvSpPr>
        <p:spPr>
          <a:xfrm>
            <a:off x="8346693" y="6335403"/>
            <a:ext cx="3696220" cy="369332"/>
          </a:xfrm>
          <a:prstGeom prst="rect">
            <a:avLst/>
          </a:prstGeom>
        </p:spPr>
        <p:txBody>
          <a:bodyPr wrap="square">
            <a:spAutoFit/>
          </a:bodyPr>
          <a:lstStyle/>
          <a:p>
            <a:pPr algn="ctr"/>
            <a:r>
              <a:rPr lang="en-NL" b="1" dirty="0">
                <a:solidFill>
                  <a:schemeClr val="bg2">
                    <a:lumMod val="75000"/>
                  </a:schemeClr>
                </a:solidFill>
              </a:rPr>
              <a:t>(SAC 2021) Tatev Karen Aslanyan</a:t>
            </a:r>
          </a:p>
        </p:txBody>
      </p:sp>
      <p:pic>
        <p:nvPicPr>
          <p:cNvPr id="6" name="image12.png">
            <a:extLst>
              <a:ext uri="{FF2B5EF4-FFF2-40B4-BE49-F238E27FC236}">
                <a16:creationId xmlns:a16="http://schemas.microsoft.com/office/drawing/2014/main" id="{4CF1410A-D8AE-644C-9493-0B96ADF1EF8C}"/>
              </a:ext>
            </a:extLst>
          </p:cNvPr>
          <p:cNvPicPr/>
          <p:nvPr/>
        </p:nvPicPr>
        <p:blipFill>
          <a:blip r:embed="rId3"/>
          <a:srcRect/>
          <a:stretch>
            <a:fillRect/>
          </a:stretch>
        </p:blipFill>
        <p:spPr>
          <a:xfrm>
            <a:off x="5967167" y="1230762"/>
            <a:ext cx="6224833" cy="4794763"/>
          </a:xfrm>
          <a:prstGeom prst="rect">
            <a:avLst/>
          </a:prstGeom>
          <a:ln/>
        </p:spPr>
      </p:pic>
      <p:sp>
        <p:nvSpPr>
          <p:cNvPr id="7" name="Rectangle 6">
            <a:extLst>
              <a:ext uri="{FF2B5EF4-FFF2-40B4-BE49-F238E27FC236}">
                <a16:creationId xmlns:a16="http://schemas.microsoft.com/office/drawing/2014/main" id="{EBC628A1-4800-3544-8447-43B538662326}"/>
              </a:ext>
            </a:extLst>
          </p:cNvPr>
          <p:cNvSpPr/>
          <p:nvPr/>
        </p:nvSpPr>
        <p:spPr>
          <a:xfrm>
            <a:off x="232473" y="1575680"/>
            <a:ext cx="6044341" cy="4051558"/>
          </a:xfrm>
          <a:prstGeom prst="rect">
            <a:avLst/>
          </a:prstGeom>
        </p:spPr>
        <p:txBody>
          <a:bodyPr wrap="square">
            <a:spAutoFit/>
          </a:bodyPr>
          <a:lstStyle/>
          <a:p>
            <a:pPr lvl="1">
              <a:lnSpc>
                <a:spcPct val="150000"/>
              </a:lnSpc>
            </a:pPr>
            <a:r>
              <a:rPr lang="en-US" sz="2200" b="1" dirty="0"/>
              <a:t>Comparing LDA-LFM to LFM</a:t>
            </a:r>
          </a:p>
          <a:p>
            <a:pPr marL="1200150" lvl="2" indent="-285750">
              <a:buFont typeface="Wingdings" pitchFamily="2" charset="2"/>
              <a:buChar char="§"/>
            </a:pPr>
            <a:r>
              <a:rPr lang="nl-NL" dirty="0" err="1">
                <a:solidFill>
                  <a:schemeClr val="accent6"/>
                </a:solidFill>
              </a:rPr>
              <a:t>Improvement</a:t>
            </a:r>
            <a:r>
              <a:rPr lang="nl-NL" dirty="0">
                <a:solidFill>
                  <a:schemeClr val="accent6"/>
                </a:solidFill>
              </a:rPr>
              <a:t> </a:t>
            </a:r>
            <a:r>
              <a:rPr lang="nl-NL" dirty="0" err="1">
                <a:solidFill>
                  <a:schemeClr val="accent6"/>
                </a:solidFill>
              </a:rPr>
              <a:t>for</a:t>
            </a:r>
            <a:r>
              <a:rPr lang="nl-NL" dirty="0">
                <a:solidFill>
                  <a:schemeClr val="accent6"/>
                </a:solidFill>
              </a:rPr>
              <a:t> </a:t>
            </a:r>
            <a:r>
              <a:rPr lang="nl-NL" dirty="0" err="1">
                <a:solidFill>
                  <a:schemeClr val="accent6"/>
                </a:solidFill>
              </a:rPr>
              <a:t>all</a:t>
            </a:r>
            <a:r>
              <a:rPr lang="nl-NL" dirty="0">
                <a:solidFill>
                  <a:schemeClr val="accent6"/>
                </a:solidFill>
              </a:rPr>
              <a:t> datasets </a:t>
            </a:r>
            <a:r>
              <a:rPr lang="nl-NL" dirty="0" err="1">
                <a:solidFill>
                  <a:schemeClr val="accent6"/>
                </a:solidFill>
              </a:rPr>
              <a:t>except</a:t>
            </a:r>
            <a:r>
              <a:rPr lang="nl-NL" dirty="0">
                <a:solidFill>
                  <a:schemeClr val="accent6"/>
                </a:solidFill>
              </a:rPr>
              <a:t> </a:t>
            </a:r>
            <a:r>
              <a:rPr lang="nl-NL" dirty="0" err="1">
                <a:solidFill>
                  <a:schemeClr val="accent6"/>
                </a:solidFill>
              </a:rPr>
              <a:t>for</a:t>
            </a:r>
            <a:r>
              <a:rPr lang="nl-NL" dirty="0">
                <a:solidFill>
                  <a:schemeClr val="accent6"/>
                </a:solidFill>
              </a:rPr>
              <a:t> </a:t>
            </a:r>
            <a:r>
              <a:rPr lang="nl-NL" dirty="0" err="1">
                <a:solidFill>
                  <a:schemeClr val="accent6"/>
                </a:solidFill>
              </a:rPr>
              <a:t>smallest</a:t>
            </a:r>
            <a:r>
              <a:rPr lang="nl-NL" dirty="0">
                <a:solidFill>
                  <a:schemeClr val="accent6"/>
                </a:solidFill>
              </a:rPr>
              <a:t> 3</a:t>
            </a:r>
          </a:p>
          <a:p>
            <a:pPr marL="1200150" lvl="2" indent="-285750">
              <a:buFont typeface="Wingdings" pitchFamily="2" charset="2"/>
              <a:buChar char="§"/>
            </a:pPr>
            <a:r>
              <a:rPr lang="en-US" dirty="0">
                <a:solidFill>
                  <a:schemeClr val="accent6"/>
                </a:solidFill>
              </a:rPr>
              <a:t>Significant decrease in MSE for medium or large datasets (e.g. Kindle Store of 14%)</a:t>
            </a:r>
          </a:p>
          <a:p>
            <a:pPr marL="1200150" lvl="2" indent="-285750">
              <a:buFont typeface="Wingdings" pitchFamily="2" charset="2"/>
              <a:buChar char="§"/>
            </a:pPr>
            <a:endParaRPr lang="en-US" b="1" dirty="0">
              <a:solidFill>
                <a:schemeClr val="accent6"/>
              </a:solidFill>
            </a:endParaRPr>
          </a:p>
          <a:p>
            <a:pPr lvl="1">
              <a:lnSpc>
                <a:spcPct val="150000"/>
              </a:lnSpc>
            </a:pPr>
            <a:r>
              <a:rPr lang="en-US" sz="2200" b="1" dirty="0"/>
              <a:t>Comparing LDA-LFM to </a:t>
            </a:r>
            <a:r>
              <a:rPr lang="en-US" sz="2200" b="1" dirty="0" err="1"/>
              <a:t>LDAFirst</a:t>
            </a:r>
            <a:endParaRPr lang="en-US" sz="2200" b="1" dirty="0"/>
          </a:p>
          <a:p>
            <a:pPr marL="1200150" lvl="2" indent="-285750">
              <a:buFont typeface="Wingdings" pitchFamily="2" charset="2"/>
              <a:buChar char="§"/>
            </a:pPr>
            <a:r>
              <a:rPr lang="nl-NL" dirty="0" err="1">
                <a:solidFill>
                  <a:schemeClr val="accent6"/>
                </a:solidFill>
              </a:rPr>
              <a:t>Improvement</a:t>
            </a:r>
            <a:r>
              <a:rPr lang="nl-NL" dirty="0">
                <a:solidFill>
                  <a:schemeClr val="accent6"/>
                </a:solidFill>
              </a:rPr>
              <a:t> </a:t>
            </a:r>
            <a:r>
              <a:rPr lang="nl-NL" dirty="0" err="1">
                <a:solidFill>
                  <a:schemeClr val="accent6"/>
                </a:solidFill>
              </a:rPr>
              <a:t>for</a:t>
            </a:r>
            <a:r>
              <a:rPr lang="nl-NL" dirty="0">
                <a:solidFill>
                  <a:schemeClr val="accent6"/>
                </a:solidFill>
              </a:rPr>
              <a:t> </a:t>
            </a:r>
            <a:r>
              <a:rPr lang="nl-NL" dirty="0" err="1">
                <a:solidFill>
                  <a:schemeClr val="accent6"/>
                </a:solidFill>
              </a:rPr>
              <a:t>majority</a:t>
            </a:r>
            <a:endParaRPr lang="nl-NL" dirty="0">
              <a:solidFill>
                <a:schemeClr val="accent6"/>
              </a:solidFill>
            </a:endParaRPr>
          </a:p>
          <a:p>
            <a:pPr marL="1200150" lvl="2" indent="-285750">
              <a:buFont typeface="Wingdings" pitchFamily="2" charset="2"/>
              <a:buChar char="§"/>
            </a:pPr>
            <a:r>
              <a:rPr lang="en-US" dirty="0">
                <a:solidFill>
                  <a:schemeClr val="accent6"/>
                </a:solidFill>
              </a:rPr>
              <a:t>Significant decrease in MSE for medium or large datasets (e.g. Kindle Store of 14%)</a:t>
            </a:r>
            <a:endParaRPr lang="en-US" b="1" dirty="0">
              <a:solidFill>
                <a:schemeClr val="accent6"/>
              </a:solidFill>
            </a:endParaRPr>
          </a:p>
          <a:p>
            <a:pPr lvl="1">
              <a:lnSpc>
                <a:spcPct val="150000"/>
              </a:lnSpc>
            </a:pPr>
            <a:endParaRPr lang="en-NL" sz="2200" b="1" dirty="0"/>
          </a:p>
          <a:p>
            <a:pPr lvl="1">
              <a:lnSpc>
                <a:spcPct val="150000"/>
              </a:lnSpc>
            </a:pPr>
            <a:endParaRPr lang="en-NL" sz="2400" b="1" dirty="0"/>
          </a:p>
        </p:txBody>
      </p:sp>
      <p:sp>
        <p:nvSpPr>
          <p:cNvPr id="9" name="TextBox 8">
            <a:extLst>
              <a:ext uri="{FF2B5EF4-FFF2-40B4-BE49-F238E27FC236}">
                <a16:creationId xmlns:a16="http://schemas.microsoft.com/office/drawing/2014/main" id="{39187D3E-1902-2A4D-9B2D-D952D10CBA55}"/>
              </a:ext>
            </a:extLst>
          </p:cNvPr>
          <p:cNvSpPr txBox="1"/>
          <p:nvPr/>
        </p:nvSpPr>
        <p:spPr>
          <a:xfrm>
            <a:off x="644034" y="592050"/>
            <a:ext cx="9150895" cy="830997"/>
          </a:xfrm>
          <a:prstGeom prst="rect">
            <a:avLst/>
          </a:prstGeom>
          <a:noFill/>
        </p:spPr>
        <p:txBody>
          <a:bodyPr wrap="square" rtlCol="0">
            <a:spAutoFit/>
          </a:bodyPr>
          <a:lstStyle/>
          <a:p>
            <a:r>
              <a:rPr lang="en-NL" sz="2800" b="1" dirty="0">
                <a:solidFill>
                  <a:srgbClr val="C00000"/>
                </a:solidFill>
              </a:rPr>
              <a:t>Performance of LDA – LFM</a:t>
            </a:r>
          </a:p>
          <a:p>
            <a:pPr marL="800100" lvl="1" indent="-342900">
              <a:buFont typeface="Wingdings" pitchFamily="2" charset="2"/>
              <a:buChar char="Ø"/>
            </a:pPr>
            <a:endParaRPr lang="en-NL" sz="2000" dirty="0">
              <a:solidFill>
                <a:schemeClr val="accent6"/>
              </a:solidFill>
            </a:endParaRPr>
          </a:p>
        </p:txBody>
      </p:sp>
    </p:spTree>
    <p:extLst>
      <p:ext uri="{BB962C8B-B14F-4D97-AF65-F5344CB8AC3E}">
        <p14:creationId xmlns:p14="http://schemas.microsoft.com/office/powerpoint/2010/main" val="80028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105513-E6EE-E043-8477-4D89F3F799B6}"/>
              </a:ext>
            </a:extLst>
          </p:cNvPr>
          <p:cNvSpPr/>
          <p:nvPr/>
        </p:nvSpPr>
        <p:spPr>
          <a:xfrm>
            <a:off x="8346693" y="6335403"/>
            <a:ext cx="3696220" cy="369332"/>
          </a:xfrm>
          <a:prstGeom prst="rect">
            <a:avLst/>
          </a:prstGeom>
        </p:spPr>
        <p:txBody>
          <a:bodyPr wrap="square">
            <a:spAutoFit/>
          </a:bodyPr>
          <a:lstStyle/>
          <a:p>
            <a:pPr algn="ctr"/>
            <a:r>
              <a:rPr lang="en-NL" b="1" dirty="0">
                <a:solidFill>
                  <a:schemeClr val="bg2">
                    <a:lumMod val="75000"/>
                  </a:schemeClr>
                </a:solidFill>
              </a:rPr>
              <a:t>(SAC 2021) Tatev Karen Aslanyan</a:t>
            </a:r>
          </a:p>
        </p:txBody>
      </p:sp>
      <p:sp>
        <p:nvSpPr>
          <p:cNvPr id="7" name="Rectangle 6">
            <a:extLst>
              <a:ext uri="{FF2B5EF4-FFF2-40B4-BE49-F238E27FC236}">
                <a16:creationId xmlns:a16="http://schemas.microsoft.com/office/drawing/2014/main" id="{EBC628A1-4800-3544-8447-43B538662326}"/>
              </a:ext>
            </a:extLst>
          </p:cNvPr>
          <p:cNvSpPr/>
          <p:nvPr/>
        </p:nvSpPr>
        <p:spPr>
          <a:xfrm>
            <a:off x="6416813" y="1550005"/>
            <a:ext cx="4670288" cy="3174395"/>
          </a:xfrm>
          <a:prstGeom prst="rect">
            <a:avLst/>
          </a:prstGeom>
        </p:spPr>
        <p:txBody>
          <a:bodyPr wrap="square">
            <a:spAutoFit/>
          </a:bodyPr>
          <a:lstStyle/>
          <a:p>
            <a:pPr lvl="1">
              <a:lnSpc>
                <a:spcPct val="150000"/>
              </a:lnSpc>
            </a:pPr>
            <a:r>
              <a:rPr lang="en-US" sz="2200" b="1" dirty="0"/>
              <a:t>Adding extra features to LDA-LFM</a:t>
            </a:r>
          </a:p>
          <a:p>
            <a:pPr marL="742950" lvl="1" indent="-285750">
              <a:lnSpc>
                <a:spcPct val="150000"/>
              </a:lnSpc>
              <a:buFont typeface="Wingdings" pitchFamily="2" charset="2"/>
              <a:buChar char="Ø"/>
            </a:pPr>
            <a:r>
              <a:rPr lang="en-US" dirty="0">
                <a:solidFill>
                  <a:schemeClr val="accent6"/>
                </a:solidFill>
              </a:rPr>
              <a:t>Positive improvement for most of the datasets </a:t>
            </a:r>
          </a:p>
          <a:p>
            <a:pPr marL="742950" lvl="1" indent="-285750">
              <a:lnSpc>
                <a:spcPct val="150000"/>
              </a:lnSpc>
              <a:buFont typeface="Wingdings" pitchFamily="2" charset="2"/>
              <a:buChar char="Ø"/>
            </a:pPr>
            <a:r>
              <a:rPr lang="en-US" dirty="0">
                <a:solidFill>
                  <a:schemeClr val="accent6"/>
                </a:solidFill>
              </a:rPr>
              <a:t>More extra features have bigger impact for some datasets</a:t>
            </a:r>
          </a:p>
          <a:p>
            <a:pPr lvl="1">
              <a:lnSpc>
                <a:spcPct val="150000"/>
              </a:lnSpc>
            </a:pPr>
            <a:endParaRPr lang="en-NL" i="1" dirty="0"/>
          </a:p>
          <a:p>
            <a:pPr lvl="1">
              <a:lnSpc>
                <a:spcPct val="150000"/>
              </a:lnSpc>
            </a:pPr>
            <a:endParaRPr lang="en-NL" sz="2400" b="1" dirty="0"/>
          </a:p>
        </p:txBody>
      </p:sp>
      <p:sp>
        <p:nvSpPr>
          <p:cNvPr id="9" name="TextBox 8">
            <a:extLst>
              <a:ext uri="{FF2B5EF4-FFF2-40B4-BE49-F238E27FC236}">
                <a16:creationId xmlns:a16="http://schemas.microsoft.com/office/drawing/2014/main" id="{39187D3E-1902-2A4D-9B2D-D952D10CBA55}"/>
              </a:ext>
            </a:extLst>
          </p:cNvPr>
          <p:cNvSpPr txBox="1"/>
          <p:nvPr/>
        </p:nvSpPr>
        <p:spPr>
          <a:xfrm>
            <a:off x="644034" y="592050"/>
            <a:ext cx="9150895" cy="830997"/>
          </a:xfrm>
          <a:prstGeom prst="rect">
            <a:avLst/>
          </a:prstGeom>
          <a:noFill/>
        </p:spPr>
        <p:txBody>
          <a:bodyPr wrap="square" rtlCol="0">
            <a:spAutoFit/>
          </a:bodyPr>
          <a:lstStyle/>
          <a:p>
            <a:r>
              <a:rPr lang="en-NL" sz="2800" b="1" dirty="0">
                <a:solidFill>
                  <a:srgbClr val="C00000"/>
                </a:solidFill>
              </a:rPr>
              <a:t>Performance of LDA – LFM</a:t>
            </a:r>
          </a:p>
          <a:p>
            <a:pPr marL="800100" lvl="1" indent="-342900">
              <a:buFont typeface="Wingdings" pitchFamily="2" charset="2"/>
              <a:buChar char="Ø"/>
            </a:pPr>
            <a:endParaRPr lang="en-NL" sz="2000" dirty="0">
              <a:solidFill>
                <a:schemeClr val="accent6"/>
              </a:solidFill>
            </a:endParaRPr>
          </a:p>
        </p:txBody>
      </p:sp>
      <p:pic>
        <p:nvPicPr>
          <p:cNvPr id="11" name="Picture 10" descr="Chart&#10;&#10;Description automatically generated">
            <a:extLst>
              <a:ext uri="{FF2B5EF4-FFF2-40B4-BE49-F238E27FC236}">
                <a16:creationId xmlns:a16="http://schemas.microsoft.com/office/drawing/2014/main" id="{8217F7A1-21B4-B44C-AB7F-44B933290D69}"/>
              </a:ext>
            </a:extLst>
          </p:cNvPr>
          <p:cNvPicPr>
            <a:picLocks noChangeAspect="1"/>
          </p:cNvPicPr>
          <p:nvPr/>
        </p:nvPicPr>
        <p:blipFill>
          <a:blip r:embed="rId3"/>
          <a:stretch>
            <a:fillRect/>
          </a:stretch>
        </p:blipFill>
        <p:spPr>
          <a:xfrm>
            <a:off x="0" y="1550004"/>
            <a:ext cx="6781800" cy="3961795"/>
          </a:xfrm>
          <a:prstGeom prst="rect">
            <a:avLst/>
          </a:prstGeom>
        </p:spPr>
      </p:pic>
    </p:spTree>
    <p:extLst>
      <p:ext uri="{BB962C8B-B14F-4D97-AF65-F5344CB8AC3E}">
        <p14:creationId xmlns:p14="http://schemas.microsoft.com/office/powerpoint/2010/main" val="2674221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105513-E6EE-E043-8477-4D89F3F799B6}"/>
              </a:ext>
            </a:extLst>
          </p:cNvPr>
          <p:cNvSpPr/>
          <p:nvPr/>
        </p:nvSpPr>
        <p:spPr>
          <a:xfrm>
            <a:off x="8346693" y="6335403"/>
            <a:ext cx="3696220" cy="369332"/>
          </a:xfrm>
          <a:prstGeom prst="rect">
            <a:avLst/>
          </a:prstGeom>
        </p:spPr>
        <p:txBody>
          <a:bodyPr wrap="square">
            <a:spAutoFit/>
          </a:bodyPr>
          <a:lstStyle/>
          <a:p>
            <a:pPr algn="ctr"/>
            <a:r>
              <a:rPr lang="en-NL" b="1" dirty="0">
                <a:solidFill>
                  <a:schemeClr val="bg2">
                    <a:lumMod val="75000"/>
                  </a:schemeClr>
                </a:solidFill>
              </a:rPr>
              <a:t>(SAC 2021) Tatev Karen Aslanyan</a:t>
            </a:r>
          </a:p>
        </p:txBody>
      </p:sp>
      <p:sp>
        <p:nvSpPr>
          <p:cNvPr id="3" name="TextBox 2">
            <a:extLst>
              <a:ext uri="{FF2B5EF4-FFF2-40B4-BE49-F238E27FC236}">
                <a16:creationId xmlns:a16="http://schemas.microsoft.com/office/drawing/2014/main" id="{1F66C56D-898B-534A-86B6-530091127549}"/>
              </a:ext>
            </a:extLst>
          </p:cNvPr>
          <p:cNvSpPr txBox="1"/>
          <p:nvPr/>
        </p:nvSpPr>
        <p:spPr>
          <a:xfrm>
            <a:off x="982318" y="606287"/>
            <a:ext cx="8756374" cy="584775"/>
          </a:xfrm>
          <a:prstGeom prst="rect">
            <a:avLst/>
          </a:prstGeom>
          <a:noFill/>
        </p:spPr>
        <p:txBody>
          <a:bodyPr wrap="square" rtlCol="0">
            <a:spAutoFit/>
          </a:bodyPr>
          <a:lstStyle/>
          <a:p>
            <a:r>
              <a:rPr lang="en-NL" sz="3200" b="1" dirty="0">
                <a:solidFill>
                  <a:srgbClr val="C00000"/>
                </a:solidFill>
              </a:rPr>
              <a:t>Conclusion and Furture Work</a:t>
            </a:r>
          </a:p>
        </p:txBody>
      </p:sp>
      <p:sp>
        <p:nvSpPr>
          <p:cNvPr id="5" name="Text Placeholder 4">
            <a:extLst>
              <a:ext uri="{FF2B5EF4-FFF2-40B4-BE49-F238E27FC236}">
                <a16:creationId xmlns:a16="http://schemas.microsoft.com/office/drawing/2014/main" id="{1AD13C5B-5801-BE44-AF49-2AFE2657EA96}"/>
              </a:ext>
            </a:extLst>
          </p:cNvPr>
          <p:cNvSpPr>
            <a:spLocks noGrp="1"/>
          </p:cNvSpPr>
          <p:nvPr>
            <p:ph type="body" idx="1"/>
          </p:nvPr>
        </p:nvSpPr>
        <p:spPr>
          <a:xfrm>
            <a:off x="836612" y="1698626"/>
            <a:ext cx="5157787" cy="823912"/>
          </a:xfrm>
        </p:spPr>
        <p:txBody>
          <a:bodyPr>
            <a:normAutofit/>
          </a:bodyPr>
          <a:lstStyle/>
          <a:p>
            <a:pPr algn="ctr"/>
            <a:r>
              <a:rPr lang="en-NL" sz="2800" dirty="0"/>
              <a:t>Main Take-aways</a:t>
            </a:r>
          </a:p>
        </p:txBody>
      </p:sp>
      <p:sp>
        <p:nvSpPr>
          <p:cNvPr id="6" name="Content Placeholder 5">
            <a:extLst>
              <a:ext uri="{FF2B5EF4-FFF2-40B4-BE49-F238E27FC236}">
                <a16:creationId xmlns:a16="http://schemas.microsoft.com/office/drawing/2014/main" id="{48581805-FF44-9A47-A66C-99F727B11265}"/>
              </a:ext>
            </a:extLst>
          </p:cNvPr>
          <p:cNvSpPr>
            <a:spLocks noGrp="1"/>
          </p:cNvSpPr>
          <p:nvPr>
            <p:ph sz="half" idx="2"/>
          </p:nvPr>
        </p:nvSpPr>
        <p:spPr/>
        <p:txBody>
          <a:bodyPr/>
          <a:lstStyle/>
          <a:p>
            <a:endParaRPr lang="en-NL" dirty="0"/>
          </a:p>
          <a:p>
            <a:endParaRPr lang="en-NL" dirty="0"/>
          </a:p>
        </p:txBody>
      </p:sp>
      <p:sp>
        <p:nvSpPr>
          <p:cNvPr id="7" name="Text Placeholder 6">
            <a:extLst>
              <a:ext uri="{FF2B5EF4-FFF2-40B4-BE49-F238E27FC236}">
                <a16:creationId xmlns:a16="http://schemas.microsoft.com/office/drawing/2014/main" id="{3EDA8C69-3E15-BC4C-80E1-D6815A2B2ECF}"/>
              </a:ext>
            </a:extLst>
          </p:cNvPr>
          <p:cNvSpPr>
            <a:spLocks noGrp="1"/>
          </p:cNvSpPr>
          <p:nvPr>
            <p:ph type="body" sz="quarter" idx="3"/>
          </p:nvPr>
        </p:nvSpPr>
        <p:spPr/>
        <p:txBody>
          <a:bodyPr>
            <a:normAutofit/>
          </a:bodyPr>
          <a:lstStyle/>
          <a:p>
            <a:pPr algn="ctr"/>
            <a:r>
              <a:rPr lang="en-NL" sz="2800" dirty="0"/>
              <a:t>Future Work</a:t>
            </a:r>
          </a:p>
        </p:txBody>
      </p:sp>
      <p:sp>
        <p:nvSpPr>
          <p:cNvPr id="8" name="Content Placeholder 7">
            <a:extLst>
              <a:ext uri="{FF2B5EF4-FFF2-40B4-BE49-F238E27FC236}">
                <a16:creationId xmlns:a16="http://schemas.microsoft.com/office/drawing/2014/main" id="{27EA9FF2-FE71-AC42-AE16-F4B150A74287}"/>
              </a:ext>
            </a:extLst>
          </p:cNvPr>
          <p:cNvSpPr>
            <a:spLocks noGrp="1"/>
          </p:cNvSpPr>
          <p:nvPr>
            <p:ph sz="quarter" idx="4"/>
          </p:nvPr>
        </p:nvSpPr>
        <p:spPr>
          <a:xfrm>
            <a:off x="5994399" y="2835481"/>
            <a:ext cx="5880101" cy="3684588"/>
          </a:xfrm>
        </p:spPr>
        <p:txBody>
          <a:bodyPr>
            <a:normAutofit/>
          </a:bodyPr>
          <a:lstStyle/>
          <a:p>
            <a:pPr marL="0" indent="0" algn="ctr">
              <a:lnSpc>
                <a:spcPct val="100000"/>
              </a:lnSpc>
              <a:buNone/>
            </a:pPr>
            <a:r>
              <a:rPr lang="en-NL" sz="2000" dirty="0"/>
              <a:t> Use sentiment analysis for textual review</a:t>
            </a:r>
          </a:p>
          <a:p>
            <a:pPr algn="ctr">
              <a:lnSpc>
                <a:spcPct val="100000"/>
              </a:lnSpc>
              <a:buFont typeface="Wingdings" pitchFamily="2" charset="2"/>
              <a:buChar char="Ø"/>
            </a:pPr>
            <a:r>
              <a:rPr lang="en-NL" sz="2000" dirty="0">
                <a:solidFill>
                  <a:schemeClr val="accent6"/>
                </a:solidFill>
              </a:rPr>
              <a:t>(e.g., classifying topics-sentiments as positive or negative)</a:t>
            </a:r>
          </a:p>
          <a:p>
            <a:pPr algn="ctr">
              <a:lnSpc>
                <a:spcPct val="100000"/>
              </a:lnSpc>
              <a:buFont typeface="Wingdings" pitchFamily="2" charset="2"/>
              <a:buChar char="Ø"/>
            </a:pPr>
            <a:endParaRPr lang="en-NL" sz="2000" dirty="0">
              <a:solidFill>
                <a:schemeClr val="accent6"/>
              </a:solidFill>
            </a:endParaRPr>
          </a:p>
          <a:p>
            <a:pPr marL="0" indent="0" algn="ctr">
              <a:lnSpc>
                <a:spcPct val="100000"/>
              </a:lnSpc>
              <a:buNone/>
            </a:pPr>
            <a:r>
              <a:rPr lang="en-NL" sz="2000" dirty="0"/>
              <a:t>Combine implicit user and item features from reviews</a:t>
            </a:r>
          </a:p>
          <a:p>
            <a:pPr lvl="1" algn="ctr">
              <a:lnSpc>
                <a:spcPct val="100000"/>
              </a:lnSpc>
              <a:buFont typeface="Wingdings" pitchFamily="2" charset="2"/>
              <a:buChar char="Ø"/>
            </a:pPr>
            <a:r>
              <a:rPr lang="en-NL" sz="1800" dirty="0">
                <a:solidFill>
                  <a:schemeClr val="accent6"/>
                </a:solidFill>
              </a:rPr>
              <a:t>(e.g., the gender or age of the reviewer)</a:t>
            </a:r>
          </a:p>
          <a:p>
            <a:pPr algn="ctr">
              <a:lnSpc>
                <a:spcPct val="100000"/>
              </a:lnSpc>
              <a:buFont typeface="Wingdings" pitchFamily="2" charset="2"/>
              <a:buChar char="Ø"/>
            </a:pPr>
            <a:endParaRPr lang="en-NL" sz="2000" dirty="0">
              <a:solidFill>
                <a:schemeClr val="accent6"/>
              </a:solidFill>
            </a:endParaRPr>
          </a:p>
        </p:txBody>
      </p:sp>
      <p:sp>
        <p:nvSpPr>
          <p:cNvPr id="9" name="Content Placeholder 7">
            <a:extLst>
              <a:ext uri="{FF2B5EF4-FFF2-40B4-BE49-F238E27FC236}">
                <a16:creationId xmlns:a16="http://schemas.microsoft.com/office/drawing/2014/main" id="{F4C43410-3A8A-BE42-BCBE-D8AE94AA205A}"/>
              </a:ext>
            </a:extLst>
          </p:cNvPr>
          <p:cNvSpPr txBox="1">
            <a:spLocks/>
          </p:cNvSpPr>
          <p:nvPr/>
        </p:nvSpPr>
        <p:spPr>
          <a:xfrm>
            <a:off x="444499" y="2835481"/>
            <a:ext cx="5997573"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NL" sz="2000" dirty="0"/>
              <a:t>Using textual reviews improves the quality of the recommendations</a:t>
            </a:r>
          </a:p>
          <a:p>
            <a:pPr marL="0" indent="0" algn="ctr">
              <a:lnSpc>
                <a:spcPct val="100000"/>
              </a:lnSpc>
              <a:buNone/>
            </a:pPr>
            <a:endParaRPr lang="en-NL" sz="2000" dirty="0"/>
          </a:p>
          <a:p>
            <a:pPr marL="0" indent="0" algn="ctr">
              <a:lnSpc>
                <a:spcPct val="100000"/>
              </a:lnSpc>
              <a:buNone/>
            </a:pPr>
            <a:r>
              <a:rPr lang="en-NL" sz="2000" dirty="0"/>
              <a:t>Adding extra user- and item-features often improve recommendations</a:t>
            </a:r>
          </a:p>
          <a:p>
            <a:pPr marL="0" indent="0" algn="ctr">
              <a:lnSpc>
                <a:spcPct val="100000"/>
              </a:lnSpc>
              <a:buNone/>
            </a:pPr>
            <a:endParaRPr lang="en-NL" sz="2000" dirty="0">
              <a:solidFill>
                <a:schemeClr val="accent6"/>
              </a:solidFill>
            </a:endParaRPr>
          </a:p>
          <a:p>
            <a:pPr marL="0" indent="0" algn="ctr">
              <a:lnSpc>
                <a:spcPct val="100000"/>
              </a:lnSpc>
              <a:buNone/>
            </a:pPr>
            <a:r>
              <a:rPr lang="en-NL" sz="2000" dirty="0"/>
              <a:t>LDA-LFM is scalable (able to handle millions of observations)</a:t>
            </a:r>
          </a:p>
        </p:txBody>
      </p:sp>
    </p:spTree>
    <p:extLst>
      <p:ext uri="{BB962C8B-B14F-4D97-AF65-F5344CB8AC3E}">
        <p14:creationId xmlns:p14="http://schemas.microsoft.com/office/powerpoint/2010/main" val="1139976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105513-E6EE-E043-8477-4D89F3F799B6}"/>
              </a:ext>
            </a:extLst>
          </p:cNvPr>
          <p:cNvSpPr/>
          <p:nvPr/>
        </p:nvSpPr>
        <p:spPr>
          <a:xfrm>
            <a:off x="8546580" y="6420866"/>
            <a:ext cx="3696220" cy="369332"/>
          </a:xfrm>
          <a:prstGeom prst="rect">
            <a:avLst/>
          </a:prstGeom>
        </p:spPr>
        <p:txBody>
          <a:bodyPr wrap="square">
            <a:spAutoFit/>
          </a:bodyPr>
          <a:lstStyle/>
          <a:p>
            <a:pPr algn="ctr"/>
            <a:r>
              <a:rPr lang="en-NL" b="1" dirty="0">
                <a:solidFill>
                  <a:schemeClr val="bg2">
                    <a:lumMod val="75000"/>
                  </a:schemeClr>
                </a:solidFill>
              </a:rPr>
              <a:t>(SAC 2021) Tatev Karen Aslanyan</a:t>
            </a:r>
          </a:p>
        </p:txBody>
      </p:sp>
      <p:sp>
        <p:nvSpPr>
          <p:cNvPr id="3" name="TextBox 2">
            <a:extLst>
              <a:ext uri="{FF2B5EF4-FFF2-40B4-BE49-F238E27FC236}">
                <a16:creationId xmlns:a16="http://schemas.microsoft.com/office/drawing/2014/main" id="{1F66C56D-898B-534A-86B6-530091127549}"/>
              </a:ext>
            </a:extLst>
          </p:cNvPr>
          <p:cNvSpPr txBox="1"/>
          <p:nvPr/>
        </p:nvSpPr>
        <p:spPr>
          <a:xfrm>
            <a:off x="982318" y="606287"/>
            <a:ext cx="8756374" cy="584775"/>
          </a:xfrm>
          <a:prstGeom prst="rect">
            <a:avLst/>
          </a:prstGeom>
          <a:noFill/>
        </p:spPr>
        <p:txBody>
          <a:bodyPr wrap="square" rtlCol="0">
            <a:spAutoFit/>
          </a:bodyPr>
          <a:lstStyle/>
          <a:p>
            <a:r>
              <a:rPr lang="en-NL" sz="3200" b="1" dirty="0">
                <a:solidFill>
                  <a:srgbClr val="C00000"/>
                </a:solidFill>
              </a:rPr>
              <a:t>References</a:t>
            </a:r>
          </a:p>
        </p:txBody>
      </p:sp>
      <p:sp>
        <p:nvSpPr>
          <p:cNvPr id="6" name="TextBox 5">
            <a:extLst>
              <a:ext uri="{FF2B5EF4-FFF2-40B4-BE49-F238E27FC236}">
                <a16:creationId xmlns:a16="http://schemas.microsoft.com/office/drawing/2014/main" id="{43798112-BFC6-3E41-88C4-D9E6FDBA31B1}"/>
              </a:ext>
            </a:extLst>
          </p:cNvPr>
          <p:cNvSpPr txBox="1"/>
          <p:nvPr/>
        </p:nvSpPr>
        <p:spPr>
          <a:xfrm>
            <a:off x="982319" y="1639574"/>
            <a:ext cx="10455430" cy="5016758"/>
          </a:xfrm>
          <a:prstGeom prst="rect">
            <a:avLst/>
          </a:prstGeom>
          <a:noFill/>
        </p:spPr>
        <p:txBody>
          <a:bodyPr wrap="square" rtlCol="0">
            <a:spAutoFit/>
          </a:bodyPr>
          <a:lstStyle/>
          <a:p>
            <a:r>
              <a:rPr lang="en-NL" sz="2000" b="1" dirty="0"/>
              <a:t>Koren, Y., Bell, R., and Volinsky, C. (2009). Matrix factorization techniques for recommender systems. Computer, pages 30-37 </a:t>
            </a:r>
          </a:p>
          <a:p>
            <a:endParaRPr lang="en-NL" sz="2000" b="1" dirty="0"/>
          </a:p>
          <a:p>
            <a:r>
              <a:rPr lang="en-NL" sz="2000" b="1" dirty="0"/>
              <a:t>Mooney, R., and Roy, L. (2000). Content-based book recommending using learning for text categorization. In the 5th ACM Conference on Digital Libraries (DL 2000), pages 195-204. ACM</a:t>
            </a:r>
          </a:p>
          <a:p>
            <a:endParaRPr lang="en-NL" sz="2000" b="1" dirty="0"/>
          </a:p>
          <a:p>
            <a:r>
              <a:rPr lang="en-NL" sz="2000" b="1" dirty="0"/>
              <a:t>McAuley, J. and Leskovec, J. (2013). Hidden factors and hidden topics: Understanding rating dimensions with review text. In 7th ACM Conference on Recommender Systems (RecSys 2013), pages 165-172. ACM</a:t>
            </a:r>
          </a:p>
          <a:p>
            <a:endParaRPr lang="en-NL" sz="2000" b="1" dirty="0"/>
          </a:p>
          <a:p>
            <a:r>
              <a:rPr lang="en-NL" sz="2000" b="1" dirty="0"/>
              <a:t>Ling, G., Lyu, M., and King, I. (2014). Ratings meet reviews, a combined approach to recommend. In 8th ACM Conference on Recomender Systems (RecSys 2014), pages 105-112. ACM</a:t>
            </a:r>
          </a:p>
          <a:p>
            <a:endParaRPr lang="en-NL" sz="2000" b="1" dirty="0"/>
          </a:p>
          <a:p>
            <a:endParaRPr lang="en-NL" sz="2000" b="1" dirty="0"/>
          </a:p>
          <a:p>
            <a:endParaRPr lang="en-NL" sz="2000" b="1" dirty="0"/>
          </a:p>
          <a:p>
            <a:endParaRPr lang="en-NL" sz="2000" b="1" dirty="0"/>
          </a:p>
        </p:txBody>
      </p:sp>
    </p:spTree>
    <p:extLst>
      <p:ext uri="{BB962C8B-B14F-4D97-AF65-F5344CB8AC3E}">
        <p14:creationId xmlns:p14="http://schemas.microsoft.com/office/powerpoint/2010/main" val="2798109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105513-E6EE-E043-8477-4D89F3F799B6}"/>
              </a:ext>
            </a:extLst>
          </p:cNvPr>
          <p:cNvSpPr/>
          <p:nvPr/>
        </p:nvSpPr>
        <p:spPr>
          <a:xfrm>
            <a:off x="8346693" y="6335403"/>
            <a:ext cx="3696220" cy="369332"/>
          </a:xfrm>
          <a:prstGeom prst="rect">
            <a:avLst/>
          </a:prstGeom>
        </p:spPr>
        <p:txBody>
          <a:bodyPr wrap="square">
            <a:spAutoFit/>
          </a:bodyPr>
          <a:lstStyle/>
          <a:p>
            <a:pPr algn="ctr"/>
            <a:r>
              <a:rPr lang="en-NL" b="1" dirty="0">
                <a:solidFill>
                  <a:schemeClr val="bg2">
                    <a:lumMod val="75000"/>
                  </a:schemeClr>
                </a:solidFill>
              </a:rPr>
              <a:t>(SAC 2021) Tatev Karen Aslanyan</a:t>
            </a:r>
          </a:p>
        </p:txBody>
      </p:sp>
      <p:sp>
        <p:nvSpPr>
          <p:cNvPr id="3" name="TextBox 2">
            <a:extLst>
              <a:ext uri="{FF2B5EF4-FFF2-40B4-BE49-F238E27FC236}">
                <a16:creationId xmlns:a16="http://schemas.microsoft.com/office/drawing/2014/main" id="{1F66C56D-898B-534A-86B6-530091127549}"/>
              </a:ext>
            </a:extLst>
          </p:cNvPr>
          <p:cNvSpPr txBox="1"/>
          <p:nvPr/>
        </p:nvSpPr>
        <p:spPr>
          <a:xfrm>
            <a:off x="982318" y="606287"/>
            <a:ext cx="8756374" cy="584775"/>
          </a:xfrm>
          <a:prstGeom prst="rect">
            <a:avLst/>
          </a:prstGeom>
          <a:noFill/>
        </p:spPr>
        <p:txBody>
          <a:bodyPr wrap="square" rtlCol="0">
            <a:spAutoFit/>
          </a:bodyPr>
          <a:lstStyle/>
          <a:p>
            <a:r>
              <a:rPr lang="en-NL" sz="3200" b="1" dirty="0">
                <a:solidFill>
                  <a:srgbClr val="C00000"/>
                </a:solidFill>
              </a:rPr>
              <a:t>Motivation</a:t>
            </a:r>
          </a:p>
        </p:txBody>
      </p:sp>
      <p:sp>
        <p:nvSpPr>
          <p:cNvPr id="5" name="TextBox 4">
            <a:extLst>
              <a:ext uri="{FF2B5EF4-FFF2-40B4-BE49-F238E27FC236}">
                <a16:creationId xmlns:a16="http://schemas.microsoft.com/office/drawing/2014/main" id="{16EFBC30-2F35-8D40-8B53-23D643AA5DCD}"/>
              </a:ext>
            </a:extLst>
          </p:cNvPr>
          <p:cNvSpPr txBox="1"/>
          <p:nvPr/>
        </p:nvSpPr>
        <p:spPr>
          <a:xfrm>
            <a:off x="982318" y="1407258"/>
            <a:ext cx="10238960" cy="4712187"/>
          </a:xfrm>
          <a:prstGeom prst="rect">
            <a:avLst/>
          </a:prstGeom>
          <a:noFill/>
        </p:spPr>
        <p:txBody>
          <a:bodyPr wrap="square" rtlCol="0">
            <a:spAutoFit/>
          </a:bodyPr>
          <a:lstStyle/>
          <a:p>
            <a:pPr>
              <a:lnSpc>
                <a:spcPct val="150000"/>
              </a:lnSpc>
            </a:pPr>
            <a:r>
              <a:rPr lang="en-NL" sz="2000" b="1" dirty="0"/>
              <a:t>Due to efficiency and the ease of use, online shopping and services gained large popularity</a:t>
            </a:r>
          </a:p>
          <a:p>
            <a:pPr marL="742950" lvl="1" indent="-285750">
              <a:lnSpc>
                <a:spcPct val="150000"/>
              </a:lnSpc>
              <a:buFont typeface="Wingdings" pitchFamily="2" charset="2"/>
              <a:buChar char="Ø"/>
            </a:pPr>
            <a:r>
              <a:rPr lang="en-GB" dirty="0"/>
              <a:t>D</a:t>
            </a:r>
            <a:r>
              <a:rPr lang="en-NL" dirty="0"/>
              <a:t>uring last 5 years e-commerce shares in global retail sales increased 7.4% </a:t>
            </a:r>
            <a:r>
              <a:rPr lang="en-NL" dirty="0">
                <a:sym typeface="Wingdings" pitchFamily="2" charset="2"/>
              </a:rPr>
              <a:t> 20%</a:t>
            </a:r>
          </a:p>
          <a:p>
            <a:pPr>
              <a:lnSpc>
                <a:spcPct val="150000"/>
              </a:lnSpc>
            </a:pPr>
            <a:endParaRPr lang="en-NL" dirty="0">
              <a:sym typeface="Wingdings" pitchFamily="2" charset="2"/>
            </a:endParaRPr>
          </a:p>
          <a:p>
            <a:pPr>
              <a:lnSpc>
                <a:spcPct val="150000"/>
              </a:lnSpc>
            </a:pPr>
            <a:r>
              <a:rPr lang="en-NL" sz="2000" b="1" dirty="0">
                <a:sym typeface="Wingdings" pitchFamily="2" charset="2"/>
              </a:rPr>
              <a:t>Large amount of online stores and product variations has led to information overload</a:t>
            </a:r>
          </a:p>
          <a:p>
            <a:pPr marL="800100" lvl="1" indent="-342900">
              <a:lnSpc>
                <a:spcPct val="150000"/>
              </a:lnSpc>
              <a:buFont typeface="Wingdings" pitchFamily="2" charset="2"/>
              <a:buChar char="Ø"/>
            </a:pPr>
            <a:r>
              <a:rPr lang="en-NL" dirty="0">
                <a:sym typeface="Wingdings" pitchFamily="2" charset="2"/>
              </a:rPr>
              <a:t>Makes online shopping less pleasant and convenient</a:t>
            </a:r>
          </a:p>
          <a:p>
            <a:pPr marL="800100" lvl="1" indent="-342900">
              <a:lnSpc>
                <a:spcPct val="150000"/>
              </a:lnSpc>
              <a:buFont typeface="Wingdings" pitchFamily="2" charset="2"/>
              <a:buChar char="Ø"/>
            </a:pPr>
            <a:r>
              <a:rPr lang="en-NL" dirty="0">
                <a:sym typeface="Wingdings" pitchFamily="2" charset="2"/>
              </a:rPr>
              <a:t>Businesses rely on Recommender Systems to solve information overload</a:t>
            </a:r>
          </a:p>
          <a:p>
            <a:pPr marL="800100" lvl="1" indent="-342900">
              <a:lnSpc>
                <a:spcPct val="150000"/>
              </a:lnSpc>
              <a:buFont typeface="Wingdings" pitchFamily="2" charset="2"/>
              <a:buChar char="Ø"/>
            </a:pPr>
            <a:endParaRPr lang="en-NL" dirty="0">
              <a:sym typeface="Wingdings" pitchFamily="2" charset="2"/>
            </a:endParaRPr>
          </a:p>
          <a:p>
            <a:pPr>
              <a:lnSpc>
                <a:spcPct val="150000"/>
              </a:lnSpc>
            </a:pPr>
            <a:r>
              <a:rPr lang="en-NL" sz="2000" b="1" dirty="0">
                <a:sym typeface="Wingdings" pitchFamily="2" charset="2"/>
              </a:rPr>
              <a:t>Online stores have platforms to collect feedback from about their products and services</a:t>
            </a:r>
          </a:p>
          <a:p>
            <a:pPr>
              <a:lnSpc>
                <a:spcPct val="150000"/>
              </a:lnSpc>
            </a:pPr>
            <a:endParaRPr lang="en-NL" sz="1600" dirty="0">
              <a:sym typeface="Wingdings" pitchFamily="2" charset="2"/>
            </a:endParaRPr>
          </a:p>
          <a:p>
            <a:pPr lvl="1">
              <a:lnSpc>
                <a:spcPct val="150000"/>
              </a:lnSpc>
            </a:pPr>
            <a:endParaRPr lang="en-NL" dirty="0">
              <a:sym typeface="Wingdings" pitchFamily="2" charset="2"/>
            </a:endParaRPr>
          </a:p>
          <a:p>
            <a:pPr lvl="1">
              <a:lnSpc>
                <a:spcPct val="150000"/>
              </a:lnSpc>
            </a:pPr>
            <a:endParaRPr lang="en-NL" dirty="0"/>
          </a:p>
        </p:txBody>
      </p:sp>
      <p:sp>
        <p:nvSpPr>
          <p:cNvPr id="6" name="Content Placeholder 5">
            <a:extLst>
              <a:ext uri="{FF2B5EF4-FFF2-40B4-BE49-F238E27FC236}">
                <a16:creationId xmlns:a16="http://schemas.microsoft.com/office/drawing/2014/main" id="{A20E34D1-6AD0-F742-BA12-8FE4922F8692}"/>
              </a:ext>
            </a:extLst>
          </p:cNvPr>
          <p:cNvSpPr>
            <a:spLocks noGrp="1"/>
          </p:cNvSpPr>
          <p:nvPr>
            <p:ph sz="half" idx="1"/>
          </p:nvPr>
        </p:nvSpPr>
        <p:spPr>
          <a:xfrm>
            <a:off x="1469195" y="5066293"/>
            <a:ext cx="5181600" cy="4351338"/>
          </a:xfrm>
        </p:spPr>
        <p:txBody>
          <a:bodyPr>
            <a:normAutofit/>
          </a:bodyPr>
          <a:lstStyle/>
          <a:p>
            <a:pPr marL="342900" indent="-342900">
              <a:lnSpc>
                <a:spcPct val="150000"/>
              </a:lnSpc>
              <a:buFont typeface="Wingdings" pitchFamily="2" charset="2"/>
              <a:buChar char="Ø"/>
            </a:pPr>
            <a:r>
              <a:rPr lang="en-NL" sz="1800" dirty="0">
                <a:sym typeface="Wingdings" pitchFamily="2" charset="2"/>
              </a:rPr>
              <a:t>Ratings</a:t>
            </a:r>
          </a:p>
          <a:p>
            <a:pPr marL="342900" indent="-342900">
              <a:lnSpc>
                <a:spcPct val="150000"/>
              </a:lnSpc>
              <a:buFont typeface="Wingdings" pitchFamily="2" charset="2"/>
              <a:buChar char="Ø"/>
            </a:pPr>
            <a:r>
              <a:rPr lang="en-NL" sz="1800" dirty="0">
                <a:sym typeface="Wingdings" pitchFamily="2" charset="2"/>
              </a:rPr>
              <a:t>Reviews</a:t>
            </a:r>
            <a:endParaRPr lang="en-NL" sz="1800" dirty="0"/>
          </a:p>
        </p:txBody>
      </p:sp>
      <p:sp>
        <p:nvSpPr>
          <p:cNvPr id="7" name="Content Placeholder 6">
            <a:extLst>
              <a:ext uri="{FF2B5EF4-FFF2-40B4-BE49-F238E27FC236}">
                <a16:creationId xmlns:a16="http://schemas.microsoft.com/office/drawing/2014/main" id="{6F03ED81-E8F7-2849-9234-E896B8BFDC9B}"/>
              </a:ext>
            </a:extLst>
          </p:cNvPr>
          <p:cNvSpPr>
            <a:spLocks noGrp="1"/>
          </p:cNvSpPr>
          <p:nvPr>
            <p:ph sz="half" idx="2"/>
          </p:nvPr>
        </p:nvSpPr>
        <p:spPr>
          <a:xfrm>
            <a:off x="3906767" y="5066293"/>
            <a:ext cx="6119853" cy="4351338"/>
          </a:xfrm>
        </p:spPr>
        <p:txBody>
          <a:bodyPr>
            <a:normAutofit/>
          </a:bodyPr>
          <a:lstStyle/>
          <a:p>
            <a:pPr marL="342900" indent="-342900">
              <a:lnSpc>
                <a:spcPct val="150000"/>
              </a:lnSpc>
              <a:buFont typeface="Wingdings" pitchFamily="2" charset="2"/>
              <a:buChar char="Ø"/>
            </a:pPr>
            <a:r>
              <a:rPr lang="en-NL" sz="1800" dirty="0">
                <a:sym typeface="Wingdings" pitchFamily="2" charset="2"/>
              </a:rPr>
              <a:t>Customer characteristics </a:t>
            </a:r>
            <a:r>
              <a:rPr lang="en-NL" sz="1400" dirty="0">
                <a:solidFill>
                  <a:schemeClr val="accent6"/>
                </a:solidFill>
                <a:sym typeface="Wingdings" pitchFamily="2" charset="2"/>
              </a:rPr>
              <a:t>(age, gender)</a:t>
            </a:r>
          </a:p>
          <a:p>
            <a:pPr marL="342900" indent="-342900">
              <a:lnSpc>
                <a:spcPct val="150000"/>
              </a:lnSpc>
              <a:buFont typeface="Wingdings" pitchFamily="2" charset="2"/>
              <a:buChar char="Ø"/>
            </a:pPr>
            <a:r>
              <a:rPr lang="en-NL" sz="1800" dirty="0">
                <a:sym typeface="Wingdings" pitchFamily="2" charset="2"/>
              </a:rPr>
              <a:t>Product characteristics </a:t>
            </a:r>
            <a:r>
              <a:rPr lang="en-NL" sz="1400" dirty="0">
                <a:solidFill>
                  <a:schemeClr val="accent6"/>
                </a:solidFill>
                <a:sym typeface="Wingdings" pitchFamily="2" charset="2"/>
              </a:rPr>
              <a:t>(genre, author, origin, color)</a:t>
            </a:r>
          </a:p>
          <a:p>
            <a:endParaRPr lang="en-NL" sz="1800" dirty="0"/>
          </a:p>
        </p:txBody>
      </p:sp>
    </p:spTree>
    <p:extLst>
      <p:ext uri="{BB962C8B-B14F-4D97-AF65-F5344CB8AC3E}">
        <p14:creationId xmlns:p14="http://schemas.microsoft.com/office/powerpoint/2010/main" val="2813917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105513-E6EE-E043-8477-4D89F3F799B6}"/>
              </a:ext>
            </a:extLst>
          </p:cNvPr>
          <p:cNvSpPr/>
          <p:nvPr/>
        </p:nvSpPr>
        <p:spPr>
          <a:xfrm>
            <a:off x="8346693" y="6335403"/>
            <a:ext cx="3696220" cy="369332"/>
          </a:xfrm>
          <a:prstGeom prst="rect">
            <a:avLst/>
          </a:prstGeom>
        </p:spPr>
        <p:txBody>
          <a:bodyPr wrap="square">
            <a:spAutoFit/>
          </a:bodyPr>
          <a:lstStyle/>
          <a:p>
            <a:pPr algn="ctr"/>
            <a:r>
              <a:rPr lang="en-NL" b="1">
                <a:solidFill>
                  <a:schemeClr val="bg2">
                    <a:lumMod val="75000"/>
                  </a:schemeClr>
                </a:solidFill>
              </a:rPr>
              <a:t>(SAC 2021) Tatev Karen Aslanyan</a:t>
            </a:r>
            <a:endParaRPr lang="en-NL" b="1" dirty="0">
              <a:solidFill>
                <a:schemeClr val="bg2">
                  <a:lumMod val="75000"/>
                </a:schemeClr>
              </a:solidFill>
            </a:endParaRPr>
          </a:p>
        </p:txBody>
      </p:sp>
      <p:sp>
        <p:nvSpPr>
          <p:cNvPr id="3" name="TextBox 2">
            <a:extLst>
              <a:ext uri="{FF2B5EF4-FFF2-40B4-BE49-F238E27FC236}">
                <a16:creationId xmlns:a16="http://schemas.microsoft.com/office/drawing/2014/main" id="{1F66C56D-898B-534A-86B6-530091127549}"/>
              </a:ext>
            </a:extLst>
          </p:cNvPr>
          <p:cNvSpPr txBox="1"/>
          <p:nvPr/>
        </p:nvSpPr>
        <p:spPr>
          <a:xfrm>
            <a:off x="982318" y="606287"/>
            <a:ext cx="8756374" cy="584775"/>
          </a:xfrm>
          <a:prstGeom prst="rect">
            <a:avLst/>
          </a:prstGeom>
          <a:noFill/>
        </p:spPr>
        <p:txBody>
          <a:bodyPr wrap="square" rtlCol="0">
            <a:spAutoFit/>
          </a:bodyPr>
          <a:lstStyle/>
          <a:p>
            <a:r>
              <a:rPr lang="en-NL" sz="3200" b="1">
                <a:solidFill>
                  <a:srgbClr val="C00000"/>
                </a:solidFill>
              </a:rPr>
              <a:t>Motivation</a:t>
            </a:r>
            <a:endParaRPr lang="en-NL" sz="3200" b="1" dirty="0">
              <a:solidFill>
                <a:srgbClr val="C00000"/>
              </a:solidFill>
            </a:endParaRPr>
          </a:p>
        </p:txBody>
      </p:sp>
      <p:sp>
        <p:nvSpPr>
          <p:cNvPr id="5" name="TextBox 4">
            <a:extLst>
              <a:ext uri="{FF2B5EF4-FFF2-40B4-BE49-F238E27FC236}">
                <a16:creationId xmlns:a16="http://schemas.microsoft.com/office/drawing/2014/main" id="{16EFBC30-2F35-8D40-8B53-23D643AA5DCD}"/>
              </a:ext>
            </a:extLst>
          </p:cNvPr>
          <p:cNvSpPr txBox="1"/>
          <p:nvPr/>
        </p:nvSpPr>
        <p:spPr>
          <a:xfrm>
            <a:off x="982318" y="1365926"/>
            <a:ext cx="10238960" cy="7713009"/>
          </a:xfrm>
          <a:prstGeom prst="rect">
            <a:avLst/>
          </a:prstGeom>
          <a:noFill/>
        </p:spPr>
        <p:txBody>
          <a:bodyPr wrap="square" rtlCol="0">
            <a:spAutoFit/>
          </a:bodyPr>
          <a:lstStyle/>
          <a:p>
            <a:pPr>
              <a:lnSpc>
                <a:spcPct val="150000"/>
              </a:lnSpc>
            </a:pPr>
            <a:r>
              <a:rPr lang="en-NL" sz="2000" b="1" dirty="0"/>
              <a:t>Recomender Systems categories</a:t>
            </a:r>
          </a:p>
          <a:p>
            <a:pPr marL="742950" lvl="1" indent="-285750">
              <a:lnSpc>
                <a:spcPct val="150000"/>
              </a:lnSpc>
              <a:buFont typeface="Wingdings" pitchFamily="2" charset="2"/>
              <a:buChar char="Ø"/>
            </a:pPr>
            <a:r>
              <a:rPr lang="en-NL" dirty="0">
                <a:sym typeface="Wingdings" pitchFamily="2" charset="2"/>
              </a:rPr>
              <a:t>Collaborative Filtering </a:t>
            </a:r>
            <a:r>
              <a:rPr lang="en-NL" sz="1400" dirty="0">
                <a:solidFill>
                  <a:schemeClr val="accent2"/>
                </a:solidFill>
                <a:sym typeface="Wingdings" pitchFamily="2" charset="2"/>
              </a:rPr>
              <a:t>(rating based)</a:t>
            </a:r>
          </a:p>
          <a:p>
            <a:pPr marL="742950" lvl="1" indent="-285750">
              <a:lnSpc>
                <a:spcPct val="150000"/>
              </a:lnSpc>
              <a:buFont typeface="Wingdings" pitchFamily="2" charset="2"/>
              <a:buChar char="Ø"/>
            </a:pPr>
            <a:r>
              <a:rPr lang="en-NL" dirty="0">
                <a:sym typeface="Wingdings" pitchFamily="2" charset="2"/>
              </a:rPr>
              <a:t>Content – Based </a:t>
            </a:r>
            <a:r>
              <a:rPr lang="en-NL" sz="1400" dirty="0">
                <a:solidFill>
                  <a:schemeClr val="accent2"/>
                </a:solidFill>
                <a:sym typeface="Wingdings" pitchFamily="2" charset="2"/>
              </a:rPr>
              <a:t>(review based)</a:t>
            </a:r>
          </a:p>
          <a:p>
            <a:pPr marL="742950" lvl="1" indent="-285750">
              <a:lnSpc>
                <a:spcPct val="150000"/>
              </a:lnSpc>
              <a:buFont typeface="Wingdings" pitchFamily="2" charset="2"/>
              <a:buChar char="Ø"/>
            </a:pPr>
            <a:r>
              <a:rPr lang="en-NL" dirty="0">
                <a:sym typeface="Wingdings" pitchFamily="2" charset="2"/>
              </a:rPr>
              <a:t>Hybrid </a:t>
            </a:r>
            <a:r>
              <a:rPr lang="en-NL" sz="1400" dirty="0">
                <a:solidFill>
                  <a:schemeClr val="accent2"/>
                </a:solidFill>
                <a:sym typeface="Wingdings" pitchFamily="2" charset="2"/>
              </a:rPr>
              <a:t>(rating and review based)</a:t>
            </a:r>
            <a:endParaRPr lang="en-NL" sz="2000" b="1" dirty="0"/>
          </a:p>
          <a:p>
            <a:pPr lvl="1">
              <a:lnSpc>
                <a:spcPct val="150000"/>
              </a:lnSpc>
            </a:pPr>
            <a:endParaRPr lang="en-NL" dirty="0">
              <a:sym typeface="Wingdings" pitchFamily="2" charset="2"/>
            </a:endParaRPr>
          </a:p>
          <a:p>
            <a:pPr>
              <a:lnSpc>
                <a:spcPct val="150000"/>
              </a:lnSpc>
            </a:pPr>
            <a:r>
              <a:rPr lang="en-NL" sz="2000" b="1" dirty="0"/>
              <a:t>Most of Recommender Systems </a:t>
            </a:r>
          </a:p>
          <a:p>
            <a:pPr marL="800100" lvl="1" indent="-342900">
              <a:lnSpc>
                <a:spcPct val="150000"/>
              </a:lnSpc>
              <a:buFont typeface="Wingdings" pitchFamily="2" charset="2"/>
              <a:buChar char="Ø"/>
            </a:pPr>
            <a:r>
              <a:rPr lang="en-NL" sz="2000" dirty="0"/>
              <a:t>Rating based and not scalable</a:t>
            </a:r>
          </a:p>
          <a:p>
            <a:pPr>
              <a:lnSpc>
                <a:spcPct val="150000"/>
              </a:lnSpc>
            </a:pPr>
            <a:endParaRPr lang="en-NL" sz="2000" b="1" dirty="0"/>
          </a:p>
          <a:p>
            <a:pPr>
              <a:lnSpc>
                <a:spcPct val="150000"/>
              </a:lnSpc>
            </a:pPr>
            <a:r>
              <a:rPr lang="en-NL" sz="2000" b="1" dirty="0"/>
              <a:t>Reviews contain large amount of information</a:t>
            </a:r>
          </a:p>
          <a:p>
            <a:pPr marL="742950" lvl="1" indent="-285750">
              <a:lnSpc>
                <a:spcPct val="150000"/>
              </a:lnSpc>
              <a:buFont typeface="Wingdings" pitchFamily="2" charset="2"/>
              <a:buChar char="Ø"/>
            </a:pPr>
            <a:r>
              <a:rPr lang="en-NL" dirty="0"/>
              <a:t>Can help to better predict customer preferences</a:t>
            </a:r>
          </a:p>
          <a:p>
            <a:pPr marL="742950" lvl="1" indent="-285750">
              <a:lnSpc>
                <a:spcPct val="150000"/>
              </a:lnSpc>
              <a:buFont typeface="Wingdings" pitchFamily="2" charset="2"/>
              <a:buChar char="Ø"/>
            </a:pPr>
            <a:r>
              <a:rPr lang="en-NL" dirty="0"/>
              <a:t>Can complement the absence of product ratings</a:t>
            </a:r>
          </a:p>
          <a:p>
            <a:pPr marL="742950" lvl="1" indent="-285750">
              <a:lnSpc>
                <a:spcPct val="150000"/>
              </a:lnSpc>
              <a:buFont typeface="Wingdings" pitchFamily="2" charset="2"/>
              <a:buChar char="Ø"/>
            </a:pPr>
            <a:endParaRPr lang="en-NL" b="1" dirty="0"/>
          </a:p>
          <a:p>
            <a:pPr marL="800100" lvl="1" indent="-342900">
              <a:lnSpc>
                <a:spcPct val="150000"/>
              </a:lnSpc>
              <a:buFont typeface="Wingdings" pitchFamily="2" charset="2"/>
              <a:buChar char="Ø"/>
            </a:pPr>
            <a:endParaRPr lang="en-NL" dirty="0">
              <a:sym typeface="Wingdings" pitchFamily="2" charset="2"/>
            </a:endParaRPr>
          </a:p>
          <a:p>
            <a:pPr lvl="1">
              <a:lnSpc>
                <a:spcPct val="150000"/>
              </a:lnSpc>
            </a:pPr>
            <a:endParaRPr lang="en-NL" dirty="0">
              <a:sym typeface="Wingdings" pitchFamily="2" charset="2"/>
            </a:endParaRPr>
          </a:p>
          <a:p>
            <a:pPr marL="800100" lvl="1" indent="-342900">
              <a:lnSpc>
                <a:spcPct val="150000"/>
              </a:lnSpc>
              <a:buFont typeface="Wingdings" pitchFamily="2" charset="2"/>
              <a:buChar char="Ø"/>
            </a:pPr>
            <a:endParaRPr lang="en-NL" dirty="0">
              <a:sym typeface="Wingdings" pitchFamily="2" charset="2"/>
            </a:endParaRPr>
          </a:p>
          <a:p>
            <a:pPr>
              <a:lnSpc>
                <a:spcPct val="150000"/>
              </a:lnSpc>
            </a:pPr>
            <a:endParaRPr lang="en-NL" sz="1600" dirty="0">
              <a:sym typeface="Wingdings" pitchFamily="2" charset="2"/>
            </a:endParaRPr>
          </a:p>
          <a:p>
            <a:pPr lvl="1">
              <a:lnSpc>
                <a:spcPct val="150000"/>
              </a:lnSpc>
            </a:pPr>
            <a:endParaRPr lang="en-NL" dirty="0">
              <a:sym typeface="Wingdings" pitchFamily="2" charset="2"/>
            </a:endParaRPr>
          </a:p>
          <a:p>
            <a:pPr lvl="1">
              <a:lnSpc>
                <a:spcPct val="150000"/>
              </a:lnSpc>
            </a:pPr>
            <a:endParaRPr lang="en-NL" dirty="0"/>
          </a:p>
        </p:txBody>
      </p:sp>
      <p:pic>
        <p:nvPicPr>
          <p:cNvPr id="11" name="image10.png">
            <a:extLst>
              <a:ext uri="{FF2B5EF4-FFF2-40B4-BE49-F238E27FC236}">
                <a16:creationId xmlns:a16="http://schemas.microsoft.com/office/drawing/2014/main" id="{A69BBA07-577E-6B4A-9A01-A8417A7571FF}"/>
              </a:ext>
            </a:extLst>
          </p:cNvPr>
          <p:cNvPicPr/>
          <p:nvPr/>
        </p:nvPicPr>
        <p:blipFill>
          <a:blip r:embed="rId3"/>
          <a:srcRect/>
          <a:stretch>
            <a:fillRect/>
          </a:stretch>
        </p:blipFill>
        <p:spPr>
          <a:xfrm>
            <a:off x="6223819" y="1525270"/>
            <a:ext cx="5819094" cy="3503930"/>
          </a:xfrm>
          <a:prstGeom prst="rect">
            <a:avLst/>
          </a:prstGeom>
          <a:ln/>
        </p:spPr>
      </p:pic>
    </p:spTree>
    <p:extLst>
      <p:ext uri="{BB962C8B-B14F-4D97-AF65-F5344CB8AC3E}">
        <p14:creationId xmlns:p14="http://schemas.microsoft.com/office/powerpoint/2010/main" val="3303155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105513-E6EE-E043-8477-4D89F3F799B6}"/>
              </a:ext>
            </a:extLst>
          </p:cNvPr>
          <p:cNvSpPr/>
          <p:nvPr/>
        </p:nvSpPr>
        <p:spPr>
          <a:xfrm>
            <a:off x="8346693" y="6335403"/>
            <a:ext cx="3696220" cy="369332"/>
          </a:xfrm>
          <a:prstGeom prst="rect">
            <a:avLst/>
          </a:prstGeom>
        </p:spPr>
        <p:txBody>
          <a:bodyPr wrap="square">
            <a:spAutoFit/>
          </a:bodyPr>
          <a:lstStyle/>
          <a:p>
            <a:pPr algn="ctr"/>
            <a:r>
              <a:rPr lang="en-NL" b="1">
                <a:solidFill>
                  <a:schemeClr val="bg2">
                    <a:lumMod val="75000"/>
                  </a:schemeClr>
                </a:solidFill>
              </a:rPr>
              <a:t>(SAC 2021) Tatev Karen Aslanyan</a:t>
            </a:r>
            <a:endParaRPr lang="en-NL" b="1" dirty="0">
              <a:solidFill>
                <a:schemeClr val="bg2">
                  <a:lumMod val="75000"/>
                </a:schemeClr>
              </a:solidFill>
            </a:endParaRPr>
          </a:p>
        </p:txBody>
      </p:sp>
      <p:sp>
        <p:nvSpPr>
          <p:cNvPr id="3" name="TextBox 2">
            <a:extLst>
              <a:ext uri="{FF2B5EF4-FFF2-40B4-BE49-F238E27FC236}">
                <a16:creationId xmlns:a16="http://schemas.microsoft.com/office/drawing/2014/main" id="{1F66C56D-898B-534A-86B6-530091127549}"/>
              </a:ext>
            </a:extLst>
          </p:cNvPr>
          <p:cNvSpPr txBox="1"/>
          <p:nvPr/>
        </p:nvSpPr>
        <p:spPr>
          <a:xfrm>
            <a:off x="982318" y="606287"/>
            <a:ext cx="8756374" cy="584775"/>
          </a:xfrm>
          <a:prstGeom prst="rect">
            <a:avLst/>
          </a:prstGeom>
          <a:noFill/>
        </p:spPr>
        <p:txBody>
          <a:bodyPr wrap="square" rtlCol="0">
            <a:spAutoFit/>
          </a:bodyPr>
          <a:lstStyle/>
          <a:p>
            <a:r>
              <a:rPr lang="en-NL" sz="3200" b="1" dirty="0">
                <a:solidFill>
                  <a:srgbClr val="C00000"/>
                </a:solidFill>
              </a:rPr>
              <a:t>What We Do</a:t>
            </a:r>
          </a:p>
        </p:txBody>
      </p:sp>
      <p:sp>
        <p:nvSpPr>
          <p:cNvPr id="5" name="TextBox 4">
            <a:extLst>
              <a:ext uri="{FF2B5EF4-FFF2-40B4-BE49-F238E27FC236}">
                <a16:creationId xmlns:a16="http://schemas.microsoft.com/office/drawing/2014/main" id="{16EFBC30-2F35-8D40-8B53-23D643AA5DCD}"/>
              </a:ext>
            </a:extLst>
          </p:cNvPr>
          <p:cNvSpPr txBox="1"/>
          <p:nvPr/>
        </p:nvSpPr>
        <p:spPr>
          <a:xfrm>
            <a:off x="982318" y="4913866"/>
            <a:ext cx="10238960" cy="1295868"/>
          </a:xfrm>
          <a:prstGeom prst="rect">
            <a:avLst/>
          </a:prstGeom>
          <a:noFill/>
        </p:spPr>
        <p:txBody>
          <a:bodyPr wrap="square" rtlCol="0">
            <a:spAutoFit/>
          </a:bodyPr>
          <a:lstStyle/>
          <a:p>
            <a:pPr marL="742950" lvl="1" indent="-285750">
              <a:lnSpc>
                <a:spcPct val="150000"/>
              </a:lnSpc>
              <a:buFont typeface="Wingdings" pitchFamily="2" charset="2"/>
              <a:buChar char="Ø"/>
            </a:pPr>
            <a:endParaRPr lang="nl-NL" dirty="0"/>
          </a:p>
          <a:p>
            <a:pPr>
              <a:lnSpc>
                <a:spcPct val="150000"/>
              </a:lnSpc>
            </a:pPr>
            <a:r>
              <a:rPr lang="nl-NL" b="1" dirty="0" err="1"/>
              <a:t>Generalization</a:t>
            </a:r>
            <a:r>
              <a:rPr lang="nl-NL" b="1" dirty="0"/>
              <a:t>:</a:t>
            </a:r>
            <a:r>
              <a:rPr lang="nl-NL" dirty="0"/>
              <a:t> LDA-LFM </a:t>
            </a:r>
            <a:r>
              <a:rPr lang="nl-NL" dirty="0" err="1"/>
              <a:t>can</a:t>
            </a:r>
            <a:r>
              <a:rPr lang="nl-NL" dirty="0"/>
              <a:t> </a:t>
            </a:r>
            <a:r>
              <a:rPr lang="nl-NL" dirty="0" err="1"/>
              <a:t>also</a:t>
            </a:r>
            <a:r>
              <a:rPr lang="nl-NL" dirty="0"/>
              <a:t> </a:t>
            </a:r>
            <a:r>
              <a:rPr lang="nl-NL" dirty="0" err="1"/>
              <a:t>be</a:t>
            </a:r>
            <a:r>
              <a:rPr lang="nl-NL" dirty="0"/>
              <a:t> </a:t>
            </a:r>
            <a:r>
              <a:rPr lang="nl-NL" dirty="0" err="1"/>
              <a:t>applied</a:t>
            </a:r>
            <a:r>
              <a:rPr lang="nl-NL" dirty="0"/>
              <a:t> </a:t>
            </a:r>
            <a:r>
              <a:rPr lang="nl-NL" dirty="0" err="1"/>
              <a:t>to</a:t>
            </a:r>
            <a:r>
              <a:rPr lang="nl-NL" dirty="0"/>
              <a:t> </a:t>
            </a:r>
            <a:r>
              <a:rPr lang="nl-NL" dirty="0" err="1"/>
              <a:t>recommend</a:t>
            </a:r>
            <a:r>
              <a:rPr lang="nl-NL" dirty="0"/>
              <a:t> online services</a:t>
            </a:r>
            <a:endParaRPr lang="en-NL" dirty="0">
              <a:sym typeface="Wingdings" pitchFamily="2" charset="2"/>
            </a:endParaRPr>
          </a:p>
          <a:p>
            <a:pPr lvl="1">
              <a:lnSpc>
                <a:spcPct val="150000"/>
              </a:lnSpc>
            </a:pPr>
            <a:endParaRPr lang="en-NL" dirty="0"/>
          </a:p>
        </p:txBody>
      </p:sp>
      <p:sp>
        <p:nvSpPr>
          <p:cNvPr id="6" name="Text Placeholder 5">
            <a:extLst>
              <a:ext uri="{FF2B5EF4-FFF2-40B4-BE49-F238E27FC236}">
                <a16:creationId xmlns:a16="http://schemas.microsoft.com/office/drawing/2014/main" id="{42F952A4-394A-7F49-B350-FC810328FF1D}"/>
              </a:ext>
            </a:extLst>
          </p:cNvPr>
          <p:cNvSpPr>
            <a:spLocks noGrp="1"/>
          </p:cNvSpPr>
          <p:nvPr>
            <p:ph type="body" idx="1"/>
          </p:nvPr>
        </p:nvSpPr>
        <p:spPr>
          <a:xfrm>
            <a:off x="938213" y="1513978"/>
            <a:ext cx="7408480" cy="823912"/>
          </a:xfrm>
        </p:spPr>
        <p:txBody>
          <a:bodyPr>
            <a:normAutofit/>
          </a:bodyPr>
          <a:lstStyle/>
          <a:p>
            <a:pPr>
              <a:lnSpc>
                <a:spcPct val="150000"/>
              </a:lnSpc>
            </a:pPr>
            <a:r>
              <a:rPr lang="nl-NL" sz="2800" dirty="0"/>
              <a:t>New </a:t>
            </a:r>
            <a:r>
              <a:rPr lang="nl-NL" sz="2800" dirty="0" err="1"/>
              <a:t>Recommender</a:t>
            </a:r>
            <a:r>
              <a:rPr lang="nl-NL" sz="2800" dirty="0"/>
              <a:t> System LDA-LFM</a:t>
            </a:r>
          </a:p>
        </p:txBody>
      </p:sp>
      <p:sp>
        <p:nvSpPr>
          <p:cNvPr id="7" name="Content Placeholder 6">
            <a:extLst>
              <a:ext uri="{FF2B5EF4-FFF2-40B4-BE49-F238E27FC236}">
                <a16:creationId xmlns:a16="http://schemas.microsoft.com/office/drawing/2014/main" id="{F9FB2B4C-9B32-B643-A270-0E2D95E2ACA4}"/>
              </a:ext>
            </a:extLst>
          </p:cNvPr>
          <p:cNvSpPr>
            <a:spLocks noGrp="1"/>
          </p:cNvSpPr>
          <p:nvPr>
            <p:ph sz="half" idx="2"/>
          </p:nvPr>
        </p:nvSpPr>
        <p:spPr>
          <a:xfrm>
            <a:off x="867198" y="2687621"/>
            <a:ext cx="5703284" cy="3684588"/>
          </a:xfrm>
        </p:spPr>
        <p:txBody>
          <a:bodyPr>
            <a:normAutofit/>
          </a:bodyPr>
          <a:lstStyle/>
          <a:p>
            <a:pPr marL="742950" lvl="1" indent="-285750">
              <a:lnSpc>
                <a:spcPct val="150000"/>
              </a:lnSpc>
              <a:buFont typeface="Wingdings" pitchFamily="2" charset="2"/>
              <a:buChar char="Ø"/>
            </a:pPr>
            <a:r>
              <a:rPr lang="nl-NL" sz="1800" dirty="0"/>
              <a:t>Product ratings </a:t>
            </a:r>
          </a:p>
          <a:p>
            <a:pPr marL="742950" lvl="1" indent="-285750">
              <a:lnSpc>
                <a:spcPct val="150000"/>
              </a:lnSpc>
              <a:buFont typeface="Wingdings" pitchFamily="2" charset="2"/>
              <a:buChar char="Ø"/>
            </a:pPr>
            <a:r>
              <a:rPr lang="nl-NL" sz="1800" dirty="0"/>
              <a:t>Product reviews</a:t>
            </a:r>
          </a:p>
          <a:p>
            <a:pPr marL="742950" lvl="1" indent="-285750">
              <a:lnSpc>
                <a:spcPct val="150000"/>
              </a:lnSpc>
              <a:buFont typeface="Wingdings" pitchFamily="2" charset="2"/>
              <a:buChar char="Ø"/>
            </a:pPr>
            <a:r>
              <a:rPr lang="nl-NL" sz="1800" dirty="0" err="1"/>
              <a:t>Allows</a:t>
            </a:r>
            <a:r>
              <a:rPr lang="nl-NL" sz="1800" dirty="0"/>
              <a:t> </a:t>
            </a:r>
            <a:r>
              <a:rPr lang="nl-NL" sz="1800" dirty="0" err="1"/>
              <a:t>adding</a:t>
            </a:r>
            <a:r>
              <a:rPr lang="nl-NL" sz="1800" dirty="0"/>
              <a:t> extra user or item </a:t>
            </a:r>
            <a:r>
              <a:rPr lang="nl-NL" sz="1800" dirty="0" err="1"/>
              <a:t>characteristics</a:t>
            </a:r>
            <a:r>
              <a:rPr lang="nl-NL" sz="1800" dirty="0"/>
              <a:t> </a:t>
            </a:r>
          </a:p>
          <a:p>
            <a:pPr marL="742950" lvl="1" indent="-285750">
              <a:lnSpc>
                <a:spcPct val="150000"/>
              </a:lnSpc>
              <a:buFont typeface="Wingdings" pitchFamily="2" charset="2"/>
              <a:buChar char="Ø"/>
            </a:pPr>
            <a:r>
              <a:rPr lang="nl-NL" sz="1800" dirty="0" err="1"/>
              <a:t>Scalable</a:t>
            </a:r>
            <a:endParaRPr lang="nl-NL" sz="1800" dirty="0"/>
          </a:p>
          <a:p>
            <a:endParaRPr lang="en-NL" sz="2000" dirty="0"/>
          </a:p>
        </p:txBody>
      </p:sp>
      <p:sp>
        <p:nvSpPr>
          <p:cNvPr id="9" name="Content Placeholder 8">
            <a:extLst>
              <a:ext uri="{FF2B5EF4-FFF2-40B4-BE49-F238E27FC236}">
                <a16:creationId xmlns:a16="http://schemas.microsoft.com/office/drawing/2014/main" id="{E0EB8148-D626-E147-956D-AE72FA210EDB}"/>
              </a:ext>
            </a:extLst>
          </p:cNvPr>
          <p:cNvSpPr>
            <a:spLocks noGrp="1"/>
          </p:cNvSpPr>
          <p:nvPr>
            <p:ph sz="quarter" idx="4"/>
          </p:nvPr>
        </p:nvSpPr>
        <p:spPr>
          <a:xfrm>
            <a:off x="6662525" y="2616884"/>
            <a:ext cx="3977480" cy="3684588"/>
          </a:xfrm>
        </p:spPr>
        <p:txBody>
          <a:bodyPr>
            <a:normAutofit/>
          </a:bodyPr>
          <a:lstStyle/>
          <a:p>
            <a:pPr marL="742950" lvl="1" indent="-285750">
              <a:lnSpc>
                <a:spcPct val="150000"/>
              </a:lnSpc>
              <a:buFont typeface="Wingdings" pitchFamily="2" charset="2"/>
              <a:buChar char="Ø"/>
            </a:pPr>
            <a:r>
              <a:rPr lang="nl-NL" sz="1800" dirty="0"/>
              <a:t>Latent Dirichlet Allocation (LDA) </a:t>
            </a:r>
            <a:r>
              <a:rPr lang="nl-NL" sz="1800" dirty="0">
                <a:solidFill>
                  <a:schemeClr val="accent6"/>
                </a:solidFill>
              </a:rPr>
              <a:t>topic </a:t>
            </a:r>
            <a:r>
              <a:rPr lang="nl-NL" sz="1800" dirty="0" err="1">
                <a:solidFill>
                  <a:schemeClr val="accent6"/>
                </a:solidFill>
              </a:rPr>
              <a:t>modelling</a:t>
            </a:r>
            <a:r>
              <a:rPr lang="nl-NL" sz="1800" dirty="0">
                <a:solidFill>
                  <a:schemeClr val="accent6"/>
                </a:solidFill>
              </a:rPr>
              <a:t> </a:t>
            </a:r>
            <a:r>
              <a:rPr lang="nl-NL" sz="1800" dirty="0" err="1">
                <a:solidFill>
                  <a:schemeClr val="accent6"/>
                </a:solidFill>
              </a:rPr>
              <a:t>technique</a:t>
            </a:r>
            <a:r>
              <a:rPr lang="nl-NL" sz="1800" dirty="0">
                <a:solidFill>
                  <a:schemeClr val="accent6"/>
                </a:solidFill>
              </a:rPr>
              <a:t> </a:t>
            </a:r>
          </a:p>
          <a:p>
            <a:pPr marL="742950" lvl="1" indent="-285750">
              <a:lnSpc>
                <a:spcPct val="150000"/>
              </a:lnSpc>
              <a:buFont typeface="Wingdings" pitchFamily="2" charset="2"/>
              <a:buChar char="Ø"/>
            </a:pPr>
            <a:r>
              <a:rPr lang="nl-NL" sz="1800" dirty="0"/>
              <a:t>Latent Factor Model (LFM) </a:t>
            </a:r>
            <a:r>
              <a:rPr lang="nl-NL" sz="1800" dirty="0">
                <a:solidFill>
                  <a:schemeClr val="accent6"/>
                </a:solidFill>
              </a:rPr>
              <a:t>rating </a:t>
            </a:r>
            <a:r>
              <a:rPr lang="nl-NL" sz="1800" dirty="0" err="1">
                <a:solidFill>
                  <a:schemeClr val="accent6"/>
                </a:solidFill>
              </a:rPr>
              <a:t>modelling</a:t>
            </a:r>
            <a:r>
              <a:rPr lang="nl-NL" sz="1800" dirty="0">
                <a:solidFill>
                  <a:schemeClr val="accent6"/>
                </a:solidFill>
              </a:rPr>
              <a:t> </a:t>
            </a:r>
            <a:r>
              <a:rPr lang="nl-NL" sz="1800" dirty="0" err="1">
                <a:solidFill>
                  <a:schemeClr val="accent6"/>
                </a:solidFill>
              </a:rPr>
              <a:t>technique</a:t>
            </a:r>
            <a:endParaRPr lang="nl-NL" sz="1800" b="1" dirty="0">
              <a:solidFill>
                <a:schemeClr val="accent6"/>
              </a:solidFill>
            </a:endParaRPr>
          </a:p>
          <a:p>
            <a:endParaRPr lang="en-NL" sz="1800" dirty="0"/>
          </a:p>
        </p:txBody>
      </p:sp>
    </p:spTree>
    <p:extLst>
      <p:ext uri="{BB962C8B-B14F-4D97-AF65-F5344CB8AC3E}">
        <p14:creationId xmlns:p14="http://schemas.microsoft.com/office/powerpoint/2010/main" val="1764820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105513-E6EE-E043-8477-4D89F3F799B6}"/>
              </a:ext>
            </a:extLst>
          </p:cNvPr>
          <p:cNvSpPr/>
          <p:nvPr/>
        </p:nvSpPr>
        <p:spPr>
          <a:xfrm>
            <a:off x="8346693" y="6335403"/>
            <a:ext cx="3696220" cy="369332"/>
          </a:xfrm>
          <a:prstGeom prst="rect">
            <a:avLst/>
          </a:prstGeom>
        </p:spPr>
        <p:txBody>
          <a:bodyPr wrap="square">
            <a:spAutoFit/>
          </a:bodyPr>
          <a:lstStyle/>
          <a:p>
            <a:pPr algn="ctr"/>
            <a:r>
              <a:rPr lang="en-NL" b="1" dirty="0">
                <a:solidFill>
                  <a:schemeClr val="bg2">
                    <a:lumMod val="75000"/>
                  </a:schemeClr>
                </a:solidFill>
              </a:rPr>
              <a:t>(SAC 2021) Tatev Karen Aslanyan</a:t>
            </a:r>
          </a:p>
        </p:txBody>
      </p:sp>
      <p:sp>
        <p:nvSpPr>
          <p:cNvPr id="3" name="TextBox 2">
            <a:extLst>
              <a:ext uri="{FF2B5EF4-FFF2-40B4-BE49-F238E27FC236}">
                <a16:creationId xmlns:a16="http://schemas.microsoft.com/office/drawing/2014/main" id="{1F66C56D-898B-534A-86B6-530091127549}"/>
              </a:ext>
            </a:extLst>
          </p:cNvPr>
          <p:cNvSpPr txBox="1"/>
          <p:nvPr/>
        </p:nvSpPr>
        <p:spPr>
          <a:xfrm>
            <a:off x="982318" y="606287"/>
            <a:ext cx="8756374" cy="584775"/>
          </a:xfrm>
          <a:prstGeom prst="rect">
            <a:avLst/>
          </a:prstGeom>
          <a:noFill/>
        </p:spPr>
        <p:txBody>
          <a:bodyPr wrap="square" rtlCol="0">
            <a:spAutoFit/>
          </a:bodyPr>
          <a:lstStyle/>
          <a:p>
            <a:r>
              <a:rPr lang="en-NL" sz="3200" b="1" dirty="0">
                <a:solidFill>
                  <a:srgbClr val="C00000"/>
                </a:solidFill>
              </a:rPr>
              <a:t>Related Work</a:t>
            </a:r>
          </a:p>
        </p:txBody>
      </p:sp>
      <p:sp>
        <p:nvSpPr>
          <p:cNvPr id="2" name="TextBox 1">
            <a:extLst>
              <a:ext uri="{FF2B5EF4-FFF2-40B4-BE49-F238E27FC236}">
                <a16:creationId xmlns:a16="http://schemas.microsoft.com/office/drawing/2014/main" id="{3BE8C02D-52E3-3C43-A46C-6E531EDCA5DB}"/>
              </a:ext>
            </a:extLst>
          </p:cNvPr>
          <p:cNvSpPr txBox="1"/>
          <p:nvPr/>
        </p:nvSpPr>
        <p:spPr>
          <a:xfrm>
            <a:off x="982317" y="1536570"/>
            <a:ext cx="9725011" cy="4647426"/>
          </a:xfrm>
          <a:prstGeom prst="rect">
            <a:avLst/>
          </a:prstGeom>
          <a:noFill/>
        </p:spPr>
        <p:txBody>
          <a:bodyPr wrap="square" rtlCol="0">
            <a:spAutoFit/>
          </a:bodyPr>
          <a:lstStyle/>
          <a:p>
            <a:pPr marL="285750" indent="-285750">
              <a:buFont typeface="Courier New" panose="02070309020205020404" pitchFamily="49" charset="0"/>
              <a:buChar char="o"/>
            </a:pPr>
            <a:r>
              <a:rPr lang="en-NL" sz="2000" b="1" dirty="0"/>
              <a:t>Collaborative Filtering</a:t>
            </a:r>
          </a:p>
          <a:p>
            <a:r>
              <a:rPr lang="en-NL" sz="2000" b="1" dirty="0">
                <a:solidFill>
                  <a:schemeClr val="accent6"/>
                </a:solidFill>
              </a:rPr>
              <a:t>           </a:t>
            </a:r>
            <a:r>
              <a:rPr lang="en-NL" b="1" dirty="0">
                <a:solidFill>
                  <a:schemeClr val="accent6"/>
                </a:solidFill>
              </a:rPr>
              <a:t>(Koren et al., 2009)</a:t>
            </a:r>
            <a:r>
              <a:rPr lang="en-NL" b="1" dirty="0"/>
              <a:t>: </a:t>
            </a:r>
            <a:r>
              <a:rPr lang="en-NL" dirty="0"/>
              <a:t>Recommender algorithm combining LFM and neighborhood based</a:t>
            </a:r>
          </a:p>
          <a:p>
            <a:pPr lvl="1"/>
            <a:r>
              <a:rPr lang="en-NL" dirty="0"/>
              <a:t>                                        approach to genereate item recommendations </a:t>
            </a:r>
          </a:p>
          <a:p>
            <a:endParaRPr lang="en-NL" b="1" dirty="0"/>
          </a:p>
          <a:p>
            <a:pPr marL="285750" indent="-285750">
              <a:buFont typeface="Courier New" panose="02070309020205020404" pitchFamily="49" charset="0"/>
              <a:buChar char="o"/>
            </a:pPr>
            <a:r>
              <a:rPr lang="en-NL" sz="2000" b="1" dirty="0"/>
              <a:t>Content-Based </a:t>
            </a:r>
          </a:p>
          <a:p>
            <a:pPr lvl="1"/>
            <a:r>
              <a:rPr lang="en-NL" b="1" dirty="0"/>
              <a:t>    </a:t>
            </a:r>
            <a:r>
              <a:rPr lang="en-NL" b="1" dirty="0">
                <a:solidFill>
                  <a:schemeClr val="accent6"/>
                </a:solidFill>
              </a:rPr>
              <a:t>(Mooney and Roy, 2000)</a:t>
            </a:r>
            <a:r>
              <a:rPr lang="en-NL" b="1" dirty="0"/>
              <a:t>: </a:t>
            </a:r>
            <a:r>
              <a:rPr lang="en-NL" dirty="0"/>
              <a:t>One of the first content-based algorithms to generate book</a:t>
            </a:r>
          </a:p>
          <a:p>
            <a:pPr lvl="1"/>
            <a:r>
              <a:rPr lang="en-NL" dirty="0"/>
              <a:t>                                                   recommendations</a:t>
            </a:r>
            <a:endParaRPr lang="en-NL" sz="2000" b="1" dirty="0"/>
          </a:p>
          <a:p>
            <a:endParaRPr lang="en-NL" b="1" dirty="0"/>
          </a:p>
          <a:p>
            <a:pPr marL="342900" indent="-342900">
              <a:buFont typeface="Courier New" panose="02070309020205020404" pitchFamily="49" charset="0"/>
              <a:buChar char="o"/>
            </a:pPr>
            <a:r>
              <a:rPr lang="en-NL" sz="2000" b="1" dirty="0"/>
              <a:t>Hybrid Recommenders</a:t>
            </a:r>
          </a:p>
          <a:p>
            <a:pPr lvl="1"/>
            <a:r>
              <a:rPr lang="en-NL" b="1" dirty="0"/>
              <a:t> </a:t>
            </a:r>
            <a:r>
              <a:rPr lang="en-NL" b="1" dirty="0">
                <a:solidFill>
                  <a:schemeClr val="accent6"/>
                </a:solidFill>
              </a:rPr>
              <a:t>(McAuley and Leskovec, 2013)</a:t>
            </a:r>
            <a:r>
              <a:rPr lang="en-NL" b="1" dirty="0"/>
              <a:t>: </a:t>
            </a:r>
            <a:r>
              <a:rPr lang="en-NL" dirty="0"/>
              <a:t>Hidden Factors and Topic (HFT) hybrid recommender combining</a:t>
            </a:r>
          </a:p>
          <a:p>
            <a:pPr lvl="1"/>
            <a:r>
              <a:rPr lang="en-NL" dirty="0"/>
              <a:t>                                                          LFM and LDA to generate article recommendation</a:t>
            </a:r>
          </a:p>
          <a:p>
            <a:pPr lvl="1"/>
            <a:endParaRPr lang="en-NL" dirty="0"/>
          </a:p>
          <a:p>
            <a:pPr lvl="1"/>
            <a:r>
              <a:rPr lang="en-NL" b="1" dirty="0"/>
              <a:t> </a:t>
            </a:r>
            <a:r>
              <a:rPr lang="en-NL" b="1" dirty="0">
                <a:solidFill>
                  <a:schemeClr val="accent6"/>
                </a:solidFill>
              </a:rPr>
              <a:t>(Ling et al., 2014)</a:t>
            </a:r>
            <a:r>
              <a:rPr lang="en-NL" b="1" dirty="0"/>
              <a:t>: </a:t>
            </a:r>
            <a:r>
              <a:rPr lang="en-NL" dirty="0"/>
              <a:t>Ratings Meet Reviews (RMR) hybrid recommender combining LFM and LDA to</a:t>
            </a:r>
          </a:p>
          <a:p>
            <a:pPr lvl="1"/>
            <a:r>
              <a:rPr lang="en-NL" dirty="0"/>
              <a:t>                                  generate article recommendation</a:t>
            </a:r>
          </a:p>
          <a:p>
            <a:pPr marL="342900" indent="-342900">
              <a:buFont typeface="Courier New" panose="02070309020205020404" pitchFamily="49" charset="0"/>
              <a:buChar char="o"/>
            </a:pPr>
            <a:endParaRPr lang="en-NL" sz="2000" b="1" dirty="0"/>
          </a:p>
          <a:p>
            <a:endParaRPr lang="en-NL" dirty="0"/>
          </a:p>
        </p:txBody>
      </p:sp>
    </p:spTree>
    <p:extLst>
      <p:ext uri="{BB962C8B-B14F-4D97-AF65-F5344CB8AC3E}">
        <p14:creationId xmlns:p14="http://schemas.microsoft.com/office/powerpoint/2010/main" val="1316639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105513-E6EE-E043-8477-4D89F3F799B6}"/>
              </a:ext>
            </a:extLst>
          </p:cNvPr>
          <p:cNvSpPr/>
          <p:nvPr/>
        </p:nvSpPr>
        <p:spPr>
          <a:xfrm>
            <a:off x="8346693" y="6335403"/>
            <a:ext cx="3696220" cy="369332"/>
          </a:xfrm>
          <a:prstGeom prst="rect">
            <a:avLst/>
          </a:prstGeom>
        </p:spPr>
        <p:txBody>
          <a:bodyPr wrap="square">
            <a:spAutoFit/>
          </a:bodyPr>
          <a:lstStyle/>
          <a:p>
            <a:pPr algn="ctr"/>
            <a:r>
              <a:rPr lang="en-NL" b="1" dirty="0">
                <a:solidFill>
                  <a:schemeClr val="bg2">
                    <a:lumMod val="75000"/>
                  </a:schemeClr>
                </a:solidFill>
              </a:rPr>
              <a:t>(SAC 2021) Tatev Karen Aslanyan</a:t>
            </a:r>
          </a:p>
        </p:txBody>
      </p:sp>
      <p:sp>
        <p:nvSpPr>
          <p:cNvPr id="3" name="TextBox 2">
            <a:extLst>
              <a:ext uri="{FF2B5EF4-FFF2-40B4-BE49-F238E27FC236}">
                <a16:creationId xmlns:a16="http://schemas.microsoft.com/office/drawing/2014/main" id="{1F66C56D-898B-534A-86B6-530091127549}"/>
              </a:ext>
            </a:extLst>
          </p:cNvPr>
          <p:cNvSpPr txBox="1"/>
          <p:nvPr/>
        </p:nvSpPr>
        <p:spPr>
          <a:xfrm>
            <a:off x="982318" y="606287"/>
            <a:ext cx="8756374" cy="584775"/>
          </a:xfrm>
          <a:prstGeom prst="rect">
            <a:avLst/>
          </a:prstGeom>
          <a:noFill/>
        </p:spPr>
        <p:txBody>
          <a:bodyPr wrap="square" rtlCol="0">
            <a:spAutoFit/>
          </a:bodyPr>
          <a:lstStyle/>
          <a:p>
            <a:r>
              <a:rPr lang="en-NL" sz="3200" b="1" dirty="0">
                <a:solidFill>
                  <a:srgbClr val="C00000"/>
                </a:solidFill>
              </a:rPr>
              <a:t>Methodology</a:t>
            </a:r>
          </a:p>
        </p:txBody>
      </p:sp>
      <p:sp>
        <p:nvSpPr>
          <p:cNvPr id="2" name="Rectangle 1">
            <a:extLst>
              <a:ext uri="{FF2B5EF4-FFF2-40B4-BE49-F238E27FC236}">
                <a16:creationId xmlns:a16="http://schemas.microsoft.com/office/drawing/2014/main" id="{DD45D3DB-83D6-C542-8FA3-81892DEF9DAE}"/>
              </a:ext>
            </a:extLst>
          </p:cNvPr>
          <p:cNvSpPr/>
          <p:nvPr/>
        </p:nvSpPr>
        <p:spPr>
          <a:xfrm>
            <a:off x="1661654" y="864825"/>
            <a:ext cx="8868692" cy="1318181"/>
          </a:xfrm>
          <a:prstGeom prst="rect">
            <a:avLst/>
          </a:prstGeom>
        </p:spPr>
        <p:txBody>
          <a:bodyPr wrap="square">
            <a:spAutoFit/>
          </a:bodyPr>
          <a:lstStyle/>
          <a:p>
            <a:pPr>
              <a:lnSpc>
                <a:spcPct val="150000"/>
              </a:lnSpc>
            </a:pPr>
            <a:endParaRPr lang="nl-NL" sz="2800" b="1" dirty="0"/>
          </a:p>
          <a:p>
            <a:pPr algn="ctr">
              <a:lnSpc>
                <a:spcPct val="150000"/>
              </a:lnSpc>
            </a:pPr>
            <a:r>
              <a:rPr lang="nl-NL" sz="2800" b="1" dirty="0"/>
              <a:t>Building Blocks of LDA-LFM</a:t>
            </a:r>
            <a:endParaRPr lang="en-NL" sz="2800" b="1" dirty="0"/>
          </a:p>
        </p:txBody>
      </p:sp>
      <p:sp>
        <p:nvSpPr>
          <p:cNvPr id="6" name="Content Placeholder 5">
            <a:extLst>
              <a:ext uri="{FF2B5EF4-FFF2-40B4-BE49-F238E27FC236}">
                <a16:creationId xmlns:a16="http://schemas.microsoft.com/office/drawing/2014/main" id="{058029A0-F650-1F4A-9CB9-B9CA093FA9EB}"/>
              </a:ext>
            </a:extLst>
          </p:cNvPr>
          <p:cNvSpPr>
            <a:spLocks noGrp="1"/>
          </p:cNvSpPr>
          <p:nvPr>
            <p:ph sz="half" idx="1"/>
          </p:nvPr>
        </p:nvSpPr>
        <p:spPr>
          <a:xfrm>
            <a:off x="982318" y="2912955"/>
            <a:ext cx="5181600" cy="4351338"/>
          </a:xfrm>
        </p:spPr>
        <p:txBody>
          <a:bodyPr/>
          <a:lstStyle/>
          <a:p>
            <a:pPr marL="800100" lvl="1" indent="-342900">
              <a:lnSpc>
                <a:spcPct val="150000"/>
              </a:lnSpc>
              <a:buFont typeface="Wingdings" pitchFamily="2" charset="2"/>
              <a:buChar char="Ø"/>
            </a:pPr>
            <a:r>
              <a:rPr lang="en-US" sz="2000" dirty="0">
                <a:latin typeface="Arial" panose="020B0604020202020204" pitchFamily="34" charset="0"/>
                <a:ea typeface="Arial" panose="020B0604020202020204" pitchFamily="34" charset="0"/>
              </a:rPr>
              <a:t>Latent Factor Models (LFM)</a:t>
            </a:r>
          </a:p>
          <a:p>
            <a:pPr marL="914400" lvl="2" indent="0">
              <a:lnSpc>
                <a:spcPct val="150000"/>
              </a:lnSpc>
              <a:buNone/>
            </a:pPr>
            <a:r>
              <a:rPr lang="en-US" sz="1600" dirty="0">
                <a:solidFill>
                  <a:schemeClr val="accent6"/>
                </a:solidFill>
                <a:latin typeface="Arial" panose="020B0604020202020204" pitchFamily="34" charset="0"/>
                <a:ea typeface="Arial" panose="020B0604020202020204" pitchFamily="34" charset="0"/>
              </a:rPr>
              <a:t>(for modelling the ratings)</a:t>
            </a:r>
            <a:endParaRPr lang="en-NL" sz="1600" dirty="0">
              <a:solidFill>
                <a:schemeClr val="accent6"/>
              </a:solidFill>
              <a:latin typeface="Arial" panose="020B0604020202020204" pitchFamily="34" charset="0"/>
              <a:ea typeface="Arial" panose="020B0604020202020204" pitchFamily="34" charset="0"/>
            </a:endParaRPr>
          </a:p>
          <a:p>
            <a:pPr marL="800100" lvl="1" indent="-342900">
              <a:lnSpc>
                <a:spcPct val="150000"/>
              </a:lnSpc>
              <a:buFont typeface="Wingdings" pitchFamily="2" charset="2"/>
              <a:buChar char="Ø"/>
            </a:pPr>
            <a:r>
              <a:rPr lang="nl-NL" sz="2000" dirty="0">
                <a:latin typeface="Arial" panose="020B0604020202020204" pitchFamily="34" charset="0"/>
                <a:ea typeface="Arial" panose="020B0604020202020204" pitchFamily="34" charset="0"/>
              </a:rPr>
              <a:t>Latent Dirichlet Allocation (LDA)</a:t>
            </a:r>
          </a:p>
          <a:p>
            <a:pPr marL="457200" lvl="1" indent="0">
              <a:lnSpc>
                <a:spcPct val="150000"/>
              </a:lnSpc>
              <a:buNone/>
            </a:pPr>
            <a:r>
              <a:rPr lang="en-US" sz="1600" dirty="0">
                <a:solidFill>
                  <a:schemeClr val="accent6"/>
                </a:solidFill>
                <a:latin typeface="Arial" panose="020B0604020202020204" pitchFamily="34" charset="0"/>
                <a:ea typeface="Arial" panose="020B0604020202020204" pitchFamily="34" charset="0"/>
              </a:rPr>
              <a:t>        (for modelling the reviews)</a:t>
            </a:r>
            <a:endParaRPr lang="en-NL" sz="1600" dirty="0">
              <a:solidFill>
                <a:schemeClr val="accent6"/>
              </a:solidFill>
              <a:latin typeface="Arial" panose="020B0604020202020204" pitchFamily="34" charset="0"/>
              <a:ea typeface="Arial" panose="020B0604020202020204" pitchFamily="34" charset="0"/>
            </a:endParaRPr>
          </a:p>
          <a:p>
            <a:pPr marL="457200" lvl="1" indent="0">
              <a:lnSpc>
                <a:spcPct val="150000"/>
              </a:lnSpc>
              <a:buNone/>
            </a:pPr>
            <a:endParaRPr lang="en-NL" dirty="0"/>
          </a:p>
        </p:txBody>
      </p:sp>
      <p:sp>
        <p:nvSpPr>
          <p:cNvPr id="7" name="Content Placeholder 6">
            <a:extLst>
              <a:ext uri="{FF2B5EF4-FFF2-40B4-BE49-F238E27FC236}">
                <a16:creationId xmlns:a16="http://schemas.microsoft.com/office/drawing/2014/main" id="{DE05C63A-D923-CC4F-9C4D-A82EAA49CAD0}"/>
              </a:ext>
            </a:extLst>
          </p:cNvPr>
          <p:cNvSpPr>
            <a:spLocks noGrp="1"/>
          </p:cNvSpPr>
          <p:nvPr>
            <p:ph sz="half" idx="2"/>
          </p:nvPr>
        </p:nvSpPr>
        <p:spPr>
          <a:xfrm>
            <a:off x="5906728" y="2912955"/>
            <a:ext cx="6285272" cy="4351338"/>
          </a:xfrm>
        </p:spPr>
        <p:txBody>
          <a:bodyPr/>
          <a:lstStyle/>
          <a:p>
            <a:pPr marL="800100" lvl="1" indent="-342900">
              <a:lnSpc>
                <a:spcPct val="150000"/>
              </a:lnSpc>
              <a:buFont typeface="Wingdings" pitchFamily="2" charset="2"/>
              <a:buChar char="Ø"/>
            </a:pPr>
            <a:r>
              <a:rPr lang="nl-NL" sz="2000" dirty="0" err="1">
                <a:latin typeface="Arial" panose="020B0604020202020204" pitchFamily="34" charset="0"/>
              </a:rPr>
              <a:t>Combining</a:t>
            </a:r>
            <a:r>
              <a:rPr lang="nl-NL" sz="2000" dirty="0">
                <a:latin typeface="Arial" panose="020B0604020202020204" pitchFamily="34" charset="0"/>
              </a:rPr>
              <a:t> </a:t>
            </a:r>
            <a:r>
              <a:rPr lang="en-US" sz="2000" dirty="0">
                <a:latin typeface="Arial" panose="020B0604020202020204" pitchFamily="34" charset="0"/>
              </a:rPr>
              <a:t>LFM and LDA</a:t>
            </a:r>
          </a:p>
          <a:p>
            <a:pPr marL="800100" lvl="1" indent="-342900">
              <a:lnSpc>
                <a:spcPct val="150000"/>
              </a:lnSpc>
              <a:buFont typeface="Wingdings" pitchFamily="2" charset="2"/>
              <a:buChar char="Ø"/>
            </a:pPr>
            <a:endParaRPr lang="en-NL" sz="1600" dirty="0">
              <a:latin typeface="Arial" panose="020B0604020202020204" pitchFamily="34" charset="0"/>
            </a:endParaRPr>
          </a:p>
          <a:p>
            <a:pPr marL="800100" lvl="1" indent="-342900">
              <a:lnSpc>
                <a:spcPct val="150000"/>
              </a:lnSpc>
              <a:buFont typeface="Wingdings" pitchFamily="2" charset="2"/>
              <a:buChar char="Ø"/>
            </a:pPr>
            <a:r>
              <a:rPr lang="nl-NL" sz="2000" dirty="0" err="1">
                <a:latin typeface="Arial" panose="020B0604020202020204" pitchFamily="34" charset="0"/>
              </a:rPr>
              <a:t>Allowing</a:t>
            </a:r>
            <a:r>
              <a:rPr lang="nl-NL" sz="2000" dirty="0">
                <a:latin typeface="Arial" panose="020B0604020202020204" pitchFamily="34" charset="0"/>
              </a:rPr>
              <a:t> </a:t>
            </a:r>
            <a:r>
              <a:rPr lang="nl-NL" sz="2000" dirty="0" err="1">
                <a:latin typeface="Arial" panose="020B0604020202020204" pitchFamily="34" charset="0"/>
              </a:rPr>
              <a:t>to</a:t>
            </a:r>
            <a:r>
              <a:rPr lang="nl-NL" sz="2000" dirty="0">
                <a:latin typeface="Arial" panose="020B0604020202020204" pitchFamily="34" charset="0"/>
              </a:rPr>
              <a:t> </a:t>
            </a:r>
            <a:r>
              <a:rPr lang="nl-NL" sz="2000" dirty="0" err="1">
                <a:latin typeface="Arial" panose="020B0604020202020204" pitchFamily="34" charset="0"/>
              </a:rPr>
              <a:t>add</a:t>
            </a:r>
            <a:r>
              <a:rPr lang="nl-NL" sz="2000" dirty="0">
                <a:latin typeface="Arial" panose="020B0604020202020204" pitchFamily="34" charset="0"/>
              </a:rPr>
              <a:t> extra user </a:t>
            </a:r>
            <a:r>
              <a:rPr lang="nl-NL" sz="2000" dirty="0" err="1">
                <a:latin typeface="Arial" panose="020B0604020202020204" pitchFamily="34" charset="0"/>
              </a:rPr>
              <a:t>and</a:t>
            </a:r>
            <a:r>
              <a:rPr lang="nl-NL" sz="2000" dirty="0">
                <a:latin typeface="Arial" panose="020B0604020202020204" pitchFamily="34" charset="0"/>
              </a:rPr>
              <a:t> item features</a:t>
            </a:r>
            <a:endParaRPr lang="en-NL" sz="2000" dirty="0">
              <a:latin typeface="Arial" panose="020B0604020202020204" pitchFamily="34" charset="0"/>
            </a:endParaRPr>
          </a:p>
        </p:txBody>
      </p:sp>
    </p:spTree>
    <p:extLst>
      <p:ext uri="{BB962C8B-B14F-4D97-AF65-F5344CB8AC3E}">
        <p14:creationId xmlns:p14="http://schemas.microsoft.com/office/powerpoint/2010/main" val="1028083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105513-E6EE-E043-8477-4D89F3F799B6}"/>
              </a:ext>
            </a:extLst>
          </p:cNvPr>
          <p:cNvSpPr/>
          <p:nvPr/>
        </p:nvSpPr>
        <p:spPr>
          <a:xfrm>
            <a:off x="8346693" y="6335403"/>
            <a:ext cx="3696220" cy="369332"/>
          </a:xfrm>
          <a:prstGeom prst="rect">
            <a:avLst/>
          </a:prstGeom>
        </p:spPr>
        <p:txBody>
          <a:bodyPr wrap="square">
            <a:spAutoFit/>
          </a:bodyPr>
          <a:lstStyle/>
          <a:p>
            <a:pPr algn="ctr"/>
            <a:r>
              <a:rPr lang="en-NL" b="1" dirty="0">
                <a:solidFill>
                  <a:schemeClr val="bg2">
                    <a:lumMod val="75000"/>
                  </a:schemeClr>
                </a:solidFill>
              </a:rPr>
              <a:t>(SAC 2021) Tatev Karen Aslanyan</a:t>
            </a:r>
          </a:p>
        </p:txBody>
      </p:sp>
      <p:sp>
        <p:nvSpPr>
          <p:cNvPr id="2" name="TextBox 1">
            <a:extLst>
              <a:ext uri="{FF2B5EF4-FFF2-40B4-BE49-F238E27FC236}">
                <a16:creationId xmlns:a16="http://schemas.microsoft.com/office/drawing/2014/main" id="{8B2042F4-453A-BA45-8971-5892476C3784}"/>
              </a:ext>
            </a:extLst>
          </p:cNvPr>
          <p:cNvSpPr txBox="1"/>
          <p:nvPr/>
        </p:nvSpPr>
        <p:spPr>
          <a:xfrm>
            <a:off x="700750" y="839444"/>
            <a:ext cx="5245410" cy="646331"/>
          </a:xfrm>
          <a:prstGeom prst="rect">
            <a:avLst/>
          </a:prstGeom>
          <a:noFill/>
        </p:spPr>
        <p:txBody>
          <a:bodyPr wrap="none" rtlCol="0">
            <a:spAutoFit/>
          </a:bodyPr>
          <a:lstStyle/>
          <a:p>
            <a:r>
              <a:rPr lang="nl-NL" sz="3600" dirty="0">
                <a:solidFill>
                  <a:srgbClr val="C00000"/>
                </a:solidFill>
              </a:rPr>
              <a:t>Latent Factor Model (LFM)</a:t>
            </a:r>
            <a:r>
              <a:rPr lang="en-NL" sz="3600" dirty="0">
                <a:solidFill>
                  <a:srgbClr val="C00000"/>
                </a:solidFill>
                <a:effectLst/>
              </a:rPr>
              <a:t> </a:t>
            </a:r>
            <a:endParaRPr lang="en-NL" sz="3600" dirty="0">
              <a:solidFill>
                <a:srgbClr val="C00000"/>
              </a:solidFill>
            </a:endParaRPr>
          </a:p>
        </p:txBody>
      </p:sp>
      <p:sp>
        <p:nvSpPr>
          <p:cNvPr id="8" name="TextBox 7">
            <a:extLst>
              <a:ext uri="{FF2B5EF4-FFF2-40B4-BE49-F238E27FC236}">
                <a16:creationId xmlns:a16="http://schemas.microsoft.com/office/drawing/2014/main" id="{45779429-F3EF-434D-940B-16B25D01BA15}"/>
              </a:ext>
            </a:extLst>
          </p:cNvPr>
          <p:cNvSpPr txBox="1"/>
          <p:nvPr/>
        </p:nvSpPr>
        <p:spPr>
          <a:xfrm>
            <a:off x="700750" y="1808920"/>
            <a:ext cx="5025191" cy="4342856"/>
          </a:xfrm>
          <a:prstGeom prst="rect">
            <a:avLst/>
          </a:prstGeom>
          <a:noFill/>
        </p:spPr>
        <p:txBody>
          <a:bodyPr wrap="square" rtlCol="0">
            <a:spAutoFit/>
          </a:bodyPr>
          <a:lstStyle/>
          <a:p>
            <a:pPr>
              <a:lnSpc>
                <a:spcPct val="150000"/>
              </a:lnSpc>
            </a:pPr>
            <a:r>
              <a:rPr lang="nl-NL" sz="2000" b="1" dirty="0"/>
              <a:t>Rating </a:t>
            </a:r>
            <a:r>
              <a:rPr lang="nl-NL" sz="2000" b="1" dirty="0" err="1"/>
              <a:t>modelling</a:t>
            </a:r>
            <a:r>
              <a:rPr lang="nl-NL" sz="2000" b="1" dirty="0"/>
              <a:t> </a:t>
            </a:r>
            <a:r>
              <a:rPr lang="nl-NL" sz="2000" b="1" dirty="0" err="1"/>
              <a:t>technique</a:t>
            </a:r>
            <a:endParaRPr lang="nl-NL" sz="2000" b="1" dirty="0"/>
          </a:p>
          <a:p>
            <a:pPr>
              <a:lnSpc>
                <a:spcPct val="150000"/>
              </a:lnSpc>
            </a:pPr>
            <a:endParaRPr lang="nl-NL" sz="2000" b="1" dirty="0"/>
          </a:p>
          <a:p>
            <a:pPr>
              <a:lnSpc>
                <a:spcPct val="150000"/>
              </a:lnSpc>
            </a:pPr>
            <a:r>
              <a:rPr lang="nl-NL" sz="2000" b="1" dirty="0"/>
              <a:t>User – Item rating matrix is </a:t>
            </a:r>
            <a:r>
              <a:rPr lang="nl-NL" sz="2000" b="1" dirty="0" err="1"/>
              <a:t>sparse</a:t>
            </a:r>
            <a:endParaRPr lang="nl-NL" sz="2000" b="1" dirty="0"/>
          </a:p>
          <a:p>
            <a:pPr marL="742950" lvl="1" indent="-285750">
              <a:lnSpc>
                <a:spcPct val="150000"/>
              </a:lnSpc>
              <a:buFont typeface="Wingdings" pitchFamily="2" charset="2"/>
              <a:buChar char="§"/>
            </a:pPr>
            <a:r>
              <a:rPr lang="nl-NL" dirty="0">
                <a:solidFill>
                  <a:schemeClr val="accent6"/>
                </a:solidFill>
              </a:rPr>
              <a:t>m users </a:t>
            </a:r>
            <a:r>
              <a:rPr lang="nl-NL" dirty="0" err="1">
                <a:solidFill>
                  <a:schemeClr val="accent6"/>
                </a:solidFill>
              </a:rPr>
              <a:t>and</a:t>
            </a:r>
            <a:r>
              <a:rPr lang="nl-NL" dirty="0">
                <a:solidFill>
                  <a:schemeClr val="accent6"/>
                </a:solidFill>
              </a:rPr>
              <a:t> n items</a:t>
            </a:r>
          </a:p>
          <a:p>
            <a:pPr>
              <a:lnSpc>
                <a:spcPct val="150000"/>
              </a:lnSpc>
            </a:pPr>
            <a:endParaRPr lang="nl-NL" dirty="0">
              <a:solidFill>
                <a:schemeClr val="accent6"/>
              </a:solidFill>
            </a:endParaRPr>
          </a:p>
          <a:p>
            <a:pPr>
              <a:lnSpc>
                <a:spcPct val="150000"/>
              </a:lnSpc>
            </a:pPr>
            <a:r>
              <a:rPr lang="nl-NL" b="1" dirty="0" err="1"/>
              <a:t>Decomposing</a:t>
            </a:r>
            <a:r>
              <a:rPr lang="nl-NL" b="1" dirty="0"/>
              <a:t> User – Item rating matrix  </a:t>
            </a:r>
            <a:r>
              <a:rPr lang="nl-NL" b="1" dirty="0" err="1"/>
              <a:t>into</a:t>
            </a:r>
            <a:r>
              <a:rPr lang="nl-NL" b="1" dirty="0"/>
              <a:t> </a:t>
            </a:r>
          </a:p>
          <a:p>
            <a:pPr>
              <a:lnSpc>
                <a:spcPct val="150000"/>
              </a:lnSpc>
            </a:pPr>
            <a:r>
              <a:rPr lang="nl-NL" b="1" dirty="0"/>
              <a:t>2 smaller </a:t>
            </a:r>
            <a:r>
              <a:rPr lang="nl-NL" b="1" dirty="0" err="1"/>
              <a:t>and</a:t>
            </a:r>
            <a:r>
              <a:rPr lang="nl-NL" b="1" dirty="0"/>
              <a:t> </a:t>
            </a:r>
            <a:r>
              <a:rPr lang="nl-NL" b="1" dirty="0" err="1"/>
              <a:t>denser</a:t>
            </a:r>
            <a:r>
              <a:rPr lang="nl-NL" b="1" dirty="0"/>
              <a:t> matrices</a:t>
            </a:r>
          </a:p>
          <a:p>
            <a:pPr marL="742950" lvl="1" indent="-285750">
              <a:lnSpc>
                <a:spcPct val="150000"/>
              </a:lnSpc>
              <a:buFont typeface="Wingdings" pitchFamily="2" charset="2"/>
              <a:buChar char="§"/>
            </a:pPr>
            <a:r>
              <a:rPr lang="nl-NL" dirty="0">
                <a:solidFill>
                  <a:schemeClr val="accent6"/>
                </a:solidFill>
              </a:rPr>
              <a:t>User Factor matrix</a:t>
            </a:r>
          </a:p>
          <a:p>
            <a:pPr marL="742950" lvl="1" indent="-285750">
              <a:lnSpc>
                <a:spcPct val="150000"/>
              </a:lnSpc>
              <a:buFont typeface="Wingdings" pitchFamily="2" charset="2"/>
              <a:buChar char="§"/>
            </a:pPr>
            <a:r>
              <a:rPr lang="nl-NL" dirty="0">
                <a:solidFill>
                  <a:schemeClr val="accent6"/>
                </a:solidFill>
              </a:rPr>
              <a:t>Item Factor matrix</a:t>
            </a:r>
          </a:p>
          <a:p>
            <a:pPr>
              <a:lnSpc>
                <a:spcPct val="150000"/>
              </a:lnSpc>
            </a:pPr>
            <a:r>
              <a:rPr lang="nl-NL" b="1" dirty="0"/>
              <a:t>    </a:t>
            </a:r>
            <a:endParaRPr lang="en-NL" b="1" dirty="0"/>
          </a:p>
        </p:txBody>
      </p:sp>
      <p:pic>
        <p:nvPicPr>
          <p:cNvPr id="10" name="Picture 9">
            <a:extLst>
              <a:ext uri="{FF2B5EF4-FFF2-40B4-BE49-F238E27FC236}">
                <a16:creationId xmlns:a16="http://schemas.microsoft.com/office/drawing/2014/main" id="{02F05FFE-26BC-3F4F-AC74-52BA425B6A72}"/>
              </a:ext>
            </a:extLst>
          </p:cNvPr>
          <p:cNvPicPr>
            <a:picLocks noChangeAspect="1"/>
          </p:cNvPicPr>
          <p:nvPr/>
        </p:nvPicPr>
        <p:blipFill>
          <a:blip r:embed="rId3"/>
          <a:stretch>
            <a:fillRect/>
          </a:stretch>
        </p:blipFill>
        <p:spPr>
          <a:xfrm>
            <a:off x="5204677" y="1669402"/>
            <a:ext cx="6601368" cy="2981694"/>
          </a:xfrm>
          <a:prstGeom prst="rect">
            <a:avLst/>
          </a:prstGeom>
        </p:spPr>
      </p:pic>
      <p:pic>
        <p:nvPicPr>
          <p:cNvPr id="13" name="Picture 12">
            <a:extLst>
              <a:ext uri="{FF2B5EF4-FFF2-40B4-BE49-F238E27FC236}">
                <a16:creationId xmlns:a16="http://schemas.microsoft.com/office/drawing/2014/main" id="{5753CB4A-AFD9-3C44-B4A8-960055485018}"/>
              </a:ext>
            </a:extLst>
          </p:cNvPr>
          <p:cNvPicPr>
            <a:picLocks noChangeAspect="1"/>
          </p:cNvPicPr>
          <p:nvPr/>
        </p:nvPicPr>
        <p:blipFill>
          <a:blip r:embed="rId4"/>
          <a:stretch>
            <a:fillRect/>
          </a:stretch>
        </p:blipFill>
        <p:spPr>
          <a:xfrm>
            <a:off x="7857943" y="4769498"/>
            <a:ext cx="1816100" cy="838200"/>
          </a:xfrm>
          <a:prstGeom prst="rect">
            <a:avLst/>
          </a:prstGeom>
        </p:spPr>
      </p:pic>
    </p:spTree>
    <p:extLst>
      <p:ext uri="{BB962C8B-B14F-4D97-AF65-F5344CB8AC3E}">
        <p14:creationId xmlns:p14="http://schemas.microsoft.com/office/powerpoint/2010/main" val="606438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105513-E6EE-E043-8477-4D89F3F799B6}"/>
              </a:ext>
            </a:extLst>
          </p:cNvPr>
          <p:cNvSpPr/>
          <p:nvPr/>
        </p:nvSpPr>
        <p:spPr>
          <a:xfrm>
            <a:off x="8346693" y="6335403"/>
            <a:ext cx="3696220" cy="369332"/>
          </a:xfrm>
          <a:prstGeom prst="rect">
            <a:avLst/>
          </a:prstGeom>
        </p:spPr>
        <p:txBody>
          <a:bodyPr wrap="square">
            <a:spAutoFit/>
          </a:bodyPr>
          <a:lstStyle/>
          <a:p>
            <a:pPr algn="ctr"/>
            <a:r>
              <a:rPr lang="en-NL" b="1" dirty="0">
                <a:solidFill>
                  <a:schemeClr val="bg2">
                    <a:lumMod val="75000"/>
                  </a:schemeClr>
                </a:solidFill>
              </a:rPr>
              <a:t>(SAC 2021) Tatev Karen Aslanyan</a:t>
            </a:r>
          </a:p>
        </p:txBody>
      </p:sp>
      <p:pic>
        <p:nvPicPr>
          <p:cNvPr id="5" name="image1.png">
            <a:extLst>
              <a:ext uri="{FF2B5EF4-FFF2-40B4-BE49-F238E27FC236}">
                <a16:creationId xmlns:a16="http://schemas.microsoft.com/office/drawing/2014/main" id="{063A0499-C9F5-D048-9BE8-8EEE15CF323B}"/>
              </a:ext>
            </a:extLst>
          </p:cNvPr>
          <p:cNvPicPr/>
          <p:nvPr/>
        </p:nvPicPr>
        <p:blipFill>
          <a:blip r:embed="rId3"/>
          <a:srcRect/>
          <a:stretch>
            <a:fillRect/>
          </a:stretch>
        </p:blipFill>
        <p:spPr>
          <a:xfrm>
            <a:off x="7508961" y="3396903"/>
            <a:ext cx="2210631" cy="762143"/>
          </a:xfrm>
          <a:prstGeom prst="rect">
            <a:avLst/>
          </a:prstGeom>
          <a:ln/>
        </p:spPr>
      </p:pic>
      <p:pic>
        <p:nvPicPr>
          <p:cNvPr id="8" name="image6.png" descr="A picture containing diagram&#10;&#10;Description automatically generated">
            <a:extLst>
              <a:ext uri="{FF2B5EF4-FFF2-40B4-BE49-F238E27FC236}">
                <a16:creationId xmlns:a16="http://schemas.microsoft.com/office/drawing/2014/main" id="{EE948444-255E-E247-8E03-5482A96B69B7}"/>
              </a:ext>
            </a:extLst>
          </p:cNvPr>
          <p:cNvPicPr/>
          <p:nvPr/>
        </p:nvPicPr>
        <p:blipFill>
          <a:blip r:embed="rId4"/>
          <a:srcRect/>
          <a:stretch>
            <a:fillRect/>
          </a:stretch>
        </p:blipFill>
        <p:spPr>
          <a:xfrm>
            <a:off x="6766166" y="2384838"/>
            <a:ext cx="3696220" cy="665798"/>
          </a:xfrm>
          <a:prstGeom prst="rect">
            <a:avLst/>
          </a:prstGeom>
          <a:ln/>
        </p:spPr>
      </p:pic>
      <p:sp>
        <p:nvSpPr>
          <p:cNvPr id="9" name="TextBox 8">
            <a:extLst>
              <a:ext uri="{FF2B5EF4-FFF2-40B4-BE49-F238E27FC236}">
                <a16:creationId xmlns:a16="http://schemas.microsoft.com/office/drawing/2014/main" id="{76CAA15A-6565-524C-9992-C3B01951A834}"/>
              </a:ext>
            </a:extLst>
          </p:cNvPr>
          <p:cNvSpPr txBox="1"/>
          <p:nvPr/>
        </p:nvSpPr>
        <p:spPr>
          <a:xfrm>
            <a:off x="700750" y="839444"/>
            <a:ext cx="5245410" cy="646331"/>
          </a:xfrm>
          <a:prstGeom prst="rect">
            <a:avLst/>
          </a:prstGeom>
          <a:noFill/>
        </p:spPr>
        <p:txBody>
          <a:bodyPr wrap="none" rtlCol="0">
            <a:spAutoFit/>
          </a:bodyPr>
          <a:lstStyle/>
          <a:p>
            <a:r>
              <a:rPr lang="nl-NL" sz="3600" dirty="0">
                <a:solidFill>
                  <a:srgbClr val="C00000"/>
                </a:solidFill>
              </a:rPr>
              <a:t>Latent Factor Model (LFM)</a:t>
            </a:r>
            <a:r>
              <a:rPr lang="en-NL" sz="3600" dirty="0">
                <a:solidFill>
                  <a:srgbClr val="C00000"/>
                </a:solidFill>
                <a:effectLst/>
              </a:rPr>
              <a:t> </a:t>
            </a:r>
            <a:endParaRPr lang="en-NL" sz="3600" dirty="0">
              <a:solidFill>
                <a:srgbClr val="C00000"/>
              </a:solidFill>
            </a:endParaRPr>
          </a:p>
        </p:txBody>
      </p:sp>
      <p:sp>
        <p:nvSpPr>
          <p:cNvPr id="2" name="TextBox 1">
            <a:extLst>
              <a:ext uri="{FF2B5EF4-FFF2-40B4-BE49-F238E27FC236}">
                <a16:creationId xmlns:a16="http://schemas.microsoft.com/office/drawing/2014/main" id="{96EC6373-9684-8B48-81F6-CD641653C344}"/>
              </a:ext>
            </a:extLst>
          </p:cNvPr>
          <p:cNvSpPr txBox="1"/>
          <p:nvPr/>
        </p:nvSpPr>
        <p:spPr>
          <a:xfrm>
            <a:off x="976908" y="2381655"/>
            <a:ext cx="7487771" cy="2123658"/>
          </a:xfrm>
          <a:prstGeom prst="rect">
            <a:avLst/>
          </a:prstGeom>
          <a:noFill/>
        </p:spPr>
        <p:txBody>
          <a:bodyPr wrap="square" rtlCol="0">
            <a:spAutoFit/>
          </a:bodyPr>
          <a:lstStyle/>
          <a:p>
            <a:pPr>
              <a:lnSpc>
                <a:spcPct val="150000"/>
              </a:lnSpc>
            </a:pPr>
            <a:r>
              <a:rPr lang="en-NL" sz="2000" b="1" dirty="0"/>
              <a:t>Some customers tend to give higher rates</a:t>
            </a:r>
          </a:p>
          <a:p>
            <a:pPr marL="800100" lvl="1" indent="-342900">
              <a:lnSpc>
                <a:spcPct val="150000"/>
              </a:lnSpc>
              <a:buFont typeface="Wingdings" pitchFamily="2" charset="2"/>
              <a:buChar char="§"/>
            </a:pPr>
            <a:r>
              <a:rPr lang="en-NL" b="1" dirty="0">
                <a:solidFill>
                  <a:schemeClr val="accent6"/>
                </a:solidFill>
              </a:rPr>
              <a:t>User bias </a:t>
            </a:r>
            <a:endParaRPr lang="en-NL" dirty="0"/>
          </a:p>
          <a:p>
            <a:pPr>
              <a:lnSpc>
                <a:spcPct val="150000"/>
              </a:lnSpc>
            </a:pPr>
            <a:r>
              <a:rPr lang="en-NL" sz="2000" b="1" dirty="0"/>
              <a:t>Some products tend to be rated higher </a:t>
            </a:r>
          </a:p>
          <a:p>
            <a:pPr marL="742950" lvl="1" indent="-285750">
              <a:lnSpc>
                <a:spcPct val="150000"/>
              </a:lnSpc>
              <a:buFont typeface="Wingdings" pitchFamily="2" charset="2"/>
              <a:buChar char="§"/>
            </a:pPr>
            <a:r>
              <a:rPr lang="en-NL" b="1" dirty="0">
                <a:solidFill>
                  <a:schemeClr val="accent6"/>
                </a:solidFill>
              </a:rPr>
              <a:t>Item bias </a:t>
            </a:r>
            <a:endParaRPr lang="en-NL" b="1" dirty="0"/>
          </a:p>
          <a:p>
            <a:endParaRPr lang="en-NL" b="1" dirty="0"/>
          </a:p>
        </p:txBody>
      </p:sp>
    </p:spTree>
    <p:extLst>
      <p:ext uri="{BB962C8B-B14F-4D97-AF65-F5344CB8AC3E}">
        <p14:creationId xmlns:p14="http://schemas.microsoft.com/office/powerpoint/2010/main" val="1004846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3088</TotalTime>
  <Words>6322</Words>
  <Application>Microsoft Macintosh PowerPoint</Application>
  <PresentationFormat>Widescreen</PresentationFormat>
  <Paragraphs>393</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Cambria Math</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Aslanyan, Tatev (ELS-AMS)</dc:creator>
  <cp:lastModifiedBy>Aslanyan, Tatev (ELS-AMS)</cp:lastModifiedBy>
  <cp:revision>84</cp:revision>
  <dcterms:created xsi:type="dcterms:W3CDTF">2021-02-06T21:37:37Z</dcterms:created>
  <dcterms:modified xsi:type="dcterms:W3CDTF">2021-03-17T16:41:18Z</dcterms:modified>
</cp:coreProperties>
</file>