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3" r:id="rId2"/>
    <p:sldId id="257" r:id="rId3"/>
    <p:sldId id="259" r:id="rId4"/>
    <p:sldId id="260" r:id="rId5"/>
    <p:sldId id="262" r:id="rId6"/>
    <p:sldId id="264" r:id="rId7"/>
    <p:sldId id="274" r:id="rId8"/>
    <p:sldId id="275" r:id="rId9"/>
    <p:sldId id="276" r:id="rId10"/>
    <p:sldId id="277" r:id="rId11"/>
    <p:sldId id="279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912" autoAdjust="0"/>
  </p:normalViewPr>
  <p:slideViewPr>
    <p:cSldViewPr snapToGrid="0">
      <p:cViewPr varScale="1">
        <p:scale>
          <a:sx n="67" d="100"/>
          <a:sy n="67" d="100"/>
        </p:scale>
        <p:origin x="4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3589E-937C-484D-A924-92E2CFC0CC3E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DD05-A215-4B38-8847-74DDF84BA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Maria Trusca, I am Bucharest University of Economic Studies. The name of our work is “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Hybrid Approach for Aspect-Based Sentiment Analysis Using Deep Contextual Word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Embeddings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Hierarchical Attention”.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colleagues are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Wassenberg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Flavius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Frasincar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Rommert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Dekker. They all are from Erasmus University Rotterdam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DD05-A215-4B38-8847-74DDF84BAE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90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DDD05-A215-4B38-8847-74DDF84BAE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4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AED25-3837-4502-9A00-355BACD9998E}" type="datetime1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7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3B7D-6E6F-4B0B-B3C8-C29D9CD16C03}" type="datetime1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5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F7C5-C436-4AA6-82FA-AC07FEAA4237}" type="datetime1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6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20675"/>
          </a:xfrm>
        </p:spPr>
        <p:txBody>
          <a:bodyPr/>
          <a:lstStyle>
            <a:lvl1pPr algn="l">
              <a:defRPr/>
            </a:lvl1pPr>
          </a:lstStyle>
          <a:p>
            <a:fld id="{FD836B7F-B55B-492C-87A4-4161FE6EE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1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FF07-8D73-409E-9754-AC2BFA806D04}" type="datetime1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93EB-0162-4038-BF14-F161888FD0A9}" type="datetime1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1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94F9-D531-44CA-8E7D-47035F5EA68B}" type="datetime1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7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BB8F-46D5-4E08-B55B-6956E6895099}" type="datetime1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C5ED5-0D1D-4D04-BD33-4EBBFC4EECAF}" type="datetime1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9F6E-5E9A-47D1-A48C-67B25C444F9F}" type="datetime1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3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19B5-B48B-4825-B088-A5BE822CF78E}" type="datetime1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FB182-7084-4FDD-A8DC-A0A8DEC6AC91}" type="datetime1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6B7F-B55B-492C-87A4-4161FE6EE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1.png"/><Relationship Id="rId5" Type="http://schemas.openxmlformats.org/officeDocument/2006/relationships/hyperlink" Target="mailto:maria.trusca@csie.ase.ro" TargetMode="External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1584251"/>
            <a:ext cx="12192000" cy="1028321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D</a:t>
            </a:r>
            <a:r>
              <a:rPr lang="en-US" sz="3200" dirty="0" smtClean="0">
                <a:solidFill>
                  <a:srgbClr val="002060"/>
                </a:solidFill>
              </a:rPr>
              <a:t>ata </a:t>
            </a:r>
            <a:r>
              <a:rPr lang="en-US" sz="3200" dirty="0">
                <a:solidFill>
                  <a:srgbClr val="002060"/>
                </a:solidFill>
              </a:rPr>
              <a:t>Augmentation in a Hybrid Approach for </a:t>
            </a:r>
            <a:r>
              <a:rPr lang="en-US" sz="3200" dirty="0" smtClean="0">
                <a:solidFill>
                  <a:srgbClr val="002060"/>
                </a:solidFill>
              </a:rPr>
              <a:t/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Aspect-Based Sentiment Analysis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3466750"/>
            <a:ext cx="5494565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Tomas </a:t>
            </a:r>
            <a:r>
              <a:rPr lang="en-US" sz="1800" dirty="0" err="1" smtClean="0"/>
              <a:t>Liesting</a:t>
            </a:r>
            <a:endParaRPr lang="en-US" sz="1800" dirty="0" smtClean="0"/>
          </a:p>
          <a:p>
            <a:r>
              <a:rPr lang="en-US" sz="1400" dirty="0" smtClean="0"/>
              <a:t>Erasmus </a:t>
            </a:r>
            <a:r>
              <a:rPr lang="en-US" sz="1400" dirty="0"/>
              <a:t>University </a:t>
            </a:r>
            <a:r>
              <a:rPr lang="en-US" sz="1400" dirty="0" smtClean="0"/>
              <a:t>Rotterdam</a:t>
            </a:r>
          </a:p>
          <a:p>
            <a:pPr>
              <a:spcBef>
                <a:spcPts val="300"/>
              </a:spcBef>
            </a:pPr>
            <a:r>
              <a:rPr lang="en-US" sz="1400" dirty="0" smtClean="0">
                <a:latin typeface="+mj-lt"/>
              </a:rPr>
              <a:t>tomas.liesting@gmail.com</a:t>
            </a:r>
            <a:endParaRPr lang="en-US" sz="1400" dirty="0">
              <a:latin typeface="+mj-l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23980" y="3466750"/>
            <a:ext cx="5472795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Maria Trusca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Bucharest University of Economic Studies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maria.trusca@csie.ase.ro</a:t>
            </a:r>
            <a:endParaRPr lang="en-US" sz="1400" dirty="0">
              <a:latin typeface="+mj-lt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359603" y="3472984"/>
            <a:ext cx="5472794" cy="1157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Flavius </a:t>
            </a:r>
            <a:r>
              <a:rPr lang="en-US" sz="1800" dirty="0" err="1" smtClean="0"/>
              <a:t>Frasincar</a:t>
            </a:r>
            <a:endParaRPr lang="en-US" sz="1800" dirty="0" smtClean="0"/>
          </a:p>
          <a:p>
            <a:pPr>
              <a:spcBef>
                <a:spcPts val="300"/>
              </a:spcBef>
            </a:pPr>
            <a:r>
              <a:rPr lang="en-US" sz="1400" dirty="0" smtClean="0"/>
              <a:t>Erasmus University Rotterdam</a:t>
            </a:r>
          </a:p>
          <a:p>
            <a:pPr>
              <a:spcBef>
                <a:spcPts val="300"/>
              </a:spcBef>
            </a:pPr>
            <a:r>
              <a:rPr lang="en-US" sz="1400" dirty="0" smtClean="0"/>
              <a:t>fransincar@ese.eur.nl</a:t>
            </a:r>
            <a:endParaRPr lang="en-US" sz="1400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20675"/>
          </a:xfrm>
        </p:spPr>
        <p:txBody>
          <a:bodyPr/>
          <a:lstStyle/>
          <a:p>
            <a:pPr algn="l"/>
            <a:r>
              <a:rPr lang="en-US" dirty="0"/>
              <a:t>1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3600" y="3236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Insights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4310"/>
            <a:ext cx="3733800" cy="4530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The </a:t>
            </a:r>
            <a:r>
              <a:rPr lang="en-US" sz="2000" b="1" dirty="0" smtClean="0"/>
              <a:t>original EDA </a:t>
            </a:r>
            <a:r>
              <a:rPr lang="en-US" sz="2000" dirty="0" smtClean="0"/>
              <a:t>methods </a:t>
            </a:r>
            <a:r>
              <a:rPr lang="en-US" sz="2000" dirty="0"/>
              <a:t>usually seem to pollute the </a:t>
            </a:r>
            <a:r>
              <a:rPr lang="en-US" sz="2000" dirty="0" smtClean="0"/>
              <a:t>data;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The </a:t>
            </a:r>
            <a:r>
              <a:rPr lang="en-US" sz="2000" b="1" dirty="0" smtClean="0"/>
              <a:t>adjusted EDA </a:t>
            </a:r>
            <a:r>
              <a:rPr lang="en-US" sz="2000" dirty="0" smtClean="0"/>
              <a:t>methods </a:t>
            </a:r>
            <a:r>
              <a:rPr lang="en-US" sz="2000" dirty="0"/>
              <a:t>mainly have the desired effect of creating new sentences with extra </a:t>
            </a:r>
            <a:r>
              <a:rPr lang="en-US" sz="2000" dirty="0" smtClean="0"/>
              <a:t>information;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The effectiveness of the </a:t>
            </a:r>
            <a:r>
              <a:rPr lang="en-US" sz="2000" b="1" dirty="0" err="1" smtClean="0"/>
              <a:t>backtranslation</a:t>
            </a:r>
            <a:r>
              <a:rPr lang="en-US" sz="2000" dirty="0" smtClean="0"/>
              <a:t> technique is limited by the translation engines that attempt to create a new sentence for each left / right context.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11480"/>
              </p:ext>
            </p:extLst>
          </p:nvPr>
        </p:nvGraphicFramePr>
        <p:xfrm>
          <a:off x="4832350" y="1282996"/>
          <a:ext cx="6950076" cy="49900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16692"/>
                <a:gridCol w="2316692"/>
                <a:gridCol w="2316692"/>
              </a:tblGrid>
              <a:tr h="43150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Augmentation Type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Sentence 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Sentence 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875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Original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The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1" dirty="0" smtClean="0"/>
                        <a:t>hostess</a:t>
                      </a:r>
                      <a:r>
                        <a:rPr lang="en-US" sz="1400" dirty="0" smtClean="0"/>
                        <a:t> is rude to the point of being offensive.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="1" baseline="0" dirty="0" smtClean="0"/>
                        <a:t>w</a:t>
                      </a:r>
                      <a:r>
                        <a:rPr lang="en-US" sz="1400" b="1" dirty="0" smtClean="0"/>
                        <a:t>aitress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dirty="0" smtClean="0"/>
                        <a:t>was very patient with us and the food is phenomenal!</a:t>
                      </a:r>
                      <a:endParaRPr lang="en-US" sz="1400" dirty="0"/>
                    </a:p>
                  </a:txBody>
                  <a:tcPr/>
                </a:tc>
              </a:tr>
              <a:tr h="6875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EDA original random swap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Being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="1" dirty="0" smtClean="0"/>
                        <a:t>hostess</a:t>
                      </a:r>
                      <a:r>
                        <a:rPr lang="en-US" sz="1400" dirty="0" smtClean="0"/>
                        <a:t> is rude to point of the </a:t>
                      </a:r>
                      <a:r>
                        <a:rPr lang="en-US" sz="1400" i="1" dirty="0" smtClean="0"/>
                        <a:t>offensive.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 </a:t>
                      </a:r>
                      <a:r>
                        <a:rPr lang="en-US" sz="1400" b="1" dirty="0" smtClean="0"/>
                        <a:t>waitress </a:t>
                      </a:r>
                      <a:r>
                        <a:rPr lang="en-US" sz="1400" i="1" dirty="0" smtClean="0"/>
                        <a:t>food</a:t>
                      </a:r>
                      <a:r>
                        <a:rPr lang="en-US" sz="1400" dirty="0" smtClean="0"/>
                        <a:t> very with patient us and the </a:t>
                      </a:r>
                      <a:r>
                        <a:rPr lang="en-US" sz="1400" i="0" dirty="0" smtClean="0"/>
                        <a:t>was</a:t>
                      </a:r>
                      <a:r>
                        <a:rPr lang="en-US" sz="1400" dirty="0" smtClean="0"/>
                        <a:t> is phenomenal!</a:t>
                      </a:r>
                      <a:endParaRPr lang="en-US" sz="1400" dirty="0"/>
                    </a:p>
                  </a:txBody>
                  <a:tcPr/>
                </a:tc>
              </a:tr>
              <a:tr h="6875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EDA original synonym replacement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 </a:t>
                      </a:r>
                      <a:r>
                        <a:rPr lang="en-US" sz="1400" b="1" dirty="0" smtClean="0"/>
                        <a:t>hostess</a:t>
                      </a:r>
                      <a:r>
                        <a:rPr lang="en-US" sz="1400" dirty="0" smtClean="0"/>
                        <a:t> is rude to the breaker point of being nauseous.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</a:t>
                      </a:r>
                      <a:r>
                        <a:rPr lang="en-US" sz="1400" b="1" dirty="0" smtClean="0"/>
                        <a:t> waitress</a:t>
                      </a:r>
                      <a:r>
                        <a:rPr lang="en-US" sz="1400" dirty="0" smtClean="0"/>
                        <a:t> was very patient with atomic number 92 and the food is phenomenal! </a:t>
                      </a:r>
                      <a:endParaRPr lang="en-US" sz="1400" dirty="0"/>
                    </a:p>
                  </a:txBody>
                  <a:tcPr/>
                </a:tc>
              </a:tr>
              <a:tr h="6875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Adjusted EDA synonym replacement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</a:t>
                      </a:r>
                      <a:r>
                        <a:rPr lang="en-US" sz="1400" b="1" dirty="0" smtClean="0"/>
                        <a:t> hostess </a:t>
                      </a:r>
                      <a:r>
                        <a:rPr lang="en-US" sz="1400" dirty="0" smtClean="0"/>
                        <a:t>is uncivil to the point of being unsavory.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</a:t>
                      </a:r>
                      <a:r>
                        <a:rPr lang="en-US" sz="1400" b="1" dirty="0" smtClean="0"/>
                        <a:t> waitress</a:t>
                      </a:r>
                      <a:r>
                        <a:rPr lang="en-US" sz="1400" dirty="0" smtClean="0"/>
                        <a:t> was very patient with us and the nourishment is phenomenal!</a:t>
                      </a:r>
                      <a:endParaRPr lang="en-US" sz="1400" dirty="0"/>
                    </a:p>
                  </a:txBody>
                  <a:tcPr/>
                </a:tc>
              </a:tr>
              <a:tr h="68757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Adjusted EDA Target Swap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Thee</a:t>
                      </a:r>
                      <a:r>
                        <a:rPr lang="en-US" sz="1400" b="1" dirty="0" smtClean="0"/>
                        <a:t> waitress </a:t>
                      </a:r>
                      <a:r>
                        <a:rPr lang="en-US" sz="1400" dirty="0" smtClean="0"/>
                        <a:t>is rude to the point of being offensive.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</a:t>
                      </a:r>
                      <a:r>
                        <a:rPr lang="en-US" sz="1400" b="1" dirty="0" smtClean="0"/>
                        <a:t> hostess </a:t>
                      </a:r>
                      <a:r>
                        <a:rPr lang="en-US" sz="1400" dirty="0" smtClean="0"/>
                        <a:t>was very patient with us and the food is phenomenal!</a:t>
                      </a:r>
                      <a:endParaRPr lang="en-US" sz="1400" dirty="0"/>
                    </a:p>
                  </a:txBody>
                  <a:tcPr/>
                </a:tc>
              </a:tr>
              <a:tr h="68757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Backtranslation</a:t>
                      </a:r>
                      <a:r>
                        <a:rPr lang="en-US" sz="1400" dirty="0" smtClean="0"/>
                        <a:t> Japanese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Of</a:t>
                      </a:r>
                      <a:r>
                        <a:rPr lang="en-US" sz="1400" b="1" dirty="0" smtClean="0"/>
                        <a:t> hostess </a:t>
                      </a:r>
                      <a:r>
                        <a:rPr lang="en-US" sz="1400" dirty="0" smtClean="0"/>
                        <a:t>it’s rude enough to cause discomfort.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Of </a:t>
                      </a:r>
                      <a:r>
                        <a:rPr lang="en-US" sz="1400" b="1" dirty="0" smtClean="0"/>
                        <a:t>waitress</a:t>
                      </a:r>
                      <a:r>
                        <a:rPr lang="en-US" sz="1400" dirty="0" smtClean="0"/>
                        <a:t> very patient and the food is amazing!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7275" y="208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Conclusion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448925" cy="45307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In this paper, we defined a data augmentation framework for ABSA. While techniques like </a:t>
            </a:r>
            <a:r>
              <a:rPr lang="en-US" sz="2000" dirty="0" err="1" smtClean="0"/>
              <a:t>backtranslation</a:t>
            </a:r>
            <a:r>
              <a:rPr lang="en-US" sz="2000" dirty="0" smtClean="0"/>
              <a:t> and </a:t>
            </a:r>
            <a:r>
              <a:rPr lang="en-US" sz="2000" dirty="0" err="1" smtClean="0"/>
              <a:t>mixup</a:t>
            </a:r>
            <a:r>
              <a:rPr lang="en-US" sz="2000" dirty="0" smtClean="0"/>
              <a:t> have modest performances, EDA and its adjusted version are more effective, increasing the testing accuracy as follows: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/>
              <a:t>HAABSA + EDA: +0.3 p.p. (</a:t>
            </a:r>
            <a:r>
              <a:rPr lang="en-US" sz="1800" dirty="0" err="1" smtClean="0"/>
              <a:t>SemEval</a:t>
            </a:r>
            <a:r>
              <a:rPr lang="en-US" sz="1800" dirty="0" smtClean="0"/>
              <a:t> 2015</a:t>
            </a:r>
            <a:r>
              <a:rPr lang="en-US" sz="1800" dirty="0" smtClean="0"/>
              <a:t>), </a:t>
            </a:r>
            <a:r>
              <a:rPr lang="en-US" sz="1800" dirty="0"/>
              <a:t>+0.2 p.p. (</a:t>
            </a:r>
            <a:r>
              <a:rPr lang="en-US" sz="1800" dirty="0" err="1" smtClean="0"/>
              <a:t>Semeval</a:t>
            </a:r>
            <a:r>
              <a:rPr lang="en-US" sz="1800" dirty="0" smtClean="0"/>
              <a:t> 2016</a:t>
            </a:r>
            <a:r>
              <a:rPr lang="en-US" sz="1800" dirty="0" smtClean="0"/>
              <a:t>);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/>
              <a:t>HAABSA + adj. EDA: +1 p.p. (</a:t>
            </a:r>
            <a:r>
              <a:rPr lang="en-US" sz="1800" dirty="0" err="1" smtClean="0"/>
              <a:t>SemEval</a:t>
            </a:r>
            <a:r>
              <a:rPr lang="en-US" sz="1800" dirty="0" smtClean="0"/>
              <a:t> 2015</a:t>
            </a:r>
            <a:r>
              <a:rPr lang="en-US" sz="1800" dirty="0" smtClean="0"/>
              <a:t>), </a:t>
            </a:r>
            <a:r>
              <a:rPr lang="en-US" sz="1800" dirty="0"/>
              <a:t>+0.5 p.p. (</a:t>
            </a:r>
            <a:r>
              <a:rPr lang="en-US" sz="1800" dirty="0" err="1" smtClean="0"/>
              <a:t>SemEval</a:t>
            </a:r>
            <a:r>
              <a:rPr lang="en-US" sz="1800" dirty="0" smtClean="0"/>
              <a:t> 2016</a:t>
            </a:r>
            <a:r>
              <a:rPr lang="en-US" sz="1800" dirty="0" smtClean="0"/>
              <a:t>).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Future work: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Identify sentences with the highest potential to increase the accuracy of augmentation techniques;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Improve the </a:t>
            </a:r>
            <a:r>
              <a:rPr lang="en-US" sz="1800" dirty="0" err="1" smtClean="0"/>
              <a:t>mixup</a:t>
            </a:r>
            <a:r>
              <a:rPr lang="en-US" sz="1800" dirty="0" smtClean="0"/>
              <a:t> technique (e.g., by means of selecting only sentences with similar lengths).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 sz="2000" dirty="0" smtClean="0"/>
          </a:p>
          <a:p>
            <a:pPr lvl="1">
              <a:lnSpc>
                <a:spcPct val="100000"/>
              </a:lnSpc>
              <a:spcBef>
                <a:spcPts val="800"/>
              </a:spcBef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7124" y="3142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056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800" b="1" dirty="0" smtClean="0">
                <a:solidFill>
                  <a:srgbClr val="002060"/>
                </a:solidFill>
              </a:rPr>
              <a:t/>
            </a:r>
            <a:br>
              <a:rPr lang="en-US" sz="3800" b="1" dirty="0" smtClean="0">
                <a:solidFill>
                  <a:srgbClr val="002060"/>
                </a:solidFill>
              </a:rPr>
            </a:br>
            <a:r>
              <a:rPr lang="en-US" sz="3800" b="1" dirty="0">
                <a:solidFill>
                  <a:srgbClr val="002060"/>
                </a:solidFill>
              </a:rPr>
              <a:t/>
            </a:r>
            <a:br>
              <a:rPr lang="en-US" sz="3800" b="1" dirty="0">
                <a:solidFill>
                  <a:srgbClr val="002060"/>
                </a:solidFill>
              </a:rPr>
            </a:br>
            <a:r>
              <a:rPr lang="en-US" sz="3800" b="1" dirty="0" smtClean="0">
                <a:solidFill>
                  <a:srgbClr val="002060"/>
                </a:solidFill>
              </a:rPr>
              <a:t>Thank you!</a:t>
            </a:r>
            <a:br>
              <a:rPr lang="en-US" sz="3800" b="1" dirty="0" smtClean="0">
                <a:solidFill>
                  <a:srgbClr val="002060"/>
                </a:solidFill>
              </a:rPr>
            </a:br>
            <a:r>
              <a:rPr lang="en-US" sz="3800" b="1" dirty="0">
                <a:solidFill>
                  <a:srgbClr val="002060"/>
                </a:solidFill>
              </a:rPr>
              <a:t/>
            </a:r>
            <a:br>
              <a:rPr lang="en-US" sz="3800" b="1" dirty="0">
                <a:solidFill>
                  <a:srgbClr val="002060"/>
                </a:solidFill>
              </a:rPr>
            </a:br>
            <a:r>
              <a:rPr lang="en-US" sz="3800" b="1" dirty="0" smtClean="0">
                <a:solidFill>
                  <a:srgbClr val="002060"/>
                </a:solidFill>
              </a:rPr>
              <a:t/>
            </a:r>
            <a:br>
              <a:rPr lang="en-US" sz="3800" b="1" dirty="0" smtClean="0">
                <a:solidFill>
                  <a:srgbClr val="002060"/>
                </a:solidFill>
              </a:rPr>
            </a:br>
            <a:r>
              <a:rPr lang="en-US" sz="3800" b="1" dirty="0">
                <a:solidFill>
                  <a:srgbClr val="002060"/>
                </a:solidFill>
              </a:rPr>
              <a:t/>
            </a:r>
            <a:br>
              <a:rPr lang="en-US" sz="3800" b="1" dirty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For questions, please send an email to </a:t>
            </a:r>
            <a:r>
              <a:rPr lang="en-US" sz="2000" b="1" dirty="0" smtClean="0">
                <a:solidFill>
                  <a:srgbClr val="002060"/>
                </a:solidFill>
                <a:hlinkClick r:id="rId5"/>
              </a:rPr>
              <a:t>maria.trusca@csie.ase.ro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/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>
                <a:solidFill>
                  <a:srgbClr val="002060"/>
                </a:solidFill>
              </a:rPr>
              <a:t/>
            </a:r>
            <a:br>
              <a:rPr lang="en-US" sz="2000" b="1" dirty="0">
                <a:solidFill>
                  <a:srgbClr val="002060"/>
                </a:solidFill>
              </a:rPr>
            </a:b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AutoShape 2" descr="File:Octicons-mark-github.svg - Wikimedia Commons"/>
          <p:cNvSpPr>
            <a:spLocks noChangeAspect="1" noChangeArrowheads="1"/>
          </p:cNvSpPr>
          <p:nvPr/>
        </p:nvSpPr>
        <p:spPr bwMode="auto">
          <a:xfrm>
            <a:off x="155574" y="-144463"/>
            <a:ext cx="2230431" cy="22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9" y="5193045"/>
            <a:ext cx="504824" cy="480680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2067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2949" y="600074"/>
            <a:ext cx="406400" cy="333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55" y="5671346"/>
            <a:ext cx="1033461" cy="10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007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Aspect-based </a:t>
            </a:r>
            <a:r>
              <a:rPr lang="en-US" sz="2000" dirty="0"/>
              <a:t>sentiment </a:t>
            </a:r>
            <a:r>
              <a:rPr lang="en-US" sz="2000" dirty="0" smtClean="0"/>
              <a:t>analysis (ABSA) </a:t>
            </a:r>
            <a:r>
              <a:rPr lang="en-US" sz="2000" dirty="0"/>
              <a:t>is described by tree major subtasks:</a:t>
            </a:r>
          </a:p>
          <a:p>
            <a:pPr lvl="1"/>
            <a:r>
              <a:rPr lang="en-US" sz="1800" dirty="0"/>
              <a:t>Aspect Category </a:t>
            </a:r>
            <a:r>
              <a:rPr lang="en-US" sz="1800" dirty="0" smtClean="0"/>
              <a:t>Detection;</a:t>
            </a:r>
            <a:endParaRPr lang="en-US" sz="1800" dirty="0"/>
          </a:p>
          <a:p>
            <a:pPr lvl="1"/>
            <a:r>
              <a:rPr lang="en-US" sz="1800" dirty="0"/>
              <a:t>Opinion Target </a:t>
            </a:r>
            <a:r>
              <a:rPr lang="en-US" sz="1800" dirty="0" smtClean="0"/>
              <a:t>Extraction;</a:t>
            </a:r>
            <a:endParaRPr lang="en-US" sz="1800" dirty="0"/>
          </a:p>
          <a:p>
            <a:pPr lvl="1"/>
            <a:r>
              <a:rPr lang="en-US" sz="1800" b="1" dirty="0"/>
              <a:t>Sentiment </a:t>
            </a:r>
            <a:r>
              <a:rPr lang="en-US" sz="1800" b="1" dirty="0" smtClean="0"/>
              <a:t>Classification.</a:t>
            </a:r>
          </a:p>
          <a:p>
            <a:pPr marL="457200" lvl="1" indent="0">
              <a:buNone/>
            </a:pPr>
            <a:endParaRPr lang="en-US" sz="2000" b="1" dirty="0" smtClean="0"/>
          </a:p>
          <a:p>
            <a:r>
              <a:rPr lang="en-US" sz="2000" dirty="0" smtClean="0"/>
              <a:t>Given that the most of the state-of-the-art methods for ABSA rely on supervised learning, data availability turns out to a significant issue, mitigated by:</a:t>
            </a:r>
          </a:p>
          <a:p>
            <a:pPr lvl="1"/>
            <a:r>
              <a:rPr lang="en-US" sz="1800" dirty="0" smtClean="0"/>
              <a:t>Transfer learning;</a:t>
            </a:r>
          </a:p>
          <a:p>
            <a:pPr lvl="1"/>
            <a:r>
              <a:rPr lang="en-US" sz="1800" b="1" dirty="0" smtClean="0"/>
              <a:t>Data augmentation.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 </a:t>
            </a:r>
            <a:r>
              <a:rPr lang="en-US" sz="2800" b="1" dirty="0" smtClean="0">
                <a:solidFill>
                  <a:srgbClr val="002060"/>
                </a:solidFill>
              </a:rPr>
              <a:t>Introduction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3283367"/>
            <a:ext cx="5964097" cy="12886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3142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19391" cy="435133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Domain Sentiment Ontology</a:t>
            </a:r>
          </a:p>
          <a:p>
            <a:r>
              <a:rPr lang="en-US" sz="2600" dirty="0" smtClean="0"/>
              <a:t>Deep Neural Network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Two-step Approach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47" y="2751766"/>
            <a:ext cx="4319106" cy="38026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3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338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3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7166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domain sentiment ontology has three main classes:</a:t>
            </a:r>
          </a:p>
          <a:p>
            <a:r>
              <a:rPr lang="en-US" sz="2000" dirty="0" err="1" smtClean="0"/>
              <a:t>SentimentMention</a:t>
            </a:r>
            <a:r>
              <a:rPr lang="en-US" sz="2000" dirty="0" smtClean="0"/>
              <a:t> class represents sentiment expressions;</a:t>
            </a:r>
          </a:p>
          <a:p>
            <a:r>
              <a:rPr lang="en-US" sz="2000" dirty="0" err="1" smtClean="0"/>
              <a:t>AspectMention</a:t>
            </a:r>
            <a:r>
              <a:rPr lang="en-US" sz="2000" dirty="0" smtClean="0"/>
              <a:t> class identifies aspects related to sentiment expressions;</a:t>
            </a:r>
          </a:p>
          <a:p>
            <a:r>
              <a:rPr lang="en-US" sz="2000" dirty="0" err="1" smtClean="0"/>
              <a:t>SentimentValue</a:t>
            </a:r>
            <a:r>
              <a:rPr lang="en-US" sz="2000" dirty="0" smtClean="0"/>
              <a:t> class groups aspects in the Positive and Negative subclasses based on the type of sentiment expression.</a:t>
            </a:r>
          </a:p>
          <a:p>
            <a:pPr lvl="1"/>
            <a:r>
              <a:rPr lang="en-US" sz="1800" dirty="0" smtClean="0"/>
              <a:t>Generic sentiment expression</a:t>
            </a:r>
          </a:p>
          <a:p>
            <a:pPr lvl="1"/>
            <a:r>
              <a:rPr lang="en-US" sz="1800" dirty="0" smtClean="0"/>
              <a:t>Aspect-specific sentiment expression</a:t>
            </a:r>
          </a:p>
          <a:p>
            <a:pPr lvl="1"/>
            <a:r>
              <a:rPr lang="en-US" sz="1800" dirty="0" smtClean="0"/>
              <a:t>Varying sentiment expression</a:t>
            </a:r>
          </a:p>
          <a:p>
            <a:pPr lvl="1"/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Domain Sentiment Ontology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89" y="1825625"/>
            <a:ext cx="4023794" cy="38451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4271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03745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200" dirty="0" smtClean="0"/>
                  <a:t>The backup model is dubbed </a:t>
                </a:r>
                <a:r>
                  <a:rPr lang="en-US" sz="2200" dirty="0"/>
                  <a:t>Multi-Hop Left-Center-Right Neural Network with Rotatory Attention </a:t>
                </a:r>
                <a:r>
                  <a:rPr lang="en-US" sz="2200" dirty="0" smtClean="0"/>
                  <a:t>(Multi-hop LCR-Rot). The main layers of the neural network are:</a:t>
                </a:r>
              </a:p>
              <a:p>
                <a:r>
                  <a:rPr lang="en-US" sz="2200" dirty="0" smtClean="0"/>
                  <a:t>Input (word </a:t>
                </a:r>
                <a:r>
                  <a:rPr lang="en-US" sz="2200" dirty="0" err="1" smtClean="0"/>
                  <a:t>embeddings</a:t>
                </a:r>
                <a:r>
                  <a:rPr lang="en-US" sz="2200" dirty="0" smtClean="0"/>
                  <a:t>)</a:t>
                </a:r>
              </a:p>
              <a:p>
                <a:r>
                  <a:rPr lang="en-US" sz="2200" dirty="0" smtClean="0"/>
                  <a:t>LSTM (context-based word </a:t>
                </a:r>
                <a:r>
                  <a:rPr lang="en-US" sz="2200" dirty="0" err="1" smtClean="0"/>
                  <a:t>embeddings</a:t>
                </a:r>
                <a:r>
                  <a:rPr lang="en-US" sz="2200" dirty="0" smtClean="0"/>
                  <a:t>)</a:t>
                </a:r>
              </a:p>
              <a:p>
                <a:r>
                  <a:rPr lang="en-US" sz="2200" dirty="0" smtClean="0"/>
                  <a:t>Rotatory Attention (applied multiple times)</a:t>
                </a:r>
              </a:p>
              <a:p>
                <a:pPr lvl="1"/>
                <a:r>
                  <a:rPr lang="en-US" sz="1900" dirty="0" smtClean="0"/>
                  <a:t>Target2context vectors (left context):</a:t>
                </a:r>
              </a:p>
              <a:p>
                <a:pPr marL="457200" lvl="1" indent="0">
                  <a:buNone/>
                </a:pPr>
                <a:r>
                  <a:rPr lang="en-US" sz="1900" dirty="0"/>
                  <a:t>	</a:t>
                </a:r>
                <a:r>
                  <a:rPr lang="en-US" sz="19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/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sSubSup>
                          <m:sSub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</m:e>
                    </m:nary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1900" dirty="0" smtClean="0"/>
                  <a:t> </a:t>
                </a:r>
                <a:r>
                  <a:rPr lang="en-US" sz="1900" dirty="0"/>
                  <a:t> </a:t>
                </a:r>
                <a:endParaRPr lang="en-US" sz="1900" dirty="0" smtClean="0"/>
              </a:p>
              <a:p>
                <a:pPr lvl="1"/>
                <a:r>
                  <a:rPr lang="en-US" sz="1900" dirty="0" smtClean="0"/>
                  <a:t>Context2target vectors (left context):</a:t>
                </a:r>
              </a:p>
              <a:p>
                <a:pPr marL="457200" lvl="1" indent="0">
                  <a:buNone/>
                </a:pPr>
                <a:r>
                  <a:rPr lang="en-US" sz="1900" dirty="0"/>
                  <a:t>	</a:t>
                </a:r>
                <a:r>
                  <a:rPr lang="en-US" sz="1900" dirty="0" smtClean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p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bSup>
                          <m:sSubSup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9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sup>
                        </m:sSubSup>
                      </m:e>
                    </m:nary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1900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en-US" sz="1900" dirty="0"/>
                  <a:t>w</a:t>
                </a:r>
                <a:r>
                  <a:rPr lang="en-US" sz="1900" dirty="0" smtClean="0"/>
                  <a:t>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19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1900" dirty="0" smtClean="0"/>
                  <a:t> are attention scores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19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1900" dirty="0" smtClean="0"/>
                  <a:t> are hidden states</a:t>
                </a:r>
              </a:p>
              <a:p>
                <a:pPr marL="285750" lvl="1" indent="-285750"/>
                <a:r>
                  <a:rPr lang="en-US" sz="2200" dirty="0" smtClean="0"/>
                  <a:t>MLP layer</a:t>
                </a:r>
              </a:p>
              <a:p>
                <a:pPr lvl="1"/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03745" cy="4351338"/>
              </a:xfrm>
              <a:blipFill rotWithShape="0">
                <a:blip r:embed="rId4"/>
                <a:stretch>
                  <a:fillRect l="-1064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Deep Neural Network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44" y="1557019"/>
            <a:ext cx="4803553" cy="35443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5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3950" y="481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3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Easy data augmentation (EDA) for ABSA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305425" cy="476567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Randomly inserting words: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Select a random word in a sentence;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Find a synonym in </a:t>
            </a:r>
            <a:r>
              <a:rPr lang="en-US" sz="1800" dirty="0" err="1" smtClean="0"/>
              <a:t>WordNet</a:t>
            </a:r>
            <a:r>
              <a:rPr lang="en-US" sz="1800" dirty="0" smtClean="0"/>
              <a:t> using NLTK;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Insert the synonym randomly.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/>
              <a:t>R</a:t>
            </a:r>
            <a:r>
              <a:rPr lang="en-US" sz="2000" dirty="0" smtClean="0"/>
              <a:t>andomly deleting words: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Select a random word in a sentence and remove it.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/>
              <a:t>Randomly swapping words: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/>
              <a:t>Select two words in a sentence and </a:t>
            </a:r>
            <a:r>
              <a:rPr lang="en-US" sz="1800" dirty="0" smtClean="0"/>
              <a:t>swap </a:t>
            </a:r>
            <a:r>
              <a:rPr lang="en-US" sz="1800" dirty="0"/>
              <a:t>them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2000" dirty="0" smtClean="0"/>
              <a:t>Synonym replacement: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/>
              <a:t>Select a random word in a sentence;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/>
              <a:t>Find a synonym in </a:t>
            </a:r>
            <a:r>
              <a:rPr lang="en-US" sz="1800" dirty="0" err="1"/>
              <a:t>WordNet</a:t>
            </a:r>
            <a:r>
              <a:rPr lang="en-US" sz="1800" dirty="0"/>
              <a:t> using NLTK;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en-US" sz="1800" dirty="0" smtClean="0"/>
              <a:t>Replace the selected word with the synonym.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00" y="1544823"/>
            <a:ext cx="5407875" cy="491294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5850" y="5174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Adjusted EDA for ABSA</a:t>
            </a:r>
            <a:endParaRPr lang="en-US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505450" cy="381317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dirty="0" smtClean="0"/>
                  <a:t>Randomly inserting </a:t>
                </a:r>
                <a:r>
                  <a:rPr lang="en-US" sz="2000" dirty="0"/>
                  <a:t>and </a:t>
                </a:r>
                <a:r>
                  <a:rPr lang="en-US" sz="2000" dirty="0" smtClean="0"/>
                  <a:t>synonym </a:t>
                </a:r>
                <a:r>
                  <a:rPr lang="en-US" sz="2000" dirty="0"/>
                  <a:t>replacement </a:t>
                </a:r>
                <a:r>
                  <a:rPr lang="en-US" sz="2000" dirty="0" smtClean="0"/>
                  <a:t>are improved using the word sense disambiguation according to which we need to select for a word </a:t>
                </a:r>
                <a:r>
                  <a:rPr lang="en-US" sz="2000" i="1" dirty="0" smtClean="0"/>
                  <a:t>w </a:t>
                </a:r>
                <a:r>
                  <a:rPr lang="en-US" sz="2000" dirty="0" smtClean="0"/>
                  <a:t>the </a:t>
                </a:r>
                <a:r>
                  <a:rPr lang="en-US" sz="2000" dirty="0" err="1" smtClean="0"/>
                  <a:t>WordNet</a:t>
                </a:r>
                <a:r>
                  <a:rPr lang="en-US" sz="2000" dirty="0" smtClean="0"/>
                  <a:t> synonym </a:t>
                </a:r>
                <a:r>
                  <a:rPr lang="en-US" sz="2000" i="1" dirty="0" smtClean="0"/>
                  <a:t>s</a:t>
                </a:r>
                <a:r>
                  <a:rPr lang="en-US" sz="2000" dirty="0" smtClean="0"/>
                  <a:t> that has the highest overlapping score between its definition </a:t>
                </a:r>
                <a:r>
                  <a:rPr lang="en-US" sz="2000" i="1" dirty="0" smtClean="0"/>
                  <a:t>D</a:t>
                </a:r>
                <a:r>
                  <a:rPr lang="en-US" sz="2000" dirty="0" smtClean="0"/>
                  <a:t> and the context words </a:t>
                </a:r>
                <a:r>
                  <a:rPr lang="en-US" sz="2000" i="1" dirty="0" smtClean="0"/>
                  <a:t>C</a:t>
                </a:r>
                <a:r>
                  <a:rPr lang="en-US" sz="2000" dirty="0" smtClean="0"/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:endParaRPr lang="en-US" sz="20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𝑂𝑣𝑒𝑟𝑙𝑎𝑝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18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:endParaRPr lang="en-US" sz="2000" dirty="0" smtClean="0"/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dirty="0" smtClean="0"/>
                  <a:t>Randomly </a:t>
                </a:r>
                <a:r>
                  <a:rPr lang="en-US" sz="2000" dirty="0"/>
                  <a:t>swapping </a:t>
                </a:r>
                <a:r>
                  <a:rPr lang="en-US" sz="2000" dirty="0" smtClean="0"/>
                  <a:t>is improved by exchanging the targets of the same category (target swap).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505450" cy="3813176"/>
              </a:xfrm>
              <a:blipFill rotWithShape="0">
                <a:blip r:embed="rId4"/>
                <a:stretch>
                  <a:fillRect l="-997" t="-799" r="-221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1639094"/>
            <a:ext cx="5067895" cy="41862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1500" y="493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err="1" smtClean="0">
                <a:solidFill>
                  <a:srgbClr val="002060"/>
                </a:solidFill>
              </a:rPr>
              <a:t>Backtranslation</a:t>
            </a:r>
            <a:r>
              <a:rPr lang="en-US" sz="2800" b="1" dirty="0" smtClean="0">
                <a:solidFill>
                  <a:srgbClr val="002060"/>
                </a:solidFill>
              </a:rPr>
              <a:t> and </a:t>
            </a:r>
            <a:r>
              <a:rPr lang="en-US" sz="2800" b="1" dirty="0" err="1">
                <a:solidFill>
                  <a:srgbClr val="002060"/>
                </a:solidFill>
              </a:rPr>
              <a:t>M</a:t>
            </a:r>
            <a:r>
              <a:rPr lang="en-US" sz="2800" b="1" dirty="0" err="1" smtClean="0">
                <a:solidFill>
                  <a:srgbClr val="002060"/>
                </a:solidFill>
              </a:rPr>
              <a:t>ixup</a:t>
            </a:r>
            <a:r>
              <a:rPr lang="en-US" sz="2800" b="1" dirty="0" smtClean="0">
                <a:solidFill>
                  <a:srgbClr val="002060"/>
                </a:solidFill>
              </a:rPr>
              <a:t> for ABSA</a:t>
            </a:r>
            <a:endParaRPr lang="en-US" sz="28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5505450" cy="453072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dirty="0" smtClean="0"/>
                  <a:t>Backtranslation is applied separately on the left and right context using the following language:</a:t>
                </a:r>
              </a:p>
              <a:p>
                <a:pPr lvl="1"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1800" dirty="0" smtClean="0"/>
                  <a:t>Dutch, Spanish and Japanese.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:endParaRPr lang="en-US" sz="1600" dirty="0" smtClean="0"/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dirty="0" err="1" smtClean="0"/>
                  <a:t>Mixup</a:t>
                </a:r>
                <a:r>
                  <a:rPr lang="en-US" sz="2000" dirty="0" smtClean="0"/>
                  <a:t> method linearly combines left context, target and right context representations of two different sentences in order to produce a new instance. Taking as example the left context of two sentences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2000" dirty="0" smtClean="0"/>
                  <a:t> , the newly generated left context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is: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1800" dirty="0" smtClean="0"/>
              </a:p>
              <a:p>
                <a:pPr indent="0">
                  <a:lnSpc>
                    <a:spcPct val="100000"/>
                  </a:lnSpc>
                  <a:spcBef>
                    <a:spcPts val="800"/>
                  </a:spcBef>
                  <a:buNone/>
                </a:pPr>
                <a:r>
                  <a:rPr lang="en-US" sz="180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𝐵𝑒𝑡𝑎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∈[0.1, 0.4]</m:t>
                    </m:r>
                  </m:oMath>
                </a14:m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5505450" cy="4530725"/>
              </a:xfrm>
              <a:blipFill rotWithShape="0">
                <a:blip r:embed="rId4"/>
                <a:stretch>
                  <a:fillRect l="-997" t="-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1555009"/>
            <a:ext cx="5283295" cy="48013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00" y="3142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517452"/>
            <a:ext cx="12192000" cy="765544"/>
          </a:xfrm>
          <a:noFill/>
        </p:spPr>
        <p:txBody>
          <a:bodyPr>
            <a:normAutofit/>
          </a:bodyPr>
          <a:lstStyle/>
          <a:p>
            <a:pPr marL="914400" indent="-914400"/>
            <a:r>
              <a:rPr lang="en-US" sz="2800" dirty="0" smtClean="0">
                <a:solidFill>
                  <a:srgbClr val="002060"/>
                </a:solidFill>
              </a:rPr>
              <a:t>          </a:t>
            </a:r>
            <a:r>
              <a:rPr lang="en-US" sz="2800" b="1" dirty="0" smtClean="0">
                <a:solidFill>
                  <a:srgbClr val="002060"/>
                </a:solidFill>
              </a:rPr>
              <a:t>Results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6B7F-B55B-492C-87A4-4161FE6EE3F7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276801"/>
              </p:ext>
            </p:extLst>
          </p:nvPr>
        </p:nvGraphicFramePr>
        <p:xfrm>
          <a:off x="638175" y="1758950"/>
          <a:ext cx="10915650" cy="45974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47925"/>
                <a:gridCol w="1247775"/>
                <a:gridCol w="1371600"/>
                <a:gridCol w="1457325"/>
                <a:gridCol w="1409700"/>
                <a:gridCol w="1438275"/>
                <a:gridCol w="1543050"/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Model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SemEval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Semeval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2016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9403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Training acc.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Testing acc.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Augmented instances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Training acc.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Testing acc.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Augmented instances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90.9 %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85.7%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</a:t>
                      </a:r>
                      <a:r>
                        <a:rPr lang="en-US" sz="1400" baseline="0" dirty="0" smtClean="0"/>
                        <a:t> + </a:t>
                      </a:r>
                      <a:r>
                        <a:rPr lang="en-US" sz="1400" dirty="0" smtClean="0"/>
                        <a:t>EDA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78.2%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96.2%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84.1%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7520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</a:t>
                      </a:r>
                      <a:r>
                        <a:rPr lang="en-US" sz="1400" baseline="0" dirty="0" smtClean="0"/>
                        <a:t> + </a:t>
                      </a:r>
                      <a:r>
                        <a:rPr lang="en-US" sz="1400" dirty="0" smtClean="0"/>
                        <a:t>EDA adj.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95.2%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78.9%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96.5%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84.4%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5640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</a:t>
                      </a:r>
                      <a:r>
                        <a:rPr lang="en-US" sz="1400" baseline="0" dirty="0" smtClean="0"/>
                        <a:t> + </a:t>
                      </a:r>
                      <a:r>
                        <a:rPr lang="en-US" sz="1400" dirty="0" smtClean="0"/>
                        <a:t>BT NL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89.9%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78.0%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78.9%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</a:t>
                      </a:r>
                      <a:r>
                        <a:rPr lang="en-US" sz="1400" baseline="0" dirty="0" smtClean="0"/>
                        <a:t> + </a:t>
                      </a:r>
                      <a:r>
                        <a:rPr lang="en-US" sz="1400" dirty="0" smtClean="0"/>
                        <a:t>BT 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85.1%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82.0%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</a:t>
                      </a:r>
                      <a:r>
                        <a:rPr lang="en-US" sz="1400" baseline="0" dirty="0" smtClean="0"/>
                        <a:t> + </a:t>
                      </a:r>
                      <a:r>
                        <a:rPr lang="en-US" sz="1400" dirty="0" smtClean="0"/>
                        <a:t>BT JA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86.9%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81.3%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84.4%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 </a:t>
                      </a:r>
                      <a:r>
                        <a:rPr lang="en-US" sz="1400" dirty="0" err="1" smtClean="0"/>
                        <a:t>mixup</a:t>
                      </a:r>
                      <a:r>
                        <a:rPr lang="en-US" sz="1400" dirty="0" smtClean="0"/>
                        <a:t> 𝛼 = 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88.0%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 </a:t>
                      </a:r>
                      <a:r>
                        <a:rPr lang="en-US" sz="1400" dirty="0" err="1" smtClean="0"/>
                        <a:t>mixup</a:t>
                      </a:r>
                      <a:r>
                        <a:rPr lang="en-US" sz="1400" dirty="0" smtClean="0"/>
                        <a:t> 𝛼 = 0.2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85.0 %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80.4%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84.3%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 </a:t>
                      </a:r>
                      <a:r>
                        <a:rPr lang="en-US" sz="1400" dirty="0" err="1" smtClean="0"/>
                        <a:t>mixup</a:t>
                      </a:r>
                      <a:r>
                        <a:rPr lang="en-US" sz="1400" dirty="0" smtClean="0"/>
                        <a:t> 𝛼 = 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89.2%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83.8%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84.1%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HAABSA </a:t>
                      </a:r>
                      <a:r>
                        <a:rPr lang="en-US" sz="1400" dirty="0" err="1" smtClean="0"/>
                        <a:t>mixup</a:t>
                      </a:r>
                      <a:r>
                        <a:rPr lang="en-US" sz="1400" dirty="0" smtClean="0"/>
                        <a:t> 𝛼 = 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82.8%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77.9%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84.1%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1880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8765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4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4440</TotalTime>
  <Words>975</Words>
  <Application>Microsoft Office PowerPoint</Application>
  <PresentationFormat>Widescreen</PresentationFormat>
  <Paragraphs>198</Paragraphs>
  <Slides>12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Data Augmentation in a Hybrid Approach for  Aspect-Based Sentiment Analysis</vt:lpstr>
      <vt:lpstr>           Introduction</vt:lpstr>
      <vt:lpstr>          Two-step Approach</vt:lpstr>
      <vt:lpstr>          Domain Sentiment Ontology</vt:lpstr>
      <vt:lpstr>          Deep Neural Network</vt:lpstr>
      <vt:lpstr>          Easy data augmentation (EDA) for ABSA</vt:lpstr>
      <vt:lpstr>          Adjusted EDA for ABSA</vt:lpstr>
      <vt:lpstr>          Backtranslation and Mixup for ABSA</vt:lpstr>
      <vt:lpstr>          Results</vt:lpstr>
      <vt:lpstr>          Insights</vt:lpstr>
      <vt:lpstr>          Conclusion</vt:lpstr>
      <vt:lpstr>  Thank you!    For questions, please send an email to maria.trusca@csie.ase.ro 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Hybrid Approach for Aspect-Based Sentiment Analysis Using  Deep Contextual Word Embeddings and Hierarchical Attention</dc:title>
  <dc:creator>Maria Trusca</dc:creator>
  <cp:lastModifiedBy>Maria Trusca</cp:lastModifiedBy>
  <cp:revision>171</cp:revision>
  <dcterms:created xsi:type="dcterms:W3CDTF">2020-05-09T15:07:37Z</dcterms:created>
  <dcterms:modified xsi:type="dcterms:W3CDTF">2021-03-15T18:54:58Z</dcterms:modified>
</cp:coreProperties>
</file>