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71" r:id="rId5"/>
    <p:sldId id="273" r:id="rId6"/>
    <p:sldId id="274" r:id="rId7"/>
    <p:sldId id="275" r:id="rId8"/>
    <p:sldId id="276" r:id="rId9"/>
    <p:sldId id="27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912" autoAdjust="0"/>
  </p:normalViewPr>
  <p:slideViewPr>
    <p:cSldViewPr snapToGrid="0">
      <p:cViewPr varScale="1">
        <p:scale>
          <a:sx n="67" d="100"/>
          <a:sy n="67" d="100"/>
        </p:scale>
        <p:origin x="4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3589E-937C-484D-A924-92E2CFC0CC3E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DDD05-A215-4B38-8847-74DDF84BA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Maria Trusca, I am Bucharest University of Economic Studies. The name of our work is “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Hybrid Approach for Aspect-Based Sentiment Analysis Using Deep Contextual Word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Embeddings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Hierarchical Attention”.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colleagues are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Wassenberg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Flavius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Frasincar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Rommert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Dekker. They all are from Erasmus University Rotterdam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DD05-A215-4B38-8847-74DDF84BAE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DD05-A215-4B38-8847-74DDF84BAE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ED25-3837-4502-9A00-355BACD9998E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3B7D-6E6F-4B0B-B3C8-C29D9CD16C03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5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F7C5-C436-4AA6-82FA-AC07FEAA4237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515600" cy="320675"/>
          </a:xfrm>
        </p:spPr>
        <p:txBody>
          <a:bodyPr/>
          <a:lstStyle>
            <a:lvl1pPr algn="l">
              <a:defRPr/>
            </a:lvl1pPr>
          </a:lstStyle>
          <a:p>
            <a:fld id="{FD836B7F-B55B-492C-87A4-4161FE6EE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FF07-8D73-409E-9754-AC2BFA806D04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93EB-0162-4038-BF14-F161888FD0A9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1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94F9-D531-44CA-8E7D-47035F5EA68B}" type="datetime1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B8F-46D5-4E08-B55B-6956E6895099}" type="datetime1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ED5-0D1D-4D04-BD33-4EBBFC4EECAF}" type="datetime1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9F6E-5E9A-47D1-A48C-67B25C444F9F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19B5-B48B-4825-B088-A5BE822CF78E}" type="datetime1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B182-7084-4FDD-A8DC-A0A8DEC6AC91}" type="datetime1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36B7F-B55B-492C-87A4-4161FE6EE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2.png"/><Relationship Id="rId5" Type="http://schemas.openxmlformats.org/officeDocument/2006/relationships/hyperlink" Target="mailto:maria.trusca@csie.ase.ro" TargetMode="External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wma"/><Relationship Id="rId7" Type="http://schemas.openxmlformats.org/officeDocument/2006/relationships/image" Target="../media/image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m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7.wma"/><Relationship Id="rId7" Type="http://schemas.openxmlformats.org/officeDocument/2006/relationships/image" Target="../media/image5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m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9.wma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584251"/>
            <a:ext cx="12192000" cy="102832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Explaining a Neural Attention Model for Aspect-Based Sentiment Classification Using Diagnostic Classification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3479218"/>
            <a:ext cx="5494565" cy="115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Lisa Meijer</a:t>
            </a:r>
          </a:p>
          <a:p>
            <a:pPr>
              <a:spcBef>
                <a:spcPts val="300"/>
              </a:spcBef>
            </a:pPr>
            <a:r>
              <a:rPr lang="en-US" sz="1400" dirty="0"/>
              <a:t>Delft University of </a:t>
            </a:r>
            <a:r>
              <a:rPr lang="en-US" sz="1400" dirty="0" smtClean="0"/>
              <a:t>Technology</a:t>
            </a:r>
          </a:p>
          <a:p>
            <a:pPr>
              <a:spcBef>
                <a:spcPts val="300"/>
              </a:spcBef>
            </a:pPr>
            <a:r>
              <a:rPr lang="en-US" sz="1400" dirty="0" smtClean="0"/>
              <a:t>lhmeijer@tudelft.nl</a:t>
            </a:r>
            <a:endParaRPr lang="en-US" sz="1400" dirty="0">
              <a:latin typeface="+mj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823980" y="3466750"/>
            <a:ext cx="5472795" cy="115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Maria Trusca</a:t>
            </a:r>
          </a:p>
          <a:p>
            <a:pPr>
              <a:spcBef>
                <a:spcPts val="300"/>
              </a:spcBef>
            </a:pPr>
            <a:r>
              <a:rPr lang="en-US" sz="1400" dirty="0" smtClean="0"/>
              <a:t>Bucharest University of Economic Studies</a:t>
            </a:r>
          </a:p>
          <a:p>
            <a:pPr>
              <a:spcBef>
                <a:spcPts val="300"/>
              </a:spcBef>
            </a:pPr>
            <a:r>
              <a:rPr lang="en-US" sz="1400" dirty="0" smtClean="0"/>
              <a:t>maria.trusca@csie.ase.ro</a:t>
            </a:r>
            <a:endParaRPr lang="en-US" sz="1400" dirty="0">
              <a:latin typeface="+mj-lt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359603" y="3472984"/>
            <a:ext cx="5472794" cy="115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Flavius </a:t>
            </a:r>
            <a:r>
              <a:rPr lang="en-US" sz="1800" dirty="0" err="1" smtClean="0"/>
              <a:t>Frasincar</a:t>
            </a:r>
            <a:endParaRPr lang="en-US" sz="1800" dirty="0" smtClean="0"/>
          </a:p>
          <a:p>
            <a:pPr>
              <a:spcBef>
                <a:spcPts val="300"/>
              </a:spcBef>
            </a:pPr>
            <a:r>
              <a:rPr lang="en-US" sz="1400" dirty="0" smtClean="0"/>
              <a:t>Erasmus University Rotterdam</a:t>
            </a:r>
          </a:p>
          <a:p>
            <a:pPr>
              <a:spcBef>
                <a:spcPts val="300"/>
              </a:spcBef>
            </a:pPr>
            <a:r>
              <a:rPr lang="en-US" sz="1400" dirty="0" smtClean="0"/>
              <a:t>fransincar@ese.eur.nl</a:t>
            </a:r>
            <a:endParaRPr lang="en-US" sz="1400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515600" cy="320675"/>
          </a:xfrm>
        </p:spPr>
        <p:txBody>
          <a:bodyPr/>
          <a:lstStyle/>
          <a:p>
            <a:pPr algn="l"/>
            <a:r>
              <a:rPr lang="en-US" dirty="0"/>
              <a:t>1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4333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05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800" b="1" dirty="0" smtClean="0">
                <a:solidFill>
                  <a:srgbClr val="002060"/>
                </a:solidFill>
              </a:rPr>
              <a:t/>
            </a:r>
            <a:br>
              <a:rPr lang="en-US" sz="3800" b="1" dirty="0" smtClean="0">
                <a:solidFill>
                  <a:srgbClr val="002060"/>
                </a:solidFill>
              </a:rPr>
            </a:br>
            <a:r>
              <a:rPr lang="en-US" sz="3800" b="1" dirty="0">
                <a:solidFill>
                  <a:srgbClr val="002060"/>
                </a:solidFill>
              </a:rPr>
              <a:t/>
            </a:r>
            <a:br>
              <a:rPr lang="en-US" sz="3800" b="1" dirty="0">
                <a:solidFill>
                  <a:srgbClr val="002060"/>
                </a:solidFill>
              </a:rPr>
            </a:br>
            <a:r>
              <a:rPr lang="en-US" sz="3800" b="1" dirty="0" smtClean="0">
                <a:solidFill>
                  <a:srgbClr val="002060"/>
                </a:solidFill>
              </a:rPr>
              <a:t>Thank you!</a:t>
            </a:r>
            <a:br>
              <a:rPr lang="en-US" sz="3800" b="1" dirty="0" smtClean="0">
                <a:solidFill>
                  <a:srgbClr val="002060"/>
                </a:solidFill>
              </a:rPr>
            </a:br>
            <a:r>
              <a:rPr lang="en-US" sz="3800" b="1" dirty="0">
                <a:solidFill>
                  <a:srgbClr val="002060"/>
                </a:solidFill>
              </a:rPr>
              <a:t/>
            </a:r>
            <a:br>
              <a:rPr lang="en-US" sz="3800" b="1" dirty="0">
                <a:solidFill>
                  <a:srgbClr val="002060"/>
                </a:solidFill>
              </a:rPr>
            </a:br>
            <a:r>
              <a:rPr lang="en-US" sz="3800" b="1" dirty="0" smtClean="0">
                <a:solidFill>
                  <a:srgbClr val="002060"/>
                </a:solidFill>
              </a:rPr>
              <a:t/>
            </a:r>
            <a:br>
              <a:rPr lang="en-US" sz="3800" b="1" dirty="0" smtClean="0">
                <a:solidFill>
                  <a:srgbClr val="002060"/>
                </a:solidFill>
              </a:rPr>
            </a:br>
            <a:r>
              <a:rPr lang="en-US" sz="3800" b="1" dirty="0">
                <a:solidFill>
                  <a:srgbClr val="002060"/>
                </a:solidFill>
              </a:rPr>
              <a:t/>
            </a:r>
            <a:br>
              <a:rPr lang="en-US" sz="38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For questions, please send an email to </a:t>
            </a:r>
            <a:r>
              <a:rPr lang="en-US" sz="2000" b="1" dirty="0" smtClean="0">
                <a:solidFill>
                  <a:srgbClr val="002060"/>
                </a:solidFill>
                <a:hlinkClick r:id="rId5"/>
              </a:rPr>
              <a:t>maria.trusca@csie.ase.ro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/>
            </a:r>
            <a:br>
              <a:rPr lang="en-US" sz="2000" b="1" dirty="0">
                <a:solidFill>
                  <a:srgbClr val="002060"/>
                </a:solidFill>
              </a:rPr>
            </a:b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AutoShape 2" descr="File:Octicons-mark-github.svg - Wikimedia Commons"/>
          <p:cNvSpPr>
            <a:spLocks noChangeAspect="1" noChangeArrowheads="1"/>
          </p:cNvSpPr>
          <p:nvPr/>
        </p:nvSpPr>
        <p:spPr bwMode="auto">
          <a:xfrm>
            <a:off x="155574" y="-144463"/>
            <a:ext cx="2230431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49" y="5193045"/>
            <a:ext cx="504824" cy="480680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10515600" cy="32067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1" y="5700712"/>
            <a:ext cx="977900" cy="9779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4573" y="371475"/>
            <a:ext cx="406400" cy="3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9391" cy="4351338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Aspect-based Sentiment Classification (ABSC): finds the sentiment label (</a:t>
            </a:r>
            <a:r>
              <a:rPr lang="en-US" sz="2200" dirty="0"/>
              <a:t>positive, negative or </a:t>
            </a:r>
            <a:r>
              <a:rPr lang="en-US" sz="2200" dirty="0" smtClean="0"/>
              <a:t>neutral) </a:t>
            </a:r>
            <a:r>
              <a:rPr lang="en-US" sz="2200" dirty="0"/>
              <a:t>at the aspect-level of the entity of </a:t>
            </a:r>
            <a:r>
              <a:rPr lang="en-US" sz="2200" dirty="0" smtClean="0"/>
              <a:t>interest.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dirty="0"/>
              <a:t>Using Diagnostic Classification, we examine </a:t>
            </a:r>
            <a:r>
              <a:rPr lang="en-US" sz="2200" dirty="0" smtClean="0"/>
              <a:t>the inner working of a model designed for ABSC. Precisely, we check whether </a:t>
            </a:r>
            <a:r>
              <a:rPr lang="en-US" sz="2200" dirty="0"/>
              <a:t>the internal layers of a </a:t>
            </a:r>
            <a:r>
              <a:rPr lang="en-US" sz="2200" dirty="0" smtClean="0"/>
              <a:t>model encode </a:t>
            </a:r>
            <a:r>
              <a:rPr lang="en-US" sz="2200" dirty="0"/>
              <a:t>for each word of an opinion, relevant </a:t>
            </a:r>
            <a:r>
              <a:rPr lang="en-US" sz="2200" dirty="0" smtClean="0"/>
              <a:t>information.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dirty="0" smtClean="0"/>
              <a:t>We use </a:t>
            </a:r>
            <a:r>
              <a:rPr lang="en-US" sz="2200" dirty="0"/>
              <a:t>a state-of-the-art ABSC model, the </a:t>
            </a:r>
            <a:r>
              <a:rPr lang="en-US" sz="2200" dirty="0" smtClean="0"/>
              <a:t>Left-Center-Right </a:t>
            </a:r>
            <a:r>
              <a:rPr lang="en-US" sz="2200" dirty="0"/>
              <a:t>Rotatory Attention model with multiple hops (</a:t>
            </a:r>
            <a:r>
              <a:rPr lang="en-US" sz="2200" dirty="0" smtClean="0"/>
              <a:t>LCR-Rot-hop</a:t>
            </a:r>
            <a:r>
              <a:rPr lang="en-US" sz="2200" dirty="0"/>
              <a:t>), proposed by </a:t>
            </a:r>
            <a:r>
              <a:rPr lang="en-US" sz="2200" dirty="0" err="1"/>
              <a:t>Wallaart</a:t>
            </a:r>
            <a:r>
              <a:rPr lang="en-US" sz="2200" dirty="0"/>
              <a:t> and </a:t>
            </a:r>
            <a:r>
              <a:rPr lang="en-US" sz="2200" dirty="0" err="1" smtClean="0"/>
              <a:t>Frasincar</a:t>
            </a:r>
            <a:r>
              <a:rPr lang="en-US" sz="2200" dirty="0" smtClean="0"/>
              <a:t> (2019).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 </a:t>
            </a:r>
            <a:r>
              <a:rPr lang="en-US" sz="2800" b="1" dirty="0" smtClean="0">
                <a:solidFill>
                  <a:srgbClr val="002060"/>
                </a:solidFill>
              </a:rPr>
              <a:t>Introduction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1190" y="3380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0374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The backup model is a Left-Center-Right Separated Neural Network with Multiple Rotatory Attention (LCR-Rot-hop). The main layers of the neural network are:</a:t>
                </a:r>
              </a:p>
              <a:p>
                <a:r>
                  <a:rPr lang="en-US" sz="2200" dirty="0" smtClean="0"/>
                  <a:t>Input (word </a:t>
                </a:r>
                <a:r>
                  <a:rPr lang="en-US" sz="2200" dirty="0" err="1" smtClean="0"/>
                  <a:t>embeddings</a:t>
                </a:r>
                <a:r>
                  <a:rPr lang="en-US" sz="2200" dirty="0" smtClean="0"/>
                  <a:t>)</a:t>
                </a:r>
              </a:p>
              <a:p>
                <a:r>
                  <a:rPr lang="en-US" sz="2200" dirty="0" smtClean="0"/>
                  <a:t>LSTM (context-based word </a:t>
                </a:r>
                <a:r>
                  <a:rPr lang="en-US" sz="2200" dirty="0" err="1" smtClean="0"/>
                  <a:t>embeddings</a:t>
                </a:r>
                <a:r>
                  <a:rPr lang="en-US" sz="2200" dirty="0" smtClean="0"/>
                  <a:t>)</a:t>
                </a:r>
              </a:p>
              <a:p>
                <a:r>
                  <a:rPr lang="en-US" sz="2200" dirty="0" smtClean="0"/>
                  <a:t>Rotatory Attention (applied multiple times)</a:t>
                </a:r>
              </a:p>
              <a:p>
                <a:pPr lvl="1"/>
                <a:r>
                  <a:rPr lang="en-US" sz="1900" dirty="0" smtClean="0"/>
                  <a:t>Target2context vectors (left context):</a:t>
                </a:r>
              </a:p>
              <a:p>
                <a:pPr marL="457200" lvl="1" indent="0">
                  <a:buNone/>
                </a:pPr>
                <a:r>
                  <a:rPr lang="en-US" sz="1900" dirty="0"/>
                  <a:t>	</a:t>
                </a:r>
                <a:r>
                  <a:rPr lang="en-US" sz="19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/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Sup>
                          <m:sSub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</m:e>
                    </m:nary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en-US" sz="1900" dirty="0" smtClean="0"/>
              </a:p>
              <a:p>
                <a:pPr lvl="1"/>
                <a:r>
                  <a:rPr lang="en-US" sz="1900" dirty="0" smtClean="0"/>
                  <a:t>Context2target vectors (left context):</a:t>
                </a:r>
              </a:p>
              <a:p>
                <a:pPr marL="457200" lvl="1" indent="0">
                  <a:buNone/>
                </a:pPr>
                <a:r>
                  <a:rPr lang="en-US" sz="1900" dirty="0"/>
                  <a:t>	</a:t>
                </a:r>
                <a:r>
                  <a:rPr lang="en-US" sz="19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Sup>
                          <m:sSubSup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1900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sz="1900" dirty="0"/>
                  <a:t>w</a:t>
                </a:r>
                <a:r>
                  <a:rPr lang="en-US" sz="1900" dirty="0" smtClean="0"/>
                  <a:t>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19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1900" dirty="0" smtClean="0"/>
                  <a:t> are attention scores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19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1900" dirty="0" smtClean="0"/>
                  <a:t> are hidden states</a:t>
                </a:r>
              </a:p>
              <a:p>
                <a:pPr marL="285750" lvl="1" indent="-285750"/>
                <a:r>
                  <a:rPr lang="en-US" sz="2200" dirty="0" smtClean="0"/>
                  <a:t>MLP layer</a:t>
                </a:r>
              </a:p>
              <a:p>
                <a:pPr lvl="1"/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03745" cy="4351338"/>
              </a:xfrm>
              <a:blipFill rotWithShape="0">
                <a:blip r:embed="rId4"/>
                <a:stretch>
                  <a:fillRect l="-1064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LCR-Rot hop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44" y="1557019"/>
            <a:ext cx="4803553" cy="354436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3</a:t>
            </a:fld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5850" y="4119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3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1625" cy="43513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Using Diagnostic Classification, we keep track of the following information deemed useful at the word level for ABSC:</a:t>
            </a:r>
          </a:p>
          <a:p>
            <a:pPr lvl="1"/>
            <a:r>
              <a:rPr lang="en-US" sz="1800" dirty="0"/>
              <a:t>part of speech;</a:t>
            </a:r>
          </a:p>
          <a:p>
            <a:pPr lvl="1"/>
            <a:r>
              <a:rPr lang="en-US" sz="1800" dirty="0"/>
              <a:t>the presence of a relation with the aspect;</a:t>
            </a:r>
          </a:p>
          <a:p>
            <a:pPr lvl="1"/>
            <a:r>
              <a:rPr lang="en-US" sz="1800" dirty="0"/>
              <a:t>the sentiment value;</a:t>
            </a:r>
          </a:p>
          <a:p>
            <a:pPr lvl="1"/>
            <a:r>
              <a:rPr lang="en-US" sz="1800" dirty="0"/>
              <a:t>the sentiment value related to the </a:t>
            </a:r>
            <a:r>
              <a:rPr lang="en-US" sz="1800" dirty="0" smtClean="0"/>
              <a:t>aspect.</a:t>
            </a:r>
          </a:p>
          <a:p>
            <a:r>
              <a:rPr lang="en-US" sz="2000" dirty="0" smtClean="0"/>
              <a:t>The context information is extracted from all the internal layers of the LCR-Rot-hop model:</a:t>
            </a:r>
          </a:p>
          <a:p>
            <a:pPr lvl="1"/>
            <a:r>
              <a:rPr lang="en-US" sz="1800" dirty="0" smtClean="0"/>
              <a:t>Embedding layer;</a:t>
            </a:r>
          </a:p>
          <a:p>
            <a:pPr lvl="1"/>
            <a:r>
              <a:rPr lang="en-US" sz="1800" dirty="0" smtClean="0"/>
              <a:t>Bi-LSTM hidden states;</a:t>
            </a:r>
          </a:p>
          <a:p>
            <a:pPr lvl="1"/>
            <a:r>
              <a:rPr lang="en-US" sz="1800" dirty="0" smtClean="0"/>
              <a:t>Context representations</a:t>
            </a:r>
            <a:r>
              <a:rPr lang="en-US" sz="2000" dirty="0" smtClean="0"/>
              <a:t>. 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Diagnostic Classification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108201"/>
            <a:ext cx="5639357" cy="28321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36300" y="465139"/>
            <a:ext cx="406400" cy="4064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36300" y="4651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30" advTm="167631"/>
    </mc:Choice>
    <mc:Fallback xmlns="">
      <p:transition spd="slow" advTm="16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7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16737" x="6534150" y="2451100"/>
          <p14:tracePt t="117020" x="6559550" y="2451100"/>
          <p14:tracePt t="117037" x="6680200" y="2470150"/>
          <p14:tracePt t="117053" x="6788150" y="2489200"/>
          <p14:tracePt t="117053" x="6826250" y="2495550"/>
          <p14:tracePt t="117072" x="6883400" y="2501900"/>
          <p14:tracePt t="117086" x="6934200" y="2514600"/>
          <p14:tracePt t="117103" x="6965950" y="2514600"/>
          <p14:tracePt t="117120" x="6978650" y="2514600"/>
          <p14:tracePt t="117137" x="6997700" y="2514600"/>
          <p14:tracePt t="117137" x="7004050" y="2514600"/>
          <p14:tracePt t="117154" x="7010400" y="2514600"/>
          <p14:tracePt t="117170" x="7023100" y="2514600"/>
          <p14:tracePt t="117186" x="7029450" y="2514600"/>
          <p14:tracePt t="117203" x="7054850" y="2514600"/>
          <p14:tracePt t="117203" x="7067550" y="2514600"/>
          <p14:tracePt t="117221" x="7086600" y="2508250"/>
          <p14:tracePt t="117236" x="7124700" y="2508250"/>
          <p14:tracePt t="117253" x="7150100" y="2501900"/>
          <p14:tracePt t="117270" x="7194550" y="2508250"/>
          <p14:tracePt t="117270" x="7219950" y="2508250"/>
          <p14:tracePt t="117286" x="7264400" y="2514600"/>
          <p14:tracePt t="117286" x="7308850" y="2514600"/>
          <p14:tracePt t="117303" x="7404100" y="2540000"/>
          <p14:tracePt t="117320" x="7454900" y="2546350"/>
          <p14:tracePt t="117337" x="7473950" y="2546350"/>
          <p14:tracePt t="117337" x="7499350" y="2546350"/>
          <p14:tracePt t="117354" x="7499350" y="2552700"/>
          <p14:tracePt t="117370" x="7512050" y="2552700"/>
          <p14:tracePt t="117371" x="0" y="0"/>
        </p14:tracePtLst>
        <p14:tracePtLst>
          <p14:tracePt t="118303" x="10693400" y="2425700"/>
          <p14:tracePt t="118453" x="10941050" y="2501900"/>
          <p14:tracePt t="118469" x="11029950" y="2533650"/>
          <p14:tracePt t="118486" x="11068050" y="2559050"/>
          <p14:tracePt t="118503" x="11099800" y="2565400"/>
          <p14:tracePt t="118503" x="11118850" y="2571750"/>
          <p14:tracePt t="118536" x="11131550" y="2578100"/>
          <p14:tracePt t="118553" x="11137900" y="2578100"/>
          <p14:tracePt t="118570" x="11144250" y="2578100"/>
          <p14:tracePt t="118586" x="11156950" y="2584450"/>
          <p14:tracePt t="118603" x="11163300" y="2584450"/>
          <p14:tracePt t="118620" x="11188700" y="2590800"/>
          <p14:tracePt t="118638" x="11201400" y="2590800"/>
          <p14:tracePt t="118638" x="11220450" y="2590800"/>
          <p14:tracePt t="118653" x="11239500" y="2590800"/>
          <p14:tracePt t="118669" x="11264900" y="2590800"/>
          <p14:tracePt t="118687" x="11277600" y="2590800"/>
          <p14:tracePt t="118703" x="11322050" y="2590800"/>
          <p14:tracePt t="118703" x="11334750" y="2590800"/>
          <p14:tracePt t="118719" x="11353800" y="2590800"/>
          <p14:tracePt t="118736" x="11404600" y="2590800"/>
          <p14:tracePt t="118753" x="11417300" y="2590800"/>
          <p14:tracePt t="118769" x="11436350" y="2590800"/>
          <p14:tracePt t="118803" x="11449050" y="2590800"/>
          <p14:tracePt t="118819" x="11455400" y="2590800"/>
          <p14:tracePt t="118836" x="11461750" y="2590800"/>
          <p14:tracePt t="118853" x="11468100" y="2590800"/>
          <p14:tracePt t="118870" x="11480800" y="2590800"/>
          <p14:tracePt t="118886" x="11487150" y="2584450"/>
          <p14:tracePt t="118903" x="11499850" y="2584450"/>
          <p14:tracePt t="118920" x="11506200" y="2578100"/>
          <p14:tracePt t="118936" x="11512550" y="2578100"/>
          <p14:tracePt t="118953" x="11518900" y="2578100"/>
          <p14:tracePt t="118969" x="11518900" y="2571750"/>
          <p14:tracePt t="118986" x="11525250" y="2571750"/>
          <p14:tracePt t="119006" x="11531600" y="2571750"/>
          <p14:tracePt t="119020" x="11544300" y="2571750"/>
          <p14:tracePt t="119070" x="11550650" y="2565400"/>
          <p14:tracePt t="119102" x="11557000" y="2559050"/>
          <p14:tracePt t="119120" x="11563350" y="2559050"/>
          <p14:tracePt t="119136" x="11569700" y="2552700"/>
          <p14:tracePt t="119153" x="11576050" y="2552700"/>
          <p14:tracePt t="119169" x="11588750" y="2552700"/>
          <p14:tracePt t="119186" x="11601450" y="2546350"/>
          <p14:tracePt t="119269" x="0" y="0"/>
        </p14:tracePtLst>
        <p14:tracePtLst>
          <p14:tracePt t="129932" x="8426450" y="2622550"/>
          <p14:tracePt t="130099" x="8420100" y="2673350"/>
          <p14:tracePt t="130116" x="8420100" y="2711450"/>
          <p14:tracePt t="130133" x="8420100" y="2724150"/>
          <p14:tracePt t="130149" x="8420100" y="2730500"/>
          <p14:tracePt t="130166" x="8420100" y="2755900"/>
          <p14:tracePt t="130182" x="8426450" y="2762250"/>
          <p14:tracePt t="130199" x="8426450" y="2768600"/>
          <p14:tracePt t="130216" x="8432800" y="2768600"/>
          <p14:tracePt t="130232" x="8464550" y="2774950"/>
          <p14:tracePt t="130249" x="8509000" y="2774950"/>
          <p14:tracePt t="130266" x="8547100" y="2774950"/>
          <p14:tracePt t="130282" x="8559800" y="2774950"/>
          <p14:tracePt t="130300" x="8572500" y="2774950"/>
          <p14:tracePt t="130315" x="8591550" y="2774950"/>
          <p14:tracePt t="130332" x="8616950" y="2774950"/>
          <p14:tracePt t="130349" x="8636000" y="2774950"/>
          <p14:tracePt t="130366" x="8661400" y="2774950"/>
          <p14:tracePt t="130382" x="8686800" y="2768600"/>
          <p14:tracePt t="130399" x="8699500" y="2762250"/>
          <p14:tracePt t="130416" x="8731250" y="2743200"/>
          <p14:tracePt t="130432" x="8769350" y="2730500"/>
          <p14:tracePt t="130432" x="8775700" y="2724150"/>
          <p14:tracePt t="130449" x="8782050" y="2724150"/>
          <p14:tracePt t="130465" x="8794750" y="2717800"/>
          <p14:tracePt t="130482" x="8801100" y="2711450"/>
          <p14:tracePt t="130499" x="8807450" y="2711450"/>
          <p14:tracePt t="130515" x="8807450" y="2705100"/>
          <p14:tracePt t="130534" x="8807450" y="2686050"/>
          <p14:tracePt t="130549" x="8801100" y="2679700"/>
          <p14:tracePt t="130565" x="8756650" y="2647950"/>
          <p14:tracePt t="130582" x="8731250" y="2628900"/>
          <p14:tracePt t="130582" x="8699500" y="2622550"/>
          <p14:tracePt t="130599" x="8667750" y="2609850"/>
          <p14:tracePt t="130615" x="8616950" y="2597150"/>
          <p14:tracePt t="130632" x="8578850" y="2597150"/>
          <p14:tracePt t="130649" x="8547100" y="2597150"/>
          <p14:tracePt t="130649" x="8540750" y="2603500"/>
          <p14:tracePt t="130665" x="8515350" y="2609850"/>
          <p14:tracePt t="130682" x="8496300" y="2622550"/>
          <p14:tracePt t="130699" x="8477250" y="2641600"/>
          <p14:tracePt t="130716" x="8445500" y="2667000"/>
          <p14:tracePt t="130716" x="8420100" y="2705100"/>
          <p14:tracePt t="130733" x="8407400" y="2724150"/>
          <p14:tracePt t="130749" x="8388350" y="2743200"/>
          <p14:tracePt t="130765" x="8375650" y="2768600"/>
          <p14:tracePt t="130782" x="8369300" y="2787650"/>
          <p14:tracePt t="130782" x="8369300" y="2794000"/>
          <p14:tracePt t="130799" x="8362950" y="2800350"/>
          <p14:tracePt t="130799" x="8356600" y="2825750"/>
          <p14:tracePt t="130817" x="8350250" y="2851150"/>
          <p14:tracePt t="130832" x="8331200" y="2889250"/>
          <p14:tracePt t="130848" x="8331200" y="2914650"/>
          <p14:tracePt t="130866" x="8337550" y="2952750"/>
          <p14:tracePt t="130882" x="8350250" y="2971800"/>
          <p14:tracePt t="130899" x="8470900" y="3035300"/>
          <p14:tracePt t="130915" x="8674100" y="3028950"/>
          <p14:tracePt t="130917" x="0" y="0"/>
        </p14:tracePtLst>
        <p14:tracePtLst>
          <p14:tracePt t="133982" x="9652000" y="2565400"/>
          <p14:tracePt t="134198" x="9632950" y="2578100"/>
          <p14:tracePt t="134214" x="9613900" y="2597150"/>
          <p14:tracePt t="134231" x="9594850" y="2597150"/>
          <p14:tracePt t="134231" x="9582150" y="2609850"/>
          <p14:tracePt t="134247" x="9575800" y="2609850"/>
          <p14:tracePt t="134264" x="9569450" y="2628900"/>
          <p14:tracePt t="134281" x="9556750" y="2647950"/>
          <p14:tracePt t="134297" x="9531350" y="2667000"/>
          <p14:tracePt t="134314" x="9512300" y="2692400"/>
          <p14:tracePt t="134314" x="9499600" y="2705100"/>
          <p14:tracePt t="134331" x="9467850" y="2743200"/>
          <p14:tracePt t="134348" x="9455150" y="2774950"/>
          <p14:tracePt t="134364" x="9442450" y="2813050"/>
          <p14:tracePt t="134381" x="9429750" y="2844800"/>
          <p14:tracePt t="134381" x="9429750" y="2851150"/>
          <p14:tracePt t="134399" x="9423400" y="2876550"/>
          <p14:tracePt t="134414" x="9423400" y="2889250"/>
          <p14:tracePt t="134431" x="9423400" y="2908300"/>
          <p14:tracePt t="134447" x="9423400" y="2927350"/>
          <p14:tracePt t="134464" x="9423400" y="2971800"/>
          <p14:tracePt t="134464" x="9429750" y="2971800"/>
          <p14:tracePt t="134481" x="9442450" y="3003550"/>
          <p14:tracePt t="134498" x="9455150" y="3028950"/>
          <p14:tracePt t="134514" x="9480550" y="3041650"/>
          <p14:tracePt t="134514" x="9480550" y="3048000"/>
          <p14:tracePt t="134531" x="9486900" y="3054350"/>
          <p14:tracePt t="134548" x="9505950" y="3073400"/>
          <p14:tracePt t="134564" x="9537700" y="3092450"/>
          <p14:tracePt t="134581" x="9563100" y="3098800"/>
          <p14:tracePt t="134598" x="9620250" y="3098800"/>
          <p14:tracePt t="134598" x="9645650" y="3098800"/>
          <p14:tracePt t="134615" x="9696450" y="3092450"/>
          <p14:tracePt t="134631" x="9747250" y="3060700"/>
          <p14:tracePt t="134648" x="9779000" y="3048000"/>
          <p14:tracePt t="134664" x="9810750" y="3035300"/>
          <p14:tracePt t="134683" x="9842500" y="3016250"/>
          <p14:tracePt t="134697" x="9848850" y="3003550"/>
          <p14:tracePt t="134714" x="9867900" y="2997200"/>
          <p14:tracePt t="134731" x="9880600" y="2990850"/>
          <p14:tracePt t="134748" x="9886950" y="2978150"/>
          <p14:tracePt t="134764" x="9893300" y="2971800"/>
          <p14:tracePt t="134781" x="9893300" y="2965450"/>
          <p14:tracePt t="134797" x="9899650" y="2959100"/>
          <p14:tracePt t="134814" x="9906000" y="2946400"/>
          <p14:tracePt t="134814" x="9918700" y="2940050"/>
          <p14:tracePt t="134832" x="9925050" y="2895600"/>
          <p14:tracePt t="134847" x="9925050" y="2863850"/>
          <p14:tracePt t="134864" x="9925050" y="2851150"/>
          <p14:tracePt t="134880" x="9925050" y="2832100"/>
          <p14:tracePt t="134880" x="9925050" y="2813050"/>
          <p14:tracePt t="134897" x="9925050" y="2800350"/>
          <p14:tracePt t="134897" x="9912350" y="2794000"/>
          <p14:tracePt t="134914" x="9899650" y="2762250"/>
          <p14:tracePt t="134930" x="9893300" y="2743200"/>
          <p14:tracePt t="134947" x="9880600" y="2717800"/>
          <p14:tracePt t="134964" x="9867900" y="2705100"/>
          <p14:tracePt t="134964" x="9848850" y="2679700"/>
          <p14:tracePt t="134980" x="9836150" y="2673350"/>
          <p14:tracePt t="134997" x="9817100" y="2654300"/>
          <p14:tracePt t="135014" x="9804400" y="2635250"/>
          <p14:tracePt t="135031" x="9785350" y="2616200"/>
          <p14:tracePt t="135031" x="9779000" y="2609850"/>
          <p14:tracePt t="135048" x="9759950" y="2603500"/>
          <p14:tracePt t="135064" x="9747250" y="2597150"/>
          <p14:tracePt t="135081" x="9734550" y="2597150"/>
          <p14:tracePt t="135097" x="9728200" y="2597150"/>
          <p14:tracePt t="135115" x="9715500" y="2597150"/>
          <p14:tracePt t="135131" x="9709150" y="2597150"/>
          <p14:tracePt t="135147" x="9702800" y="2597150"/>
          <p14:tracePt t="135164" x="9696450" y="2597150"/>
          <p14:tracePt t="135164" x="0" y="0"/>
        </p14:tracePtLst>
      </p14:laserTraceLst>
    </p:ext>
    <p:ext uri="{E180D4A7-C9FB-4DFB-919C-405C955672EB}">
      <p14:showEvtLst xmlns:p14="http://schemas.microsoft.com/office/powerpoint/2010/main">
        <p14:playEvt time="0" objId="2"/>
        <p14:stopEvt time="167586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1625" cy="4351338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Diagnostic Classification for part-of-speech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86" y="1077436"/>
            <a:ext cx="3310187" cy="248264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664379"/>
              </p:ext>
            </p:extLst>
          </p:nvPr>
        </p:nvGraphicFramePr>
        <p:xfrm>
          <a:off x="838199" y="2608558"/>
          <a:ext cx="5781675" cy="230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75"/>
                <a:gridCol w="1657350"/>
                <a:gridCol w="1647825"/>
                <a:gridCol w="1762125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training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test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Incorrectly predicted test set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4586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Verb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Adj.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2058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264</a:t>
                      </a:r>
                      <a:endParaRPr lang="en-US" sz="1400" dirty="0"/>
                    </a:p>
                  </a:txBody>
                  <a:tcPr/>
                </a:tc>
              </a:tr>
              <a:tr h="2892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14148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2186782"/>
            <a:ext cx="578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words per </a:t>
            </a:r>
            <a:r>
              <a:rPr lang="en-US" sz="1600" i="1" dirty="0" smtClean="0"/>
              <a:t>part-of-speech</a:t>
            </a:r>
            <a:r>
              <a:rPr lang="en-US" sz="1600" dirty="0" smtClean="0"/>
              <a:t> class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86" y="3902317"/>
            <a:ext cx="3310187" cy="2482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3323" y="3599253"/>
            <a:ext cx="277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Correctly predicted test set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3323" y="6388643"/>
            <a:ext cx="319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Incorrectly predicted test set</a:t>
            </a:r>
            <a:endParaRPr lang="en-US" sz="1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0600" y="517452"/>
            <a:ext cx="406400" cy="4064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50600" y="5174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30" advTm="1926"/>
    </mc:Choice>
    <mc:Fallback xmlns="">
      <p:transition spd="slow" advTm="1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mute="1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26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81625" cy="4351338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Diagnostic Classification for the presence of a relation with the aspect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07883"/>
              </p:ext>
            </p:extLst>
          </p:nvPr>
        </p:nvGraphicFramePr>
        <p:xfrm>
          <a:off x="838199" y="3170533"/>
          <a:ext cx="5781675" cy="125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75"/>
                <a:gridCol w="1657350"/>
                <a:gridCol w="1647825"/>
                <a:gridCol w="1762125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training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test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Incorrectly predicted test set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22864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7995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1397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2748757"/>
            <a:ext cx="601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words per </a:t>
            </a:r>
            <a:r>
              <a:rPr lang="en-US" sz="1600" i="1" dirty="0" smtClean="0"/>
              <a:t>the presence of a relation with the aspect</a:t>
            </a:r>
            <a:r>
              <a:rPr lang="en-US" sz="1600" dirty="0" smtClean="0"/>
              <a:t> class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3323" y="3599253"/>
            <a:ext cx="277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Correctly predicted test set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3323" y="6388643"/>
            <a:ext cx="319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Incorrectly predicted test set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85" y="1116612"/>
            <a:ext cx="3310188" cy="2482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16" y="3886481"/>
            <a:ext cx="3310188" cy="248264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49050" y="314252"/>
            <a:ext cx="406400" cy="4064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49050" y="3142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30" advTm="1440"/>
    </mc:Choice>
    <mc:Fallback xmlns="">
      <p:transition spd="slow" advTm="1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30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264" objId="8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025" y="1611384"/>
            <a:ext cx="5381625" cy="4351338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Diagnostic Classification for the sentiment value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3323" y="3599253"/>
            <a:ext cx="277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Correctly predicted test set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3323" y="6388643"/>
            <a:ext cx="319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Incorrectly predicted test set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1" y="1826526"/>
            <a:ext cx="5381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lvl="1"/>
            <a:endParaRPr lang="en-US" sz="18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16824"/>
              </p:ext>
            </p:extLst>
          </p:nvPr>
        </p:nvGraphicFramePr>
        <p:xfrm>
          <a:off x="838200" y="2609459"/>
          <a:ext cx="6105525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695450"/>
                <a:gridCol w="1628775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training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test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Incorrectly predicted test set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Sentiment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21727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1377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1" y="2187683"/>
            <a:ext cx="578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words per </a:t>
            </a:r>
            <a:r>
              <a:rPr lang="en-US" sz="1600" i="1" dirty="0" smtClean="0"/>
              <a:t>sentiment value</a:t>
            </a:r>
            <a:r>
              <a:rPr lang="en-US" sz="1600" dirty="0" smtClean="0"/>
              <a:t> class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16" y="1150458"/>
            <a:ext cx="3305396" cy="2479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16" y="3870925"/>
            <a:ext cx="3312490" cy="2484367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4904" y="317528"/>
            <a:ext cx="429168" cy="4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3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0025" y="1611384"/>
            <a:ext cx="5381625" cy="4351338"/>
          </a:xfrm>
        </p:spPr>
        <p:txBody>
          <a:bodyPr>
            <a:normAutofit/>
          </a:bodyPr>
          <a:lstStyle/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</a:t>
            </a:r>
            <a:r>
              <a:rPr lang="en-US" sz="2800" b="1" dirty="0" smtClean="0">
                <a:solidFill>
                  <a:srgbClr val="002060"/>
                </a:solidFill>
              </a:rPr>
              <a:t>Diagnostic Classification for sentiment value of a word related to the aspect	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3323" y="3599253"/>
            <a:ext cx="277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Correctly predicted test set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843323" y="6388643"/>
            <a:ext cx="3196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Incorrectly predicted test set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1" y="1826526"/>
            <a:ext cx="5381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lvl="1"/>
            <a:endParaRPr lang="en-US" sz="1800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01529"/>
              </p:ext>
            </p:extLst>
          </p:nvPr>
        </p:nvGraphicFramePr>
        <p:xfrm>
          <a:off x="838200" y="2609459"/>
          <a:ext cx="6105525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695450"/>
                <a:gridCol w="1628775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training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Correctly predicted test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Incorrectly predicted test set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27220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Negative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9524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Sentiment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1666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1" y="2187683"/>
            <a:ext cx="578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Number of words per </a:t>
            </a:r>
            <a:r>
              <a:rPr lang="en-US" sz="1600" i="1" dirty="0" smtClean="0"/>
              <a:t>aspect-related sentiment value</a:t>
            </a:r>
            <a:r>
              <a:rPr lang="en-US" sz="1600" dirty="0" smtClean="0"/>
              <a:t> class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08" y="1001905"/>
            <a:ext cx="3396235" cy="2547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88" y="3881502"/>
            <a:ext cx="3342855" cy="2507141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3142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3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9391" cy="4351338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/>
              <a:t>Using a state-of-the-art ABSC solution, we investigated how the model deals with the detection of the useful information for our task. We conclude that:</a:t>
            </a:r>
          </a:p>
          <a:p>
            <a:pPr lvl="1" algn="just"/>
            <a:r>
              <a:rPr lang="en-US" sz="1800" dirty="0" smtClean="0"/>
              <a:t>The information like part-of-speech and the sentiment value is easier extracted by the first layers of the model;</a:t>
            </a:r>
          </a:p>
          <a:p>
            <a:pPr lvl="1" algn="just"/>
            <a:r>
              <a:rPr lang="en-US" sz="1800" dirty="0" smtClean="0"/>
              <a:t>The more complex information like the presence of a relation with an aspect, and the aspect-related sentiment value is especially detected by the upper layers of the model.</a:t>
            </a:r>
          </a:p>
          <a:p>
            <a:pPr marL="457200" lvl="1" indent="0" algn="just">
              <a:buNone/>
            </a:pPr>
            <a:endParaRPr lang="en-US" sz="1800" dirty="0" smtClean="0"/>
          </a:p>
          <a:p>
            <a:pPr algn="just"/>
            <a:r>
              <a:rPr lang="en-US" sz="2200" dirty="0" smtClean="0"/>
              <a:t>Future work:</a:t>
            </a:r>
          </a:p>
          <a:p>
            <a:pPr lvl="1" algn="just"/>
            <a:r>
              <a:rPr lang="en-US" sz="1800" dirty="0" smtClean="0"/>
              <a:t>Better </a:t>
            </a:r>
            <a:r>
              <a:rPr lang="en-US" sz="1800" dirty="0"/>
              <a:t>specify the sentiment value, and the presence </a:t>
            </a:r>
            <a:r>
              <a:rPr lang="en-US" sz="1800" dirty="0" smtClean="0"/>
              <a:t>of a </a:t>
            </a:r>
            <a:r>
              <a:rPr lang="en-US" sz="1800" dirty="0"/>
              <a:t>relation towards the </a:t>
            </a:r>
            <a:r>
              <a:rPr lang="en-US" sz="1800" dirty="0" smtClean="0"/>
              <a:t>aspect;</a:t>
            </a:r>
          </a:p>
          <a:p>
            <a:pPr lvl="1" algn="just"/>
            <a:r>
              <a:rPr lang="en-US" sz="1800" dirty="0" smtClean="0"/>
              <a:t>Check more in-depth the effect of the sentiment-holder words, by running the LCR-Rot-hop model exclusively on them;</a:t>
            </a:r>
            <a:endParaRPr lang="en-US" sz="1800" dirty="0"/>
          </a:p>
          <a:p>
            <a:pPr lvl="1" algn="just"/>
            <a:r>
              <a:rPr lang="en-US" sz="1800" dirty="0" smtClean="0"/>
              <a:t>Validate our inferences on other ABSC models and datasets.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17452"/>
            <a:ext cx="12192000" cy="765544"/>
          </a:xfrm>
          <a:noFill/>
        </p:spPr>
        <p:txBody>
          <a:bodyPr>
            <a:normAutofit/>
          </a:bodyPr>
          <a:lstStyle/>
          <a:p>
            <a:pPr marL="914400" indent="-914400"/>
            <a:r>
              <a:rPr lang="en-US" sz="2800" dirty="0" smtClean="0">
                <a:solidFill>
                  <a:srgbClr val="002060"/>
                </a:solidFill>
              </a:rPr>
              <a:t>           </a:t>
            </a:r>
            <a:r>
              <a:rPr lang="en-US" sz="2800" b="1" dirty="0" smtClean="0">
                <a:solidFill>
                  <a:srgbClr val="002060"/>
                </a:solidFill>
              </a:rPr>
              <a:t>Conclusion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6B7F-B55B-492C-87A4-4161FE6EE3F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1375" y="4158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652</Words>
  <Application>Microsoft Office PowerPoint</Application>
  <PresentationFormat>Widescreen</PresentationFormat>
  <Paragraphs>147</Paragraphs>
  <Slides>10</Slides>
  <Notes>2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Explaining a Neural Attention Model for Aspect-Based Sentiment Classification Using Diagnostic Classification </vt:lpstr>
      <vt:lpstr>           Introduction</vt:lpstr>
      <vt:lpstr>          LCR-Rot hop</vt:lpstr>
      <vt:lpstr>          Diagnostic Classification</vt:lpstr>
      <vt:lpstr>          Diagnostic Classification for part-of-speech</vt:lpstr>
      <vt:lpstr>          Diagnostic Classification for the presence of a relation with the aspect</vt:lpstr>
      <vt:lpstr>          Diagnostic Classification for the sentiment value</vt:lpstr>
      <vt:lpstr>          Diagnostic Classification for sentiment value of a word related to the aspect </vt:lpstr>
      <vt:lpstr>           Conclusion</vt:lpstr>
      <vt:lpstr>  Thank you!    For questions, please send an email to maria.trusca@csie.ase.ro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Hybrid Approach for Aspect-Based Sentiment Analysis Using  Deep Contextual Word Embeddings and Hierarchical Attention</dc:title>
  <dc:creator>Maria Trusca</dc:creator>
  <cp:lastModifiedBy>Maria Trusca</cp:lastModifiedBy>
  <cp:revision>152</cp:revision>
  <dcterms:created xsi:type="dcterms:W3CDTF">2020-05-09T15:07:37Z</dcterms:created>
  <dcterms:modified xsi:type="dcterms:W3CDTF">2021-03-17T11:17:55Z</dcterms:modified>
</cp:coreProperties>
</file>