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9" r:id="rId4"/>
    <p:sldId id="261" r:id="rId5"/>
    <p:sldId id="262" r:id="rId6"/>
    <p:sldId id="263" r:id="rId7"/>
    <p:sldId id="258" r:id="rId8"/>
    <p:sldId id="266" r:id="rId9"/>
    <p:sldId id="267" r:id="rId10"/>
    <p:sldId id="268" r:id="rId11"/>
    <p:sldId id="269" r:id="rId12"/>
    <p:sldId id="270" r:id="rId13"/>
    <p:sldId id="271" r:id="rId14"/>
    <p:sldId id="273" r:id="rId15"/>
    <p:sldId id="272" r:id="rId16"/>
    <p:sldId id="274" r:id="rId17"/>
    <p:sldId id="276" r:id="rId18"/>
    <p:sldId id="275" r:id="rId19"/>
    <p:sldId id="277" r:id="rId20"/>
    <p:sldId id="278" r:id="rId21"/>
    <p:sldId id="279" r:id="rId22"/>
    <p:sldId id="280" r:id="rId23"/>
    <p:sldId id="282" r:id="rId24"/>
    <p:sldId id="283" r:id="rId25"/>
    <p:sldId id="284" r:id="rId26"/>
    <p:sldId id="264" r:id="rId2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0000"/>
    <a:srgbClr val="00CCFF"/>
    <a:srgbClr val="FF9900"/>
    <a:srgbClr val="669900"/>
    <a:srgbClr val="99FF99"/>
    <a:srgbClr val="FF7C8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71" autoAdjust="0"/>
  </p:normalViewPr>
  <p:slideViewPr>
    <p:cSldViewPr>
      <p:cViewPr varScale="1">
        <p:scale>
          <a:sx n="51" d="100"/>
          <a:sy n="51" d="100"/>
        </p:scale>
        <p:origin x="-20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49254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9254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49254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85B809F-6719-496B-9813-E22A5CA5E71D}" type="slidenum">
              <a:rPr lang="en-US"/>
              <a:pPr>
                <a:defRPr/>
              </a:pPr>
              <a:t>‹#›</a:t>
            </a:fld>
            <a:endParaRPr lang="en-US"/>
          </a:p>
        </p:txBody>
      </p:sp>
    </p:spTree>
    <p:extLst>
      <p:ext uri="{BB962C8B-B14F-4D97-AF65-F5344CB8AC3E}">
        <p14:creationId xmlns:p14="http://schemas.microsoft.com/office/powerpoint/2010/main" val="85782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184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184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EA78DB2-3053-4A3A-8B32-20694F77E574}" type="slidenum">
              <a:rPr lang="en-US"/>
              <a:pPr>
                <a:defRPr/>
              </a:pPr>
              <a:t>‹#›</a:t>
            </a:fld>
            <a:endParaRPr lang="en-US"/>
          </a:p>
        </p:txBody>
      </p:sp>
    </p:spTree>
    <p:extLst>
      <p:ext uri="{BB962C8B-B14F-4D97-AF65-F5344CB8AC3E}">
        <p14:creationId xmlns:p14="http://schemas.microsoft.com/office/powerpoint/2010/main" val="1567458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C72CA0-1440-4FF7-99E9-46E04AC49B5E}" type="slidenum">
              <a:rPr lang="en-US" altLang="en-US" sz="1300" smtClean="0"/>
              <a:pPr eaLnBrk="1" hangingPunct="1">
                <a:spcBef>
                  <a:spcPct val="0"/>
                </a:spcBef>
              </a:pPr>
              <a:t>1</a:t>
            </a:fld>
            <a:endParaRPr lang="en-US" altLang="en-US" sz="1300" smtClean="0"/>
          </a:p>
        </p:txBody>
      </p:sp>
      <p:sp>
        <p:nvSpPr>
          <p:cNvPr id="12291" name="Rectangle 2"/>
          <p:cNvSpPr>
            <a:spLocks noGrp="1" noRot="1" noChangeAspect="1" noChangeArrowheads="1" noTextEdit="1"/>
          </p:cNvSpPr>
          <p:nvPr>
            <p:ph type="sldImg"/>
          </p:nvPr>
        </p:nvSpPr>
        <p:spPr>
          <a:xfrm>
            <a:off x="992188" y="768350"/>
            <a:ext cx="5114925" cy="3836988"/>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Hi everybody! Welcome to</a:t>
            </a:r>
            <a:r>
              <a:rPr lang="en-US" altLang="en-US" baseline="0" dirty="0" smtClean="0"/>
              <a:t> my presentation. My name is Flavius </a:t>
            </a:r>
            <a:r>
              <a:rPr lang="en-US" altLang="en-US" baseline="0" dirty="0" err="1" smtClean="0"/>
              <a:t>Frasincar</a:t>
            </a:r>
            <a:r>
              <a:rPr lang="en-US" altLang="en-US" baseline="0" dirty="0" smtClean="0"/>
              <a:t> and I am an assistant professor at Erasmus University Rotterdam in the Netherlands. The title of my talk is </a:t>
            </a:r>
            <a:r>
              <a:rPr lang="en-US" altLang="en-US" b="1" dirty="0" smtClean="0"/>
              <a:t>Review-Level Aspect-Based Sentiment Analysis Using an Ontology</a:t>
            </a:r>
            <a:r>
              <a:rPr lang="en-US" altLang="en-US" dirty="0" smtClean="0"/>
              <a:t> and it</a:t>
            </a:r>
            <a:r>
              <a:rPr lang="en-US" altLang="en-US" baseline="0" dirty="0" smtClean="0"/>
              <a:t> presents </a:t>
            </a:r>
            <a:r>
              <a:rPr lang="en-US" altLang="en-US" dirty="0" smtClean="0"/>
              <a:t>joint</a:t>
            </a:r>
            <a:r>
              <a:rPr lang="en-US" altLang="en-US" baseline="0" dirty="0" smtClean="0"/>
              <a:t> work with Sophie de </a:t>
            </a:r>
            <a:r>
              <a:rPr lang="en-US" altLang="en-US" baseline="0" dirty="0" err="1" smtClean="0"/>
              <a:t>Kok</a:t>
            </a:r>
            <a:r>
              <a:rPr lang="en-US" altLang="en-US" baseline="0" dirty="0" smtClean="0"/>
              <a:t>, a master student from my university. In this talk I will describe a domain ontology-driven approach for aspect-based sentiment analysis at review-level. In order to extend the coverage of the domain ontology, I will extend our solution using word </a:t>
            </a:r>
            <a:r>
              <a:rPr lang="en-US" altLang="en-US" baseline="0" dirty="0" err="1" smtClean="0"/>
              <a:t>embeddings</a:t>
            </a:r>
            <a:r>
              <a:rPr lang="en-US" altLang="en-US" baseline="0" dirty="0" smtClean="0"/>
              <a:t>.</a:t>
            </a:r>
            <a:endParaRPr lang="en-US" altLang="en-US" dirty="0" smtClean="0"/>
          </a:p>
        </p:txBody>
      </p:sp>
    </p:spTree>
    <p:extLst>
      <p:ext uri="{BB962C8B-B14F-4D97-AF65-F5344CB8AC3E}">
        <p14:creationId xmlns:p14="http://schemas.microsoft.com/office/powerpoint/2010/main" val="231061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In this graph you can see displayed the frequencies of aspects in the reviews for both the training and the test datasets. The first observation is that the aspect distributions</a:t>
            </a:r>
            <a:r>
              <a:rPr lang="en-US" baseline="0" dirty="0" smtClean="0"/>
              <a:t> for the training and test datasets are relatively similar. The second observation is that the frequencies of aspects are unbalanced, with the RESTAURANT#GENERAL aspect being present in all the reviews and being closely followed by the FOOD#QUALITY aspect, and the DRINK#QUALITY aspect being the least represented aspect in both training and test datasets. </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10</a:t>
            </a:fld>
            <a:endParaRPr lang="en-US"/>
          </a:p>
        </p:txBody>
      </p:sp>
    </p:spTree>
    <p:extLst>
      <p:ext uri="{BB962C8B-B14F-4D97-AF65-F5344CB8AC3E}">
        <p14:creationId xmlns:p14="http://schemas.microsoft.com/office/powerpoint/2010/main" val="206121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This is a graph about</a:t>
            </a:r>
            <a:r>
              <a:rPr lang="en-US" baseline="0" dirty="0" smtClean="0"/>
              <a:t> the frequencies of sentiment in reviews. One can notice that the sentiment distribution is unbalanced. The most represented sentiment is the positive sentiment with a frequency of approximatively 70% of the review-aspect pairs. The neutral and conflict sentiments are poorly represented in our dataset.  </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11</a:t>
            </a:fld>
            <a:endParaRPr lang="en-US"/>
          </a:p>
        </p:txBody>
      </p:sp>
    </p:spTree>
    <p:extLst>
      <p:ext uri="{BB962C8B-B14F-4D97-AF65-F5344CB8AC3E}">
        <p14:creationId xmlns:p14="http://schemas.microsoft.com/office/powerpoint/2010/main" val="120776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We have used two approaches to obtain word </a:t>
            </a:r>
            <a:r>
              <a:rPr lang="en-US" dirty="0" err="1" smtClean="0"/>
              <a:t>embeddings</a:t>
            </a:r>
            <a:r>
              <a:rPr lang="en-US" dirty="0" smtClean="0"/>
              <a:t>. </a:t>
            </a:r>
          </a:p>
          <a:p>
            <a:endParaRPr lang="en-US" dirty="0" smtClean="0"/>
          </a:p>
          <a:p>
            <a:r>
              <a:rPr lang="en-US" dirty="0" smtClean="0"/>
              <a:t>In the first approach we have employed the </a:t>
            </a:r>
            <a:r>
              <a:rPr lang="en-US" dirty="0" err="1" smtClean="0"/>
              <a:t>pretrained</a:t>
            </a:r>
            <a:r>
              <a:rPr lang="en-US" dirty="0" smtClean="0"/>
              <a:t> Google</a:t>
            </a:r>
            <a:r>
              <a:rPr lang="en-US" baseline="0" dirty="0" smtClean="0"/>
              <a:t> News word </a:t>
            </a:r>
            <a:r>
              <a:rPr lang="en-US" baseline="0" dirty="0" err="1" smtClean="0"/>
              <a:t>embeddings</a:t>
            </a:r>
            <a:r>
              <a:rPr lang="en-US" baseline="0" dirty="0" smtClean="0"/>
              <a:t> obtained using the skip-gram model of word2vec. These </a:t>
            </a:r>
            <a:r>
              <a:rPr lang="en-US" baseline="0" dirty="0" err="1" smtClean="0"/>
              <a:t>embeddings</a:t>
            </a:r>
            <a:r>
              <a:rPr lang="en-US" baseline="0" dirty="0" smtClean="0"/>
              <a:t> are based on 100 billion words and have been computed for 3 million words, each embedding having a dimension of 300. Please note that this is a large general text corpus.</a:t>
            </a:r>
          </a:p>
          <a:p>
            <a:endParaRPr lang="en-US" baseline="0" dirty="0" smtClean="0"/>
          </a:p>
          <a:p>
            <a:r>
              <a:rPr lang="en-US" baseline="0" dirty="0" smtClean="0"/>
              <a:t>In the second approach we have used the Yelp Dataset Challenge Round 9 from 2017. It is based on 4.1 million reviews from which we filtered out non-restaurant reviews using a solution based on looking up the business identifiers in the annotated data business categories. We also filtered out non-English reviews using language detection software as our domain ontology has lexical representations only for the English language. In total we have collected 95,437 English restaurant reviews from 1,779 restaurants containing 11 million words. As our code is written in Java we have used the word2vec implementation from deeplearning4j.</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12</a:t>
            </a:fld>
            <a:endParaRPr lang="en-US"/>
          </a:p>
        </p:txBody>
      </p:sp>
    </p:spTree>
    <p:extLst>
      <p:ext uri="{BB962C8B-B14F-4D97-AF65-F5344CB8AC3E}">
        <p14:creationId xmlns:p14="http://schemas.microsoft.com/office/powerpoint/2010/main" val="79242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i="0" dirty="0" smtClean="0"/>
              <a:t>Our</a:t>
            </a:r>
            <a:r>
              <a:rPr lang="en-US" baseline="0" dirty="0" smtClean="0"/>
              <a:t> methodology has at its core a domain ontology that has three main classes. The first class is the </a:t>
            </a:r>
            <a:r>
              <a:rPr lang="en-US" i="1" baseline="0" dirty="0" smtClean="0"/>
              <a:t>Sentiment</a:t>
            </a:r>
            <a:r>
              <a:rPr lang="en-US" baseline="0" dirty="0" smtClean="0"/>
              <a:t> class and has three main subclasses: </a:t>
            </a:r>
            <a:r>
              <a:rPr lang="en-US" i="1" dirty="0" smtClean="0"/>
              <a:t>Positive</a:t>
            </a:r>
            <a:r>
              <a:rPr lang="en-US" dirty="0" smtClean="0"/>
              <a:t>, </a:t>
            </a:r>
            <a:r>
              <a:rPr lang="en-US" i="1" dirty="0" smtClean="0"/>
              <a:t>Negative</a:t>
            </a:r>
            <a:r>
              <a:rPr lang="en-US" dirty="0" smtClean="0"/>
              <a:t>, and </a:t>
            </a:r>
            <a:r>
              <a:rPr lang="en-US" i="1" dirty="0" smtClean="0"/>
              <a:t>Neutral. </a:t>
            </a:r>
            <a:r>
              <a:rPr lang="en-US" i="0" dirty="0" smtClean="0"/>
              <a:t>Th</a:t>
            </a:r>
            <a:r>
              <a:rPr lang="en-US" i="0" baseline="0" dirty="0" smtClean="0"/>
              <a:t>e second class is the </a:t>
            </a:r>
            <a:r>
              <a:rPr lang="en-US" i="1" dirty="0" err="1" smtClean="0"/>
              <a:t>AspectIndicator</a:t>
            </a:r>
            <a:r>
              <a:rPr lang="en-US" i="1" dirty="0" smtClean="0"/>
              <a:t> </a:t>
            </a:r>
            <a:r>
              <a:rPr lang="en-US" i="0" baseline="0" dirty="0" smtClean="0"/>
              <a:t> class, which has many </a:t>
            </a:r>
            <a:r>
              <a:rPr lang="en-US" i="0" baseline="0" dirty="0" smtClean="0"/>
              <a:t>subclasses, </a:t>
            </a:r>
            <a:r>
              <a:rPr lang="en-US" i="0" baseline="0" dirty="0" smtClean="0"/>
              <a:t>one for each aspect indicating expression, one example being </a:t>
            </a:r>
            <a:r>
              <a:rPr lang="en-US" i="1" baseline="0" dirty="0" smtClean="0"/>
              <a:t>Waiter</a:t>
            </a:r>
            <a:r>
              <a:rPr lang="en-US" i="0" baseline="0" dirty="0" smtClean="0"/>
              <a:t>. Each </a:t>
            </a:r>
            <a:r>
              <a:rPr lang="en-US" i="1" baseline="0" dirty="0" err="1" smtClean="0"/>
              <a:t>AspectIndicator</a:t>
            </a:r>
            <a:r>
              <a:rPr lang="en-US" i="0" baseline="0" dirty="0" smtClean="0"/>
              <a:t> is linked  by means of the property </a:t>
            </a:r>
            <a:r>
              <a:rPr lang="en-US" i="1" baseline="0" dirty="0" smtClean="0"/>
              <a:t>aspect</a:t>
            </a:r>
            <a:r>
              <a:rPr lang="en-US" i="0" dirty="0" smtClean="0"/>
              <a:t> to the corresponding</a:t>
            </a:r>
            <a:r>
              <a:rPr lang="en-US" i="0" baseline="0" dirty="0" smtClean="0"/>
              <a:t> aspects. For example, the </a:t>
            </a:r>
            <a:r>
              <a:rPr lang="en-US" i="1" dirty="0" err="1" smtClean="0"/>
              <a:t>AspectIndicator</a:t>
            </a:r>
            <a:r>
              <a:rPr lang="en-US" i="1" dirty="0" smtClean="0"/>
              <a:t> </a:t>
            </a:r>
            <a:r>
              <a:rPr lang="en-US" i="0" baseline="0" dirty="0" smtClean="0"/>
              <a:t> </a:t>
            </a:r>
            <a:r>
              <a:rPr lang="en-US" i="1" baseline="0" dirty="0" smtClean="0"/>
              <a:t>Waiter</a:t>
            </a:r>
            <a:r>
              <a:rPr lang="en-US" i="0" baseline="0" dirty="0" smtClean="0"/>
              <a:t> is linked to the </a:t>
            </a:r>
            <a:r>
              <a:rPr lang="en-US" i="0" baseline="0" dirty="0" smtClean="0">
                <a:latin typeface="Arial" panose="020B0604020202020204" pitchFamily="34" charset="0"/>
                <a:cs typeface="Arial" panose="020B0604020202020204" pitchFamily="34" charset="0"/>
              </a:rPr>
              <a:t>aspect </a:t>
            </a:r>
            <a:r>
              <a:rPr lang="en-US" altLang="en-US" dirty="0" smtClean="0">
                <a:latin typeface="Arial" panose="020B0604020202020204" pitchFamily="34" charset="0"/>
                <a:cs typeface="Arial" panose="020B0604020202020204" pitchFamily="34" charset="0"/>
                <a:sym typeface="Symbol" pitchFamily="18" charset="2"/>
              </a:rPr>
              <a:t>SERVICE#GENERAL</a:t>
            </a:r>
            <a:r>
              <a:rPr lang="en-US" i="0" baseline="0" dirty="0" smtClean="0">
                <a:latin typeface="Arial" panose="020B0604020202020204" pitchFamily="34" charset="0"/>
                <a:cs typeface="Arial" panose="020B0604020202020204" pitchFamily="34" charset="0"/>
              </a:rPr>
              <a:t>. Also, each </a:t>
            </a:r>
            <a:r>
              <a:rPr lang="en-US" i="1" baseline="0" dirty="0" err="1" smtClean="0"/>
              <a:t>AspectIndicator</a:t>
            </a:r>
            <a:r>
              <a:rPr lang="en-US" i="1" baseline="0" dirty="0" smtClean="0"/>
              <a:t> </a:t>
            </a:r>
            <a:r>
              <a:rPr lang="en-US" i="0" baseline="0" dirty="0" smtClean="0"/>
              <a:t>is linked by means of the </a:t>
            </a:r>
            <a:r>
              <a:rPr lang="en-US" i="1" baseline="0" dirty="0" err="1" smtClean="0"/>
              <a:t>lex</a:t>
            </a:r>
            <a:r>
              <a:rPr lang="en-US" i="0" baseline="0" dirty="0" smtClean="0"/>
              <a:t> property to the corresponding lexical representations. For example, the </a:t>
            </a:r>
            <a:r>
              <a:rPr lang="en-US" i="1" dirty="0" err="1" smtClean="0"/>
              <a:t>AspectIndicator</a:t>
            </a:r>
            <a:r>
              <a:rPr lang="en-US" i="1" dirty="0" smtClean="0"/>
              <a:t> </a:t>
            </a:r>
            <a:r>
              <a:rPr lang="en-US" i="1" baseline="0" dirty="0" smtClean="0"/>
              <a:t>Waiter</a:t>
            </a:r>
            <a:r>
              <a:rPr lang="en-US" i="1" dirty="0" smtClean="0"/>
              <a:t> </a:t>
            </a:r>
            <a:r>
              <a:rPr lang="en-US" i="0" dirty="0" smtClean="0"/>
              <a:t>is linked</a:t>
            </a:r>
            <a:r>
              <a:rPr lang="en-US" i="0" baseline="0" dirty="0" smtClean="0"/>
              <a:t> to the lexical representation “waiter”. </a:t>
            </a:r>
            <a:endParaRPr lang="en-US" i="0" dirty="0" smtClean="0">
              <a:latin typeface="Arial" panose="020B0604020202020204" pitchFamily="34" charset="0"/>
              <a:cs typeface="Arial" panose="020B0604020202020204" pitchFamily="34" charset="0"/>
            </a:endParaRPr>
          </a:p>
          <a:p>
            <a:endParaRPr lang="en-US" dirty="0" smtClean="0"/>
          </a:p>
          <a:p>
            <a:r>
              <a:rPr lang="en-US" dirty="0" smtClean="0"/>
              <a:t>The third class</a:t>
            </a:r>
            <a:r>
              <a:rPr lang="en-US" baseline="0" dirty="0" smtClean="0"/>
              <a:t> is the </a:t>
            </a:r>
            <a:r>
              <a:rPr lang="en-US" i="1" baseline="0" dirty="0" err="1" smtClean="0"/>
              <a:t>SentimentWord</a:t>
            </a:r>
            <a:r>
              <a:rPr lang="en-US" i="1" baseline="0" dirty="0" smtClean="0"/>
              <a:t> </a:t>
            </a:r>
            <a:r>
              <a:rPr lang="en-US" i="0" baseline="0" dirty="0" smtClean="0"/>
              <a:t>and it represents the sentiment words grouped in four types: Type 1, which represents the words that have only one sentiment and apply to all aspects, for example “good”, Type 2, which represent words that are associated to only one aspect and have only one sentiment, for example ‘helpful’ is associated only to the aspect </a:t>
            </a:r>
            <a:r>
              <a:rPr lang="en-US" dirty="0" smtClean="0"/>
              <a:t>SERVICE#GENERAL and denotes</a:t>
            </a:r>
            <a:r>
              <a:rPr lang="en-US" baseline="0" dirty="0" smtClean="0"/>
              <a:t> only the positive sentiment.</a:t>
            </a:r>
            <a:endParaRPr lang="en-GB" i="0"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13</a:t>
            </a:fld>
            <a:endParaRPr lang="en-US"/>
          </a:p>
        </p:txBody>
      </p:sp>
    </p:spTree>
    <p:extLst>
      <p:ext uri="{BB962C8B-B14F-4D97-AF65-F5344CB8AC3E}">
        <p14:creationId xmlns:p14="http://schemas.microsoft.com/office/powerpoint/2010/main" val="70040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Type 3, which represents</a:t>
            </a:r>
            <a:r>
              <a:rPr lang="en-US" baseline="0" dirty="0" smtClean="0"/>
              <a:t> the words that are associated to more than one aspect but not all aspects, and are always positive, negative, or neutral, for example ‘delicious’ is associated to </a:t>
            </a:r>
            <a:r>
              <a:rPr lang="en-US" dirty="0" smtClean="0"/>
              <a:t>‘DRINKS#QUALITY’ and ‘FOOD#QUALITY’, and denotes always positive</a:t>
            </a:r>
            <a:r>
              <a:rPr lang="en-US" baseline="0" dirty="0" smtClean="0"/>
              <a:t> sentiment, and last, Type 4, which represents the remaining sentiment words, which are words denoting positive, negative, or neutral sentiment depending on the context. For example, Fries in conjunction with Cold yields Negative sentiment, but Beer in conjunction with Cold yields Positive sentiment.</a:t>
            </a:r>
          </a:p>
          <a:p>
            <a:endParaRPr lang="en-US" baseline="0" dirty="0" smtClean="0"/>
          </a:p>
          <a:p>
            <a:r>
              <a:rPr lang="en-US" baseline="0" dirty="0" smtClean="0"/>
              <a:t>The ontology is composed of 3 </a:t>
            </a:r>
            <a:r>
              <a:rPr lang="en-US" i="1" baseline="0" dirty="0" smtClean="0"/>
              <a:t>Sentiments</a:t>
            </a:r>
            <a:r>
              <a:rPr lang="en-US" baseline="0" dirty="0" smtClean="0"/>
              <a:t>, 95  </a:t>
            </a:r>
            <a:r>
              <a:rPr lang="en-US" i="1" baseline="0" dirty="0" err="1" smtClean="0"/>
              <a:t>AspectIndicator</a:t>
            </a:r>
            <a:r>
              <a:rPr lang="en-US" baseline="0" dirty="0" err="1" smtClean="0"/>
              <a:t>s</a:t>
            </a:r>
            <a:r>
              <a:rPr lang="en-US" baseline="0" dirty="0" smtClean="0"/>
              <a:t>, and 141 </a:t>
            </a:r>
            <a:r>
              <a:rPr lang="en-US" i="1" baseline="0" dirty="0" err="1" smtClean="0"/>
              <a:t>SentimentWord</a:t>
            </a:r>
            <a:r>
              <a:rPr lang="en-US" i="0" baseline="0" dirty="0" err="1" smtClean="0"/>
              <a:t>s</a:t>
            </a:r>
            <a:r>
              <a:rPr lang="en-US" i="0" baseline="0" dirty="0" smtClean="0"/>
              <a:t> for the restaurant domain</a:t>
            </a:r>
            <a:r>
              <a:rPr lang="en-US" baseline="0" dirty="0" smtClean="0"/>
              <a:t>. We have also created 10 ontologies by sampling 10% until 100% of the ontology data in steps of 10% in order to perform sensitivity analysis with respect to the size of the ontology for the word embedding-based solutions. For the sampling process we kept the ratio of </a:t>
            </a:r>
            <a:r>
              <a:rPr lang="en-US" i="1" baseline="0" dirty="0" err="1" smtClean="0"/>
              <a:t>AspectIndicator</a:t>
            </a:r>
            <a:r>
              <a:rPr lang="en-US" i="0" baseline="0" dirty="0" err="1" smtClean="0"/>
              <a:t>s</a:t>
            </a:r>
            <a:r>
              <a:rPr lang="en-US" baseline="0" dirty="0" smtClean="0"/>
              <a:t> and </a:t>
            </a:r>
            <a:r>
              <a:rPr lang="en-US" i="1" baseline="0" dirty="0" err="1" smtClean="0"/>
              <a:t>SentimentWord</a:t>
            </a:r>
            <a:r>
              <a:rPr lang="en-US" i="0" baseline="0" dirty="0" err="1" smtClean="0"/>
              <a:t>s</a:t>
            </a:r>
            <a:r>
              <a:rPr lang="en-US" baseline="0" dirty="0" smtClean="0"/>
              <a:t> the same.</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14</a:t>
            </a:fld>
            <a:endParaRPr lang="en-US"/>
          </a:p>
        </p:txBody>
      </p:sp>
    </p:spTree>
    <p:extLst>
      <p:ext uri="{BB962C8B-B14F-4D97-AF65-F5344CB8AC3E}">
        <p14:creationId xmlns:p14="http://schemas.microsoft.com/office/powerpoint/2010/main" val="326386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To produce</a:t>
            </a:r>
            <a:r>
              <a:rPr lang="en-US" baseline="0" dirty="0" smtClean="0"/>
              <a:t> word </a:t>
            </a:r>
            <a:r>
              <a:rPr lang="en-US" baseline="0" dirty="0" err="1" smtClean="0"/>
              <a:t>embeddings</a:t>
            </a:r>
            <a:r>
              <a:rPr lang="en-US" baseline="0" dirty="0" smtClean="0"/>
              <a:t> we have used </a:t>
            </a:r>
            <a:r>
              <a:rPr lang="en-US" b="1" baseline="0" dirty="0" smtClean="0"/>
              <a:t>word2vec</a:t>
            </a:r>
            <a:r>
              <a:rPr lang="en-US" baseline="0" dirty="0" smtClean="0"/>
              <a:t> developed at Google by Tomas </a:t>
            </a:r>
            <a:r>
              <a:rPr lang="en-US" baseline="0" dirty="0" err="1" smtClean="0"/>
              <a:t>Mikolov</a:t>
            </a:r>
            <a:r>
              <a:rPr lang="en-US" baseline="0" dirty="0" smtClean="0"/>
              <a:t> and his team. Word2vec comes in two flavors: </a:t>
            </a:r>
            <a:r>
              <a:rPr lang="en-US" b="1" baseline="0" dirty="0" smtClean="0"/>
              <a:t>Continuous Bag-of-Words</a:t>
            </a:r>
            <a:r>
              <a:rPr lang="en-US" baseline="0" dirty="0" smtClean="0"/>
              <a:t> (which is abbreviated </a:t>
            </a:r>
            <a:r>
              <a:rPr lang="en-US" b="1" baseline="0" dirty="0" smtClean="0"/>
              <a:t>CBOW</a:t>
            </a:r>
            <a:r>
              <a:rPr lang="en-US" baseline="0" dirty="0" smtClean="0"/>
              <a:t>) and </a:t>
            </a:r>
            <a:r>
              <a:rPr lang="en-US" b="1" baseline="0" dirty="0" smtClean="0"/>
              <a:t>skip-gram</a:t>
            </a:r>
            <a:r>
              <a:rPr lang="en-US" baseline="0" dirty="0" smtClean="0"/>
              <a:t>, depending on the chosen context and prediction. CBOW is faster and better for frequent words, while skip-gram works better with small amounts of data and better copes with infrequent words.</a:t>
            </a:r>
          </a:p>
          <a:p>
            <a:endParaRPr lang="en-US" baseline="0" dirty="0" smtClean="0"/>
          </a:p>
          <a:p>
            <a:r>
              <a:rPr lang="en-US" baseline="0" dirty="0" smtClean="0"/>
              <a:t>In order to speedup calculations two approximations of the loss function have been proposed: </a:t>
            </a:r>
            <a:r>
              <a:rPr lang="en-US" b="1" baseline="0" dirty="0" smtClean="0"/>
              <a:t>hierarchical </a:t>
            </a:r>
            <a:r>
              <a:rPr lang="en-US" b="1" baseline="0" dirty="0" err="1" smtClean="0"/>
              <a:t>softmax</a:t>
            </a:r>
            <a:r>
              <a:rPr lang="en-US" baseline="0" dirty="0" smtClean="0"/>
              <a:t>, which is better amenable for incremental learning (by reusing the hierarchy) when new data is provided and better deals with infrequent words, and </a:t>
            </a:r>
            <a:r>
              <a:rPr lang="en-US" b="1" baseline="0" dirty="0" smtClean="0"/>
              <a:t>negative sampling</a:t>
            </a:r>
            <a:r>
              <a:rPr lang="en-US" baseline="0" dirty="0" smtClean="0"/>
              <a:t>, which is better coping with frequent words and low dimensional vectors. As our dataset has many infrequent words we have opted for hierarchical </a:t>
            </a:r>
            <a:r>
              <a:rPr lang="en-US" baseline="0" dirty="0" err="1" smtClean="0"/>
              <a:t>softmax</a:t>
            </a:r>
            <a:r>
              <a:rPr lang="en-US" baseline="0" dirty="0" smtClean="0"/>
              <a:t> as our loss function approximation. As optimization technique word2vec uses the </a:t>
            </a:r>
            <a:r>
              <a:rPr lang="en-US" b="1" baseline="0" dirty="0" smtClean="0"/>
              <a:t>stochastic gradient descent with backpropagation</a:t>
            </a:r>
            <a:r>
              <a:rPr lang="en-US" baseline="0" dirty="0" smtClean="0"/>
              <a:t>, which is a standard optimization technique employed in neural networks. </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15</a:t>
            </a:fld>
            <a:endParaRPr lang="en-US"/>
          </a:p>
        </p:txBody>
      </p:sp>
    </p:spTree>
    <p:extLst>
      <p:ext uri="{BB962C8B-B14F-4D97-AF65-F5344CB8AC3E}">
        <p14:creationId xmlns:p14="http://schemas.microsoft.com/office/powerpoint/2010/main" val="82133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proposed algorithm has two steps: </a:t>
                </a:r>
                <a:r>
                  <a:rPr lang="en-US" b="1" dirty="0" smtClean="0"/>
                  <a:t>ontology-based</a:t>
                </a:r>
                <a:r>
                  <a:rPr lang="en-US" b="1" baseline="0" dirty="0" smtClean="0"/>
                  <a:t> reasoning</a:t>
                </a:r>
                <a:r>
                  <a:rPr lang="en-US" baseline="0" dirty="0" smtClean="0"/>
                  <a:t> and </a:t>
                </a:r>
                <a:r>
                  <a:rPr lang="en-US" b="1" baseline="0" dirty="0" smtClean="0"/>
                  <a:t>machine learning</a:t>
                </a:r>
                <a:r>
                  <a:rPr lang="en-US" baseline="0" dirty="0" smtClean="0"/>
                  <a:t> as the backup solution. I will first focus on the ontology-based reasoning step. The first step in ontology-based reasoning is to </a:t>
                </a:r>
                <a:r>
                  <a:rPr lang="en-US" b="1" baseline="0" dirty="0" smtClean="0"/>
                  <a:t>determine the ontology hits</a:t>
                </a:r>
                <a:r>
                  <a:rPr lang="en-US" baseline="0" dirty="0" smtClean="0"/>
                  <a:t>, where hits are given by text words that represent ontology concepts or are related to words that represent ontology concepts (for this last case we make use of a threshold </a:t>
                </a:r>
                <a14:m>
                  <m:oMath xmlns:m="http://schemas.openxmlformats.org/officeDocument/2006/math">
                    <m:r>
                      <a:rPr lang="en-US" b="0" i="1" smtClean="0">
                        <a:latin typeface="Cambria Math"/>
                      </a:rPr>
                      <m:t>𝑡</m:t>
                    </m:r>
                  </m:oMath>
                </a14:m>
                <a:r>
                  <a:rPr lang="en-US" baseline="0" dirty="0" smtClean="0"/>
                  <a:t> and the cosine similarity between word </a:t>
                </a:r>
                <a:r>
                  <a:rPr lang="en-US" baseline="0" dirty="0" err="1" smtClean="0"/>
                  <a:t>embeddings</a:t>
                </a:r>
                <a:r>
                  <a:rPr lang="en-US" baseline="0" dirty="0" smtClean="0"/>
                  <a:t>). The second step is to </a:t>
                </a:r>
                <a:r>
                  <a:rPr lang="en-US" b="1" baseline="0" dirty="0" smtClean="0"/>
                  <a:t>determine the ontology scores</a:t>
                </a:r>
                <a:r>
                  <a:rPr lang="en-US" baseline="0" dirty="0" smtClean="0"/>
                  <a:t>, where, for each sentiment word type</a:t>
                </a:r>
                <a14:m>
                  <m:oMath xmlns:m="http://schemas.openxmlformats.org/officeDocument/2006/math">
                    <m:r>
                      <a:rPr lang="en-US" b="0" i="0" smtClean="0">
                        <a:latin typeface="Cambria Math"/>
                      </a:rPr>
                      <m:t> </m:t>
                    </m:r>
                    <m:r>
                      <a:rPr lang="en-US" b="0" i="1" smtClean="0">
                        <a:latin typeface="Cambria Math"/>
                      </a:rPr>
                      <m:t>𝑖</m:t>
                    </m:r>
                  </m:oMath>
                </a14:m>
                <a:r>
                  <a:rPr lang="en-US" baseline="0" dirty="0" smtClean="0"/>
                  <a:t> we compute </a:t>
                </a:r>
                <a14:m>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𝑖</m:t>
                        </m:r>
                      </m:sub>
                    </m:sSub>
                  </m:oMath>
                </a14:m>
                <a:r>
                  <a:rPr lang="en-US" baseline="0" dirty="0" smtClean="0"/>
                  <a:t>, the number of positive sentiment hits, </a:t>
                </a:r>
                <a14:m>
                  <m:oMath xmlns:m="http://schemas.openxmlformats.org/officeDocument/2006/math">
                    <m:sSub>
                      <m:sSubPr>
                        <m:ctrlPr>
                          <a:rPr lang="en-US" i="1" smtClean="0">
                            <a:latin typeface="Cambria Math"/>
                          </a:rPr>
                        </m:ctrlPr>
                      </m:sSubPr>
                      <m:e>
                        <m:r>
                          <a:rPr lang="en-US" b="0" i="1" smtClean="0">
                            <a:latin typeface="Cambria Math"/>
                          </a:rPr>
                          <m:t>𝑛</m:t>
                        </m:r>
                      </m:e>
                      <m:sub>
                        <m:r>
                          <a:rPr lang="en-US" i="1">
                            <a:latin typeface="Cambria Math"/>
                          </a:rPr>
                          <m:t>𝑖</m:t>
                        </m:r>
                      </m:sub>
                    </m:sSub>
                  </m:oMath>
                </a14:m>
                <a:r>
                  <a:rPr lang="en-GB" dirty="0" smtClean="0"/>
                  <a:t>, the number of negative sentiment hits,</a:t>
                </a:r>
                <a:r>
                  <a:rPr lang="en-GB" baseline="0" dirty="0" smtClean="0"/>
                  <a:t> and </a:t>
                </a:r>
                <a14:m>
                  <m:oMath xmlns:m="http://schemas.openxmlformats.org/officeDocument/2006/math">
                    <m:sSub>
                      <m:sSubPr>
                        <m:ctrlPr>
                          <a:rPr lang="en-US" i="1" smtClean="0">
                            <a:latin typeface="Cambria Math"/>
                          </a:rPr>
                        </m:ctrlPr>
                      </m:sSubPr>
                      <m:e>
                        <m:r>
                          <a:rPr lang="en-US" b="0" i="1" smtClean="0">
                            <a:latin typeface="Cambria Math"/>
                          </a:rPr>
                          <m:t>𝑡</m:t>
                        </m:r>
                      </m:e>
                      <m:sub>
                        <m:r>
                          <a:rPr lang="en-US" i="1">
                            <a:latin typeface="Cambria Math"/>
                          </a:rPr>
                          <m:t>𝑖</m:t>
                        </m:r>
                      </m:sub>
                    </m:sSub>
                  </m:oMath>
                </a14:m>
                <a:r>
                  <a:rPr lang="en-GB" dirty="0" smtClean="0"/>
                  <a:t>, the number of neutral sentiment hits.</a:t>
                </a:r>
              </a:p>
              <a:p>
                <a:endParaRPr lang="en-US" dirty="0" smtClean="0"/>
              </a:p>
              <a:p>
                <a:r>
                  <a:rPr lang="en-US" dirty="0" smtClean="0"/>
                  <a:t>Using</a:t>
                </a:r>
                <a:r>
                  <a:rPr lang="en-US" baseline="0" dirty="0" smtClean="0"/>
                  <a:t> results from our</a:t>
                </a:r>
                <a:r>
                  <a:rPr lang="en-US" dirty="0" smtClean="0"/>
                  <a:t> previous work we flip the sentiment</a:t>
                </a:r>
                <a:r>
                  <a:rPr lang="en-US" baseline="0" dirty="0" smtClean="0"/>
                  <a:t> of a word i</a:t>
                </a:r>
                <a:r>
                  <a:rPr lang="en-US" sz="1200" dirty="0" smtClean="0"/>
                  <a:t>f one of the</a:t>
                </a:r>
                <a:r>
                  <a:rPr lang="en-US" sz="1200" baseline="0" dirty="0" smtClean="0"/>
                  <a:t> </a:t>
                </a:r>
                <a:r>
                  <a:rPr lang="en-US" sz="1200" dirty="0" smtClean="0"/>
                  <a:t>previous two words is a negation word.</a:t>
                </a:r>
                <a:endParaRPr lang="en-GB" dirty="0"/>
              </a:p>
            </p:txBody>
          </p:sp>
        </mc:Choice>
        <mc:Fallback xmlns="">
          <p:sp>
            <p:nvSpPr>
              <p:cNvPr id="3" name="Notes Placeholder 2"/>
              <p:cNvSpPr>
                <a:spLocks noGrp="1"/>
              </p:cNvSpPr>
              <p:nvPr>
                <p:ph type="body" idx="1"/>
              </p:nvPr>
            </p:nvSpPr>
            <p:spPr/>
            <p:txBody>
              <a:bodyPr/>
              <a:lstStyle/>
              <a:p>
                <a:r>
                  <a:rPr lang="en-US" dirty="0" smtClean="0"/>
                  <a:t>The proposed algorithm has two steps: ontology-based</a:t>
                </a:r>
                <a:r>
                  <a:rPr lang="en-US" baseline="0" dirty="0" smtClean="0"/>
                  <a:t> reasoning and machine learning as the backup solution. I will first focus on the ontology-based reasoning step. The first step in ontology-based reasoning is the determine the ontology hits, where hits are given by text words that represent ontology concepts or are related to words that represent ontology concepts (for this last case we make use of a </a:t>
                </a:r>
                <a:r>
                  <a:rPr lang="en-US" baseline="0" dirty="0" err="1" smtClean="0"/>
                  <a:t>thereshold</a:t>
                </a:r>
                <a:r>
                  <a:rPr lang="en-US" baseline="0" dirty="0" smtClean="0"/>
                  <a:t> </a:t>
                </a:r>
                <a:r>
                  <a:rPr lang="en-US" b="0" i="0" smtClean="0">
                    <a:latin typeface="Cambria Math"/>
                  </a:rPr>
                  <a:t>𝑡</a:t>
                </a:r>
                <a:r>
                  <a:rPr lang="en-US" baseline="0" dirty="0" smtClean="0"/>
                  <a:t> and the cosine similarity between word </a:t>
                </a:r>
                <a:r>
                  <a:rPr lang="en-US" baseline="0" dirty="0" err="1" smtClean="0"/>
                  <a:t>embeddings</a:t>
                </a:r>
                <a:r>
                  <a:rPr lang="en-US" baseline="0" dirty="0" smtClean="0"/>
                  <a:t>). The second step is to determine the ontology scores, where, for each sentiment word type</a:t>
                </a:r>
                <a:r>
                  <a:rPr lang="en-US" b="0" i="0" smtClean="0">
                    <a:latin typeface="Cambria Math"/>
                  </a:rPr>
                  <a:t> 𝑖</a:t>
                </a:r>
                <a:r>
                  <a:rPr lang="en-US" baseline="0" dirty="0" smtClean="0"/>
                  <a:t> we compute </a:t>
                </a:r>
                <a:r>
                  <a:rPr lang="en-US" b="0" i="0" smtClean="0">
                    <a:latin typeface="Cambria Math"/>
                  </a:rPr>
                  <a:t>𝑝</a:t>
                </a:r>
                <a:r>
                  <a:rPr lang="en-US" b="0" i="0" smtClean="0">
                    <a:latin typeface="Cambria Math"/>
                  </a:rPr>
                  <a:t>_</a:t>
                </a:r>
                <a:r>
                  <a:rPr lang="en-US" b="0" i="0" smtClean="0">
                    <a:latin typeface="Cambria Math"/>
                  </a:rPr>
                  <a:t>𝑖</a:t>
                </a:r>
                <a:r>
                  <a:rPr lang="en-US" baseline="0" dirty="0" smtClean="0"/>
                  <a:t>, the number of positive sentiment hits, </a:t>
                </a:r>
                <a:r>
                  <a:rPr lang="en-US" b="0" i="0" smtClean="0">
                    <a:latin typeface="Cambria Math"/>
                  </a:rPr>
                  <a:t>𝑛</a:t>
                </a:r>
                <a:r>
                  <a:rPr lang="en-US" b="0" i="0" smtClean="0">
                    <a:latin typeface="Cambria Math"/>
                  </a:rPr>
                  <a:t>_</a:t>
                </a:r>
                <a:r>
                  <a:rPr lang="en-US" i="0">
                    <a:latin typeface="Cambria Math"/>
                  </a:rPr>
                  <a:t>𝑖</a:t>
                </a:r>
                <a:r>
                  <a:rPr lang="en-GB" dirty="0" smtClean="0"/>
                  <a:t>, the number of negative sentiment hits,</a:t>
                </a:r>
                <a:r>
                  <a:rPr lang="en-GB" baseline="0" dirty="0" smtClean="0"/>
                  <a:t> and </a:t>
                </a:r>
                <a:r>
                  <a:rPr lang="en-US" b="0" i="0" smtClean="0">
                    <a:latin typeface="Cambria Math"/>
                  </a:rPr>
                  <a:t>𝑡</a:t>
                </a:r>
                <a:r>
                  <a:rPr lang="en-US" b="0" i="0" smtClean="0">
                    <a:latin typeface="Cambria Math"/>
                  </a:rPr>
                  <a:t>_</a:t>
                </a:r>
                <a:r>
                  <a:rPr lang="en-US" i="0">
                    <a:latin typeface="Cambria Math"/>
                  </a:rPr>
                  <a:t>𝑖</a:t>
                </a:r>
                <a:r>
                  <a:rPr lang="en-GB" dirty="0" smtClean="0"/>
                  <a:t>, the number of neutral sentiment hits.</a:t>
                </a:r>
                <a:endParaRPr lang="en-GB" dirty="0"/>
              </a:p>
            </p:txBody>
          </p:sp>
        </mc:Fallback>
      </mc:AlternateContent>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16</a:t>
            </a:fld>
            <a:endParaRPr lang="en-US"/>
          </a:p>
        </p:txBody>
      </p:sp>
    </p:spTree>
    <p:extLst>
      <p:ext uri="{BB962C8B-B14F-4D97-AF65-F5344CB8AC3E}">
        <p14:creationId xmlns:p14="http://schemas.microsoft.com/office/powerpoint/2010/main" val="164212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sentiment hits per sentiment</a:t>
                </a:r>
                <a:r>
                  <a:rPr lang="en-US" baseline="0" dirty="0" smtClean="0"/>
                  <a:t> word type </a:t>
                </a:r>
                <a14:m>
                  <m:oMath xmlns:m="http://schemas.openxmlformats.org/officeDocument/2006/math">
                    <m:r>
                      <a:rPr lang="en-US" b="0" i="1" smtClean="0">
                        <a:latin typeface="Cambria Math"/>
                      </a:rPr>
                      <m:t>𝑖</m:t>
                    </m:r>
                  </m:oMath>
                </a14:m>
                <a:r>
                  <a:rPr lang="en-GB" dirty="0" smtClean="0"/>
                  <a:t> are determined using the following procedure:</a:t>
                </a:r>
              </a:p>
              <a:p>
                <a:pPr marL="171450" indent="-171450">
                  <a:buFont typeface="Arial" panose="020B0604020202020204" pitchFamily="34" charset="0"/>
                  <a:buChar char="•"/>
                </a:pPr>
                <a:r>
                  <a:rPr lang="en-US" dirty="0" smtClean="0"/>
                  <a:t>For each sentiment word of type 1, we </a:t>
                </a:r>
                <a:r>
                  <a:rPr lang="en-US" dirty="0" err="1" smtClean="0"/>
                  <a:t>analyse</a:t>
                </a:r>
                <a:r>
                  <a:rPr lang="en-US" dirty="0" smtClean="0"/>
                  <a:t> </a:t>
                </a:r>
                <a:r>
                  <a:rPr lang="en-US" dirty="0" smtClean="0"/>
                  <a:t>a </a:t>
                </a:r>
                <a:r>
                  <a:rPr lang="en-US" b="1" dirty="0" smtClean="0"/>
                  <a:t>grammatical dependencies-based</a:t>
                </a:r>
                <a:r>
                  <a:rPr lang="en-US" dirty="0" smtClean="0"/>
                  <a:t>  </a:t>
                </a:r>
                <a:r>
                  <a:rPr lang="en-US" b="1" dirty="0" smtClean="0"/>
                  <a:t>word window</a:t>
                </a:r>
                <a:r>
                  <a:rPr lang="en-US" dirty="0" smtClean="0"/>
                  <a:t> </a:t>
                </a:r>
                <a:r>
                  <a:rPr lang="en-US" dirty="0" smtClean="0"/>
                  <a:t>of </a:t>
                </a:r>
                <a:r>
                  <a:rPr lang="en-US" dirty="0" smtClean="0"/>
                  <a:t>size </a:t>
                </a:r>
                <a14:m>
                  <m:oMath xmlns:m="http://schemas.openxmlformats.org/officeDocument/2006/math">
                    <m:r>
                      <a:rPr lang="en-US" b="0" i="0" smtClean="0">
                        <a:latin typeface="Cambria Math"/>
                      </a:rPr>
                      <m:t>2</m:t>
                    </m:r>
                    <m:r>
                      <a:rPr lang="en-US" b="0" i="1" smtClean="0">
                        <a:latin typeface="Cambria Math"/>
                      </a:rPr>
                      <m:t>𝜔</m:t>
                    </m:r>
                    <m:r>
                      <a:rPr lang="en-US" b="0" i="1" smtClean="0">
                        <a:latin typeface="Cambria Math"/>
                      </a:rPr>
                      <m:t>+1</m:t>
                    </m:r>
                  </m:oMath>
                </a14:m>
                <a:r>
                  <a:rPr lang="en-US" dirty="0" smtClean="0"/>
                  <a:t> words centered at the current sentiment word (1 represents the current sentiment word and we consider </a:t>
                </a:r>
                <a14:m>
                  <m:oMath xmlns:m="http://schemas.openxmlformats.org/officeDocument/2006/math">
                    <m:r>
                      <a:rPr lang="en-US" b="0" i="1" smtClean="0">
                        <a:latin typeface="Cambria Math"/>
                      </a:rPr>
                      <m:t>𝜔</m:t>
                    </m:r>
                  </m:oMath>
                </a14:m>
                <a:r>
                  <a:rPr lang="en-US" dirty="0" smtClean="0"/>
                  <a:t> words to the left of the current word and </a:t>
                </a:r>
                <a14:m>
                  <m:oMath xmlns:m="http://schemas.openxmlformats.org/officeDocument/2006/math">
                    <m:r>
                      <a:rPr lang="en-US" b="0" i="1" smtClean="0">
                        <a:latin typeface="Cambria Math"/>
                      </a:rPr>
                      <m:t>𝜔</m:t>
                    </m:r>
                  </m:oMath>
                </a14:m>
                <a:r>
                  <a:rPr lang="en-US" dirty="0" smtClean="0"/>
                  <a:t> words to the right of the current word in the grammatical dependency graph); if this window  has an aspect indicator referring to the current aspect </a:t>
                </a:r>
                <a:r>
                  <a:rPr lang="en-US" baseline="0" dirty="0" smtClean="0"/>
                  <a:t>we</a:t>
                </a:r>
                <a:r>
                  <a:rPr lang="en-US" dirty="0" smtClean="0"/>
                  <a:t> add the corresponding sentiment hit;</a:t>
                </a:r>
              </a:p>
              <a:p>
                <a:pPr marL="171450" indent="-171450">
                  <a:buFont typeface="Arial" panose="020B0604020202020204" pitchFamily="34" charset="0"/>
                  <a:buChar char="•"/>
                </a:pPr>
                <a:r>
                  <a:rPr lang="en-US" dirty="0" smtClean="0"/>
                  <a:t>For each sentiment word of type 2, we check if there is a </a:t>
                </a:r>
                <a:r>
                  <a:rPr lang="en-US" b="1" dirty="0" smtClean="0"/>
                  <a:t>grammatical dependency</a:t>
                </a:r>
                <a:r>
                  <a:rPr lang="en-US" dirty="0" smtClean="0"/>
                  <a:t> to an </a:t>
                </a:r>
                <a:r>
                  <a:rPr lang="en-US" dirty="0"/>
                  <a:t>aspect indicator referring to the current </a:t>
                </a:r>
                <a:r>
                  <a:rPr lang="en-US" dirty="0" smtClean="0"/>
                  <a:t>aspect; </a:t>
                </a:r>
                <a:r>
                  <a:rPr lang="en-US" dirty="0"/>
                  <a:t>if </a:t>
                </a:r>
                <a:r>
                  <a:rPr lang="en-US" dirty="0" smtClean="0"/>
                  <a:t>this</a:t>
                </a:r>
                <a:r>
                  <a:rPr lang="en-US" baseline="0" dirty="0" smtClean="0"/>
                  <a:t> is the case we</a:t>
                </a:r>
                <a:r>
                  <a:rPr lang="en-US" dirty="0" smtClean="0"/>
                  <a:t> </a:t>
                </a:r>
                <a:r>
                  <a:rPr lang="en-US" dirty="0"/>
                  <a:t>add the corresponding </a:t>
                </a:r>
                <a:r>
                  <a:rPr lang="en-US" dirty="0" smtClean="0"/>
                  <a:t>sentiment hit;</a:t>
                </a:r>
              </a:p>
              <a:p>
                <a:pPr marL="171450" indent="-171450">
                  <a:buFont typeface="Arial" panose="020B0604020202020204" pitchFamily="34" charset="0"/>
                  <a:buChar char="•"/>
                </a:pPr>
                <a:r>
                  <a:rPr lang="en-US" dirty="0" smtClean="0"/>
                  <a:t>For sentiment</a:t>
                </a:r>
                <a:r>
                  <a:rPr lang="en-US" baseline="0" dirty="0" smtClean="0"/>
                  <a:t> words of type 3 the procedure is the same as for the type 2 words;</a:t>
                </a:r>
              </a:p>
              <a:p>
                <a:pPr marL="171450" indent="-171450">
                  <a:buFont typeface="Arial" panose="020B0604020202020204" pitchFamily="34" charset="0"/>
                  <a:buChar char="•"/>
                </a:pPr>
                <a:r>
                  <a:rPr lang="en-US" dirty="0" smtClean="0"/>
                  <a:t>For </a:t>
                </a:r>
                <a:r>
                  <a:rPr lang="en-US" dirty="0"/>
                  <a:t>each sentiment word of type </a:t>
                </a:r>
                <a:r>
                  <a:rPr lang="en-US" dirty="0" smtClean="0"/>
                  <a:t>4 we use a similar window as for type 1 around the sentiment word; </a:t>
                </a:r>
                <a:r>
                  <a:rPr lang="en-US" dirty="0"/>
                  <a:t>if </a:t>
                </a:r>
                <a:r>
                  <a:rPr lang="en-US" dirty="0" smtClean="0"/>
                  <a:t>we</a:t>
                </a:r>
                <a:r>
                  <a:rPr lang="en-US" baseline="0" dirty="0" smtClean="0"/>
                  <a:t> find </a:t>
                </a:r>
                <a:r>
                  <a:rPr lang="en-US" dirty="0" smtClean="0"/>
                  <a:t> an aspect indicator referring to the current aspect in</a:t>
                </a:r>
                <a:r>
                  <a:rPr lang="en-US" baseline="0" dirty="0" smtClean="0"/>
                  <a:t> this window </a:t>
                </a:r>
                <a:r>
                  <a:rPr lang="en-US" dirty="0" smtClean="0"/>
                  <a:t>we employ the </a:t>
                </a:r>
                <a:r>
                  <a:rPr lang="en-US" b="1" dirty="0" smtClean="0"/>
                  <a:t>ontology axioms</a:t>
                </a:r>
                <a:r>
                  <a:rPr lang="en-US" dirty="0" smtClean="0"/>
                  <a:t> to determine the corresponding sentiment hit.</a:t>
                </a:r>
                <a:endParaRPr lang="en-GB" dirty="0"/>
              </a:p>
            </p:txBody>
          </p:sp>
        </mc:Choice>
        <mc:Fallback xmlns="">
          <p:sp>
            <p:nvSpPr>
              <p:cNvPr id="3" name="Notes Placeholder 2"/>
              <p:cNvSpPr>
                <a:spLocks noGrp="1"/>
              </p:cNvSpPr>
              <p:nvPr>
                <p:ph type="body" idx="1"/>
              </p:nvPr>
            </p:nvSpPr>
            <p:spPr/>
            <p:txBody>
              <a:bodyPr/>
              <a:lstStyle/>
              <a:p>
                <a:r>
                  <a:rPr lang="en-US" dirty="0" smtClean="0"/>
                  <a:t>The sentiment hits per sentiment</a:t>
                </a:r>
                <a:r>
                  <a:rPr lang="en-US" baseline="0" dirty="0" smtClean="0"/>
                  <a:t> word type </a:t>
                </a:r>
                <a:r>
                  <a:rPr lang="en-US" b="0" i="0" smtClean="0">
                    <a:latin typeface="Cambria Math"/>
                  </a:rPr>
                  <a:t>𝑖</a:t>
                </a:r>
                <a:r>
                  <a:rPr lang="en-GB" dirty="0" smtClean="0"/>
                  <a:t> are determined using the following procedure:</a:t>
                </a:r>
              </a:p>
              <a:p>
                <a:pPr marL="171450" indent="-171450">
                  <a:buFont typeface="Arial" panose="020B0604020202020204" pitchFamily="34" charset="0"/>
                  <a:buChar char="•"/>
                </a:pPr>
                <a:r>
                  <a:rPr lang="en-US" dirty="0" smtClean="0"/>
                  <a:t>For each sentiment word of type 1 we </a:t>
                </a:r>
                <a:r>
                  <a:rPr lang="en-US" dirty="0" err="1" smtClean="0"/>
                  <a:t>analyse</a:t>
                </a:r>
                <a:r>
                  <a:rPr lang="en-US" dirty="0" smtClean="0"/>
                  <a:t> a </a:t>
                </a:r>
                <a:r>
                  <a:rPr lang="en-US" b="1" dirty="0" smtClean="0"/>
                  <a:t>word window</a:t>
                </a:r>
                <a:r>
                  <a:rPr lang="en-US" dirty="0" smtClean="0"/>
                  <a:t> </a:t>
                </a:r>
                <a:r>
                  <a:rPr lang="en-US" dirty="0" smtClean="0"/>
                  <a:t>using </a:t>
                </a:r>
                <a:r>
                  <a:rPr lang="en-US" b="1" dirty="0" smtClean="0"/>
                  <a:t>grammatical dependencies</a:t>
                </a:r>
                <a:r>
                  <a:rPr lang="en-US" dirty="0" smtClean="0"/>
                  <a:t> of </a:t>
                </a:r>
                <a:r>
                  <a:rPr lang="en-US" dirty="0" smtClean="0"/>
                  <a:t>size </a:t>
                </a:r>
                <a:r>
                  <a:rPr lang="en-US" b="0" i="0" smtClean="0">
                    <a:latin typeface="Cambria Math"/>
                  </a:rPr>
                  <a:t>2</a:t>
                </a:r>
                <a:r>
                  <a:rPr lang="en-US" b="0" i="0" smtClean="0">
                    <a:latin typeface="Cambria Math"/>
                  </a:rPr>
                  <a:t>𝜔+1</a:t>
                </a:r>
                <a:r>
                  <a:rPr lang="en-US" dirty="0" smtClean="0"/>
                  <a:t> words centered at the current sentiment word </a:t>
                </a:r>
                <a:r>
                  <a:rPr lang="en-US" dirty="0" smtClean="0"/>
                  <a:t>(1 represents the current sentiment word and we consider </a:t>
                </a:r>
                <a:r>
                  <a:rPr lang="en-US" b="0" i="0" smtClean="0">
                    <a:latin typeface="Cambria Math"/>
                  </a:rPr>
                  <a:t>𝜔</a:t>
                </a:r>
                <a:r>
                  <a:rPr lang="en-US" dirty="0" smtClean="0"/>
                  <a:t> words to the left of the current word and </a:t>
                </a:r>
                <a:r>
                  <a:rPr lang="en-US" b="0" i="0" smtClean="0">
                    <a:latin typeface="Cambria Math"/>
                  </a:rPr>
                  <a:t>𝜔</a:t>
                </a:r>
                <a:r>
                  <a:rPr lang="en-US" dirty="0" smtClean="0"/>
                  <a:t> words to the </a:t>
                </a:r>
                <a:r>
                  <a:rPr lang="en-US" dirty="0" smtClean="0"/>
                  <a:t>right </a:t>
                </a:r>
                <a:r>
                  <a:rPr lang="en-US" dirty="0" smtClean="0"/>
                  <a:t>of the current </a:t>
                </a:r>
                <a:r>
                  <a:rPr lang="en-US" dirty="0" smtClean="0"/>
                  <a:t>word); if this window  has </a:t>
                </a:r>
                <a:r>
                  <a:rPr lang="en-US" dirty="0" smtClean="0"/>
                  <a:t>an aspect indicator referring to the current </a:t>
                </a:r>
                <a:r>
                  <a:rPr lang="en-US" dirty="0" smtClean="0"/>
                  <a:t>aspect </a:t>
                </a:r>
                <a:r>
                  <a:rPr lang="en-US" baseline="0" dirty="0" smtClean="0"/>
                  <a:t>we</a:t>
                </a:r>
                <a:r>
                  <a:rPr lang="en-US" dirty="0" smtClean="0"/>
                  <a:t> </a:t>
                </a:r>
                <a:r>
                  <a:rPr lang="en-US" dirty="0" smtClean="0"/>
                  <a:t>add the corresponding sentiment </a:t>
                </a:r>
                <a:r>
                  <a:rPr lang="en-US" dirty="0" smtClean="0"/>
                  <a:t>hit</a:t>
                </a:r>
              </a:p>
              <a:p>
                <a:pPr marL="171450" indent="-171450">
                  <a:buFont typeface="Arial" panose="020B0604020202020204" pitchFamily="34" charset="0"/>
                  <a:buChar char="•"/>
                </a:pPr>
                <a:r>
                  <a:rPr lang="en-US" dirty="0" smtClean="0"/>
                  <a:t>For </a:t>
                </a:r>
                <a:r>
                  <a:rPr lang="en-US" dirty="0" smtClean="0"/>
                  <a:t>each sentiment word of type 2 </a:t>
                </a:r>
                <a:r>
                  <a:rPr lang="en-US" dirty="0" smtClean="0"/>
                  <a:t>we check </a:t>
                </a:r>
                <a:r>
                  <a:rPr lang="en-US" dirty="0" smtClean="0"/>
                  <a:t>if there is a </a:t>
                </a:r>
                <a:r>
                  <a:rPr lang="en-US" b="1" dirty="0" smtClean="0"/>
                  <a:t>grammatical dependency</a:t>
                </a:r>
                <a:r>
                  <a:rPr lang="en-US" dirty="0" smtClean="0"/>
                  <a:t> to an </a:t>
                </a:r>
                <a:r>
                  <a:rPr lang="en-US" dirty="0"/>
                  <a:t>aspect indicator referring to the current </a:t>
                </a:r>
                <a:r>
                  <a:rPr lang="en-US" dirty="0" smtClean="0"/>
                  <a:t>aspect; </a:t>
                </a:r>
                <a:r>
                  <a:rPr lang="en-US" dirty="0"/>
                  <a:t>if </a:t>
                </a:r>
                <a:r>
                  <a:rPr lang="en-US" dirty="0" smtClean="0"/>
                  <a:t>this</a:t>
                </a:r>
                <a:r>
                  <a:rPr lang="en-US" baseline="0" dirty="0" smtClean="0"/>
                  <a:t> is the case we</a:t>
                </a:r>
                <a:r>
                  <a:rPr lang="en-US" dirty="0" smtClean="0"/>
                  <a:t> </a:t>
                </a:r>
                <a:r>
                  <a:rPr lang="en-US" dirty="0"/>
                  <a:t>add the corresponding </a:t>
                </a:r>
                <a:r>
                  <a:rPr lang="en-US" dirty="0" smtClean="0"/>
                  <a:t>sentiment </a:t>
                </a:r>
                <a:r>
                  <a:rPr lang="en-US" dirty="0" smtClean="0"/>
                  <a:t>hit</a:t>
                </a:r>
              </a:p>
              <a:p>
                <a:pPr marL="171450" indent="-171450">
                  <a:buFont typeface="Arial" panose="020B0604020202020204" pitchFamily="34" charset="0"/>
                  <a:buChar char="•"/>
                </a:pPr>
                <a:r>
                  <a:rPr lang="en-US" dirty="0" smtClean="0"/>
                  <a:t>For sentiment</a:t>
                </a:r>
                <a:r>
                  <a:rPr lang="en-US" baseline="0" dirty="0" smtClean="0"/>
                  <a:t> words of type 3 the procedure is the same as for the type 2 words</a:t>
                </a:r>
              </a:p>
              <a:p>
                <a:pPr marL="171450" indent="-171450">
                  <a:buFont typeface="Arial" panose="020B0604020202020204" pitchFamily="34" charset="0"/>
                  <a:buChar char="•"/>
                </a:pPr>
                <a:r>
                  <a:rPr lang="en-US" dirty="0" smtClean="0"/>
                  <a:t>For </a:t>
                </a:r>
                <a:r>
                  <a:rPr lang="en-US" dirty="0"/>
                  <a:t>each sentiment word of type </a:t>
                </a:r>
                <a:r>
                  <a:rPr lang="en-US" dirty="0" smtClean="0"/>
                  <a:t>4 </a:t>
                </a:r>
                <a:r>
                  <a:rPr lang="en-US" dirty="0" smtClean="0"/>
                  <a:t>we use a similar window as </a:t>
                </a:r>
                <a:r>
                  <a:rPr lang="en-US" dirty="0" smtClean="0"/>
                  <a:t>for type </a:t>
                </a:r>
                <a:r>
                  <a:rPr lang="en-US" dirty="0" smtClean="0"/>
                  <a:t>1 around the sentiment word; </a:t>
                </a:r>
                <a:r>
                  <a:rPr lang="en-US" dirty="0"/>
                  <a:t>if </a:t>
                </a:r>
                <a:r>
                  <a:rPr lang="en-US" dirty="0" smtClean="0"/>
                  <a:t>we</a:t>
                </a:r>
                <a:r>
                  <a:rPr lang="en-US" baseline="0" dirty="0" smtClean="0"/>
                  <a:t> find </a:t>
                </a:r>
                <a:r>
                  <a:rPr lang="en-US" dirty="0" smtClean="0"/>
                  <a:t> an aspect indicator referring to the current aspect in</a:t>
                </a:r>
                <a:r>
                  <a:rPr lang="en-US" baseline="0" dirty="0" smtClean="0"/>
                  <a:t> this window </a:t>
                </a:r>
                <a:r>
                  <a:rPr lang="en-US" dirty="0" smtClean="0"/>
                  <a:t>we employ </a:t>
                </a:r>
                <a:r>
                  <a:rPr lang="en-US" dirty="0" smtClean="0"/>
                  <a:t>the </a:t>
                </a:r>
                <a:r>
                  <a:rPr lang="en-US" b="1" dirty="0" smtClean="0"/>
                  <a:t>ontology axioms</a:t>
                </a:r>
                <a:r>
                  <a:rPr lang="en-US" dirty="0" smtClean="0"/>
                  <a:t> to determine the corresponding sentiment </a:t>
                </a:r>
                <a:r>
                  <a:rPr lang="en-US" dirty="0" smtClean="0"/>
                  <a:t>hit</a:t>
                </a:r>
                <a:endParaRPr lang="en-GB" dirty="0"/>
              </a:p>
            </p:txBody>
          </p:sp>
        </mc:Fallback>
      </mc:AlternateContent>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17</a:t>
            </a:fld>
            <a:endParaRPr lang="en-US"/>
          </a:p>
        </p:txBody>
      </p:sp>
    </p:spTree>
    <p:extLst>
      <p:ext uri="{BB962C8B-B14F-4D97-AF65-F5344CB8AC3E}">
        <p14:creationId xmlns:p14="http://schemas.microsoft.com/office/powerpoint/2010/main" val="28693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In the third</a:t>
                </a:r>
                <a:r>
                  <a:rPr lang="en-US" baseline="0" dirty="0" smtClean="0"/>
                  <a:t> step, we compute aggregated scores for each sentiment class (positive, negative, and neutral). These scores are weighted sums of the previously computed number of positive hits, negative hits, and neutral hits for each of the four sentiment word types. In addition to the weights denoted by </a:t>
                </a:r>
                <a14:m>
                  <m:oMath xmlns:m="http://schemas.openxmlformats.org/officeDocument/2006/math">
                    <m:r>
                      <a:rPr lang="en-US" i="1" smtClean="0">
                        <a:latin typeface="Cambria Math"/>
                      </a:rPr>
                      <m:t>𝑤</m:t>
                    </m:r>
                  </m:oMath>
                </a14:m>
                <a:r>
                  <a:rPr lang="en-US" baseline="0" dirty="0" smtClean="0"/>
                  <a:t>, we use the parameter </a:t>
                </a:r>
                <a14:m>
                  <m:oMath xmlns:m="http://schemas.openxmlformats.org/officeDocument/2006/math">
                    <m:r>
                      <m:rPr>
                        <m:sty m:val="p"/>
                      </m:rPr>
                      <a:rPr lang="el-GR" i="1" smtClean="0">
                        <a:latin typeface="Cambria Math"/>
                      </a:rPr>
                      <m:t>ϑ</m:t>
                    </m:r>
                  </m:oMath>
                </a14:m>
                <a:r>
                  <a:rPr lang="en-US" baseline="0" dirty="0" smtClean="0"/>
                  <a:t> that represents the effect of negative sentiment words relative to the positive sentiment words as our classes are unbalanced. All weights and the parameter </a:t>
                </a:r>
                <a14:m>
                  <m:oMath xmlns:m="http://schemas.openxmlformats.org/officeDocument/2006/math">
                    <m:r>
                      <m:rPr>
                        <m:sty m:val="p"/>
                      </m:rPr>
                      <a:rPr lang="el-GR" i="1" smtClean="0">
                        <a:latin typeface="Cambria Math"/>
                      </a:rPr>
                      <m:t>ϑ</m:t>
                    </m:r>
                  </m:oMath>
                </a14:m>
                <a:r>
                  <a:rPr lang="en-GB" dirty="0" smtClean="0"/>
                  <a:t> are positive real numbers.</a:t>
                </a:r>
              </a:p>
              <a:p>
                <a:endParaRPr lang="en-US" dirty="0" smtClean="0"/>
              </a:p>
              <a:p>
                <a:r>
                  <a:rPr lang="en-US" dirty="0" smtClean="0"/>
                  <a:t>In the four</a:t>
                </a:r>
                <a:r>
                  <a:rPr lang="en-US" baseline="0" dirty="0" smtClean="0"/>
                  <a:t> and last step, we compute the ontology-based sentiment as follows:</a:t>
                </a:r>
              </a:p>
              <a:p>
                <a:pPr marL="171450" indent="-171450">
                  <a:buFont typeface="Arial" panose="020B0604020202020204" pitchFamily="34" charset="0"/>
                  <a:buChar char="•"/>
                </a:pPr>
                <a:r>
                  <a:rPr lang="en-US" dirty="0" smtClean="0"/>
                  <a:t>If</a:t>
                </a:r>
                <a:r>
                  <a:rPr lang="en-GB" baseline="0" dirty="0" smtClean="0"/>
                  <a:t> the </a:t>
                </a:r>
                <a14:m>
                  <m:oMath xmlns:m="http://schemas.openxmlformats.org/officeDocument/2006/math">
                    <m:r>
                      <a:rPr lang="en-US" b="0" i="1" smtClean="0">
                        <a:latin typeface="Cambria Math"/>
                        <a:ea typeface="Cambria Math"/>
                      </a:rPr>
                      <m:t>𝑝𝑜𝑠𝑖𝑡𝑖𝑣𝑒</m:t>
                    </m:r>
                    <m:r>
                      <a:rPr lang="en-US" b="0" i="1" smtClean="0">
                        <a:latin typeface="Cambria Math"/>
                        <a:ea typeface="Cambria Math"/>
                      </a:rPr>
                      <m:t> </m:t>
                    </m:r>
                    <m:r>
                      <a:rPr lang="en-US" b="0" i="1" smtClean="0">
                        <a:latin typeface="Cambria Math"/>
                        <a:ea typeface="Cambria Math"/>
                      </a:rPr>
                      <m:t>𝑠𝑐𝑜𝑟𝑒</m:t>
                    </m:r>
                    <m:r>
                      <a:rPr lang="en-US" b="0" i="1" smtClean="0">
                        <a:latin typeface="Cambria Math"/>
                        <a:ea typeface="Cambria Math"/>
                      </a:rPr>
                      <m:t> </m:t>
                    </m:r>
                    <m:r>
                      <a:rPr lang="en-US" b="0" i="1" smtClean="0">
                        <a:latin typeface="Cambria Math"/>
                        <a:ea typeface="Cambria Math"/>
                      </a:rPr>
                      <m:t>𝑖𝑠</m:t>
                    </m:r>
                    <m:r>
                      <a:rPr lang="en-US" b="0" i="1" smtClean="0">
                        <a:latin typeface="Cambria Math"/>
                        <a:ea typeface="Cambria Math"/>
                      </a:rPr>
                      <m:t> </m:t>
                    </m:r>
                    <m:r>
                      <a:rPr lang="en-US" b="0" i="1" smtClean="0">
                        <a:latin typeface="Cambria Math"/>
                        <a:ea typeface="Cambria Math"/>
                      </a:rPr>
                      <m:t>𝑏𝑖𝑔𝑔𝑒𝑟</m:t>
                    </m:r>
                    <m:r>
                      <a:rPr lang="en-US" b="0" i="1" smtClean="0">
                        <a:latin typeface="Cambria Math"/>
                        <a:ea typeface="Cambria Math"/>
                      </a:rPr>
                      <m:t> </m:t>
                    </m:r>
                    <m:r>
                      <a:rPr lang="en-US" b="0" i="1" smtClean="0">
                        <a:latin typeface="Cambria Math"/>
                        <a:ea typeface="Cambria Math"/>
                      </a:rPr>
                      <m:t>𝑜𝑟</m:t>
                    </m:r>
                    <m:r>
                      <a:rPr lang="en-US" b="0" i="1" smtClean="0">
                        <a:latin typeface="Cambria Math"/>
                        <a:ea typeface="Cambria Math"/>
                      </a:rPr>
                      <m:t> </m:t>
                    </m:r>
                    <m:r>
                      <a:rPr lang="en-US" b="0" i="1" smtClean="0">
                        <a:latin typeface="Cambria Math"/>
                        <a:ea typeface="Cambria Math"/>
                      </a:rPr>
                      <m:t>𝑒𝑞𝑢𝑎𝑙</m:t>
                    </m:r>
                    <m:r>
                      <a:rPr lang="en-US" b="0" i="1" smtClean="0">
                        <a:latin typeface="Cambria Math"/>
                        <a:ea typeface="Cambria Math"/>
                      </a:rPr>
                      <m:t> </m:t>
                    </m:r>
                    <m:r>
                      <a:rPr lang="en-US" b="0" i="1" smtClean="0">
                        <a:latin typeface="Cambria Math"/>
                        <a:ea typeface="Cambria Math"/>
                      </a:rPr>
                      <m:t>𝑡h𝑎𝑛</m:t>
                    </m:r>
                    <m:r>
                      <a:rPr lang="en-US" b="0" i="1" smtClean="0">
                        <a:latin typeface="Cambria Math"/>
                        <a:ea typeface="Cambria Math"/>
                      </a:rPr>
                      <m:t> </m:t>
                    </m:r>
                    <m:r>
                      <a:rPr lang="en-US" b="0" i="1" smtClean="0">
                        <a:latin typeface="Cambria Math"/>
                        <a:ea typeface="Cambria Math"/>
                      </a:rPr>
                      <m:t>𝑡h𝑒</m:t>
                    </m:r>
                    <m:r>
                      <a:rPr lang="en-US" b="0" i="1" smtClean="0">
                        <a:latin typeface="Cambria Math"/>
                        <a:ea typeface="Cambria Math"/>
                      </a:rPr>
                      <m:t> </m:t>
                    </m:r>
                    <m:r>
                      <a:rPr lang="en-US" b="0" i="1" smtClean="0">
                        <a:latin typeface="Cambria Math"/>
                        <a:ea typeface="Cambria Math"/>
                      </a:rPr>
                      <m:t>𝑛𝑒𝑔𝑎𝑡𝑖𝑣𝑒</m:t>
                    </m:r>
                    <m:r>
                      <a:rPr lang="en-US" b="0" i="1" smtClean="0">
                        <a:latin typeface="Cambria Math"/>
                        <a:ea typeface="Cambria Math"/>
                      </a:rPr>
                      <m:t> </m:t>
                    </m:r>
                    <m:r>
                      <a:rPr lang="en-US" b="0" i="1" smtClean="0">
                        <a:latin typeface="Cambria Math"/>
                        <a:ea typeface="Cambria Math"/>
                      </a:rPr>
                      <m:t>𝑠𝑐𝑜𝑟𝑒</m:t>
                    </m:r>
                    <m:r>
                      <a:rPr lang="en-US" i="1">
                        <a:latin typeface="Cambria Math"/>
                        <a:ea typeface="Cambria Math"/>
                      </a:rPr>
                      <m:t>+</m:t>
                    </m:r>
                    <m:r>
                      <a:rPr lang="en-US" i="1">
                        <a:latin typeface="Cambria Math"/>
                        <a:ea typeface="Cambria Math"/>
                      </a:rPr>
                      <m:t>𝜖</m:t>
                    </m:r>
                  </m:oMath>
                </a14:m>
                <a:r>
                  <a:rPr lang="en-US" i="1" dirty="0" smtClean="0"/>
                  <a:t> </a:t>
                </a:r>
                <a:r>
                  <a:rPr lang="en-US" dirty="0" smtClean="0"/>
                  <a:t>then we produce a </a:t>
                </a:r>
                <a:r>
                  <a:rPr lang="en-US" i="1" dirty="0" smtClean="0"/>
                  <a:t>positive </a:t>
                </a:r>
                <a:r>
                  <a:rPr lang="en-US" i="0" dirty="0" smtClean="0"/>
                  <a:t>label </a:t>
                </a:r>
                <a:r>
                  <a:rPr lang="en-US" dirty="0" smtClean="0"/>
                  <a:t>(</a:t>
                </a:r>
                <a14:m>
                  <m:oMath xmlns:m="http://schemas.openxmlformats.org/officeDocument/2006/math">
                    <m:r>
                      <a:rPr lang="en-US" i="1">
                        <a:latin typeface="Cambria Math"/>
                        <a:ea typeface="Cambria Math"/>
                      </a:rPr>
                      <m:t>𝜖</m:t>
                    </m:r>
                  </m:oMath>
                </a14:m>
                <a:r>
                  <a:rPr lang="en-US" dirty="0" smtClean="0"/>
                  <a:t> accounts for difficult cases at the border between the positive</a:t>
                </a:r>
                <a:r>
                  <a:rPr lang="en-US" baseline="0" dirty="0" smtClean="0"/>
                  <a:t> and negative classes</a:t>
                </a:r>
                <a:r>
                  <a:rPr lang="en-US" dirty="0" smtClean="0"/>
                  <a:t>);</a:t>
                </a:r>
              </a:p>
              <a:p>
                <a:pPr marL="171450" indent="-171450">
                  <a:buFont typeface="Arial" panose="020B0604020202020204" pitchFamily="34" charset="0"/>
                  <a:buChar char="•"/>
                </a:pPr>
                <a:r>
                  <a:rPr lang="en-US" dirty="0" smtClean="0"/>
                  <a:t>If the </a:t>
                </a:r>
                <a14:m>
                  <m:oMath xmlns:m="http://schemas.openxmlformats.org/officeDocument/2006/math">
                    <m:r>
                      <a:rPr lang="en-US" b="0" i="1" smtClean="0">
                        <a:latin typeface="Cambria Math"/>
                        <a:ea typeface="Cambria Math"/>
                      </a:rPr>
                      <m:t>𝑝𝑜𝑠𝑖𝑡𝑖𝑣𝑒</m:t>
                    </m:r>
                    <m:r>
                      <a:rPr lang="en-US" b="0" i="1" smtClean="0">
                        <a:latin typeface="Cambria Math"/>
                        <a:ea typeface="Cambria Math"/>
                      </a:rPr>
                      <m:t> </m:t>
                    </m:r>
                    <m:r>
                      <a:rPr lang="en-US" b="0" i="1" smtClean="0">
                        <a:latin typeface="Cambria Math"/>
                        <a:ea typeface="Cambria Math"/>
                      </a:rPr>
                      <m:t>𝑠𝑐𝑜𝑟𝑒</m:t>
                    </m:r>
                    <m:r>
                      <a:rPr lang="en-US" b="0" i="1" smtClean="0">
                        <a:latin typeface="Cambria Math"/>
                        <a:ea typeface="Cambria Math"/>
                      </a:rPr>
                      <m:t> </m:t>
                    </m:r>
                    <m:r>
                      <a:rPr lang="en-US" b="0" i="1" smtClean="0">
                        <a:latin typeface="Cambria Math"/>
                        <a:ea typeface="Cambria Math"/>
                      </a:rPr>
                      <m:t>𝑖𝑠</m:t>
                    </m:r>
                    <m:r>
                      <a:rPr lang="en-US" b="0" i="1" smtClean="0">
                        <a:latin typeface="Cambria Math"/>
                        <a:ea typeface="Cambria Math"/>
                      </a:rPr>
                      <m:t> </m:t>
                    </m:r>
                    <m:r>
                      <a:rPr lang="en-US" b="0" i="1" smtClean="0">
                        <a:latin typeface="Cambria Math"/>
                        <a:ea typeface="Cambria Math"/>
                      </a:rPr>
                      <m:t>𝑠𝑚𝑎𝑙𝑙𝑒𝑟</m:t>
                    </m:r>
                    <m:r>
                      <a:rPr lang="en-US" b="0" i="1" smtClean="0">
                        <a:latin typeface="Cambria Math"/>
                        <a:ea typeface="Cambria Math"/>
                      </a:rPr>
                      <m:t> </m:t>
                    </m:r>
                    <m:r>
                      <a:rPr lang="en-US" b="0" i="1" smtClean="0">
                        <a:latin typeface="Cambria Math"/>
                        <a:ea typeface="Cambria Math"/>
                      </a:rPr>
                      <m:t>𝑜𝑟</m:t>
                    </m:r>
                    <m:r>
                      <a:rPr lang="en-US" b="0" i="1" smtClean="0">
                        <a:latin typeface="Cambria Math"/>
                        <a:ea typeface="Cambria Math"/>
                      </a:rPr>
                      <m:t> </m:t>
                    </m:r>
                    <m:r>
                      <a:rPr lang="en-US" b="0" i="1" smtClean="0">
                        <a:latin typeface="Cambria Math"/>
                        <a:ea typeface="Cambria Math"/>
                      </a:rPr>
                      <m:t>𝑒𝑞𝑢𝑎𝑙</m:t>
                    </m:r>
                    <m:r>
                      <a:rPr lang="en-US" b="0" i="1" smtClean="0">
                        <a:latin typeface="Cambria Math"/>
                        <a:ea typeface="Cambria Math"/>
                      </a:rPr>
                      <m:t> </m:t>
                    </m:r>
                    <m:r>
                      <a:rPr lang="en-US" b="0" i="1" smtClean="0">
                        <a:latin typeface="Cambria Math"/>
                        <a:ea typeface="Cambria Math"/>
                      </a:rPr>
                      <m:t>𝑡h𝑎𝑛</m:t>
                    </m:r>
                    <m:r>
                      <a:rPr lang="en-US" b="0" i="1" smtClean="0">
                        <a:latin typeface="Cambria Math"/>
                        <a:ea typeface="Cambria Math"/>
                      </a:rPr>
                      <m:t> </m:t>
                    </m:r>
                    <m:r>
                      <a:rPr lang="en-US" b="0" i="1" smtClean="0">
                        <a:latin typeface="Cambria Math"/>
                        <a:ea typeface="Cambria Math"/>
                      </a:rPr>
                      <m:t>𝑡h𝑒</m:t>
                    </m:r>
                    <m:r>
                      <a:rPr lang="en-US" b="0" i="1" smtClean="0">
                        <a:latin typeface="Cambria Math"/>
                        <a:ea typeface="Cambria Math"/>
                      </a:rPr>
                      <m:t> </m:t>
                    </m:r>
                    <m:r>
                      <a:rPr lang="en-US" b="0" i="1" smtClean="0">
                        <a:latin typeface="Cambria Math"/>
                        <a:ea typeface="Cambria Math"/>
                      </a:rPr>
                      <m:t>𝑛𝑒𝑔𝑎𝑡𝑖𝑣𝑒</m:t>
                    </m:r>
                    <m:r>
                      <a:rPr lang="en-US" b="0" i="1" smtClean="0">
                        <a:latin typeface="Cambria Math"/>
                        <a:ea typeface="Cambria Math"/>
                      </a:rPr>
                      <m:t> </m:t>
                    </m:r>
                    <m:r>
                      <a:rPr lang="en-US" b="0" i="1" smtClean="0">
                        <a:latin typeface="Cambria Math"/>
                        <a:ea typeface="Cambria Math"/>
                      </a:rPr>
                      <m:t>𝑠𝑐𝑜𝑟𝑒</m:t>
                    </m:r>
                    <m:r>
                      <a:rPr lang="en-US" b="0" i="1" smtClean="0">
                        <a:latin typeface="Cambria Math"/>
                        <a:ea typeface="Cambria Math"/>
                      </a:rPr>
                      <m:t>−</m:t>
                    </m:r>
                    <m:r>
                      <a:rPr lang="en-US" b="0" i="1" smtClean="0">
                        <a:latin typeface="Cambria Math"/>
                        <a:ea typeface="Cambria Math"/>
                      </a:rPr>
                      <m:t>𝜖</m:t>
                    </m:r>
                  </m:oMath>
                </a14:m>
                <a:r>
                  <a:rPr lang="en-GB" i="1" dirty="0" smtClean="0"/>
                  <a:t> </a:t>
                </a:r>
                <a:r>
                  <a:rPr lang="en-GB" dirty="0" smtClean="0"/>
                  <a:t>then we produce a </a:t>
                </a:r>
                <a:r>
                  <a:rPr lang="en-GB" i="1" dirty="0" smtClean="0"/>
                  <a:t>negative </a:t>
                </a:r>
                <a:r>
                  <a:rPr lang="en-GB" i="0" dirty="0" smtClean="0"/>
                  <a:t>label;</a:t>
                </a:r>
              </a:p>
              <a:p>
                <a:pPr marL="171450" indent="-171450">
                  <a:buFont typeface="Arial" panose="020B0604020202020204" pitchFamily="34" charset="0"/>
                  <a:buChar char="•"/>
                </a:pPr>
                <a:r>
                  <a:rPr lang="en-US" dirty="0" smtClean="0"/>
                  <a:t>If the </a:t>
                </a:r>
                <a14:m>
                  <m:oMath xmlns:m="http://schemas.openxmlformats.org/officeDocument/2006/math">
                    <m:r>
                      <a:rPr lang="en-US" b="0" i="1" smtClean="0">
                        <a:latin typeface="Cambria Math"/>
                        <a:ea typeface="Cambria Math"/>
                      </a:rPr>
                      <m:t>𝑝𝑜𝑠𝑖𝑡𝑖𝑣𝑒</m:t>
                    </m:r>
                    <m:r>
                      <a:rPr lang="en-US" b="0" i="1" smtClean="0">
                        <a:latin typeface="Cambria Math"/>
                        <a:ea typeface="Cambria Math"/>
                      </a:rPr>
                      <m:t> </m:t>
                    </m:r>
                    <m:r>
                      <a:rPr lang="en-US" b="0" i="1" smtClean="0">
                        <a:latin typeface="Cambria Math"/>
                        <a:ea typeface="Cambria Math"/>
                      </a:rPr>
                      <m:t>𝑠𝑐𝑜𝑟𝑒</m:t>
                    </m:r>
                    <m:r>
                      <a:rPr lang="en-US" b="0" i="1" smtClean="0">
                        <a:latin typeface="Cambria Math"/>
                        <a:ea typeface="Cambria Math"/>
                      </a:rPr>
                      <m:t> </m:t>
                    </m:r>
                    <m:r>
                      <a:rPr lang="en-US" b="0" i="1" smtClean="0">
                        <a:latin typeface="Cambria Math"/>
                        <a:ea typeface="Cambria Math"/>
                      </a:rPr>
                      <m:t>𝑖𝑠</m:t>
                    </m:r>
                    <m:r>
                      <a:rPr lang="en-US" b="0" i="1" smtClean="0">
                        <a:latin typeface="Cambria Math"/>
                        <a:ea typeface="Cambria Math"/>
                      </a:rPr>
                      <m:t> </m:t>
                    </m:r>
                    <m:r>
                      <a:rPr lang="en-US" b="0" i="1" smtClean="0">
                        <a:latin typeface="Cambria Math"/>
                        <a:ea typeface="Cambria Math"/>
                      </a:rPr>
                      <m:t>𝑏𝑒𝑡𝑤𝑒𝑒𝑛</m:t>
                    </m:r>
                    <m:r>
                      <a:rPr lang="en-US" b="0" i="1" smtClean="0">
                        <a:latin typeface="Cambria Math"/>
                        <a:ea typeface="Cambria Math"/>
                      </a:rPr>
                      <m:t> </m:t>
                    </m:r>
                    <m:r>
                      <a:rPr lang="en-US" b="0" i="1" smtClean="0">
                        <a:latin typeface="Cambria Math"/>
                        <a:ea typeface="Cambria Math"/>
                      </a:rPr>
                      <m:t>𝑡h𝑒</m:t>
                    </m:r>
                    <m:r>
                      <a:rPr lang="en-US" b="0" i="1" smtClean="0">
                        <a:latin typeface="Cambria Math"/>
                        <a:ea typeface="Cambria Math"/>
                      </a:rPr>
                      <m:t> </m:t>
                    </m:r>
                    <m:r>
                      <a:rPr lang="en-US" b="0" i="1" smtClean="0">
                        <a:latin typeface="Cambria Math"/>
                        <a:ea typeface="Cambria Math"/>
                      </a:rPr>
                      <m:t>𝑛𝑒𝑔𝑎𝑡𝑖𝑣𝑒</m:t>
                    </m:r>
                    <m:r>
                      <a:rPr lang="en-US" b="0" i="1" smtClean="0">
                        <a:latin typeface="Cambria Math"/>
                        <a:ea typeface="Cambria Math"/>
                      </a:rPr>
                      <m:t> </m:t>
                    </m:r>
                    <m:r>
                      <a:rPr lang="en-US" b="0" i="1" smtClean="0">
                        <a:latin typeface="Cambria Math"/>
                        <a:ea typeface="Cambria Math"/>
                      </a:rPr>
                      <m:t>𝑠𝑐𝑜𝑟𝑒</m:t>
                    </m:r>
                    <m:r>
                      <a:rPr lang="en-US" i="1">
                        <a:latin typeface="Cambria Math"/>
                        <a:ea typeface="Cambria Math"/>
                      </a:rPr>
                      <m:t>−</m:t>
                    </m:r>
                    <m:r>
                      <a:rPr lang="en-US" i="1">
                        <a:latin typeface="Cambria Math"/>
                        <a:ea typeface="Cambria Math"/>
                      </a:rPr>
                      <m:t>𝜖</m:t>
                    </m:r>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m:t>
                    </m:r>
                    <m:r>
                      <a:rPr lang="en-US" b="0" i="1" smtClean="0">
                        <a:latin typeface="Cambria Math"/>
                        <a:ea typeface="Cambria Math"/>
                      </a:rPr>
                      <m:t>𝑡h𝑒</m:t>
                    </m:r>
                    <m:r>
                      <a:rPr lang="en-US" b="0" i="1" smtClean="0">
                        <a:latin typeface="Cambria Math"/>
                        <a:ea typeface="Cambria Math"/>
                      </a:rPr>
                      <m:t> </m:t>
                    </m:r>
                    <m:r>
                      <a:rPr lang="en-US" b="0" i="1" smtClean="0">
                        <a:latin typeface="Cambria Math"/>
                        <a:ea typeface="Cambria Math"/>
                      </a:rPr>
                      <m:t>𝑛𝑒𝑔𝑎𝑡𝑖𝑣𝑒</m:t>
                    </m:r>
                    <m:r>
                      <a:rPr lang="en-US" b="0" i="1" smtClean="0">
                        <a:latin typeface="Cambria Math"/>
                        <a:ea typeface="Cambria Math"/>
                      </a:rPr>
                      <m:t> </m:t>
                    </m:r>
                    <m:r>
                      <a:rPr lang="en-US" b="0" i="1" smtClean="0">
                        <a:latin typeface="Cambria Math"/>
                        <a:ea typeface="Cambria Math"/>
                      </a:rPr>
                      <m:t>𝑠𝑐𝑜𝑟𝑒</m:t>
                    </m:r>
                    <m:r>
                      <a:rPr lang="en-US" b="0" i="1" dirty="0" smtClean="0">
                        <a:latin typeface="Cambria Math"/>
                        <a:ea typeface="Cambria Math"/>
                      </a:rPr>
                      <m:t>+</m:t>
                    </m:r>
                    <m:r>
                      <a:rPr lang="en-US" b="0" i="1" dirty="0" smtClean="0">
                        <a:latin typeface="Cambria Math"/>
                        <a:ea typeface="Cambria Math"/>
                      </a:rPr>
                      <m:t>𝜖</m:t>
                    </m:r>
                    <m:r>
                      <a:rPr lang="en-US" b="0" i="1" dirty="0" smtClean="0">
                        <a:latin typeface="Cambria Math"/>
                        <a:ea typeface="Cambria Math"/>
                      </a:rPr>
                      <m:t> </m:t>
                    </m:r>
                  </m:oMath>
                </a14:m>
                <a:r>
                  <a:rPr lang="en-GB" dirty="0" smtClean="0"/>
                  <a:t>and </a:t>
                </a:r>
                <a14:m>
                  <m:oMath xmlns:m="http://schemas.openxmlformats.org/officeDocument/2006/math">
                    <m:r>
                      <a:rPr lang="en-US" i="1" smtClean="0">
                        <a:latin typeface="Cambria Math"/>
                      </a:rPr>
                      <m:t>𝑇</m:t>
                    </m:r>
                  </m:oMath>
                </a14:m>
                <a:r>
                  <a:rPr lang="en-GB" dirty="0" smtClean="0"/>
                  <a:t> is not null then we produce</a:t>
                </a:r>
                <a:r>
                  <a:rPr lang="en-GB" baseline="0" dirty="0" smtClean="0"/>
                  <a:t> the </a:t>
                </a:r>
                <a:r>
                  <a:rPr lang="en-GB" i="1" dirty="0" smtClean="0"/>
                  <a:t>neutral</a:t>
                </a:r>
                <a:r>
                  <a:rPr lang="en-GB" baseline="0" dirty="0" smtClean="0"/>
                  <a:t> label; </a:t>
                </a:r>
                <a:endParaRPr lang="en-GB" i="1" dirty="0" smtClean="0"/>
              </a:p>
              <a:p>
                <a:pPr marL="171450" indent="-171450">
                  <a:buFont typeface="Arial" panose="020B0604020202020204" pitchFamily="34" charset="0"/>
                  <a:buChar char="•"/>
                </a:pPr>
                <a:r>
                  <a:rPr lang="en-US" dirty="0" smtClean="0"/>
                  <a:t>In all other</a:t>
                </a:r>
                <a:r>
                  <a:rPr lang="en-US" baseline="0" dirty="0" smtClean="0"/>
                  <a:t> cases, </a:t>
                </a:r>
                <a:r>
                  <a:rPr lang="en-US" dirty="0" smtClean="0"/>
                  <a:t>we compute the sentiment using the machine learning approach which represents our backup solution.</a:t>
                </a:r>
              </a:p>
              <a:p>
                <a:pPr marL="0" indent="0">
                  <a:buFont typeface="Arial" charset="0"/>
                  <a:buNone/>
                </a:pPr>
                <a:r>
                  <a:rPr lang="en-US" dirty="0" smtClean="0"/>
                  <a:t>One can note that in the ontology-based</a:t>
                </a:r>
                <a:r>
                  <a:rPr lang="en-US" baseline="0" dirty="0" smtClean="0"/>
                  <a:t> step we produce, by design, only three labels: positive, negative and neutral. The machine learning step is able to produce all four labels: positive, negative, neutral, and conflict.</a:t>
                </a:r>
                <a:endParaRPr lang="en-GB" dirty="0" smtClean="0"/>
              </a:p>
            </p:txBody>
          </p:sp>
        </mc:Choice>
        <mc:Fallback xmlns="">
          <p:sp>
            <p:nvSpPr>
              <p:cNvPr id="3" name="Notes Placeholder 2"/>
              <p:cNvSpPr>
                <a:spLocks noGrp="1"/>
              </p:cNvSpPr>
              <p:nvPr>
                <p:ph type="body" idx="1"/>
              </p:nvPr>
            </p:nvSpPr>
            <p:spPr/>
            <p:txBody>
              <a:bodyPr/>
              <a:lstStyle/>
              <a:p>
                <a:r>
                  <a:rPr lang="en-US" dirty="0" smtClean="0"/>
                  <a:t>In the third</a:t>
                </a:r>
                <a:r>
                  <a:rPr lang="en-US" baseline="0" dirty="0" smtClean="0"/>
                  <a:t> step we compute aggregated scores for each sentiment class (positive, negative, and neutral). These scores are weighted sums of the previously computed number of positive hits, negative hits, and neutral hits for each of the four sentiment word types. In addition to the weights denoted by </a:t>
                </a:r>
                <a:r>
                  <a:rPr lang="en-US" i="0" smtClean="0">
                    <a:latin typeface="Cambria Math"/>
                  </a:rPr>
                  <a:t>𝑤</a:t>
                </a:r>
                <a:r>
                  <a:rPr lang="en-US" baseline="0" dirty="0" smtClean="0"/>
                  <a:t>, we use the parameter </a:t>
                </a:r>
                <a:r>
                  <a:rPr lang="el-GR" i="0" smtClean="0">
                    <a:latin typeface="Cambria Math"/>
                  </a:rPr>
                  <a:t>ϑ</a:t>
                </a:r>
                <a:r>
                  <a:rPr lang="en-US" baseline="0" dirty="0" smtClean="0"/>
                  <a:t> that represents the effect of negative sentiment words relative to the positive sentiment words as our classes are unbalanced. All weights and the parameter </a:t>
                </a:r>
                <a:r>
                  <a:rPr lang="el-GR" i="0" smtClean="0">
                    <a:latin typeface="Cambria Math"/>
                  </a:rPr>
                  <a:t>ϑ</a:t>
                </a:r>
                <a:r>
                  <a:rPr lang="en-GB" dirty="0" smtClean="0"/>
                  <a:t> are positive real numbers.</a:t>
                </a:r>
              </a:p>
              <a:p>
                <a:endParaRPr lang="en-US" dirty="0" smtClean="0"/>
              </a:p>
              <a:p>
                <a:r>
                  <a:rPr lang="en-US" dirty="0" smtClean="0"/>
                  <a:t>In the four</a:t>
                </a:r>
                <a:r>
                  <a:rPr lang="en-US" baseline="0" dirty="0" smtClean="0"/>
                  <a:t> and last step we compute the ontology-based sentiment as follows:</a:t>
                </a:r>
              </a:p>
              <a:p>
                <a:pPr marL="171450" indent="-171450">
                  <a:buFont typeface="Arial" panose="020B0604020202020204" pitchFamily="34" charset="0"/>
                  <a:buChar char="•"/>
                </a:pPr>
                <a:r>
                  <a:rPr lang="en-US" dirty="0" smtClean="0"/>
                  <a:t>If</a:t>
                </a:r>
                <a:r>
                  <a:rPr lang="en-GB" baseline="0" dirty="0" smtClean="0"/>
                  <a:t> the </a:t>
                </a:r>
                <a:r>
                  <a:rPr lang="en-US" b="0" i="0" smtClean="0">
                    <a:latin typeface="Cambria Math"/>
                    <a:ea typeface="Cambria Math"/>
                  </a:rPr>
                  <a:t>𝑝𝑜𝑠𝑖𝑡𝑖𝑣𝑒 𝑠𝑐𝑜𝑟𝑒 𝑖𝑠 𝑏𝑖𝑔𝑔𝑒𝑟 𝑜𝑟 𝑒𝑞𝑢𝑎𝑙 𝑡ℎ𝑎𝑛 𝑡ℎ𝑒 𝑛𝑒𝑔𝑎𝑡𝑖𝑣𝑒 𝑠𝑐𝑜𝑟𝑒</a:t>
                </a:r>
                <a:r>
                  <a:rPr lang="en-US" i="0">
                    <a:latin typeface="Cambria Math"/>
                    <a:ea typeface="Cambria Math"/>
                  </a:rPr>
                  <a:t>+𝜖</a:t>
                </a:r>
                <a:r>
                  <a:rPr lang="en-US" i="1" dirty="0" smtClean="0"/>
                  <a:t> </a:t>
                </a:r>
                <a:r>
                  <a:rPr lang="en-US" dirty="0" smtClean="0"/>
                  <a:t>then </a:t>
                </a:r>
                <a:r>
                  <a:rPr lang="en-US" dirty="0" smtClean="0"/>
                  <a:t>we produce a </a:t>
                </a:r>
                <a:r>
                  <a:rPr lang="en-US" i="1" dirty="0" smtClean="0"/>
                  <a:t>positive label </a:t>
                </a:r>
                <a:r>
                  <a:rPr lang="en-US" dirty="0" smtClean="0"/>
                  <a:t>(</a:t>
                </a:r>
                <a:r>
                  <a:rPr lang="en-US" i="0">
                    <a:latin typeface="Cambria Math"/>
                    <a:ea typeface="Cambria Math"/>
                  </a:rPr>
                  <a:t>𝜖</a:t>
                </a:r>
                <a:r>
                  <a:rPr lang="en-US" dirty="0" smtClean="0"/>
                  <a:t> accounts for </a:t>
                </a:r>
                <a:r>
                  <a:rPr lang="en-US" dirty="0" smtClean="0"/>
                  <a:t>difficult cases at the border between the positive</a:t>
                </a:r>
                <a:r>
                  <a:rPr lang="en-US" baseline="0" dirty="0" smtClean="0"/>
                  <a:t> and negative classes</a:t>
                </a:r>
                <a:r>
                  <a:rPr lang="en-US" dirty="0" smtClean="0"/>
                  <a:t>)</a:t>
                </a:r>
              </a:p>
              <a:p>
                <a:pPr marL="171450" indent="-171450">
                  <a:buFont typeface="Arial" panose="020B0604020202020204" pitchFamily="34" charset="0"/>
                  <a:buChar char="•"/>
                </a:pPr>
                <a:r>
                  <a:rPr lang="en-US" dirty="0" smtClean="0"/>
                  <a:t>If the </a:t>
                </a:r>
                <a:r>
                  <a:rPr lang="en-US" b="0" i="0" smtClean="0">
                    <a:latin typeface="Cambria Math"/>
                    <a:ea typeface="Cambria Math"/>
                  </a:rPr>
                  <a:t>𝑝𝑜𝑠𝑖𝑡𝑖𝑣𝑒 𝑠𝑐𝑜𝑟𝑒 𝑖𝑠 𝑠𝑚𝑎𝑙𝑙𝑒𝑟 𝑜𝑟 𝑒𝑞𝑢𝑎𝑙 𝑡ℎ𝑎𝑛 𝑡ℎ𝑒 𝑛𝑒𝑔𝑎𝑡𝑖𝑣𝑒 𝑠𝑐𝑜𝑟𝑒</a:t>
                </a:r>
                <a:r>
                  <a:rPr lang="en-US" b="0" i="0" smtClean="0">
                    <a:latin typeface="Cambria Math"/>
                    <a:ea typeface="Cambria Math"/>
                  </a:rPr>
                  <a:t>−𝜖</a:t>
                </a:r>
                <a:r>
                  <a:rPr lang="en-GB" i="1" dirty="0" smtClean="0"/>
                  <a:t> </a:t>
                </a:r>
                <a:r>
                  <a:rPr lang="en-GB" dirty="0" smtClean="0"/>
                  <a:t>then </a:t>
                </a:r>
                <a:r>
                  <a:rPr lang="en-GB" dirty="0" smtClean="0"/>
                  <a:t>we produce a </a:t>
                </a:r>
                <a:r>
                  <a:rPr lang="en-GB" i="1" dirty="0" smtClean="0"/>
                  <a:t>negative label </a:t>
                </a:r>
              </a:p>
              <a:p>
                <a:pPr marL="171450" indent="-171450">
                  <a:buFont typeface="Arial" panose="020B0604020202020204" pitchFamily="34" charset="0"/>
                  <a:buChar char="•"/>
                </a:pPr>
                <a:r>
                  <a:rPr lang="en-US" dirty="0" smtClean="0"/>
                  <a:t>If the </a:t>
                </a:r>
                <a:r>
                  <a:rPr lang="en-US" b="0" i="0" smtClean="0">
                    <a:latin typeface="Cambria Math"/>
                    <a:ea typeface="Cambria Math"/>
                  </a:rPr>
                  <a:t>𝑝𝑜𝑠𝑖𝑡𝑖𝑣𝑒 𝑠𝑐𝑜𝑟𝑒 𝑖𝑠 𝑏𝑒𝑡𝑤𝑒𝑒𝑛 𝑡ℎ𝑒 𝑛𝑒𝑔𝑎𝑡𝑖𝑣𝑒 𝑠𝑐𝑜𝑟𝑒</a:t>
                </a:r>
                <a:r>
                  <a:rPr lang="en-US" i="0">
                    <a:latin typeface="Cambria Math"/>
                    <a:ea typeface="Cambria Math"/>
                  </a:rPr>
                  <a:t>−𝜖</a:t>
                </a:r>
                <a:r>
                  <a:rPr lang="en-US" b="0" i="0" smtClean="0">
                    <a:latin typeface="Cambria Math"/>
                    <a:ea typeface="Cambria Math"/>
                  </a:rPr>
                  <a:t> 𝑎𝑛𝑑 𝑡ℎ𝑒 𝑛𝑒𝑔𝑎𝑡𝑖𝑣𝑒 𝑠𝑐𝑜𝑟𝑒</a:t>
                </a:r>
                <a:r>
                  <a:rPr lang="en-US" b="0" i="0" dirty="0" smtClean="0">
                    <a:latin typeface="Cambria Math"/>
                    <a:ea typeface="Cambria Math"/>
                  </a:rPr>
                  <a:t>+𝜖 </a:t>
                </a:r>
                <a:r>
                  <a:rPr lang="en-GB" dirty="0" smtClean="0"/>
                  <a:t>and </a:t>
                </a:r>
                <a:r>
                  <a:rPr lang="en-US" i="0" smtClean="0">
                    <a:latin typeface="Cambria Math"/>
                  </a:rPr>
                  <a:t>𝑇</a:t>
                </a:r>
                <a:r>
                  <a:rPr lang="en-GB" dirty="0" smtClean="0"/>
                  <a:t> is not null then we produce</a:t>
                </a:r>
                <a:r>
                  <a:rPr lang="en-GB" baseline="0" dirty="0" smtClean="0"/>
                  <a:t> the label </a:t>
                </a:r>
                <a:r>
                  <a:rPr lang="en-GB" i="1" dirty="0" smtClean="0"/>
                  <a:t>neutral</a:t>
                </a:r>
              </a:p>
              <a:p>
                <a:pPr marL="171450" indent="-171450">
                  <a:buFont typeface="Arial" panose="020B0604020202020204" pitchFamily="34" charset="0"/>
                  <a:buChar char="•"/>
                </a:pPr>
                <a:r>
                  <a:rPr lang="en-US" dirty="0" smtClean="0"/>
                  <a:t>In all other</a:t>
                </a:r>
                <a:r>
                  <a:rPr lang="en-US" baseline="0" dirty="0" smtClean="0"/>
                  <a:t> cases </a:t>
                </a:r>
                <a:r>
                  <a:rPr lang="en-US" dirty="0" smtClean="0"/>
                  <a:t>we </a:t>
                </a:r>
                <a:r>
                  <a:rPr lang="en-US" dirty="0" smtClean="0"/>
                  <a:t>compute the sentiment using </a:t>
                </a:r>
                <a:r>
                  <a:rPr lang="en-US" dirty="0" smtClean="0"/>
                  <a:t>the machine </a:t>
                </a:r>
                <a:r>
                  <a:rPr lang="en-US" dirty="0" smtClean="0"/>
                  <a:t>learning </a:t>
                </a:r>
                <a:r>
                  <a:rPr lang="en-US" dirty="0" smtClean="0"/>
                  <a:t>approach which represents our backup solution</a:t>
                </a:r>
              </a:p>
              <a:p>
                <a:pPr marL="0" indent="0">
                  <a:buFont typeface="Arial" charset="0"/>
                  <a:buNone/>
                </a:pPr>
                <a:r>
                  <a:rPr lang="en-US" dirty="0" smtClean="0"/>
                  <a:t>One can note that in the ontology-based</a:t>
                </a:r>
                <a:r>
                  <a:rPr lang="en-US" baseline="0" dirty="0" smtClean="0"/>
                  <a:t> step we produce, by design, only three labels: positive, negative and neutral. The machine learning step is able to produce all four labels: positive, negative, neutral, and conflict.</a:t>
                </a:r>
                <a:endParaRPr lang="en-GB" dirty="0" smtClean="0"/>
              </a:p>
              <a:p>
                <a:endParaRPr lang="en-GB" dirty="0"/>
              </a:p>
            </p:txBody>
          </p:sp>
        </mc:Fallback>
      </mc:AlternateContent>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18</a:t>
            </a:fld>
            <a:endParaRPr lang="en-US"/>
          </a:p>
        </p:txBody>
      </p:sp>
    </p:spTree>
    <p:extLst>
      <p:ext uri="{BB962C8B-B14F-4D97-AF65-F5344CB8AC3E}">
        <p14:creationId xmlns:p14="http://schemas.microsoft.com/office/powerpoint/2010/main" val="164946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Now it is time to focus</a:t>
            </a:r>
            <a:r>
              <a:rPr lang="en-US" baseline="0" dirty="0" smtClean="0"/>
              <a:t> on the machine learning step. We have two solutions for this step. The first solution is to use the </a:t>
            </a:r>
            <a:r>
              <a:rPr lang="en-US" b="1" baseline="0" dirty="0" smtClean="0"/>
              <a:t>majority class classifier</a:t>
            </a:r>
            <a:r>
              <a:rPr lang="en-US" baseline="0" dirty="0" smtClean="0"/>
              <a:t>, which for our dataset predicts only positive, as positive is the majority class. The second solution is to use an SVM with a linear kernel. We have chosen for a linear kernel as it has been shown to work well for a large number of features relative to the number of training instances, which is the case for our dataset. As features we use the bag-of-words which represent all words present in reviews, the current aspect, and the number of sentences. The SVM has one </a:t>
            </a:r>
            <a:r>
              <a:rPr lang="en-US" baseline="0" dirty="0" err="1" smtClean="0"/>
              <a:t>hyperparameter</a:t>
            </a:r>
            <a:r>
              <a:rPr lang="en-US" baseline="0" dirty="0" smtClean="0"/>
              <a:t>, the complexity c, which is a positive real number. As previously stated the machine learning approach is able to produce all four labels: positive, negative, neutral, and conflict.</a:t>
            </a:r>
          </a:p>
          <a:p>
            <a:endParaRPr lang="en-US" baseline="0" dirty="0" smtClean="0"/>
          </a:p>
          <a:p>
            <a:r>
              <a:rPr lang="en-US" baseline="0" dirty="0" smtClean="0"/>
              <a:t>All </a:t>
            </a:r>
            <a:r>
              <a:rPr lang="en-US" baseline="0" dirty="0" err="1" smtClean="0"/>
              <a:t>hyperparameters</a:t>
            </a:r>
            <a:r>
              <a:rPr lang="en-US" baseline="0" dirty="0" smtClean="0"/>
              <a:t> involved in the two steps are optimized using 10-fold cross validation on the training dataset. Using these optimal values the model is retrained on the full training dataset and the results are reported for both the training and the test datasets.</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19</a:t>
            </a:fld>
            <a:endParaRPr lang="en-US"/>
          </a:p>
        </p:txBody>
      </p:sp>
    </p:spTree>
    <p:extLst>
      <p:ext uri="{BB962C8B-B14F-4D97-AF65-F5344CB8AC3E}">
        <p14:creationId xmlns:p14="http://schemas.microsoft.com/office/powerpoint/2010/main" val="113937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The content of my talk has</a:t>
            </a:r>
            <a:r>
              <a:rPr lang="en-US" baseline="0" dirty="0" smtClean="0"/>
              <a:t> a classical structure. First I will motivate the need for this research, and after that I will present related work. Then I will explain the data used for our experiments and the proposed methodology to answer our research question. Last, I will give our evaluation results, main conclusions, and suggest ideas for future work.</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2</a:t>
            </a:fld>
            <a:endParaRPr lang="en-US"/>
          </a:p>
        </p:txBody>
      </p:sp>
    </p:spTree>
    <p:extLst>
      <p:ext uri="{BB962C8B-B14F-4D97-AF65-F5344CB8AC3E}">
        <p14:creationId xmlns:p14="http://schemas.microsoft.com/office/powerpoint/2010/main" val="81509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We have experimented with</a:t>
                </a:r>
                <a:r>
                  <a:rPr lang="en-US" baseline="0" dirty="0" smtClean="0"/>
                  <a:t> four algorithms:</a:t>
                </a:r>
              </a:p>
              <a:p>
                <a:pPr marL="171450" indent="-171450">
                  <a:buFont typeface="Arial" charset="0"/>
                  <a:buChar char="•"/>
                </a:pPr>
                <a:r>
                  <a:rPr lang="en-US" baseline="0" dirty="0" smtClean="0"/>
                  <a:t>The </a:t>
                </a:r>
                <a:r>
                  <a:rPr lang="en-US" b="1" baseline="0" dirty="0" smtClean="0"/>
                  <a:t>Default</a:t>
                </a:r>
                <a:r>
                  <a:rPr lang="en-US" baseline="0" dirty="0" smtClean="0"/>
                  <a:t> algorithm which represents the majority class classifier;</a:t>
                </a:r>
              </a:p>
              <a:p>
                <a:pPr marL="171450" indent="-171450">
                  <a:buFont typeface="Arial" charset="0"/>
                  <a:buChar char="•"/>
                </a:pPr>
                <a:r>
                  <a:rPr lang="en-US" baseline="0" dirty="0" smtClean="0"/>
                  <a:t>The </a:t>
                </a:r>
                <a:r>
                  <a:rPr lang="en-US" b="1" baseline="0" dirty="0" err="1" smtClean="0"/>
                  <a:t>BoW</a:t>
                </a:r>
                <a:r>
                  <a:rPr lang="en-US" baseline="0" dirty="0" smtClean="0"/>
                  <a:t> algorithm which is the SVM using the </a:t>
                </a:r>
                <a:r>
                  <a:rPr lang="en-US" baseline="0" dirty="0" err="1" smtClean="0"/>
                  <a:t>BoW</a:t>
                </a:r>
                <a:r>
                  <a:rPr lang="en-US" baseline="0" dirty="0" smtClean="0"/>
                  <a:t> features next to the current aspect and number of sentences;</a:t>
                </a:r>
              </a:p>
              <a:p>
                <a:pPr marL="171450" indent="-171450">
                  <a:buFont typeface="Arial" charset="0"/>
                  <a:buChar char="•"/>
                </a:pPr>
                <a:r>
                  <a:rPr lang="en-US" baseline="0" dirty="0" smtClean="0"/>
                  <a:t>The </a:t>
                </a:r>
                <a:r>
                  <a:rPr lang="en-US" b="1" baseline="0" dirty="0" err="1" smtClean="0"/>
                  <a:t>Ont</a:t>
                </a:r>
                <a:r>
                  <a:rPr lang="en-US" baseline="0" dirty="0" smtClean="0"/>
                  <a:t> algorithm which is the proposed two-step approach but with the majority classifier as backup;</a:t>
                </a:r>
              </a:p>
              <a:p>
                <a:pPr marL="171450" indent="-171450">
                  <a:buFont typeface="Arial" charset="0"/>
                  <a:buChar char="•"/>
                </a:pPr>
                <a:r>
                  <a:rPr lang="en-US" baseline="0" dirty="0" smtClean="0"/>
                  <a:t>The </a:t>
                </a:r>
                <a:r>
                  <a:rPr lang="en-US" b="1" baseline="0" dirty="0" err="1" smtClean="0"/>
                  <a:t>Ont+BoW</a:t>
                </a:r>
                <a:r>
                  <a:rPr lang="en-US" baseline="0" dirty="0" smtClean="0"/>
                  <a:t> algorithm which is the proposed two-step approach with the SVM as the backup classifier.</a:t>
                </a:r>
              </a:p>
              <a:p>
                <a:pPr marL="0" indent="0">
                  <a:buFont typeface="Arial" charset="0"/>
                  <a:buNone/>
                </a:pPr>
                <a:endParaRPr lang="en-US" baseline="0" dirty="0" smtClean="0"/>
              </a:p>
              <a:p>
                <a:pPr marL="0" indent="0">
                  <a:buFont typeface="Arial" charset="0"/>
                  <a:buNone/>
                </a:pPr>
                <a:r>
                  <a:rPr lang="en-US" baseline="0" dirty="0" smtClean="0"/>
                  <a:t>It important to note that the backup algorithm is active in only 40% of the instances, stressing the important role the domain ontology plays in our approach.</a:t>
                </a:r>
              </a:p>
              <a:p>
                <a:pPr marL="0" indent="0">
                  <a:buFont typeface="Arial" charset="0"/>
                  <a:buNone/>
                </a:pPr>
                <a:endParaRPr lang="en-US" baseline="0" dirty="0" smtClean="0"/>
              </a:p>
              <a:p>
                <a:pPr marL="0" indent="0">
                  <a:buFont typeface="Arial" charset="0"/>
                  <a:buNone/>
                </a:pPr>
                <a:r>
                  <a:rPr lang="en-US" baseline="0" dirty="0" smtClean="0"/>
                  <a:t>The optimal </a:t>
                </a:r>
                <a:r>
                  <a:rPr lang="en-US" baseline="0" dirty="0" err="1" smtClean="0"/>
                  <a:t>hyperparameters</a:t>
                </a:r>
                <a:r>
                  <a:rPr lang="en-US" baseline="0" dirty="0" smtClean="0"/>
                  <a:t> for </a:t>
                </a:r>
                <a:r>
                  <a:rPr lang="en-US" baseline="0" dirty="0" err="1" smtClean="0"/>
                  <a:t>Ont+BoW</a:t>
                </a:r>
                <a:r>
                  <a:rPr lang="en-US" baseline="0" dirty="0" smtClean="0"/>
                  <a:t> are given in the shown table. From this table three observations can be made:</a:t>
                </a:r>
              </a:p>
              <a:p>
                <a:pPr marL="228600" indent="-228600">
                  <a:buFont typeface="Arial" charset="0"/>
                  <a:buAutoNum type="arabicPeriod"/>
                </a:pPr>
                <a:r>
                  <a:rPr lang="en-US" baseline="0" dirty="0" smtClean="0"/>
                  <a:t>The relatively high value of </a:t>
                </a:r>
                <a14:m>
                  <m:oMath xmlns:m="http://schemas.openxmlformats.org/officeDocument/2006/math">
                    <m:r>
                      <m:rPr>
                        <m:sty m:val="p"/>
                      </m:rPr>
                      <a:rPr lang="el-GR" i="1" smtClean="0">
                        <a:latin typeface="Cambria Math"/>
                      </a:rPr>
                      <m:t>ϑ</m:t>
                    </m:r>
                  </m:oMath>
                </a14:m>
                <a:r>
                  <a:rPr lang="en-US" baseline="0" dirty="0" smtClean="0"/>
                  <a:t> suggests that the negative sentiment scores are important, which makes sense as our dataset is biased towards the positive class;</a:t>
                </a:r>
              </a:p>
              <a:p>
                <a:pPr marL="228600" indent="-228600">
                  <a:buFont typeface="Arial" charset="0"/>
                  <a:buAutoNum type="arabicPeriod"/>
                </a:pPr>
                <a:r>
                  <a:rPr lang="en-US" baseline="0" dirty="0" smtClean="0"/>
                  <a:t>The relatively high value of </a:t>
                </a:r>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4</m:t>
                        </m:r>
                      </m:sub>
                    </m:sSub>
                  </m:oMath>
                </a14:m>
                <a:r>
                  <a:rPr lang="en-US" baseline="0" dirty="0" smtClean="0"/>
                  <a:t> indicates the importance of type 4 sentiment words stressing the significance of the ontology axioms related to this type of words;</a:t>
                </a:r>
              </a:p>
              <a:p>
                <a:pPr marL="0" indent="0">
                  <a:buFont typeface="Arial" charset="0"/>
                  <a:buNone/>
                </a:pPr>
                <a:r>
                  <a:rPr lang="en-US" baseline="0" dirty="0" smtClean="0"/>
                  <a:t>3. The word window is small, we consider only 1 word to the left and 1 word to the right in the dependency graph related to a sentiment word of types 1 or 4.</a:t>
                </a:r>
              </a:p>
              <a:p>
                <a:pPr marL="171450" indent="-171450">
                  <a:buFont typeface="Arial" charset="0"/>
                  <a:buChar char="•"/>
                </a:pPr>
                <a:endParaRPr lang="en-GB" dirty="0"/>
              </a:p>
            </p:txBody>
          </p:sp>
        </mc:Choice>
        <mc:Fallback xmlns="">
          <p:sp>
            <p:nvSpPr>
              <p:cNvPr id="3" name="Notes Placeholder 2"/>
              <p:cNvSpPr>
                <a:spLocks noGrp="1"/>
              </p:cNvSpPr>
              <p:nvPr>
                <p:ph type="body" idx="1"/>
              </p:nvPr>
            </p:nvSpPr>
            <p:spPr/>
            <p:txBody>
              <a:bodyPr/>
              <a:lstStyle/>
              <a:p>
                <a:r>
                  <a:rPr lang="en-US" dirty="0" smtClean="0"/>
                  <a:t>We have experimented with</a:t>
                </a:r>
                <a:r>
                  <a:rPr lang="en-US" baseline="0" dirty="0" smtClean="0"/>
                  <a:t> four algorithms:</a:t>
                </a:r>
              </a:p>
              <a:p>
                <a:pPr marL="171450" indent="-171450">
                  <a:buFont typeface="Arial" charset="0"/>
                  <a:buChar char="•"/>
                </a:pPr>
                <a:r>
                  <a:rPr lang="en-US" baseline="0" dirty="0" smtClean="0"/>
                  <a:t>The </a:t>
                </a:r>
                <a:r>
                  <a:rPr lang="en-US" b="1" baseline="0" dirty="0" smtClean="0"/>
                  <a:t>Default</a:t>
                </a:r>
                <a:r>
                  <a:rPr lang="en-US" baseline="0" dirty="0" smtClean="0"/>
                  <a:t> algorithm which represents the majority class classifier</a:t>
                </a:r>
              </a:p>
              <a:p>
                <a:pPr marL="171450" indent="-171450">
                  <a:buFont typeface="Arial" charset="0"/>
                  <a:buChar char="•"/>
                </a:pPr>
                <a:r>
                  <a:rPr lang="en-US" baseline="0" dirty="0" smtClean="0"/>
                  <a:t>The </a:t>
                </a:r>
                <a:r>
                  <a:rPr lang="en-US" b="1" baseline="0" dirty="0" err="1" smtClean="0"/>
                  <a:t>BoW</a:t>
                </a:r>
                <a:r>
                  <a:rPr lang="en-US" baseline="0" dirty="0" smtClean="0"/>
                  <a:t> algorithm which is the SVM using the </a:t>
                </a:r>
                <a:r>
                  <a:rPr lang="en-US" baseline="0" dirty="0" err="1" smtClean="0"/>
                  <a:t>BoW</a:t>
                </a:r>
                <a:r>
                  <a:rPr lang="en-US" baseline="0" dirty="0" smtClean="0"/>
                  <a:t> features next to the current aspect and number of </a:t>
                </a:r>
                <a:r>
                  <a:rPr lang="en-US" baseline="0" dirty="0" err="1" smtClean="0"/>
                  <a:t>sentencesrit</a:t>
                </a:r>
                <a:endParaRPr lang="en-US" baseline="0" dirty="0" smtClean="0"/>
              </a:p>
              <a:p>
                <a:pPr marL="171450" indent="-171450">
                  <a:buFont typeface="Arial" charset="0"/>
                  <a:buChar char="•"/>
                </a:pPr>
                <a:r>
                  <a:rPr lang="en-US" baseline="0" dirty="0" smtClean="0"/>
                  <a:t>The </a:t>
                </a:r>
                <a:r>
                  <a:rPr lang="en-US" b="1" baseline="0" dirty="0" err="1" smtClean="0"/>
                  <a:t>Ont</a:t>
                </a:r>
                <a:r>
                  <a:rPr lang="en-US" baseline="0" dirty="0" smtClean="0"/>
                  <a:t> algorithm which is the proposed two step approach but with the majority classifier as backup</a:t>
                </a:r>
              </a:p>
              <a:p>
                <a:pPr marL="171450" indent="-171450">
                  <a:buFont typeface="Arial" charset="0"/>
                  <a:buChar char="•"/>
                </a:pPr>
                <a:r>
                  <a:rPr lang="en-US" baseline="0" dirty="0" smtClean="0"/>
                  <a:t>The </a:t>
                </a:r>
                <a:r>
                  <a:rPr lang="en-US" b="1" baseline="0" dirty="0" err="1" smtClean="0"/>
                  <a:t>Ont+BoW</a:t>
                </a:r>
                <a:r>
                  <a:rPr lang="en-US" baseline="0" dirty="0" smtClean="0"/>
                  <a:t> algorithm which is the proposed two step approach with the SVM as the backup classifier</a:t>
                </a:r>
              </a:p>
              <a:p>
                <a:pPr marL="0" indent="0">
                  <a:buFont typeface="Arial" charset="0"/>
                  <a:buNone/>
                </a:pPr>
                <a:endParaRPr lang="en-US" baseline="0" dirty="0" smtClean="0"/>
              </a:p>
              <a:p>
                <a:pPr marL="0" indent="0">
                  <a:buFont typeface="Arial" charset="0"/>
                  <a:buNone/>
                </a:pPr>
                <a:r>
                  <a:rPr lang="en-US" baseline="0" dirty="0" smtClean="0"/>
                  <a:t>It important to note that the backup algorithm is active in only 40% of the instances, stressing the important role the domain ontology plays in our approach.</a:t>
                </a:r>
              </a:p>
              <a:p>
                <a:pPr marL="0" indent="0">
                  <a:buFont typeface="Arial" charset="0"/>
                  <a:buNone/>
                </a:pPr>
                <a:endParaRPr lang="en-US" baseline="0" dirty="0" smtClean="0"/>
              </a:p>
              <a:p>
                <a:pPr marL="0" indent="0">
                  <a:buFont typeface="Arial" charset="0"/>
                  <a:buNone/>
                </a:pPr>
                <a:r>
                  <a:rPr lang="en-US" baseline="0" dirty="0" smtClean="0"/>
                  <a:t>The optimal </a:t>
                </a:r>
                <a:r>
                  <a:rPr lang="en-US" baseline="0" dirty="0" err="1" smtClean="0"/>
                  <a:t>hyperparameters</a:t>
                </a:r>
                <a:r>
                  <a:rPr lang="en-US" baseline="0" dirty="0" smtClean="0"/>
                  <a:t> for </a:t>
                </a:r>
                <a:r>
                  <a:rPr lang="en-US" baseline="0" dirty="0" err="1" smtClean="0"/>
                  <a:t>Ont+BoW</a:t>
                </a:r>
                <a:r>
                  <a:rPr lang="en-US" baseline="0" dirty="0" smtClean="0"/>
                  <a:t> are given in the table. From this table three observations can be made:</a:t>
                </a:r>
              </a:p>
              <a:p>
                <a:pPr marL="228600" indent="-228600">
                  <a:buFont typeface="Arial" charset="0"/>
                  <a:buAutoNum type="arabicPeriod"/>
                </a:pPr>
                <a:r>
                  <a:rPr lang="en-US" baseline="0" dirty="0" smtClean="0"/>
                  <a:t>The relatively high value of </a:t>
                </a:r>
                <a:r>
                  <a:rPr lang="el-GR" i="0" smtClean="0">
                    <a:latin typeface="Cambria Math"/>
                  </a:rPr>
                  <a:t>ϑ</a:t>
                </a:r>
                <a:r>
                  <a:rPr lang="en-US" baseline="0" dirty="0" smtClean="0"/>
                  <a:t> suggests the </a:t>
                </a:r>
                <a:r>
                  <a:rPr lang="en-US" baseline="0" dirty="0" err="1" smtClean="0"/>
                  <a:t>the</a:t>
                </a:r>
                <a:r>
                  <a:rPr lang="en-US" baseline="0" dirty="0" smtClean="0"/>
                  <a:t> negative sentiment scores are important, which makes sense as our dataset is biased towards the positive class</a:t>
                </a:r>
              </a:p>
              <a:p>
                <a:pPr marL="228600" indent="-228600">
                  <a:buFont typeface="Arial" charset="0"/>
                  <a:buAutoNum type="arabicPeriod"/>
                </a:pPr>
                <a:r>
                  <a:rPr lang="en-US" baseline="0" dirty="0" smtClean="0"/>
                  <a:t>The relatively high value of </a:t>
                </a:r>
                <a:r>
                  <a:rPr lang="en-US" b="0" i="0" smtClean="0">
                    <a:latin typeface="Cambria Math"/>
                  </a:rPr>
                  <a:t>𝑤</a:t>
                </a:r>
                <a:r>
                  <a:rPr lang="en-US" b="0" i="0" smtClean="0">
                    <a:latin typeface="Cambria Math"/>
                  </a:rPr>
                  <a:t>_</a:t>
                </a:r>
                <a:r>
                  <a:rPr lang="en-US" b="0" i="0" smtClean="0">
                    <a:latin typeface="Cambria Math"/>
                  </a:rPr>
                  <a:t>4</a:t>
                </a:r>
                <a:r>
                  <a:rPr lang="en-US" baseline="0" dirty="0" smtClean="0"/>
                  <a:t> indicate the importance of type 4 sentiment words stressing the importance of the ontology axioms related to this type</a:t>
                </a:r>
              </a:p>
              <a:p>
                <a:pPr marL="0" indent="0">
                  <a:buFont typeface="Arial" charset="0"/>
                  <a:buNone/>
                </a:pPr>
                <a:r>
                  <a:rPr lang="en-US" baseline="0" dirty="0" smtClean="0"/>
                  <a:t>3. The word window </a:t>
                </a:r>
                <a:r>
                  <a:rPr lang="en-US" baseline="0" smtClean="0"/>
                  <a:t>is small, we </a:t>
                </a:r>
                <a:r>
                  <a:rPr lang="en-US" baseline="0" dirty="0" smtClean="0"/>
                  <a:t>consider only 1 word to the left and 1 word to the right related to a sentiment word of types 1 or 2.</a:t>
                </a:r>
              </a:p>
              <a:p>
                <a:pPr marL="171450" indent="-171450">
                  <a:buFont typeface="Arial" charset="0"/>
                  <a:buChar char="•"/>
                </a:pPr>
                <a:endParaRPr lang="en-GB" dirty="0"/>
              </a:p>
            </p:txBody>
          </p:sp>
        </mc:Fallback>
      </mc:AlternateContent>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20</a:t>
            </a:fld>
            <a:endParaRPr lang="en-US"/>
          </a:p>
        </p:txBody>
      </p:sp>
    </p:spTree>
    <p:extLst>
      <p:ext uri="{BB962C8B-B14F-4D97-AF65-F5344CB8AC3E}">
        <p14:creationId xmlns:p14="http://schemas.microsoft.com/office/powerpoint/2010/main" val="1418262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In this table, in the last two columns, one can see the F</a:t>
            </a:r>
            <a:r>
              <a:rPr lang="en-US" baseline="-25000" dirty="0" smtClean="0"/>
              <a:t>1</a:t>
            </a:r>
            <a:r>
              <a:rPr lang="en-US" dirty="0" smtClean="0"/>
              <a:t> evaluation results</a:t>
            </a:r>
            <a:r>
              <a:rPr lang="en-US" baseline="0" dirty="0" smtClean="0"/>
              <a:t> for the training dataset (called in-sample) and the test </a:t>
            </a:r>
            <a:r>
              <a:rPr lang="en-US" baseline="0" dirty="0" smtClean="0"/>
              <a:t>dataset </a:t>
            </a:r>
            <a:r>
              <a:rPr lang="en-US" baseline="0" dirty="0" smtClean="0"/>
              <a:t>(called out-of-sample). In the first columns we give the average </a:t>
            </a:r>
            <a:r>
              <a:rPr lang="en-US" dirty="0" smtClean="0"/>
              <a:t>F</a:t>
            </a:r>
            <a:r>
              <a:rPr lang="en-US" baseline="-25000" dirty="0" smtClean="0"/>
              <a:t>1</a:t>
            </a:r>
            <a:r>
              <a:rPr lang="en-US" baseline="0" dirty="0" smtClean="0"/>
              <a:t>, standard deviation, and p-values for the two-tailed paired t-test for the 10 fold cross-validation on the training dataset. Looking at the p-values, which are all smaller than 0.05, we see that all the comparisons are statistically significant.</a:t>
            </a:r>
          </a:p>
          <a:p>
            <a:endParaRPr lang="en-US" baseline="0" dirty="0" smtClean="0"/>
          </a:p>
          <a:p>
            <a:r>
              <a:rPr lang="en-US" baseline="0" dirty="0" smtClean="0"/>
              <a:t>Based on the </a:t>
            </a:r>
            <a:r>
              <a:rPr lang="en-US" dirty="0" smtClean="0"/>
              <a:t>F</a:t>
            </a:r>
            <a:r>
              <a:rPr lang="en-US" baseline="-25000" dirty="0" smtClean="0"/>
              <a:t>1</a:t>
            </a:r>
            <a:r>
              <a:rPr lang="en-US" baseline="0" dirty="0" smtClean="0"/>
              <a:t> scores in the test dataset, the </a:t>
            </a:r>
            <a:r>
              <a:rPr lang="en-US" baseline="0" dirty="0" err="1" smtClean="0"/>
              <a:t>Ont+BoW</a:t>
            </a:r>
            <a:r>
              <a:rPr lang="en-US" baseline="0" dirty="0" smtClean="0"/>
              <a:t> method is better than the </a:t>
            </a:r>
            <a:r>
              <a:rPr lang="en-US" baseline="0" dirty="0" err="1" smtClean="0"/>
              <a:t>Ont</a:t>
            </a:r>
            <a:r>
              <a:rPr lang="en-US" baseline="0" dirty="0" smtClean="0"/>
              <a:t> method by approximately 1 percentage point, and better than </a:t>
            </a:r>
            <a:r>
              <a:rPr lang="en-US" baseline="0" dirty="0" err="1" smtClean="0"/>
              <a:t>BoW</a:t>
            </a:r>
            <a:r>
              <a:rPr lang="en-US" baseline="0" dirty="0" smtClean="0"/>
              <a:t> method by approximately 3 percentage points. Also, the </a:t>
            </a:r>
            <a:r>
              <a:rPr lang="en-US" baseline="0" dirty="0" err="1" smtClean="0"/>
              <a:t>Ont</a:t>
            </a:r>
            <a:r>
              <a:rPr lang="en-US" baseline="0" dirty="0" smtClean="0"/>
              <a:t> method is better than the </a:t>
            </a:r>
            <a:r>
              <a:rPr lang="en-US" baseline="0" dirty="0" err="1" smtClean="0"/>
              <a:t>BoW</a:t>
            </a:r>
            <a:r>
              <a:rPr lang="en-US" baseline="0" dirty="0" smtClean="0"/>
              <a:t> method by approximately 2 percentage points. The default method is far behind all other methods, which means that the proposed methods are all indeed able to learn meaningful information.</a:t>
            </a:r>
          </a:p>
          <a:p>
            <a:endParaRPr lang="en-US" baseline="0" dirty="0" smtClean="0"/>
          </a:p>
          <a:p>
            <a:r>
              <a:rPr lang="en-US" baseline="0" dirty="0" smtClean="0"/>
              <a:t>We have also compared the </a:t>
            </a:r>
            <a:r>
              <a:rPr lang="en-US" dirty="0" smtClean="0"/>
              <a:t>F</a:t>
            </a:r>
            <a:r>
              <a:rPr lang="en-US" baseline="-25000" dirty="0" smtClean="0"/>
              <a:t>1</a:t>
            </a:r>
            <a:r>
              <a:rPr lang="en-US" baseline="0" dirty="0" smtClean="0"/>
              <a:t> score of 0.8168 of </a:t>
            </a:r>
            <a:r>
              <a:rPr lang="en-US" baseline="0" dirty="0" err="1" smtClean="0"/>
              <a:t>Ont+BoW</a:t>
            </a:r>
            <a:r>
              <a:rPr lang="en-US" baseline="0" dirty="0" smtClean="0"/>
              <a:t> with the ones of the top methods in the </a:t>
            </a:r>
            <a:r>
              <a:rPr lang="en-US" dirty="0" smtClean="0"/>
              <a:t>SemEval-2016 Task 5 Subtask 2 competition. </a:t>
            </a:r>
            <a:r>
              <a:rPr lang="en-US" dirty="0" err="1" smtClean="0"/>
              <a:t>Ont+BoW</a:t>
            </a:r>
            <a:r>
              <a:rPr lang="en-US" baseline="0" dirty="0" smtClean="0"/>
              <a:t> ranks second after UWB, which has an </a:t>
            </a:r>
            <a:r>
              <a:rPr lang="en-US" dirty="0" smtClean="0"/>
              <a:t>F</a:t>
            </a:r>
            <a:r>
              <a:rPr lang="en-US" baseline="-25000" dirty="0" smtClean="0"/>
              <a:t>1</a:t>
            </a:r>
            <a:r>
              <a:rPr lang="en-US" baseline="0" dirty="0" smtClean="0"/>
              <a:t> of 0.8193, and before ECNU, which has a score of </a:t>
            </a:r>
            <a:r>
              <a:rPr lang="en-GB" dirty="0" smtClean="0"/>
              <a:t>0.8144.</a:t>
            </a:r>
            <a:r>
              <a:rPr lang="en-US" baseline="0" dirty="0" smtClean="0"/>
              <a:t> </a:t>
            </a:r>
            <a:r>
              <a:rPr lang="en-US" dirty="0" smtClean="0"/>
              <a:t> </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21</a:t>
            </a:fld>
            <a:endParaRPr lang="en-US"/>
          </a:p>
        </p:txBody>
      </p:sp>
    </p:spTree>
    <p:extLst>
      <p:ext uri="{BB962C8B-B14F-4D97-AF65-F5344CB8AC3E}">
        <p14:creationId xmlns:p14="http://schemas.microsoft.com/office/powerpoint/2010/main" val="983068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As explained before we have created 10 samples of the ontology in order to evaluate the performance of the word embedding</a:t>
                </a:r>
                <a:r>
                  <a:rPr lang="en-US" baseline="0" dirty="0" smtClean="0"/>
                  <a:t> models under different ontology sizes. We have applied the word </a:t>
                </a:r>
                <a:r>
                  <a:rPr lang="en-US" baseline="0" dirty="0" err="1" smtClean="0"/>
                  <a:t>embeddings</a:t>
                </a:r>
                <a:r>
                  <a:rPr lang="en-US" baseline="0" dirty="0" smtClean="0"/>
                  <a:t> obtained using the Yelp dataset on our </a:t>
                </a:r>
                <a:r>
                  <a:rPr lang="en-US" baseline="0" dirty="0" err="1" smtClean="0"/>
                  <a:t>SemEval</a:t>
                </a:r>
                <a:r>
                  <a:rPr lang="en-US" baseline="0" dirty="0" smtClean="0"/>
                  <a:t> test dataset. Due to the slowness of the algorithm for computing word </a:t>
                </a:r>
                <a:r>
                  <a:rPr lang="en-US" baseline="0" dirty="0" err="1" smtClean="0"/>
                  <a:t>embeddings</a:t>
                </a:r>
                <a:r>
                  <a:rPr lang="en-US" baseline="0" dirty="0" smtClean="0"/>
                  <a:t>, we have decided to make word </a:t>
                </a:r>
                <a:r>
                  <a:rPr lang="en-US" baseline="0" dirty="0" err="1" smtClean="0"/>
                  <a:t>embeddings</a:t>
                </a:r>
                <a:r>
                  <a:rPr lang="en-US" baseline="0" dirty="0" smtClean="0"/>
                  <a:t> of size 100. In total we have used 25,894 word </a:t>
                </a:r>
                <a:r>
                  <a:rPr lang="en-US" baseline="0" dirty="0" err="1" smtClean="0"/>
                  <a:t>embeddings</a:t>
                </a:r>
                <a:r>
                  <a:rPr lang="en-US" baseline="0" dirty="0" smtClean="0"/>
                  <a:t> learned using the Yelp dataset on our test dataset. The skip-gram word </a:t>
                </a:r>
                <a:r>
                  <a:rPr lang="en-US" baseline="0" dirty="0" err="1" smtClean="0"/>
                  <a:t>embeddings</a:t>
                </a:r>
                <a:r>
                  <a:rPr lang="en-US" baseline="0" dirty="0" smtClean="0"/>
                  <a:t> (with the threshold parameter </a:t>
                </a:r>
                <a14:m>
                  <m:oMath xmlns:m="http://schemas.openxmlformats.org/officeDocument/2006/math">
                    <m:r>
                      <a:rPr lang="en-US" i="1" smtClean="0">
                        <a:latin typeface="Cambria Math"/>
                      </a:rPr>
                      <m:t>𝑡</m:t>
                    </m:r>
                    <m:r>
                      <a:rPr lang="en-US" i="1" smtClean="0">
                        <a:latin typeface="Cambria Math"/>
                      </a:rPr>
                      <m:t>=0.75</m:t>
                    </m:r>
                    <m:r>
                      <a:rPr lang="en-US" b="0" i="0" smtClean="0">
                        <a:latin typeface="Cambria Math"/>
                      </a:rPr>
                      <m:t>)</m:t>
                    </m:r>
                  </m:oMath>
                </a14:m>
                <a:r>
                  <a:rPr lang="en-US" baseline="0" dirty="0" smtClean="0"/>
                  <a:t> are slightly better than the CBOW word </a:t>
                </a:r>
                <a:r>
                  <a:rPr lang="en-US" baseline="0" dirty="0" err="1" smtClean="0"/>
                  <a:t>embeddings</a:t>
                </a:r>
                <a:r>
                  <a:rPr lang="en-US" baseline="0" dirty="0" smtClean="0"/>
                  <a:t>  (with the threshold parameter </a:t>
                </a:r>
                <a14:m>
                  <m:oMath xmlns:m="http://schemas.openxmlformats.org/officeDocument/2006/math">
                    <m:r>
                      <a:rPr lang="en-US" i="1" smtClean="0">
                        <a:latin typeface="Cambria Math"/>
                      </a:rPr>
                      <m:t>𝑡</m:t>
                    </m:r>
                    <m:r>
                      <a:rPr lang="en-US" i="1" smtClean="0">
                        <a:latin typeface="Cambria Math"/>
                      </a:rPr>
                      <m:t>=0.85</m:t>
                    </m:r>
                    <m:r>
                      <a:rPr lang="en-US" b="0" i="0" smtClean="0">
                        <a:latin typeface="Cambria Math"/>
                      </a:rPr>
                      <m:t>)</m:t>
                    </m:r>
                  </m:oMath>
                </a14:m>
                <a:r>
                  <a:rPr lang="en-US" baseline="0" dirty="0" smtClean="0"/>
                  <a:t> for our task, which was to be expected as the skip-gram model works better for smaller datasets and infrequent words as is the case in the used Yelp dataset. Therefore, from now on, we report only the results on the word </a:t>
                </a:r>
                <a:r>
                  <a:rPr lang="en-US" baseline="0" dirty="0" err="1" smtClean="0"/>
                  <a:t>embeddings</a:t>
                </a:r>
                <a:r>
                  <a:rPr lang="en-US" baseline="0" dirty="0" smtClean="0"/>
                  <a:t> using the skip-gram model. </a:t>
                </a:r>
                <a:endParaRPr lang="en-GB" dirty="0"/>
              </a:p>
            </p:txBody>
          </p:sp>
        </mc:Choice>
        <mc:Fallback xmlns="">
          <p:sp>
            <p:nvSpPr>
              <p:cNvPr id="3" name="Notes Placeholder 2"/>
              <p:cNvSpPr>
                <a:spLocks noGrp="1"/>
              </p:cNvSpPr>
              <p:nvPr>
                <p:ph type="body" idx="1"/>
              </p:nvPr>
            </p:nvSpPr>
            <p:spPr/>
            <p:txBody>
              <a:bodyPr/>
              <a:lstStyle/>
              <a:p>
                <a:r>
                  <a:rPr lang="en-US" dirty="0" smtClean="0"/>
                  <a:t>As explained before we have created 10 samples of the ontology in order to evaluate the performance of the word embedding</a:t>
                </a:r>
                <a:r>
                  <a:rPr lang="en-US" baseline="0" dirty="0" smtClean="0"/>
                  <a:t> models under different ontology sizes. We have applied the word </a:t>
                </a:r>
                <a:r>
                  <a:rPr lang="en-US" baseline="0" dirty="0" err="1" smtClean="0"/>
                  <a:t>embeddings</a:t>
                </a:r>
                <a:r>
                  <a:rPr lang="en-US" baseline="0" dirty="0" smtClean="0"/>
                  <a:t> obtained using the Yelp dataset on our </a:t>
                </a:r>
                <a:r>
                  <a:rPr lang="en-US" baseline="0" dirty="0" err="1" smtClean="0"/>
                  <a:t>SemEval</a:t>
                </a:r>
                <a:r>
                  <a:rPr lang="en-US" baseline="0" dirty="0" smtClean="0"/>
                  <a:t> test dataset. Due to the slowness of the algorithm for computing word </a:t>
                </a:r>
                <a:r>
                  <a:rPr lang="en-US" baseline="0" dirty="0" err="1" smtClean="0"/>
                  <a:t>embeddings</a:t>
                </a:r>
                <a:r>
                  <a:rPr lang="en-US" baseline="0" dirty="0" smtClean="0"/>
                  <a:t>, we have decided to make word </a:t>
                </a:r>
                <a:r>
                  <a:rPr lang="en-US" baseline="0" dirty="0" err="1" smtClean="0"/>
                  <a:t>embeddings</a:t>
                </a:r>
                <a:r>
                  <a:rPr lang="en-US" baseline="0" dirty="0" smtClean="0"/>
                  <a:t> of size 100. In total we have used 25,894 word </a:t>
                </a:r>
                <a:r>
                  <a:rPr lang="en-US" baseline="0" dirty="0" err="1" smtClean="0"/>
                  <a:t>embeddings</a:t>
                </a:r>
                <a:r>
                  <a:rPr lang="en-US" baseline="0" dirty="0" smtClean="0"/>
                  <a:t> learned using the Yelp dataset on our test dataset. The skip-gram word </a:t>
                </a:r>
                <a:r>
                  <a:rPr lang="en-US" baseline="0" dirty="0" err="1" smtClean="0"/>
                  <a:t>embeddings</a:t>
                </a:r>
                <a:r>
                  <a:rPr lang="en-US" baseline="0" dirty="0" smtClean="0"/>
                  <a:t> (with the threshold parameter </a:t>
                </a:r>
                <a:r>
                  <a:rPr lang="en-US" i="0" smtClean="0">
                    <a:latin typeface="Cambria Math"/>
                  </a:rPr>
                  <a:t>𝑡=0.75</a:t>
                </a:r>
                <a:r>
                  <a:rPr lang="en-US" b="0" i="0" smtClean="0">
                    <a:latin typeface="Cambria Math"/>
                  </a:rPr>
                  <a:t>)</a:t>
                </a:r>
                <a:r>
                  <a:rPr lang="en-US" baseline="0" dirty="0" smtClean="0"/>
                  <a:t> are slightly better than the CBOW word </a:t>
                </a:r>
                <a:r>
                  <a:rPr lang="en-US" baseline="0" dirty="0" err="1" smtClean="0"/>
                  <a:t>embeddings</a:t>
                </a:r>
                <a:r>
                  <a:rPr lang="en-US" baseline="0" dirty="0" smtClean="0"/>
                  <a:t>  (with the threshold parameter </a:t>
                </a:r>
                <a:r>
                  <a:rPr lang="en-US" i="0" smtClean="0">
                    <a:latin typeface="Cambria Math"/>
                  </a:rPr>
                  <a:t>𝑡=0.</a:t>
                </a:r>
                <a:r>
                  <a:rPr lang="en-US" b="0" i="0" smtClean="0">
                    <a:latin typeface="Cambria Math"/>
                  </a:rPr>
                  <a:t>8</a:t>
                </a:r>
                <a:r>
                  <a:rPr lang="en-US" i="0" smtClean="0">
                    <a:latin typeface="Cambria Math"/>
                  </a:rPr>
                  <a:t>5</a:t>
                </a:r>
                <a:r>
                  <a:rPr lang="en-US" b="0" i="0" smtClean="0">
                    <a:latin typeface="Cambria Math"/>
                  </a:rPr>
                  <a:t>)</a:t>
                </a:r>
                <a:r>
                  <a:rPr lang="en-US" baseline="0" dirty="0" smtClean="0"/>
                  <a:t> for our task, which was to be expected as the skip-gram model works better for smaller datasets and infrequent words as is the case in the used Yelp dataset. Therefore, from now on, we report only the results on the word </a:t>
                </a:r>
                <a:r>
                  <a:rPr lang="en-US" baseline="0" dirty="0" err="1" smtClean="0"/>
                  <a:t>embeddings</a:t>
                </a:r>
                <a:r>
                  <a:rPr lang="en-US" baseline="0" dirty="0" smtClean="0"/>
                  <a:t> using the skip-gram model. </a:t>
                </a:r>
                <a:endParaRPr lang="en-GB" dirty="0"/>
              </a:p>
            </p:txBody>
          </p:sp>
        </mc:Fallback>
      </mc:AlternateContent>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22</a:t>
            </a:fld>
            <a:endParaRPr lang="en-US"/>
          </a:p>
        </p:txBody>
      </p:sp>
    </p:spTree>
    <p:extLst>
      <p:ext uri="{BB962C8B-B14F-4D97-AF65-F5344CB8AC3E}">
        <p14:creationId xmlns:p14="http://schemas.microsoft.com/office/powerpoint/2010/main" val="382559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In this plot one can see the performance</a:t>
                </a:r>
                <a:r>
                  <a:rPr lang="en-US" baseline="0" dirty="0" smtClean="0"/>
                  <a:t> (using again the </a:t>
                </a:r>
                <a:r>
                  <a:rPr lang="en-US" dirty="0" smtClean="0"/>
                  <a:t>F</a:t>
                </a:r>
                <a:r>
                  <a:rPr lang="en-US" baseline="-25000" dirty="0" smtClean="0"/>
                  <a:t>1</a:t>
                </a:r>
                <a:r>
                  <a:rPr lang="en-US" baseline="0" dirty="0" smtClean="0"/>
                  <a:t> measure) of the three models:</a:t>
                </a:r>
              </a:p>
              <a:p>
                <a:pPr marL="171450" lvl="0" indent="-171450">
                  <a:buFont typeface="Arial" panose="020B0604020202020204" pitchFamily="34" charset="0"/>
                  <a:buChar char="•"/>
                </a:pPr>
                <a:r>
                  <a:rPr lang="en-US" b="1" dirty="0" err="1" smtClean="0"/>
                  <a:t>Ont+BoW</a:t>
                </a:r>
                <a:r>
                  <a:rPr lang="en-US" dirty="0" smtClean="0"/>
                  <a:t>:</a:t>
                </a:r>
                <a:r>
                  <a:rPr lang="en-US" baseline="0" dirty="0" smtClean="0"/>
                  <a:t> </a:t>
                </a:r>
                <a:r>
                  <a:rPr lang="en-US" dirty="0" smtClean="0"/>
                  <a:t>our approach without</a:t>
                </a:r>
                <a:r>
                  <a:rPr lang="en-US" baseline="0" dirty="0" smtClean="0"/>
                  <a:t> </a:t>
                </a:r>
                <a:r>
                  <a:rPr lang="en-US" dirty="0" smtClean="0"/>
                  <a:t>word </a:t>
                </a:r>
                <a:r>
                  <a:rPr lang="en-US" dirty="0" err="1" smtClean="0"/>
                  <a:t>embeddings</a:t>
                </a:r>
                <a:r>
                  <a:rPr lang="en-US" dirty="0" smtClean="0"/>
                  <a:t>;</a:t>
                </a:r>
              </a:p>
              <a:p>
                <a:pPr marL="171450" lvl="0" indent="-171450">
                  <a:buFont typeface="Arial" panose="020B0604020202020204" pitchFamily="34" charset="0"/>
                  <a:buChar char="•"/>
                </a:pPr>
                <a:r>
                  <a:rPr lang="en-US" b="1" dirty="0" err="1" smtClean="0"/>
                  <a:t>Ont+BoW+Yelp</a:t>
                </a:r>
                <a:r>
                  <a:rPr lang="en-US" dirty="0" smtClean="0"/>
                  <a:t>:</a:t>
                </a:r>
                <a:r>
                  <a:rPr lang="en-US" baseline="0" dirty="0" smtClean="0"/>
                  <a:t> </a:t>
                </a:r>
                <a:r>
                  <a:rPr lang="en-US" dirty="0" smtClean="0"/>
                  <a:t>our approach with Yelp word </a:t>
                </a:r>
                <a:r>
                  <a:rPr lang="en-US" dirty="0" err="1" smtClean="0"/>
                  <a:t>embeddings</a:t>
                </a:r>
                <a:r>
                  <a:rPr lang="en-US" baseline="0" dirty="0" smtClean="0"/>
                  <a:t> (and threshold parameter </a:t>
                </a:r>
                <a14:m>
                  <m:oMath xmlns:m="http://schemas.openxmlformats.org/officeDocument/2006/math">
                    <m:r>
                      <a:rPr lang="en-US" i="1">
                        <a:latin typeface="Cambria Math"/>
                      </a:rPr>
                      <m:t>𝑡</m:t>
                    </m:r>
                    <m:r>
                      <a:rPr lang="en-US" i="1">
                        <a:latin typeface="Cambria Math"/>
                      </a:rPr>
                      <m:t>=0.75</m:t>
                    </m:r>
                  </m:oMath>
                </a14:m>
                <a:r>
                  <a:rPr lang="en-US" dirty="0" smtClean="0"/>
                  <a:t>);</a:t>
                </a:r>
              </a:p>
              <a:p>
                <a:pPr marL="171450" lvl="0" indent="-171450">
                  <a:buFont typeface="Arial" panose="020B0604020202020204" pitchFamily="34" charset="0"/>
                  <a:buChar char="•"/>
                </a:pPr>
                <a:r>
                  <a:rPr lang="en-US" b="1" dirty="0" err="1" smtClean="0"/>
                  <a:t>Ont+BoW+Google</a:t>
                </a:r>
                <a:r>
                  <a:rPr lang="en-US" dirty="0" smtClean="0"/>
                  <a:t>: our approach with</a:t>
                </a:r>
                <a:r>
                  <a:rPr lang="en-US" baseline="0" dirty="0" smtClean="0"/>
                  <a:t> </a:t>
                </a:r>
                <a:r>
                  <a:rPr lang="en-US" dirty="0" smtClean="0"/>
                  <a:t>Google word </a:t>
                </a:r>
                <a:r>
                  <a:rPr lang="en-US" dirty="0" err="1" smtClean="0"/>
                  <a:t>embeddings</a:t>
                </a:r>
                <a:r>
                  <a:rPr lang="en-US" baseline="0" dirty="0" smtClean="0"/>
                  <a:t> (and thereshold parameter </a:t>
                </a:r>
                <a14:m>
                  <m:oMath xmlns:m="http://schemas.openxmlformats.org/officeDocument/2006/math">
                    <m:r>
                      <a:rPr lang="en-US" i="1">
                        <a:latin typeface="Cambria Math"/>
                      </a:rPr>
                      <m:t>𝑡</m:t>
                    </m:r>
                    <m:r>
                      <a:rPr lang="en-US" i="1">
                        <a:latin typeface="Cambria Math"/>
                      </a:rPr>
                      <m:t>=0.80</m:t>
                    </m:r>
                  </m:oMath>
                </a14:m>
                <a:r>
                  <a:rPr lang="en-GB" dirty="0" smtClean="0"/>
                  <a:t>).</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From this picture we can notice that the word </a:t>
                </a:r>
                <a:r>
                  <a:rPr lang="en-US" dirty="0" err="1" smtClean="0"/>
                  <a:t>embeddings</a:t>
                </a:r>
                <a:r>
                  <a:rPr lang="en-US" dirty="0" smtClean="0"/>
                  <a:t> do not improve the performance of</a:t>
                </a:r>
                <a:r>
                  <a:rPr lang="en-US" baseline="0" dirty="0" smtClean="0"/>
                  <a:t> our approach using the</a:t>
                </a:r>
                <a:r>
                  <a:rPr lang="en-US" dirty="0" smtClean="0"/>
                  <a:t> full ontology. Also, as the ontology size decreases,</a:t>
                </a:r>
                <a:r>
                  <a:rPr lang="en-US" baseline="0" dirty="0" smtClean="0"/>
                  <a:t> so does the performance, which is expected.</a:t>
                </a:r>
                <a:r>
                  <a:rPr lang="en-US" dirty="0" smtClean="0"/>
                  <a:t> </a:t>
                </a:r>
                <a:endParaRPr lang="en-GB" dirty="0" smtClean="0"/>
              </a:p>
              <a:p>
                <a:endParaRPr lang="en-GB" baseline="0" dirty="0"/>
              </a:p>
            </p:txBody>
          </p:sp>
        </mc:Choice>
        <mc:Fallback xmlns="">
          <p:sp>
            <p:nvSpPr>
              <p:cNvPr id="3" name="Notes Placeholder 2"/>
              <p:cNvSpPr>
                <a:spLocks noGrp="1"/>
              </p:cNvSpPr>
              <p:nvPr>
                <p:ph type="body" idx="1"/>
              </p:nvPr>
            </p:nvSpPr>
            <p:spPr/>
            <p:txBody>
              <a:bodyPr/>
              <a:lstStyle/>
              <a:p>
                <a:r>
                  <a:rPr lang="en-US" dirty="0" smtClean="0"/>
                  <a:t>In this plot one can see the performance</a:t>
                </a:r>
                <a:r>
                  <a:rPr lang="en-US" baseline="0" dirty="0" smtClean="0"/>
                  <a:t> (using again the </a:t>
                </a:r>
                <a:r>
                  <a:rPr lang="en-US" dirty="0" smtClean="0"/>
                  <a:t>F</a:t>
                </a:r>
                <a:r>
                  <a:rPr lang="en-US" baseline="-25000" dirty="0" smtClean="0"/>
                  <a:t>1</a:t>
                </a:r>
                <a:r>
                  <a:rPr lang="en-US" baseline="0" dirty="0" smtClean="0"/>
                  <a:t> measure) of the three models:</a:t>
                </a:r>
              </a:p>
              <a:p>
                <a:pPr marL="171450" lvl="0" indent="-171450">
                  <a:buFont typeface="Arial" panose="020B0604020202020204" pitchFamily="34" charset="0"/>
                  <a:buChar char="•"/>
                </a:pPr>
                <a:r>
                  <a:rPr lang="en-US" b="1" dirty="0" err="1" smtClean="0"/>
                  <a:t>Ont+BoW</a:t>
                </a:r>
                <a:r>
                  <a:rPr lang="en-US" dirty="0" smtClean="0"/>
                  <a:t>:</a:t>
                </a:r>
                <a:r>
                  <a:rPr lang="en-US" baseline="0" dirty="0" smtClean="0"/>
                  <a:t> </a:t>
                </a:r>
                <a:r>
                  <a:rPr lang="en-US" dirty="0" smtClean="0"/>
                  <a:t>our approach without</a:t>
                </a:r>
                <a:r>
                  <a:rPr lang="en-US" baseline="0" dirty="0" smtClean="0"/>
                  <a:t> </a:t>
                </a:r>
                <a:r>
                  <a:rPr lang="en-US" dirty="0" smtClean="0"/>
                  <a:t>word </a:t>
                </a:r>
                <a:r>
                  <a:rPr lang="en-US" dirty="0" err="1" smtClean="0"/>
                  <a:t>embeddings</a:t>
                </a:r>
                <a:r>
                  <a:rPr lang="en-US" dirty="0" smtClean="0"/>
                  <a:t>;</a:t>
                </a:r>
                <a:endParaRPr lang="en-US" dirty="0" smtClean="0"/>
              </a:p>
              <a:p>
                <a:pPr marL="171450" lvl="0" indent="-171450">
                  <a:buFont typeface="Arial" panose="020B0604020202020204" pitchFamily="34" charset="0"/>
                  <a:buChar char="•"/>
                </a:pPr>
                <a:r>
                  <a:rPr lang="en-US" b="1" dirty="0" err="1" smtClean="0"/>
                  <a:t>Ont+BoW+Yelp</a:t>
                </a:r>
                <a:r>
                  <a:rPr lang="en-US" dirty="0" smtClean="0"/>
                  <a:t>:</a:t>
                </a:r>
                <a:r>
                  <a:rPr lang="en-US" baseline="0" dirty="0" smtClean="0"/>
                  <a:t> </a:t>
                </a:r>
                <a:r>
                  <a:rPr lang="en-US" dirty="0" smtClean="0"/>
                  <a:t>our approach with Yelp </a:t>
                </a:r>
                <a:r>
                  <a:rPr lang="en-US" dirty="0" smtClean="0"/>
                  <a:t>word </a:t>
                </a:r>
                <a:r>
                  <a:rPr lang="en-US" dirty="0" err="1" smtClean="0"/>
                  <a:t>embeddings</a:t>
                </a:r>
                <a:r>
                  <a:rPr lang="en-US" baseline="0" dirty="0" smtClean="0"/>
                  <a:t> (and threshold parameter </a:t>
                </a:r>
                <a:r>
                  <a:rPr lang="en-US" i="0">
                    <a:latin typeface="Cambria Math"/>
                  </a:rPr>
                  <a:t>𝑡=0.75</a:t>
                </a:r>
                <a:r>
                  <a:rPr lang="en-US" dirty="0" smtClean="0"/>
                  <a:t>);</a:t>
                </a:r>
                <a:endParaRPr lang="en-US" dirty="0" smtClean="0"/>
              </a:p>
              <a:p>
                <a:pPr marL="171450" lvl="0" indent="-171450">
                  <a:buFont typeface="Arial" panose="020B0604020202020204" pitchFamily="34" charset="0"/>
                  <a:buChar char="•"/>
                </a:pPr>
                <a:r>
                  <a:rPr lang="en-US" b="1" dirty="0" err="1" smtClean="0"/>
                  <a:t>Ont+BoW+Google</a:t>
                </a:r>
                <a:r>
                  <a:rPr lang="en-US" dirty="0" smtClean="0"/>
                  <a:t>: our approach with</a:t>
                </a:r>
                <a:r>
                  <a:rPr lang="en-US" baseline="0" dirty="0" smtClean="0"/>
                  <a:t> </a:t>
                </a:r>
                <a:r>
                  <a:rPr lang="en-US" dirty="0" smtClean="0"/>
                  <a:t>Google </a:t>
                </a:r>
                <a:r>
                  <a:rPr lang="en-US" dirty="0" smtClean="0"/>
                  <a:t>word </a:t>
                </a:r>
                <a:r>
                  <a:rPr lang="en-US" dirty="0" err="1" smtClean="0"/>
                  <a:t>embeddings</a:t>
                </a:r>
                <a:r>
                  <a:rPr lang="en-US" baseline="0" dirty="0" smtClean="0"/>
                  <a:t> (and thereshold parameter </a:t>
                </a:r>
                <a:r>
                  <a:rPr lang="en-US" i="0">
                    <a:latin typeface="Cambria Math"/>
                  </a:rPr>
                  <a:t>𝑡=0.80</a:t>
                </a:r>
                <a:r>
                  <a:rPr lang="en-GB" dirty="0" smtClean="0"/>
                  <a:t>).</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From this picture we can notice that the word </a:t>
                </a:r>
                <a:r>
                  <a:rPr lang="en-US" dirty="0" err="1" smtClean="0"/>
                  <a:t>embeddings</a:t>
                </a:r>
                <a:r>
                  <a:rPr lang="en-US" dirty="0" smtClean="0"/>
                  <a:t> do not improve the performance of</a:t>
                </a:r>
                <a:r>
                  <a:rPr lang="en-US" baseline="0" dirty="0" smtClean="0"/>
                  <a:t> our approach using the</a:t>
                </a:r>
                <a:r>
                  <a:rPr lang="en-US" dirty="0" smtClean="0"/>
                  <a:t> full ontology. Also, as the ontology size decreases,</a:t>
                </a:r>
                <a:r>
                  <a:rPr lang="en-US" baseline="0" dirty="0" smtClean="0"/>
                  <a:t> so does the performance, which is expected.</a:t>
                </a:r>
                <a:r>
                  <a:rPr lang="en-US" dirty="0" smtClean="0"/>
                  <a:t> </a:t>
                </a:r>
                <a:endParaRPr lang="en-GB" dirty="0" smtClean="0"/>
              </a:p>
              <a:p>
                <a:endParaRPr lang="en-GB" baseline="0" dirty="0"/>
              </a:p>
            </p:txBody>
          </p:sp>
        </mc:Fallback>
      </mc:AlternateContent>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23</a:t>
            </a:fld>
            <a:endParaRPr lang="en-US"/>
          </a:p>
        </p:txBody>
      </p:sp>
    </p:spTree>
    <p:extLst>
      <p:ext uri="{BB962C8B-B14F-4D97-AF65-F5344CB8AC3E}">
        <p14:creationId xmlns:p14="http://schemas.microsoft.com/office/powerpoint/2010/main" val="46006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Going further</a:t>
            </a:r>
            <a:r>
              <a:rPr lang="en-US" baseline="0" dirty="0" smtClean="0"/>
              <a:t> with our analysis we observe that until 40% of the ontology size, the Google model and the </a:t>
            </a:r>
            <a:r>
              <a:rPr lang="en-US" baseline="0" dirty="0" err="1" smtClean="0"/>
              <a:t>Ont+BoW</a:t>
            </a:r>
            <a:r>
              <a:rPr lang="en-US" baseline="0" dirty="0" smtClean="0"/>
              <a:t> model have the same </a:t>
            </a:r>
            <a:r>
              <a:rPr lang="en-US" dirty="0" smtClean="0"/>
              <a:t>F</a:t>
            </a:r>
            <a:r>
              <a:rPr lang="en-US" baseline="-25000" dirty="0" smtClean="0"/>
              <a:t>1 </a:t>
            </a:r>
            <a:r>
              <a:rPr lang="en-US" baseline="0" dirty="0" smtClean="0"/>
              <a:t>scores. In addition, for smaller ontologies the Google model outperforms the </a:t>
            </a:r>
            <a:r>
              <a:rPr lang="en-US" baseline="0" dirty="0" err="1" smtClean="0"/>
              <a:t>Ont+BoW</a:t>
            </a:r>
            <a:r>
              <a:rPr lang="en-US" baseline="0" dirty="0" smtClean="0"/>
              <a:t> model showing the usefulness of word </a:t>
            </a:r>
            <a:r>
              <a:rPr lang="en-US" baseline="0" dirty="0" err="1" smtClean="0"/>
              <a:t>embeddings</a:t>
            </a:r>
            <a:r>
              <a:rPr lang="en-US" baseline="0" dirty="0" smtClean="0"/>
              <a:t> in our context. The Yelp model never performs better that the other two models. One reason for the  inferior results of the Yelp model relative to the Google model is probably the much smaller size of the Yelp dataset compared to the Google dataset, despite the fact that the Yelp dataset is an in-domain dataset and the Google dataset is a general-domain dataset. Based on these results the </a:t>
            </a:r>
            <a:r>
              <a:rPr lang="en-US" b="1" baseline="0" dirty="0" smtClean="0"/>
              <a:t>Google model</a:t>
            </a:r>
            <a:r>
              <a:rPr lang="en-US" baseline="0" dirty="0" smtClean="0"/>
              <a:t> seems to be the best one. </a:t>
            </a:r>
          </a:p>
          <a:p>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24</a:t>
            </a:fld>
            <a:endParaRPr lang="en-US"/>
          </a:p>
        </p:txBody>
      </p:sp>
    </p:spTree>
    <p:extLst>
      <p:ext uri="{BB962C8B-B14F-4D97-AF65-F5344CB8AC3E}">
        <p14:creationId xmlns:p14="http://schemas.microsoft.com/office/powerpoint/2010/main" val="193890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To conclude, I have</a:t>
            </a:r>
            <a:r>
              <a:rPr lang="en-US" baseline="0" dirty="0" smtClean="0"/>
              <a:t> presented a two-step hybrid approach for ABSA at review-level. This approach has two steps:</a:t>
            </a:r>
          </a:p>
          <a:p>
            <a:pPr marL="228600" indent="-228600">
              <a:buFont typeface="+mj-lt"/>
              <a:buAutoNum type="arabicPeriod"/>
            </a:pPr>
            <a:r>
              <a:rPr lang="en-GB" b="1" dirty="0" smtClean="0"/>
              <a:t>The ontology-based reasoning step;</a:t>
            </a:r>
          </a:p>
          <a:p>
            <a:pPr marL="228600" indent="-228600">
              <a:buFont typeface="+mj-lt"/>
              <a:buAutoNum type="arabicPeriod"/>
            </a:pPr>
            <a:r>
              <a:rPr lang="en-GB" b="1" dirty="0" smtClean="0"/>
              <a:t>The machine learning step</a:t>
            </a:r>
            <a:r>
              <a:rPr lang="en-GB" dirty="0" smtClean="0"/>
              <a:t>,</a:t>
            </a:r>
            <a:r>
              <a:rPr lang="en-GB" baseline="0" dirty="0" smtClean="0"/>
              <a:t> which acts as the </a:t>
            </a:r>
            <a:r>
              <a:rPr lang="en-GB" dirty="0" smtClean="0"/>
              <a:t>backup solution.</a:t>
            </a:r>
          </a:p>
          <a:p>
            <a:pPr marL="0" indent="0">
              <a:buFont typeface="+mj-lt"/>
              <a:buNone/>
            </a:pPr>
            <a:endParaRPr lang="en-US" dirty="0" smtClean="0"/>
          </a:p>
          <a:p>
            <a:pPr marL="0" indent="0">
              <a:buFont typeface="+mj-lt"/>
              <a:buNone/>
            </a:pPr>
            <a:r>
              <a:rPr lang="en-US" dirty="0" smtClean="0"/>
              <a:t>Considering</a:t>
            </a:r>
            <a:r>
              <a:rPr lang="en-US" baseline="0" dirty="0" smtClean="0"/>
              <a:t> each of these steps alone, the proposed approach works better than each one of them showing the complementarity of these solutions.</a:t>
            </a:r>
          </a:p>
          <a:p>
            <a:pPr marL="0" indent="0">
              <a:buFont typeface="+mj-lt"/>
              <a:buNone/>
            </a:pPr>
            <a:r>
              <a:rPr lang="en-US" baseline="0" dirty="0" smtClean="0"/>
              <a:t>Also, we have shown that extending the text coverage of the ontology using word </a:t>
            </a:r>
            <a:r>
              <a:rPr lang="en-US" baseline="0" dirty="0" err="1" smtClean="0"/>
              <a:t>embeddings</a:t>
            </a:r>
            <a:r>
              <a:rPr lang="en-US" baseline="0" dirty="0" smtClean="0"/>
              <a:t> is beneficial for small ontology sizes and that the word </a:t>
            </a:r>
            <a:r>
              <a:rPr lang="en-US" baseline="0" dirty="0" err="1" smtClean="0"/>
              <a:t>embeddings</a:t>
            </a:r>
            <a:r>
              <a:rPr lang="en-US" baseline="0" dirty="0" smtClean="0"/>
              <a:t> learned using the Google general-domain dataset work better the ones learned using the Yelp in-domain dataset, which is probably due to the much larger size of the Google dataset.</a:t>
            </a:r>
          </a:p>
          <a:p>
            <a:pPr marL="0" indent="0">
              <a:buFont typeface="+mj-lt"/>
              <a:buNone/>
            </a:pPr>
            <a:endParaRPr lang="en-US" baseline="0" dirty="0" smtClean="0"/>
          </a:p>
          <a:p>
            <a:pPr marL="0" indent="0">
              <a:buFont typeface="+mj-lt"/>
              <a:buNone/>
            </a:pPr>
            <a:r>
              <a:rPr lang="en-US" baseline="0" dirty="0" smtClean="0"/>
              <a:t>As future work we would like to concentrate on further improving the ontology coverage and reasoning as only </a:t>
            </a:r>
            <a:r>
              <a:rPr lang="en-US" dirty="0" smtClean="0"/>
              <a:t>40% of the instances is used by the back-up model</a:t>
            </a:r>
            <a:r>
              <a:rPr lang="en-US" baseline="0" dirty="0" smtClean="0"/>
              <a:t>. Also, we would like to experiment with a heavier weighting of the sentiment words located at the end of a review as, based on other works, it seems that the overall sentiment gravitates towards that part of the review.</a:t>
            </a:r>
          </a:p>
          <a:p>
            <a:pPr marL="0" indent="0">
              <a:buFont typeface="+mj-lt"/>
              <a:buNone/>
            </a:pPr>
            <a:r>
              <a:rPr lang="en-US"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25</a:t>
            </a:fld>
            <a:endParaRPr lang="en-US"/>
          </a:p>
        </p:txBody>
      </p:sp>
    </p:spTree>
    <p:extLst>
      <p:ext uri="{BB962C8B-B14F-4D97-AF65-F5344CB8AC3E}">
        <p14:creationId xmlns:p14="http://schemas.microsoft.com/office/powerpoint/2010/main" val="218238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These</a:t>
            </a:r>
            <a:r>
              <a:rPr lang="en-US" baseline="0" dirty="0" smtClean="0"/>
              <a:t> are the references that are used in this presentation.</a:t>
            </a:r>
          </a:p>
          <a:p>
            <a:endParaRPr lang="en-US" baseline="0" dirty="0" smtClean="0"/>
          </a:p>
          <a:p>
            <a:r>
              <a:rPr lang="en-US" baseline="0" dirty="0" smtClean="0"/>
              <a:t>I thank you </a:t>
            </a:r>
            <a:r>
              <a:rPr lang="en-US" baseline="0" smtClean="0"/>
              <a:t>for </a:t>
            </a:r>
            <a:r>
              <a:rPr lang="en-US" baseline="0" smtClean="0"/>
              <a:t>your </a:t>
            </a:r>
            <a:r>
              <a:rPr lang="en-US" baseline="0" dirty="0" smtClean="0"/>
              <a:t>attention and, if you have any questions, do not hesitate to contact me.</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26</a:t>
            </a:fld>
            <a:endParaRPr lang="en-US"/>
          </a:p>
        </p:txBody>
      </p:sp>
    </p:spTree>
    <p:extLst>
      <p:ext uri="{BB962C8B-B14F-4D97-AF65-F5344CB8AC3E}">
        <p14:creationId xmlns:p14="http://schemas.microsoft.com/office/powerpoint/2010/main" val="97058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I think</a:t>
            </a:r>
            <a:r>
              <a:rPr lang="en-US" baseline="0" dirty="0" smtClean="0"/>
              <a:t> most of us have used shopping online due to its convenience. Because of this, there is an increasing number of shops with a Web presence. These Web shops often have platforms to collect user experiences on their products and services by means of reviews. For example, in 2014, Amazon has collected more than 10 million reviews. This number is probably much larger for 2020. Reviews can be exploited for decision making. On the one hand reviews help consumers decide which products to buy and on the other hand they help producers improve their products or know on which popular product features to focus in marketing campaigns, just to give a few examples.</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3</a:t>
            </a:fld>
            <a:endParaRPr lang="en-US"/>
          </a:p>
        </p:txBody>
      </p:sp>
    </p:spTree>
    <p:extLst>
      <p:ext uri="{BB962C8B-B14F-4D97-AF65-F5344CB8AC3E}">
        <p14:creationId xmlns:p14="http://schemas.microsoft.com/office/powerpoint/2010/main" val="11129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Because of the</a:t>
            </a:r>
            <a:r>
              <a:rPr lang="en-US" baseline="0" dirty="0" smtClean="0"/>
              <a:t> large number of reviews that are produced online, reading all these reviews, even for only one product, is not doable. Therefore the need to automate the extraction and summarization of information contained in reviews. A text mining field that has emerged in the last decade is </a:t>
            </a:r>
            <a:r>
              <a:rPr lang="en-US" b="1" baseline="0" dirty="0" smtClean="0"/>
              <a:t>sentiment mining</a:t>
            </a:r>
            <a:r>
              <a:rPr lang="en-US" baseline="0" dirty="0" smtClean="0"/>
              <a:t>, which means the automatic extraction and summarization of the sentiment expressed in text, in our case product reviews. </a:t>
            </a:r>
          </a:p>
          <a:p>
            <a:endParaRPr lang="en-US" baseline="0" dirty="0" smtClean="0"/>
          </a:p>
          <a:p>
            <a:r>
              <a:rPr lang="en-US" baseline="0" dirty="0" smtClean="0"/>
              <a:t>There are several granularities for sentiment mining, </a:t>
            </a:r>
            <a:r>
              <a:rPr lang="en-US" b="1" baseline="0" dirty="0" smtClean="0"/>
              <a:t>review-level</a:t>
            </a:r>
            <a:r>
              <a:rPr lang="en-US" baseline="0" dirty="0" smtClean="0"/>
              <a:t>, where the sentiment is computed for the whole review, </a:t>
            </a:r>
            <a:r>
              <a:rPr lang="en-US" b="1" baseline="0" dirty="0" smtClean="0"/>
              <a:t>sentence-level</a:t>
            </a:r>
            <a:r>
              <a:rPr lang="en-US" baseline="0" dirty="0" smtClean="0"/>
              <a:t>, where the sentiment is computed per sentence, and </a:t>
            </a:r>
            <a:r>
              <a:rPr lang="en-US" b="1" baseline="0" dirty="0" smtClean="0"/>
              <a:t>aspect-level</a:t>
            </a:r>
            <a:r>
              <a:rPr lang="en-US" baseline="0" dirty="0" smtClean="0"/>
              <a:t>, where the sentiment is computed per aspect of the entity of interest. The last one is called </a:t>
            </a:r>
            <a:r>
              <a:rPr lang="en-US" b="1" baseline="0" dirty="0" smtClean="0"/>
              <a:t>Aspect-Based Sentiment Analysis (or ABSA)</a:t>
            </a:r>
            <a:r>
              <a:rPr lang="en-US" baseline="0" dirty="0" smtClean="0"/>
              <a:t> and it can be of two types: </a:t>
            </a:r>
            <a:r>
              <a:rPr lang="en-US" b="1" baseline="0" dirty="0" smtClean="0"/>
              <a:t>review-level</a:t>
            </a:r>
            <a:r>
              <a:rPr lang="en-US" baseline="0" dirty="0" smtClean="0"/>
              <a:t>, where the sentiment is given per aspect in the whole review, and </a:t>
            </a:r>
            <a:r>
              <a:rPr lang="en-US" b="1" baseline="0" dirty="0" smtClean="0"/>
              <a:t>sentence-level</a:t>
            </a:r>
            <a:r>
              <a:rPr lang="en-US" baseline="0" dirty="0" smtClean="0"/>
              <a:t>, where the sentiment is given per aspect in a sentence. In this work we focus on </a:t>
            </a:r>
            <a:r>
              <a:rPr lang="en-US" b="1" baseline="0" dirty="0" smtClean="0"/>
              <a:t>Aspect-Based Sentiment Analysis at review-level</a:t>
            </a:r>
            <a:r>
              <a:rPr lang="en-US" baseline="0" dirty="0" smtClean="0"/>
              <a:t>.</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4</a:t>
            </a:fld>
            <a:endParaRPr lang="en-US"/>
          </a:p>
        </p:txBody>
      </p:sp>
    </p:spTree>
    <p:extLst>
      <p:ext uri="{BB962C8B-B14F-4D97-AF65-F5344CB8AC3E}">
        <p14:creationId xmlns:p14="http://schemas.microsoft.com/office/powerpoint/2010/main" val="171297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Aspect-Based Sentiment Analysis has</a:t>
            </a:r>
            <a:r>
              <a:rPr lang="en-US" baseline="0" dirty="0" smtClean="0"/>
              <a:t> two stages. The first stage is </a:t>
            </a:r>
            <a:r>
              <a:rPr lang="en-US" b="1" baseline="0" dirty="0" smtClean="0"/>
              <a:t>aspect detection</a:t>
            </a:r>
            <a:r>
              <a:rPr lang="en-US" baseline="0" dirty="0" smtClean="0"/>
              <a:t>, which focuses on the extraction of aspects of the entity of interest from text. There are two types of aspect detection: </a:t>
            </a:r>
            <a:r>
              <a:rPr lang="en-US" b="1" baseline="0" dirty="0" smtClean="0"/>
              <a:t>explicit aspect detection</a:t>
            </a:r>
            <a:r>
              <a:rPr lang="en-US" baseline="0" dirty="0" smtClean="0"/>
              <a:t>, which extracts aspects that appear literally in the text; for example in the text “the screen is small”, the extracted aspect is “screen”, and </a:t>
            </a:r>
            <a:r>
              <a:rPr lang="en-US" b="1" baseline="0" dirty="0" smtClean="0"/>
              <a:t>implicit aspect detection</a:t>
            </a:r>
            <a:r>
              <a:rPr lang="en-US" baseline="0" dirty="0" smtClean="0"/>
              <a:t>, which extracts aspects that are implicit in the text; for example in the text “the phone is light”, the extracted aspect is &lt;weight&gt;. The second stage is </a:t>
            </a:r>
            <a:r>
              <a:rPr lang="en-US" b="1" baseline="0" dirty="0" smtClean="0"/>
              <a:t>sentiment detection</a:t>
            </a:r>
            <a:r>
              <a:rPr lang="en-US" baseline="0" dirty="0" smtClean="0"/>
              <a:t>, which is responsible for assigning the sentiment, for example positive or negative, associated to explicit or implicit aspects, and represents our main focus here. </a:t>
            </a:r>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previous work, we have proposed a hybrid approach for aspect-based sentiment analysis at sentence-level, so in this work we focus on aspect-based sentiment analysis at review-level. Encouraged by the good results obtained by a hybrid solution in our previous work, the research question addressed here is: </a:t>
            </a:r>
            <a:r>
              <a:rPr lang="en-US" i="1" dirty="0" smtClean="0"/>
              <a:t>How to find the sentiment for an aspect using a hybrid approach at review-level?</a:t>
            </a:r>
            <a:r>
              <a:rPr lang="en-US" baseline="0" dirty="0" smtClean="0"/>
              <a:t>   </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5</a:t>
            </a:fld>
            <a:endParaRPr lang="en-US"/>
          </a:p>
        </p:txBody>
      </p:sp>
    </p:spTree>
    <p:extLst>
      <p:ext uri="{BB962C8B-B14F-4D97-AF65-F5344CB8AC3E}">
        <p14:creationId xmlns:p14="http://schemas.microsoft.com/office/powerpoint/2010/main" val="227982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As previously stated we focus on a hybrid</a:t>
            </a:r>
            <a:r>
              <a:rPr lang="en-US" baseline="0" dirty="0" smtClean="0"/>
              <a:t> approach for ABSA, more precisely on a </a:t>
            </a:r>
            <a:r>
              <a:rPr lang="en-US" b="1" baseline="0" dirty="0" smtClean="0"/>
              <a:t>two-step approach</a:t>
            </a:r>
            <a:r>
              <a:rPr lang="en-US" baseline="0" dirty="0" smtClean="0"/>
              <a:t> where the first step is </a:t>
            </a:r>
            <a:r>
              <a:rPr lang="en-US" b="1" baseline="0" dirty="0" smtClean="0"/>
              <a:t>ontology-based reasoning</a:t>
            </a:r>
            <a:r>
              <a:rPr lang="en-US" baseline="0" dirty="0" smtClean="0"/>
              <a:t> and the second step is </a:t>
            </a:r>
            <a:r>
              <a:rPr lang="en-US" b="1" baseline="0" dirty="0" smtClean="0"/>
              <a:t>machine learning</a:t>
            </a:r>
            <a:r>
              <a:rPr lang="en-US" baseline="0" dirty="0" smtClean="0"/>
              <a:t>, which acts as a backup solution for the first step. </a:t>
            </a:r>
          </a:p>
          <a:p>
            <a:endParaRPr lang="en-US" baseline="0" dirty="0" smtClean="0"/>
          </a:p>
          <a:p>
            <a:r>
              <a:rPr lang="en-US" baseline="0" dirty="0" smtClean="0"/>
              <a:t>We have opted for a domain ontology-based solution as domain ontologies present several advantages: </a:t>
            </a:r>
          </a:p>
          <a:p>
            <a:pPr marL="171450" indent="-171450">
              <a:buFont typeface="Arial" panose="020B0604020202020204" pitchFamily="34" charset="0"/>
              <a:buChar char="•"/>
            </a:pPr>
            <a:r>
              <a:rPr lang="en-US" baseline="0" dirty="0" smtClean="0"/>
              <a:t>they are able to be used in contexts where there is little training data due to their ability to represent external domain knowledge;</a:t>
            </a:r>
          </a:p>
          <a:p>
            <a:pPr marL="171450" indent="-171450">
              <a:buFont typeface="Arial" panose="020B0604020202020204" pitchFamily="34" charset="0"/>
              <a:buChar char="•"/>
            </a:pPr>
            <a:r>
              <a:rPr lang="en-US" baseline="0" dirty="0" smtClean="0"/>
              <a:t>and they make use of axioms that allow us to derive implicit information, that is information that is not explicitly present in text. </a:t>
            </a:r>
          </a:p>
          <a:p>
            <a:endParaRPr lang="en-US" baseline="0" dirty="0" smtClean="0"/>
          </a:p>
          <a:p>
            <a:r>
              <a:rPr lang="en-US" baseline="0" dirty="0" smtClean="0"/>
              <a:t>Nevertheless, domain ontologies also have limitations, for example they have </a:t>
            </a:r>
            <a:r>
              <a:rPr lang="en-US" b="1" baseline="0" dirty="0" smtClean="0"/>
              <a:t>limited coverage</a:t>
            </a:r>
            <a:r>
              <a:rPr lang="en-US" baseline="0" dirty="0" smtClean="0"/>
              <a:t>. In order to increase the ontology coverage, in this work, we propose to </a:t>
            </a:r>
            <a:r>
              <a:rPr lang="en-US" i="1" baseline="0" dirty="0" smtClean="0"/>
              <a:t>increase the number of ontology hits</a:t>
            </a:r>
            <a:r>
              <a:rPr lang="en-US" baseline="0" dirty="0" smtClean="0"/>
              <a:t> on text by computing similarities between lexical representations of ontology concepts and text words. For this purpose we use word </a:t>
            </a:r>
            <a:r>
              <a:rPr lang="en-US" baseline="0" dirty="0" err="1" smtClean="0"/>
              <a:t>embeddings</a:t>
            </a:r>
            <a:r>
              <a:rPr lang="en-US" baseline="0" dirty="0" smtClean="0"/>
              <a:t>, and if the cosine similarity between two word </a:t>
            </a:r>
            <a:r>
              <a:rPr lang="en-US" baseline="0" dirty="0" err="1" smtClean="0"/>
              <a:t>embeddings</a:t>
            </a:r>
            <a:r>
              <a:rPr lang="en-US" baseline="0" dirty="0" smtClean="0"/>
              <a:t> is higher than a certain threshold, a new ontology concept is found in text even if none of the concept </a:t>
            </a:r>
            <a:r>
              <a:rPr lang="en-US" baseline="0" dirty="0" smtClean="0"/>
              <a:t>lexical representations </a:t>
            </a:r>
            <a:r>
              <a:rPr lang="en-US" baseline="0" dirty="0" smtClean="0"/>
              <a:t>are present in text. </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6</a:t>
            </a:fld>
            <a:endParaRPr lang="en-US"/>
          </a:p>
        </p:txBody>
      </p:sp>
    </p:spTree>
    <p:extLst>
      <p:ext uri="{BB962C8B-B14F-4D97-AF65-F5344CB8AC3E}">
        <p14:creationId xmlns:p14="http://schemas.microsoft.com/office/powerpoint/2010/main" val="411326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Works on Aspect-Based</a:t>
            </a:r>
            <a:r>
              <a:rPr lang="en-US" baseline="0" dirty="0" smtClean="0"/>
              <a:t> Sentiment Analysis can be classified in three types. The first type is </a:t>
            </a:r>
            <a:r>
              <a:rPr lang="en-US" b="1" baseline="0" dirty="0" smtClean="0"/>
              <a:t>Knowledge Base Reasoning</a:t>
            </a:r>
            <a:r>
              <a:rPr lang="en-US" baseline="0" dirty="0" smtClean="0"/>
              <a:t>, for example, in the work by Agarwal et al. from 2014, a domain ontology is extracted from a common sense knowledge network, Concept Net, and a semantic lexicon, WordNet. In addition three sentiment lexicons, </a:t>
            </a:r>
            <a:r>
              <a:rPr lang="en-US" baseline="0" dirty="0" err="1" smtClean="0"/>
              <a:t>SenticNet</a:t>
            </a:r>
            <a:r>
              <a:rPr lang="en-US" baseline="0" dirty="0" smtClean="0"/>
              <a:t>, </a:t>
            </a:r>
            <a:r>
              <a:rPr lang="en-US" baseline="0" dirty="0" err="1" smtClean="0"/>
              <a:t>SentiWordNet</a:t>
            </a:r>
            <a:r>
              <a:rPr lang="en-US" baseline="0" dirty="0" smtClean="0"/>
              <a:t>, and General Inquirer, and a dependency parser that links the domain ontology with the sentiment lexicons is used to compute the sentiment per aspect at review-level first, and then aggregate these sentiments to obtain one global sentiment at review-level.</a:t>
            </a:r>
          </a:p>
          <a:p>
            <a:endParaRPr lang="en-US" baseline="0" dirty="0" smtClean="0"/>
          </a:p>
          <a:p>
            <a:r>
              <a:rPr lang="en-US" baseline="0" dirty="0" smtClean="0"/>
              <a:t>The second type is </a:t>
            </a:r>
            <a:r>
              <a:rPr lang="en-US" b="1" baseline="0" dirty="0" smtClean="0"/>
              <a:t>Machine Learning</a:t>
            </a:r>
            <a:r>
              <a:rPr lang="en-US" baseline="0" dirty="0" smtClean="0"/>
              <a:t>, for example </a:t>
            </a:r>
            <a:r>
              <a:rPr lang="en-US" baseline="0" dirty="0" smtClean="0"/>
              <a:t>the </a:t>
            </a:r>
            <a:r>
              <a:rPr lang="en-US" baseline="0" dirty="0" smtClean="0"/>
              <a:t>work by Tang et al. from 2016 uses word </a:t>
            </a:r>
            <a:r>
              <a:rPr lang="en-US" baseline="0" dirty="0" err="1" smtClean="0"/>
              <a:t>embeddings</a:t>
            </a:r>
            <a:r>
              <a:rPr lang="en-US" baseline="0" dirty="0" smtClean="0"/>
              <a:t> and handcrafted features as capitalization, emoticons, and elongations (that is repetition of characters) as features for a support vector machine to compute twitter-level sentiment.</a:t>
            </a:r>
          </a:p>
          <a:p>
            <a:endParaRPr lang="en-US" baseline="0" dirty="0" smtClean="0"/>
          </a:p>
          <a:p>
            <a:r>
              <a:rPr lang="en-US" baseline="0" dirty="0" smtClean="0"/>
              <a:t>The last type is </a:t>
            </a:r>
            <a:r>
              <a:rPr lang="en-US" b="1" baseline="0" dirty="0" smtClean="0"/>
              <a:t>Hybrid</a:t>
            </a:r>
            <a:r>
              <a:rPr lang="en-US" baseline="0" dirty="0" smtClean="0"/>
              <a:t>, for example in our previous work we have proposed a two-step approach where first a handcrafted domain ontology reasoning takes place and, in case that this is inconclusive, an SVM is used as backup with a bag-of words (</a:t>
            </a:r>
            <a:r>
              <a:rPr lang="en-US" baseline="0" dirty="0" err="1" smtClean="0"/>
              <a:t>BoW</a:t>
            </a:r>
            <a:r>
              <a:rPr lang="en-US" baseline="0" dirty="0" smtClean="0"/>
              <a:t>), the current aspect, and the Stanford sentence sentiment score as features to compute the aspect-based sentiment analysis at sentence-level. </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7</a:t>
            </a:fld>
            <a:endParaRPr lang="en-US"/>
          </a:p>
        </p:txBody>
      </p:sp>
    </p:spTree>
    <p:extLst>
      <p:ext uri="{BB962C8B-B14F-4D97-AF65-F5344CB8AC3E}">
        <p14:creationId xmlns:p14="http://schemas.microsoft.com/office/powerpoint/2010/main" val="7888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In this</a:t>
            </a:r>
            <a:r>
              <a:rPr lang="en-US" baseline="0" dirty="0" smtClean="0"/>
              <a:t> work we make use of a standard dataset, the SemEval-2016 dataset, where </a:t>
            </a:r>
            <a:r>
              <a:rPr lang="en-US" baseline="0" dirty="0" err="1" smtClean="0"/>
              <a:t>SemEval</a:t>
            </a:r>
            <a:r>
              <a:rPr lang="en-US" baseline="0" dirty="0" smtClean="0"/>
              <a:t> is the </a:t>
            </a:r>
            <a:r>
              <a:rPr lang="en-GB" dirty="0" smtClean="0"/>
              <a:t>International Workshop on Semantic Evaluation that</a:t>
            </a:r>
            <a:r>
              <a:rPr lang="en-GB" baseline="0" dirty="0" smtClean="0"/>
              <a:t> organizes annually various text mining challenges. More precisely we make use of the </a:t>
            </a:r>
            <a:r>
              <a:rPr lang="en-US" dirty="0" smtClean="0"/>
              <a:t>Task 5, Subtask 2</a:t>
            </a:r>
            <a:r>
              <a:rPr lang="en-US" baseline="0" dirty="0" smtClean="0"/>
              <a:t> </a:t>
            </a:r>
            <a:r>
              <a:rPr lang="en-US" dirty="0" smtClean="0"/>
              <a:t>of</a:t>
            </a:r>
            <a:r>
              <a:rPr lang="en-US" baseline="0" dirty="0" smtClean="0"/>
              <a:t> SemEval-2016 which aims to find the sentiment with respect to aspects at review-level. </a:t>
            </a:r>
          </a:p>
          <a:p>
            <a:endParaRPr lang="en-US" baseline="0" dirty="0" smtClean="0"/>
          </a:p>
          <a:p>
            <a:r>
              <a:rPr lang="en-US" baseline="0" dirty="0" smtClean="0"/>
              <a:t>The dataset is composed of restaurant reviews. In has been split in a training set that has 335 reviews containing 1,435 review-aspect pairs, and a test set that has 90 reviews containing 404 review-aspect pairs. Each review-aspect pair is annotated for sentiment: positive, negative, neutral, or conflict. The conflict sentiment is used where the dominant sentiment is unclear.</a:t>
            </a:r>
            <a:r>
              <a:rPr lang="en-US" dirty="0" smtClean="0"/>
              <a:t> Each review can</a:t>
            </a:r>
            <a:r>
              <a:rPr lang="en-US" baseline="0" dirty="0" smtClean="0"/>
              <a:t> have one or more aspects associated. The considered task is to </a:t>
            </a:r>
            <a:r>
              <a:rPr lang="en-US" i="1" baseline="0" dirty="0" smtClean="0"/>
              <a:t>detect the aspect-based sentiment at review-level</a:t>
            </a:r>
            <a:r>
              <a:rPr lang="en-US" baseline="0" dirty="0" smtClean="0"/>
              <a:t>.</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8</a:t>
            </a:fld>
            <a:endParaRPr lang="en-US"/>
          </a:p>
        </p:txBody>
      </p:sp>
    </p:spTree>
    <p:extLst>
      <p:ext uri="{BB962C8B-B14F-4D97-AF65-F5344CB8AC3E}">
        <p14:creationId xmlns:p14="http://schemas.microsoft.com/office/powerpoint/2010/main" val="358765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Here you can</a:t>
            </a:r>
            <a:r>
              <a:rPr lang="en-US" baseline="0" dirty="0" smtClean="0"/>
              <a:t> see an example of a review composed of four sentences and five opinions that represent the aspects, or better said, aspect categories found in the review and their associated sentiments. For example because of the sentence “Cozy romantic atmosphere with only around 15 tables at most.”, for the aspect category “AMBIENCE#GENERAL” the associated sentiment is “positive”, while because of the sentence “Service was very prompt but slightly rushed”, for the aspect category “SERVICE#GENERAL” the sentiment is “conflict” as obviously there is no clear dominant sentiment, the user expressing both positive and negative sentiment with respect to the experienced service.</a:t>
            </a:r>
            <a:endParaRPr lang="en-GB" dirty="0"/>
          </a:p>
        </p:txBody>
      </p:sp>
      <p:sp>
        <p:nvSpPr>
          <p:cNvPr id="4" name="Slide Number Placeholder 3"/>
          <p:cNvSpPr>
            <a:spLocks noGrp="1"/>
          </p:cNvSpPr>
          <p:nvPr>
            <p:ph type="sldNum" sz="quarter" idx="10"/>
          </p:nvPr>
        </p:nvSpPr>
        <p:spPr/>
        <p:txBody>
          <a:bodyPr/>
          <a:lstStyle/>
          <a:p>
            <a:pPr>
              <a:defRPr/>
            </a:pPr>
            <a:fld id="{9EA78DB2-3053-4A3A-8B32-20694F77E574}" type="slidenum">
              <a:rPr lang="en-US" smtClean="0"/>
              <a:pPr>
                <a:defRPr/>
              </a:pPr>
              <a:t>9</a:t>
            </a:fld>
            <a:endParaRPr lang="en-US"/>
          </a:p>
        </p:txBody>
      </p:sp>
    </p:spTree>
    <p:extLst>
      <p:ext uri="{BB962C8B-B14F-4D97-AF65-F5344CB8AC3E}">
        <p14:creationId xmlns:p14="http://schemas.microsoft.com/office/powerpoint/2010/main" val="378675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1A9E85A0-02B0-4A18-961E-32CCF116C1C0}" type="slidenum">
              <a:rPr lang="en-US"/>
              <a:pPr>
                <a:defRPr/>
              </a:pPr>
              <a:t>‹#›</a:t>
            </a:fld>
            <a:endParaRPr lang="en-US"/>
          </a:p>
        </p:txBody>
      </p:sp>
    </p:spTree>
    <p:extLst>
      <p:ext uri="{BB962C8B-B14F-4D97-AF65-F5344CB8AC3E}">
        <p14:creationId xmlns:p14="http://schemas.microsoft.com/office/powerpoint/2010/main" val="100542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462CF01D-2FEA-4C07-8AF8-0C00164A927A}" type="slidenum">
              <a:rPr lang="en-US"/>
              <a:pPr>
                <a:defRPr/>
              </a:pPr>
              <a:t>‹#›</a:t>
            </a:fld>
            <a:endParaRPr lang="en-US"/>
          </a:p>
        </p:txBody>
      </p:sp>
    </p:spTree>
    <p:extLst>
      <p:ext uri="{BB962C8B-B14F-4D97-AF65-F5344CB8AC3E}">
        <p14:creationId xmlns:p14="http://schemas.microsoft.com/office/powerpoint/2010/main" val="145256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FE0EA315-7CE6-40EE-81DD-C9CA8D8051CD}" type="slidenum">
              <a:rPr lang="en-US"/>
              <a:pPr>
                <a:defRPr/>
              </a:pPr>
              <a:t>‹#›</a:t>
            </a:fld>
            <a:endParaRPr lang="en-US"/>
          </a:p>
        </p:txBody>
      </p:sp>
    </p:spTree>
    <p:extLst>
      <p:ext uri="{BB962C8B-B14F-4D97-AF65-F5344CB8AC3E}">
        <p14:creationId xmlns:p14="http://schemas.microsoft.com/office/powerpoint/2010/main" val="324627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9A04AFC9-DF6F-47D6-8C60-E9163772B196}" type="slidenum">
              <a:rPr lang="en-US"/>
              <a:pPr>
                <a:defRPr/>
              </a:pPr>
              <a:t>‹#›</a:t>
            </a:fld>
            <a:endParaRPr lang="en-US"/>
          </a:p>
        </p:txBody>
      </p:sp>
    </p:spTree>
    <p:extLst>
      <p:ext uri="{BB962C8B-B14F-4D97-AF65-F5344CB8AC3E}">
        <p14:creationId xmlns:p14="http://schemas.microsoft.com/office/powerpoint/2010/main" val="223587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7B4BD39F-A964-4876-A31E-F21A2A06217E}" type="slidenum">
              <a:rPr lang="en-US"/>
              <a:pPr>
                <a:defRPr/>
              </a:pPr>
              <a:t>‹#›</a:t>
            </a:fld>
            <a:endParaRPr lang="en-US"/>
          </a:p>
        </p:txBody>
      </p:sp>
    </p:spTree>
    <p:extLst>
      <p:ext uri="{BB962C8B-B14F-4D97-AF65-F5344CB8AC3E}">
        <p14:creationId xmlns:p14="http://schemas.microsoft.com/office/powerpoint/2010/main" val="297201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C84566AB-70AD-457A-9073-AAECC48D06ED}" type="slidenum">
              <a:rPr lang="en-US"/>
              <a:pPr>
                <a:defRPr/>
              </a:pPr>
              <a:t>‹#›</a:t>
            </a:fld>
            <a:endParaRPr lang="en-US"/>
          </a:p>
        </p:txBody>
      </p:sp>
    </p:spTree>
    <p:extLst>
      <p:ext uri="{BB962C8B-B14F-4D97-AF65-F5344CB8AC3E}">
        <p14:creationId xmlns:p14="http://schemas.microsoft.com/office/powerpoint/2010/main" val="427306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16AD877E-B6EA-43F2-8309-B1B53BB72D1E}" type="slidenum">
              <a:rPr lang="en-US"/>
              <a:pPr>
                <a:defRPr/>
              </a:pPr>
              <a:t>‹#›</a:t>
            </a:fld>
            <a:endParaRPr lang="en-US"/>
          </a:p>
        </p:txBody>
      </p:sp>
    </p:spTree>
    <p:extLst>
      <p:ext uri="{BB962C8B-B14F-4D97-AF65-F5344CB8AC3E}">
        <p14:creationId xmlns:p14="http://schemas.microsoft.com/office/powerpoint/2010/main" val="214063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a:p>
            <a:pPr>
              <a:defRPr/>
            </a:pPr>
            <a:fld id="{C8576BC0-CEB3-44C9-A387-411564DF8022}" type="slidenum">
              <a:rPr lang="en-US"/>
              <a:pPr>
                <a:defRPr/>
              </a:pPr>
              <a:t>‹#›</a:t>
            </a:fld>
            <a:endParaRPr lang="en-US"/>
          </a:p>
        </p:txBody>
      </p:sp>
    </p:spTree>
    <p:extLst>
      <p:ext uri="{BB962C8B-B14F-4D97-AF65-F5344CB8AC3E}">
        <p14:creationId xmlns:p14="http://schemas.microsoft.com/office/powerpoint/2010/main" val="391373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a:p>
            <a:pPr>
              <a:defRPr/>
            </a:pPr>
            <a:fld id="{6F732DED-C335-4995-9C83-A968BBA26CAB}" type="slidenum">
              <a:rPr lang="en-US"/>
              <a:pPr>
                <a:defRPr/>
              </a:pPr>
              <a:t>‹#›</a:t>
            </a:fld>
            <a:endParaRPr lang="en-US"/>
          </a:p>
        </p:txBody>
      </p:sp>
    </p:spTree>
    <p:extLst>
      <p:ext uri="{BB962C8B-B14F-4D97-AF65-F5344CB8AC3E}">
        <p14:creationId xmlns:p14="http://schemas.microsoft.com/office/powerpoint/2010/main" val="375780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a:p>
            <a:pPr>
              <a:defRPr/>
            </a:pPr>
            <a:fld id="{8320EFE0-B148-4AA8-9B8F-574A1FCD4A18}" type="slidenum">
              <a:rPr lang="en-US"/>
              <a:pPr>
                <a:defRPr/>
              </a:pPr>
              <a:t>‹#›</a:t>
            </a:fld>
            <a:endParaRPr lang="en-US"/>
          </a:p>
        </p:txBody>
      </p:sp>
    </p:spTree>
    <p:extLst>
      <p:ext uri="{BB962C8B-B14F-4D97-AF65-F5344CB8AC3E}">
        <p14:creationId xmlns:p14="http://schemas.microsoft.com/office/powerpoint/2010/main" val="186243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CD21F1C5-92FB-4A88-BBDC-80C9F51C8F9E}" type="slidenum">
              <a:rPr lang="en-US"/>
              <a:pPr>
                <a:defRPr/>
              </a:pPr>
              <a:t>‹#›</a:t>
            </a:fld>
            <a:endParaRPr lang="en-US"/>
          </a:p>
        </p:txBody>
      </p:sp>
    </p:spTree>
    <p:extLst>
      <p:ext uri="{BB962C8B-B14F-4D97-AF65-F5344CB8AC3E}">
        <p14:creationId xmlns:p14="http://schemas.microsoft.com/office/powerpoint/2010/main" val="213530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CE2D61D9-31DC-41FA-BC56-ECC5EABB0837}" type="slidenum">
              <a:rPr lang="en-US"/>
              <a:pPr>
                <a:defRPr/>
              </a:pPr>
              <a:t>‹#›</a:t>
            </a:fld>
            <a:endParaRPr lang="en-US"/>
          </a:p>
        </p:txBody>
      </p:sp>
    </p:spTree>
    <p:extLst>
      <p:ext uri="{BB962C8B-B14F-4D97-AF65-F5344CB8AC3E}">
        <p14:creationId xmlns:p14="http://schemas.microsoft.com/office/powerpoint/2010/main" val="213291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0E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br>
              <a:rPr lang="en-US" altLang="en-US" dirty="0" smtClean="0"/>
            </a:br>
            <a:endParaRPr lang="en-US" alt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2411413" y="6245225"/>
            <a:ext cx="42481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endParaRPr lang="en-US"/>
          </a:p>
          <a:p>
            <a:pPr>
              <a:defRPr/>
            </a:pPr>
            <a:fld id="{378C3EFF-D651-47D7-B0CC-99D93F001E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10000"/>
        </a:spcBef>
        <a:spcAft>
          <a:spcPct val="10000"/>
        </a:spcAft>
        <a:buChar char="•"/>
        <a:defRPr sz="2400">
          <a:solidFill>
            <a:schemeClr val="tx1"/>
          </a:solidFill>
          <a:latin typeface="+mn-lt"/>
          <a:ea typeface="+mn-ea"/>
          <a:cs typeface="+mn-cs"/>
        </a:defRPr>
      </a:lvl1pPr>
      <a:lvl2pPr marL="742950" indent="-285750" algn="l" rtl="0" eaLnBrk="0" fontAlgn="base" hangingPunct="0">
        <a:spcBef>
          <a:spcPct val="10000"/>
        </a:spcBef>
        <a:spcAft>
          <a:spcPct val="10000"/>
        </a:spcAft>
        <a:buChar char="–"/>
        <a:defRPr sz="2000">
          <a:solidFill>
            <a:schemeClr val="tx1"/>
          </a:solidFill>
          <a:latin typeface="+mn-lt"/>
        </a:defRPr>
      </a:lvl2pPr>
      <a:lvl3pPr marL="1143000" indent="-228600" algn="l" rtl="0" eaLnBrk="0" fontAlgn="base" hangingPunct="0">
        <a:spcBef>
          <a:spcPct val="10000"/>
        </a:spcBef>
        <a:spcAft>
          <a:spcPct val="10000"/>
        </a:spcAft>
        <a:buChar char="•"/>
        <a:defRPr>
          <a:solidFill>
            <a:schemeClr val="tx1"/>
          </a:solidFill>
          <a:latin typeface="+mn-lt"/>
        </a:defRPr>
      </a:lvl3pPr>
      <a:lvl4pPr marL="1600200" indent="-228600" algn="l" rtl="0" eaLnBrk="0" fontAlgn="base" hangingPunct="0">
        <a:spcBef>
          <a:spcPct val="10000"/>
        </a:spcBef>
        <a:spcAft>
          <a:spcPct val="10000"/>
        </a:spcAft>
        <a:buChar char="–"/>
        <a:defRPr sz="1600">
          <a:solidFill>
            <a:schemeClr val="tx1"/>
          </a:solidFill>
          <a:latin typeface="+mn-lt"/>
        </a:defRPr>
      </a:lvl4pPr>
      <a:lvl5pPr marL="2057400" indent="-228600" algn="l" rtl="0" eaLnBrk="0" fontAlgn="base" hangingPunct="0">
        <a:spcBef>
          <a:spcPct val="10000"/>
        </a:spcBef>
        <a:spcAft>
          <a:spcPct val="10000"/>
        </a:spcAft>
        <a:buChar char="»"/>
        <a:defRPr sz="1400">
          <a:solidFill>
            <a:schemeClr val="tx1"/>
          </a:solidFill>
          <a:latin typeface="+mn-lt"/>
        </a:defRPr>
      </a:lvl5pPr>
      <a:lvl6pPr marL="2514600" indent="-228600" algn="l" rtl="0" fontAlgn="base">
        <a:spcBef>
          <a:spcPct val="10000"/>
        </a:spcBef>
        <a:spcAft>
          <a:spcPct val="10000"/>
        </a:spcAft>
        <a:buChar char="»"/>
        <a:defRPr sz="1400">
          <a:solidFill>
            <a:schemeClr val="tx1"/>
          </a:solidFill>
          <a:latin typeface="+mn-lt"/>
        </a:defRPr>
      </a:lvl6pPr>
      <a:lvl7pPr marL="2971800" indent="-228600" algn="l" rtl="0" fontAlgn="base">
        <a:spcBef>
          <a:spcPct val="10000"/>
        </a:spcBef>
        <a:spcAft>
          <a:spcPct val="10000"/>
        </a:spcAft>
        <a:buChar char="»"/>
        <a:defRPr sz="1400">
          <a:solidFill>
            <a:schemeClr val="tx1"/>
          </a:solidFill>
          <a:latin typeface="+mn-lt"/>
        </a:defRPr>
      </a:lvl7pPr>
      <a:lvl8pPr marL="3429000" indent="-228600" algn="l" rtl="0" fontAlgn="base">
        <a:spcBef>
          <a:spcPct val="10000"/>
        </a:spcBef>
        <a:spcAft>
          <a:spcPct val="10000"/>
        </a:spcAft>
        <a:buChar char="»"/>
        <a:defRPr sz="1400">
          <a:solidFill>
            <a:schemeClr val="tx1"/>
          </a:solidFill>
          <a:latin typeface="+mn-lt"/>
        </a:defRPr>
      </a:lvl8pPr>
      <a:lvl9pPr marL="3886200" indent="-228600" algn="l" rtl="0" fontAlgn="base">
        <a:spcBef>
          <a:spcPct val="10000"/>
        </a:spcBef>
        <a:spcAft>
          <a:spcPct val="1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sincar@ese.eur.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spcBef>
                <a:spcPct val="0"/>
              </a:spcBef>
              <a:spcAft>
                <a:spcPct val="0"/>
              </a:spcAft>
              <a:buFontTx/>
              <a:buNone/>
            </a:pPr>
            <a:endParaRPr lang="en-US" altLang="en-US" sz="1400" dirty="0" smtClean="0"/>
          </a:p>
          <a:p>
            <a:pPr eaLnBrk="1" hangingPunct="1">
              <a:spcBef>
                <a:spcPct val="0"/>
              </a:spcBef>
              <a:spcAft>
                <a:spcPct val="0"/>
              </a:spcAft>
              <a:buFontTx/>
              <a:buNone/>
            </a:pPr>
            <a:endParaRPr lang="en-US" altLang="en-US" sz="1400" dirty="0" smtClean="0"/>
          </a:p>
        </p:txBody>
      </p:sp>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spcBef>
                <a:spcPct val="0"/>
              </a:spcBef>
              <a:spcAft>
                <a:spcPct val="0"/>
              </a:spcAft>
              <a:buFontTx/>
              <a:buNone/>
            </a:pPr>
            <a:endParaRPr lang="en-US" altLang="en-US" sz="1400" dirty="0" smtClean="0"/>
          </a:p>
          <a:p>
            <a:pPr eaLnBrk="1" hangingPunct="1">
              <a:spcBef>
                <a:spcPct val="0"/>
              </a:spcBef>
              <a:spcAft>
                <a:spcPct val="0"/>
              </a:spcAft>
              <a:buFontTx/>
              <a:buNone/>
            </a:pPr>
            <a:fld id="{5CF8F41E-DB8D-4E15-9C99-5D856B433A07}" type="slidenum">
              <a:rPr lang="en-US" altLang="en-US" sz="1400" smtClean="0"/>
              <a:pPr eaLnBrk="1" hangingPunct="1">
                <a:spcBef>
                  <a:spcPct val="0"/>
                </a:spcBef>
                <a:spcAft>
                  <a:spcPct val="0"/>
                </a:spcAft>
                <a:buFontTx/>
                <a:buNone/>
              </a:pPr>
              <a:t>1</a:t>
            </a:fld>
            <a:endParaRPr lang="en-US" altLang="en-US" sz="1400" dirty="0" smtClean="0"/>
          </a:p>
        </p:txBody>
      </p:sp>
      <p:sp>
        <p:nvSpPr>
          <p:cNvPr id="2052" name="Rectangle 2"/>
          <p:cNvSpPr>
            <a:spLocks noGrp="1" noChangeArrowheads="1"/>
          </p:cNvSpPr>
          <p:nvPr>
            <p:ph type="ctrTitle"/>
          </p:nvPr>
        </p:nvSpPr>
        <p:spPr/>
        <p:txBody>
          <a:bodyPr/>
          <a:lstStyle/>
          <a:p>
            <a:pPr eaLnBrk="1" hangingPunct="1"/>
            <a:r>
              <a:rPr lang="en-GB" altLang="en-US" sz="2400" dirty="0" smtClean="0"/>
              <a:t> </a:t>
            </a:r>
            <a:r>
              <a:rPr lang="en-US" altLang="en-US" dirty="0" smtClean="0"/>
              <a:t>Using Word </a:t>
            </a:r>
            <a:r>
              <a:rPr lang="en-US" altLang="en-US" dirty="0" err="1" smtClean="0"/>
              <a:t>Embeddings</a:t>
            </a:r>
            <a:r>
              <a:rPr lang="en-US" altLang="en-US" dirty="0" smtClean="0"/>
              <a:t> for Ontology-Driven Aspect-Based Sentiment Analysis</a:t>
            </a:r>
          </a:p>
        </p:txBody>
      </p:sp>
      <p:sp>
        <p:nvSpPr>
          <p:cNvPr id="2053" name="Rectangle 3"/>
          <p:cNvSpPr>
            <a:spLocks noGrp="1" noChangeArrowheads="1"/>
          </p:cNvSpPr>
          <p:nvPr>
            <p:ph type="subTitle" idx="1"/>
          </p:nvPr>
        </p:nvSpPr>
        <p:spPr>
          <a:xfrm>
            <a:off x="1331913" y="3886200"/>
            <a:ext cx="6480175" cy="1487488"/>
          </a:xfrm>
        </p:spPr>
        <p:txBody>
          <a:bodyPr/>
          <a:lstStyle/>
          <a:p>
            <a:pPr eaLnBrk="1" hangingPunct="1">
              <a:lnSpc>
                <a:spcPct val="90000"/>
              </a:lnSpc>
            </a:pPr>
            <a:r>
              <a:rPr lang="en-US" altLang="en-US" dirty="0" smtClean="0"/>
              <a:t>Flavius </a:t>
            </a:r>
            <a:r>
              <a:rPr lang="en-US" altLang="en-US" dirty="0" err="1" smtClean="0"/>
              <a:t>Frasincar</a:t>
            </a:r>
            <a:r>
              <a:rPr lang="en-US" altLang="en-US" dirty="0" smtClean="0"/>
              <a:t>*</a:t>
            </a:r>
          </a:p>
          <a:p>
            <a:pPr eaLnBrk="1" hangingPunct="1">
              <a:lnSpc>
                <a:spcPct val="90000"/>
              </a:lnSpc>
            </a:pPr>
            <a:r>
              <a:rPr lang="en-US" altLang="en-US" sz="2000" dirty="0" smtClean="0">
                <a:hlinkClick r:id="rId3"/>
              </a:rPr>
              <a:t>frasincar@ese.eur.nl</a:t>
            </a:r>
            <a:endParaRPr lang="en-US" altLang="en-US" sz="2000" dirty="0" smtClean="0"/>
          </a:p>
          <a:p>
            <a:pPr eaLnBrk="1" hangingPunct="1">
              <a:lnSpc>
                <a:spcPct val="90000"/>
              </a:lnSpc>
            </a:pPr>
            <a:endParaRPr lang="en-US" altLang="en-US" sz="2000" dirty="0" smtClean="0"/>
          </a:p>
          <a:p>
            <a:pPr algn="l" eaLnBrk="1" hangingPunct="1">
              <a:lnSpc>
                <a:spcPct val="90000"/>
              </a:lnSpc>
            </a:pPr>
            <a:endParaRPr lang="en-US" altLang="en-US" sz="1600" dirty="0" smtClean="0"/>
          </a:p>
        </p:txBody>
      </p:sp>
      <p:sp>
        <p:nvSpPr>
          <p:cNvPr id="2054" name="Rectangle 7"/>
          <p:cNvSpPr>
            <a:spLocks noChangeArrowheads="1"/>
          </p:cNvSpPr>
          <p:nvPr/>
        </p:nvSpPr>
        <p:spPr bwMode="auto">
          <a:xfrm>
            <a:off x="468312" y="6094413"/>
            <a:ext cx="86756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lnSpc>
                <a:spcPct val="90000"/>
              </a:lnSpc>
              <a:buFontTx/>
              <a:buNone/>
            </a:pPr>
            <a:r>
              <a:rPr lang="en-US" altLang="en-US" sz="1800" dirty="0"/>
              <a:t>* </a:t>
            </a:r>
            <a:r>
              <a:rPr lang="en-US" altLang="en-US" sz="1400" dirty="0"/>
              <a:t>Joint work with </a:t>
            </a:r>
            <a:r>
              <a:rPr lang="en-US" altLang="en-US" sz="1400" dirty="0" smtClean="0"/>
              <a:t>Sophie de </a:t>
            </a:r>
            <a:r>
              <a:rPr lang="en-US" altLang="en-US" sz="1400" dirty="0" err="1" smtClean="0"/>
              <a:t>Kok</a:t>
            </a:r>
            <a:endParaRPr lang="en-US" alt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Frequencies of Aspects in Reviews</a:t>
            </a:r>
            <a:endParaRPr lang="en-GB" dirty="0"/>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660947"/>
            <a:ext cx="6408712" cy="4116268"/>
          </a:xfrm>
          <a:prstGeom prst="rect">
            <a:avLst/>
          </a:prstGeom>
        </p:spPr>
      </p:pic>
      <p:sp>
        <p:nvSpPr>
          <p:cNvPr id="3" name="TextBox 2"/>
          <p:cNvSpPr txBox="1"/>
          <p:nvPr/>
        </p:nvSpPr>
        <p:spPr>
          <a:xfrm>
            <a:off x="539552" y="5867980"/>
            <a:ext cx="835292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RESTAURANT#GENERAL is always present in all reviews</a:t>
            </a:r>
          </a:p>
          <a:p>
            <a:pPr marL="285750" indent="-285750">
              <a:buFont typeface="Arial" panose="020B0604020202020204" pitchFamily="34" charset="0"/>
              <a:buChar char="•"/>
            </a:pPr>
            <a:r>
              <a:rPr lang="en-US" dirty="0" smtClean="0"/>
              <a:t>FOOD#QUALITY is also almost always present in all reviews</a:t>
            </a:r>
            <a:endParaRPr lang="en-GB" dirty="0"/>
          </a:p>
        </p:txBody>
      </p:sp>
    </p:spTree>
    <p:extLst>
      <p:ext uri="{BB962C8B-B14F-4D97-AF65-F5344CB8AC3E}">
        <p14:creationId xmlns:p14="http://schemas.microsoft.com/office/powerpoint/2010/main" val="219648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Frequencies of Sentiment in Reviews </a:t>
            </a:r>
            <a:endParaRPr lang="en-GB" dirty="0"/>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809750"/>
            <a:ext cx="6475083" cy="3995514"/>
          </a:xfrm>
          <a:prstGeom prst="rect">
            <a:avLst/>
          </a:prstGeom>
        </p:spPr>
      </p:pic>
      <p:sp>
        <p:nvSpPr>
          <p:cNvPr id="7" name="TextBox 6"/>
          <p:cNvSpPr txBox="1"/>
          <p:nvPr/>
        </p:nvSpPr>
        <p:spPr>
          <a:xfrm>
            <a:off x="539552" y="5877272"/>
            <a:ext cx="860444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Unbalanced sentiment distribution</a:t>
            </a:r>
          </a:p>
          <a:p>
            <a:pPr marL="285750" indent="-285750">
              <a:buFont typeface="Arial" panose="020B0604020202020204" pitchFamily="34" charset="0"/>
              <a:buChar char="•"/>
            </a:pPr>
            <a:r>
              <a:rPr lang="en-US" dirty="0" smtClean="0"/>
              <a:t>Positive labels have frequency of approximately 70% of review-aspect pairs</a:t>
            </a:r>
            <a:endParaRPr lang="en-GB" dirty="0"/>
          </a:p>
        </p:txBody>
      </p:sp>
    </p:spTree>
    <p:extLst>
      <p:ext uri="{BB962C8B-B14F-4D97-AF65-F5344CB8AC3E}">
        <p14:creationId xmlns:p14="http://schemas.microsoft.com/office/powerpoint/2010/main" val="316340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Embedding Data</a:t>
            </a:r>
            <a:endParaRPr lang="en-GB" dirty="0"/>
          </a:p>
        </p:txBody>
      </p:sp>
      <p:sp>
        <p:nvSpPr>
          <p:cNvPr id="3" name="Content Placeholder 2"/>
          <p:cNvSpPr>
            <a:spLocks noGrp="1"/>
          </p:cNvSpPr>
          <p:nvPr>
            <p:ph idx="1"/>
          </p:nvPr>
        </p:nvSpPr>
        <p:spPr>
          <a:xfrm>
            <a:off x="457200" y="1600200"/>
            <a:ext cx="8435280" cy="4525963"/>
          </a:xfrm>
        </p:spPr>
        <p:txBody>
          <a:bodyPr/>
          <a:lstStyle/>
          <a:p>
            <a:r>
              <a:rPr lang="en-US" dirty="0" smtClean="0"/>
              <a:t>Google News:</a:t>
            </a:r>
          </a:p>
          <a:p>
            <a:pPr lvl="1"/>
            <a:r>
              <a:rPr lang="en-US" dirty="0" err="1" smtClean="0"/>
              <a:t>Pretrained</a:t>
            </a:r>
            <a:r>
              <a:rPr lang="en-US" dirty="0" smtClean="0"/>
              <a:t> </a:t>
            </a:r>
            <a:r>
              <a:rPr lang="en-US" dirty="0"/>
              <a:t>word </a:t>
            </a:r>
            <a:r>
              <a:rPr lang="en-US" dirty="0" err="1" smtClean="0"/>
              <a:t>embeddings</a:t>
            </a:r>
            <a:r>
              <a:rPr lang="en-GB" dirty="0" smtClean="0"/>
              <a:t> </a:t>
            </a:r>
            <a:endParaRPr lang="en-US" dirty="0" smtClean="0"/>
          </a:p>
          <a:p>
            <a:pPr lvl="1"/>
            <a:r>
              <a:rPr lang="en-US" dirty="0" smtClean="0"/>
              <a:t>100 billion words, 3 million word vectors (300 dimensions) using skip-gram word2vec</a:t>
            </a:r>
          </a:p>
          <a:p>
            <a:r>
              <a:rPr lang="en-US" dirty="0" smtClean="0"/>
              <a:t>Yelp Dataset Challenge Round 9 (2017):</a:t>
            </a:r>
          </a:p>
          <a:p>
            <a:pPr lvl="1"/>
            <a:r>
              <a:rPr lang="en-US" dirty="0" smtClean="0"/>
              <a:t>4.1 million reviews</a:t>
            </a:r>
          </a:p>
          <a:p>
            <a:pPr lvl="1"/>
            <a:r>
              <a:rPr lang="en-US" dirty="0" smtClean="0"/>
              <a:t>Filter out:</a:t>
            </a:r>
          </a:p>
          <a:p>
            <a:pPr lvl="2"/>
            <a:r>
              <a:rPr lang="en-US" dirty="0" smtClean="0"/>
              <a:t>Non-restaurant reviews (using business ID)</a:t>
            </a:r>
          </a:p>
          <a:p>
            <a:pPr lvl="2"/>
            <a:r>
              <a:rPr lang="en-US" dirty="0" smtClean="0"/>
              <a:t>Non-English reviews (using language-detection software)</a:t>
            </a:r>
          </a:p>
          <a:p>
            <a:pPr lvl="1"/>
            <a:r>
              <a:rPr lang="en-US" dirty="0" smtClean="0"/>
              <a:t>95,437 English restaurant reviews (1,779 restaurants) with 11 million words</a:t>
            </a:r>
            <a:endParaRPr lang="en-US" dirty="0"/>
          </a:p>
          <a:p>
            <a:pPr lvl="1"/>
            <a:r>
              <a:rPr lang="en-US" dirty="0" smtClean="0"/>
              <a:t>Processed using the word2vec implementation of deeplearning4j (our code is written in Java)</a:t>
            </a:r>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12</a:t>
            </a:fld>
            <a:endParaRPr lang="en-US"/>
          </a:p>
        </p:txBody>
      </p:sp>
    </p:spTree>
    <p:extLst>
      <p:ext uri="{BB962C8B-B14F-4D97-AF65-F5344CB8AC3E}">
        <p14:creationId xmlns:p14="http://schemas.microsoft.com/office/powerpoint/2010/main" val="16322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Ontology</a:t>
            </a:r>
            <a:endParaRPr lang="en-GB" dirty="0"/>
          </a:p>
        </p:txBody>
      </p:sp>
      <p:sp>
        <p:nvSpPr>
          <p:cNvPr id="3" name="Content Placeholder 2"/>
          <p:cNvSpPr>
            <a:spLocks noGrp="1"/>
          </p:cNvSpPr>
          <p:nvPr>
            <p:ph idx="1"/>
          </p:nvPr>
        </p:nvSpPr>
        <p:spPr>
          <a:xfrm>
            <a:off x="457200" y="1600200"/>
            <a:ext cx="8507288" cy="4525963"/>
          </a:xfrm>
        </p:spPr>
        <p:txBody>
          <a:bodyPr/>
          <a:lstStyle/>
          <a:p>
            <a:r>
              <a:rPr lang="en-US" dirty="0" smtClean="0"/>
              <a:t>The domain ontology has three main classes:</a:t>
            </a:r>
          </a:p>
          <a:p>
            <a:pPr lvl="1"/>
            <a:r>
              <a:rPr lang="en-US" i="1" dirty="0" smtClean="0"/>
              <a:t>Sentiment</a:t>
            </a:r>
            <a:r>
              <a:rPr lang="en-US" dirty="0" smtClean="0"/>
              <a:t>: has three main subclasses: </a:t>
            </a:r>
            <a:r>
              <a:rPr lang="en-US" i="1" dirty="0" smtClean="0"/>
              <a:t>Positive</a:t>
            </a:r>
            <a:r>
              <a:rPr lang="en-US" dirty="0" smtClean="0"/>
              <a:t>, </a:t>
            </a:r>
            <a:r>
              <a:rPr lang="en-US" i="1" dirty="0" smtClean="0"/>
              <a:t>Negative</a:t>
            </a:r>
            <a:r>
              <a:rPr lang="en-US" dirty="0" smtClean="0"/>
              <a:t>, and </a:t>
            </a:r>
            <a:r>
              <a:rPr lang="en-US" i="1" dirty="0" smtClean="0"/>
              <a:t>Neutral</a:t>
            </a:r>
          </a:p>
          <a:p>
            <a:pPr lvl="1"/>
            <a:r>
              <a:rPr lang="en-US" i="1" dirty="0" err="1" smtClean="0"/>
              <a:t>AspectIndicator</a:t>
            </a:r>
            <a:r>
              <a:rPr lang="en-US" dirty="0" smtClean="0"/>
              <a:t>: has many subclasses, one for each aspect indicating expression (e.g., </a:t>
            </a:r>
            <a:r>
              <a:rPr lang="en-US" altLang="en-US" i="1" dirty="0" smtClean="0">
                <a:latin typeface="Times New Roman" pitchFamily="18" charset="0"/>
                <a:cs typeface="Times New Roman" panose="02020603050405020304" pitchFamily="18" charset="0"/>
                <a:sym typeface="Symbol" pitchFamily="18" charset="2"/>
              </a:rPr>
              <a:t>Waiter</a:t>
            </a:r>
            <a:r>
              <a:rPr lang="en-US" altLang="en-US" dirty="0" smtClean="0">
                <a:latin typeface="Times New Roman" pitchFamily="18" charset="0"/>
                <a:cs typeface="Times New Roman" panose="02020603050405020304" pitchFamily="18" charset="0"/>
                <a:sym typeface="Symbol" pitchFamily="18" charset="2"/>
              </a:rPr>
              <a:t>)</a:t>
            </a:r>
            <a:endParaRPr lang="en-US" dirty="0" smtClean="0"/>
          </a:p>
          <a:p>
            <a:pPr lvl="2"/>
            <a:r>
              <a:rPr lang="en-US" dirty="0"/>
              <a:t>The </a:t>
            </a:r>
            <a:r>
              <a:rPr lang="en-US" i="1" dirty="0"/>
              <a:t>aspect </a:t>
            </a:r>
            <a:r>
              <a:rPr lang="en-US" dirty="0"/>
              <a:t>relation links an </a:t>
            </a:r>
            <a:r>
              <a:rPr lang="en-US" i="1" dirty="0" err="1" smtClean="0"/>
              <a:t>AspectIndicator</a:t>
            </a:r>
            <a:r>
              <a:rPr lang="en-US" dirty="0" smtClean="0"/>
              <a:t> </a:t>
            </a:r>
            <a:r>
              <a:rPr lang="en-US" dirty="0"/>
              <a:t>class with its corresponding aspect (e.g., </a:t>
            </a:r>
            <a:r>
              <a:rPr lang="en-US" i="1" dirty="0" smtClean="0">
                <a:latin typeface="Times New Roman" pitchFamily="18" charset="0"/>
                <a:cs typeface="Lucida Sans Unicode" pitchFamily="34" charset="0"/>
              </a:rPr>
              <a:t>Waiter </a:t>
            </a:r>
            <a:r>
              <a:rPr lang="en-US" altLang="en-US" dirty="0" smtClean="0">
                <a:latin typeface="Times New Roman" pitchFamily="18" charset="0"/>
                <a:cs typeface="Lucida Sans Unicode" pitchFamily="34" charset="0"/>
              </a:rPr>
              <a:t>⊑ </a:t>
            </a:r>
            <a:r>
              <a:rPr lang="en-US" altLang="en-US" dirty="0" smtClean="0">
                <a:latin typeface="Times New Roman" pitchFamily="18" charset="0"/>
                <a:cs typeface="Times New Roman" panose="02020603050405020304" pitchFamily="18" charset="0"/>
                <a:sym typeface="Symbol" pitchFamily="18" charset="2"/>
              </a:rPr>
              <a:t></a:t>
            </a:r>
            <a:r>
              <a:rPr lang="en-US" altLang="en-US" i="1" dirty="0">
                <a:latin typeface="Times New Roman" pitchFamily="18" charset="0"/>
                <a:cs typeface="Times New Roman" panose="02020603050405020304" pitchFamily="18" charset="0"/>
                <a:sym typeface="Symbol" pitchFamily="18" charset="2"/>
              </a:rPr>
              <a:t>aspect</a:t>
            </a:r>
            <a:r>
              <a:rPr lang="en-US" altLang="en-US" dirty="0" smtClean="0">
                <a:latin typeface="Times New Roman" pitchFamily="18" charset="0"/>
                <a:cs typeface="Times New Roman" panose="02020603050405020304" pitchFamily="18" charset="0"/>
                <a:sym typeface="Symbol" pitchFamily="18" charset="2"/>
              </a:rPr>
              <a:t>.{‘SERVICE#GENERAL’}) </a:t>
            </a:r>
            <a:endParaRPr lang="en-US" altLang="en-US" dirty="0">
              <a:latin typeface="Times New Roman" pitchFamily="18" charset="0"/>
              <a:cs typeface="Lucida Sans Unicode" pitchFamily="34" charset="0"/>
            </a:endParaRPr>
          </a:p>
          <a:p>
            <a:pPr lvl="2"/>
            <a:r>
              <a:rPr lang="en-US" dirty="0" smtClean="0"/>
              <a:t>The </a:t>
            </a:r>
            <a:r>
              <a:rPr lang="en-US" i="1" dirty="0" err="1" smtClean="0"/>
              <a:t>lex</a:t>
            </a:r>
            <a:r>
              <a:rPr lang="en-US" dirty="0" smtClean="0"/>
              <a:t> relation links an </a:t>
            </a:r>
            <a:r>
              <a:rPr lang="en-US" i="1" dirty="0" err="1" smtClean="0"/>
              <a:t>AspectIndicator</a:t>
            </a:r>
            <a:r>
              <a:rPr lang="en-US" i="1" dirty="0" smtClean="0"/>
              <a:t> </a:t>
            </a:r>
            <a:r>
              <a:rPr lang="en-US" dirty="0" smtClean="0"/>
              <a:t>to a lexical representation (e.g., </a:t>
            </a:r>
            <a:r>
              <a:rPr lang="en-US" altLang="en-US" dirty="0">
                <a:latin typeface="Times New Roman" pitchFamily="18" charset="0"/>
                <a:cs typeface="Times New Roman" panose="02020603050405020304" pitchFamily="18" charset="0"/>
                <a:sym typeface="Symbol" pitchFamily="18" charset="2"/>
              </a:rPr>
              <a:t></a:t>
            </a:r>
            <a:r>
              <a:rPr lang="en-US" altLang="en-US" i="1" dirty="0" err="1">
                <a:latin typeface="Times New Roman" pitchFamily="18" charset="0"/>
                <a:cs typeface="Times New Roman" panose="02020603050405020304" pitchFamily="18" charset="0"/>
                <a:sym typeface="Symbol" pitchFamily="18" charset="2"/>
              </a:rPr>
              <a:t>lex</a:t>
            </a:r>
            <a:r>
              <a:rPr lang="en-US" altLang="en-US" dirty="0" smtClean="0">
                <a:latin typeface="Times New Roman" pitchFamily="18" charset="0"/>
                <a:cs typeface="Times New Roman" panose="02020603050405020304" pitchFamily="18" charset="0"/>
                <a:sym typeface="Symbol" pitchFamily="18" charset="2"/>
              </a:rPr>
              <a:t>.{“waiter”} </a:t>
            </a:r>
            <a:r>
              <a:rPr lang="en-US" altLang="en-US" dirty="0">
                <a:latin typeface="Times New Roman" pitchFamily="18" charset="0"/>
                <a:cs typeface="Lucida Sans Unicode" pitchFamily="34" charset="0"/>
              </a:rPr>
              <a:t>⊑ </a:t>
            </a:r>
            <a:r>
              <a:rPr lang="en-GB" altLang="en-US" i="1" dirty="0" smtClean="0">
                <a:latin typeface="Times New Roman" panose="02020603050405020304" pitchFamily="18" charset="0"/>
                <a:cs typeface="Times New Roman" panose="02020603050405020304" pitchFamily="18" charset="0"/>
              </a:rPr>
              <a:t>Waiter)</a:t>
            </a:r>
            <a:endParaRPr lang="en-US" dirty="0" smtClean="0"/>
          </a:p>
          <a:p>
            <a:pPr lvl="1"/>
            <a:r>
              <a:rPr lang="en-US" i="1" dirty="0" err="1" smtClean="0"/>
              <a:t>SentimentWord</a:t>
            </a:r>
            <a:r>
              <a:rPr lang="en-US" dirty="0" smtClean="0"/>
              <a:t>: has four types of subclasses</a:t>
            </a:r>
          </a:p>
          <a:p>
            <a:pPr lvl="2"/>
            <a:r>
              <a:rPr lang="en-US" dirty="0" smtClean="0"/>
              <a:t>Type 1: Words that have always the same sentiment and are independent of an aspect (e.g., ‘good’)</a:t>
            </a:r>
          </a:p>
          <a:p>
            <a:pPr lvl="2"/>
            <a:r>
              <a:rPr lang="en-US" dirty="0" smtClean="0"/>
              <a:t>Type 2: Words that belong only to one aspect and have one sentiment (e.g., ‘helpful’ belongs only to ‘SERVICE#GENERAL’ and is positive) </a:t>
            </a:r>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13</a:t>
            </a:fld>
            <a:endParaRPr lang="en-US"/>
          </a:p>
        </p:txBody>
      </p:sp>
    </p:spTree>
    <p:extLst>
      <p:ext uri="{BB962C8B-B14F-4D97-AF65-F5344CB8AC3E}">
        <p14:creationId xmlns:p14="http://schemas.microsoft.com/office/powerpoint/2010/main" val="196971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Ontology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2"/>
                <a:r>
                  <a:rPr lang="en-US" dirty="0" smtClean="0"/>
                  <a:t>Type 3: </a:t>
                </a:r>
                <a:r>
                  <a:rPr lang="en-US" dirty="0"/>
                  <a:t>W</a:t>
                </a:r>
                <a:r>
                  <a:rPr lang="en-US" dirty="0" smtClean="0"/>
                  <a:t>ords that belong to more aspects but not to all and are always positive, negative, or neutral (e.g., ‘delicious’ belongs to  ‘DRINKS#QUALITY’ and ‘FOOD#QUALITY’ and is always positive)</a:t>
                </a:r>
              </a:p>
              <a:p>
                <a:pPr lvl="2"/>
                <a:r>
                  <a:rPr lang="en-US" dirty="0" smtClean="0"/>
                  <a:t>Type 4: Remaining sentiment words, which are words that are positive, negative, or neutral depending on the context (e.g., </a:t>
                </a:r>
                <a:r>
                  <a:rPr lang="en-US" i="1" dirty="0" smtClean="0">
                    <a:latin typeface="Times New Roman" panose="02020603050405020304" pitchFamily="18" charset="0"/>
                    <a:cs typeface="Times New Roman" panose="02020603050405020304" pitchFamily="18" charset="0"/>
                  </a:rPr>
                  <a:t>Fries</a:t>
                </a:r>
                <a:r>
                  <a:rPr lang="en-US" dirty="0" smtClean="0"/>
                  <a:t> </a:t>
                </a:r>
                <a14:m>
                  <m:oMath xmlns:m="http://schemas.openxmlformats.org/officeDocument/2006/math">
                    <m:r>
                      <a:rPr lang="en-US" b="0" i="1" smtClean="0">
                        <a:latin typeface="Cambria Math"/>
                      </a:rPr>
                      <m:t>⊔</m:t>
                    </m:r>
                  </m:oMath>
                </a14:m>
                <a:r>
                  <a:rPr lang="en-US" altLang="en-US" dirty="0" smtClean="0">
                    <a:latin typeface="Times New Roman" pitchFamily="18" charset="0"/>
                    <a:cs typeface="Lucida Sans Unicode" pitchFamily="34" charset="0"/>
                  </a:rPr>
                  <a:t> </a:t>
                </a:r>
                <a:r>
                  <a:rPr lang="en-US" altLang="en-US" i="1" dirty="0">
                    <a:latin typeface="Times New Roman" pitchFamily="18" charset="0"/>
                    <a:cs typeface="Lucida Sans Unicode" pitchFamily="34" charset="0"/>
                  </a:rPr>
                  <a:t>Cold</a:t>
                </a:r>
                <a:r>
                  <a:rPr lang="en-US" altLang="en-US" dirty="0" smtClean="0">
                    <a:latin typeface="Times New Roman" pitchFamily="18" charset="0"/>
                    <a:cs typeface="Lucida Sans Unicode" pitchFamily="34" charset="0"/>
                  </a:rPr>
                  <a:t>  ⊑ </a:t>
                </a:r>
                <a:r>
                  <a:rPr lang="en-US" altLang="en-US" i="1" dirty="0" smtClean="0">
                    <a:latin typeface="Times New Roman" panose="02020603050405020304" pitchFamily="18" charset="0"/>
                    <a:cs typeface="Times New Roman" panose="02020603050405020304" pitchFamily="18" charset="0"/>
                  </a:rPr>
                  <a:t>Negative </a:t>
                </a:r>
                <a:r>
                  <a:rPr lang="en-US" altLang="en-US" dirty="0"/>
                  <a:t>and</a:t>
                </a:r>
                <a:r>
                  <a:rPr lang="en-US" altLang="en-US"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Beer</a:t>
                </a:r>
                <a:r>
                  <a:rPr lang="en-US" dirty="0" smtClean="0"/>
                  <a:t> </a:t>
                </a:r>
                <a14:m>
                  <m:oMath xmlns:m="http://schemas.openxmlformats.org/officeDocument/2006/math">
                    <m:r>
                      <a:rPr lang="en-US" i="1">
                        <a:latin typeface="Cambria Math"/>
                      </a:rPr>
                      <m:t>⊔</m:t>
                    </m:r>
                  </m:oMath>
                </a14:m>
                <a:r>
                  <a:rPr lang="en-US" altLang="en-US" dirty="0">
                    <a:latin typeface="Times New Roman" pitchFamily="18" charset="0"/>
                    <a:cs typeface="Lucida Sans Unicode" pitchFamily="34" charset="0"/>
                  </a:rPr>
                  <a:t> </a:t>
                </a:r>
                <a:r>
                  <a:rPr lang="en-US" altLang="en-US" i="1" dirty="0">
                    <a:latin typeface="Times New Roman" pitchFamily="18" charset="0"/>
                    <a:cs typeface="Lucida Sans Unicode" pitchFamily="34" charset="0"/>
                  </a:rPr>
                  <a:t>Cold</a:t>
                </a:r>
                <a:r>
                  <a:rPr lang="en-US" altLang="en-US" dirty="0">
                    <a:latin typeface="Times New Roman" pitchFamily="18" charset="0"/>
                    <a:cs typeface="Lucida Sans Unicode" pitchFamily="34" charset="0"/>
                  </a:rPr>
                  <a:t> </a:t>
                </a:r>
                <a:r>
                  <a:rPr lang="en-US" altLang="en-US" dirty="0" smtClean="0">
                    <a:latin typeface="Times New Roman" pitchFamily="18" charset="0"/>
                    <a:cs typeface="Lucida Sans Unicode" pitchFamily="34" charset="0"/>
                  </a:rPr>
                  <a:t> ⊑ </a:t>
                </a:r>
                <a:r>
                  <a:rPr lang="en-US" altLang="en-US" i="1" dirty="0" smtClean="0">
                    <a:latin typeface="Times New Roman" panose="02020603050405020304" pitchFamily="18" charset="0"/>
                    <a:cs typeface="Times New Roman" panose="02020603050405020304" pitchFamily="18" charset="0"/>
                  </a:rPr>
                  <a:t>Positive</a:t>
                </a:r>
                <a:r>
                  <a:rPr lang="en-US" altLang="en-US" dirty="0" smtClean="0">
                    <a:latin typeface="Times New Roman" pitchFamily="18" charset="0"/>
                    <a:cs typeface="Lucida Sans Unicode" pitchFamily="34" charset="0"/>
                  </a:rPr>
                  <a:t>)</a:t>
                </a:r>
                <a:endParaRPr lang="en-US" dirty="0" smtClean="0"/>
              </a:p>
              <a:p>
                <a:r>
                  <a:rPr lang="en-US" dirty="0" smtClean="0"/>
                  <a:t>Ontology statistics:</a:t>
                </a:r>
              </a:p>
              <a:p>
                <a:pPr lvl="1"/>
                <a:r>
                  <a:rPr lang="en-US" dirty="0" smtClean="0"/>
                  <a:t>3 </a:t>
                </a:r>
                <a:r>
                  <a:rPr lang="en-US" i="1" dirty="0" smtClean="0"/>
                  <a:t>Sentiments</a:t>
                </a:r>
              </a:p>
              <a:p>
                <a:pPr lvl="1"/>
                <a:r>
                  <a:rPr lang="en-US" dirty="0" smtClean="0"/>
                  <a:t>95 </a:t>
                </a:r>
                <a:r>
                  <a:rPr lang="en-US" i="1" dirty="0" err="1" smtClean="0"/>
                  <a:t>AspectIndicators</a:t>
                </a:r>
                <a:endParaRPr lang="en-US" i="1" dirty="0" smtClean="0"/>
              </a:p>
              <a:p>
                <a:pPr lvl="1"/>
                <a:r>
                  <a:rPr lang="en-US" dirty="0" smtClean="0"/>
                  <a:t>141 </a:t>
                </a:r>
                <a:r>
                  <a:rPr lang="en-US" i="1" dirty="0" err="1" smtClean="0"/>
                  <a:t>SentimentWords</a:t>
                </a:r>
                <a:endParaRPr lang="en-US" i="1" dirty="0" smtClean="0"/>
              </a:p>
              <a:p>
                <a:r>
                  <a:rPr lang="en-US" dirty="0" smtClean="0"/>
                  <a:t>10 ontology sizes are created: 10%...100% where the ratio of </a:t>
                </a:r>
                <a:r>
                  <a:rPr lang="en-US" i="1" dirty="0" err="1" smtClean="0"/>
                  <a:t>AspectIndicator</a:t>
                </a:r>
                <a:r>
                  <a:rPr lang="en-US" dirty="0" err="1" smtClean="0"/>
                  <a:t>s</a:t>
                </a:r>
                <a:r>
                  <a:rPr lang="en-US" dirty="0" smtClean="0"/>
                  <a:t> and </a:t>
                </a:r>
                <a:r>
                  <a:rPr lang="en-US" i="1" dirty="0" err="1" smtClean="0"/>
                  <a:t>SentimentWord</a:t>
                </a:r>
                <a:r>
                  <a:rPr lang="en-US" dirty="0" err="1" smtClean="0"/>
                  <a:t>s</a:t>
                </a:r>
                <a:r>
                  <a:rPr lang="en-US" dirty="0" smtClean="0"/>
                  <a:t> is kept the same, in order to perform sensitivity analysis when word </a:t>
                </a:r>
                <a:r>
                  <a:rPr lang="en-US" dirty="0" err="1" smtClean="0"/>
                  <a:t>embeddings</a:t>
                </a:r>
                <a:r>
                  <a:rPr lang="en-US" dirty="0" smtClean="0"/>
                  <a:t> are also employed</a:t>
                </a:r>
              </a:p>
              <a:p>
                <a:pPr lvl="2"/>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t="-674" r="-1778" b="-10377"/>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14</a:t>
            </a:fld>
            <a:endParaRPr lang="en-US"/>
          </a:p>
        </p:txBody>
      </p:sp>
    </p:spTree>
    <p:extLst>
      <p:ext uri="{BB962C8B-B14F-4D97-AF65-F5344CB8AC3E}">
        <p14:creationId xmlns:p14="http://schemas.microsoft.com/office/powerpoint/2010/main" val="30957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Word Embedding</a:t>
            </a:r>
            <a:endParaRPr lang="en-GB" dirty="0"/>
          </a:p>
        </p:txBody>
      </p:sp>
      <p:sp>
        <p:nvSpPr>
          <p:cNvPr id="3" name="Content Placeholder 2"/>
          <p:cNvSpPr>
            <a:spLocks noGrp="1"/>
          </p:cNvSpPr>
          <p:nvPr>
            <p:ph idx="1"/>
          </p:nvPr>
        </p:nvSpPr>
        <p:spPr/>
        <p:txBody>
          <a:bodyPr/>
          <a:lstStyle/>
          <a:p>
            <a:r>
              <a:rPr lang="en-US" dirty="0" smtClean="0"/>
              <a:t>We used </a:t>
            </a:r>
            <a:r>
              <a:rPr lang="en-US" b="1" dirty="0" smtClean="0"/>
              <a:t>word2vec</a:t>
            </a:r>
            <a:r>
              <a:rPr lang="en-US" dirty="0" smtClean="0"/>
              <a:t>:</a:t>
            </a:r>
          </a:p>
          <a:p>
            <a:pPr lvl="1"/>
            <a:r>
              <a:rPr lang="en-US" b="1" dirty="0" smtClean="0"/>
              <a:t>Continuous Bag-of-Words</a:t>
            </a:r>
            <a:r>
              <a:rPr lang="en-US" dirty="0" smtClean="0"/>
              <a:t> (</a:t>
            </a:r>
            <a:r>
              <a:rPr lang="en-US" b="1" dirty="0" smtClean="0"/>
              <a:t>CBOW</a:t>
            </a:r>
            <a:r>
              <a:rPr lang="en-US" dirty="0" smtClean="0"/>
              <a:t>): faster, better for frequent words</a:t>
            </a:r>
          </a:p>
          <a:p>
            <a:pPr lvl="1"/>
            <a:r>
              <a:rPr lang="en-US" b="1" dirty="0" smtClean="0"/>
              <a:t>Skip-gram</a:t>
            </a:r>
            <a:r>
              <a:rPr lang="en-US" dirty="0" smtClean="0"/>
              <a:t>: works well with small amounts of data, better for </a:t>
            </a:r>
            <a:r>
              <a:rPr lang="en-GB" dirty="0" smtClean="0"/>
              <a:t>infrequent</a:t>
            </a:r>
            <a:r>
              <a:rPr lang="en-US" dirty="0" smtClean="0"/>
              <a:t> words</a:t>
            </a:r>
          </a:p>
          <a:p>
            <a:r>
              <a:rPr lang="en-US" dirty="0" smtClean="0"/>
              <a:t>Approximations of the loss function:</a:t>
            </a:r>
          </a:p>
          <a:p>
            <a:pPr lvl="1"/>
            <a:r>
              <a:rPr lang="en-US" b="1" dirty="0" smtClean="0"/>
              <a:t>Hierarchical </a:t>
            </a:r>
            <a:r>
              <a:rPr lang="en-US" b="1" dirty="0" err="1" smtClean="0"/>
              <a:t>softmax</a:t>
            </a:r>
            <a:r>
              <a:rPr lang="en-US" dirty="0" smtClean="0"/>
              <a:t>: amenable to incremental learning (adding new data), better for infrequent words [our choice (in deeplearning4j)]</a:t>
            </a:r>
          </a:p>
          <a:p>
            <a:pPr lvl="1"/>
            <a:r>
              <a:rPr lang="en-US" b="1" dirty="0" smtClean="0"/>
              <a:t>Negative sampling</a:t>
            </a:r>
            <a:r>
              <a:rPr lang="en-US" dirty="0" smtClean="0"/>
              <a:t>: better for frequent words, better for low dimensional vectors</a:t>
            </a:r>
          </a:p>
          <a:p>
            <a:r>
              <a:rPr lang="en-US" dirty="0" smtClean="0"/>
              <a:t>Optimization:</a:t>
            </a:r>
          </a:p>
          <a:p>
            <a:pPr lvl="1"/>
            <a:r>
              <a:rPr lang="en-US" dirty="0" smtClean="0"/>
              <a:t>Stochastic gradient descent (SGD) with backpropagation (BPP)</a:t>
            </a:r>
            <a:endParaRPr lang="en-GB" dirty="0"/>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15</a:t>
            </a:fld>
            <a:endParaRPr lang="en-US"/>
          </a:p>
        </p:txBody>
      </p:sp>
    </p:spTree>
    <p:extLst>
      <p:ext uri="{BB962C8B-B14F-4D97-AF65-F5344CB8AC3E}">
        <p14:creationId xmlns:p14="http://schemas.microsoft.com/office/powerpoint/2010/main" val="398795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r>
              <a:rPr lang="en-US" dirty="0"/>
              <a:t> </a:t>
            </a:r>
            <a:r>
              <a:rPr lang="en-US" dirty="0" smtClean="0"/>
              <a:t>– Algorithm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257800"/>
              </a:xfrm>
            </p:spPr>
            <p:txBody>
              <a:bodyPr/>
              <a:lstStyle/>
              <a:p>
                <a:r>
                  <a:rPr lang="en-US" dirty="0" smtClean="0"/>
                  <a:t>The algorithm has two steps:</a:t>
                </a:r>
              </a:p>
              <a:p>
                <a:pPr marL="914400" lvl="1" indent="-457200">
                  <a:buFont typeface="+mj-lt"/>
                  <a:buAutoNum type="arabicPeriod"/>
                </a:pPr>
                <a:r>
                  <a:rPr lang="en-US" b="1" dirty="0"/>
                  <a:t>Ontology-based reasoning</a:t>
                </a:r>
                <a:endParaRPr lang="en-US" dirty="0"/>
              </a:p>
              <a:p>
                <a:pPr marL="914400" lvl="1" indent="-457200">
                  <a:buFont typeface="+mj-lt"/>
                  <a:buAutoNum type="arabicPeriod"/>
                </a:pPr>
                <a:r>
                  <a:rPr lang="en-US" b="1" dirty="0"/>
                  <a:t>Machine learning (backup solution</a:t>
                </a:r>
                <a:r>
                  <a:rPr lang="en-US" b="1" dirty="0" smtClean="0"/>
                  <a:t>)</a:t>
                </a:r>
              </a:p>
              <a:p>
                <a:pPr marL="514350" indent="-457200">
                  <a:buFont typeface="+mj-lt"/>
                  <a:buAutoNum type="arabicPeriod"/>
                </a:pPr>
                <a:r>
                  <a:rPr lang="en-US" b="1" dirty="0" smtClean="0"/>
                  <a:t>Ontology-based reasoning</a:t>
                </a:r>
                <a:r>
                  <a:rPr lang="en-US" dirty="0" smtClean="0"/>
                  <a:t>:</a:t>
                </a:r>
              </a:p>
              <a:p>
                <a:pPr lvl="1"/>
                <a:r>
                  <a:rPr lang="en-US" dirty="0" smtClean="0"/>
                  <a:t>Determine the ontology hits: words that represent ontology concepts or are related to words that represent ontology concepts (uses a similarity threshold </a:t>
                </a:r>
                <a14:m>
                  <m:oMath xmlns:m="http://schemas.openxmlformats.org/officeDocument/2006/math">
                    <m:r>
                      <a:rPr lang="en-US" b="0" i="1" smtClean="0">
                        <a:latin typeface="Cambria Math"/>
                      </a:rPr>
                      <m:t>𝑡</m:t>
                    </m:r>
                  </m:oMath>
                </a14:m>
                <a:r>
                  <a:rPr lang="en-US" dirty="0" smtClean="0"/>
                  <a:t> for the cosine between word </a:t>
                </a:r>
                <a:r>
                  <a:rPr lang="en-US" dirty="0" err="1" smtClean="0"/>
                  <a:t>embeddings</a:t>
                </a:r>
                <a:r>
                  <a:rPr lang="en-US" dirty="0" smtClean="0"/>
                  <a:t>)</a:t>
                </a:r>
              </a:p>
              <a:p>
                <a:pPr lvl="1"/>
                <a:r>
                  <a:rPr lang="en-US" dirty="0" smtClean="0"/>
                  <a:t>Determine the ontology scores:</a:t>
                </a:r>
              </a:p>
              <a:p>
                <a:pPr lvl="2"/>
                <a:r>
                  <a:rPr lang="en-US" dirty="0" smtClean="0"/>
                  <a:t>For each sentiment word type </a:t>
                </a:r>
                <a14:m>
                  <m:oMath xmlns:m="http://schemas.openxmlformats.org/officeDocument/2006/math">
                    <m:r>
                      <a:rPr lang="en-US" b="0" i="1" smtClean="0">
                        <a:latin typeface="Cambria Math"/>
                      </a:rPr>
                      <m:t>𝑖</m:t>
                    </m:r>
                  </m:oMath>
                </a14:m>
                <a:r>
                  <a:rPr lang="en-US" dirty="0" smtClean="0"/>
                  <a:t> we compute:</a:t>
                </a:r>
              </a:p>
              <a:p>
                <a:pPr lvl="3"/>
                <a14:m>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𝑖</m:t>
                        </m:r>
                      </m:sub>
                    </m:sSub>
                  </m:oMath>
                </a14:m>
                <a:r>
                  <a:rPr lang="en-US" b="0" dirty="0" smtClean="0"/>
                  <a:t>: number of positive sentiment hits</a:t>
                </a:r>
              </a:p>
              <a:p>
                <a:pPr lvl="3"/>
                <a14:m>
                  <m:oMath xmlns:m="http://schemas.openxmlformats.org/officeDocument/2006/math">
                    <m:sSub>
                      <m:sSubPr>
                        <m:ctrlPr>
                          <a:rPr lang="en-US" i="1">
                            <a:latin typeface="Cambria Math"/>
                          </a:rPr>
                        </m:ctrlPr>
                      </m:sSubPr>
                      <m:e>
                        <m:r>
                          <a:rPr lang="en-US" b="0" i="1" smtClean="0">
                            <a:latin typeface="Cambria Math"/>
                          </a:rPr>
                          <m:t>𝑛</m:t>
                        </m:r>
                      </m:e>
                      <m:sub>
                        <m:r>
                          <a:rPr lang="en-US" i="1">
                            <a:latin typeface="Cambria Math"/>
                          </a:rPr>
                          <m:t>𝑖</m:t>
                        </m:r>
                      </m:sub>
                    </m:sSub>
                  </m:oMath>
                </a14:m>
                <a:r>
                  <a:rPr lang="en-US" dirty="0" smtClean="0"/>
                  <a:t>: number of negative sentiment hits</a:t>
                </a:r>
              </a:p>
              <a:p>
                <a:pPr lvl="3"/>
                <a14:m>
                  <m:oMath xmlns:m="http://schemas.openxmlformats.org/officeDocument/2006/math">
                    <m:sSub>
                      <m:sSubPr>
                        <m:ctrlPr>
                          <a:rPr lang="en-US" i="1">
                            <a:latin typeface="Cambria Math"/>
                          </a:rPr>
                        </m:ctrlPr>
                      </m:sSubPr>
                      <m:e>
                        <m:r>
                          <a:rPr lang="en-US" b="0" i="1" smtClean="0">
                            <a:latin typeface="Cambria Math"/>
                          </a:rPr>
                          <m:t>𝑡</m:t>
                        </m:r>
                      </m:e>
                      <m:sub>
                        <m:r>
                          <a:rPr lang="en-US" i="1">
                            <a:latin typeface="Cambria Math"/>
                          </a:rPr>
                          <m:t>𝑖</m:t>
                        </m:r>
                      </m:sub>
                    </m:sSub>
                  </m:oMath>
                </a14:m>
                <a:r>
                  <a:rPr lang="en-US" dirty="0" smtClean="0"/>
                  <a:t>: number of neutral sentiment hits</a:t>
                </a:r>
              </a:p>
              <a:p>
                <a:pPr marL="914400" lvl="2" indent="0">
                  <a:buNone/>
                </a:pPr>
                <a:r>
                  <a:rPr lang="en-US" dirty="0"/>
                  <a:t> </a:t>
                </a:r>
                <a:r>
                  <a:rPr lang="en-US" dirty="0" smtClean="0"/>
                  <a:t>   </a:t>
                </a:r>
                <a:r>
                  <a:rPr lang="en-US" sz="1600" dirty="0" smtClean="0"/>
                  <a:t>(based on previous work we flip the sentiment of a word if one of the</a:t>
                </a:r>
                <a:br>
                  <a:rPr lang="en-US" sz="1600" dirty="0" smtClean="0"/>
                </a:br>
                <a:r>
                  <a:rPr lang="en-US" sz="1600" dirty="0" smtClean="0"/>
                  <a:t>      previous two words is a negation word) </a:t>
                </a:r>
              </a:p>
              <a:p>
                <a:pPr marL="914400" lvl="2" indent="0">
                  <a:buNone/>
                </a:pPr>
                <a:r>
                  <a:rPr lang="en-US" dirty="0"/>
                  <a:t/>
                </a:r>
                <a:br>
                  <a:rPr lang="en-US" dirty="0"/>
                </a:b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1">
                <a:blip r:embed="rId3"/>
                <a:stretch>
                  <a:fillRect l="-963" t="-812"/>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dirty="0" smtClean="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16</a:t>
            </a:fld>
            <a:endParaRPr lang="en-US"/>
          </a:p>
        </p:txBody>
      </p:sp>
    </p:spTree>
    <p:extLst>
      <p:ext uri="{BB962C8B-B14F-4D97-AF65-F5344CB8AC3E}">
        <p14:creationId xmlns:p14="http://schemas.microsoft.com/office/powerpoint/2010/main" val="241113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Algorithm</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2"/>
                <a:r>
                  <a:rPr lang="en-US" dirty="0" smtClean="0"/>
                  <a:t>The sentiment hits per sentiment word type are determined as follows:</a:t>
                </a:r>
              </a:p>
              <a:p>
                <a:pPr lvl="3"/>
                <a:r>
                  <a:rPr lang="en-US" dirty="0" smtClean="0"/>
                  <a:t>Type 1: For each sentiment word of type 1 check if a </a:t>
                </a:r>
                <a:r>
                  <a:rPr lang="en-US" b="1" dirty="0"/>
                  <a:t>grammatical </a:t>
                </a:r>
                <a:r>
                  <a:rPr lang="en-US" b="1" dirty="0" smtClean="0"/>
                  <a:t>dependencies-based</a:t>
                </a:r>
                <a:r>
                  <a:rPr lang="en-US" dirty="0" smtClean="0"/>
                  <a:t> </a:t>
                </a:r>
                <a:r>
                  <a:rPr lang="en-US" b="1" dirty="0" smtClean="0"/>
                  <a:t>word </a:t>
                </a:r>
                <a:r>
                  <a:rPr lang="en-US" b="1" dirty="0" smtClean="0"/>
                  <a:t>window</a:t>
                </a:r>
                <a:r>
                  <a:rPr lang="en-US" dirty="0" smtClean="0"/>
                  <a:t> </a:t>
                </a:r>
                <a:r>
                  <a:rPr lang="en-US" dirty="0" smtClean="0"/>
                  <a:t> of </a:t>
                </a:r>
                <a:r>
                  <a:rPr lang="en-US" dirty="0" smtClean="0"/>
                  <a:t>size 2</a:t>
                </a:r>
                <a14:m>
                  <m:oMath xmlns:m="http://schemas.openxmlformats.org/officeDocument/2006/math">
                    <m:r>
                      <a:rPr lang="en-US" b="0" i="1" smtClean="0">
                        <a:latin typeface="Cambria Math"/>
                      </a:rPr>
                      <m:t>𝜔</m:t>
                    </m:r>
                    <m:r>
                      <a:rPr lang="en-US" b="0" i="1" smtClean="0">
                        <a:latin typeface="Cambria Math"/>
                      </a:rPr>
                      <m:t>+1</m:t>
                    </m:r>
                  </m:oMath>
                </a14:m>
                <a:r>
                  <a:rPr lang="en-US" dirty="0" smtClean="0"/>
                  <a:t> words centered at the current sentiment word (that is why </a:t>
                </a:r>
                <a14:m>
                  <m:oMath xmlns:m="http://schemas.openxmlformats.org/officeDocument/2006/math">
                    <m:r>
                      <a:rPr lang="en-US" i="1">
                        <a:latin typeface="Cambria Math"/>
                      </a:rPr>
                      <m:t>+1</m:t>
                    </m:r>
                  </m:oMath>
                </a14:m>
                <a:r>
                  <a:rPr lang="en-US" dirty="0" smtClean="0"/>
                  <a:t>)  contains an aspect indicator referring to the current aspect; if yes, add the corresponding sentiment hit</a:t>
                </a:r>
              </a:p>
              <a:p>
                <a:pPr lvl="3"/>
                <a:r>
                  <a:rPr lang="en-US" dirty="0" smtClean="0"/>
                  <a:t>Type 2: For each sentiment word of type 2 check if there is a </a:t>
                </a:r>
                <a:r>
                  <a:rPr lang="en-US" b="1" dirty="0" smtClean="0"/>
                  <a:t>grammatical dependency</a:t>
                </a:r>
                <a:r>
                  <a:rPr lang="en-US" dirty="0" smtClean="0"/>
                  <a:t> to an </a:t>
                </a:r>
                <a:r>
                  <a:rPr lang="en-US" dirty="0"/>
                  <a:t>aspect indicator referring to the current </a:t>
                </a:r>
                <a:r>
                  <a:rPr lang="en-US" dirty="0" smtClean="0"/>
                  <a:t>aspect; </a:t>
                </a:r>
                <a:r>
                  <a:rPr lang="en-US" dirty="0"/>
                  <a:t>if yes, add the corresponding </a:t>
                </a:r>
                <a:r>
                  <a:rPr lang="en-US" dirty="0" smtClean="0"/>
                  <a:t>sentiment hit</a:t>
                </a:r>
              </a:p>
              <a:p>
                <a:pPr lvl="3"/>
                <a:r>
                  <a:rPr lang="en-US" dirty="0" smtClean="0"/>
                  <a:t>Type 3: </a:t>
                </a:r>
                <a:r>
                  <a:rPr lang="en-US" dirty="0"/>
                  <a:t>For each sentiment word of type </a:t>
                </a:r>
                <a:r>
                  <a:rPr lang="en-US" dirty="0" smtClean="0"/>
                  <a:t>3 </a:t>
                </a:r>
                <a:r>
                  <a:rPr lang="en-US" dirty="0"/>
                  <a:t>check if there is a </a:t>
                </a:r>
                <a:r>
                  <a:rPr lang="en-US" b="1" dirty="0" smtClean="0"/>
                  <a:t>grammatical dependency</a:t>
                </a:r>
                <a:r>
                  <a:rPr lang="en-US" dirty="0" smtClean="0"/>
                  <a:t> </a:t>
                </a:r>
                <a:r>
                  <a:rPr lang="en-US" dirty="0"/>
                  <a:t>to an aspect indicator referring to the current aspect; if yes, add the </a:t>
                </a:r>
                <a:r>
                  <a:rPr lang="en-GB" dirty="0" smtClean="0"/>
                  <a:t>corresponding</a:t>
                </a:r>
                <a:r>
                  <a:rPr lang="en-US" dirty="0" smtClean="0"/>
                  <a:t> </a:t>
                </a:r>
                <a:r>
                  <a:rPr lang="en-US" dirty="0"/>
                  <a:t>sentiment </a:t>
                </a:r>
                <a:r>
                  <a:rPr lang="en-US" dirty="0" smtClean="0"/>
                  <a:t>hit (same as for type 2)</a:t>
                </a:r>
              </a:p>
              <a:p>
                <a:pPr lvl="3"/>
                <a:r>
                  <a:rPr lang="en-US" dirty="0" smtClean="0"/>
                  <a:t>Type 4: </a:t>
                </a:r>
                <a:r>
                  <a:rPr lang="en-US" dirty="0"/>
                  <a:t>For each sentiment word of type </a:t>
                </a:r>
                <a:r>
                  <a:rPr lang="en-US" dirty="0" smtClean="0"/>
                  <a:t>4 </a:t>
                </a:r>
                <a:r>
                  <a:rPr lang="en-US" dirty="0"/>
                  <a:t>check if a </a:t>
                </a:r>
                <a:r>
                  <a:rPr lang="en-US" b="1" dirty="0" smtClean="0"/>
                  <a:t>word window</a:t>
                </a:r>
                <a:r>
                  <a:rPr lang="en-US" dirty="0" smtClean="0"/>
                  <a:t> </a:t>
                </a:r>
                <a:r>
                  <a:rPr lang="en-US" dirty="0"/>
                  <a:t>of size </a:t>
                </a:r>
                <a:r>
                  <a:rPr lang="en-US" dirty="0" smtClean="0"/>
                  <a:t>2</a:t>
                </a:r>
                <a14:m>
                  <m:oMath xmlns:m="http://schemas.openxmlformats.org/officeDocument/2006/math">
                    <m:r>
                      <a:rPr lang="en-US" i="1">
                        <a:latin typeface="Cambria Math"/>
                      </a:rPr>
                      <m:t>𝜔</m:t>
                    </m:r>
                    <m:r>
                      <a:rPr lang="en-US" i="1">
                        <a:latin typeface="Cambria Math"/>
                      </a:rPr>
                      <m:t>+1</m:t>
                    </m:r>
                  </m:oMath>
                </a14:m>
                <a:r>
                  <a:rPr lang="en-US" dirty="0"/>
                  <a:t> words centered at the current sentiment word (that is why </a:t>
                </a:r>
                <a14:m>
                  <m:oMath xmlns:m="http://schemas.openxmlformats.org/officeDocument/2006/math">
                    <m:r>
                      <a:rPr lang="en-US" i="1">
                        <a:latin typeface="Cambria Math"/>
                      </a:rPr>
                      <m:t>+1</m:t>
                    </m:r>
                  </m:oMath>
                </a14:m>
                <a:r>
                  <a:rPr lang="en-US" dirty="0"/>
                  <a:t>)  contains an aspect indicator referring to the current </a:t>
                </a:r>
                <a:r>
                  <a:rPr lang="en-US" dirty="0" smtClean="0"/>
                  <a:t>aspect (same as for type 1); </a:t>
                </a:r>
                <a:r>
                  <a:rPr lang="en-US" dirty="0"/>
                  <a:t>if yes, </a:t>
                </a:r>
                <a:r>
                  <a:rPr lang="en-US" dirty="0" smtClean="0"/>
                  <a:t>use the </a:t>
                </a:r>
                <a:r>
                  <a:rPr lang="en-US" b="1" dirty="0" smtClean="0"/>
                  <a:t>ontology axioms</a:t>
                </a:r>
                <a:r>
                  <a:rPr lang="en-US" dirty="0" smtClean="0"/>
                  <a:t> to determine the corresponding sentiment hit</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74" r="-667" b="-11860"/>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17</a:t>
            </a:fld>
            <a:endParaRPr lang="en-US"/>
          </a:p>
        </p:txBody>
      </p:sp>
    </p:spTree>
    <p:extLst>
      <p:ext uri="{BB962C8B-B14F-4D97-AF65-F5344CB8AC3E}">
        <p14:creationId xmlns:p14="http://schemas.microsoft.com/office/powerpoint/2010/main" val="332374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Algorithm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lang="en-US" dirty="0" smtClean="0"/>
                  <a:t>For each sentiment class (</a:t>
                </a:r>
                <a:r>
                  <a:rPr lang="en-US" i="1" dirty="0" smtClean="0"/>
                  <a:t>positive</a:t>
                </a:r>
                <a:r>
                  <a:rPr lang="en-US" dirty="0" smtClean="0"/>
                  <a:t>, </a:t>
                </a:r>
                <a:r>
                  <a:rPr lang="en-US" i="1" dirty="0" smtClean="0"/>
                  <a:t>negative</a:t>
                </a:r>
                <a:r>
                  <a:rPr lang="en-US" dirty="0" smtClean="0"/>
                  <a:t>, and </a:t>
                </a:r>
                <a:r>
                  <a:rPr lang="en-US" i="1" dirty="0" smtClean="0"/>
                  <a:t>neutral</a:t>
                </a:r>
                <a:r>
                  <a:rPr lang="en-US" dirty="0" smtClean="0"/>
                  <a:t>) produce aggregated scores:</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1</m:t>
                          </m:r>
                        </m:sub>
                      </m:sSub>
                      <m:sSub>
                        <m:sSubPr>
                          <m:ctrlPr>
                            <a:rPr lang="en-US"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m:rPr>
                              <m:sty m:val="p"/>
                            </m:rPr>
                            <a:rPr lang="en-US" b="0" i="0" smtClean="0">
                              <a:latin typeface="Cambria Math"/>
                            </a:rPr>
                            <m:t>w</m:t>
                          </m:r>
                        </m:e>
                        <m:sub>
                          <m:r>
                            <a:rPr lang="en-US" b="0" i="0" smtClean="0">
                              <a:latin typeface="Cambria Math"/>
                            </a:rPr>
                            <m:t>2</m:t>
                          </m:r>
                        </m:sub>
                      </m:sSub>
                      <m:sSub>
                        <m:sSubPr>
                          <m:ctrlPr>
                            <a:rPr lang="en-US" b="0" i="1" smtClean="0">
                              <a:latin typeface="Cambria Math"/>
                            </a:rPr>
                          </m:ctrlPr>
                        </m:sSubPr>
                        <m:e>
                          <m:r>
                            <m:rPr>
                              <m:sty m:val="p"/>
                            </m:rPr>
                            <a:rPr lang="en-US" b="0" i="0" smtClean="0">
                              <a:latin typeface="Cambria Math"/>
                            </a:rPr>
                            <m:t>p</m:t>
                          </m:r>
                        </m:e>
                        <m:sub>
                          <m:r>
                            <a:rPr lang="en-US" b="0" i="0" smtClean="0">
                              <a:latin typeface="Cambria Math"/>
                            </a:rPr>
                            <m:t>2</m:t>
                          </m:r>
                        </m:sub>
                      </m:sSub>
                      <m:r>
                        <a:rPr lang="en-US" b="0" i="0" smtClean="0">
                          <a:latin typeface="Cambria Math"/>
                        </a:rPr>
                        <m:t>+</m:t>
                      </m:r>
                      <m:sSub>
                        <m:sSubPr>
                          <m:ctrlPr>
                            <a:rPr lang="en-US" b="0" i="1" smtClean="0">
                              <a:latin typeface="Cambria Math"/>
                            </a:rPr>
                          </m:ctrlPr>
                        </m:sSubPr>
                        <m:e>
                          <m:r>
                            <m:rPr>
                              <m:sty m:val="p"/>
                            </m:rPr>
                            <a:rPr lang="en-US" b="0" i="0" smtClean="0">
                              <a:latin typeface="Cambria Math"/>
                            </a:rPr>
                            <m:t>w</m:t>
                          </m:r>
                        </m:e>
                        <m:sub>
                          <m:r>
                            <a:rPr lang="en-US" b="0" i="0" smtClean="0">
                              <a:latin typeface="Cambria Math"/>
                            </a:rPr>
                            <m:t>3</m:t>
                          </m:r>
                        </m:sub>
                      </m:sSub>
                      <m:sSub>
                        <m:sSubPr>
                          <m:ctrlPr>
                            <a:rPr lang="en-US" b="0" i="1" smtClean="0">
                              <a:latin typeface="Cambria Math"/>
                            </a:rPr>
                          </m:ctrlPr>
                        </m:sSubPr>
                        <m:e>
                          <m:r>
                            <m:rPr>
                              <m:sty m:val="p"/>
                            </m:rPr>
                            <a:rPr lang="en-US" b="0" i="0" smtClean="0">
                              <a:latin typeface="Cambria Math"/>
                            </a:rPr>
                            <m:t>p</m:t>
                          </m:r>
                        </m:e>
                        <m:sub>
                          <m:r>
                            <a:rPr lang="en-US" b="0" i="0" smtClean="0">
                              <a:latin typeface="Cambria Math"/>
                            </a:rPr>
                            <m:t>3</m:t>
                          </m:r>
                        </m:sub>
                      </m:sSub>
                      <m:r>
                        <a:rPr lang="en-US" b="0" i="0" smtClean="0">
                          <a:latin typeface="Cambria Math"/>
                        </a:rPr>
                        <m:t>+</m:t>
                      </m:r>
                      <m:sSub>
                        <m:sSubPr>
                          <m:ctrlPr>
                            <a:rPr lang="en-US" b="0" i="1" smtClean="0">
                              <a:latin typeface="Cambria Math"/>
                            </a:rPr>
                          </m:ctrlPr>
                        </m:sSubPr>
                        <m:e>
                          <m:r>
                            <m:rPr>
                              <m:sty m:val="p"/>
                            </m:rPr>
                            <a:rPr lang="en-US" b="0" i="0" smtClean="0">
                              <a:latin typeface="Cambria Math"/>
                            </a:rPr>
                            <m:t>w</m:t>
                          </m:r>
                        </m:e>
                        <m:sub>
                          <m:r>
                            <a:rPr lang="en-US" b="0" i="0" smtClean="0">
                              <a:latin typeface="Cambria Math"/>
                            </a:rPr>
                            <m:t>4</m:t>
                          </m:r>
                        </m:sub>
                      </m:sSub>
                      <m:sSub>
                        <m:sSubPr>
                          <m:ctrlPr>
                            <a:rPr lang="en-US" b="0" i="1" smtClean="0">
                              <a:latin typeface="Cambria Math"/>
                            </a:rPr>
                          </m:ctrlPr>
                        </m:sSubPr>
                        <m:e>
                          <m:r>
                            <m:rPr>
                              <m:sty m:val="p"/>
                            </m:rPr>
                            <a:rPr lang="en-US" b="0" i="0" smtClean="0">
                              <a:latin typeface="Cambria Math"/>
                            </a:rPr>
                            <m:t>p</m:t>
                          </m:r>
                        </m:e>
                        <m:sub>
                          <m:r>
                            <a:rPr lang="en-US" b="0" i="0" smtClean="0">
                              <a:latin typeface="Cambria Math"/>
                            </a:rPr>
                            <m:t>4</m:t>
                          </m:r>
                        </m:sub>
                      </m:sSub>
                    </m:oMath>
                    <m:oMath xmlns:m="http://schemas.openxmlformats.org/officeDocument/2006/math">
                      <m:r>
                        <a:rPr lang="en-US" b="0" i="1" smtClean="0">
                          <a:latin typeface="Cambria Math"/>
                        </a:rPr>
                        <m:t>𝑁</m:t>
                      </m:r>
                      <m:r>
                        <a:rPr lang="en-US" i="1">
                          <a:latin typeface="Cambria Math"/>
                        </a:rPr>
                        <m:t>=</m:t>
                      </m:r>
                      <m:sSub>
                        <m:sSubPr>
                          <m:ctrlPr>
                            <a:rPr lang="en-US" i="1">
                              <a:latin typeface="Cambria Math"/>
                            </a:rPr>
                          </m:ctrlPr>
                        </m:sSubPr>
                        <m:e>
                          <m:r>
                            <m:rPr>
                              <m:sty m:val="p"/>
                            </m:rPr>
                            <a:rPr lang="el-GR" i="1" smtClean="0">
                              <a:latin typeface="Cambria Math"/>
                            </a:rPr>
                            <m:t>ϑ</m:t>
                          </m:r>
                          <m:r>
                            <a:rPr lang="en-US" b="0" i="1" smtClean="0">
                              <a:latin typeface="Cambria Math"/>
                            </a:rPr>
                            <m:t>(</m:t>
                          </m:r>
                          <m:r>
                            <a:rPr lang="en-US" i="1">
                              <a:latin typeface="Cambria Math"/>
                            </a:rPr>
                            <m:t>𝑤</m:t>
                          </m:r>
                        </m:e>
                        <m:sub>
                          <m:r>
                            <a:rPr lang="en-US" i="1">
                              <a:latin typeface="Cambria Math"/>
                            </a:rPr>
                            <m:t>1</m:t>
                          </m:r>
                        </m:sub>
                      </m:sSub>
                      <m:sSub>
                        <m:sSubPr>
                          <m:ctrlPr>
                            <a:rPr lang="en-US" i="1">
                              <a:latin typeface="Cambria Math"/>
                            </a:rPr>
                          </m:ctrlPr>
                        </m:sSubPr>
                        <m:e>
                          <m:r>
                            <a:rPr lang="en-US" b="0" i="1" smtClean="0">
                              <a:latin typeface="Cambria Math"/>
                            </a:rPr>
                            <m:t>𝑛</m:t>
                          </m:r>
                        </m:e>
                        <m:sub>
                          <m:r>
                            <a:rPr lang="en-US" i="1">
                              <a:latin typeface="Cambria Math"/>
                            </a:rPr>
                            <m:t>1</m:t>
                          </m:r>
                        </m:sub>
                      </m:sSub>
                      <m:r>
                        <a:rPr lang="en-US" i="1">
                          <a:latin typeface="Cambria Math"/>
                        </a:rPr>
                        <m:t>+</m:t>
                      </m:r>
                      <m:sSub>
                        <m:sSubPr>
                          <m:ctrlPr>
                            <a:rPr lang="en-US" i="1">
                              <a:latin typeface="Cambria Math"/>
                            </a:rPr>
                          </m:ctrlPr>
                        </m:sSubPr>
                        <m:e>
                          <m:r>
                            <m:rPr>
                              <m:sty m:val="p"/>
                            </m:rPr>
                            <a:rPr lang="en-US">
                              <a:latin typeface="Cambria Math"/>
                            </a:rPr>
                            <m:t>w</m:t>
                          </m:r>
                        </m:e>
                        <m:sub>
                          <m:r>
                            <a:rPr lang="en-US">
                              <a:latin typeface="Cambria Math"/>
                            </a:rPr>
                            <m:t>2</m:t>
                          </m:r>
                        </m:sub>
                      </m:sSub>
                      <m:sSub>
                        <m:sSubPr>
                          <m:ctrlPr>
                            <a:rPr lang="en-US" i="1">
                              <a:latin typeface="Cambria Math"/>
                            </a:rPr>
                          </m:ctrlPr>
                        </m:sSubPr>
                        <m:e>
                          <m:r>
                            <m:rPr>
                              <m:sty m:val="p"/>
                            </m:rPr>
                            <a:rPr lang="en-US" b="0" i="0" smtClean="0">
                              <a:latin typeface="Cambria Math"/>
                            </a:rPr>
                            <m:t>n</m:t>
                          </m:r>
                        </m:e>
                        <m:sub>
                          <m:r>
                            <a:rPr lang="en-US">
                              <a:latin typeface="Cambria Math"/>
                            </a:rPr>
                            <m:t>2</m:t>
                          </m:r>
                        </m:sub>
                      </m:sSub>
                      <m:r>
                        <a:rPr lang="en-US">
                          <a:latin typeface="Cambria Math"/>
                        </a:rPr>
                        <m:t>+</m:t>
                      </m:r>
                      <m:sSub>
                        <m:sSubPr>
                          <m:ctrlPr>
                            <a:rPr lang="en-US" i="1">
                              <a:latin typeface="Cambria Math"/>
                            </a:rPr>
                          </m:ctrlPr>
                        </m:sSubPr>
                        <m:e>
                          <m:r>
                            <m:rPr>
                              <m:sty m:val="p"/>
                            </m:rPr>
                            <a:rPr lang="en-US">
                              <a:latin typeface="Cambria Math"/>
                            </a:rPr>
                            <m:t>w</m:t>
                          </m:r>
                        </m:e>
                        <m:sub>
                          <m:r>
                            <a:rPr lang="en-US">
                              <a:latin typeface="Cambria Math"/>
                            </a:rPr>
                            <m:t>3</m:t>
                          </m:r>
                        </m:sub>
                      </m:sSub>
                      <m:sSub>
                        <m:sSubPr>
                          <m:ctrlPr>
                            <a:rPr lang="en-US" i="1">
                              <a:latin typeface="Cambria Math"/>
                            </a:rPr>
                          </m:ctrlPr>
                        </m:sSubPr>
                        <m:e>
                          <m:r>
                            <m:rPr>
                              <m:sty m:val="p"/>
                            </m:rPr>
                            <a:rPr lang="en-US" b="0" i="0" smtClean="0">
                              <a:latin typeface="Cambria Math"/>
                            </a:rPr>
                            <m:t>n</m:t>
                          </m:r>
                        </m:e>
                        <m:sub>
                          <m:r>
                            <a:rPr lang="en-US">
                              <a:latin typeface="Cambria Math"/>
                            </a:rPr>
                            <m:t>3</m:t>
                          </m:r>
                        </m:sub>
                      </m:sSub>
                      <m:r>
                        <a:rPr lang="en-US">
                          <a:latin typeface="Cambria Math"/>
                        </a:rPr>
                        <m:t>+</m:t>
                      </m:r>
                      <m:sSub>
                        <m:sSubPr>
                          <m:ctrlPr>
                            <a:rPr lang="en-US" i="1">
                              <a:latin typeface="Cambria Math"/>
                            </a:rPr>
                          </m:ctrlPr>
                        </m:sSubPr>
                        <m:e>
                          <m:r>
                            <m:rPr>
                              <m:sty m:val="p"/>
                            </m:rPr>
                            <a:rPr lang="en-US">
                              <a:latin typeface="Cambria Math"/>
                            </a:rPr>
                            <m:t>w</m:t>
                          </m:r>
                        </m:e>
                        <m:sub>
                          <m:r>
                            <a:rPr lang="en-US">
                              <a:latin typeface="Cambria Math"/>
                            </a:rPr>
                            <m:t>4</m:t>
                          </m:r>
                        </m:sub>
                      </m:sSub>
                      <m:sSub>
                        <m:sSubPr>
                          <m:ctrlPr>
                            <a:rPr lang="en-US" i="1">
                              <a:latin typeface="Cambria Math"/>
                            </a:rPr>
                          </m:ctrlPr>
                        </m:sSubPr>
                        <m:e>
                          <m:r>
                            <m:rPr>
                              <m:sty m:val="p"/>
                            </m:rPr>
                            <a:rPr lang="en-US" b="0" i="0" smtClean="0">
                              <a:latin typeface="Cambria Math"/>
                            </a:rPr>
                            <m:t>n</m:t>
                          </m:r>
                        </m:e>
                        <m:sub>
                          <m:r>
                            <a:rPr lang="en-US">
                              <a:latin typeface="Cambria Math"/>
                            </a:rPr>
                            <m:t>4</m:t>
                          </m:r>
                        </m:sub>
                      </m:sSub>
                      <m:r>
                        <a:rPr lang="en-US" b="0" i="0" smtClean="0">
                          <a:latin typeface="Cambria Math"/>
                        </a:rPr>
                        <m:t>)</m:t>
                      </m:r>
                    </m:oMath>
                    <m:oMath xmlns:m="http://schemas.openxmlformats.org/officeDocument/2006/math">
                      <m:r>
                        <a:rPr lang="en-US" b="0" i="1" smtClean="0">
                          <a:latin typeface="Cambria Math"/>
                        </a:rPr>
                        <m:t>𝑇</m:t>
                      </m:r>
                      <m:r>
                        <a:rPr lang="en-US" i="1">
                          <a:latin typeface="Cambria Math"/>
                        </a:rPr>
                        <m:t>=</m:t>
                      </m:r>
                      <m:sSub>
                        <m:sSubPr>
                          <m:ctrlPr>
                            <a:rPr lang="en-US" i="1">
                              <a:latin typeface="Cambria Math"/>
                            </a:rPr>
                          </m:ctrlPr>
                        </m:sSubPr>
                        <m:e>
                          <m:r>
                            <a:rPr lang="en-US" i="1">
                              <a:latin typeface="Cambria Math"/>
                            </a:rPr>
                            <m:t>𝑤</m:t>
                          </m:r>
                        </m:e>
                        <m:sub>
                          <m:r>
                            <a:rPr lang="en-US" i="1">
                              <a:latin typeface="Cambria Math"/>
                            </a:rPr>
                            <m:t>1</m:t>
                          </m:r>
                        </m:sub>
                      </m:sSub>
                      <m:sSub>
                        <m:sSubPr>
                          <m:ctrlPr>
                            <a:rPr lang="en-US" i="1">
                              <a:latin typeface="Cambria Math"/>
                            </a:rPr>
                          </m:ctrlPr>
                        </m:sSubPr>
                        <m:e>
                          <m:r>
                            <a:rPr lang="en-US" b="0" i="1" smtClean="0">
                              <a:latin typeface="Cambria Math"/>
                            </a:rPr>
                            <m:t>𝑡</m:t>
                          </m:r>
                        </m:e>
                        <m:sub>
                          <m:r>
                            <a:rPr lang="en-US" i="1">
                              <a:latin typeface="Cambria Math"/>
                            </a:rPr>
                            <m:t>1</m:t>
                          </m:r>
                        </m:sub>
                      </m:sSub>
                      <m:r>
                        <a:rPr lang="en-US" i="1">
                          <a:latin typeface="Cambria Math"/>
                        </a:rPr>
                        <m:t>+</m:t>
                      </m:r>
                      <m:sSub>
                        <m:sSubPr>
                          <m:ctrlPr>
                            <a:rPr lang="en-US" i="1">
                              <a:latin typeface="Cambria Math"/>
                            </a:rPr>
                          </m:ctrlPr>
                        </m:sSubPr>
                        <m:e>
                          <m:r>
                            <m:rPr>
                              <m:sty m:val="p"/>
                            </m:rPr>
                            <a:rPr lang="en-US">
                              <a:latin typeface="Cambria Math"/>
                            </a:rPr>
                            <m:t>w</m:t>
                          </m:r>
                        </m:e>
                        <m:sub>
                          <m:r>
                            <a:rPr lang="en-US">
                              <a:latin typeface="Cambria Math"/>
                            </a:rPr>
                            <m:t>2</m:t>
                          </m:r>
                        </m:sub>
                      </m:sSub>
                      <m:sSub>
                        <m:sSubPr>
                          <m:ctrlPr>
                            <a:rPr lang="en-US" i="1">
                              <a:latin typeface="Cambria Math"/>
                            </a:rPr>
                          </m:ctrlPr>
                        </m:sSubPr>
                        <m:e>
                          <m:r>
                            <m:rPr>
                              <m:sty m:val="p"/>
                            </m:rPr>
                            <a:rPr lang="en-US" b="0" i="0" smtClean="0">
                              <a:latin typeface="Cambria Math"/>
                            </a:rPr>
                            <m:t>t</m:t>
                          </m:r>
                        </m:e>
                        <m:sub>
                          <m:r>
                            <a:rPr lang="en-US">
                              <a:latin typeface="Cambria Math"/>
                            </a:rPr>
                            <m:t>2</m:t>
                          </m:r>
                        </m:sub>
                      </m:sSub>
                      <m:r>
                        <a:rPr lang="en-US">
                          <a:latin typeface="Cambria Math"/>
                        </a:rPr>
                        <m:t>+</m:t>
                      </m:r>
                      <m:sSub>
                        <m:sSubPr>
                          <m:ctrlPr>
                            <a:rPr lang="en-US" i="1">
                              <a:latin typeface="Cambria Math"/>
                            </a:rPr>
                          </m:ctrlPr>
                        </m:sSubPr>
                        <m:e>
                          <m:r>
                            <m:rPr>
                              <m:sty m:val="p"/>
                            </m:rPr>
                            <a:rPr lang="en-US">
                              <a:latin typeface="Cambria Math"/>
                            </a:rPr>
                            <m:t>w</m:t>
                          </m:r>
                        </m:e>
                        <m:sub>
                          <m:r>
                            <a:rPr lang="en-US">
                              <a:latin typeface="Cambria Math"/>
                            </a:rPr>
                            <m:t>3</m:t>
                          </m:r>
                        </m:sub>
                      </m:sSub>
                      <m:sSub>
                        <m:sSubPr>
                          <m:ctrlPr>
                            <a:rPr lang="en-US" i="1">
                              <a:latin typeface="Cambria Math"/>
                            </a:rPr>
                          </m:ctrlPr>
                        </m:sSubPr>
                        <m:e>
                          <m:r>
                            <m:rPr>
                              <m:sty m:val="p"/>
                            </m:rPr>
                            <a:rPr lang="en-US" b="0" i="0" smtClean="0">
                              <a:latin typeface="Cambria Math"/>
                            </a:rPr>
                            <m:t>t</m:t>
                          </m:r>
                        </m:e>
                        <m:sub>
                          <m:r>
                            <a:rPr lang="en-US">
                              <a:latin typeface="Cambria Math"/>
                            </a:rPr>
                            <m:t>3</m:t>
                          </m:r>
                        </m:sub>
                      </m:sSub>
                      <m:r>
                        <a:rPr lang="en-US">
                          <a:latin typeface="Cambria Math"/>
                        </a:rPr>
                        <m:t>+</m:t>
                      </m:r>
                      <m:sSub>
                        <m:sSubPr>
                          <m:ctrlPr>
                            <a:rPr lang="en-US" i="1">
                              <a:latin typeface="Cambria Math"/>
                            </a:rPr>
                          </m:ctrlPr>
                        </m:sSubPr>
                        <m:e>
                          <m:r>
                            <m:rPr>
                              <m:sty m:val="p"/>
                            </m:rPr>
                            <a:rPr lang="en-US">
                              <a:latin typeface="Cambria Math"/>
                            </a:rPr>
                            <m:t>w</m:t>
                          </m:r>
                        </m:e>
                        <m:sub>
                          <m:r>
                            <a:rPr lang="en-US">
                              <a:latin typeface="Cambria Math"/>
                            </a:rPr>
                            <m:t>4</m:t>
                          </m:r>
                        </m:sub>
                      </m:sSub>
                      <m:sSub>
                        <m:sSubPr>
                          <m:ctrlPr>
                            <a:rPr lang="en-US" i="1">
                              <a:latin typeface="Cambria Math"/>
                            </a:rPr>
                          </m:ctrlPr>
                        </m:sSubPr>
                        <m:e>
                          <m:r>
                            <m:rPr>
                              <m:sty m:val="p"/>
                            </m:rPr>
                            <a:rPr lang="en-US" b="0" i="0" smtClean="0">
                              <a:latin typeface="Cambria Math"/>
                            </a:rPr>
                            <m:t>t</m:t>
                          </m:r>
                        </m:e>
                        <m:sub>
                          <m:r>
                            <a:rPr lang="en-US">
                              <a:latin typeface="Cambria Math"/>
                            </a:rPr>
                            <m:t>4</m:t>
                          </m:r>
                        </m:sub>
                      </m:sSub>
                    </m:oMath>
                  </m:oMathPara>
                </a14:m>
                <a:endParaRPr lang="en-GB" dirty="0" smtClean="0"/>
              </a:p>
              <a:p>
                <a:pPr marL="457200" lvl="1" indent="0">
                  <a:buNone/>
                </a:pPr>
                <a:r>
                  <a:rPr lang="en-US" dirty="0"/>
                  <a:t> </a:t>
                </a:r>
                <a:r>
                  <a:rPr lang="en-US" dirty="0" smtClean="0"/>
                  <a:t>   where:</a:t>
                </a:r>
              </a:p>
              <a:p>
                <a:pPr marL="1200150" lvl="2"/>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𝑖</m:t>
                        </m:r>
                      </m:sub>
                    </m:sSub>
                  </m:oMath>
                </a14:m>
                <a:r>
                  <a:rPr lang="en-US" dirty="0" smtClean="0"/>
                  <a:t>: represents the weight associated to sentiment word type </a:t>
                </a:r>
                <a14:m>
                  <m:oMath xmlns:m="http://schemas.openxmlformats.org/officeDocument/2006/math">
                    <m:r>
                      <a:rPr lang="en-US" b="0" i="1" smtClean="0">
                        <a:latin typeface="Cambria Math"/>
                      </a:rPr>
                      <m:t>𝑖</m:t>
                    </m:r>
                  </m:oMath>
                </a14:m>
                <a:r>
                  <a:rPr lang="en-US" dirty="0" smtClean="0"/>
                  <a:t> (positive real number)</a:t>
                </a:r>
              </a:p>
              <a:p>
                <a:pPr marL="1200150" lvl="2"/>
                <a14:m>
                  <m:oMath xmlns:m="http://schemas.openxmlformats.org/officeDocument/2006/math">
                    <m:r>
                      <m:rPr>
                        <m:sty m:val="p"/>
                      </m:rPr>
                      <a:rPr lang="el-GR" i="1" smtClean="0">
                        <a:latin typeface="Cambria Math"/>
                      </a:rPr>
                      <m:t>ϑ</m:t>
                    </m:r>
                  </m:oMath>
                </a14:m>
                <a:r>
                  <a:rPr lang="en-GB" dirty="0" smtClean="0"/>
                  <a:t>: represents the effect of negative sentiment words with respect to positive words (positive real number)</a:t>
                </a:r>
              </a:p>
              <a:p>
                <a:pPr marL="800100" lvl="1"/>
                <a:r>
                  <a:rPr lang="en-US" dirty="0" smtClean="0"/>
                  <a:t>Determine the ontology-based sentiment:</a:t>
                </a:r>
              </a:p>
              <a:p>
                <a:pPr marL="1200150" lvl="2"/>
                <a:r>
                  <a:rPr lang="en-US" dirty="0"/>
                  <a:t>If</a:t>
                </a:r>
                <a:r>
                  <a:rPr lang="en-GB" dirty="0" smtClean="0"/>
                  <a:t> </a:t>
                </a:r>
                <a14:m>
                  <m:oMath xmlns:m="http://schemas.openxmlformats.org/officeDocument/2006/math">
                    <m:r>
                      <a:rPr lang="en-US" i="1">
                        <a:latin typeface="Cambria Math"/>
                      </a:rPr>
                      <m:t>𝑃</m:t>
                    </m:r>
                    <m:r>
                      <a:rPr lang="en-US" i="1">
                        <a:latin typeface="Cambria Math"/>
                        <a:ea typeface="Cambria Math"/>
                      </a:rPr>
                      <m:t>≥</m:t>
                    </m:r>
                    <m:r>
                      <a:rPr lang="en-US" i="1">
                        <a:latin typeface="Cambria Math"/>
                        <a:ea typeface="Cambria Math"/>
                      </a:rPr>
                      <m:t>𝑁</m:t>
                    </m:r>
                    <m:r>
                      <a:rPr lang="en-US" i="1">
                        <a:latin typeface="Cambria Math"/>
                        <a:ea typeface="Cambria Math"/>
                      </a:rPr>
                      <m:t>+</m:t>
                    </m:r>
                    <m:r>
                      <a:rPr lang="en-US" i="1">
                        <a:latin typeface="Cambria Math"/>
                        <a:ea typeface="Cambria Math"/>
                      </a:rPr>
                      <m:t>𝜖</m:t>
                    </m:r>
                  </m:oMath>
                </a14:m>
                <a:r>
                  <a:rPr lang="en-US" dirty="0" smtClean="0"/>
                  <a:t> then </a:t>
                </a:r>
                <a:r>
                  <a:rPr lang="en-US" i="1" dirty="0"/>
                  <a:t>p</a:t>
                </a:r>
                <a:r>
                  <a:rPr lang="en-US" i="1" dirty="0" smtClean="0"/>
                  <a:t>ositive </a:t>
                </a:r>
                <a:r>
                  <a:rPr lang="en-US" dirty="0" smtClean="0"/>
                  <a:t>(</a:t>
                </a:r>
                <a14:m>
                  <m:oMath xmlns:m="http://schemas.openxmlformats.org/officeDocument/2006/math">
                    <m:r>
                      <a:rPr lang="en-US" i="1">
                        <a:latin typeface="Cambria Math"/>
                        <a:ea typeface="Cambria Math"/>
                      </a:rPr>
                      <m:t>𝜖</m:t>
                    </m:r>
                  </m:oMath>
                </a14:m>
                <a:r>
                  <a:rPr lang="en-US" dirty="0" smtClean="0"/>
                  <a:t> accounts for sentiment border cases)</a:t>
                </a:r>
              </a:p>
              <a:p>
                <a:pPr marL="1200150" lvl="2"/>
                <a:r>
                  <a:rPr lang="en-US" dirty="0" smtClean="0"/>
                  <a:t>If </a:t>
                </a:r>
                <a14:m>
                  <m:oMath xmlns:m="http://schemas.openxmlformats.org/officeDocument/2006/math">
                    <m:r>
                      <a:rPr lang="en-US" b="0" i="1" smtClean="0">
                        <a:latin typeface="Cambria Math"/>
                      </a:rPr>
                      <m:t>𝑃</m:t>
                    </m:r>
                    <m:r>
                      <a:rPr lang="en-US" b="0" i="1" smtClean="0">
                        <a:latin typeface="Cambria Math"/>
                        <a:ea typeface="Cambria Math"/>
                      </a:rPr>
                      <m:t>≤</m:t>
                    </m:r>
                    <m:r>
                      <a:rPr lang="en-US" b="0" i="1" smtClean="0">
                        <a:latin typeface="Cambria Math"/>
                        <a:ea typeface="Cambria Math"/>
                      </a:rPr>
                      <m:t>𝑁</m:t>
                    </m:r>
                    <m:r>
                      <a:rPr lang="en-US" b="0" i="1" smtClean="0">
                        <a:latin typeface="Cambria Math"/>
                        <a:ea typeface="Cambria Math"/>
                      </a:rPr>
                      <m:t>−</m:t>
                    </m:r>
                    <m:r>
                      <a:rPr lang="en-US" b="0" i="1" smtClean="0">
                        <a:latin typeface="Cambria Math"/>
                        <a:ea typeface="Cambria Math"/>
                      </a:rPr>
                      <m:t>𝜖</m:t>
                    </m:r>
                  </m:oMath>
                </a14:m>
                <a:r>
                  <a:rPr lang="en-GB" dirty="0" smtClean="0"/>
                  <a:t> then </a:t>
                </a:r>
                <a:r>
                  <a:rPr lang="en-GB" i="1" dirty="0"/>
                  <a:t>n</a:t>
                </a:r>
                <a:r>
                  <a:rPr lang="en-GB" i="1" dirty="0" smtClean="0"/>
                  <a:t>egative </a:t>
                </a:r>
                <a:r>
                  <a:rPr lang="en-US" dirty="0"/>
                  <a:t>(</a:t>
                </a:r>
                <a14:m>
                  <m:oMath xmlns:m="http://schemas.openxmlformats.org/officeDocument/2006/math">
                    <m:r>
                      <a:rPr lang="en-US" i="1">
                        <a:latin typeface="Cambria Math"/>
                        <a:ea typeface="Cambria Math"/>
                      </a:rPr>
                      <m:t>𝜖</m:t>
                    </m:r>
                  </m:oMath>
                </a14:m>
                <a:r>
                  <a:rPr lang="en-US" dirty="0"/>
                  <a:t> accounts for </a:t>
                </a:r>
                <a:r>
                  <a:rPr lang="en-US" dirty="0" smtClean="0"/>
                  <a:t>sentiment </a:t>
                </a:r>
                <a:r>
                  <a:rPr lang="en-US" dirty="0"/>
                  <a:t>border cases</a:t>
                </a:r>
                <a:r>
                  <a:rPr lang="en-US" dirty="0" smtClean="0"/>
                  <a:t>)</a:t>
                </a:r>
                <a:endParaRPr lang="en-GB" i="1" dirty="0" smtClean="0"/>
              </a:p>
              <a:p>
                <a:pPr marL="1200150" lvl="2"/>
                <a:r>
                  <a:rPr lang="en-US" dirty="0" smtClean="0"/>
                  <a:t>If </a:t>
                </a:r>
                <a14:m>
                  <m:oMath xmlns:m="http://schemas.openxmlformats.org/officeDocument/2006/math">
                    <m:r>
                      <a:rPr lang="en-US" i="1">
                        <a:latin typeface="Cambria Math"/>
                        <a:ea typeface="Cambria Math"/>
                      </a:rPr>
                      <m:t>𝑁</m:t>
                    </m:r>
                    <m:r>
                      <a:rPr lang="en-US" i="1">
                        <a:latin typeface="Cambria Math"/>
                        <a:ea typeface="Cambria Math"/>
                      </a:rPr>
                      <m:t>−</m:t>
                    </m:r>
                    <m:r>
                      <a:rPr lang="en-US" i="1">
                        <a:latin typeface="Cambria Math"/>
                        <a:ea typeface="Cambria Math"/>
                      </a:rPr>
                      <m:t>𝜖</m:t>
                    </m:r>
                    <m:r>
                      <a:rPr lang="en-US" b="0" i="0" smtClean="0">
                        <a:latin typeface="Cambria Math"/>
                        <a:ea typeface="Cambria Math"/>
                      </a:rPr>
                      <m:t> </m:t>
                    </m:r>
                    <m:r>
                      <a:rPr lang="en-US" b="0" i="1" smtClean="0">
                        <a:latin typeface="Cambria Math"/>
                        <a:ea typeface="Cambria Math"/>
                      </a:rPr>
                      <m:t>&lt;</m:t>
                    </m:r>
                    <m:r>
                      <m:rPr>
                        <m:sty m:val="p"/>
                      </m:rPr>
                      <a:rPr lang="en-US" dirty="0">
                        <a:latin typeface="Cambria Math"/>
                      </a:rPr>
                      <m:t>P</m:t>
                    </m:r>
                    <m:r>
                      <a:rPr lang="en-US" i="1" dirty="0" smtClean="0">
                        <a:latin typeface="Cambria Math"/>
                        <a:ea typeface="Cambria Math"/>
                      </a:rPr>
                      <m:t>&lt;</m:t>
                    </m:r>
                    <m:r>
                      <a:rPr lang="en-US" b="0" i="1" dirty="0" smtClean="0">
                        <a:latin typeface="Cambria Math"/>
                        <a:ea typeface="Cambria Math"/>
                      </a:rPr>
                      <m:t>𝑁</m:t>
                    </m:r>
                    <m:r>
                      <a:rPr lang="en-US" b="0" i="1" dirty="0" smtClean="0">
                        <a:latin typeface="Cambria Math"/>
                        <a:ea typeface="Cambria Math"/>
                      </a:rPr>
                      <m:t>+</m:t>
                    </m:r>
                    <m:r>
                      <a:rPr lang="en-US" b="0" i="1" dirty="0" smtClean="0">
                        <a:latin typeface="Cambria Math"/>
                        <a:ea typeface="Cambria Math"/>
                      </a:rPr>
                      <m:t>𝜖</m:t>
                    </m:r>
                    <m:r>
                      <a:rPr lang="en-US" b="0" i="1" dirty="0" smtClean="0">
                        <a:latin typeface="Cambria Math"/>
                        <a:ea typeface="Cambria Math"/>
                      </a:rPr>
                      <m:t> </m:t>
                    </m:r>
                  </m:oMath>
                </a14:m>
                <a:r>
                  <a:rPr lang="en-GB" dirty="0" smtClean="0"/>
                  <a:t>and </a:t>
                </a:r>
                <a14:m>
                  <m:oMath xmlns:m="http://schemas.openxmlformats.org/officeDocument/2006/math">
                    <m:r>
                      <a:rPr lang="en-US" i="1">
                        <a:latin typeface="Cambria Math"/>
                      </a:rPr>
                      <m:t>𝑇</m:t>
                    </m:r>
                    <m:r>
                      <a:rPr lang="en-US" i="1">
                        <a:latin typeface="Cambria Math"/>
                        <a:ea typeface="Cambria Math"/>
                      </a:rPr>
                      <m:t>≠0</m:t>
                    </m:r>
                  </m:oMath>
                </a14:m>
                <a:r>
                  <a:rPr lang="en-GB" dirty="0"/>
                  <a:t> </a:t>
                </a:r>
                <a:r>
                  <a:rPr lang="en-GB" dirty="0" smtClean="0"/>
                  <a:t>then </a:t>
                </a:r>
                <a:r>
                  <a:rPr lang="en-GB" i="1" dirty="0"/>
                  <a:t>n</a:t>
                </a:r>
                <a:r>
                  <a:rPr lang="en-GB" i="1" dirty="0" smtClean="0"/>
                  <a:t>eutral</a:t>
                </a:r>
              </a:p>
              <a:p>
                <a:pPr marL="1200150" lvl="2"/>
                <a:r>
                  <a:rPr lang="en-US" dirty="0" smtClean="0"/>
                  <a:t>Otherwise compute the sentiment using machine learning (backup)</a:t>
                </a:r>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539" r="-593" b="-10512"/>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18</a:t>
            </a:fld>
            <a:endParaRPr lang="en-US"/>
          </a:p>
        </p:txBody>
      </p:sp>
    </p:spTree>
    <p:extLst>
      <p:ext uri="{BB962C8B-B14F-4D97-AF65-F5344CB8AC3E}">
        <p14:creationId xmlns:p14="http://schemas.microsoft.com/office/powerpoint/2010/main" val="202589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Algorithm</a:t>
            </a:r>
            <a:endParaRPr lang="en-GB" dirty="0"/>
          </a:p>
        </p:txBody>
      </p:sp>
      <p:sp>
        <p:nvSpPr>
          <p:cNvPr id="3" name="Content Placeholder 2"/>
          <p:cNvSpPr>
            <a:spLocks noGrp="1"/>
          </p:cNvSpPr>
          <p:nvPr>
            <p:ph idx="1"/>
          </p:nvPr>
        </p:nvSpPr>
        <p:spPr>
          <a:xfrm>
            <a:off x="457200" y="1600200"/>
            <a:ext cx="8363272" cy="4525963"/>
          </a:xfrm>
        </p:spPr>
        <p:txBody>
          <a:bodyPr/>
          <a:lstStyle/>
          <a:p>
            <a:pPr marL="457200" indent="-457200">
              <a:buFont typeface="+mj-lt"/>
              <a:buAutoNum type="arabicPeriod" startAt="2"/>
            </a:pPr>
            <a:r>
              <a:rPr lang="en-US" b="1" dirty="0" smtClean="0"/>
              <a:t>Machine learning (backup solution)</a:t>
            </a:r>
            <a:r>
              <a:rPr lang="en-US" dirty="0" smtClean="0"/>
              <a:t>:</a:t>
            </a:r>
          </a:p>
          <a:p>
            <a:pPr marL="857250" lvl="1" indent="-457200"/>
            <a:r>
              <a:rPr lang="en-US" dirty="0" smtClean="0"/>
              <a:t>First solution: </a:t>
            </a:r>
            <a:r>
              <a:rPr lang="en-US" b="1" dirty="0" smtClean="0"/>
              <a:t>majority class classifier</a:t>
            </a:r>
            <a:r>
              <a:rPr lang="en-US" dirty="0" smtClean="0"/>
              <a:t> (</a:t>
            </a:r>
            <a:r>
              <a:rPr lang="en-US" i="1" dirty="0" smtClean="0"/>
              <a:t>positive</a:t>
            </a:r>
            <a:r>
              <a:rPr lang="en-US" dirty="0" smtClean="0"/>
              <a:t> for our dataset)</a:t>
            </a:r>
          </a:p>
          <a:p>
            <a:pPr marL="857250" lvl="1" indent="-457200"/>
            <a:r>
              <a:rPr lang="en-US" dirty="0" smtClean="0"/>
              <a:t>Second solution: </a:t>
            </a:r>
            <a:r>
              <a:rPr lang="en-US" b="1" dirty="0" smtClean="0"/>
              <a:t>SVM</a:t>
            </a:r>
          </a:p>
          <a:p>
            <a:pPr marL="1257300" lvl="2" indent="-457200"/>
            <a:r>
              <a:rPr lang="en-US" b="1" dirty="0" smtClean="0"/>
              <a:t>Linear kernel</a:t>
            </a:r>
            <a:r>
              <a:rPr lang="en-US" dirty="0" smtClean="0"/>
              <a:t>: works well for text classification due to the large number of features compared to the number of training instances</a:t>
            </a:r>
          </a:p>
          <a:p>
            <a:pPr marL="1257300" lvl="2" indent="-457200"/>
            <a:r>
              <a:rPr lang="en-US" dirty="0" smtClean="0"/>
              <a:t>Features:</a:t>
            </a:r>
          </a:p>
          <a:p>
            <a:pPr marL="1714500" lvl="3" indent="-457200"/>
            <a:r>
              <a:rPr lang="en-US" dirty="0" err="1" smtClean="0"/>
              <a:t>BoW</a:t>
            </a:r>
            <a:r>
              <a:rPr lang="en-US" dirty="0" smtClean="0"/>
              <a:t> (all words present in reviews)</a:t>
            </a:r>
          </a:p>
          <a:p>
            <a:pPr marL="1714500" lvl="3" indent="-457200"/>
            <a:r>
              <a:rPr lang="en-US" dirty="0"/>
              <a:t>C</a:t>
            </a:r>
            <a:r>
              <a:rPr lang="en-US" dirty="0" smtClean="0"/>
              <a:t>urrent aspect</a:t>
            </a:r>
          </a:p>
          <a:p>
            <a:pPr marL="1714500" lvl="3" indent="-457200"/>
            <a:r>
              <a:rPr lang="en-US" dirty="0" smtClean="0"/>
              <a:t>Number of sentences</a:t>
            </a:r>
          </a:p>
          <a:p>
            <a:pPr marL="1257300" lvl="2" indent="-457200"/>
            <a:r>
              <a:rPr lang="en-US" dirty="0" smtClean="0"/>
              <a:t>The complexity parameter c  (positive real number)</a:t>
            </a:r>
          </a:p>
          <a:p>
            <a:pPr marL="1257300" lvl="2" indent="-457200"/>
            <a:r>
              <a:rPr lang="en-US" dirty="0" smtClean="0"/>
              <a:t>Predicts the four classes: </a:t>
            </a:r>
            <a:r>
              <a:rPr lang="en-US" i="1" dirty="0" smtClean="0"/>
              <a:t>positive</a:t>
            </a:r>
            <a:r>
              <a:rPr lang="en-US" dirty="0" smtClean="0"/>
              <a:t>, </a:t>
            </a:r>
            <a:r>
              <a:rPr lang="en-US" i="1" dirty="0" smtClean="0"/>
              <a:t>negative</a:t>
            </a:r>
            <a:r>
              <a:rPr lang="en-US" dirty="0" smtClean="0"/>
              <a:t>, </a:t>
            </a:r>
            <a:r>
              <a:rPr lang="en-US" i="1" dirty="0" smtClean="0"/>
              <a:t>neutral</a:t>
            </a:r>
            <a:r>
              <a:rPr lang="en-US" dirty="0" smtClean="0"/>
              <a:t>, and </a:t>
            </a:r>
            <a:r>
              <a:rPr lang="en-US" i="1" dirty="0" smtClean="0"/>
              <a:t>conflict</a:t>
            </a:r>
          </a:p>
          <a:p>
            <a:pPr marL="457200" indent="-457200"/>
            <a:r>
              <a:rPr lang="en-US" dirty="0" smtClean="0"/>
              <a:t>All </a:t>
            </a:r>
            <a:r>
              <a:rPr lang="en-US" dirty="0" err="1" smtClean="0"/>
              <a:t>hyperparameters</a:t>
            </a:r>
            <a:r>
              <a:rPr lang="en-US" dirty="0" smtClean="0"/>
              <a:t> are setup using F</a:t>
            </a:r>
            <a:r>
              <a:rPr lang="en-US" baseline="-25000" dirty="0" smtClean="0"/>
              <a:t>1</a:t>
            </a:r>
            <a:r>
              <a:rPr lang="en-US" dirty="0"/>
              <a:t> </a:t>
            </a:r>
            <a:r>
              <a:rPr lang="en-US" dirty="0" smtClean="0"/>
              <a:t>using 10-fold cross validation on the training set</a:t>
            </a:r>
          </a:p>
          <a:p>
            <a:pPr marL="1257300" lvl="2" indent="-457200"/>
            <a:endParaRPr lang="en-GB" dirty="0"/>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19</a:t>
            </a:fld>
            <a:endParaRPr lang="en-US"/>
          </a:p>
        </p:txBody>
      </p:sp>
    </p:spTree>
    <p:extLst>
      <p:ext uri="{BB962C8B-B14F-4D97-AF65-F5344CB8AC3E}">
        <p14:creationId xmlns:p14="http://schemas.microsoft.com/office/powerpoint/2010/main" val="355537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Contents</a:t>
            </a:r>
          </a:p>
        </p:txBody>
      </p:sp>
      <p:sp>
        <p:nvSpPr>
          <p:cNvPr id="3075" name="Content Placeholder 2"/>
          <p:cNvSpPr>
            <a:spLocks noGrp="1"/>
          </p:cNvSpPr>
          <p:nvPr>
            <p:ph idx="1"/>
          </p:nvPr>
        </p:nvSpPr>
        <p:spPr/>
        <p:txBody>
          <a:bodyPr>
            <a:normAutofit/>
          </a:bodyPr>
          <a:lstStyle/>
          <a:p>
            <a:pPr eaLnBrk="1" hangingPunct="1"/>
            <a:r>
              <a:rPr lang="en-US" altLang="en-US" dirty="0" smtClean="0"/>
              <a:t>Motivation</a:t>
            </a:r>
          </a:p>
          <a:p>
            <a:pPr eaLnBrk="1" hangingPunct="1"/>
            <a:endParaRPr lang="en-US" altLang="en-US" sz="800" dirty="0" smtClean="0"/>
          </a:p>
          <a:p>
            <a:pPr eaLnBrk="1" hangingPunct="1"/>
            <a:r>
              <a:rPr lang="en-US" altLang="en-US" dirty="0" smtClean="0"/>
              <a:t>Related Work</a:t>
            </a:r>
          </a:p>
          <a:p>
            <a:pPr eaLnBrk="1" hangingPunct="1"/>
            <a:endParaRPr lang="en-US" altLang="en-US" sz="800" dirty="0" smtClean="0"/>
          </a:p>
          <a:p>
            <a:pPr eaLnBrk="1" hangingPunct="1"/>
            <a:r>
              <a:rPr lang="en-US" altLang="en-US" dirty="0" smtClean="0"/>
              <a:t>Data</a:t>
            </a:r>
          </a:p>
          <a:p>
            <a:pPr eaLnBrk="1" hangingPunct="1"/>
            <a:endParaRPr lang="en-US" altLang="en-US" sz="800" dirty="0" smtClean="0"/>
          </a:p>
          <a:p>
            <a:pPr eaLnBrk="1" hangingPunct="1"/>
            <a:r>
              <a:rPr lang="en-US" altLang="en-US" dirty="0" smtClean="0"/>
              <a:t>Methodology</a:t>
            </a:r>
          </a:p>
          <a:p>
            <a:pPr eaLnBrk="1" hangingPunct="1"/>
            <a:endParaRPr lang="en-US" altLang="en-US" sz="800" dirty="0"/>
          </a:p>
          <a:p>
            <a:pPr eaLnBrk="1" hangingPunct="1"/>
            <a:r>
              <a:rPr lang="en-US" altLang="en-US" dirty="0" smtClean="0"/>
              <a:t>Evaluation</a:t>
            </a:r>
          </a:p>
          <a:p>
            <a:pPr eaLnBrk="1" hangingPunct="1"/>
            <a:endParaRPr lang="en-US" altLang="en-US" sz="800" dirty="0" smtClean="0"/>
          </a:p>
          <a:p>
            <a:pPr eaLnBrk="1" hangingPunct="1"/>
            <a:r>
              <a:rPr lang="en-US" altLang="en-US" dirty="0" smtClean="0"/>
              <a:t>Conclusion</a:t>
            </a:r>
          </a:p>
        </p:txBody>
      </p:sp>
      <p:sp>
        <p:nvSpPr>
          <p:cNvPr id="30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spcBef>
                <a:spcPct val="0"/>
              </a:spcBef>
              <a:spcAft>
                <a:spcPct val="0"/>
              </a:spcAft>
              <a:buFontTx/>
              <a:buNone/>
            </a:pPr>
            <a:endParaRPr lang="en-US" altLang="en-US" sz="1400" smtClean="0"/>
          </a:p>
          <a:p>
            <a:pPr eaLnBrk="1" hangingPunct="1">
              <a:spcBef>
                <a:spcPct val="0"/>
              </a:spcBef>
              <a:spcAft>
                <a:spcPct val="0"/>
              </a:spcAft>
              <a:buFontTx/>
              <a:buNone/>
            </a:pPr>
            <a:endParaRPr lang="en-US" altLang="en-US" sz="1400" smtClean="0"/>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spcBef>
                <a:spcPct val="0"/>
              </a:spcBef>
              <a:spcAft>
                <a:spcPct val="0"/>
              </a:spcAft>
              <a:buFontTx/>
              <a:buNone/>
            </a:pPr>
            <a:endParaRPr lang="en-US" altLang="en-US" sz="1400" smtClean="0"/>
          </a:p>
          <a:p>
            <a:pPr eaLnBrk="1" hangingPunct="1">
              <a:spcBef>
                <a:spcPct val="0"/>
              </a:spcBef>
              <a:spcAft>
                <a:spcPct val="0"/>
              </a:spcAft>
              <a:buFontTx/>
              <a:buNone/>
            </a:pPr>
            <a:fld id="{09F2CC5E-FE89-4336-B166-F3813ECD4A88}" type="slidenum">
              <a:rPr lang="en-US" altLang="en-US" sz="1400" smtClean="0"/>
              <a:pPr eaLnBrk="1" hangingPunct="1">
                <a:spcBef>
                  <a:spcPct val="0"/>
                </a:spcBef>
                <a:spcAft>
                  <a:spcPct val="0"/>
                </a:spcAft>
                <a:buFontTx/>
                <a:buNone/>
              </a:pPr>
              <a:t>2</a:t>
            </a:fld>
            <a:endParaRPr lang="en-US" alt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35280" cy="4525963"/>
              </a:xfrm>
            </p:spPr>
            <p:txBody>
              <a:bodyPr/>
              <a:lstStyle/>
              <a:p>
                <a:r>
                  <a:rPr lang="en-US" dirty="0" smtClean="0"/>
                  <a:t>Four algorithms:</a:t>
                </a:r>
              </a:p>
              <a:p>
                <a:pPr lvl="1"/>
                <a:r>
                  <a:rPr lang="en-US" b="1" dirty="0" smtClean="0"/>
                  <a:t>Default</a:t>
                </a:r>
                <a:r>
                  <a:rPr lang="en-US" dirty="0" smtClean="0"/>
                  <a:t>: majority class classifier</a:t>
                </a:r>
              </a:p>
              <a:p>
                <a:pPr lvl="1"/>
                <a:r>
                  <a:rPr lang="en-US" b="1" dirty="0" err="1" smtClean="0"/>
                  <a:t>BoW</a:t>
                </a:r>
                <a:r>
                  <a:rPr lang="en-US" dirty="0" smtClean="0"/>
                  <a:t>: SVM with </a:t>
                </a:r>
                <a:r>
                  <a:rPr lang="en-US" dirty="0" err="1" smtClean="0"/>
                  <a:t>BoW</a:t>
                </a:r>
                <a:endParaRPr lang="en-US" dirty="0" smtClean="0"/>
              </a:p>
              <a:p>
                <a:pPr lvl="1"/>
                <a:r>
                  <a:rPr lang="en-US" b="1" dirty="0" err="1" smtClean="0"/>
                  <a:t>Ont</a:t>
                </a:r>
                <a:r>
                  <a:rPr lang="en-US" dirty="0" smtClean="0"/>
                  <a:t>: two-step classifier with the majority class classifier as backup</a:t>
                </a:r>
              </a:p>
              <a:p>
                <a:pPr lvl="1"/>
                <a:r>
                  <a:rPr lang="en-US" b="1" dirty="0" err="1" smtClean="0"/>
                  <a:t>Ont+BoW</a:t>
                </a:r>
                <a:r>
                  <a:rPr lang="en-US" dirty="0" smtClean="0"/>
                  <a:t>: two-step </a:t>
                </a:r>
                <a:r>
                  <a:rPr lang="en-US" dirty="0"/>
                  <a:t>classifier with </a:t>
                </a:r>
                <a:r>
                  <a:rPr lang="en-US" dirty="0" smtClean="0"/>
                  <a:t>the SVM classifier as backup</a:t>
                </a:r>
              </a:p>
              <a:p>
                <a:r>
                  <a:rPr lang="en-US" dirty="0" smtClean="0"/>
                  <a:t>The backup algorithm is used in 40% of the instances</a:t>
                </a:r>
              </a:p>
              <a:p>
                <a:r>
                  <a:rPr lang="en-US" dirty="0" smtClean="0"/>
                  <a:t>Optimal </a:t>
                </a:r>
                <a:r>
                  <a:rPr lang="en-US" dirty="0" err="1" smtClean="0"/>
                  <a:t>hyperparameters</a:t>
                </a:r>
                <a:r>
                  <a:rPr lang="en-US" dirty="0" smtClean="0"/>
                  <a:t> for </a:t>
                </a:r>
                <a:r>
                  <a:rPr lang="en-US" dirty="0" err="1" smtClean="0"/>
                  <a:t>Onto+BoW</a:t>
                </a:r>
                <a:r>
                  <a:rPr lang="en-US" dirty="0" smtClean="0"/>
                  <a:t>:</a:t>
                </a:r>
              </a:p>
              <a:p>
                <a:endParaRPr lang="en-US" dirty="0"/>
              </a:p>
              <a:p>
                <a:endParaRPr lang="en-US" dirty="0" smtClean="0"/>
              </a:p>
              <a:p>
                <a:pPr marL="0" indent="0">
                  <a:buNone/>
                </a:pPr>
                <a:endParaRPr lang="en-US" sz="800" dirty="0" smtClean="0"/>
              </a:p>
              <a:p>
                <a:pPr lvl="1"/>
                <a14:m>
                  <m:oMath xmlns:m="http://schemas.openxmlformats.org/officeDocument/2006/math">
                    <m:r>
                      <m:rPr>
                        <m:sty m:val="p"/>
                      </m:rPr>
                      <a:rPr lang="el-GR" i="1" smtClean="0">
                        <a:latin typeface="Cambria Math"/>
                      </a:rPr>
                      <m:t>ϑ</m:t>
                    </m:r>
                    <m:r>
                      <a:rPr lang="en-US" b="0" i="0" smtClean="0">
                        <a:latin typeface="Cambria Math"/>
                      </a:rPr>
                      <m:t>=3.0</m:t>
                    </m:r>
                  </m:oMath>
                </a14:m>
                <a:r>
                  <a:rPr lang="en-GB" dirty="0" smtClean="0"/>
                  <a:t> shows that negative sentiment scores are important (dataset biased towards positive)</a:t>
                </a:r>
              </a:p>
              <a:p>
                <a:pPr lvl="1"/>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4</m:t>
                        </m:r>
                      </m:sub>
                    </m:sSub>
                    <m:r>
                      <a:rPr lang="en-US" b="0" i="0" smtClean="0">
                        <a:latin typeface="Cambria Math"/>
                      </a:rPr>
                      <m:t>=1.5</m:t>
                    </m:r>
                  </m:oMath>
                </a14:m>
                <a:r>
                  <a:rPr lang="en-GB" dirty="0" smtClean="0"/>
                  <a:t> shows that type 4 sentiment words are important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35280" cy="4525963"/>
              </a:xfrm>
              <a:blipFill rotWithShape="1">
                <a:blip r:embed="rId3"/>
                <a:stretch>
                  <a:fillRect l="-939" t="-943" b="-997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20</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418353"/>
            <a:ext cx="8208912" cy="96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49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p:sp>
        <p:nvSpPr>
          <p:cNvPr id="3" name="Content Placeholder 2"/>
          <p:cNvSpPr>
            <a:spLocks noGrp="1"/>
          </p:cNvSpPr>
          <p:nvPr>
            <p:ph idx="1"/>
          </p:nvPr>
        </p:nvSpPr>
        <p:spPr>
          <a:xfrm>
            <a:off x="457200" y="3365081"/>
            <a:ext cx="8229600" cy="3168352"/>
          </a:xfrm>
        </p:spPr>
        <p:txBody>
          <a:bodyPr/>
          <a:lstStyle/>
          <a:p>
            <a:r>
              <a:rPr lang="en-US" dirty="0" smtClean="0"/>
              <a:t>All comparisons on the training set are statistically significant (two-tailed paired t-test)</a:t>
            </a:r>
          </a:p>
          <a:p>
            <a:r>
              <a:rPr lang="en-US" dirty="0" smtClean="0"/>
              <a:t>Using the test data:</a:t>
            </a:r>
          </a:p>
          <a:p>
            <a:pPr lvl="1"/>
            <a:r>
              <a:rPr lang="en-US" dirty="0" err="1" smtClean="0"/>
              <a:t>Ont+BoW</a:t>
            </a:r>
            <a:r>
              <a:rPr lang="en-US" dirty="0" smtClean="0"/>
              <a:t> better than </a:t>
            </a:r>
            <a:r>
              <a:rPr lang="en-US" dirty="0" err="1" smtClean="0"/>
              <a:t>Ont</a:t>
            </a:r>
            <a:r>
              <a:rPr lang="en-US" dirty="0" smtClean="0"/>
              <a:t> (approx. 1 percentage point) and </a:t>
            </a:r>
            <a:r>
              <a:rPr lang="en-US" dirty="0" err="1" smtClean="0"/>
              <a:t>BoW</a:t>
            </a:r>
            <a:r>
              <a:rPr lang="en-US" dirty="0" smtClean="0"/>
              <a:t> (approx. 3 percentage points)</a:t>
            </a:r>
          </a:p>
          <a:p>
            <a:pPr lvl="1"/>
            <a:r>
              <a:rPr lang="en-US" dirty="0" err="1" smtClean="0"/>
              <a:t>Ont</a:t>
            </a:r>
            <a:r>
              <a:rPr lang="en-US" dirty="0" smtClean="0"/>
              <a:t> better than </a:t>
            </a:r>
            <a:r>
              <a:rPr lang="en-US" dirty="0" err="1" smtClean="0"/>
              <a:t>BoW</a:t>
            </a:r>
            <a:r>
              <a:rPr lang="en-US" dirty="0" smtClean="0"/>
              <a:t> (approx. 2 percentage points)</a:t>
            </a:r>
          </a:p>
          <a:p>
            <a:pPr lvl="1"/>
            <a:r>
              <a:rPr lang="en-US" dirty="0" smtClean="0"/>
              <a:t>Compared to the SemEval</a:t>
            </a:r>
            <a:r>
              <a:rPr lang="en-US" dirty="0"/>
              <a:t>-</a:t>
            </a:r>
            <a:r>
              <a:rPr lang="en-US" dirty="0" smtClean="0"/>
              <a:t>2016 Task </a:t>
            </a:r>
            <a:r>
              <a:rPr lang="en-US" dirty="0"/>
              <a:t>5</a:t>
            </a:r>
            <a:r>
              <a:rPr lang="en-US" dirty="0" smtClean="0"/>
              <a:t> Subtask 2 competitors: F</a:t>
            </a:r>
            <a:r>
              <a:rPr lang="en-US" baseline="-25000" dirty="0" smtClean="0"/>
              <a:t>1</a:t>
            </a:r>
            <a:r>
              <a:rPr lang="en-US" dirty="0" smtClean="0"/>
              <a:t> of </a:t>
            </a:r>
            <a:r>
              <a:rPr lang="en-US" dirty="0" err="1" smtClean="0"/>
              <a:t>Ont+BoW</a:t>
            </a:r>
            <a:r>
              <a:rPr lang="en-US" dirty="0" smtClean="0"/>
              <a:t> (</a:t>
            </a:r>
            <a:r>
              <a:rPr lang="en-GB" dirty="0" smtClean="0"/>
              <a:t>0.8168</a:t>
            </a:r>
            <a:r>
              <a:rPr lang="en-US" dirty="0" smtClean="0"/>
              <a:t>) ranks second after UWB (</a:t>
            </a:r>
            <a:r>
              <a:rPr lang="en-GB" dirty="0" smtClean="0"/>
              <a:t>0.8193) and before ECNU (0.8144)</a:t>
            </a:r>
            <a:endParaRPr lang="en-GB" dirty="0"/>
          </a:p>
        </p:txBody>
      </p:sp>
      <p:sp>
        <p:nvSpPr>
          <p:cNvPr id="4" name="Footer Placeholder 3"/>
          <p:cNvSpPr>
            <a:spLocks noGrp="1"/>
          </p:cNvSpPr>
          <p:nvPr>
            <p:ph type="ftr" sz="quarter" idx="11"/>
          </p:nvPr>
        </p:nvSpPr>
        <p:spPr/>
        <p:txBody>
          <a:bodyPr/>
          <a:lstStyle/>
          <a:p>
            <a:pPr>
              <a:defRPr/>
            </a:pPr>
            <a:endParaRPr lang="en-US" dirty="0" smtClean="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fld id="{7B4BD39F-A964-4876-A31E-F21A2A06217E}" type="slidenum">
              <a:rPr lang="en-US" smtClean="0"/>
              <a:pPr>
                <a:defRPr/>
              </a:pPr>
              <a:t>21</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5" y="1398285"/>
            <a:ext cx="8529017" cy="195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04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dirty="0"/>
              </a:p>
              <a:p>
                <a:endParaRPr lang="en-US" dirty="0" smtClean="0"/>
              </a:p>
              <a:p>
                <a:endParaRPr lang="en-US" dirty="0"/>
              </a:p>
              <a:p>
                <a:pPr lvl="1"/>
                <a:r>
                  <a:rPr lang="en-US" dirty="0" smtClean="0"/>
                  <a:t>10 ontologies are created: 10%...100% of the original ontology as explained before</a:t>
                </a:r>
              </a:p>
              <a:p>
                <a:pPr lvl="1"/>
                <a:r>
                  <a:rPr lang="en-US" dirty="0" smtClean="0"/>
                  <a:t>Experiments performed using the word </a:t>
                </a:r>
                <a:r>
                  <a:rPr lang="en-US" dirty="0" err="1" smtClean="0"/>
                  <a:t>embeddings</a:t>
                </a:r>
                <a:r>
                  <a:rPr lang="en-US" dirty="0" smtClean="0"/>
                  <a:t> learned on Yelp restaurant dataset and applied on the test dataset</a:t>
                </a:r>
              </a:p>
              <a:p>
                <a:pPr lvl="1"/>
                <a:r>
                  <a:rPr lang="en-US" dirty="0" smtClean="0"/>
                  <a:t>25,894 (100 dimensions) word </a:t>
                </a:r>
                <a:r>
                  <a:rPr lang="en-US" dirty="0" err="1" smtClean="0"/>
                  <a:t>embeddings</a:t>
                </a:r>
                <a:r>
                  <a:rPr lang="en-US" dirty="0" smtClean="0"/>
                  <a:t> (for the test dataset) </a:t>
                </a:r>
              </a:p>
              <a:p>
                <a:pPr lvl="1"/>
                <a:r>
                  <a:rPr lang="en-US" dirty="0" smtClean="0"/>
                  <a:t>The skip-gram word </a:t>
                </a:r>
                <a:r>
                  <a:rPr lang="en-US" dirty="0" err="1" smtClean="0"/>
                  <a:t>embeddings</a:t>
                </a:r>
                <a:r>
                  <a:rPr lang="en-US" dirty="0" smtClean="0"/>
                  <a:t> (</a:t>
                </a:r>
                <a14:m>
                  <m:oMath xmlns:m="http://schemas.openxmlformats.org/officeDocument/2006/math">
                    <m:r>
                      <a:rPr lang="en-US" i="1">
                        <a:latin typeface="Cambria Math"/>
                      </a:rPr>
                      <m:t>𝑡</m:t>
                    </m:r>
                    <m:r>
                      <a:rPr lang="en-US" i="1">
                        <a:latin typeface="Cambria Math"/>
                      </a:rPr>
                      <m:t>=0.75</m:t>
                    </m:r>
                  </m:oMath>
                </a14:m>
                <a:r>
                  <a:rPr lang="en-US" dirty="0" smtClean="0"/>
                  <a:t>) works slightly better than the CBOW word </a:t>
                </a:r>
                <a:r>
                  <a:rPr lang="en-US" dirty="0" err="1" smtClean="0"/>
                  <a:t>embeddings</a:t>
                </a:r>
                <a:r>
                  <a:rPr lang="en-US" dirty="0" smtClean="0"/>
                  <a:t> (</a:t>
                </a:r>
                <a14:m>
                  <m:oMath xmlns:m="http://schemas.openxmlformats.org/officeDocument/2006/math">
                    <m:r>
                      <a:rPr lang="en-US" b="0" i="1" smtClean="0">
                        <a:latin typeface="Cambria Math"/>
                      </a:rPr>
                      <m:t>𝑡</m:t>
                    </m:r>
                    <m:r>
                      <a:rPr lang="en-US" b="0" i="1" smtClean="0">
                        <a:latin typeface="Cambria Math"/>
                      </a:rPr>
                      <m:t>=0.85)</m:t>
                    </m:r>
                  </m:oMath>
                </a14:m>
                <a:r>
                  <a:rPr lang="en-US" dirty="0" smtClean="0"/>
                  <a:t>, which makes sense as the skip-gram works better for small datasets and infrequent words </a:t>
                </a:r>
              </a:p>
              <a:p>
                <a:endParaRPr lang="en-US"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r="-370"/>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22</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550" y="1628800"/>
            <a:ext cx="6828305" cy="119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555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p:sp>
        <p:nvSpPr>
          <p:cNvPr id="3" name="Content Placeholder 2"/>
          <p:cNvSpPr>
            <a:spLocks noGrp="1"/>
          </p:cNvSpPr>
          <p:nvPr>
            <p:ph idx="1"/>
          </p:nvPr>
        </p:nvSpPr>
        <p:spPr>
          <a:xfrm>
            <a:off x="457200" y="5395402"/>
            <a:ext cx="8229600" cy="730761"/>
          </a:xfrm>
        </p:spPr>
        <p:txBody>
          <a:bodyPr/>
          <a:lstStyle/>
          <a:p>
            <a:r>
              <a:rPr lang="en-US" dirty="0" smtClean="0"/>
              <a:t>As the ontology size decreases the performance on the test dataset decreases as well</a:t>
            </a:r>
            <a:endParaRPr lang="en-GB" dirty="0"/>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23</a:t>
            </a:fld>
            <a:endParaRPr lang="en-US"/>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85" y="1484784"/>
            <a:ext cx="797292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914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91264" cy="4997152"/>
              </a:xfrm>
            </p:spPr>
            <p:txBody>
              <a:bodyPr>
                <a:normAutofit lnSpcReduction="10000"/>
              </a:bodyPr>
              <a:lstStyle/>
              <a:p>
                <a:r>
                  <a:rPr lang="en-US" dirty="0" smtClean="0"/>
                  <a:t>Three models:</a:t>
                </a:r>
              </a:p>
              <a:p>
                <a:pPr lvl="1"/>
                <a:r>
                  <a:rPr lang="en-US" dirty="0" err="1" smtClean="0"/>
                  <a:t>Ont+BoW</a:t>
                </a:r>
                <a:r>
                  <a:rPr lang="en-US" dirty="0" smtClean="0"/>
                  <a:t> (no word </a:t>
                </a:r>
                <a:r>
                  <a:rPr lang="en-US" dirty="0" err="1" smtClean="0"/>
                  <a:t>embeddings</a:t>
                </a:r>
                <a:r>
                  <a:rPr lang="en-US" dirty="0" smtClean="0"/>
                  <a:t>)</a:t>
                </a:r>
              </a:p>
              <a:p>
                <a:pPr lvl="1"/>
                <a:r>
                  <a:rPr lang="en-US" dirty="0" err="1" smtClean="0"/>
                  <a:t>Ont+BoW+Yelp</a:t>
                </a:r>
                <a:r>
                  <a:rPr lang="en-US" dirty="0" smtClean="0"/>
                  <a:t> (</a:t>
                </a:r>
                <a:r>
                  <a:rPr lang="en-US" dirty="0" err="1" smtClean="0"/>
                  <a:t>Ont+Bow+Yelp</a:t>
                </a:r>
                <a:r>
                  <a:rPr lang="en-US" dirty="0" smtClean="0"/>
                  <a:t> word </a:t>
                </a:r>
                <a:r>
                  <a:rPr lang="en-US" dirty="0" err="1" smtClean="0"/>
                  <a:t>embeddings</a:t>
                </a:r>
                <a:r>
                  <a:rPr lang="en-US" dirty="0" smtClean="0"/>
                  <a:t>):</a:t>
                </a:r>
              </a:p>
              <a:p>
                <a:pPr lvl="2"/>
                <a14:m>
                  <m:oMath xmlns:m="http://schemas.openxmlformats.org/officeDocument/2006/math">
                    <m:r>
                      <a:rPr lang="en-US" i="1">
                        <a:latin typeface="Cambria Math"/>
                      </a:rPr>
                      <m:t>𝑡</m:t>
                    </m:r>
                    <m:r>
                      <a:rPr lang="en-US" i="1">
                        <a:latin typeface="Cambria Math"/>
                      </a:rPr>
                      <m:t>=0.75</m:t>
                    </m:r>
                  </m:oMath>
                </a14:m>
                <a:r>
                  <a:rPr lang="en-US" dirty="0" smtClean="0"/>
                  <a:t> (called Yelp model)</a:t>
                </a:r>
              </a:p>
              <a:p>
                <a:pPr lvl="1"/>
                <a:r>
                  <a:rPr lang="en-US" dirty="0" err="1" smtClean="0"/>
                  <a:t>Ont+BoW+Google</a:t>
                </a:r>
                <a:r>
                  <a:rPr lang="en-US" dirty="0" smtClean="0"/>
                  <a:t> (</a:t>
                </a:r>
                <a:r>
                  <a:rPr lang="en-US" dirty="0" err="1" smtClean="0"/>
                  <a:t>Ont+BoW+Google</a:t>
                </a:r>
                <a:r>
                  <a:rPr lang="en-US" dirty="0" smtClean="0"/>
                  <a:t> word </a:t>
                </a:r>
                <a:r>
                  <a:rPr lang="en-US" dirty="0" err="1" smtClean="0"/>
                  <a:t>embeddings</a:t>
                </a:r>
                <a:r>
                  <a:rPr lang="en-US" dirty="0" smtClean="0"/>
                  <a:t>):</a:t>
                </a:r>
              </a:p>
              <a:p>
                <a:pPr lvl="2"/>
                <a14:m>
                  <m:oMath xmlns:m="http://schemas.openxmlformats.org/officeDocument/2006/math">
                    <m:r>
                      <a:rPr lang="en-US" i="1">
                        <a:latin typeface="Cambria Math"/>
                      </a:rPr>
                      <m:t>𝑡</m:t>
                    </m:r>
                    <m:r>
                      <a:rPr lang="en-US" i="1">
                        <a:latin typeface="Cambria Math"/>
                      </a:rPr>
                      <m:t>=0.80</m:t>
                    </m:r>
                  </m:oMath>
                </a14:m>
                <a:r>
                  <a:rPr lang="en-GB" dirty="0" smtClean="0"/>
                  <a:t> (called Google model)</a:t>
                </a:r>
              </a:p>
              <a:p>
                <a:r>
                  <a:rPr lang="en-US" dirty="0" smtClean="0"/>
                  <a:t>Until 40% of the ontology size the Google model and </a:t>
                </a:r>
                <a:r>
                  <a:rPr lang="en-US" dirty="0" err="1" smtClean="0"/>
                  <a:t>Ont+BoW</a:t>
                </a:r>
                <a:r>
                  <a:rPr lang="en-US" dirty="0" smtClean="0"/>
                  <a:t> have the same F</a:t>
                </a:r>
                <a:r>
                  <a:rPr lang="en-US" baseline="-25000" dirty="0" smtClean="0"/>
                  <a:t>1</a:t>
                </a:r>
              </a:p>
              <a:p>
                <a:r>
                  <a:rPr lang="en-US" dirty="0" smtClean="0"/>
                  <a:t>For smaller ontologies the Google model does outperform </a:t>
                </a:r>
                <a:r>
                  <a:rPr lang="en-US" dirty="0" err="1" smtClean="0"/>
                  <a:t>Ont+BoW</a:t>
                </a:r>
                <a:endParaRPr lang="en-US" dirty="0" smtClean="0"/>
              </a:p>
              <a:p>
                <a:r>
                  <a:rPr lang="en-US" dirty="0" smtClean="0"/>
                  <a:t>The Yelp model never performs better than the Google </a:t>
                </a:r>
                <a:r>
                  <a:rPr lang="en-US" dirty="0"/>
                  <a:t>(Yelp dataset is smaller than Google’s) </a:t>
                </a:r>
                <a:r>
                  <a:rPr lang="en-US" dirty="0" smtClean="0"/>
                  <a:t>and </a:t>
                </a:r>
                <a:r>
                  <a:rPr lang="en-US" dirty="0" err="1" smtClean="0"/>
                  <a:t>Ont+BoW</a:t>
                </a:r>
                <a:r>
                  <a:rPr lang="en-US" dirty="0" smtClean="0"/>
                  <a:t> models</a:t>
                </a:r>
              </a:p>
              <a:p>
                <a:r>
                  <a:rPr lang="en-US" dirty="0" smtClean="0"/>
                  <a:t>The </a:t>
                </a:r>
                <a:r>
                  <a:rPr lang="en-US" b="1" dirty="0" smtClean="0"/>
                  <a:t>Google model</a:t>
                </a:r>
                <a:r>
                  <a:rPr lang="en-US" dirty="0" smtClean="0"/>
                  <a:t> is the best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91264" cy="4997152"/>
              </a:xfrm>
              <a:blipFill rotWithShape="1">
                <a:blip r:embed="rId3"/>
                <a:stretch>
                  <a:fillRect l="-956" t="-1587" b="-2076"/>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24</a:t>
            </a:fld>
            <a:endParaRPr lang="en-US"/>
          </a:p>
        </p:txBody>
      </p:sp>
    </p:spTree>
    <p:extLst>
      <p:ext uri="{BB962C8B-B14F-4D97-AF65-F5344CB8AC3E}">
        <p14:creationId xmlns:p14="http://schemas.microsoft.com/office/powerpoint/2010/main" val="11675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GB" dirty="0"/>
          </a:p>
        </p:txBody>
      </p:sp>
      <p:sp>
        <p:nvSpPr>
          <p:cNvPr id="3" name="Content Placeholder 2"/>
          <p:cNvSpPr>
            <a:spLocks noGrp="1"/>
          </p:cNvSpPr>
          <p:nvPr>
            <p:ph idx="1"/>
          </p:nvPr>
        </p:nvSpPr>
        <p:spPr>
          <a:xfrm>
            <a:off x="457200" y="1600200"/>
            <a:ext cx="8507288" cy="5069160"/>
          </a:xfrm>
        </p:spPr>
        <p:txBody>
          <a:bodyPr>
            <a:normAutofit fontScale="92500"/>
          </a:bodyPr>
          <a:lstStyle/>
          <a:p>
            <a:r>
              <a:rPr lang="en-US" dirty="0" smtClean="0"/>
              <a:t>We have proposed a </a:t>
            </a:r>
            <a:r>
              <a:rPr lang="en-US" b="1" dirty="0" smtClean="0"/>
              <a:t>Two-Step </a:t>
            </a:r>
            <a:r>
              <a:rPr lang="en-US" b="1" dirty="0"/>
              <a:t>Hybrid Approach for ABSA at </a:t>
            </a:r>
            <a:r>
              <a:rPr lang="en-US" b="1" dirty="0" smtClean="0"/>
              <a:t>review-level</a:t>
            </a:r>
            <a:r>
              <a:rPr lang="en-US" dirty="0" smtClean="0"/>
              <a:t>:</a:t>
            </a:r>
          </a:p>
          <a:p>
            <a:pPr marL="914400" lvl="1" indent="-457200">
              <a:buFont typeface="+mj-lt"/>
              <a:buAutoNum type="arabicPeriod"/>
            </a:pPr>
            <a:r>
              <a:rPr lang="en-US" b="1" dirty="0"/>
              <a:t>Ontology-based reasoning</a:t>
            </a:r>
          </a:p>
          <a:p>
            <a:pPr marL="914400" lvl="1" indent="-457200">
              <a:buFont typeface="+mj-lt"/>
              <a:buAutoNum type="arabicPeriod"/>
            </a:pPr>
            <a:r>
              <a:rPr lang="en-US" b="1" dirty="0"/>
              <a:t>Machine learning (backup solution</a:t>
            </a:r>
            <a:r>
              <a:rPr lang="en-US" b="1" dirty="0" smtClean="0"/>
              <a:t>)</a:t>
            </a:r>
          </a:p>
          <a:p>
            <a:pPr marL="514350" indent="-457200"/>
            <a:r>
              <a:rPr lang="en-US" dirty="0" smtClean="0"/>
              <a:t>The proposed model works better than the ontology-based reasoning and machine learning solutions</a:t>
            </a:r>
          </a:p>
          <a:p>
            <a:pPr marL="514350" indent="-457200"/>
            <a:r>
              <a:rPr lang="en-US" i="1" dirty="0" smtClean="0"/>
              <a:t>Word </a:t>
            </a:r>
            <a:r>
              <a:rPr lang="en-US" i="1" dirty="0" err="1" smtClean="0"/>
              <a:t>embeddings</a:t>
            </a:r>
            <a:r>
              <a:rPr lang="en-US" dirty="0" smtClean="0"/>
              <a:t> beneficial only for </a:t>
            </a:r>
            <a:r>
              <a:rPr lang="en-US" i="1" dirty="0" smtClean="0"/>
              <a:t>small ontology sizes</a:t>
            </a:r>
            <a:r>
              <a:rPr lang="en-US" dirty="0" smtClean="0"/>
              <a:t> and Google word </a:t>
            </a:r>
            <a:r>
              <a:rPr lang="en-US" dirty="0" err="1" smtClean="0"/>
              <a:t>embeddings</a:t>
            </a:r>
            <a:r>
              <a:rPr lang="en-US" dirty="0" smtClean="0"/>
              <a:t> work better than Yelp word </a:t>
            </a:r>
            <a:r>
              <a:rPr lang="en-US" dirty="0" err="1" smtClean="0"/>
              <a:t>embeddings</a:t>
            </a:r>
            <a:r>
              <a:rPr lang="en-US" dirty="0" smtClean="0"/>
              <a:t> (Google data is not domain-specific but is larger)</a:t>
            </a:r>
          </a:p>
          <a:p>
            <a:pPr marL="514350" indent="-457200"/>
            <a:r>
              <a:rPr lang="en-US" b="1" dirty="0" smtClean="0"/>
              <a:t>Future work</a:t>
            </a:r>
            <a:r>
              <a:rPr lang="en-US" dirty="0" smtClean="0"/>
              <a:t>:</a:t>
            </a:r>
          </a:p>
          <a:p>
            <a:pPr marL="914400" lvl="1" indent="-457200"/>
            <a:r>
              <a:rPr lang="en-US" dirty="0" smtClean="0"/>
              <a:t>As 40% of the instances is used for the back-up model we plan to concentrate on better ontology coverage and reasoning</a:t>
            </a:r>
          </a:p>
          <a:p>
            <a:pPr marL="914400" lvl="1" indent="-457200"/>
            <a:r>
              <a:rPr lang="en-US" dirty="0" smtClean="0"/>
              <a:t>We also plan to weight higher sentiment words at the end of the review (where sentiment gravitates)</a:t>
            </a:r>
          </a:p>
          <a:p>
            <a:pPr marL="514350" indent="-457200"/>
            <a:endParaRPr lang="en-GB" dirty="0"/>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25</a:t>
            </a:fld>
            <a:endParaRPr lang="en-US"/>
          </a:p>
        </p:txBody>
      </p:sp>
    </p:spTree>
    <p:extLst>
      <p:ext uri="{BB962C8B-B14F-4D97-AF65-F5344CB8AC3E}">
        <p14:creationId xmlns:p14="http://schemas.microsoft.com/office/powerpoint/2010/main" val="3230579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GB" b="1" dirty="0" err="1"/>
              <a:t>Basant</a:t>
            </a:r>
            <a:r>
              <a:rPr lang="en-GB" b="1" dirty="0"/>
              <a:t> Agarwal, </a:t>
            </a:r>
            <a:r>
              <a:rPr lang="en-GB" b="1" dirty="0" err="1"/>
              <a:t>Namita</a:t>
            </a:r>
            <a:r>
              <a:rPr lang="en-GB" b="1" dirty="0"/>
              <a:t> Mittal, Pooja Bansal, </a:t>
            </a:r>
            <a:r>
              <a:rPr lang="en-GB" b="1" dirty="0" smtClean="0"/>
              <a:t>and </a:t>
            </a:r>
            <a:r>
              <a:rPr lang="en-GB" b="1" dirty="0" err="1" smtClean="0"/>
              <a:t>Sonal</a:t>
            </a:r>
            <a:r>
              <a:rPr lang="en-GB" b="1" dirty="0" smtClean="0"/>
              <a:t> Garg</a:t>
            </a:r>
            <a:r>
              <a:rPr lang="en-GB" dirty="0"/>
              <a:t>.</a:t>
            </a:r>
            <a:r>
              <a:rPr lang="en-GB" dirty="0" smtClean="0"/>
              <a:t> Sentiment </a:t>
            </a:r>
            <a:r>
              <a:rPr lang="en-GB" dirty="0"/>
              <a:t>Analysis Using Common-Sense and Context Information. </a:t>
            </a:r>
            <a:r>
              <a:rPr lang="en-GB" dirty="0" smtClean="0"/>
              <a:t>Computational Intelligence and Neuroscience, 2015, 715730:1-715730:9, </a:t>
            </a:r>
            <a:r>
              <a:rPr lang="en-GB" b="1" dirty="0" smtClean="0"/>
              <a:t>2015</a:t>
            </a:r>
            <a:r>
              <a:rPr lang="en-GB" dirty="0" smtClean="0"/>
              <a:t>.</a:t>
            </a:r>
          </a:p>
          <a:p>
            <a:endParaRPr lang="en-GB" sz="900" dirty="0" smtClean="0"/>
          </a:p>
          <a:p>
            <a:r>
              <a:rPr lang="en-GB" b="1" dirty="0" err="1" smtClean="0"/>
              <a:t>Duyu</a:t>
            </a:r>
            <a:r>
              <a:rPr lang="en-GB" b="1" dirty="0" smtClean="0"/>
              <a:t> Tang, </a:t>
            </a:r>
            <a:r>
              <a:rPr lang="en-GB" b="1" dirty="0" err="1" smtClean="0"/>
              <a:t>Furu</a:t>
            </a:r>
            <a:r>
              <a:rPr lang="en-GB" b="1" dirty="0" smtClean="0"/>
              <a:t> Wei, Bing Qin, Ting Liu, and Ming Zhou</a:t>
            </a:r>
            <a:r>
              <a:rPr lang="en-GB" dirty="0" smtClean="0"/>
              <a:t>.</a:t>
            </a:r>
            <a:r>
              <a:rPr lang="en-GB" b="1" dirty="0" smtClean="0"/>
              <a:t> </a:t>
            </a:r>
            <a:r>
              <a:rPr lang="en-GB" dirty="0" err="1" smtClean="0"/>
              <a:t>Coooolll</a:t>
            </a:r>
            <a:r>
              <a:rPr lang="en-GB" dirty="0" smtClean="0"/>
              <a:t>: A Deep Learning System for Twitter Sentiment Classification. 8th International Workshop on Semantic Evaluation (</a:t>
            </a:r>
            <a:r>
              <a:rPr lang="en-GB" dirty="0" err="1" smtClean="0"/>
              <a:t>SemEval</a:t>
            </a:r>
            <a:r>
              <a:rPr lang="en-GB" dirty="0" smtClean="0"/>
              <a:t> 2014), pages 208–212, ACL, </a:t>
            </a:r>
            <a:r>
              <a:rPr lang="en-GB" b="1" dirty="0" smtClean="0"/>
              <a:t>2014</a:t>
            </a:r>
            <a:r>
              <a:rPr lang="en-GB" dirty="0" smtClean="0"/>
              <a:t>.</a:t>
            </a:r>
          </a:p>
          <a:p>
            <a:endParaRPr lang="en-GB" sz="900" dirty="0" smtClean="0"/>
          </a:p>
          <a:p>
            <a:endParaRPr lang="en-GB" sz="900" dirty="0"/>
          </a:p>
          <a:p>
            <a:r>
              <a:rPr lang="en-GB" b="1" dirty="0"/>
              <a:t>Kim Schouten and Flavius </a:t>
            </a:r>
            <a:r>
              <a:rPr lang="en-GB" b="1" dirty="0" err="1"/>
              <a:t>Frasincar</a:t>
            </a:r>
            <a:r>
              <a:rPr lang="en-GB" dirty="0"/>
              <a:t>. Ontology-Driven Sentiment Analysis of Product and Service Aspects. </a:t>
            </a:r>
            <a:r>
              <a:rPr lang="en-GB" dirty="0" smtClean="0"/>
              <a:t>15th </a:t>
            </a:r>
            <a:r>
              <a:rPr lang="en-GB" dirty="0"/>
              <a:t>Extended Semantic Web Conference (ESWC 2018), Lecture Notes in Computer Science, Volume 10843, pages 608-623, Springer, </a:t>
            </a:r>
            <a:r>
              <a:rPr lang="en-GB" b="1" dirty="0"/>
              <a:t>2018</a:t>
            </a:r>
            <a:r>
              <a:rPr lang="en-GB" dirty="0"/>
              <a:t>.</a:t>
            </a:r>
          </a:p>
          <a:p>
            <a:endParaRPr lang="en-GB" dirty="0"/>
          </a:p>
        </p:txBody>
      </p:sp>
      <p:sp>
        <p:nvSpPr>
          <p:cNvPr id="4" name="Footer Placeholder 3"/>
          <p:cNvSpPr>
            <a:spLocks noGrp="1"/>
          </p:cNvSpPr>
          <p:nvPr>
            <p:ph type="ftr" sz="quarter" idx="11"/>
          </p:nvPr>
        </p:nvSpPr>
        <p:spPr/>
        <p:txBody>
          <a:bodyPr/>
          <a:lstStyle/>
          <a:p>
            <a:pPr>
              <a:defRPr/>
            </a:pPr>
            <a:endParaRPr lang="en-US" dirty="0" smtClean="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fld id="{7B4BD39F-A964-4876-A31E-F21A2A06217E}" type="slidenum">
              <a:rPr lang="en-US" smtClean="0"/>
              <a:pPr>
                <a:defRPr/>
              </a:pPr>
              <a:t>26</a:t>
            </a:fld>
            <a:endParaRPr lang="en-US" dirty="0"/>
          </a:p>
        </p:txBody>
      </p:sp>
    </p:spTree>
    <p:extLst>
      <p:ext uri="{BB962C8B-B14F-4D97-AF65-F5344CB8AC3E}">
        <p14:creationId xmlns:p14="http://schemas.microsoft.com/office/powerpoint/2010/main" val="345733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Due to the convenience of shopping online there is an </a:t>
            </a:r>
            <a:r>
              <a:rPr lang="en-US" i="1" dirty="0" smtClean="0"/>
              <a:t>increasing number of Web shops</a:t>
            </a:r>
          </a:p>
          <a:p>
            <a:endParaRPr lang="en-US" sz="1000" dirty="0" smtClean="0"/>
          </a:p>
          <a:p>
            <a:r>
              <a:rPr lang="en-US" dirty="0" smtClean="0"/>
              <a:t>Web shops often provide a platform for consumers to share their experiences, which lead to an </a:t>
            </a:r>
            <a:r>
              <a:rPr lang="en-US" i="1" dirty="0" smtClean="0"/>
              <a:t>increasing number of product reviews</a:t>
            </a:r>
            <a:r>
              <a:rPr lang="en-US" dirty="0" smtClean="0"/>
              <a:t>:</a:t>
            </a:r>
          </a:p>
          <a:p>
            <a:pPr lvl="1"/>
            <a:r>
              <a:rPr lang="en-US" dirty="0" smtClean="0"/>
              <a:t>In 2014: the number of reviews on Amazon exceeded 10 million</a:t>
            </a:r>
          </a:p>
          <a:p>
            <a:pPr lvl="1"/>
            <a:endParaRPr lang="en-US" sz="1000" dirty="0" smtClean="0"/>
          </a:p>
          <a:p>
            <a:r>
              <a:rPr lang="en-US" dirty="0" smtClean="0"/>
              <a:t>Product reviews used for </a:t>
            </a:r>
            <a:r>
              <a:rPr lang="en-US" i="1" dirty="0" smtClean="0"/>
              <a:t>decision making</a:t>
            </a:r>
            <a:r>
              <a:rPr lang="en-US" dirty="0" smtClean="0"/>
              <a:t>:</a:t>
            </a:r>
          </a:p>
          <a:p>
            <a:pPr lvl="1"/>
            <a:r>
              <a:rPr lang="en-US" dirty="0" smtClean="0"/>
              <a:t>Consumers: decide or confirm which products to buy</a:t>
            </a:r>
          </a:p>
          <a:p>
            <a:pPr lvl="1"/>
            <a:r>
              <a:rPr lang="en-US" dirty="0" smtClean="0"/>
              <a:t>Producers: improve or develop new products, marketing campaigns, etc. </a:t>
            </a:r>
          </a:p>
          <a:p>
            <a:endParaRPr lang="en-US" dirty="0"/>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3</a:t>
            </a:fld>
            <a:endParaRPr lang="en-US"/>
          </a:p>
        </p:txBody>
      </p:sp>
    </p:spTree>
    <p:extLst>
      <p:ext uri="{BB962C8B-B14F-4D97-AF65-F5344CB8AC3E}">
        <p14:creationId xmlns:p14="http://schemas.microsoft.com/office/powerpoint/2010/main" val="2129371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8229600" cy="4925144"/>
          </a:xfrm>
        </p:spPr>
        <p:txBody>
          <a:bodyPr>
            <a:normAutofit/>
          </a:bodyPr>
          <a:lstStyle/>
          <a:p>
            <a:r>
              <a:rPr lang="en-US" dirty="0" smtClean="0"/>
              <a:t>Reading all reviews is time consuming, therefore the need for </a:t>
            </a:r>
            <a:r>
              <a:rPr lang="en-US" i="1" dirty="0" smtClean="0"/>
              <a:t>automation</a:t>
            </a:r>
          </a:p>
          <a:p>
            <a:endParaRPr lang="en-US" sz="1000" i="1" dirty="0" smtClean="0"/>
          </a:p>
          <a:p>
            <a:r>
              <a:rPr lang="en-US" b="1" dirty="0" smtClean="0"/>
              <a:t>Sentiment mining</a:t>
            </a:r>
            <a:r>
              <a:rPr lang="en-US" i="1" dirty="0" smtClean="0"/>
              <a:t> </a:t>
            </a:r>
            <a:r>
              <a:rPr lang="en-US" dirty="0" smtClean="0"/>
              <a:t>is defined as the automatic assessment of the sentiment expressed in text (in our case by consumers in product reviews)</a:t>
            </a:r>
          </a:p>
          <a:p>
            <a:endParaRPr lang="en-US" sz="1000" dirty="0" smtClean="0"/>
          </a:p>
          <a:p>
            <a:r>
              <a:rPr lang="en-US" dirty="0" smtClean="0"/>
              <a:t>Several granularities of sentiment mining:</a:t>
            </a:r>
          </a:p>
          <a:p>
            <a:pPr lvl="1"/>
            <a:r>
              <a:rPr lang="en-US" b="1" dirty="0" smtClean="0"/>
              <a:t>Review-level</a:t>
            </a:r>
          </a:p>
          <a:p>
            <a:pPr lvl="1"/>
            <a:r>
              <a:rPr lang="en-US" b="1" dirty="0" smtClean="0"/>
              <a:t>Sentence-level</a:t>
            </a:r>
          </a:p>
          <a:p>
            <a:pPr lvl="1"/>
            <a:r>
              <a:rPr lang="en-US" i="1" dirty="0" smtClean="0"/>
              <a:t>Aspect</a:t>
            </a:r>
            <a:r>
              <a:rPr lang="en-US" dirty="0" smtClean="0"/>
              <a:t>-level (product aspects are sometimes referred to as product features): </a:t>
            </a:r>
            <a:r>
              <a:rPr lang="en-US" b="1" dirty="0" smtClean="0"/>
              <a:t>Aspect-Based Sentiment </a:t>
            </a:r>
            <a:r>
              <a:rPr lang="en-US" b="1" dirty="0"/>
              <a:t>A</a:t>
            </a:r>
            <a:r>
              <a:rPr lang="en-US" b="1" dirty="0" smtClean="0"/>
              <a:t>nalysis (ABSA)</a:t>
            </a:r>
            <a:r>
              <a:rPr lang="en-US" dirty="0" smtClean="0"/>
              <a:t>:</a:t>
            </a:r>
          </a:p>
          <a:p>
            <a:pPr lvl="2"/>
            <a:r>
              <a:rPr lang="en-US" b="1" dirty="0" smtClean="0"/>
              <a:t>Review-level </a:t>
            </a:r>
            <a:r>
              <a:rPr lang="en-US" dirty="0" smtClean="0"/>
              <a:t>[our focus here] </a:t>
            </a:r>
            <a:endParaRPr lang="en-US" i="1" dirty="0" smtClean="0"/>
          </a:p>
          <a:p>
            <a:pPr lvl="2"/>
            <a:r>
              <a:rPr lang="en-US" b="1" dirty="0" smtClean="0"/>
              <a:t>Sentence-level</a:t>
            </a:r>
          </a:p>
          <a:p>
            <a:endParaRPr lang="en-US" dirty="0"/>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4</a:t>
            </a:fld>
            <a:endParaRPr lang="en-US"/>
          </a:p>
        </p:txBody>
      </p:sp>
    </p:spTree>
    <p:extLst>
      <p:ext uri="{BB962C8B-B14F-4D97-AF65-F5344CB8AC3E}">
        <p14:creationId xmlns:p14="http://schemas.microsoft.com/office/powerpoint/2010/main" val="217624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Aspect-Based Sentiment </a:t>
            </a:r>
            <a:r>
              <a:rPr lang="en-US" dirty="0"/>
              <a:t>A</a:t>
            </a:r>
            <a:r>
              <a:rPr lang="en-US" dirty="0" smtClean="0"/>
              <a:t>nalysis (ABSA) has two stages:</a:t>
            </a:r>
          </a:p>
          <a:p>
            <a:pPr lvl="1"/>
            <a:r>
              <a:rPr lang="en-US" b="1" dirty="0" smtClean="0"/>
              <a:t>Aspect detection</a:t>
            </a:r>
            <a:r>
              <a:rPr lang="en-US" dirty="0" smtClean="0"/>
              <a:t>:</a:t>
            </a:r>
          </a:p>
          <a:p>
            <a:pPr lvl="2"/>
            <a:r>
              <a:rPr lang="en-US" dirty="0" smtClean="0"/>
              <a:t>Explicit aspect detection: aspects appear literally in product reviews</a:t>
            </a:r>
          </a:p>
          <a:p>
            <a:pPr lvl="2"/>
            <a:r>
              <a:rPr lang="en-US" dirty="0" smtClean="0"/>
              <a:t>Implicit aspect detection: aspects do not appear literally in the product reviews</a:t>
            </a:r>
          </a:p>
          <a:p>
            <a:pPr marL="857250" lvl="1" indent="-342900"/>
            <a:r>
              <a:rPr lang="en-US" b="1" dirty="0" smtClean="0"/>
              <a:t>Sentiment detection</a:t>
            </a:r>
            <a:r>
              <a:rPr lang="en-US" dirty="0" smtClean="0"/>
              <a:t>: assigning the sentiment associated to explicit or implicit aspects [our focus here]</a:t>
            </a:r>
          </a:p>
          <a:p>
            <a:pPr marL="857250" lvl="1" indent="-342900">
              <a:buNone/>
            </a:pPr>
            <a:endParaRPr lang="en-US" sz="1000" dirty="0" smtClean="0"/>
          </a:p>
          <a:p>
            <a:pPr marL="457200"/>
            <a:r>
              <a:rPr lang="en-US" dirty="0" smtClean="0"/>
              <a:t>Main problem:</a:t>
            </a:r>
          </a:p>
          <a:p>
            <a:pPr marL="857250" lvl="1"/>
            <a:r>
              <a:rPr lang="en-US" dirty="0"/>
              <a:t>In previous work we have proposed </a:t>
            </a:r>
            <a:r>
              <a:rPr lang="en-US" dirty="0" smtClean="0"/>
              <a:t>a hybrid </a:t>
            </a:r>
            <a:r>
              <a:rPr lang="en-US" dirty="0"/>
              <a:t>approach to detect the sentiment for an aspect at </a:t>
            </a:r>
            <a:r>
              <a:rPr lang="en-US" dirty="0" smtClean="0"/>
              <a:t>sentence-level</a:t>
            </a:r>
          </a:p>
          <a:p>
            <a:pPr marL="857250" lvl="1"/>
            <a:r>
              <a:rPr lang="en-US" i="1" dirty="0" smtClean="0"/>
              <a:t>How to find the sentiment for an aspect using a </a:t>
            </a:r>
            <a:r>
              <a:rPr lang="en-US" i="1" dirty="0"/>
              <a:t>hybrid approach at </a:t>
            </a:r>
            <a:r>
              <a:rPr lang="en-US" i="1" dirty="0" smtClean="0"/>
              <a:t>review-level?</a:t>
            </a:r>
          </a:p>
          <a:p>
            <a:endParaRPr lang="en-US" dirty="0"/>
          </a:p>
        </p:txBody>
      </p:sp>
      <p:sp>
        <p:nvSpPr>
          <p:cNvPr id="4" name="Footer Placeholder 3"/>
          <p:cNvSpPr>
            <a:spLocks noGrp="1"/>
          </p:cNvSpPr>
          <p:nvPr>
            <p:ph type="ftr" sz="quarter" idx="11"/>
          </p:nvPr>
        </p:nvSpPr>
        <p:spPr/>
        <p:txBody>
          <a:bodyPr/>
          <a:lstStyle/>
          <a:p>
            <a:pPr>
              <a:defRPr/>
            </a:pPr>
            <a:r>
              <a:rPr lang="en-US" dirty="0" smtClean="0"/>
              <a:t> </a:t>
            </a:r>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5</a:t>
            </a:fld>
            <a:endParaRPr lang="en-US"/>
          </a:p>
        </p:txBody>
      </p:sp>
    </p:spTree>
    <p:extLst>
      <p:ext uri="{BB962C8B-B14F-4D97-AF65-F5344CB8AC3E}">
        <p14:creationId xmlns:p14="http://schemas.microsoft.com/office/powerpoint/2010/main" val="337506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r>
              <a:rPr lang="en-US" dirty="0" smtClean="0"/>
              <a:t>Approach: </a:t>
            </a:r>
            <a:r>
              <a:rPr lang="en-US" b="1" dirty="0" smtClean="0"/>
              <a:t>A Two-Step Hybrid Approach for ABSA at review-level</a:t>
            </a:r>
          </a:p>
          <a:p>
            <a:pPr marL="914400" lvl="1" indent="-457200">
              <a:buFont typeface="+mj-lt"/>
              <a:buAutoNum type="arabicPeriod"/>
            </a:pPr>
            <a:r>
              <a:rPr lang="en-US" b="1" dirty="0" smtClean="0"/>
              <a:t>Ontology-based reasoning</a:t>
            </a:r>
          </a:p>
          <a:p>
            <a:pPr marL="914400" lvl="1" indent="-457200">
              <a:buFont typeface="+mj-lt"/>
              <a:buAutoNum type="arabicPeriod"/>
            </a:pPr>
            <a:r>
              <a:rPr lang="en-US" b="1" dirty="0" smtClean="0"/>
              <a:t>Machine learning (backup solution)</a:t>
            </a:r>
            <a:r>
              <a:rPr lang="en-US" dirty="0" smtClean="0"/>
              <a:t/>
            </a:r>
            <a:br>
              <a:rPr lang="en-US" dirty="0" smtClean="0"/>
            </a:br>
            <a:endParaRPr lang="en-US" dirty="0" smtClean="0"/>
          </a:p>
          <a:p>
            <a:r>
              <a:rPr lang="en-US" dirty="0" err="1" smtClean="0"/>
              <a:t>Ontologies</a:t>
            </a:r>
            <a:r>
              <a:rPr lang="en-US" dirty="0" smtClean="0"/>
              <a:t> advantages:</a:t>
            </a:r>
          </a:p>
          <a:p>
            <a:pPr lvl="1"/>
            <a:r>
              <a:rPr lang="en-US" dirty="0" smtClean="0"/>
              <a:t>Deal with small training data</a:t>
            </a:r>
          </a:p>
          <a:p>
            <a:pPr lvl="1"/>
            <a:r>
              <a:rPr lang="en-US" dirty="0" smtClean="0"/>
              <a:t>Use axioms to derive implicit information</a:t>
            </a:r>
          </a:p>
          <a:p>
            <a:pPr lvl="1"/>
            <a:endParaRPr lang="en-US" sz="1000" dirty="0" smtClean="0"/>
          </a:p>
          <a:p>
            <a:r>
              <a:rPr lang="en-US" dirty="0" smtClean="0"/>
              <a:t>But, ontologies have limited coverage:</a:t>
            </a:r>
          </a:p>
          <a:p>
            <a:pPr lvl="1"/>
            <a:r>
              <a:rPr lang="en-US" dirty="0" smtClean="0"/>
              <a:t>Increase the </a:t>
            </a:r>
            <a:r>
              <a:rPr lang="en-US" i="1" dirty="0" smtClean="0"/>
              <a:t>hits</a:t>
            </a:r>
            <a:r>
              <a:rPr lang="en-US" dirty="0" smtClean="0"/>
              <a:t> of the ontology by exploiting similarities between lexical representations of ontology concepts and text words using their corresponding </a:t>
            </a:r>
            <a:r>
              <a:rPr lang="en-US" i="1" dirty="0" smtClean="0"/>
              <a:t>word </a:t>
            </a:r>
            <a:r>
              <a:rPr lang="en-US" i="1" dirty="0" err="1" smtClean="0"/>
              <a:t>embeddings</a:t>
            </a:r>
            <a:endParaRPr lang="en-US" i="1" dirty="0" smtClean="0"/>
          </a:p>
        </p:txBody>
      </p:sp>
      <p:sp>
        <p:nvSpPr>
          <p:cNvPr id="4" name="Footer Placeholder 3"/>
          <p:cNvSpPr>
            <a:spLocks noGrp="1"/>
          </p:cNvSpPr>
          <p:nvPr>
            <p:ph type="ftr" sz="quarter" idx="11"/>
          </p:nvPr>
        </p:nvSpPr>
        <p:spPr/>
        <p:txBody>
          <a:bodyPr/>
          <a:lstStyle/>
          <a:p>
            <a:pPr>
              <a:defRPr/>
            </a:pPr>
            <a:endParaRPr lang="en-US" dirty="0" smtClean="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fld id="{7B4BD39F-A964-4876-A31E-F21A2A06217E}" type="slidenum">
              <a:rPr lang="en-US" smtClean="0"/>
              <a:pPr>
                <a:defRPr/>
              </a:pPr>
              <a:t>6</a:t>
            </a:fld>
            <a:endParaRPr lang="en-US" dirty="0"/>
          </a:p>
        </p:txBody>
      </p:sp>
    </p:spTree>
    <p:extLst>
      <p:ext uri="{BB962C8B-B14F-4D97-AF65-F5344CB8AC3E}">
        <p14:creationId xmlns:p14="http://schemas.microsoft.com/office/powerpoint/2010/main" val="27197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GB" dirty="0"/>
          </a:p>
        </p:txBody>
      </p:sp>
      <p:sp>
        <p:nvSpPr>
          <p:cNvPr id="3" name="Content Placeholder 2"/>
          <p:cNvSpPr>
            <a:spLocks noGrp="1"/>
          </p:cNvSpPr>
          <p:nvPr>
            <p:ph idx="1"/>
          </p:nvPr>
        </p:nvSpPr>
        <p:spPr>
          <a:xfrm>
            <a:off x="457200" y="1600200"/>
            <a:ext cx="8435280" cy="4525963"/>
          </a:xfrm>
        </p:spPr>
        <p:txBody>
          <a:bodyPr/>
          <a:lstStyle/>
          <a:p>
            <a:r>
              <a:rPr lang="en-US" dirty="0" smtClean="0"/>
              <a:t>(Aspect-Based) Sentiment Analysis [(AB)SA]:</a:t>
            </a:r>
          </a:p>
          <a:p>
            <a:pPr lvl="1"/>
            <a:r>
              <a:rPr lang="en-US" b="1" dirty="0" smtClean="0"/>
              <a:t>Knowledge Base Reasoning</a:t>
            </a:r>
            <a:r>
              <a:rPr lang="en-US" dirty="0" smtClean="0"/>
              <a:t>:</a:t>
            </a:r>
          </a:p>
          <a:p>
            <a:pPr lvl="2"/>
            <a:r>
              <a:rPr lang="en-US" dirty="0" smtClean="0"/>
              <a:t>(Agarwal et al., 2014): use a domain ontology extracted from a common-sense knowledge  network (</a:t>
            </a:r>
            <a:r>
              <a:rPr lang="en-US" dirty="0" err="1" smtClean="0"/>
              <a:t>ConceptNet</a:t>
            </a:r>
            <a:r>
              <a:rPr lang="en-US" dirty="0" smtClean="0"/>
              <a:t>) and a semantic lexicon (WordNet), sentiment </a:t>
            </a:r>
            <a:r>
              <a:rPr lang="en-US" dirty="0"/>
              <a:t>lexicons (</a:t>
            </a:r>
            <a:r>
              <a:rPr lang="en-US" dirty="0" err="1"/>
              <a:t>SenticNet</a:t>
            </a:r>
            <a:r>
              <a:rPr lang="en-US" dirty="0"/>
              <a:t>, </a:t>
            </a:r>
            <a:r>
              <a:rPr lang="en-US" dirty="0" err="1"/>
              <a:t>SentiWordNet</a:t>
            </a:r>
            <a:r>
              <a:rPr lang="en-US" dirty="0"/>
              <a:t>, and General </a:t>
            </a:r>
            <a:r>
              <a:rPr lang="en-US" dirty="0" smtClean="0"/>
              <a:t>Inquirer), and a dependency parser to link the previous two [</a:t>
            </a:r>
            <a:r>
              <a:rPr lang="en-US" i="1" dirty="0" smtClean="0"/>
              <a:t>review-level ABSA</a:t>
            </a:r>
            <a:r>
              <a:rPr lang="en-US" dirty="0" smtClean="0"/>
              <a:t> and </a:t>
            </a:r>
            <a:r>
              <a:rPr lang="en-US" i="1" dirty="0" smtClean="0"/>
              <a:t>review-level SA</a:t>
            </a:r>
            <a:r>
              <a:rPr lang="en-US" dirty="0" smtClean="0"/>
              <a:t>]</a:t>
            </a:r>
          </a:p>
          <a:p>
            <a:pPr lvl="1"/>
            <a:r>
              <a:rPr lang="en-US" b="1" dirty="0" smtClean="0"/>
              <a:t>Machine Learning</a:t>
            </a:r>
            <a:r>
              <a:rPr lang="en-US" dirty="0" smtClean="0"/>
              <a:t>:</a:t>
            </a:r>
          </a:p>
          <a:p>
            <a:pPr lvl="2"/>
            <a:r>
              <a:rPr lang="en-US" dirty="0" smtClean="0"/>
              <a:t>(Tang et al., 2016): use word </a:t>
            </a:r>
            <a:r>
              <a:rPr lang="en-US" dirty="0" err="1" smtClean="0"/>
              <a:t>embeddings</a:t>
            </a:r>
            <a:r>
              <a:rPr lang="en-US" dirty="0" smtClean="0"/>
              <a:t> and handcrafted features (e.g., capitalization, emoticons, elongations) in conjunction with a support vector machine (SVM) [</a:t>
            </a:r>
            <a:r>
              <a:rPr lang="en-US" i="1" dirty="0" smtClean="0"/>
              <a:t>Twitter-level SA</a:t>
            </a:r>
            <a:r>
              <a:rPr lang="en-US" dirty="0" smtClean="0"/>
              <a:t>]</a:t>
            </a:r>
          </a:p>
          <a:p>
            <a:pPr lvl="1"/>
            <a:r>
              <a:rPr lang="en-US" b="1" dirty="0" smtClean="0"/>
              <a:t>Hybrid</a:t>
            </a:r>
            <a:r>
              <a:rPr lang="en-US" dirty="0" smtClean="0"/>
              <a:t>:</a:t>
            </a:r>
          </a:p>
          <a:p>
            <a:pPr lvl="2"/>
            <a:r>
              <a:rPr lang="en-US" dirty="0" smtClean="0"/>
              <a:t>(Schouten and </a:t>
            </a:r>
            <a:r>
              <a:rPr lang="en-US" dirty="0" err="1" smtClean="0"/>
              <a:t>Frasincar</a:t>
            </a:r>
            <a:r>
              <a:rPr lang="en-US" dirty="0" smtClean="0"/>
              <a:t>, 2017): use a two-step approach, first a handcrafted domain ontology reasoning and, if this is inconclusive then an SVM (backup) employing a bag-of-words (</a:t>
            </a:r>
            <a:r>
              <a:rPr lang="en-US" dirty="0" err="1" smtClean="0"/>
              <a:t>BoW</a:t>
            </a:r>
            <a:r>
              <a:rPr lang="en-US" dirty="0" smtClean="0"/>
              <a:t>), current aspect, and Stanford sentence sentiment [</a:t>
            </a:r>
            <a:r>
              <a:rPr lang="en-US" i="1" dirty="0" smtClean="0"/>
              <a:t>sentence-level ABSA</a:t>
            </a:r>
            <a:r>
              <a:rPr lang="en-US" dirty="0" smtClean="0"/>
              <a:t>] </a:t>
            </a:r>
            <a:endParaRPr lang="en-GB" dirty="0"/>
          </a:p>
        </p:txBody>
      </p:sp>
      <p:sp>
        <p:nvSpPr>
          <p:cNvPr id="5" name="Slide Number Placeholder 4"/>
          <p:cNvSpPr>
            <a:spLocks noGrp="1"/>
          </p:cNvSpPr>
          <p:nvPr>
            <p:ph type="sldNum" sz="quarter" idx="12"/>
          </p:nvPr>
        </p:nvSpPr>
        <p:spPr/>
        <p:txBody>
          <a:bodyPr/>
          <a:lstStyle/>
          <a:p>
            <a:pPr>
              <a:defRPr/>
            </a:pPr>
            <a:endParaRPr lang="en-US" dirty="0" smtClean="0"/>
          </a:p>
          <a:p>
            <a:pPr>
              <a:defRPr/>
            </a:pPr>
            <a:fld id="{7B4BD39F-A964-4876-A31E-F21A2A06217E}" type="slidenum">
              <a:rPr lang="en-US" smtClean="0"/>
              <a:pPr>
                <a:defRPr/>
              </a:pPr>
              <a:t>7</a:t>
            </a:fld>
            <a:endParaRPr lang="en-US" dirty="0"/>
          </a:p>
        </p:txBody>
      </p:sp>
    </p:spTree>
    <p:extLst>
      <p:ext uri="{BB962C8B-B14F-4D97-AF65-F5344CB8AC3E}">
        <p14:creationId xmlns:p14="http://schemas.microsoft.com/office/powerpoint/2010/main" val="2625144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r>
              <a:rPr lang="en-US" dirty="0" smtClean="0"/>
              <a:t>SemEval</a:t>
            </a:r>
            <a:r>
              <a:rPr lang="en-US" dirty="0"/>
              <a:t>-</a:t>
            </a:r>
            <a:r>
              <a:rPr lang="en-US" dirty="0" smtClean="0"/>
              <a:t>2016 dataset: restaurants reviews</a:t>
            </a:r>
          </a:p>
          <a:p>
            <a:pPr lvl="1"/>
            <a:r>
              <a:rPr lang="en-US" dirty="0" smtClean="0"/>
              <a:t>Training set: </a:t>
            </a:r>
          </a:p>
          <a:p>
            <a:pPr lvl="2"/>
            <a:r>
              <a:rPr lang="en-US" dirty="0" smtClean="0"/>
              <a:t>335 reviews:</a:t>
            </a:r>
          </a:p>
          <a:p>
            <a:pPr lvl="3"/>
            <a:r>
              <a:rPr lang="en-US" dirty="0" smtClean="0"/>
              <a:t>1,435 review-aspect pairs</a:t>
            </a:r>
          </a:p>
          <a:p>
            <a:pPr lvl="1"/>
            <a:r>
              <a:rPr lang="en-US" dirty="0" smtClean="0"/>
              <a:t>Test set:</a:t>
            </a:r>
          </a:p>
          <a:p>
            <a:pPr lvl="2"/>
            <a:r>
              <a:rPr lang="en-US" dirty="0" smtClean="0"/>
              <a:t>90 reviews:</a:t>
            </a:r>
          </a:p>
          <a:p>
            <a:pPr lvl="3"/>
            <a:r>
              <a:rPr lang="en-US" dirty="0"/>
              <a:t>404 review-aspect pairs</a:t>
            </a:r>
          </a:p>
          <a:p>
            <a:r>
              <a:rPr lang="en-US" dirty="0" smtClean="0"/>
              <a:t>Each review-aspect pair is annotated with sentiment: </a:t>
            </a:r>
            <a:r>
              <a:rPr lang="en-US" i="1" dirty="0" smtClean="0"/>
              <a:t>positive</a:t>
            </a:r>
            <a:r>
              <a:rPr lang="en-US" dirty="0" smtClean="0"/>
              <a:t>, </a:t>
            </a:r>
            <a:r>
              <a:rPr lang="en-US" i="1" dirty="0" smtClean="0"/>
              <a:t>negative</a:t>
            </a:r>
            <a:r>
              <a:rPr lang="en-US" dirty="0" smtClean="0"/>
              <a:t>, </a:t>
            </a:r>
            <a:r>
              <a:rPr lang="en-US" i="1" dirty="0" smtClean="0"/>
              <a:t>neutral</a:t>
            </a:r>
            <a:r>
              <a:rPr lang="en-US" dirty="0" smtClean="0"/>
              <a:t>, or </a:t>
            </a:r>
            <a:r>
              <a:rPr lang="en-US" i="1" dirty="0" smtClean="0"/>
              <a:t>conflict</a:t>
            </a:r>
          </a:p>
          <a:p>
            <a:r>
              <a:rPr lang="en-US" dirty="0" smtClean="0"/>
              <a:t>A review can contain multiple aspects</a:t>
            </a:r>
          </a:p>
          <a:p>
            <a:r>
              <a:rPr lang="en-US" dirty="0" smtClean="0"/>
              <a:t>Task: </a:t>
            </a:r>
            <a:r>
              <a:rPr lang="en-US" i="1" dirty="0" smtClean="0"/>
              <a:t>detect the aspect-based sentiment at review-level</a:t>
            </a:r>
            <a:endParaRPr lang="en-US" i="1" dirty="0"/>
          </a:p>
        </p:txBody>
      </p:sp>
      <p:sp>
        <p:nvSpPr>
          <p:cNvPr id="4" name="Footer Placeholder 3"/>
          <p:cNvSpPr>
            <a:spLocks noGrp="1"/>
          </p:cNvSpPr>
          <p:nvPr>
            <p:ph type="ftr" sz="quarter" idx="11"/>
          </p:nvPr>
        </p:nvSpPr>
        <p:spPr/>
        <p:txBody>
          <a:bodyPr/>
          <a:lstStyle/>
          <a:p>
            <a:pPr>
              <a:defRPr/>
            </a:pPr>
            <a:endParaRPr lang="en-US" dirty="0" smtClean="0"/>
          </a:p>
          <a:p>
            <a:pPr>
              <a:defRPr/>
            </a:pPr>
            <a:endParaRPr lang="en-US" dirty="0"/>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8</a:t>
            </a:fld>
            <a:endParaRPr lang="en-US"/>
          </a:p>
        </p:txBody>
      </p:sp>
    </p:spTree>
    <p:extLst>
      <p:ext uri="{BB962C8B-B14F-4D97-AF65-F5344CB8AC3E}">
        <p14:creationId xmlns:p14="http://schemas.microsoft.com/office/powerpoint/2010/main" val="82814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GB" dirty="0"/>
          </a:p>
        </p:txBody>
      </p:sp>
      <p:sp>
        <p:nvSpPr>
          <p:cNvPr id="4" name="Footer Placeholder 3"/>
          <p:cNvSpPr>
            <a:spLocks noGrp="1"/>
          </p:cNvSpPr>
          <p:nvPr>
            <p:ph type="ftr" sz="quarter" idx="11"/>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2"/>
          </p:nvPr>
        </p:nvSpPr>
        <p:spPr/>
        <p:txBody>
          <a:bodyPr/>
          <a:lstStyle/>
          <a:p>
            <a:pPr>
              <a:defRPr/>
            </a:pPr>
            <a:endParaRPr lang="en-US" smtClean="0"/>
          </a:p>
          <a:p>
            <a:pPr>
              <a:defRPr/>
            </a:pPr>
            <a:fld id="{7B4BD39F-A964-4876-A31E-F21A2A06217E}" type="slidenum">
              <a:rPr lang="en-US" smtClean="0"/>
              <a:pPr>
                <a:defRPr/>
              </a:pPr>
              <a:t>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11" y="1988840"/>
            <a:ext cx="8640960" cy="3617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8834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27928</TotalTime>
  <Words>6201</Words>
  <Application>Microsoft Office PowerPoint</Application>
  <PresentationFormat>On-screen Show (4:3)</PresentationFormat>
  <Paragraphs>393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 Using Word Embeddings for Ontology-Driven Aspect-Based Sentiment Analysis</vt:lpstr>
      <vt:lpstr>Contents</vt:lpstr>
      <vt:lpstr>Motivation</vt:lpstr>
      <vt:lpstr>Motivation</vt:lpstr>
      <vt:lpstr>Motivation</vt:lpstr>
      <vt:lpstr>Main Idea</vt:lpstr>
      <vt:lpstr>Related Work</vt:lpstr>
      <vt:lpstr>Data</vt:lpstr>
      <vt:lpstr>Example</vt:lpstr>
      <vt:lpstr>Frequencies of Aspects in Reviews</vt:lpstr>
      <vt:lpstr>Frequencies of Sentiment in Reviews </vt:lpstr>
      <vt:lpstr>Word Embedding Data</vt:lpstr>
      <vt:lpstr>Methodology – Ontology</vt:lpstr>
      <vt:lpstr>Methodology – Ontology</vt:lpstr>
      <vt:lpstr>Methodology – Word Embedding</vt:lpstr>
      <vt:lpstr>Methodology – Algorithm</vt:lpstr>
      <vt:lpstr>Methodology – Algorithm</vt:lpstr>
      <vt:lpstr>Methodology – Algorithm</vt:lpstr>
      <vt:lpstr>Methodology – Algorithm</vt:lpstr>
      <vt:lpstr>Evaluation</vt:lpstr>
      <vt:lpstr>Evaluation</vt:lpstr>
      <vt:lpstr>Evaluation</vt:lpstr>
      <vt:lpstr>Evaluation</vt:lpstr>
      <vt:lpstr>Evaluation</vt:lpstr>
      <vt:lpstr>Conclusion</vt:lpstr>
      <vt:lpstr>References</vt:lpstr>
    </vt:vector>
  </TitlesOfParts>
  <Company>Technische Universiteit Eindhoven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4+1 View Model of Software Architecture</dc:title>
  <dc:creator>BCF</dc:creator>
  <cp:lastModifiedBy>Flavius</cp:lastModifiedBy>
  <cp:revision>497</cp:revision>
  <dcterms:created xsi:type="dcterms:W3CDTF">2005-07-13T13:15:44Z</dcterms:created>
  <dcterms:modified xsi:type="dcterms:W3CDTF">2020-03-29T18:27:42Z</dcterms:modified>
</cp:coreProperties>
</file>