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306" r:id="rId5"/>
    <p:sldId id="307" r:id="rId6"/>
    <p:sldId id="308" r:id="rId7"/>
    <p:sldId id="309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23" r:id="rId16"/>
    <p:sldId id="318" r:id="rId17"/>
    <p:sldId id="319" r:id="rId18"/>
    <p:sldId id="320" r:id="rId19"/>
    <p:sldId id="321" r:id="rId20"/>
    <p:sldId id="322" r:id="rId21"/>
    <p:sldId id="324" r:id="rId22"/>
    <p:sldId id="326" r:id="rId23"/>
    <p:sldId id="327" r:id="rId24"/>
    <p:sldId id="329" r:id="rId25"/>
    <p:sldId id="330" r:id="rId26"/>
    <p:sldId id="328" r:id="rId27"/>
    <p:sldId id="310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00"/>
    <a:srgbClr val="00CCFF"/>
    <a:srgbClr val="FF9900"/>
    <a:srgbClr val="669900"/>
    <a:srgbClr val="99FF99"/>
    <a:srgbClr val="FF7C8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 varScale="1">
        <p:scale>
          <a:sx n="77" d="100"/>
          <a:sy n="77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85B809F-6719-496B-9813-E22A5CA5E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EA78DB2-3053-4A3A-8B32-20694F77E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72CA0-1440-4FF7-99E9-46E04AC49B5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061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1A9E85A0-02B0-4A18-961E-32CCF116C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462CF01D-2FEA-4C07-8AF8-0C00164A9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6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FE0EA315-7CE6-40EE-81DD-C9CA8D805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7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9A04AFC9-DF6F-47D6-8C60-E9163772B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1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C84566AB-70AD-457A-9073-AAECC48D06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6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16AD877E-B6EA-43F2-8309-B1B53BB72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C8576BC0-CEB3-44C9-A387-411564DF8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6F732DED-C335-4995-9C83-A968BBA26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8320EFE0-B148-4AA8-9B8F-574A1FCD4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CD21F1C5-92FB-4A88-BBDC-80C9F51C8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CE2D61D9-31DC-41FA-BC56-ECC5EABB0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5225"/>
            <a:ext cx="424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378C3EFF-D651-47D7-B0CC-99D93F001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sincar@ese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ibmitroi/ENetM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CF8F41E-DB8D-4E15-9C99-5D856B433A07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385" y="2130425"/>
            <a:ext cx="8352160" cy="1470025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 </a:t>
            </a:r>
            <a:r>
              <a:rPr lang="en-GB" altLang="en-US" dirty="0"/>
              <a:t>An Elastic Net Regularized Matrix Factorization</a:t>
            </a:r>
            <a:br>
              <a:rPr lang="en-GB" altLang="en-US" dirty="0"/>
            </a:br>
            <a:r>
              <a:rPr lang="en-GB" altLang="en-US" dirty="0"/>
              <a:t>Technique for Recommender Systems</a:t>
            </a:r>
            <a:endParaRPr lang="en-US" altLang="en-US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86200"/>
            <a:ext cx="6480175" cy="1487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Flavius </a:t>
            </a:r>
            <a:r>
              <a:rPr lang="en-US" altLang="en-US" dirty="0" err="1" smtClean="0"/>
              <a:t>Frasincar</a:t>
            </a:r>
            <a:r>
              <a:rPr lang="en-US" altLang="en-US" dirty="0" smtClean="0"/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3"/>
              </a:rPr>
              <a:t>frasincar@ese.eur.nl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algn="l" eaLnBrk="1" hangingPunct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68312" y="6094413"/>
            <a:ext cx="8675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* </a:t>
            </a:r>
            <a:r>
              <a:rPr lang="en-US" altLang="en-US" sz="1400" dirty="0" smtClean="0"/>
              <a:t>Joint work with Bianca </a:t>
            </a:r>
            <a:r>
              <a:rPr lang="en-US" altLang="en-US" sz="1400" dirty="0" err="1" smtClean="0"/>
              <a:t>Mitroi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– </a:t>
            </a:r>
            <a:r>
              <a:rPr lang="en-US" dirty="0" smtClean="0"/>
              <a:t>Ridge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penalty (convex)</a:t>
                </a:r>
              </a:p>
              <a:p>
                <a:r>
                  <a:rPr lang="en-US" dirty="0" smtClean="0"/>
                  <a:t>Non-convex loss function (product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where: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the set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 smtClean="0"/>
                  <a:t> is known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positive constants (shrinkage parameters determined by cross-validation)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the penalty term</a:t>
                </a:r>
              </a:p>
              <a:p>
                <a:pPr marL="285750"/>
                <a:r>
                  <a:rPr lang="en-US" dirty="0" smtClean="0"/>
                  <a:t>The penalty term shrinks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(the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285750"/>
                <a:r>
                  <a:rPr lang="en-US" dirty="0" smtClean="0"/>
                  <a:t>Same coefficients for correlated variables (variable grouping)</a:t>
                </a:r>
              </a:p>
              <a:p>
                <a:pPr marL="1085850" lvl="2" indent="-285750"/>
                <a:endParaRPr lang="en-US" dirty="0" smtClean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525963"/>
              </a:xfrm>
              <a:blipFill rotWithShape="1">
                <a:blip r:embed="rId2"/>
                <a:stretch>
                  <a:fillRect l="-970" t="-943" r="-693" b="-11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9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– </a:t>
            </a:r>
            <a:r>
              <a:rPr lang="en-US" dirty="0" smtClean="0"/>
              <a:t>Lasso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penalty (convex)</a:t>
                </a:r>
                <a:endParaRPr lang="en-GB" dirty="0"/>
              </a:p>
              <a:p>
                <a:r>
                  <a:rPr lang="en-US" dirty="0" smtClean="0"/>
                  <a:t>Non-convex loss </a:t>
                </a:r>
                <a:r>
                  <a:rPr lang="en-US" dirty="0"/>
                  <a:t>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where: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the set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known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positive constants (shrinkage parameters determined by cross-validation</a:t>
                </a:r>
                <a:r>
                  <a:rPr lang="en-US" dirty="0" smtClean="0"/>
                  <a:t>)</a:t>
                </a:r>
              </a:p>
              <a:p>
                <a:pPr marL="28575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(variable </a:t>
                </a:r>
                <a:r>
                  <a:rPr lang="en-US" dirty="0"/>
                  <a:t>selection</a:t>
                </a:r>
                <a:r>
                  <a:rPr lang="en-US" dirty="0" smtClean="0"/>
                  <a:t>)</a:t>
                </a:r>
              </a:p>
              <a:p>
                <a:pPr marL="285750"/>
                <a:r>
                  <a:rPr lang="en-US" dirty="0" smtClean="0"/>
                  <a:t>Higher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produce a greater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/>
                <a:endParaRPr lang="en-US" dirty="0"/>
              </a:p>
              <a:p>
                <a:pPr marL="1085850" lvl="2" indent="-285750"/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943" b="-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0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– </a:t>
            </a:r>
            <a:r>
              <a:rPr lang="en-US" dirty="0" smtClean="0"/>
              <a:t>Elastic Net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 combination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GB" dirty="0" smtClean="0"/>
                  <a:t> penalties (convex)</a:t>
                </a:r>
              </a:p>
              <a:p>
                <a:r>
                  <a:rPr lang="en-US" dirty="0"/>
                  <a:t>Non-convex </a:t>
                </a:r>
                <a:r>
                  <a:rPr lang="en-US" dirty="0" smtClean="0"/>
                  <a:t>loss </a:t>
                </a:r>
                <a:r>
                  <a:rPr lang="en-US" dirty="0"/>
                  <a:t>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aln/>
                            </m:rP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where: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the set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/>
                  <a:t> is known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positive constants (shrinkage parameters determined by cross-validation</a:t>
                </a:r>
                <a:r>
                  <a:rPr lang="en-US" dirty="0" smtClean="0"/>
                  <a:t>)</a:t>
                </a:r>
              </a:p>
              <a:p>
                <a:pPr marL="285750"/>
                <a:r>
                  <a:rPr lang="en-US" dirty="0" smtClean="0"/>
                  <a:t>Variable grouping</a:t>
                </a:r>
              </a:p>
              <a:p>
                <a:pPr marL="285750"/>
                <a:r>
                  <a:rPr lang="en-US" dirty="0" smtClean="0"/>
                  <a:t>Variable selection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9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r>
              <a:rPr lang="en-US" dirty="0"/>
              <a:t> </a:t>
            </a:r>
            <a:r>
              <a:rPr lang="en-US" dirty="0" smtClean="0"/>
              <a:t>– Related 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KBV Approach: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[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ridge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users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and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items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[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no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lasso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GM Approach:</a:t>
                </a: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[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ridge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users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=0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[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lasso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items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GB" dirty="0" err="1" smtClean="0"/>
                  <a:t>ENetMF</a:t>
                </a:r>
                <a:r>
                  <a:rPr lang="en-GB" dirty="0" smtClean="0"/>
                  <a:t> Approach tests two hypotheses:</a:t>
                </a:r>
              </a:p>
              <a:p>
                <a:pPr lvl="1"/>
                <a:r>
                  <a:rPr lang="en-GB" b="1" dirty="0" smtClean="0"/>
                  <a:t>Hypothesis </a:t>
                </a:r>
                <a:r>
                  <a:rPr lang="en-GB" b="1" dirty="0"/>
                  <a:t>1</a:t>
                </a:r>
                <a:r>
                  <a:rPr lang="en-GB" b="1" dirty="0" smtClean="0"/>
                  <a:t> </a:t>
                </a:r>
                <a:r>
                  <a:rPr lang="en-GB" dirty="0" smtClean="0"/>
                  <a:t>(different than GM):</a:t>
                </a:r>
                <a:r>
                  <a:rPr lang="en-GB" b="1" dirty="0" smtClean="0"/>
                  <a:t> </a:t>
                </a:r>
                <a:r>
                  <a:rPr lang="en-GB" dirty="0"/>
                  <a:t>A user has no preferences for certain movie </a:t>
                </a:r>
                <a:r>
                  <a:rPr lang="en-GB" dirty="0" smtClean="0"/>
                  <a:t>factors</a:t>
                </a:r>
              </a:p>
              <a:p>
                <a:pPr lvl="1"/>
                <a:r>
                  <a:rPr lang="en-GB" b="1" dirty="0"/>
                  <a:t>Hypothesis </a:t>
                </a:r>
                <a:r>
                  <a:rPr lang="en-GB" b="1" dirty="0" smtClean="0"/>
                  <a:t>2 </a:t>
                </a:r>
                <a:r>
                  <a:rPr lang="en-GB" dirty="0"/>
                  <a:t>(like GM): A movie is not characterized by all factors (but factors do not necessarily represent genres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5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r>
              <a:rPr lang="en-US" dirty="0"/>
              <a:t>– </a:t>
            </a:r>
            <a:r>
              <a:rPr lang="en-US" dirty="0" smtClean="0"/>
              <a:t>Estimation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b="1" dirty="0" smtClean="0"/>
                  <a:t>Stochastic Gradient </a:t>
                </a:r>
                <a:r>
                  <a:rPr lang="en-US" b="1" dirty="0"/>
                  <a:t>D</a:t>
                </a:r>
                <a:r>
                  <a:rPr lang="en-US" b="1" dirty="0" smtClean="0"/>
                  <a:t>escent</a:t>
                </a:r>
                <a:r>
                  <a:rPr lang="en-US" dirty="0" smtClean="0"/>
                  <a:t> (</a:t>
                </a:r>
                <a:r>
                  <a:rPr lang="en-US" b="1" dirty="0" smtClean="0"/>
                  <a:t>SGD</a:t>
                </a:r>
                <a:r>
                  <a:rPr lang="en-US" dirty="0"/>
                  <a:t>)</a:t>
                </a:r>
                <a:r>
                  <a:rPr lang="en-US" dirty="0" smtClean="0"/>
                  <a:t> [fast method]: performs several times this procedure (</a:t>
                </a:r>
                <a:r>
                  <a:rPr lang="en-US" dirty="0" err="1" smtClean="0"/>
                  <a:t>til</a:t>
                </a:r>
                <a:r>
                  <a:rPr lang="en-US" dirty="0" smtClean="0"/>
                  <a:t> error converges)</a:t>
                </a:r>
              </a:p>
              <a:p>
                <a:pPr lvl="1"/>
                <a:r>
                  <a:rPr lang="en-US" dirty="0" smtClean="0"/>
                  <a:t>Loops over all the ratings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 smtClean="0"/>
                  <a:t> in the training set:</a:t>
                </a:r>
              </a:p>
              <a:p>
                <a:pPr lvl="2"/>
                <a:r>
                  <a:rPr lang="en-US" dirty="0" smtClean="0"/>
                  <a:t>Loop over all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3"/>
                <a:r>
                  <a:rPr lang="en-US" dirty="0" smtClean="0"/>
                  <a:t>Compute current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𝑢𝑖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𝑢𝑖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𝑢𝑓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/>
                  <a:t>in the opposite direction </a:t>
                </a:r>
                <a:r>
                  <a:rPr lang="en-US" dirty="0" smtClean="0"/>
                  <a:t>of </a:t>
                </a:r>
                <a:r>
                  <a:rPr lang="en-US" dirty="0"/>
                  <a:t>the gradient of the loss function</a:t>
                </a:r>
                <a:r>
                  <a:rPr lang="en-US" dirty="0" smtClean="0"/>
                  <a:t>)</a:t>
                </a:r>
                <a:endParaRPr lang="en-US" b="0" dirty="0" smtClean="0"/>
              </a:p>
              <a:p>
                <a:pPr lvl="3"/>
                <a:r>
                  <a:rPr lang="en-US" dirty="0" smtClean="0"/>
                  <a:t>Compute new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 smtClean="0"/>
                  <a:t> (considering also the updated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𝑢𝑓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3"/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𝑖𝑓</m:t>
                        </m:r>
                      </m:sub>
                    </m:sSub>
                  </m:oMath>
                </a14:m>
                <a:r>
                  <a:rPr lang="en-GB" dirty="0" smtClean="0"/>
                  <a:t> (</a:t>
                </a:r>
                <a:r>
                  <a:rPr lang="en-US" dirty="0"/>
                  <a:t>in the opposite </a:t>
                </a:r>
                <a:r>
                  <a:rPr lang="en-US"/>
                  <a:t>direction </a:t>
                </a:r>
                <a:r>
                  <a:rPr lang="en-US" smtClean="0"/>
                  <a:t>of </a:t>
                </a:r>
                <a:r>
                  <a:rPr lang="en-US" dirty="0"/>
                  <a:t>the gradient of the loss function</a:t>
                </a:r>
                <a:r>
                  <a:rPr lang="en-GB" dirty="0" smtClean="0"/>
                  <a:t>)</a:t>
                </a:r>
              </a:p>
              <a:p>
                <a:r>
                  <a:rPr lang="en-US" dirty="0" smtClean="0"/>
                  <a:t>The SGD update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where:</a:t>
                </a:r>
              </a:p>
              <a:p>
                <a:pPr lvl="2" indent="-3429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 smtClean="0"/>
                  <a:t> are the coefficients to be estimated</a:t>
                </a:r>
              </a:p>
              <a:p>
                <a:pPr lvl="2" indent="-3429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GB" dirty="0" smtClean="0"/>
                  <a:t> is the loss function</a:t>
                </a:r>
              </a:p>
              <a:p>
                <a:pPr lvl="2" indent="-3429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 smtClean="0"/>
                  <a:t> is the learning rate (a positive constant determined by cross-validation)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912" t="-943" r="-561" b="-13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7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Estimation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soft-thresholding operator:</a:t>
                </a:r>
                <a:br>
                  <a:rPr lang="en-US" dirty="0" smtClean="0"/>
                </a:b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sign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&gt;0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and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&lt;0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and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The update rules: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𝑢𝑖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2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r>
              <a:rPr lang="en-US" dirty="0"/>
              <a:t> –</a:t>
            </a:r>
            <a:r>
              <a:rPr lang="en-US" dirty="0" smtClean="0"/>
              <a:t> Estimation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Six </a:t>
                </a:r>
                <a:r>
                  <a:rPr lang="en-US" b="1" dirty="0" err="1"/>
                  <a:t>h</a:t>
                </a:r>
                <a:r>
                  <a:rPr lang="en-US" b="1" dirty="0" err="1" smtClean="0"/>
                  <a:t>yperparameters</a:t>
                </a:r>
                <a:r>
                  <a:rPr lang="en-US" dirty="0" smtClean="0"/>
                  <a:t> optimized using cross-validation: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: the number of matrix factorization factors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: the elastic net </a:t>
                </a:r>
                <a:r>
                  <a:rPr lang="en-GB" dirty="0" err="1" smtClean="0"/>
                  <a:t>hyperparameters</a:t>
                </a:r>
                <a:r>
                  <a:rPr lang="en-GB" dirty="0" smtClean="0"/>
                  <a:t> for user factors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: </a:t>
                </a:r>
                <a:r>
                  <a:rPr lang="en-GB" dirty="0" smtClean="0"/>
                  <a:t>the elastic </a:t>
                </a:r>
                <a:r>
                  <a:rPr lang="en-GB" dirty="0"/>
                  <a:t>net </a:t>
                </a:r>
                <a:r>
                  <a:rPr lang="en-GB" dirty="0" err="1"/>
                  <a:t>hyperparameters</a:t>
                </a:r>
                <a:r>
                  <a:rPr lang="en-GB" dirty="0"/>
                  <a:t> for </a:t>
                </a:r>
                <a:r>
                  <a:rPr lang="en-GB" dirty="0" smtClean="0"/>
                  <a:t>item factors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dirty="0" smtClean="0"/>
                  <a:t> the SGD learning rate</a:t>
                </a:r>
              </a:p>
              <a:p>
                <a:r>
                  <a:rPr lang="en-US" dirty="0" err="1" smtClean="0"/>
                  <a:t>Hyperparameter</a:t>
                </a:r>
                <a:r>
                  <a:rPr lang="en-US" dirty="0" smtClean="0"/>
                  <a:t> constraints: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: positive integer number that cannot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 positive real numbers that can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: positive real number that cannot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en-US" dirty="0"/>
              <a:t> </a:t>
            </a:r>
            <a:r>
              <a:rPr lang="en-US" dirty="0" smtClean="0"/>
              <a:t>– Dataset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MovieLens 100K dataset:</a:t>
                </a:r>
              </a:p>
              <a:p>
                <a:pPr lvl="1"/>
                <a:r>
                  <a:rPr lang="en-US" dirty="0" smtClean="0"/>
                  <a:t>100,000 ratings (1-5)</a:t>
                </a:r>
              </a:p>
              <a:p>
                <a:pPr lvl="1"/>
                <a:r>
                  <a:rPr lang="en-US" dirty="0" smtClean="0"/>
                  <a:t>943 users</a:t>
                </a:r>
              </a:p>
              <a:p>
                <a:pPr lvl="1"/>
                <a:r>
                  <a:rPr lang="en-US" dirty="0" smtClean="0"/>
                  <a:t>1,682 movies</a:t>
                </a:r>
              </a:p>
              <a:p>
                <a:r>
                  <a:rPr lang="en-US" dirty="0" smtClean="0"/>
                  <a:t>Ratings statistics:</a:t>
                </a:r>
              </a:p>
              <a:p>
                <a:pPr lvl="1"/>
                <a:r>
                  <a:rPr lang="en-US" dirty="0" smtClean="0"/>
                  <a:t>On average 100 movie ratings per user </a:t>
                </a:r>
              </a:p>
              <a:p>
                <a:pPr lvl="1"/>
                <a:r>
                  <a:rPr lang="en-US" dirty="0" smtClean="0"/>
                  <a:t>Users rated from 20 movies to 737 movies</a:t>
                </a:r>
              </a:p>
              <a:p>
                <a:pPr lvl="1"/>
                <a:r>
                  <a:rPr lang="en-US" dirty="0" smtClean="0"/>
                  <a:t>On average each movie received 60 ratings:</a:t>
                </a:r>
              </a:p>
              <a:p>
                <a:pPr lvl="2"/>
                <a:r>
                  <a:rPr lang="en-US" dirty="0" smtClean="0"/>
                  <a:t>The most popular movie received 600 ratings</a:t>
                </a:r>
              </a:p>
              <a:p>
                <a:pPr lvl="1"/>
                <a:r>
                  <a:rPr lang="en-US" dirty="0" smtClean="0"/>
                  <a:t>Average rating is 3.53 and variance is 1.27</a:t>
                </a:r>
              </a:p>
              <a:p>
                <a:pPr lvl="1"/>
                <a:r>
                  <a:rPr lang="en-US" dirty="0" smtClean="0"/>
                  <a:t>The mode of the ratings is 4 (34% of the ratings take this value)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943 ×1,6</m:t>
                    </m:r>
                    <m:r>
                      <a:rPr lang="en-US" b="0" i="0" dirty="0" smtClean="0">
                        <a:latin typeface="Cambria Math"/>
                      </a:rPr>
                      <m:t>82=1,586,126</m:t>
                    </m:r>
                  </m:oMath>
                </a14:m>
                <a:r>
                  <a:rPr lang="en-US" dirty="0" smtClean="0"/>
                  <a:t> entries from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100, 000</m:t>
                    </m:r>
                  </m:oMath>
                </a14:m>
                <a:r>
                  <a:rPr lang="en-US" dirty="0" smtClean="0"/>
                  <a:t> are given (sparse matrix)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943" b="-12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5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en-US" dirty="0"/>
              <a:t> </a:t>
            </a:r>
            <a:r>
              <a:rPr lang="en-US" dirty="0" smtClean="0"/>
              <a:t>– Experimental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Training dataset</a:t>
            </a:r>
            <a:r>
              <a:rPr lang="en-US" dirty="0" smtClean="0"/>
              <a:t>: 90% of the dataset</a:t>
            </a:r>
          </a:p>
          <a:p>
            <a:r>
              <a:rPr lang="en-US" b="1" dirty="0" smtClean="0"/>
              <a:t>Test dataset</a:t>
            </a:r>
            <a:r>
              <a:rPr lang="en-US" dirty="0" smtClean="0"/>
              <a:t>: 10% of the dataset</a:t>
            </a:r>
          </a:p>
          <a:p>
            <a:r>
              <a:rPr lang="en-US" dirty="0" err="1" smtClean="0"/>
              <a:t>Hyperparameters</a:t>
            </a:r>
            <a:r>
              <a:rPr lang="en-US" dirty="0" smtClean="0"/>
              <a:t> tuning: 10 fold cross-validation on the training dataset</a:t>
            </a:r>
          </a:p>
          <a:p>
            <a:pPr lvl="1"/>
            <a:r>
              <a:rPr lang="en-US" dirty="0" smtClean="0"/>
              <a:t>Decision based on the lowest average (10 folds) of the mean absolute error (MAE)</a:t>
            </a:r>
          </a:p>
          <a:p>
            <a:r>
              <a:rPr lang="en-US" dirty="0" smtClean="0"/>
              <a:t>Build a model based on the best </a:t>
            </a:r>
            <a:r>
              <a:rPr lang="en-US" dirty="0" err="1" smtClean="0"/>
              <a:t>hyperparameters</a:t>
            </a:r>
            <a:r>
              <a:rPr lang="en-US" dirty="0" smtClean="0"/>
              <a:t> on the training dataset and report results on the test dataset</a:t>
            </a:r>
          </a:p>
          <a:p>
            <a:r>
              <a:rPr lang="en-US" dirty="0" smtClean="0"/>
              <a:t>For fair comparison we have implemented:</a:t>
            </a:r>
          </a:p>
          <a:p>
            <a:pPr lvl="1"/>
            <a:r>
              <a:rPr lang="en-US" dirty="0" smtClean="0"/>
              <a:t>KBV</a:t>
            </a:r>
          </a:p>
          <a:p>
            <a:pPr lvl="1"/>
            <a:r>
              <a:rPr lang="en-US" dirty="0" smtClean="0"/>
              <a:t>GM</a:t>
            </a:r>
          </a:p>
          <a:p>
            <a:pPr lvl="1"/>
            <a:r>
              <a:rPr lang="en-GB" dirty="0" err="1" smtClean="0"/>
              <a:t>ENetMF</a:t>
            </a:r>
            <a:r>
              <a:rPr lang="en-GB" dirty="0" smtClean="0"/>
              <a:t> (our approach)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9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Experimental Setup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/>
              <a:lstStyle/>
              <a:p>
                <a:r>
                  <a:rPr lang="en-US" b="1" dirty="0" smtClean="0"/>
                  <a:t>Mean Absolute Error</a:t>
                </a:r>
                <a:r>
                  <a:rPr lang="en-US" dirty="0" smtClean="0"/>
                  <a:t> (</a:t>
                </a:r>
                <a:r>
                  <a:rPr lang="en-US" b="1" dirty="0" smtClean="0"/>
                  <a:t>MAE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𝑀𝐴𝐸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+…+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where:</a:t>
                </a:r>
              </a:p>
              <a:p>
                <a:pPr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is the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 smtClean="0"/>
                  <a:t> for which the user-item rating is known in fold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GB" dirty="0" smtClean="0"/>
              </a:p>
              <a:p>
                <a:pPr marL="800100" lvl="2" indent="0">
                  <a:buNone/>
                </a:pPr>
                <a:r>
                  <a:rPr lang="en-US" dirty="0" smtClean="0"/>
                  <a:t>   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90,000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=9,000</m:t>
                    </m:r>
                  </m:oMath>
                </a14:m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b="0" i="0" smtClean="0">
                        <a:latin typeface="Cambria Math"/>
                      </a:rPr>
                      <m:t>=1,…,10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 marL="1085850" lvl="2" indent="-28575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∈{0, 1, 2, 3, 4}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/>
                <a:stretch>
                  <a:fillRect l="-948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Motivation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Related Work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Methodology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Evaluation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Conclusion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9F2CC5E-FE89-4336-B166-F3813ECD4A88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Experimental Setup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Prediction </a:t>
                </a:r>
                <a:r>
                  <a:rPr lang="en-US" b="1" dirty="0"/>
                  <a:t>E</a:t>
                </a:r>
                <a:r>
                  <a:rPr lang="en-US" b="1" dirty="0" smtClean="0"/>
                  <a:t>rror Spread</a:t>
                </a:r>
                <a:r>
                  <a:rPr lang="en-US" dirty="0" smtClean="0"/>
                  <a:t> (</a:t>
                </a:r>
                <a:r>
                  <a:rPr lang="en-US" b="1" dirty="0" smtClean="0"/>
                  <a:t>PES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dirty="0"/>
                  <a:t>where</a:t>
                </a:r>
                <a:r>
                  <a:rPr lang="en-US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i="1" dirty="0" smtClean="0"/>
                  <a:t> </a:t>
                </a:r>
                <a:r>
                  <a:rPr lang="en-GB" dirty="0" smtClean="0"/>
                  <a:t>is the proportion of errors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  <m:r>
                      <a:rPr lang="en-US" b="0" i="1" dirty="0" smtClean="0">
                        <a:latin typeface="Cambria Math"/>
                      </a:rPr>
                      <m:t>=0,...,4) </m:t>
                    </m:r>
                  </m:oMath>
                </a14:m>
                <a:r>
                  <a:rPr lang="en-GB" dirty="0" smtClean="0"/>
                  <a:t>that occur in the validation fold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=1,…,10)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 smtClean="0"/>
                  <a:t> is the number of errors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that occur in the validation fold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GB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=9000</m:t>
                    </m:r>
                  </m:oMath>
                </a14:m>
                <a:r>
                  <a:rPr lang="en-GB" dirty="0" smtClean="0"/>
                  <a:t> is the size of the validation fold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GB" dirty="0" smtClean="0"/>
              </a:p>
              <a:p>
                <a:pPr lvl="2"/>
                <a:endParaRPr lang="en-GB" sz="800" dirty="0" smtClean="0"/>
              </a:p>
              <a:p>
                <a:r>
                  <a:rPr lang="en-US" b="1" dirty="0" smtClean="0"/>
                  <a:t>Runtime</a:t>
                </a:r>
              </a:p>
              <a:p>
                <a:pPr lvl="1"/>
                <a:r>
                  <a:rPr lang="en-US" dirty="0" smtClean="0"/>
                  <a:t>Number of seconds from the beginning of the algorithm, throughout the matrix factorization until predictions are made </a:t>
                </a:r>
                <a:endParaRPr lang="en-GB" dirty="0" smtClean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10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7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– </a:t>
            </a:r>
            <a:r>
              <a:rPr lang="en-US" dirty="0" err="1" smtClean="0"/>
              <a:t>Hyperparameters</a:t>
            </a:r>
            <a:r>
              <a:rPr lang="en-US" dirty="0" smtClean="0"/>
              <a:t> Setup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 values after grid search using 10-fold cross validation on the training dataset: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=0.001</m:t>
                    </m:r>
                  </m:oMath>
                </a14:m>
                <a:r>
                  <a:rPr lang="en-US" b="0" dirty="0" smtClean="0"/>
                  <a:t> (from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0.00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b="0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0.00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b="0" dirty="0" smtClean="0"/>
                  <a:t> with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0.0001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|=8</m:t>
                    </m:r>
                  </m:oMath>
                </a14:m>
                <a:r>
                  <a:rPr lang="en-US" b="0" dirty="0" smtClean="0"/>
                  <a:t> (from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b="0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20</m:t>
                    </m:r>
                  </m:oMath>
                </a14:m>
                <a:r>
                  <a:rPr lang="en-US" b="0" dirty="0" smtClean="0"/>
                  <a:t> with step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 set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0.25</m:t>
                    </m:r>
                  </m:oMath>
                </a14:m>
                <a:r>
                  <a:rPr lang="en-US" b="0" dirty="0" smtClean="0"/>
                  <a:t> for the determination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b="0" dirty="0" smtClean="0"/>
                  <a:t> and later optimized per algorithm (values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b="0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0.5</m:t>
                    </m:r>
                  </m:oMath>
                </a14:m>
                <a:r>
                  <a:rPr lang="en-US" b="0" dirty="0" smtClean="0"/>
                  <a:t> with step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0.1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dirty="0" smtClean="0"/>
                  <a:t>Software and hardware configuration:</a:t>
                </a:r>
              </a:p>
              <a:p>
                <a:pPr lvl="1"/>
                <a:r>
                  <a:rPr lang="en-US" dirty="0" smtClean="0"/>
                  <a:t>Programming language: PHP</a:t>
                </a:r>
              </a:p>
              <a:p>
                <a:pPr lvl="1"/>
                <a:r>
                  <a:rPr lang="en-US" b="0" dirty="0" smtClean="0"/>
                  <a:t>Intel Xeon W3680 3.33GHz six core CPU</a:t>
                </a:r>
              </a:p>
              <a:p>
                <a:pPr lvl="1"/>
                <a:r>
                  <a:rPr lang="en-US" dirty="0" smtClean="0"/>
                  <a:t>12 GB RAM</a:t>
                </a:r>
              </a:p>
              <a:p>
                <a:pPr lvl="1"/>
                <a:r>
                  <a:rPr lang="en-US" b="0" dirty="0" smtClean="0"/>
                  <a:t>64-bit Windows 10</a:t>
                </a:r>
              </a:p>
              <a:p>
                <a:r>
                  <a:rPr lang="en-US" dirty="0"/>
                  <a:t>Code available at: </a:t>
                </a:r>
                <a:r>
                  <a:rPr lang="en-US" dirty="0">
                    <a:hlinkClick r:id="rId2"/>
                  </a:rPr>
                  <a:t>https://</a:t>
                </a:r>
                <a:r>
                  <a:rPr lang="en-US" dirty="0" smtClean="0">
                    <a:hlinkClick r:id="rId2"/>
                  </a:rPr>
                  <a:t>github.com/ibmitroi/ENetMF</a:t>
                </a:r>
                <a:r>
                  <a:rPr lang="en-US" dirty="0" smtClean="0"/>
                  <a:t> </a:t>
                </a:r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 r="-1037" b="-4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8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err="1"/>
              <a:t>Hyperparameters</a:t>
            </a:r>
            <a:r>
              <a:rPr lang="en-US" dirty="0"/>
              <a:t> Setup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279301"/>
                <a:ext cx="3528392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=0.001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|=8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With increasing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GB" dirty="0" smtClean="0"/>
                  <a:t>, the runtime increases at a high rate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279301"/>
                <a:ext cx="3528392" cy="4525963"/>
              </a:xfrm>
              <a:blipFill rotWithShape="1">
                <a:blip r:embed="rId2"/>
                <a:stretch>
                  <a:fillRect l="-2418" t="-809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1" y="4054492"/>
            <a:ext cx="4584192" cy="271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4" y="1286248"/>
            <a:ext cx="4584192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5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Results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err="1" smtClean="0"/>
                  <a:t>ENetMF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)=(0.3,</m:t>
                    </m:r>
                    <m:r>
                      <a:rPr lang="en-US" b="0" i="1" smtClean="0">
                        <a:latin typeface="Cambria Math"/>
                      </a:rPr>
                      <m:t>0.0,0.0,0.0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KBV: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)=(0.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,0.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)=(0.2,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i="1">
                        <a:latin typeface="Cambria Math"/>
                      </a:rPr>
                      <m:t>,0.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(bold values by construction)</a:t>
                </a:r>
                <a:endParaRPr lang="en-GB" dirty="0" smtClean="0"/>
              </a:p>
              <a:p>
                <a:r>
                  <a:rPr lang="en-GB" b="1" dirty="0" smtClean="0"/>
                  <a:t>Hypothesis 1 </a:t>
                </a:r>
                <a:r>
                  <a:rPr lang="en-GB" dirty="0"/>
                  <a:t>(different than GM):</a:t>
                </a:r>
                <a:r>
                  <a:rPr lang="en-GB" b="1" dirty="0"/>
                  <a:t> </a:t>
                </a:r>
                <a:r>
                  <a:rPr lang="en-GB" dirty="0"/>
                  <a:t>A user has no preferences for certain movie factors</a:t>
                </a:r>
              </a:p>
              <a:p>
                <a:pPr lvl="1"/>
                <a:r>
                  <a:rPr lang="en-US" b="1" dirty="0" smtClean="0"/>
                  <a:t>Rejected </a:t>
                </a:r>
                <a:r>
                  <a:rPr lang="en-US" dirty="0" smtClean="0"/>
                  <a:t>as in </a:t>
                </a:r>
                <a:r>
                  <a:rPr lang="en-GB" dirty="0" err="1" smtClean="0"/>
                  <a:t>ENetMF</a:t>
                </a:r>
                <a:r>
                  <a:rPr lang="en-GB" dirty="0" smtClean="0"/>
                  <a:t> </a:t>
                </a:r>
                <a:r>
                  <a:rPr lang="en-GB" dirty="0"/>
                  <a:t>there is no selection </a:t>
                </a:r>
                <a:r>
                  <a:rPr lang="en-GB" dirty="0" smtClean="0"/>
                  <a:t>of factors for users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i.e., no lasso</a:t>
                </a:r>
                <a:r>
                  <a:rPr lang="en-GB" dirty="0" smtClean="0"/>
                  <a:t>)</a:t>
                </a:r>
              </a:p>
              <a:p>
                <a:r>
                  <a:rPr lang="en-GB" b="1" dirty="0"/>
                  <a:t>Hypothesis </a:t>
                </a:r>
                <a:r>
                  <a:rPr lang="en-GB" b="1" dirty="0" smtClean="0"/>
                  <a:t>2 </a:t>
                </a:r>
                <a:r>
                  <a:rPr lang="en-GB" dirty="0"/>
                  <a:t>(like GM): A movie is not characterized by all </a:t>
                </a:r>
                <a:r>
                  <a:rPr lang="en-GB" dirty="0" smtClean="0"/>
                  <a:t>factors</a:t>
                </a:r>
              </a:p>
              <a:p>
                <a:pPr lvl="1"/>
                <a:r>
                  <a:rPr lang="en-US" b="1" dirty="0"/>
                  <a:t>R</a:t>
                </a:r>
                <a:r>
                  <a:rPr lang="en-US" b="1" dirty="0" smtClean="0"/>
                  <a:t>ejected</a:t>
                </a:r>
                <a:r>
                  <a:rPr lang="en-US" dirty="0" smtClean="0"/>
                  <a:t> as in </a:t>
                </a:r>
                <a:r>
                  <a:rPr lang="en-GB" dirty="0" err="1" smtClean="0"/>
                  <a:t>ENetMF</a:t>
                </a:r>
                <a:r>
                  <a:rPr lang="en-GB" dirty="0" smtClean="0"/>
                  <a:t> </a:t>
                </a:r>
                <a:r>
                  <a:rPr lang="en-GB" dirty="0"/>
                  <a:t>there is no selection </a:t>
                </a:r>
                <a:r>
                  <a:rPr lang="en-GB" dirty="0" smtClean="0"/>
                  <a:t>of factors for movies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i.e., no lasso)</a:t>
                </a:r>
              </a:p>
              <a:p>
                <a:pPr lvl="1"/>
                <a:endParaRPr lang="en-GB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1111" b="-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Results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MAE:</a:t>
                </a:r>
              </a:p>
              <a:p>
                <a:pPr lvl="1"/>
                <a:r>
                  <a:rPr lang="en-GB" b="1" dirty="0" err="1" smtClean="0"/>
                  <a:t>ENetMF</a:t>
                </a:r>
                <a:r>
                  <a:rPr lang="en-GB" b="1" dirty="0" smtClean="0"/>
                  <a:t>: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𝟎</m:t>
                    </m:r>
                    <m:r>
                      <a:rPr lang="en-GB" b="1" i="1" dirty="0" smtClean="0">
                        <a:latin typeface="Cambria Math"/>
                      </a:rPr>
                      <m:t>.</m:t>
                    </m:r>
                    <m:r>
                      <a:rPr lang="en-GB" b="1" i="1" dirty="0" smtClean="0">
                        <a:latin typeface="Cambria Math"/>
                      </a:rPr>
                      <m:t>𝟗𝟐𝟕𝟗</m:t>
                    </m:r>
                  </m:oMath>
                </a14:m>
                <a:endParaRPr lang="en-GB" b="1" dirty="0" smtClean="0"/>
              </a:p>
              <a:p>
                <a:pPr lvl="1"/>
                <a:r>
                  <a:rPr lang="en-US" dirty="0" smtClean="0"/>
                  <a:t>KBV: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0.9543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0.9523</m:t>
                    </m:r>
                  </m:oMath>
                </a14:m>
                <a:endParaRPr lang="en-US" dirty="0" smtClean="0"/>
              </a:p>
              <a:p>
                <a:pPr marL="400050"/>
                <a:r>
                  <a:rPr lang="en-US" dirty="0" smtClean="0"/>
                  <a:t>PES (percentage where prediction error is 0,1, or 2):</a:t>
                </a:r>
              </a:p>
              <a:p>
                <a:pPr lvl="1"/>
                <a:r>
                  <a:rPr lang="en-GB" b="1" dirty="0"/>
                  <a:t>ENetMF: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/>
                      </a:rPr>
                      <m:t>𝟗</m:t>
                    </m:r>
                    <m:r>
                      <a:rPr lang="en-US" b="1" i="1" dirty="0" smtClean="0">
                        <a:latin typeface="Cambria Math"/>
                      </a:rPr>
                      <m:t>𝟓</m:t>
                    </m:r>
                    <m:r>
                      <a:rPr lang="en-US" b="1" i="1" dirty="0" smtClean="0">
                        <a:latin typeface="Cambria Math"/>
                      </a:rPr>
                      <m:t>.</m:t>
                    </m:r>
                    <m:r>
                      <a:rPr lang="en-US" b="1" i="1" dirty="0" smtClean="0">
                        <a:latin typeface="Cambria Math"/>
                      </a:rPr>
                      <m:t>𝟎𝟐</m:t>
                    </m:r>
                    <m:r>
                      <a:rPr lang="en-US" b="1" i="1" dirty="0" smtClean="0">
                        <a:latin typeface="Cambria Math"/>
                      </a:rPr>
                      <m:t>%</m:t>
                    </m:r>
                  </m:oMath>
                </a14:m>
                <a:endParaRPr lang="en-GB" b="1" dirty="0"/>
              </a:p>
              <a:p>
                <a:pPr lvl="1"/>
                <a:r>
                  <a:rPr lang="en-US" dirty="0"/>
                  <a:t>KBV: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94.39%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94.41%</m:t>
                    </m:r>
                  </m:oMath>
                </a14:m>
                <a:endParaRPr lang="en-US" dirty="0"/>
              </a:p>
              <a:p>
                <a:pPr marL="400050"/>
                <a:r>
                  <a:rPr lang="en-US" dirty="0" smtClean="0"/>
                  <a:t>Runtime</a:t>
                </a:r>
              </a:p>
              <a:p>
                <a:pPr lvl="1"/>
                <a:r>
                  <a:rPr lang="en-GB" dirty="0"/>
                  <a:t>ENetMF: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62.27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:r>
                  <a:rPr lang="en-US" b="1" dirty="0"/>
                  <a:t>KBV: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𝟔𝟏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𝟒𝟗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GM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61.80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400050"/>
                <a:endParaRPr lang="en-GB" dirty="0"/>
              </a:p>
              <a:p>
                <a:pPr marL="800100" lvl="1"/>
                <a:endParaRPr lang="en-US" dirty="0" smtClean="0"/>
              </a:p>
              <a:p>
                <a:pPr marL="800100"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2"/>
                <a:stretch>
                  <a:fillRect l="-963" t="-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55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Results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6588" y="1188440"/>
                <a:ext cx="4255508" cy="25285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is the </a:t>
                </a:r>
                <a:r>
                  <a:rPr lang="en-GB" dirty="0" smtClean="0"/>
                  <a:t>only parameter common to all models</a:t>
                </a:r>
              </a:p>
              <a:p>
                <a:r>
                  <a:rPr lang="en-US" dirty="0" smtClean="0"/>
                  <a:t>Sensitivity analysis around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for each model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0.05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r>
                  <a:rPr lang="en-US" dirty="0" smtClean="0"/>
                  <a:t>All models are stable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6588" y="1188440"/>
                <a:ext cx="4255508" cy="2528591"/>
              </a:xfrm>
              <a:blipFill rotWithShape="1">
                <a:blip r:embed="rId2"/>
                <a:stretch>
                  <a:fillRect l="-2149" t="-1687" r="-1003" b="-1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" y="1163726"/>
            <a:ext cx="4255509" cy="255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" y="3970126"/>
            <a:ext cx="4255509" cy="2553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88" y="3970126"/>
            <a:ext cx="4255508" cy="2553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7029" y="3692317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ENetMF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01854" y="6506438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KBV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82658" y="650180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GM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338305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/>
              <a:lstStyle/>
              <a:p>
                <a:r>
                  <a:rPr lang="en-US" dirty="0" smtClean="0"/>
                  <a:t>We have proposed the </a:t>
                </a:r>
                <a:r>
                  <a:rPr lang="en-GB" b="1" dirty="0" smtClean="0"/>
                  <a:t>Elastic </a:t>
                </a:r>
                <a:r>
                  <a:rPr lang="en-GB" b="1" dirty="0"/>
                  <a:t>Net Matrix Factorization</a:t>
                </a:r>
                <a:r>
                  <a:rPr lang="en-GB" dirty="0"/>
                  <a:t> (</a:t>
                </a:r>
                <a:r>
                  <a:rPr lang="en-GB" b="1" dirty="0" err="1"/>
                  <a:t>ENetMF</a:t>
                </a:r>
                <a:r>
                  <a:rPr lang="en-GB" dirty="0" smtClean="0"/>
                  <a:t>), which generalizes previous approaches based on ridge or lasso penalties</a:t>
                </a:r>
              </a:p>
              <a:p>
                <a:r>
                  <a:rPr lang="en-US" dirty="0" smtClean="0"/>
                  <a:t>Using the </a:t>
                </a:r>
                <a:r>
                  <a:rPr lang="en-US" dirty="0" err="1" smtClean="0"/>
                  <a:t>MovieLens</a:t>
                </a:r>
                <a:r>
                  <a:rPr lang="en-US" dirty="0" smtClean="0"/>
                  <a:t> 100K dataset:</a:t>
                </a:r>
                <a:endParaRPr lang="en-GB" dirty="0" smtClean="0"/>
              </a:p>
              <a:p>
                <a:pPr lvl="1"/>
                <a:r>
                  <a:rPr lang="en-US" dirty="0" err="1" smtClean="0"/>
                  <a:t>ENetMF</a:t>
                </a:r>
                <a:r>
                  <a:rPr lang="en-US" dirty="0" smtClean="0"/>
                  <a:t> is better than KBV and GM in terms of Mean Absolute Error and </a:t>
                </a:r>
                <a:r>
                  <a:rPr lang="en-US" dirty="0"/>
                  <a:t>Prediction Error </a:t>
                </a:r>
                <a:r>
                  <a:rPr lang="en-US" dirty="0" smtClean="0"/>
                  <a:t>Spread (w.r.t. maximum two points from real ratings)</a:t>
                </a:r>
                <a:endParaRPr lang="en-GB" dirty="0" smtClean="0"/>
              </a:p>
              <a:p>
                <a:pPr lvl="1"/>
                <a:r>
                  <a:rPr lang="en-US" b="1" dirty="0" smtClean="0"/>
                  <a:t>Remark 1</a:t>
                </a:r>
                <a:r>
                  <a:rPr lang="en-US" dirty="0" smtClean="0"/>
                  <a:t>: Users have preferences for all movie factors</a:t>
                </a:r>
              </a:p>
              <a:p>
                <a:pPr lvl="1"/>
                <a:r>
                  <a:rPr lang="en-US" b="1" dirty="0" smtClean="0"/>
                  <a:t>Remark 2</a:t>
                </a:r>
                <a:r>
                  <a:rPr lang="en-US" dirty="0" smtClean="0"/>
                  <a:t>: Movies are characterized by all movie factors</a:t>
                </a:r>
              </a:p>
              <a:p>
                <a:r>
                  <a:rPr lang="en-US" b="1" dirty="0" smtClean="0"/>
                  <a:t>Future work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Use a genetic algorithm to optimize together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|, 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US" dirty="0" smtClean="0"/>
                  <a:t>Try a larger values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GB" dirty="0" smtClean="0"/>
                  <a:t> (more factors might make the grouping and selection effects of elastic nets visible)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/>
                <a:stretch>
                  <a:fillRect l="-948" t="-943" r="-1239" b="-8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5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Anupriya Gogna and Angshul Majumdar</a:t>
            </a:r>
            <a:r>
              <a:rPr lang="en-GB" dirty="0"/>
              <a:t>. Distributed elastic net </a:t>
            </a:r>
            <a:r>
              <a:rPr lang="en-GB" dirty="0" smtClean="0"/>
              <a:t>regularized blind </a:t>
            </a:r>
            <a:r>
              <a:rPr lang="en-GB" dirty="0"/>
              <a:t>compressive sensing for recommender system design</a:t>
            </a:r>
            <a:r>
              <a:rPr lang="en-GB"/>
              <a:t>. </a:t>
            </a:r>
            <a:r>
              <a:rPr lang="en-GB" smtClean="0"/>
              <a:t>20th </a:t>
            </a:r>
            <a:r>
              <a:rPr lang="en-GB" dirty="0"/>
              <a:t>International Conference on Management of Data (COMAD 2014</a:t>
            </a:r>
            <a:r>
              <a:rPr lang="en-GB" dirty="0" smtClean="0"/>
              <a:t>), pages 29-37</a:t>
            </a:r>
            <a:r>
              <a:rPr lang="en-GB" dirty="0"/>
              <a:t>. Computer Society of India, </a:t>
            </a:r>
            <a:r>
              <a:rPr lang="en-GB" b="1" dirty="0"/>
              <a:t>2014</a:t>
            </a:r>
            <a:r>
              <a:rPr lang="en-GB" dirty="0" smtClean="0"/>
              <a:t>.</a:t>
            </a:r>
          </a:p>
          <a:p>
            <a:endParaRPr lang="en-GB" sz="900" dirty="0" smtClean="0"/>
          </a:p>
          <a:p>
            <a:r>
              <a:rPr lang="en-GB" b="1" dirty="0"/>
              <a:t>Yehuda Koren, Robert Bell, and Chris Volinsky</a:t>
            </a:r>
            <a:r>
              <a:rPr lang="en-GB" dirty="0"/>
              <a:t>. Matrix factorization </a:t>
            </a:r>
            <a:r>
              <a:rPr lang="en-GB" dirty="0" smtClean="0"/>
              <a:t>techniques for </a:t>
            </a:r>
            <a:r>
              <a:rPr lang="en-GB" dirty="0"/>
              <a:t>recommender systems. IEEE Computer Society, 42(8):</a:t>
            </a:r>
            <a:r>
              <a:rPr lang="en-GB" dirty="0" smtClean="0"/>
              <a:t>30-37</a:t>
            </a:r>
            <a:r>
              <a:rPr lang="en-GB" dirty="0"/>
              <a:t>, </a:t>
            </a:r>
            <a:r>
              <a:rPr lang="en-GB" b="1" dirty="0"/>
              <a:t>2009</a:t>
            </a:r>
            <a:r>
              <a:rPr lang="en-GB" dirty="0" smtClean="0"/>
              <a:t>.</a:t>
            </a:r>
          </a:p>
          <a:p>
            <a:endParaRPr lang="en-GB" sz="900" dirty="0"/>
          </a:p>
          <a:p>
            <a:r>
              <a:rPr lang="en-GB" b="1" dirty="0" smtClean="0"/>
              <a:t>Hui </a:t>
            </a:r>
            <a:r>
              <a:rPr lang="en-GB" b="1" dirty="0"/>
              <a:t>Zou and Trevor Hastie</a:t>
            </a:r>
            <a:r>
              <a:rPr lang="en-GB" dirty="0"/>
              <a:t>. Regularization and variable selection via the </a:t>
            </a:r>
            <a:r>
              <a:rPr lang="en-GB" dirty="0" smtClean="0"/>
              <a:t>elastic net</a:t>
            </a:r>
            <a:r>
              <a:rPr lang="en-GB" dirty="0"/>
              <a:t>. Journal of the Royal Statistical Society: Series B (</a:t>
            </a:r>
            <a:r>
              <a:rPr lang="en-GB" dirty="0" smtClean="0"/>
              <a:t>Statistical Methodology</a:t>
            </a:r>
            <a:r>
              <a:rPr lang="en-GB" dirty="0"/>
              <a:t>), 67(2):</a:t>
            </a:r>
            <a:r>
              <a:rPr lang="en-GB" dirty="0" smtClean="0"/>
              <a:t>301-320</a:t>
            </a:r>
            <a:r>
              <a:rPr lang="en-GB" dirty="0"/>
              <a:t>, </a:t>
            </a:r>
            <a:r>
              <a:rPr lang="en-GB" b="1" dirty="0"/>
              <a:t>2005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8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Growing amount of online </a:t>
            </a:r>
            <a:r>
              <a:rPr lang="en-GB" dirty="0" smtClean="0"/>
              <a:t>data</a:t>
            </a:r>
            <a:endParaRPr lang="en-GB" dirty="0"/>
          </a:p>
          <a:p>
            <a:endParaRPr lang="en-US" sz="1000" dirty="0" smtClean="0"/>
          </a:p>
          <a:p>
            <a:r>
              <a:rPr lang="en-GB" dirty="0" smtClean="0"/>
              <a:t>Difficult to find the </a:t>
            </a:r>
            <a:r>
              <a:rPr lang="en-GB" dirty="0"/>
              <a:t>items of interest</a:t>
            </a:r>
          </a:p>
          <a:p>
            <a:pPr lvl="1"/>
            <a:endParaRPr lang="en-US" sz="1000" dirty="0" smtClean="0"/>
          </a:p>
          <a:p>
            <a:r>
              <a:rPr lang="en-GB" dirty="0"/>
              <a:t>Recommender Systems: predict the user preference for </a:t>
            </a:r>
            <a:r>
              <a:rPr lang="en-GB" dirty="0" smtClean="0"/>
              <a:t>a certain item</a:t>
            </a:r>
          </a:p>
          <a:p>
            <a:pPr lvl="1"/>
            <a:endParaRPr lang="en-US" sz="1000" dirty="0"/>
          </a:p>
          <a:p>
            <a:r>
              <a:rPr lang="en-GB" dirty="0" smtClean="0"/>
              <a:t>Recommender </a:t>
            </a:r>
            <a:r>
              <a:rPr lang="en-GB" dirty="0"/>
              <a:t>System Types:</a:t>
            </a:r>
          </a:p>
          <a:p>
            <a:pPr lvl="1"/>
            <a:r>
              <a:rPr lang="en-GB" b="1" dirty="0"/>
              <a:t>Collaborative Filtering</a:t>
            </a:r>
            <a:r>
              <a:rPr lang="en-GB" dirty="0" smtClean="0"/>
              <a:t>:</a:t>
            </a:r>
          </a:p>
          <a:p>
            <a:pPr lvl="2"/>
            <a:r>
              <a:rPr lang="en-GB" dirty="0"/>
              <a:t>Memory-Based Approaches: Item-Based or </a:t>
            </a:r>
            <a:r>
              <a:rPr lang="en-GB" dirty="0" smtClean="0"/>
              <a:t>User-Based</a:t>
            </a:r>
          </a:p>
          <a:p>
            <a:pPr lvl="2"/>
            <a:r>
              <a:rPr lang="en-GB" b="1" dirty="0"/>
              <a:t>Model-Based Approaches</a:t>
            </a:r>
            <a:r>
              <a:rPr lang="en-GB" dirty="0"/>
              <a:t>: </a:t>
            </a:r>
            <a:r>
              <a:rPr lang="en-GB" b="1" dirty="0"/>
              <a:t>Matrix Factorization</a:t>
            </a:r>
            <a:r>
              <a:rPr lang="en-GB" dirty="0"/>
              <a:t> [our </a:t>
            </a:r>
            <a:r>
              <a:rPr lang="en-GB" dirty="0" smtClean="0"/>
              <a:t>focus here</a:t>
            </a:r>
            <a:r>
              <a:rPr lang="en-GB" dirty="0"/>
              <a:t>]</a:t>
            </a:r>
          </a:p>
          <a:p>
            <a:pPr lvl="1"/>
            <a:r>
              <a:rPr lang="en-GB" dirty="0"/>
              <a:t>Content-Based Filtering</a:t>
            </a:r>
          </a:p>
          <a:p>
            <a:pPr lvl="1"/>
            <a:r>
              <a:rPr lang="en-GB" dirty="0"/>
              <a:t>Hybrid: Mix of </a:t>
            </a:r>
            <a:r>
              <a:rPr lang="en-GB" dirty="0" smtClean="0"/>
              <a:t>different </a:t>
            </a:r>
            <a:r>
              <a:rPr lang="en-GB" dirty="0"/>
              <a:t>recommender system </a:t>
            </a:r>
            <a:r>
              <a:rPr lang="en-GB" dirty="0" smtClean="0"/>
              <a:t>types</a:t>
            </a:r>
            <a:endParaRPr lang="en-GB" dirty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Matrix Factorization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Reduces the dimensionality of the </a:t>
            </a:r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Uses </a:t>
            </a:r>
            <a:r>
              <a:rPr lang="en-GB" dirty="0"/>
              <a:t>features that describe item characteristics and </a:t>
            </a:r>
            <a:r>
              <a:rPr lang="en-GB" dirty="0" smtClean="0"/>
              <a:t>user preferences</a:t>
            </a:r>
          </a:p>
          <a:p>
            <a:r>
              <a:rPr lang="en-GB" dirty="0"/>
              <a:t>Application Domain: Movies</a:t>
            </a:r>
          </a:p>
          <a:p>
            <a:r>
              <a:rPr lang="en-GB" dirty="0"/>
              <a:t>Main </a:t>
            </a:r>
            <a:r>
              <a:rPr lang="en-GB" dirty="0" smtClean="0"/>
              <a:t>Ideas:</a:t>
            </a:r>
          </a:p>
          <a:p>
            <a:pPr lvl="1"/>
            <a:r>
              <a:rPr lang="en-GB" dirty="0"/>
              <a:t>Generalize two existing algorithms proposed by </a:t>
            </a:r>
            <a:r>
              <a:rPr lang="en-GB" dirty="0" err="1" smtClean="0"/>
              <a:t>Koren</a:t>
            </a:r>
            <a:r>
              <a:rPr lang="en-GB" dirty="0" smtClean="0"/>
              <a:t>, Bell, and </a:t>
            </a:r>
            <a:r>
              <a:rPr lang="en-GB" dirty="0" err="1" smtClean="0"/>
              <a:t>Volinksy</a:t>
            </a:r>
            <a:r>
              <a:rPr lang="en-GB" dirty="0" smtClean="0"/>
              <a:t> (2009) [</a:t>
            </a:r>
            <a:r>
              <a:rPr lang="en-GB" b="1" dirty="0" smtClean="0"/>
              <a:t>KBV</a:t>
            </a:r>
            <a:r>
              <a:rPr lang="en-GB" dirty="0" smtClean="0"/>
              <a:t>] and </a:t>
            </a:r>
            <a:r>
              <a:rPr lang="en-GB" dirty="0" err="1"/>
              <a:t>Gogna</a:t>
            </a:r>
            <a:r>
              <a:rPr lang="en-GB" dirty="0"/>
              <a:t> and </a:t>
            </a:r>
            <a:r>
              <a:rPr lang="en-GB" dirty="0" err="1"/>
              <a:t>Majumdar</a:t>
            </a:r>
            <a:r>
              <a:rPr lang="en-GB" dirty="0"/>
              <a:t> (2014</a:t>
            </a:r>
            <a:r>
              <a:rPr lang="en-GB" dirty="0" smtClean="0"/>
              <a:t>) [</a:t>
            </a:r>
            <a:r>
              <a:rPr lang="en-GB" b="1" dirty="0" smtClean="0"/>
              <a:t>GM</a:t>
            </a:r>
            <a:r>
              <a:rPr lang="en-GB" dirty="0" smtClean="0"/>
              <a:t>], respectively</a:t>
            </a:r>
          </a:p>
          <a:p>
            <a:pPr lvl="1"/>
            <a:r>
              <a:rPr lang="en-GB" dirty="0"/>
              <a:t>Make use of the elastic net regularization by Zou and Hastie (2005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Answer questions in relation to </a:t>
            </a:r>
            <a:r>
              <a:rPr lang="en-GB" dirty="0" smtClean="0"/>
              <a:t>users and items on </a:t>
            </a:r>
            <a:r>
              <a:rPr lang="en-GB" dirty="0"/>
              <a:t>a movie dataset:</a:t>
            </a:r>
          </a:p>
          <a:p>
            <a:pPr lvl="2"/>
            <a:r>
              <a:rPr lang="en-GB" i="1" dirty="0" smtClean="0"/>
              <a:t>Does </a:t>
            </a:r>
            <a:r>
              <a:rPr lang="en-GB" i="1" dirty="0"/>
              <a:t>a user have preferences for all </a:t>
            </a:r>
            <a:r>
              <a:rPr lang="en-GB" i="1" dirty="0" smtClean="0"/>
              <a:t>item factors?</a:t>
            </a:r>
          </a:p>
          <a:p>
            <a:pPr lvl="2"/>
            <a:r>
              <a:rPr lang="en-GB" i="1" dirty="0"/>
              <a:t>Is an item characterized by all </a:t>
            </a:r>
            <a:r>
              <a:rPr lang="en-GB" i="1" dirty="0" smtClean="0"/>
              <a:t>factors?</a:t>
            </a:r>
            <a:endParaRPr lang="en-GB" i="1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KBV Approach</a:t>
            </a:r>
          </a:p>
          <a:p>
            <a:pPr lvl="1"/>
            <a:r>
              <a:rPr lang="en-GB" dirty="0"/>
              <a:t>Ridge regularization on the user factor loadings and </a:t>
            </a:r>
            <a:r>
              <a:rPr lang="en-GB" dirty="0" smtClean="0"/>
              <a:t>item factor loadings</a:t>
            </a:r>
          </a:p>
          <a:p>
            <a:pPr lvl="1"/>
            <a:r>
              <a:rPr lang="en-GB" dirty="0"/>
              <a:t>The shrinking parameters for users and items are equal</a:t>
            </a:r>
          </a:p>
          <a:p>
            <a:pPr lvl="1"/>
            <a:r>
              <a:rPr lang="en-GB" dirty="0"/>
              <a:t>Two optimization methods:</a:t>
            </a:r>
          </a:p>
          <a:p>
            <a:pPr lvl="2"/>
            <a:r>
              <a:rPr lang="en-GB" dirty="0"/>
              <a:t>Alternating Least Squares (ALS): scales well for large </a:t>
            </a:r>
            <a:r>
              <a:rPr lang="en-GB" dirty="0" smtClean="0"/>
              <a:t>and sparse </a:t>
            </a:r>
            <a:r>
              <a:rPr lang="en-GB" dirty="0"/>
              <a:t>datasets (using parallelism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Stochastic Gradient Descent (SGD): easy-to-implement </a:t>
            </a:r>
            <a:r>
              <a:rPr lang="en-GB" dirty="0" smtClean="0"/>
              <a:t>and faster </a:t>
            </a:r>
            <a:r>
              <a:rPr lang="en-GB" dirty="0"/>
              <a:t>than ALS [our focus here]</a:t>
            </a:r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6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GM Approach</a:t>
            </a:r>
          </a:p>
          <a:p>
            <a:pPr lvl="1"/>
            <a:r>
              <a:rPr lang="en-GB" dirty="0" smtClean="0"/>
              <a:t>Ridge </a:t>
            </a:r>
            <a:r>
              <a:rPr lang="en-GB" dirty="0"/>
              <a:t>regularization on the user factor loadings</a:t>
            </a:r>
          </a:p>
          <a:p>
            <a:pPr lvl="2"/>
            <a:r>
              <a:rPr lang="en-GB" b="1" dirty="0"/>
              <a:t>Assumption 1</a:t>
            </a:r>
            <a:r>
              <a:rPr lang="en-GB" dirty="0" smtClean="0"/>
              <a:t>: </a:t>
            </a:r>
            <a:r>
              <a:rPr lang="en-GB" dirty="0"/>
              <a:t>A user has preferences for all movie </a:t>
            </a:r>
            <a:r>
              <a:rPr lang="en-GB" dirty="0" smtClean="0"/>
              <a:t>factors</a:t>
            </a:r>
          </a:p>
          <a:p>
            <a:pPr lvl="1"/>
            <a:r>
              <a:rPr lang="en-GB" dirty="0"/>
              <a:t>Lasso regularization on the item factor loadings</a:t>
            </a:r>
          </a:p>
          <a:p>
            <a:pPr lvl="2"/>
            <a:r>
              <a:rPr lang="en-GB" b="1" dirty="0"/>
              <a:t>Assumption </a:t>
            </a:r>
            <a:r>
              <a:rPr lang="en-GB" b="1" dirty="0" smtClean="0"/>
              <a:t>2</a:t>
            </a:r>
            <a:r>
              <a:rPr lang="en-GB" dirty="0" smtClean="0"/>
              <a:t>: </a:t>
            </a:r>
            <a:r>
              <a:rPr lang="en-GB" dirty="0"/>
              <a:t>A movie is not characterized by all factors (assumes that factors represent genres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shrinking parameters are not equal</a:t>
            </a:r>
          </a:p>
          <a:p>
            <a:pPr lvl="1"/>
            <a:r>
              <a:rPr lang="en-GB" dirty="0"/>
              <a:t>Optimization method:</a:t>
            </a:r>
          </a:p>
          <a:p>
            <a:pPr lvl="2"/>
            <a:r>
              <a:rPr lang="en-GB" dirty="0" err="1"/>
              <a:t>Majorization</a:t>
            </a:r>
            <a:r>
              <a:rPr lang="en-GB" dirty="0"/>
              <a:t>-Minimization (MM): applicable </a:t>
            </a:r>
            <a:r>
              <a:rPr lang="en-GB" dirty="0" smtClean="0"/>
              <a:t>to non-differentiable </a:t>
            </a:r>
            <a:r>
              <a:rPr lang="en-GB" dirty="0"/>
              <a:t>functions but slower than </a:t>
            </a:r>
            <a:r>
              <a:rPr lang="en-GB" dirty="0" smtClean="0"/>
              <a:t>SGD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2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Elastic Net</a:t>
                </a:r>
              </a:p>
              <a:p>
                <a:pPr lvl="1"/>
                <a:r>
                  <a:rPr lang="en-GB" dirty="0"/>
                  <a:t>Compromise between the ridge and lasso </a:t>
                </a:r>
                <a:r>
                  <a:rPr lang="en-GB" dirty="0" smtClean="0"/>
                  <a:t>regularizations (linear </a:t>
                </a:r>
                <a:r>
                  <a:rPr lang="en-GB" dirty="0"/>
                  <a:t>combination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000" dirty="0" smtClean="0"/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penalties</a:t>
                </a:r>
                <a:r>
                  <a:rPr lang="en-GB" dirty="0"/>
                  <a:t>)</a:t>
                </a:r>
                <a:endParaRPr lang="en-GB" sz="1400" dirty="0"/>
              </a:p>
              <a:p>
                <a:pPr lvl="1"/>
                <a:r>
                  <a:rPr lang="en-GB" dirty="0"/>
                  <a:t>Performs variable grouping as ridge and variable selection </a:t>
                </a:r>
                <a:r>
                  <a:rPr lang="en-GB" dirty="0" smtClean="0"/>
                  <a:t>as lasso</a:t>
                </a:r>
              </a:p>
              <a:p>
                <a:r>
                  <a:rPr lang="en-GB" dirty="0"/>
                  <a:t>Our </a:t>
                </a:r>
                <a:r>
                  <a:rPr lang="en-GB" dirty="0" smtClean="0"/>
                  <a:t>Hypotheses</a:t>
                </a:r>
              </a:p>
              <a:p>
                <a:pPr lvl="1"/>
                <a:r>
                  <a:rPr lang="en-GB" b="1" dirty="0"/>
                  <a:t>Hypothesis </a:t>
                </a:r>
                <a:r>
                  <a:rPr lang="en-GB" b="1" dirty="0" smtClean="0"/>
                  <a:t>1 </a:t>
                </a:r>
                <a:r>
                  <a:rPr lang="en-GB" dirty="0"/>
                  <a:t>(different than GM</a:t>
                </a:r>
                <a:r>
                  <a:rPr lang="en-GB" dirty="0" smtClean="0"/>
                  <a:t>): </a:t>
                </a:r>
                <a:r>
                  <a:rPr lang="en-GB" dirty="0"/>
                  <a:t>A user has no preferences for certain movie factors</a:t>
                </a:r>
              </a:p>
              <a:p>
                <a:pPr lvl="2"/>
                <a:r>
                  <a:rPr lang="en-GB" dirty="0"/>
                  <a:t>The factor “mainstream crowd-pleaser” could not characterize users that have a strong preference for suspense over </a:t>
                </a:r>
                <a:r>
                  <a:rPr lang="en-GB" dirty="0" smtClean="0"/>
                  <a:t>predictability</a:t>
                </a:r>
                <a:endParaRPr lang="en-GB" dirty="0"/>
              </a:p>
              <a:p>
                <a:pPr lvl="1"/>
                <a:r>
                  <a:rPr lang="en-GB" b="1" dirty="0"/>
                  <a:t>Hypothesis </a:t>
                </a:r>
                <a:r>
                  <a:rPr lang="en-GB" b="1" dirty="0" smtClean="0"/>
                  <a:t>2 </a:t>
                </a:r>
                <a:r>
                  <a:rPr lang="en-GB" dirty="0" smtClean="0"/>
                  <a:t>(like GM): </a:t>
                </a:r>
                <a:r>
                  <a:rPr lang="en-GB" dirty="0"/>
                  <a:t>A movie is not characterized by all </a:t>
                </a:r>
                <a:r>
                  <a:rPr lang="en-GB" dirty="0" smtClean="0"/>
                  <a:t>factors (but </a:t>
                </a:r>
                <a:r>
                  <a:rPr lang="en-GB" dirty="0"/>
                  <a:t>factors do not necessarily </a:t>
                </a:r>
                <a:r>
                  <a:rPr lang="en-GB" dirty="0" smtClean="0"/>
                  <a:t>represent </a:t>
                </a:r>
                <a:r>
                  <a:rPr lang="en-GB" dirty="0"/>
                  <a:t>genres</a:t>
                </a:r>
                <a:r>
                  <a:rPr lang="en-GB" dirty="0" smtClean="0"/>
                  <a:t>)</a:t>
                </a:r>
              </a:p>
              <a:p>
                <a:pPr lvl="2"/>
                <a:r>
                  <a:rPr lang="en-GB" dirty="0"/>
                  <a:t>Factors are </a:t>
                </a:r>
                <a:r>
                  <a:rPr lang="en-GB" dirty="0" smtClean="0"/>
                  <a:t>“critically-acclaimed” </a:t>
                </a:r>
                <a:r>
                  <a:rPr lang="en-GB" dirty="0"/>
                  <a:t>and </a:t>
                </a:r>
                <a:r>
                  <a:rPr lang="en-GB" dirty="0" smtClean="0"/>
                  <a:t>“mainstream crowd pleaser” </a:t>
                </a:r>
                <a:r>
                  <a:rPr lang="en-GB" dirty="0"/>
                  <a:t>(</a:t>
                </a:r>
                <a:r>
                  <a:rPr lang="en-GB" dirty="0" err="1"/>
                  <a:t>Koren</a:t>
                </a:r>
                <a:r>
                  <a:rPr lang="en-GB" dirty="0"/>
                  <a:t> et al., 2009) are not genre-related (pertain </a:t>
                </a:r>
                <a:r>
                  <a:rPr lang="en-GB" dirty="0" smtClean="0"/>
                  <a:t>to all </a:t>
                </a:r>
                <a:r>
                  <a:rPr lang="en-GB" dirty="0"/>
                  <a:t>genres)</a:t>
                </a:r>
              </a:p>
              <a:p>
                <a:pPr lvl="2"/>
                <a:endParaRPr lang="en-GB" sz="1200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1037" b="-8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6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  <a:r>
              <a:rPr lang="en-US" dirty="0" smtClean="0"/>
              <a:t>– Matrix Factorization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Our methodology is called </a:t>
                </a:r>
                <a:r>
                  <a:rPr lang="en-GB" b="1" dirty="0"/>
                  <a:t>Elastic Net </a:t>
                </a:r>
                <a:r>
                  <a:rPr lang="en-GB" b="1" dirty="0" smtClean="0"/>
                  <a:t>Matrix Factorization</a:t>
                </a:r>
                <a:r>
                  <a:rPr lang="en-GB" dirty="0" smtClean="0"/>
                  <a:t> (</a:t>
                </a:r>
                <a:r>
                  <a:rPr lang="en-GB" b="1" dirty="0" err="1" smtClean="0"/>
                  <a:t>ENetMF</a:t>
                </a:r>
                <a:r>
                  <a:rPr lang="en-GB" dirty="0" smtClean="0"/>
                  <a:t>)</a:t>
                </a:r>
              </a:p>
              <a:p>
                <a:r>
                  <a:rPr lang="en-GB" b="1" dirty="0"/>
                  <a:t>Matrix Factorization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GB" dirty="0" smtClean="0"/>
                  <a:t> is the </a:t>
                </a:r>
                <a:r>
                  <a:rPr lang="en-GB" dirty="0"/>
                  <a:t>user-item rating </a:t>
                </a:r>
                <a:r>
                  <a:rPr lang="en-GB" dirty="0" smtClean="0"/>
                  <a:t>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is the set of </a:t>
                </a:r>
                <a:r>
                  <a:rPr lang="en-GB" dirty="0" smtClean="0"/>
                  <a:t>users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is the set of </a:t>
                </a:r>
                <a:r>
                  <a:rPr lang="en-GB" dirty="0" smtClean="0"/>
                  <a:t>items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is the </a:t>
                </a:r>
                <a:r>
                  <a:rPr lang="en-GB" dirty="0" smtClean="0"/>
                  <a:t>set of factors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GB" dirty="0" smtClean="0"/>
                  <a:t> is </a:t>
                </a:r>
                <a:r>
                  <a:rPr lang="en-GB" dirty="0"/>
                  <a:t>the vector for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i="1" dirty="0" err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i="1" dirty="0">
                            <a:latin typeface="Cambria Math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is the vector for item </a:t>
                </a:r>
                <a14:m>
                  <m:oMath xmlns:m="http://schemas.openxmlformats.org/officeDocument/2006/math">
                    <m:r>
                      <a:rPr lang="en-GB" i="1" dirty="0" err="1">
                        <a:latin typeface="Cambria Math"/>
                      </a:rPr>
                      <m:t>𝑖</m:t>
                    </m:r>
                  </m:oMath>
                </a14:m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en-GB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i="1" dirty="0" err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is an estimate of </a:t>
                </a:r>
                <a:r>
                  <a:rPr lang="en-GB" dirty="0" smtClean="0"/>
                  <a:t>user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/>
                  <a:t> rating for item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(unknown)</a:t>
                </a:r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en-GB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i="1" dirty="0" err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GB" dirty="0"/>
                  <a:t> is an </a:t>
                </a:r>
                <a:r>
                  <a:rPr lang="en-GB" dirty="0" smtClean="0"/>
                  <a:t>approximation </a:t>
                </a:r>
                <a:r>
                  <a:rPr lang="en-GB" dirty="0"/>
                  <a:t>of user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/>
                  <a:t> rating for item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(known)</a:t>
                </a:r>
                <a:endParaRPr lang="en-US" dirty="0"/>
              </a:p>
              <a:p>
                <a:pPr lvl="1"/>
                <a:endParaRPr lang="en-GB" dirty="0" smtClean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 – Regularization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9971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need to estimate: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 smtClean="0"/>
                  <a:t> for all users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=1,…,|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for all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=1,…,|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GB" dirty="0" smtClean="0"/>
              </a:p>
              <a:p>
                <a:r>
                  <a:rPr lang="en-US" dirty="0" smtClean="0"/>
                  <a:t>In total there 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coeficients to be estimated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GB" dirty="0" smtClean="0"/>
                  <a:t>large enough to capture the characteristics of the rating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US" dirty="0" smtClean="0"/>
                  <a:t>small enough to avoid overfitting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GB" dirty="0" smtClean="0"/>
                  <a:t> (determined by cross-validation)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943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1682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need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8 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943+1682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=21,000</m:t>
                    </m:r>
                  </m:oMath>
                </a14:m>
                <a:r>
                  <a:rPr lang="en-GB" dirty="0" smtClean="0"/>
                  <a:t> coefficients</a:t>
                </a:r>
              </a:p>
              <a:p>
                <a:r>
                  <a:rPr lang="en-US" dirty="0" smtClean="0"/>
                  <a:t>Large number of coefficients leads to overfitting (overestimates the effect of some coefficients, i.e., produces large coefficients)</a:t>
                </a:r>
              </a:p>
              <a:p>
                <a:r>
                  <a:rPr lang="en-US" dirty="0" smtClean="0"/>
                  <a:t>Solution: </a:t>
                </a:r>
                <a:r>
                  <a:rPr lang="en-US" b="1" dirty="0" smtClean="0"/>
                  <a:t>Regularization</a:t>
                </a:r>
                <a:r>
                  <a:rPr lang="en-US" dirty="0" smtClean="0"/>
                  <a:t> (penalizes the magnitude of coefficients)</a:t>
                </a:r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997152"/>
              </a:xfrm>
              <a:blipFill rotWithShape="1">
                <a:blip r:embed="rId2"/>
                <a:stretch>
                  <a:fillRect l="-875" t="-1954" r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983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28135</TotalTime>
  <Words>2466</Words>
  <Application>Microsoft Office PowerPoint</Application>
  <PresentationFormat>On-screen Show (4:3)</PresentationFormat>
  <Paragraphs>318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 An Elastic Net Regularized Matrix Factorization Technique for Recommender Systems</vt:lpstr>
      <vt:lpstr>Contents</vt:lpstr>
      <vt:lpstr>Motivation</vt:lpstr>
      <vt:lpstr>Motivation</vt:lpstr>
      <vt:lpstr>Related Work</vt:lpstr>
      <vt:lpstr>Related Wok</vt:lpstr>
      <vt:lpstr>Related Work</vt:lpstr>
      <vt:lpstr>Methodology – Matrix Factorization</vt:lpstr>
      <vt:lpstr>Matrix Factorization – Regularization </vt:lpstr>
      <vt:lpstr>Matrix Factorization – Ridge</vt:lpstr>
      <vt:lpstr>Matrix Factorization – Lasso</vt:lpstr>
      <vt:lpstr>Matrix Factorization – Elastic Net</vt:lpstr>
      <vt:lpstr>Methodology – Related Work</vt:lpstr>
      <vt:lpstr>Methodology – Estimation</vt:lpstr>
      <vt:lpstr>Methodology – Estimation</vt:lpstr>
      <vt:lpstr>Methodology – Estimation</vt:lpstr>
      <vt:lpstr>Evaluation – Dataset</vt:lpstr>
      <vt:lpstr>Evaluation – Experimental Setup</vt:lpstr>
      <vt:lpstr>Evaluation – Experimental Setup</vt:lpstr>
      <vt:lpstr>Evaluation – Experimental Setup</vt:lpstr>
      <vt:lpstr>Evaluation – Hyperparameters Setup</vt:lpstr>
      <vt:lpstr>Evaluation – Hyperparameters Setup</vt:lpstr>
      <vt:lpstr>Evaluation – Results</vt:lpstr>
      <vt:lpstr>Evaluation – Results</vt:lpstr>
      <vt:lpstr>Evaluation – Results</vt:lpstr>
      <vt:lpstr>Conclusion</vt:lpstr>
      <vt:lpstr>References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4+1 View Model of Software Architecture</dc:title>
  <dc:creator>BCF</dc:creator>
  <cp:lastModifiedBy>Flavius</cp:lastModifiedBy>
  <cp:revision>528</cp:revision>
  <dcterms:created xsi:type="dcterms:W3CDTF">2005-07-13T13:15:44Z</dcterms:created>
  <dcterms:modified xsi:type="dcterms:W3CDTF">2020-03-30T00:27:24Z</dcterms:modified>
</cp:coreProperties>
</file>