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77" r:id="rId24"/>
    <p:sldId id="278" r:id="rId25"/>
    <p:sldId id="280" r:id="rId26"/>
    <p:sldId id="282" r:id="rId27"/>
    <p:sldId id="283" r:id="rId28"/>
    <p:sldId id="281" r:id="rId29"/>
    <p:sldId id="284" r:id="rId30"/>
    <p:sldId id="285" r:id="rId31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000000"/>
    <a:srgbClr val="00CCFF"/>
    <a:srgbClr val="FF9900"/>
    <a:srgbClr val="669900"/>
    <a:srgbClr val="99FF99"/>
    <a:srgbClr val="FF7C8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89" autoAdjust="0"/>
  </p:normalViewPr>
  <p:slideViewPr>
    <p:cSldViewPr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E85B809F-6719-496B-9813-E22A5CA5E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2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9EA78DB2-3053-4A3A-8B32-20694F77E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58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C72CA0-1440-4FF7-99E9-46E04AC49B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1061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9E85A0-02B0-4A18-961E-32CCF116C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462CF01D-2FEA-4C07-8AF8-0C00164A9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FE0EA315-7CE6-40EE-81DD-C9CA8D805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A04AFC9-DF6F-47D6-8C60-E9163772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1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4566AB-70AD-457A-9073-AAECC48D0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6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6AD877E-B6EA-43F2-8309-B1B53BB72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3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576BC0-CEB3-44C9-A387-411564DF8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3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F732DED-C335-4995-9C83-A968BBA26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320EFE0-B148-4AA8-9B8F-574A1FCD4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D21F1C5-92FB-4A88-BBDC-80C9F51C8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0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E2D61D9-31DC-41FA-BC56-ECC5EABB0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1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0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11413" y="6245225"/>
            <a:ext cx="4248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78C3EFF-D651-47D7-B0CC-99D93F001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1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1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1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1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incar@ese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quizlet.com/" TargetMode="External"/><Relationship Id="rId2" Type="http://schemas.openxmlformats.org/officeDocument/2006/relationships/hyperlink" Target="http://www.kimschouten.com/papers/sac2018-ontology.ow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ordnet.princeton.edu/" TargetMode="External"/><Relationship Id="rId4" Type="http://schemas.openxmlformats.org/officeDocument/2006/relationships/hyperlink" Target="http://www.macmillandictionary.com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CF8F41E-DB8D-4E15-9C99-5D856B433A07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400" dirty="0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2400" dirty="0" smtClean="0"/>
              <a:t> </a:t>
            </a:r>
            <a:r>
              <a:rPr lang="en-US" altLang="en-US" dirty="0" smtClean="0"/>
              <a:t>Review-Level Aspect-Based Sentiment Analysis Using an Ontology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86200"/>
            <a:ext cx="6480175" cy="1487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Flavius </a:t>
            </a:r>
            <a:r>
              <a:rPr lang="en-US" altLang="en-US" dirty="0" err="1" smtClean="0"/>
              <a:t>Frasincar</a:t>
            </a:r>
            <a:r>
              <a:rPr lang="en-US" altLang="en-US" dirty="0" smtClean="0"/>
              <a:t>*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>
                <a:hlinkClick r:id="rId3"/>
              </a:rPr>
              <a:t>frasincar@ese.eur.nl</a:t>
            </a: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algn="l" eaLnBrk="1" hangingPunct="1">
              <a:lnSpc>
                <a:spcPct val="90000"/>
              </a:lnSpc>
            </a:pPr>
            <a:endParaRPr lang="en-US" altLang="en-US" sz="1600" dirty="0" smtClean="0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468312" y="6094413"/>
            <a:ext cx="86756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/>
              <a:t>* </a:t>
            </a:r>
            <a:r>
              <a:rPr lang="en-US" altLang="en-US" sz="1400" dirty="0"/>
              <a:t>Joint work with </a:t>
            </a:r>
            <a:r>
              <a:rPr lang="en-US" altLang="en-US" sz="1400" dirty="0" smtClean="0"/>
              <a:t>Sophie de </a:t>
            </a:r>
            <a:r>
              <a:rPr lang="en-US" altLang="en-US" sz="1400" dirty="0" err="1" smtClean="0"/>
              <a:t>Kok</a:t>
            </a:r>
            <a:r>
              <a:rPr lang="en-US" altLang="en-US" sz="1400" dirty="0" smtClean="0"/>
              <a:t>, Linda Punt, Rosita van den </a:t>
            </a:r>
            <a:r>
              <a:rPr lang="en-US" altLang="en-US" sz="1400" dirty="0" err="1" smtClean="0"/>
              <a:t>Puttelaar</a:t>
            </a:r>
            <a:r>
              <a:rPr lang="en-US" altLang="en-US" sz="1400" dirty="0" smtClean="0"/>
              <a:t>, </a:t>
            </a:r>
            <a:r>
              <a:rPr lang="en-US" altLang="en-US" sz="1400" dirty="0" err="1" smtClean="0"/>
              <a:t>Karoliina</a:t>
            </a:r>
            <a:r>
              <a:rPr lang="en-US" altLang="en-US" sz="1400" dirty="0" smtClean="0"/>
              <a:t> </a:t>
            </a:r>
            <a:r>
              <a:rPr lang="en-US" altLang="en-US" sz="1400" dirty="0" err="1" smtClean="0"/>
              <a:t>Ranta</a:t>
            </a:r>
            <a:r>
              <a:rPr lang="en-US" altLang="en-US" sz="1400" dirty="0" smtClean="0"/>
              <a:t>, and Kim Schouten</a:t>
            </a:r>
            <a:endParaRPr lang="en-US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Frequencies of Aspects in Reviews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660947"/>
            <a:ext cx="6408712" cy="41162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2" y="6078805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RESTAURANT#GENERAL has a frequency of 100% (present in all reviews)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094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Frequencies of Sentiment in Reviews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809750"/>
            <a:ext cx="6475083" cy="39955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9552" y="6078805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Unbalanced sentiment distribution (Positive labels are the most frequent)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8727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Multi-class classifier: linear SVM (shown to give good results for sentiment analysis in literature)</a:t>
            </a:r>
          </a:p>
          <a:p>
            <a:pPr lvl="1"/>
            <a:r>
              <a:rPr lang="en-US" dirty="0" smtClean="0"/>
              <a:t>Review-level: 4 classes (</a:t>
            </a:r>
            <a:r>
              <a:rPr lang="en-US" i="1" dirty="0" smtClean="0"/>
              <a:t>positive</a:t>
            </a:r>
            <a:r>
              <a:rPr lang="en-US" dirty="0" smtClean="0"/>
              <a:t>, </a:t>
            </a:r>
            <a:r>
              <a:rPr lang="en-US" i="1" dirty="0" smtClean="0"/>
              <a:t>negative</a:t>
            </a:r>
            <a:r>
              <a:rPr lang="en-US" dirty="0" smtClean="0"/>
              <a:t>, </a:t>
            </a:r>
            <a:r>
              <a:rPr lang="en-US" i="1" dirty="0" smtClean="0"/>
              <a:t>neutral</a:t>
            </a:r>
            <a:r>
              <a:rPr lang="en-US" dirty="0" smtClean="0"/>
              <a:t>, and </a:t>
            </a:r>
            <a:r>
              <a:rPr lang="en-US" i="1" dirty="0" smtClean="0"/>
              <a:t>conflict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Sentence-level: 3 classes (</a:t>
            </a:r>
            <a:r>
              <a:rPr lang="en-US" i="1" dirty="0" smtClean="0"/>
              <a:t>positive</a:t>
            </a:r>
            <a:r>
              <a:rPr lang="en-US" dirty="0" smtClean="0"/>
              <a:t>, </a:t>
            </a:r>
            <a:r>
              <a:rPr lang="en-US" i="1" dirty="0" smtClean="0"/>
              <a:t>negative</a:t>
            </a:r>
            <a:r>
              <a:rPr lang="en-US" dirty="0" smtClean="0"/>
              <a:t>, and </a:t>
            </a:r>
            <a:r>
              <a:rPr lang="en-US" i="1" dirty="0" smtClean="0"/>
              <a:t>neutral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SVM implementation: Weka, one-versus-one</a:t>
            </a:r>
          </a:p>
          <a:p>
            <a:r>
              <a:rPr lang="en-US" dirty="0" smtClean="0"/>
              <a:t>Data processing: Stanford </a:t>
            </a:r>
            <a:r>
              <a:rPr lang="en-US" dirty="0" err="1" smtClean="0"/>
              <a:t>CoreNLP</a:t>
            </a:r>
            <a:r>
              <a:rPr lang="en-US" dirty="0" smtClean="0"/>
              <a:t> Toolkit</a:t>
            </a:r>
          </a:p>
          <a:p>
            <a:pPr lvl="1"/>
            <a:r>
              <a:rPr lang="en-US" dirty="0" smtClean="0"/>
              <a:t>Tokenization</a:t>
            </a:r>
          </a:p>
          <a:p>
            <a:pPr lvl="1"/>
            <a:r>
              <a:rPr lang="en-US" dirty="0" smtClean="0"/>
              <a:t>Part-of-Speech</a:t>
            </a:r>
          </a:p>
          <a:p>
            <a:pPr lvl="1"/>
            <a:r>
              <a:rPr lang="en-US" dirty="0" smtClean="0"/>
              <a:t>Lemmatization</a:t>
            </a:r>
          </a:p>
          <a:p>
            <a:pPr lvl="1"/>
            <a:r>
              <a:rPr lang="en-US" dirty="0" smtClean="0"/>
              <a:t>Grammatical dependencies</a:t>
            </a:r>
          </a:p>
          <a:p>
            <a:pPr lvl="1"/>
            <a:r>
              <a:rPr lang="en-US" dirty="0" smtClean="0"/>
              <a:t>Ontology </a:t>
            </a:r>
            <a:r>
              <a:rPr lang="en-US" dirty="0" err="1" smtClean="0"/>
              <a:t>gazeteering</a:t>
            </a:r>
            <a:endParaRPr lang="en-US" dirty="0" smtClean="0"/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89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41168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Available online: </a:t>
            </a: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www.kimschouten.com/papers/sac2018-ontology.owl</a:t>
            </a:r>
            <a:r>
              <a:rPr lang="en-US" sz="2000" dirty="0" smtClean="0"/>
              <a:t> (manually created using the training set and three external resources </a:t>
            </a:r>
            <a:r>
              <a:rPr lang="en-US" sz="2000" dirty="0" smtClean="0">
                <a:hlinkClick r:id="rId3"/>
              </a:rPr>
              <a:t>http://quizlet.com</a:t>
            </a:r>
            <a:r>
              <a:rPr lang="en-US" sz="2000" dirty="0"/>
              <a:t> </a:t>
            </a:r>
            <a:r>
              <a:rPr lang="en-US" sz="2000" dirty="0" smtClean="0"/>
              <a:t>, </a:t>
            </a:r>
            <a:r>
              <a:rPr lang="en-US" sz="2000" dirty="0" smtClean="0">
                <a:hlinkClick r:id="rId4"/>
              </a:rPr>
              <a:t>http://</a:t>
            </a:r>
            <a:r>
              <a:rPr lang="en-US" sz="2000" dirty="0">
                <a:hlinkClick r:id="rId4"/>
              </a:rPr>
              <a:t>www.macmillandictionary.com</a:t>
            </a:r>
            <a:r>
              <a:rPr lang="en-US" sz="2000" dirty="0" smtClean="0">
                <a:hlinkClick r:id="rId4"/>
              </a:rPr>
              <a:t>/</a:t>
            </a:r>
            <a:r>
              <a:rPr lang="en-US" sz="2000" dirty="0"/>
              <a:t>, and </a:t>
            </a:r>
            <a:r>
              <a:rPr lang="en-US" sz="2000" dirty="0">
                <a:hlinkClick r:id="rId5"/>
              </a:rPr>
              <a:t>https://wordnet.princeton.edu</a:t>
            </a:r>
            <a:r>
              <a:rPr lang="en-US" sz="2000" dirty="0" smtClean="0">
                <a:hlinkClick r:id="rId5"/>
              </a:rPr>
              <a:t>/</a:t>
            </a:r>
            <a:r>
              <a:rPr lang="en-US" sz="2000" dirty="0" smtClean="0"/>
              <a:t>)</a:t>
            </a:r>
          </a:p>
          <a:p>
            <a:r>
              <a:rPr lang="en-US" dirty="0" smtClean="0"/>
              <a:t>Three main classes:</a:t>
            </a:r>
          </a:p>
          <a:p>
            <a:pPr lvl="1"/>
            <a:r>
              <a:rPr lang="en-US" i="1" dirty="0" smtClean="0"/>
              <a:t>Entity</a:t>
            </a:r>
            <a:r>
              <a:rPr lang="en-US" dirty="0" smtClean="0"/>
              <a:t> class with subclasses (noun aspect hierarchy): </a:t>
            </a:r>
            <a:r>
              <a:rPr lang="en-US" i="1" dirty="0" smtClean="0"/>
              <a:t>Ambience, Experience, Location, Person, Price, Restaurant, Service, </a:t>
            </a:r>
            <a:r>
              <a:rPr lang="en-US" i="1" dirty="0" err="1" smtClean="0"/>
              <a:t>StyleOptions</a:t>
            </a:r>
            <a:r>
              <a:rPr lang="en-US" i="1" dirty="0" smtClean="0"/>
              <a:t>, </a:t>
            </a:r>
            <a:r>
              <a:rPr lang="en-US" dirty="0" smtClean="0"/>
              <a:t>and </a:t>
            </a:r>
            <a:r>
              <a:rPr lang="en-US" i="1" dirty="0" smtClean="0"/>
              <a:t>Sustenance</a:t>
            </a:r>
            <a:r>
              <a:rPr lang="en-US" dirty="0" smtClean="0"/>
              <a:t> which have their own subclasses</a:t>
            </a:r>
          </a:p>
          <a:p>
            <a:pPr lvl="2"/>
            <a:r>
              <a:rPr lang="en-US" dirty="0" smtClean="0"/>
              <a:t>The </a:t>
            </a:r>
            <a:r>
              <a:rPr lang="en-US" i="1" dirty="0" smtClean="0"/>
              <a:t>aspect </a:t>
            </a:r>
            <a:r>
              <a:rPr lang="en-US" dirty="0" smtClean="0"/>
              <a:t>relation links an entity class with its corresponding aspect (e.g., FOOD#QUALITY)</a:t>
            </a:r>
          </a:p>
          <a:p>
            <a:pPr lvl="1"/>
            <a:r>
              <a:rPr lang="en-US" i="1" dirty="0" smtClean="0"/>
              <a:t>Property </a:t>
            </a:r>
            <a:r>
              <a:rPr lang="en-US" dirty="0" smtClean="0"/>
              <a:t>class (adjectives):</a:t>
            </a:r>
          </a:p>
          <a:p>
            <a:pPr lvl="2"/>
            <a:r>
              <a:rPr lang="en-US" i="1" dirty="0" smtClean="0"/>
              <a:t>Generic properties </a:t>
            </a:r>
            <a:r>
              <a:rPr lang="en-US" dirty="0" smtClean="0"/>
              <a:t>(e.g., </a:t>
            </a:r>
            <a:r>
              <a:rPr lang="en-US" i="1" dirty="0" err="1" smtClean="0"/>
              <a:t>GenericPositiveProperty</a:t>
            </a:r>
            <a:r>
              <a:rPr lang="en-US" dirty="0" smtClean="0"/>
              <a:t>): general positive or negative properties related to many </a:t>
            </a:r>
            <a:r>
              <a:rPr lang="en-US" i="1" dirty="0" smtClean="0"/>
              <a:t>Entity</a:t>
            </a:r>
            <a:r>
              <a:rPr lang="en-US" dirty="0" smtClean="0"/>
              <a:t> classes</a:t>
            </a:r>
          </a:p>
          <a:p>
            <a:pPr lvl="2"/>
            <a:r>
              <a:rPr lang="en-US" i="1" dirty="0" smtClean="0"/>
              <a:t>Entity-specific properties </a:t>
            </a:r>
            <a:r>
              <a:rPr lang="en-US" dirty="0" smtClean="0"/>
              <a:t>(e.g., </a:t>
            </a:r>
            <a:r>
              <a:rPr lang="en-US" i="1" dirty="0" err="1" smtClean="0"/>
              <a:t>AmbienceNegativeProperty</a:t>
            </a:r>
            <a:r>
              <a:rPr lang="en-US" dirty="0" smtClean="0"/>
              <a:t>): specific positive or negative properties for </a:t>
            </a:r>
            <a:r>
              <a:rPr lang="en-US" u="sng" dirty="0" smtClean="0"/>
              <a:t>one</a:t>
            </a:r>
            <a:r>
              <a:rPr lang="en-US" dirty="0" smtClean="0"/>
              <a:t> </a:t>
            </a:r>
            <a:r>
              <a:rPr lang="en-US" i="1" dirty="0" smtClean="0"/>
              <a:t>Entity</a:t>
            </a:r>
            <a:r>
              <a:rPr lang="en-US" dirty="0" smtClean="0"/>
              <a:t> class  (e.g., subclass of </a:t>
            </a:r>
            <a:r>
              <a:rPr lang="en-US" i="1" dirty="0" smtClean="0"/>
              <a:t>Property</a:t>
            </a:r>
            <a:r>
              <a:rPr lang="en-US" dirty="0" smtClean="0"/>
              <a:t> and subclass of </a:t>
            </a:r>
            <a:r>
              <a:rPr lang="en-US" i="1" dirty="0" smtClean="0"/>
              <a:t>Ambience</a:t>
            </a:r>
            <a:r>
              <a:rPr lang="en-US" dirty="0" smtClean="0"/>
              <a:t>)</a:t>
            </a:r>
          </a:p>
          <a:p>
            <a:pPr lvl="1"/>
            <a:r>
              <a:rPr lang="en-US" i="1" dirty="0"/>
              <a:t>Sentiment</a:t>
            </a:r>
            <a:r>
              <a:rPr lang="en-US" dirty="0"/>
              <a:t> class with subclasses </a:t>
            </a:r>
            <a:r>
              <a:rPr lang="en-US" i="1" dirty="0"/>
              <a:t>Positive</a:t>
            </a:r>
            <a:r>
              <a:rPr lang="en-US" dirty="0"/>
              <a:t>, </a:t>
            </a:r>
            <a:r>
              <a:rPr lang="en-US" i="1" dirty="0"/>
              <a:t>Negative</a:t>
            </a:r>
            <a:r>
              <a:rPr lang="en-US" dirty="0"/>
              <a:t>, and </a:t>
            </a:r>
            <a:r>
              <a:rPr lang="en-US" i="1" dirty="0"/>
              <a:t>Neutral</a:t>
            </a:r>
            <a:endParaRPr lang="en-GB" i="1" dirty="0"/>
          </a:p>
          <a:p>
            <a:pPr lvl="2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56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smtClean="0"/>
              <a:t>Context specific sentiment properties</a:t>
            </a:r>
            <a:r>
              <a:rPr lang="en-US" sz="2000" dirty="0" smtClean="0"/>
              <a:t>: these properties (e.g., </a:t>
            </a:r>
            <a:r>
              <a:rPr lang="en-US" sz="2000" i="1" dirty="0" smtClean="0"/>
              <a:t>Cold</a:t>
            </a:r>
            <a:r>
              <a:rPr lang="en-US" sz="2000" dirty="0" smtClean="0"/>
              <a:t>) in combination with an entity (e.g., </a:t>
            </a:r>
            <a:r>
              <a:rPr lang="en-US" sz="2000" i="1" dirty="0" err="1" smtClean="0"/>
              <a:t>WarmDrinks</a:t>
            </a:r>
            <a:r>
              <a:rPr lang="en-US" sz="2000" dirty="0" smtClean="0"/>
              <a:t>) imply a subclass of sentiment (e.g., </a:t>
            </a:r>
            <a:r>
              <a:rPr lang="en-US" sz="2000" i="1" dirty="0" smtClean="0"/>
              <a:t>Negative</a:t>
            </a:r>
            <a:r>
              <a:rPr lang="en-US" sz="2000" dirty="0" smtClean="0"/>
              <a:t>)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708920"/>
            <a:ext cx="4104416" cy="371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176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assume that the word “cramped” appears in text</a:t>
            </a:r>
          </a:p>
          <a:p>
            <a:pPr marL="0" indent="0">
              <a:buNone/>
            </a:pPr>
            <a:endParaRPr lang="en-GB" alt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 smtClean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</a:t>
            </a:r>
            <a:r>
              <a:rPr lang="en-US" altLang="en-US" i="1" dirty="0" err="1" smtClean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lex</a:t>
            </a:r>
            <a:r>
              <a:rPr lang="en-US" altLang="en-US" dirty="0" smtClean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.{“cramped”} </a:t>
            </a:r>
            <a:r>
              <a:rPr lang="en-US" altLang="en-US" dirty="0">
                <a:latin typeface="Times New Roman" pitchFamily="18" charset="0"/>
                <a:cs typeface="Lucida Sans Unicode" pitchFamily="34" charset="0"/>
              </a:rPr>
              <a:t>⊑ </a:t>
            </a:r>
            <a:r>
              <a:rPr lang="en-GB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Cramped</a:t>
            </a:r>
            <a:endParaRPr lang="en-US" altLang="en-US" dirty="0" smtClean="0">
              <a:latin typeface="Times New Roman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 marL="0" indent="0">
              <a:buNone/>
            </a:pPr>
            <a:r>
              <a:rPr lang="en-GB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Cramped </a:t>
            </a:r>
            <a:r>
              <a:rPr lang="en-US" altLang="en-US" dirty="0" smtClean="0">
                <a:latin typeface="Times New Roman" pitchFamily="18" charset="0"/>
                <a:cs typeface="Lucida Sans Unicode" pitchFamily="34" charset="0"/>
              </a:rPr>
              <a:t>⊑ </a:t>
            </a:r>
            <a:r>
              <a:rPr lang="en-US" altLang="en-US" i="1" dirty="0" err="1" smtClean="0">
                <a:latin typeface="Times New Roman" pitchFamily="18" charset="0"/>
                <a:cs typeface="Lucida Sans Unicode" pitchFamily="34" charset="0"/>
              </a:rPr>
              <a:t>AmbienceNegativeProperty</a:t>
            </a:r>
            <a:endParaRPr lang="en-US" altLang="en-US" i="1" dirty="0" smtClean="0">
              <a:latin typeface="Times New Roman" pitchFamily="18" charset="0"/>
              <a:cs typeface="Lucida Sans Unicode" pitchFamily="34" charset="0"/>
            </a:endParaRPr>
          </a:p>
          <a:p>
            <a:pPr marL="0" indent="0">
              <a:buNone/>
            </a:pPr>
            <a:r>
              <a:rPr lang="en-US" i="1" dirty="0" err="1" smtClean="0">
                <a:latin typeface="Times New Roman" pitchFamily="18" charset="0"/>
                <a:cs typeface="Lucida Sans Unicode" pitchFamily="34" charset="0"/>
              </a:rPr>
              <a:t>AmbienceNegativeProperty</a:t>
            </a:r>
            <a:r>
              <a:rPr lang="en-US" dirty="0" smtClean="0">
                <a:latin typeface="Times New Roman" pitchFamily="18" charset="0"/>
                <a:cs typeface="Lucida Sans Unicode" pitchFamily="34" charset="0"/>
              </a:rPr>
              <a:t> </a:t>
            </a:r>
            <a:r>
              <a:rPr lang="en-US" altLang="en-US" dirty="0" smtClean="0">
                <a:latin typeface="Times New Roman" pitchFamily="18" charset="0"/>
                <a:cs typeface="Lucida Sans Unicode" pitchFamily="34" charset="0"/>
              </a:rPr>
              <a:t>⊑ </a:t>
            </a:r>
            <a:r>
              <a:rPr lang="en-US" altLang="en-US" i="1" dirty="0" smtClean="0">
                <a:latin typeface="Times New Roman" pitchFamily="18" charset="0"/>
                <a:cs typeface="Lucida Sans Unicode" pitchFamily="34" charset="0"/>
              </a:rPr>
              <a:t>Ambience</a:t>
            </a:r>
          </a:p>
          <a:p>
            <a:pPr marL="0" indent="0">
              <a:buNone/>
            </a:pPr>
            <a:r>
              <a:rPr lang="en-US" i="1" dirty="0" err="1" smtClean="0">
                <a:latin typeface="Times New Roman" pitchFamily="18" charset="0"/>
                <a:cs typeface="Lucida Sans Unicode" pitchFamily="34" charset="0"/>
              </a:rPr>
              <a:t>AmbienceNegativeProperty</a:t>
            </a:r>
            <a:r>
              <a:rPr lang="en-US" dirty="0" smtClean="0">
                <a:latin typeface="Times New Roman" pitchFamily="18" charset="0"/>
                <a:cs typeface="Lucida Sans Unicode" pitchFamily="34" charset="0"/>
              </a:rPr>
              <a:t> </a:t>
            </a:r>
            <a:r>
              <a:rPr lang="en-US" altLang="en-US" dirty="0">
                <a:latin typeface="Times New Roman" pitchFamily="18" charset="0"/>
                <a:cs typeface="Lucida Sans Unicode" pitchFamily="34" charset="0"/>
              </a:rPr>
              <a:t>⊑ </a:t>
            </a:r>
            <a:r>
              <a:rPr lang="en-US" altLang="en-US" i="1" dirty="0" smtClean="0">
                <a:latin typeface="Times New Roman" pitchFamily="18" charset="0"/>
                <a:cs typeface="Lucida Sans Unicode" pitchFamily="34" charset="0"/>
              </a:rPr>
              <a:t>Negative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itchFamily="18" charset="0"/>
                <a:cs typeface="Lucida Sans Unicode" pitchFamily="34" charset="0"/>
              </a:rPr>
              <a:t>Ambience </a:t>
            </a:r>
            <a:r>
              <a:rPr lang="en-US" altLang="en-US" dirty="0">
                <a:latin typeface="Times New Roman" pitchFamily="18" charset="0"/>
                <a:cs typeface="Lucida Sans Unicode" pitchFamily="34" charset="0"/>
              </a:rPr>
              <a:t>⊑ </a:t>
            </a:r>
            <a:r>
              <a:rPr lang="en-US" altLang="en-US" dirty="0" smtClean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</a:t>
            </a:r>
            <a:r>
              <a:rPr lang="en-US" altLang="en-US" i="1" dirty="0" smtClean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aspect</a:t>
            </a:r>
            <a:r>
              <a:rPr lang="en-US" altLang="en-US" dirty="0" smtClean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.{“AMBIENCE#GENERAL”} </a:t>
            </a:r>
            <a:endParaRPr lang="en-US" altLang="en-US" dirty="0">
              <a:latin typeface="Times New Roman" pitchFamily="18" charset="0"/>
              <a:cs typeface="Lucida Sans Unicode" pitchFamily="34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Thus “cramped” implies a negative sentiment about the aspect </a:t>
            </a:r>
            <a:r>
              <a:rPr lang="en-US" altLang="en-US" dirty="0">
                <a:latin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AMBIENCE#GENERAL</a:t>
            </a:r>
            <a:r>
              <a:rPr lang="en-US" dirty="0" smtClean="0"/>
              <a:t> 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61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Algorithms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/>
          </a:bodyPr>
          <a:lstStyle/>
          <a:p>
            <a:pPr marL="51435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smtClean="0"/>
              <a:t>a linear SVM </a:t>
            </a:r>
            <a:r>
              <a:rPr lang="en-US" dirty="0"/>
              <a:t>classifier to predict the aspect-based sentiment at review level:</a:t>
            </a:r>
          </a:p>
          <a:p>
            <a:pPr lvl="1"/>
            <a:r>
              <a:rPr lang="en-US" dirty="0"/>
              <a:t>Four classes: </a:t>
            </a:r>
            <a:r>
              <a:rPr lang="en-US" i="1" dirty="0"/>
              <a:t>positive</a:t>
            </a:r>
            <a:r>
              <a:rPr lang="en-US" dirty="0"/>
              <a:t>, </a:t>
            </a:r>
            <a:r>
              <a:rPr lang="en-US" i="1" dirty="0"/>
              <a:t>negative</a:t>
            </a:r>
            <a:r>
              <a:rPr lang="en-US" dirty="0"/>
              <a:t>, </a:t>
            </a:r>
            <a:r>
              <a:rPr lang="en-US" i="1" dirty="0"/>
              <a:t>neutral</a:t>
            </a:r>
            <a:r>
              <a:rPr lang="en-US" dirty="0"/>
              <a:t>, and </a:t>
            </a:r>
            <a:r>
              <a:rPr lang="en-US" i="1" dirty="0" smtClean="0"/>
              <a:t>conflict</a:t>
            </a:r>
            <a:endParaRPr lang="en-US" dirty="0" smtClean="0"/>
          </a:p>
          <a:p>
            <a:pPr marL="51435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a </a:t>
            </a:r>
            <a:r>
              <a:rPr lang="en-US" dirty="0" smtClean="0"/>
              <a:t>linear </a:t>
            </a:r>
            <a:r>
              <a:rPr lang="en-US" dirty="0"/>
              <a:t>SVM classifier to predict the aspect-based sentiment at sentence level and aggregate the </a:t>
            </a:r>
            <a:r>
              <a:rPr lang="en-US" dirty="0" smtClean="0"/>
              <a:t>sentiment:</a:t>
            </a:r>
          </a:p>
          <a:p>
            <a:pPr lvl="1"/>
            <a:r>
              <a:rPr lang="en-US" dirty="0" smtClean="0"/>
              <a:t>Three classes: </a:t>
            </a:r>
            <a:r>
              <a:rPr lang="en-US" i="1" dirty="0" smtClean="0"/>
              <a:t>positive </a:t>
            </a:r>
            <a:r>
              <a:rPr lang="en-US" dirty="0" smtClean="0"/>
              <a:t>(1), </a:t>
            </a:r>
            <a:r>
              <a:rPr lang="en-US" i="1" dirty="0" smtClean="0"/>
              <a:t>negative </a:t>
            </a:r>
            <a:r>
              <a:rPr lang="en-US" dirty="0" smtClean="0"/>
              <a:t>(-1), and </a:t>
            </a:r>
            <a:r>
              <a:rPr lang="en-US" i="1" dirty="0" smtClean="0"/>
              <a:t>neutral </a:t>
            </a:r>
            <a:r>
              <a:rPr lang="en-US" dirty="0" smtClean="0"/>
              <a:t>(0)</a:t>
            </a:r>
          </a:p>
          <a:p>
            <a:pPr lvl="1"/>
            <a:r>
              <a:rPr lang="en-US" dirty="0" smtClean="0"/>
              <a:t>Aggregation: </a:t>
            </a:r>
          </a:p>
          <a:p>
            <a:pPr lvl="2"/>
            <a:r>
              <a:rPr lang="en-US" dirty="0" smtClean="0"/>
              <a:t>Compute the average sentiment for an aspect</a:t>
            </a:r>
          </a:p>
          <a:p>
            <a:pPr lvl="2"/>
            <a:r>
              <a:rPr lang="en-US" dirty="0" smtClean="0"/>
              <a:t>If both positive and negative sentiment is present for an aspect then the overall sentiment for this aspect is </a:t>
            </a:r>
            <a:r>
              <a:rPr lang="en-US" i="1" dirty="0" smtClean="0"/>
              <a:t>conflict</a:t>
            </a:r>
          </a:p>
          <a:p>
            <a:pPr lvl="2"/>
            <a:r>
              <a:rPr lang="en-US" dirty="0" smtClean="0"/>
              <a:t>Otherwise:</a:t>
            </a:r>
          </a:p>
          <a:p>
            <a:pPr lvl="3"/>
            <a:r>
              <a:rPr lang="en-US" dirty="0" smtClean="0"/>
              <a:t>If average sentiment for an aspect is 0 then </a:t>
            </a:r>
            <a:r>
              <a:rPr lang="en-US" dirty="0"/>
              <a:t>the overall sentiment for this aspect is </a:t>
            </a:r>
            <a:r>
              <a:rPr lang="en-US" i="1" dirty="0" smtClean="0"/>
              <a:t>neutral</a:t>
            </a:r>
          </a:p>
          <a:p>
            <a:pPr lvl="3"/>
            <a:r>
              <a:rPr lang="en-US" dirty="0" smtClean="0"/>
              <a:t>Otherwise </a:t>
            </a:r>
            <a:r>
              <a:rPr lang="en-US" dirty="0"/>
              <a:t>the overall sentiment for this aspect is </a:t>
            </a:r>
            <a:r>
              <a:rPr lang="en-US" dirty="0" smtClean="0"/>
              <a:t>given by the sign of the average </a:t>
            </a:r>
            <a:r>
              <a:rPr lang="en-US" dirty="0"/>
              <a:t>sentiment for an </a:t>
            </a:r>
            <a:r>
              <a:rPr lang="en-US" dirty="0" smtClean="0"/>
              <a:t>aspect (</a:t>
            </a:r>
            <a:r>
              <a:rPr lang="en-US" i="1" dirty="0" smtClean="0"/>
              <a:t>positive</a:t>
            </a:r>
            <a:r>
              <a:rPr lang="en-US" dirty="0" smtClean="0"/>
              <a:t> or </a:t>
            </a:r>
            <a:r>
              <a:rPr lang="en-US" i="1" dirty="0" smtClean="0"/>
              <a:t>negative</a:t>
            </a:r>
            <a:r>
              <a:rPr lang="en-US" dirty="0" smtClean="0"/>
              <a:t>)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3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Features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r>
              <a:rPr lang="en-US" b="1" dirty="0" smtClean="0"/>
              <a:t>Feature Generators</a:t>
            </a:r>
            <a:r>
              <a:rPr lang="en-US" dirty="0" smtClean="0"/>
              <a:t>: create one or more features</a:t>
            </a:r>
          </a:p>
          <a:p>
            <a:pPr marL="457200" lvl="1" indent="0">
              <a:buNone/>
            </a:pPr>
            <a:r>
              <a:rPr lang="en-US" dirty="0" smtClean="0"/>
              <a:t>[Ontology Independent]</a:t>
            </a:r>
          </a:p>
          <a:p>
            <a:pPr lvl="1"/>
            <a:r>
              <a:rPr lang="en-US" b="1" dirty="0" smtClean="0"/>
              <a:t>Aspect</a:t>
            </a:r>
            <a:r>
              <a:rPr lang="en-US" dirty="0" smtClean="0"/>
              <a:t>: the aspects present in a sentence/review</a:t>
            </a:r>
          </a:p>
          <a:p>
            <a:pPr lvl="1"/>
            <a:r>
              <a:rPr lang="en-US" b="1" dirty="0" smtClean="0"/>
              <a:t>Sentence count</a:t>
            </a:r>
            <a:r>
              <a:rPr lang="en-US" dirty="0" smtClean="0"/>
              <a:t>: the number of sentences in a review</a:t>
            </a:r>
          </a:p>
          <a:p>
            <a:pPr lvl="1"/>
            <a:r>
              <a:rPr lang="en-US" b="1" dirty="0" smtClean="0"/>
              <a:t>Lemma</a:t>
            </a:r>
            <a:r>
              <a:rPr lang="en-US" dirty="0" smtClean="0"/>
              <a:t>: the words present in a sentence/review</a:t>
            </a:r>
          </a:p>
          <a:p>
            <a:pPr marL="457200" lvl="1" indent="0">
              <a:buNone/>
            </a:pPr>
            <a:r>
              <a:rPr lang="en-US" dirty="0" smtClean="0"/>
              <a:t>[Ontology Dependent]</a:t>
            </a:r>
          </a:p>
          <a:p>
            <a:pPr lvl="1"/>
            <a:r>
              <a:rPr lang="en-US" b="1" dirty="0"/>
              <a:t>Ontology concepts</a:t>
            </a:r>
            <a:r>
              <a:rPr lang="en-US" dirty="0"/>
              <a:t>: If a concept lexicalization is found in a sentence/review and one of the </a:t>
            </a:r>
            <a:r>
              <a:rPr lang="en-US" dirty="0" err="1"/>
              <a:t>superclasses</a:t>
            </a:r>
            <a:r>
              <a:rPr lang="en-US" dirty="0"/>
              <a:t> relates to the current aspect category then add all </a:t>
            </a:r>
            <a:r>
              <a:rPr lang="en-US" dirty="0" err="1"/>
              <a:t>superclasses</a:t>
            </a:r>
            <a:r>
              <a:rPr lang="en-US" dirty="0"/>
              <a:t> as features</a:t>
            </a:r>
          </a:p>
          <a:p>
            <a:pPr lvl="1"/>
            <a:r>
              <a:rPr lang="en-US" b="1" dirty="0"/>
              <a:t>Sentiment count</a:t>
            </a:r>
            <a:r>
              <a:rPr lang="en-US" dirty="0"/>
              <a:t>: Whenever a concept lexicalization is found </a:t>
            </a:r>
            <a:r>
              <a:rPr lang="en-US" dirty="0" smtClean="0"/>
              <a:t>and the associated concept is a subclass of </a:t>
            </a:r>
            <a:r>
              <a:rPr lang="en-US" i="1" dirty="0" smtClean="0"/>
              <a:t>Positive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i="1" dirty="0"/>
              <a:t>Negative</a:t>
            </a:r>
            <a:r>
              <a:rPr lang="en-US" dirty="0"/>
              <a:t>, then increment the respective counter </a:t>
            </a:r>
            <a:r>
              <a:rPr lang="en-US" dirty="0" smtClean="0"/>
              <a:t>feature (</a:t>
            </a:r>
            <a:r>
              <a:rPr lang="en-US" i="1" dirty="0" smtClean="0"/>
              <a:t>positive</a:t>
            </a:r>
            <a:r>
              <a:rPr lang="en-US" dirty="0" smtClean="0"/>
              <a:t> or </a:t>
            </a:r>
            <a:r>
              <a:rPr lang="en-US" i="1" dirty="0" smtClean="0"/>
              <a:t>negative</a:t>
            </a:r>
            <a:r>
              <a:rPr lang="en-US" dirty="0" smtClean="0"/>
              <a:t>)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23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Features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Feature Adaptors</a:t>
            </a:r>
            <a:r>
              <a:rPr lang="en-US" dirty="0"/>
              <a:t>: adapt existing </a:t>
            </a:r>
            <a:r>
              <a:rPr lang="en-US" dirty="0" smtClean="0"/>
              <a:t>features</a:t>
            </a:r>
          </a:p>
          <a:p>
            <a:pPr marL="457200" lvl="1" indent="0">
              <a:buNone/>
            </a:pPr>
            <a:r>
              <a:rPr lang="en-US" dirty="0"/>
              <a:t>[Ontology Dependent</a:t>
            </a:r>
            <a:r>
              <a:rPr lang="en-US" dirty="0" smtClean="0"/>
              <a:t>]</a:t>
            </a:r>
          </a:p>
          <a:p>
            <a:pPr lvl="1"/>
            <a:r>
              <a:rPr lang="en-US" b="1" dirty="0" smtClean="0"/>
              <a:t>Ontology concept score</a:t>
            </a:r>
            <a:r>
              <a:rPr lang="en-US" dirty="0" smtClean="0"/>
              <a:t>: multiplies the </a:t>
            </a:r>
            <a:r>
              <a:rPr lang="en-US" b="1" dirty="0" smtClean="0"/>
              <a:t>ontology concept</a:t>
            </a:r>
            <a:r>
              <a:rPr lang="en-US" dirty="0" smtClean="0"/>
              <a:t> score with 1 (for </a:t>
            </a:r>
            <a:r>
              <a:rPr lang="en-US" dirty="0" err="1" smtClean="0"/>
              <a:t>superclasses</a:t>
            </a:r>
            <a:r>
              <a:rPr lang="en-US" dirty="0" smtClean="0"/>
              <a:t> that do not relate </a:t>
            </a:r>
            <a:r>
              <a:rPr lang="en-US" dirty="0"/>
              <a:t>to the current aspect category) </a:t>
            </a:r>
            <a:r>
              <a:rPr lang="en-US" dirty="0" smtClean="0"/>
              <a:t>or </a:t>
            </a:r>
            <a:r>
              <a:rPr lang="en-US" i="1" dirty="0" smtClean="0"/>
              <a:t>m </a:t>
            </a:r>
            <a:r>
              <a:rPr lang="en-US" dirty="0" smtClean="0"/>
              <a:t>&gt;1 (for </a:t>
            </a:r>
            <a:r>
              <a:rPr lang="en-US" dirty="0" err="1" smtClean="0"/>
              <a:t>superclasses</a:t>
            </a:r>
            <a:r>
              <a:rPr lang="en-US" dirty="0" smtClean="0"/>
              <a:t> that do relate </a:t>
            </a:r>
            <a:r>
              <a:rPr lang="en-US" dirty="0"/>
              <a:t>to the current aspect category</a:t>
            </a:r>
            <a:r>
              <a:rPr lang="en-US" dirty="0" smtClean="0"/>
              <a:t>)</a:t>
            </a:r>
          </a:p>
          <a:p>
            <a:pPr lvl="1"/>
            <a:r>
              <a:rPr lang="en-US" b="1" dirty="0" smtClean="0"/>
              <a:t>Negation handling</a:t>
            </a:r>
            <a:r>
              <a:rPr lang="en-US" dirty="0" smtClean="0"/>
              <a:t>: for the </a:t>
            </a:r>
            <a:r>
              <a:rPr lang="en-US" b="1" dirty="0" smtClean="0"/>
              <a:t>sentiment count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an ontology hit word that has a negation word in front of it negates the sentiment class of the associated concept</a:t>
            </a:r>
            <a:endParaRPr lang="en-US" b="1" dirty="0" smtClean="0"/>
          </a:p>
          <a:p>
            <a:pPr lvl="1"/>
            <a:r>
              <a:rPr lang="en-US" b="1" dirty="0" smtClean="0"/>
              <a:t>Synonyms</a:t>
            </a:r>
            <a:r>
              <a:rPr lang="en-US" dirty="0" smtClean="0"/>
              <a:t>: for the </a:t>
            </a:r>
            <a:r>
              <a:rPr lang="en-US" b="1" dirty="0" smtClean="0"/>
              <a:t>ontology concepts</a:t>
            </a:r>
            <a:r>
              <a:rPr lang="en-US" dirty="0" smtClean="0"/>
              <a:t>, use the WordNet synonyms in addition to a given concept lexicalization (for a given domain there is in general only one WordNet </a:t>
            </a:r>
            <a:r>
              <a:rPr lang="en-US" dirty="0" err="1" smtClean="0"/>
              <a:t>synset</a:t>
            </a:r>
            <a:r>
              <a:rPr lang="en-US" dirty="0" smtClean="0"/>
              <a:t> associated to a concept)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23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Features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Feature Adaptors: adapt existing features</a:t>
            </a:r>
          </a:p>
          <a:p>
            <a:pPr marL="457200" lvl="1" indent="0">
              <a:buNone/>
            </a:pPr>
            <a:r>
              <a:rPr lang="en-US" dirty="0"/>
              <a:t>[Ontology Dependent</a:t>
            </a:r>
            <a:r>
              <a:rPr lang="en-US" dirty="0" smtClean="0"/>
              <a:t>]</a:t>
            </a:r>
          </a:p>
          <a:p>
            <a:pPr lvl="1"/>
            <a:r>
              <a:rPr lang="en-US" b="1" dirty="0"/>
              <a:t>Weight</a:t>
            </a:r>
            <a:r>
              <a:rPr lang="en-US" dirty="0"/>
              <a:t>: for the </a:t>
            </a:r>
            <a:r>
              <a:rPr lang="en-US" b="1" dirty="0"/>
              <a:t>ontology </a:t>
            </a:r>
            <a:r>
              <a:rPr lang="en-US" b="1" dirty="0" smtClean="0"/>
              <a:t>concepts </a:t>
            </a:r>
            <a:r>
              <a:rPr lang="en-US" dirty="0" smtClean="0"/>
              <a:t>use the TF-IDF of the associated lexicalization of the </a:t>
            </a:r>
            <a:r>
              <a:rPr lang="en-US" dirty="0" err="1" smtClean="0"/>
              <a:t>superclasses</a:t>
            </a:r>
            <a:r>
              <a:rPr lang="en-US" dirty="0" smtClean="0"/>
              <a:t> of a found ontology concept</a:t>
            </a:r>
            <a:endParaRPr lang="en-US" dirty="0"/>
          </a:p>
          <a:p>
            <a:pPr lvl="1"/>
            <a:r>
              <a:rPr lang="en-US" b="1" dirty="0"/>
              <a:t>Word window</a:t>
            </a:r>
            <a:r>
              <a:rPr lang="en-US" dirty="0" smtClean="0"/>
              <a:t>: </a:t>
            </a:r>
            <a:r>
              <a:rPr lang="en-US" dirty="0"/>
              <a:t>for the </a:t>
            </a:r>
            <a:r>
              <a:rPr lang="en-US" b="1" dirty="0" smtClean="0"/>
              <a:t>feature generators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when a concept lexical representation is found (including synonyms) we use as textual unit (context) the words at most </a:t>
            </a:r>
            <a:r>
              <a:rPr lang="en-US" i="1" dirty="0" smtClean="0"/>
              <a:t>k</a:t>
            </a:r>
            <a:r>
              <a:rPr lang="en-US" dirty="0" smtClean="0"/>
              <a:t> grammatical dependency steps away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26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Contents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Motivation</a:t>
            </a:r>
          </a:p>
          <a:p>
            <a:pPr eaLnBrk="1" hangingPunct="1"/>
            <a:r>
              <a:rPr lang="en-US" altLang="en-US" dirty="0" smtClean="0"/>
              <a:t>Related Work</a:t>
            </a:r>
          </a:p>
          <a:p>
            <a:pPr eaLnBrk="1" hangingPunct="1"/>
            <a:r>
              <a:rPr lang="en-US" altLang="en-US" dirty="0" smtClean="0"/>
              <a:t>Data</a:t>
            </a:r>
          </a:p>
          <a:p>
            <a:pPr eaLnBrk="1" hangingPunct="1"/>
            <a:r>
              <a:rPr lang="en-US" altLang="en-US" dirty="0" smtClean="0"/>
              <a:t>Methodology</a:t>
            </a:r>
            <a:endParaRPr lang="en-US" altLang="en-US" dirty="0"/>
          </a:p>
          <a:p>
            <a:pPr eaLnBrk="1" hangingPunct="1"/>
            <a:r>
              <a:rPr lang="en-US" altLang="en-US" dirty="0" smtClean="0"/>
              <a:t>Evaluation</a:t>
            </a:r>
          </a:p>
          <a:p>
            <a:pPr eaLnBrk="1" hangingPunct="1"/>
            <a:r>
              <a:rPr lang="en-US" altLang="en-US" dirty="0" smtClean="0"/>
              <a:t>Conclusion</a:t>
            </a:r>
          </a:p>
          <a:p>
            <a:pPr eaLnBrk="1" hangingPunct="1"/>
            <a:r>
              <a:rPr lang="en-US" altLang="en-US" dirty="0" smtClean="0"/>
              <a:t>Future Work</a:t>
            </a:r>
          </a:p>
        </p:txBody>
      </p:sp>
      <p:sp>
        <p:nvSpPr>
          <p:cNvPr id="307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smtClean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09F2CC5E-FE89-4336-B166-F3813ECD4A88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sz="2400" dirty="0"/>
              <a:t>Collection of restaurant reviews from </a:t>
            </a:r>
            <a:r>
              <a:rPr lang="en-US" sz="2400" dirty="0" err="1"/>
              <a:t>SemEval</a:t>
            </a:r>
            <a:r>
              <a:rPr lang="en-US" sz="2400" dirty="0"/>
              <a:t> </a:t>
            </a:r>
            <a:r>
              <a:rPr lang="en-US" sz="2400" dirty="0" smtClean="0"/>
              <a:t>2016</a:t>
            </a:r>
            <a:endParaRPr lang="en-US" dirty="0" smtClean="0"/>
          </a:p>
          <a:p>
            <a:r>
              <a:rPr lang="en-US" dirty="0" smtClean="0"/>
              <a:t>We use the average F</a:t>
            </a:r>
            <a:r>
              <a:rPr lang="en-US" baseline="-25000" dirty="0" smtClean="0"/>
              <a:t>1</a:t>
            </a:r>
            <a:r>
              <a:rPr lang="en-US" dirty="0" smtClean="0"/>
              <a:t> score for 10-fold cross-validation on the training data to determine the parameters and set of features</a:t>
            </a:r>
          </a:p>
          <a:p>
            <a:r>
              <a:rPr lang="en-US" dirty="0" smtClean="0"/>
              <a:t>Review-level approach:</a:t>
            </a:r>
          </a:p>
          <a:p>
            <a:pPr lvl="1"/>
            <a:r>
              <a:rPr lang="en-US" i="1" dirty="0" smtClean="0"/>
              <a:t>base</a:t>
            </a:r>
            <a:r>
              <a:rPr lang="en-US" dirty="0" smtClean="0"/>
              <a:t> (no ontology features): feature generators </a:t>
            </a:r>
            <a:r>
              <a:rPr lang="en-US" i="1" dirty="0" smtClean="0"/>
              <a:t>aspect</a:t>
            </a:r>
            <a:r>
              <a:rPr lang="en-US" dirty="0" smtClean="0"/>
              <a:t>, </a:t>
            </a:r>
            <a:r>
              <a:rPr lang="en-US" i="1" dirty="0" smtClean="0"/>
              <a:t>sentence count</a:t>
            </a:r>
            <a:r>
              <a:rPr lang="en-US" dirty="0" smtClean="0"/>
              <a:t>, and </a:t>
            </a:r>
            <a:r>
              <a:rPr lang="en-US" i="1" dirty="0" smtClean="0"/>
              <a:t>lemma</a:t>
            </a:r>
          </a:p>
          <a:p>
            <a:pPr lvl="1"/>
            <a:r>
              <a:rPr lang="en-US" i="1" dirty="0"/>
              <a:t>f</a:t>
            </a:r>
            <a:r>
              <a:rPr lang="en-US" i="1" dirty="0" smtClean="0"/>
              <a:t>inal</a:t>
            </a:r>
            <a:r>
              <a:rPr lang="en-US" dirty="0" smtClean="0"/>
              <a:t> (with ontology features): feature generators </a:t>
            </a:r>
            <a:r>
              <a:rPr lang="en-US" i="1" dirty="0" smtClean="0"/>
              <a:t>aspect</a:t>
            </a:r>
            <a:r>
              <a:rPr lang="en-US" dirty="0" smtClean="0"/>
              <a:t>, </a:t>
            </a:r>
            <a:r>
              <a:rPr lang="en-US" i="1" dirty="0" smtClean="0"/>
              <a:t>sentence count</a:t>
            </a:r>
            <a:r>
              <a:rPr lang="en-US" dirty="0" smtClean="0"/>
              <a:t>, </a:t>
            </a:r>
            <a:r>
              <a:rPr lang="en-US" i="1" dirty="0" smtClean="0"/>
              <a:t>lemma</a:t>
            </a:r>
            <a:r>
              <a:rPr lang="en-US" dirty="0" smtClean="0"/>
              <a:t>, </a:t>
            </a:r>
            <a:r>
              <a:rPr lang="en-US" i="1" dirty="0" smtClean="0"/>
              <a:t>ontology concepts</a:t>
            </a:r>
            <a:r>
              <a:rPr lang="en-US" dirty="0" smtClean="0"/>
              <a:t>, and </a:t>
            </a:r>
            <a:r>
              <a:rPr lang="en-US" i="1" dirty="0" smtClean="0"/>
              <a:t>sentiment count</a:t>
            </a:r>
            <a:r>
              <a:rPr lang="en-US" dirty="0" smtClean="0"/>
              <a:t>, and feature adaptors: </a:t>
            </a:r>
            <a:r>
              <a:rPr lang="en-US" i="1" dirty="0" smtClean="0"/>
              <a:t>negation handling</a:t>
            </a:r>
            <a:r>
              <a:rPr lang="en-US" dirty="0" smtClean="0"/>
              <a:t>, </a:t>
            </a:r>
            <a:r>
              <a:rPr lang="en-US" i="1" dirty="0" smtClean="0"/>
              <a:t>synonyms</a:t>
            </a:r>
            <a:r>
              <a:rPr lang="en-US" dirty="0" smtClean="0"/>
              <a:t>, and </a:t>
            </a:r>
            <a:r>
              <a:rPr lang="en-US" i="1" dirty="0" smtClean="0"/>
              <a:t>weight</a:t>
            </a:r>
            <a:endParaRPr lang="en-US" dirty="0" smtClean="0"/>
          </a:p>
          <a:p>
            <a:pPr lvl="1"/>
            <a:r>
              <a:rPr lang="en-US" dirty="0" smtClean="0"/>
              <a:t>For both model the optimized complexity parameter was </a:t>
            </a:r>
            <a:r>
              <a:rPr lang="en-US" i="1" dirty="0" smtClean="0"/>
              <a:t>c</a:t>
            </a:r>
            <a:r>
              <a:rPr lang="en-US" dirty="0" smtClean="0"/>
              <a:t>=0.1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7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Review-level approach: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final review-level model (i.e., w/ ontology features) performs better than the base review-level model (i.e., w/o ontology features) for both training and test sets</a:t>
            </a:r>
          </a:p>
          <a:p>
            <a:endParaRPr lang="en-US" dirty="0"/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617" y="2420888"/>
            <a:ext cx="797242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949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Sentence-level </a:t>
            </a:r>
            <a:r>
              <a:rPr lang="en-US" dirty="0"/>
              <a:t>approach:</a:t>
            </a:r>
          </a:p>
          <a:p>
            <a:pPr lvl="1"/>
            <a:r>
              <a:rPr lang="en-US" i="1" dirty="0" err="1" smtClean="0"/>
              <a:t>baseSL</a:t>
            </a:r>
            <a:r>
              <a:rPr lang="en-US" dirty="0" smtClean="0"/>
              <a:t> (no </a:t>
            </a:r>
            <a:r>
              <a:rPr lang="en-US" dirty="0"/>
              <a:t>ontology features): feature generators </a:t>
            </a:r>
            <a:r>
              <a:rPr lang="en-US" i="1" dirty="0" smtClean="0"/>
              <a:t>aspect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lemma</a:t>
            </a:r>
            <a:endParaRPr lang="en-US" i="1" dirty="0"/>
          </a:p>
          <a:p>
            <a:pPr lvl="1"/>
            <a:r>
              <a:rPr lang="en-US" i="1" dirty="0" err="1" smtClean="0"/>
              <a:t>ontSL</a:t>
            </a:r>
            <a:r>
              <a:rPr lang="en-US" dirty="0" smtClean="0"/>
              <a:t> (with </a:t>
            </a:r>
            <a:r>
              <a:rPr lang="en-US" dirty="0"/>
              <a:t>ontology features): feature generators </a:t>
            </a:r>
            <a:r>
              <a:rPr lang="en-US" i="1" dirty="0"/>
              <a:t>aspect</a:t>
            </a:r>
            <a:r>
              <a:rPr lang="en-US" dirty="0"/>
              <a:t>, </a:t>
            </a:r>
            <a:r>
              <a:rPr lang="en-US" i="1" dirty="0" smtClean="0"/>
              <a:t>lemma</a:t>
            </a:r>
            <a:r>
              <a:rPr lang="en-US" dirty="0"/>
              <a:t>, </a:t>
            </a:r>
            <a:r>
              <a:rPr lang="en-US" i="1" dirty="0"/>
              <a:t>ontology concepts</a:t>
            </a:r>
            <a:r>
              <a:rPr lang="en-US" dirty="0"/>
              <a:t>, and </a:t>
            </a:r>
            <a:r>
              <a:rPr lang="en-US" i="1" dirty="0"/>
              <a:t>sentiment count</a:t>
            </a:r>
            <a:r>
              <a:rPr lang="en-US" dirty="0"/>
              <a:t>, and feature adaptors: </a:t>
            </a:r>
            <a:r>
              <a:rPr lang="en-US" i="1" dirty="0" smtClean="0"/>
              <a:t>ontology concept score</a:t>
            </a:r>
            <a:r>
              <a:rPr lang="en-US" dirty="0" smtClean="0"/>
              <a:t>, </a:t>
            </a:r>
            <a:r>
              <a:rPr lang="en-US" i="1" dirty="0" smtClean="0"/>
              <a:t>negation </a:t>
            </a:r>
            <a:r>
              <a:rPr lang="en-US" i="1" dirty="0"/>
              <a:t>handling</a:t>
            </a:r>
            <a:r>
              <a:rPr lang="en-US" dirty="0"/>
              <a:t>, </a:t>
            </a:r>
            <a:r>
              <a:rPr lang="en-US" i="1" dirty="0"/>
              <a:t>synonyms</a:t>
            </a:r>
            <a:r>
              <a:rPr lang="en-US" dirty="0"/>
              <a:t>, </a:t>
            </a:r>
            <a:r>
              <a:rPr lang="en-US" i="1" dirty="0" smtClean="0"/>
              <a:t>weight, </a:t>
            </a:r>
            <a:r>
              <a:rPr lang="en-US" dirty="0" smtClean="0"/>
              <a:t>and</a:t>
            </a:r>
            <a:r>
              <a:rPr lang="en-US" i="1" dirty="0" smtClean="0"/>
              <a:t> word window</a:t>
            </a:r>
          </a:p>
          <a:p>
            <a:pPr lvl="1"/>
            <a:r>
              <a:rPr lang="en-US" dirty="0" smtClean="0"/>
              <a:t>Parameters:</a:t>
            </a:r>
          </a:p>
          <a:p>
            <a:pPr lvl="2"/>
            <a:r>
              <a:rPr lang="en-US" dirty="0" smtClean="0"/>
              <a:t>The ontology concept score parameter was </a:t>
            </a:r>
            <a:r>
              <a:rPr lang="en-US" i="1" dirty="0" smtClean="0"/>
              <a:t>m </a:t>
            </a:r>
            <a:r>
              <a:rPr lang="en-US" dirty="0" smtClean="0"/>
              <a:t>= 5</a:t>
            </a:r>
          </a:p>
          <a:p>
            <a:pPr lvl="2"/>
            <a:r>
              <a:rPr lang="en-US" dirty="0" smtClean="0"/>
              <a:t>The word window parameter was </a:t>
            </a:r>
            <a:r>
              <a:rPr lang="en-US" i="1" dirty="0" smtClean="0"/>
              <a:t>k </a:t>
            </a:r>
            <a:r>
              <a:rPr lang="en-US" dirty="0" smtClean="0"/>
              <a:t>= 2</a:t>
            </a:r>
          </a:p>
          <a:p>
            <a:pPr lvl="2"/>
            <a:r>
              <a:rPr lang="en-US" dirty="0" smtClean="0"/>
              <a:t>The </a:t>
            </a:r>
            <a:r>
              <a:rPr lang="en-US" dirty="0"/>
              <a:t>optimized complexity parameter was </a:t>
            </a:r>
            <a:r>
              <a:rPr lang="en-US" i="1" dirty="0" smtClean="0"/>
              <a:t>c </a:t>
            </a:r>
            <a:r>
              <a:rPr lang="en-US" dirty="0" smtClean="0"/>
              <a:t>= 1 for </a:t>
            </a:r>
            <a:r>
              <a:rPr lang="en-US" i="1" dirty="0" err="1" smtClean="0"/>
              <a:t>baseSL</a:t>
            </a:r>
            <a:r>
              <a:rPr lang="en-US" dirty="0" smtClean="0"/>
              <a:t> and </a:t>
            </a:r>
            <a:r>
              <a:rPr lang="en-US" i="1" dirty="0" smtClean="0"/>
              <a:t>c </a:t>
            </a:r>
            <a:r>
              <a:rPr lang="en-US" dirty="0" smtClean="0"/>
              <a:t>= 0.1 for </a:t>
            </a:r>
            <a:r>
              <a:rPr lang="en-US" i="1" dirty="0" err="1" smtClean="0"/>
              <a:t>ontSL</a:t>
            </a:r>
            <a:endParaRPr lang="en-US" i="1" dirty="0" smtClean="0"/>
          </a:p>
          <a:p>
            <a:pPr lvl="1"/>
            <a:endParaRPr lang="en-US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8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Sentence-level approach: sentence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The </a:t>
            </a:r>
            <a:r>
              <a:rPr lang="en-US" dirty="0" smtClean="0"/>
              <a:t>ontology-based sentence-level </a:t>
            </a:r>
            <a:r>
              <a:rPr lang="en-US" dirty="0"/>
              <a:t>model </a:t>
            </a:r>
            <a:r>
              <a:rPr lang="en-US" dirty="0" smtClean="0"/>
              <a:t>performs </a:t>
            </a:r>
            <a:r>
              <a:rPr lang="en-US" dirty="0"/>
              <a:t>better than the base </a:t>
            </a:r>
            <a:r>
              <a:rPr lang="en-US" dirty="0" smtClean="0"/>
              <a:t>sentence-level </a:t>
            </a:r>
            <a:r>
              <a:rPr lang="en-US" dirty="0"/>
              <a:t>model (i.e., w/o ontology features) for both training and test </a:t>
            </a:r>
            <a:r>
              <a:rPr lang="en-US" dirty="0" smtClean="0"/>
              <a:t>sets at </a:t>
            </a:r>
            <a:r>
              <a:rPr lang="en-US" i="1" dirty="0" smtClean="0"/>
              <a:t>sentence level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2420888"/>
            <a:ext cx="82486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9385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Sentence-level approach: </a:t>
            </a:r>
            <a:r>
              <a:rPr lang="en-US" dirty="0" smtClean="0"/>
              <a:t>review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ontology-based sentence-level model performs better than the base sentence-level model (i.e., w/o ontology features) for both training and test sets at </a:t>
            </a:r>
            <a:r>
              <a:rPr lang="en-US" i="1" dirty="0" smtClean="0"/>
              <a:t>review level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gold value</a:t>
            </a:r>
            <a:r>
              <a:rPr lang="en-US" dirty="0" smtClean="0"/>
              <a:t> is an upper bound of F</a:t>
            </a:r>
            <a:r>
              <a:rPr lang="en-US" baseline="-25000" dirty="0" smtClean="0"/>
              <a:t>1</a:t>
            </a:r>
            <a:r>
              <a:rPr lang="en-US" dirty="0" smtClean="0"/>
              <a:t> when using the gold annotations at sentence level</a:t>
            </a:r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6474868" cy="2111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0661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SemEval</a:t>
            </a:r>
            <a:r>
              <a:rPr lang="en-US" dirty="0" smtClean="0"/>
              <a:t> 2016 ranking (on test set):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76872"/>
            <a:ext cx="4824536" cy="352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8427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sz="2400" b="1" dirty="0"/>
              <a:t>There is </a:t>
            </a:r>
            <a:r>
              <a:rPr lang="en-US" sz="2400" b="1" dirty="0" smtClean="0"/>
              <a:t>a </a:t>
            </a:r>
            <a:r>
              <a:rPr lang="en-US" sz="2400" b="1" dirty="0"/>
              <a:t>4.02 percentage points increase in  F</a:t>
            </a:r>
            <a:r>
              <a:rPr lang="en-US" sz="2400" b="1" baseline="-25000" dirty="0"/>
              <a:t>1</a:t>
            </a:r>
            <a:r>
              <a:rPr lang="en-US" sz="2400" b="1" dirty="0"/>
              <a:t> for the review-level classifier compared to the sentence-level </a:t>
            </a:r>
            <a:r>
              <a:rPr lang="en-US" sz="2400" b="1" dirty="0" smtClean="0"/>
              <a:t>classifier</a:t>
            </a:r>
          </a:p>
          <a:p>
            <a:pPr marL="342900" lvl="1" indent="-342900">
              <a:buFontTx/>
              <a:buChar char="•"/>
            </a:pPr>
            <a:endParaRPr lang="en-US" sz="2400" b="1" dirty="0" smtClean="0"/>
          </a:p>
          <a:p>
            <a:pPr marL="342900" lvl="1" indent="-342900">
              <a:buFontTx/>
              <a:buChar char="•"/>
            </a:pPr>
            <a:r>
              <a:rPr lang="en-US" sz="2400" b="1" dirty="0"/>
              <a:t>Using the ontology features both classifiers get a better F</a:t>
            </a:r>
            <a:r>
              <a:rPr lang="en-US" sz="2400" b="1" baseline="-25000" dirty="0"/>
              <a:t>1</a:t>
            </a:r>
            <a:r>
              <a:rPr lang="en-US" sz="2400" b="1" dirty="0"/>
              <a:t> with a larger increase for the sentence-level classifier compared to the review-level </a:t>
            </a:r>
            <a:r>
              <a:rPr lang="en-US" sz="2400" b="1" dirty="0" smtClean="0"/>
              <a:t>classifier</a:t>
            </a:r>
          </a:p>
          <a:p>
            <a:pPr marL="0" lvl="1" indent="0">
              <a:buNone/>
            </a:pPr>
            <a:endParaRPr lang="en-US" sz="2400" b="1" dirty="0"/>
          </a:p>
          <a:p>
            <a:pPr marL="342900" lvl="1" indent="-342900">
              <a:buFontTx/>
              <a:buChar char="•"/>
            </a:pPr>
            <a:r>
              <a:rPr lang="en-US" sz="2400" b="1" dirty="0" smtClean="0"/>
              <a:t>The accuracy difference of the </a:t>
            </a:r>
            <a:r>
              <a:rPr lang="en-US" sz="2400" b="1" dirty="0"/>
              <a:t>review-level classifier</a:t>
            </a:r>
            <a:r>
              <a:rPr lang="en-US" sz="2400" b="1" dirty="0" smtClean="0"/>
              <a:t> to the best performing </a:t>
            </a:r>
            <a:r>
              <a:rPr lang="en-US" sz="2400" b="1" dirty="0" err="1" smtClean="0"/>
              <a:t>SemEval</a:t>
            </a:r>
            <a:r>
              <a:rPr lang="en-US" sz="2400" b="1" dirty="0" smtClean="0"/>
              <a:t> 2016 classifier is less than 1 percentage points</a:t>
            </a:r>
            <a:endParaRPr lang="en-US" sz="2400" b="1" dirty="0"/>
          </a:p>
          <a:p>
            <a:pPr marL="342900" lvl="1" indent="-342900">
              <a:buFontTx/>
              <a:buChar char="•"/>
            </a:pPr>
            <a:endParaRPr lang="en-US" sz="2400" b="1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587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dirty="0" smtClean="0"/>
              <a:t>Data size sensitivity </a:t>
            </a:r>
            <a:r>
              <a:rPr lang="en-US" dirty="0"/>
              <a:t>(on test set</a:t>
            </a:r>
            <a:r>
              <a:rPr lang="en-US" dirty="0" smtClean="0"/>
              <a:t>): 10 runs on training set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ontology gives better results for all training data sizes</a:t>
            </a:r>
          </a:p>
          <a:p>
            <a:r>
              <a:rPr lang="en-US" dirty="0" smtClean="0"/>
              <a:t>The ontology boost seems not to depend on the training data size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1" y="2060849"/>
            <a:ext cx="6408712" cy="3059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7229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10 most important features for the final review-level model based on to information gain (feature generator: feature)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Most features relate to the dominant class (</a:t>
            </a:r>
            <a:r>
              <a:rPr lang="en-US" i="1" dirty="0" smtClean="0"/>
              <a:t>Negative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top 80 features with the largest SVM weight are all </a:t>
            </a:r>
            <a:r>
              <a:rPr lang="en-US" i="1" dirty="0" smtClean="0"/>
              <a:t>ontology</a:t>
            </a:r>
            <a:r>
              <a:rPr lang="en-US" dirty="0" smtClean="0"/>
              <a:t> features such </a:t>
            </a:r>
            <a:r>
              <a:rPr lang="en-US" i="1" dirty="0" smtClean="0"/>
              <a:t>Negative</a:t>
            </a:r>
            <a:r>
              <a:rPr lang="en-US" dirty="0" smtClean="0"/>
              <a:t>, </a:t>
            </a:r>
            <a:r>
              <a:rPr lang="en-US" i="1" dirty="0" smtClean="0"/>
              <a:t>Boring</a:t>
            </a:r>
            <a:r>
              <a:rPr lang="en-US" dirty="0" smtClean="0"/>
              <a:t>, and </a:t>
            </a:r>
            <a:r>
              <a:rPr lang="en-US" i="1" dirty="0" smtClean="0"/>
              <a:t>Cozy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83063"/>
            <a:ext cx="4320480" cy="2666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5647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proposed two algorithms for review-level aspect-based sentiment analysis:</a:t>
            </a:r>
          </a:p>
          <a:p>
            <a:pPr lvl="1"/>
            <a:r>
              <a:rPr lang="en-US" dirty="0" smtClean="0"/>
              <a:t>Review-based algorithm</a:t>
            </a:r>
          </a:p>
          <a:p>
            <a:pPr lvl="1"/>
            <a:r>
              <a:rPr lang="en-US" dirty="0" smtClean="0"/>
              <a:t>Sentence-based algorithm</a:t>
            </a:r>
          </a:p>
          <a:p>
            <a:r>
              <a:rPr lang="en-US" dirty="0" smtClean="0"/>
              <a:t>The review-based algorithm performs better than the sentence-based algorithm</a:t>
            </a:r>
          </a:p>
          <a:p>
            <a:r>
              <a:rPr lang="en-US" dirty="0" smtClean="0"/>
              <a:t>The use of ontology features boosts the performance of both algorithms</a:t>
            </a:r>
          </a:p>
          <a:p>
            <a:r>
              <a:rPr lang="en-US" dirty="0" smtClean="0"/>
              <a:t>The ontology performance boost seem not to depend on the size of the training data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39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to the convenience of shopping online there is an </a:t>
            </a:r>
            <a:r>
              <a:rPr lang="en-US" i="1" dirty="0" smtClean="0"/>
              <a:t>increasing number of Web shops</a:t>
            </a:r>
          </a:p>
          <a:p>
            <a:endParaRPr lang="en-US" sz="1000" dirty="0" smtClean="0"/>
          </a:p>
          <a:p>
            <a:r>
              <a:rPr lang="en-US" dirty="0" smtClean="0"/>
              <a:t>Web shops often provide a platform for consumers to share their experiences, which lead to an </a:t>
            </a:r>
            <a:r>
              <a:rPr lang="en-US" i="1" dirty="0" smtClean="0"/>
              <a:t>increasing number of product reviews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 2014: the number of reviews on Amazon exceeded 10 million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Product reviews used for </a:t>
            </a:r>
            <a:r>
              <a:rPr lang="en-US" i="1" dirty="0" smtClean="0"/>
              <a:t>decision making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Consumers: decide or confirm which products to buy</a:t>
            </a:r>
          </a:p>
          <a:p>
            <a:pPr lvl="1"/>
            <a:r>
              <a:rPr lang="en-US" dirty="0" smtClean="0"/>
              <a:t>Producers: improve or develop new products, marketing campaigns, etc.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 a two step approach:</a:t>
            </a:r>
          </a:p>
          <a:p>
            <a:pPr lvl="1"/>
            <a:r>
              <a:rPr lang="en-US" dirty="0" smtClean="0"/>
              <a:t>Use ontology reasoning first</a:t>
            </a:r>
          </a:p>
          <a:p>
            <a:pPr lvl="1"/>
            <a:r>
              <a:rPr lang="en-US" dirty="0" smtClean="0"/>
              <a:t>If ontology inconclusive, apply SVM without ontology features (worked well for sentence-based sentiment analysis, results to be presented at ESWC 2018)</a:t>
            </a:r>
          </a:p>
          <a:p>
            <a:r>
              <a:rPr lang="en-US" dirty="0" smtClean="0"/>
              <a:t>Automatic creation of the ontology from text</a:t>
            </a:r>
          </a:p>
          <a:p>
            <a:pPr lvl="1"/>
            <a:r>
              <a:rPr lang="en-US" dirty="0" smtClean="0"/>
              <a:t>Extend the ontology coverage using word </a:t>
            </a:r>
            <a:r>
              <a:rPr lang="en-US" dirty="0" err="1" smtClean="0"/>
              <a:t>embeddings</a:t>
            </a:r>
            <a:endParaRPr lang="en-US" dirty="0" smtClean="0"/>
          </a:p>
          <a:p>
            <a:r>
              <a:rPr lang="en-US" dirty="0" smtClean="0"/>
              <a:t>Extract the strength of a sentiment instead of just the polarity: positive, negative, neutral, and conflict</a:t>
            </a:r>
          </a:p>
          <a:p>
            <a:r>
              <a:rPr lang="en-US" dirty="0" smtClean="0"/>
              <a:t>Replace the SVM classifier with a deep learning solution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72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dirty="0" smtClean="0"/>
              <a:t>Reading all reviews is time consuming, therefore the need for </a:t>
            </a:r>
            <a:r>
              <a:rPr lang="en-US" i="1" dirty="0" smtClean="0"/>
              <a:t>automation</a:t>
            </a:r>
          </a:p>
          <a:p>
            <a:endParaRPr lang="en-US" sz="1000" i="1" dirty="0" smtClean="0"/>
          </a:p>
          <a:p>
            <a:r>
              <a:rPr lang="en-US" i="1" dirty="0" smtClean="0"/>
              <a:t>Sentiment mining </a:t>
            </a:r>
            <a:r>
              <a:rPr lang="en-US" dirty="0" smtClean="0"/>
              <a:t>is defined as the automatic assessment of the sentiment expressed in text (in our case by consumers in product reviews)</a:t>
            </a:r>
          </a:p>
          <a:p>
            <a:endParaRPr lang="en-US" sz="1000" dirty="0" smtClean="0"/>
          </a:p>
          <a:p>
            <a:r>
              <a:rPr lang="en-US" dirty="0" smtClean="0"/>
              <a:t>Several granularities of sentiment mining:</a:t>
            </a:r>
          </a:p>
          <a:p>
            <a:pPr lvl="1"/>
            <a:r>
              <a:rPr lang="en-US" i="1" dirty="0" smtClean="0"/>
              <a:t>Review</a:t>
            </a:r>
            <a:r>
              <a:rPr lang="en-US" dirty="0" smtClean="0"/>
              <a:t>-level</a:t>
            </a:r>
          </a:p>
          <a:p>
            <a:pPr lvl="1"/>
            <a:r>
              <a:rPr lang="en-US" i="1" dirty="0" smtClean="0"/>
              <a:t>Sentence</a:t>
            </a:r>
            <a:r>
              <a:rPr lang="en-US" dirty="0" smtClean="0"/>
              <a:t>-level</a:t>
            </a:r>
          </a:p>
          <a:p>
            <a:pPr lvl="1"/>
            <a:r>
              <a:rPr lang="en-US" i="1" dirty="0" smtClean="0"/>
              <a:t>Aspect</a:t>
            </a:r>
            <a:r>
              <a:rPr lang="en-US" dirty="0" smtClean="0"/>
              <a:t>-level (product aspects are sometimes referred to as product features): </a:t>
            </a:r>
            <a:r>
              <a:rPr lang="en-US" i="1" dirty="0" smtClean="0"/>
              <a:t>Aspect-Based Sentiment </a:t>
            </a:r>
            <a:r>
              <a:rPr lang="en-US" i="1" dirty="0"/>
              <a:t>A</a:t>
            </a:r>
            <a:r>
              <a:rPr lang="en-US" i="1" dirty="0" smtClean="0"/>
              <a:t>nalysis </a:t>
            </a:r>
            <a:r>
              <a:rPr lang="en-US" i="1" dirty="0" smtClean="0"/>
              <a:t>(ABSA):</a:t>
            </a:r>
          </a:p>
          <a:p>
            <a:pPr lvl="2"/>
            <a:r>
              <a:rPr lang="en-US" i="1" dirty="0" smtClean="0"/>
              <a:t>Review-level </a:t>
            </a:r>
            <a:r>
              <a:rPr lang="en-US" dirty="0" smtClean="0"/>
              <a:t>[our focus here] </a:t>
            </a:r>
            <a:endParaRPr lang="en-US" i="1" dirty="0" smtClean="0"/>
          </a:p>
          <a:p>
            <a:pPr lvl="2"/>
            <a:r>
              <a:rPr lang="en-US" i="1" dirty="0" smtClean="0"/>
              <a:t>Sentence-level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Aspect-Based Sentiment </a:t>
            </a:r>
            <a:r>
              <a:rPr lang="en-US" dirty="0"/>
              <a:t>A</a:t>
            </a:r>
            <a:r>
              <a:rPr lang="en-US" dirty="0" smtClean="0"/>
              <a:t>nalysis</a:t>
            </a:r>
            <a:r>
              <a:rPr lang="en-US" dirty="0" smtClean="0"/>
              <a:t> </a:t>
            </a:r>
            <a:r>
              <a:rPr lang="en-US" dirty="0" smtClean="0"/>
              <a:t>(ABSA) has two stages:</a:t>
            </a:r>
          </a:p>
          <a:p>
            <a:pPr lvl="1"/>
            <a:r>
              <a:rPr lang="en-US" dirty="0" smtClean="0"/>
              <a:t>Aspect detection:</a:t>
            </a:r>
          </a:p>
          <a:p>
            <a:pPr lvl="2"/>
            <a:r>
              <a:rPr lang="en-US" dirty="0" smtClean="0"/>
              <a:t>Explicit aspect detection: aspects appear literally in product reviews</a:t>
            </a:r>
          </a:p>
          <a:p>
            <a:pPr lvl="2"/>
            <a:r>
              <a:rPr lang="en-US" dirty="0" smtClean="0"/>
              <a:t>Implicit aspect detection: aspects do not appear literally in the product reviews</a:t>
            </a:r>
          </a:p>
          <a:p>
            <a:pPr marL="857250" lvl="1" indent="-342900"/>
            <a:r>
              <a:rPr lang="en-US" dirty="0" smtClean="0"/>
              <a:t>Sentiment detection: assigning the sentiment associated to explicit or implicit aspects [our focus here]</a:t>
            </a:r>
          </a:p>
          <a:p>
            <a:pPr marL="857250" lvl="1" indent="-342900">
              <a:buNone/>
            </a:pPr>
            <a:endParaRPr lang="en-US" dirty="0" smtClean="0"/>
          </a:p>
          <a:p>
            <a:pPr marL="457200"/>
            <a:r>
              <a:rPr lang="en-US" dirty="0" smtClean="0"/>
              <a:t>Main problem:</a:t>
            </a:r>
          </a:p>
          <a:p>
            <a:pPr marL="857250" lvl="1"/>
            <a:r>
              <a:rPr lang="en-US" dirty="0" smtClean="0"/>
              <a:t>In previous work we have proposed an approach to detect the sentiment for an aspect at sentence-level</a:t>
            </a:r>
          </a:p>
          <a:p>
            <a:pPr marL="857250" lvl="1"/>
            <a:r>
              <a:rPr lang="en-US" dirty="0" smtClean="0"/>
              <a:t>How to find the sentiment for an aspect at review-level?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Idea and Evaluation Result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dirty="0" smtClean="0"/>
              <a:t>Approach: Ontology-Driven Machine Learning (Multi-class classification with ontology-related features)</a:t>
            </a:r>
          </a:p>
          <a:p>
            <a:r>
              <a:rPr lang="en-US" dirty="0" err="1" smtClean="0"/>
              <a:t>Ontologies</a:t>
            </a:r>
            <a:r>
              <a:rPr lang="en-US" dirty="0" smtClean="0"/>
              <a:t> advantages:</a:t>
            </a:r>
          </a:p>
          <a:p>
            <a:pPr lvl="1"/>
            <a:r>
              <a:rPr lang="en-US" dirty="0" smtClean="0"/>
              <a:t>Deal with small training data</a:t>
            </a:r>
          </a:p>
          <a:p>
            <a:pPr lvl="1"/>
            <a:r>
              <a:rPr lang="en-US" dirty="0" smtClean="0"/>
              <a:t>Use axioms to derive implicit information</a:t>
            </a:r>
          </a:p>
          <a:p>
            <a:r>
              <a:rPr lang="en-US" dirty="0" smtClean="0"/>
              <a:t>Two solutions: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Use a classifier to predict the aspect-based sentiment at </a:t>
            </a:r>
            <a:br>
              <a:rPr lang="en-US" dirty="0" smtClean="0"/>
            </a:br>
            <a:r>
              <a:rPr lang="en-US" dirty="0" smtClean="0"/>
              <a:t>review level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Use a classifier to predict the aspect-based sentiment at sentence level and aggregate the </a:t>
            </a:r>
            <a:r>
              <a:rPr lang="en-US" dirty="0" smtClean="0"/>
              <a:t>sentiment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44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Idea and Evaluation Result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pPr marL="400050" lvl="1" indent="-342900">
              <a:buFontTx/>
              <a:buChar char="•"/>
            </a:pPr>
            <a:r>
              <a:rPr lang="en-US" sz="2400" dirty="0"/>
              <a:t>Collection of restaurant reviews from </a:t>
            </a:r>
            <a:r>
              <a:rPr lang="en-US" sz="2400" dirty="0" err="1"/>
              <a:t>SemEval</a:t>
            </a:r>
            <a:r>
              <a:rPr lang="en-US" sz="2400" dirty="0"/>
              <a:t> </a:t>
            </a:r>
            <a:r>
              <a:rPr lang="en-US" sz="2400" dirty="0" smtClean="0"/>
              <a:t>2016</a:t>
            </a:r>
          </a:p>
          <a:p>
            <a:pPr marL="400050"/>
            <a:r>
              <a:rPr lang="en-US" dirty="0" smtClean="0"/>
              <a:t>Evaluation result 1:</a:t>
            </a:r>
          </a:p>
          <a:p>
            <a:pPr marL="800100" lvl="1"/>
            <a:r>
              <a:rPr lang="en-US" dirty="0" smtClean="0"/>
              <a:t>The review-level  approach has an F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81.19% on test data</a:t>
            </a:r>
          </a:p>
          <a:p>
            <a:pPr marL="800100" lvl="1"/>
            <a:r>
              <a:rPr lang="en-US" dirty="0"/>
              <a:t>The sentence-level approach has an F</a:t>
            </a:r>
            <a:r>
              <a:rPr lang="en-US" baseline="-25000" dirty="0"/>
              <a:t>1</a:t>
            </a:r>
            <a:r>
              <a:rPr lang="en-US" dirty="0"/>
              <a:t> of 77.17% on test </a:t>
            </a:r>
            <a:r>
              <a:rPr lang="en-US" dirty="0" smtClean="0"/>
              <a:t>data</a:t>
            </a:r>
            <a:endParaRPr lang="en-US" dirty="0"/>
          </a:p>
          <a:p>
            <a:pPr marL="800100" lvl="1"/>
            <a:r>
              <a:rPr lang="en-US" b="1" dirty="0" smtClean="0"/>
              <a:t>There is a 4.02 percentage points increase in </a:t>
            </a:r>
            <a:r>
              <a:rPr lang="en-US" b="1" dirty="0"/>
              <a:t> </a:t>
            </a:r>
            <a:r>
              <a:rPr lang="en-US" b="1" dirty="0" smtClean="0"/>
              <a:t>F</a:t>
            </a:r>
            <a:r>
              <a:rPr lang="en-US" b="1" baseline="-25000" dirty="0" smtClean="0"/>
              <a:t>1</a:t>
            </a:r>
            <a:r>
              <a:rPr lang="en-US" b="1" dirty="0" smtClean="0"/>
              <a:t> for the review-level classifier compared to the sentence-level classifier</a:t>
            </a:r>
          </a:p>
          <a:p>
            <a:pPr marL="400050"/>
            <a:r>
              <a:rPr lang="en-US" dirty="0" smtClean="0"/>
              <a:t>Evaluation result 2:</a:t>
            </a:r>
          </a:p>
          <a:p>
            <a:pPr marL="800100" lvl="1"/>
            <a:r>
              <a:rPr lang="en-US" dirty="0" smtClean="0"/>
              <a:t>With ontology features the review-level approach F1 increases from 80.20% to 81.19% on test data</a:t>
            </a:r>
          </a:p>
          <a:p>
            <a:pPr marL="800100" lvl="1"/>
            <a:r>
              <a:rPr lang="en-US" dirty="0"/>
              <a:t>With ontology features the sentence-level approach F1 increases from 68.24% to 77.17% on test data </a:t>
            </a:r>
            <a:r>
              <a:rPr lang="en-US" dirty="0" smtClean="0"/>
              <a:t> </a:t>
            </a:r>
          </a:p>
          <a:p>
            <a:pPr marL="800100" lvl="1"/>
            <a:r>
              <a:rPr lang="en-US" b="1" dirty="0" smtClean="0"/>
              <a:t>Using the ontology features both classifiers get a better F1 with a larger increase for the sentence-level classifier compared to the review-level classifier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44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(Schouten et al., 2017):</a:t>
            </a:r>
          </a:p>
          <a:p>
            <a:pPr lvl="1"/>
            <a:r>
              <a:rPr lang="en-US" dirty="0" smtClean="0"/>
              <a:t>Uses a sentiment ontology and an SVM for classification</a:t>
            </a:r>
          </a:p>
          <a:p>
            <a:pPr lvl="1"/>
            <a:r>
              <a:rPr lang="en-US" dirty="0" smtClean="0"/>
              <a:t>Find ontology concepts associated for review words and related to the considered aspect, and add </a:t>
            </a:r>
            <a:r>
              <a:rPr lang="en-US" dirty="0" err="1" smtClean="0"/>
              <a:t>superclasses</a:t>
            </a:r>
            <a:r>
              <a:rPr lang="en-US" dirty="0" smtClean="0"/>
              <a:t> as ontology features</a:t>
            </a:r>
          </a:p>
          <a:p>
            <a:pPr lvl="1"/>
            <a:r>
              <a:rPr lang="en-US" dirty="0" smtClean="0"/>
              <a:t>No treatment of synonyms and does only sentence-level ABSA</a:t>
            </a:r>
          </a:p>
          <a:p>
            <a:r>
              <a:rPr lang="en-US" dirty="0" smtClean="0"/>
              <a:t>(Wei and </a:t>
            </a:r>
            <a:r>
              <a:rPr lang="en-US" dirty="0" err="1" smtClean="0"/>
              <a:t>Gulla</a:t>
            </a:r>
            <a:r>
              <a:rPr lang="en-US" dirty="0" smtClean="0"/>
              <a:t>, 2010):</a:t>
            </a:r>
          </a:p>
          <a:p>
            <a:pPr lvl="1"/>
            <a:r>
              <a:rPr lang="en-US" dirty="0" smtClean="0"/>
              <a:t>Uses a Sentiment Ontology Tree (SOT) where aspect nodes form a hierarchy and there are two leaf nodes (positive and negative) for each internal node</a:t>
            </a:r>
          </a:p>
          <a:p>
            <a:pPr lvl="1"/>
            <a:r>
              <a:rPr lang="en-US" dirty="0" smtClean="0"/>
              <a:t>Learns a classifier for each leaf node</a:t>
            </a:r>
          </a:p>
          <a:p>
            <a:r>
              <a:rPr lang="en-US" dirty="0" smtClean="0"/>
              <a:t>(Lau et al., 2009):</a:t>
            </a:r>
          </a:p>
          <a:p>
            <a:pPr lvl="1"/>
            <a:r>
              <a:rPr lang="en-US" dirty="0" smtClean="0"/>
              <a:t>Uses a sentiment ontology and manually crafted NLP rules for classification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SemEval</a:t>
            </a:r>
            <a:r>
              <a:rPr lang="en-US" dirty="0" smtClean="0"/>
              <a:t> 2014 dataset: restaurants reviews</a:t>
            </a:r>
          </a:p>
          <a:p>
            <a:pPr lvl="1"/>
            <a:r>
              <a:rPr lang="en-US" dirty="0" smtClean="0"/>
              <a:t>Training set: </a:t>
            </a:r>
          </a:p>
          <a:p>
            <a:pPr lvl="2"/>
            <a:r>
              <a:rPr lang="en-US" dirty="0" smtClean="0"/>
              <a:t>335 reviews:</a:t>
            </a:r>
          </a:p>
          <a:p>
            <a:pPr lvl="3"/>
            <a:r>
              <a:rPr lang="en-US" dirty="0" smtClean="0"/>
              <a:t>1435 review-aspect pairs</a:t>
            </a:r>
          </a:p>
          <a:p>
            <a:pPr lvl="3"/>
            <a:r>
              <a:rPr lang="en-US" dirty="0" smtClean="0"/>
              <a:t>2455 sentence-aspect pairs</a:t>
            </a:r>
          </a:p>
          <a:p>
            <a:pPr lvl="1"/>
            <a:r>
              <a:rPr lang="en-US" dirty="0" smtClean="0"/>
              <a:t>Test set:</a:t>
            </a:r>
          </a:p>
          <a:p>
            <a:pPr lvl="2"/>
            <a:r>
              <a:rPr lang="en-US" dirty="0" smtClean="0"/>
              <a:t>90 reviews:</a:t>
            </a:r>
          </a:p>
          <a:p>
            <a:pPr lvl="3"/>
            <a:r>
              <a:rPr lang="en-US" dirty="0"/>
              <a:t>404 review-aspect pairs</a:t>
            </a:r>
          </a:p>
          <a:p>
            <a:pPr lvl="3"/>
            <a:r>
              <a:rPr lang="en-US" dirty="0" smtClean="0"/>
              <a:t>859 sentence-aspect pairs</a:t>
            </a:r>
          </a:p>
          <a:p>
            <a:r>
              <a:rPr lang="en-US" dirty="0" smtClean="0"/>
              <a:t>Each review-aspect pair is annotated with sentiment: </a:t>
            </a:r>
            <a:r>
              <a:rPr lang="en-US" i="1" dirty="0" smtClean="0"/>
              <a:t>positive</a:t>
            </a:r>
            <a:r>
              <a:rPr lang="en-US" dirty="0" smtClean="0"/>
              <a:t>, </a:t>
            </a:r>
            <a:r>
              <a:rPr lang="en-US" i="1" dirty="0" smtClean="0"/>
              <a:t>negative</a:t>
            </a:r>
            <a:r>
              <a:rPr lang="en-US" dirty="0" smtClean="0"/>
              <a:t>, </a:t>
            </a:r>
            <a:r>
              <a:rPr lang="en-US" i="1" dirty="0" smtClean="0"/>
              <a:t>neutral</a:t>
            </a:r>
            <a:r>
              <a:rPr lang="en-US" dirty="0" smtClean="0"/>
              <a:t>, or </a:t>
            </a:r>
            <a:r>
              <a:rPr lang="en-US" i="1" dirty="0" smtClean="0"/>
              <a:t>conflict</a:t>
            </a:r>
          </a:p>
          <a:p>
            <a:r>
              <a:rPr lang="en-US" dirty="0"/>
              <a:t>Each review-aspect pair is annotated with sentiment</a:t>
            </a:r>
            <a:r>
              <a:rPr lang="en-US" dirty="0" smtClean="0"/>
              <a:t>: </a:t>
            </a:r>
            <a:r>
              <a:rPr lang="en-US" i="1" dirty="0" smtClean="0"/>
              <a:t>positive</a:t>
            </a:r>
            <a:r>
              <a:rPr lang="en-US" dirty="0" smtClean="0"/>
              <a:t>, </a:t>
            </a:r>
            <a:r>
              <a:rPr lang="en-US" i="1" dirty="0" smtClean="0"/>
              <a:t>negative</a:t>
            </a:r>
            <a:r>
              <a:rPr lang="en-US" dirty="0" smtClean="0"/>
              <a:t>, or </a:t>
            </a:r>
            <a:r>
              <a:rPr lang="en-US" i="1" dirty="0" smtClean="0"/>
              <a:t>neutral</a:t>
            </a:r>
          </a:p>
          <a:p>
            <a:r>
              <a:rPr lang="en-US" dirty="0" smtClean="0"/>
              <a:t>A sentence or review can contain multiple aspects</a:t>
            </a:r>
          </a:p>
          <a:p>
            <a:r>
              <a:rPr lang="en-US" dirty="0" smtClean="0"/>
              <a:t>Task: </a:t>
            </a:r>
            <a:r>
              <a:rPr lang="en-US" i="1" dirty="0" smtClean="0"/>
              <a:t>detect the aspect-based sentiment at review-level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26846</TotalTime>
  <Words>1984</Words>
  <Application>Microsoft Office PowerPoint</Application>
  <PresentationFormat>On-screen Show (4:3)</PresentationFormat>
  <Paragraphs>299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Lucida Sans Unicode</vt:lpstr>
      <vt:lpstr>Symbol</vt:lpstr>
      <vt:lpstr>Times New Roman</vt:lpstr>
      <vt:lpstr>Default Design</vt:lpstr>
      <vt:lpstr> Review-Level Aspect-Based Sentiment Analysis Using an Ontology</vt:lpstr>
      <vt:lpstr>Contents</vt:lpstr>
      <vt:lpstr>Motivation</vt:lpstr>
      <vt:lpstr>Motivation</vt:lpstr>
      <vt:lpstr>Motivation</vt:lpstr>
      <vt:lpstr>Main Idea and Evaluation Result</vt:lpstr>
      <vt:lpstr>Main Idea and Evaluation Result</vt:lpstr>
      <vt:lpstr>Related Work</vt:lpstr>
      <vt:lpstr>Data</vt:lpstr>
      <vt:lpstr>Relative Frequencies of Aspects in Reviews</vt:lpstr>
      <vt:lpstr>Relative Frequencies of Sentiment in Reviews </vt:lpstr>
      <vt:lpstr>Methodology</vt:lpstr>
      <vt:lpstr>Ontology</vt:lpstr>
      <vt:lpstr>Ontology</vt:lpstr>
      <vt:lpstr>Example</vt:lpstr>
      <vt:lpstr>Two Algorithms</vt:lpstr>
      <vt:lpstr>Model Features</vt:lpstr>
      <vt:lpstr>Model Features</vt:lpstr>
      <vt:lpstr>Model Features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Conclusion</vt:lpstr>
      <vt:lpstr>Future Work</vt:lpstr>
    </vt:vector>
  </TitlesOfParts>
  <Company>Technische Universiteit Eindhoven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4+1 View Model of Software Architecture</dc:title>
  <dc:creator>BCF</dc:creator>
  <cp:lastModifiedBy>Flavius Frasincar</cp:lastModifiedBy>
  <cp:revision>396</cp:revision>
  <dcterms:created xsi:type="dcterms:W3CDTF">2005-07-13T13:15:44Z</dcterms:created>
  <dcterms:modified xsi:type="dcterms:W3CDTF">2018-04-06T20:14:12Z</dcterms:modified>
</cp:coreProperties>
</file>