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4" r:id="rId17"/>
    <p:sldId id="272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CCFF"/>
    <a:srgbClr val="FF9900"/>
    <a:srgbClr val="669900"/>
    <a:srgbClr val="FFCCCC"/>
    <a:srgbClr val="99FF99"/>
    <a:srgbClr val="FF7C80"/>
    <a:srgbClr val="FFCC66"/>
    <a:srgbClr val="FFFF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489" autoAdjust="0"/>
  </p:normalViewPr>
  <p:slideViewPr>
    <p:cSldViewPr>
      <p:cViewPr>
        <p:scale>
          <a:sx n="75" d="100"/>
          <a:sy n="75" d="100"/>
        </p:scale>
        <p:origin x="-2580" y="-9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E85B809F-6719-496B-9813-E22A5CA5E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57829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9EA78DB2-3053-4A3A-8B32-20694F77E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67458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DC72CA0-1440-4FF7-99E9-46E04AC49B5E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z="1300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A78DB2-3053-4A3A-8B32-20694F77E57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1A9E85A0-02B0-4A18-961E-32CCF116C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05423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462CF01D-2FEA-4C07-8AF8-0C00164A92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52562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FE0EA315-7CE6-40EE-81DD-C9CA8D8051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46277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9A04AFC9-DF6F-47D6-8C60-E9163772B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3587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72012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84566AB-70AD-457A-9073-AAECC48D0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73068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16AD877E-B6EA-43F2-8309-B1B53BB72D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0631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8576BC0-CEB3-44C9-A387-411564DF80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13730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6F732DED-C335-4995-9C83-A968BBA26C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57807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8320EFE0-B148-4AA8-9B8F-574A1FCD4A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62432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D21F1C5-92FB-4A88-BBDC-80C9F51C8F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35304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E2D61D9-31DC-41FA-BC56-ECC5EABB0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3291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E0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11413" y="6245225"/>
            <a:ext cx="42481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378C3EFF-D651-47D7-B0CC-99D93F001E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10000"/>
        </a:spcBef>
        <a:spcAft>
          <a:spcPct val="1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10000"/>
        </a:spcBef>
        <a:spcAft>
          <a:spcPct val="1000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10000"/>
        </a:spcBef>
        <a:spcAft>
          <a:spcPct val="1000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10000"/>
        </a:spcBef>
        <a:spcAft>
          <a:spcPct val="1000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rasincar@ese.eur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 smtClean="0"/>
          </a:p>
        </p:txBody>
      </p:sp>
      <p:sp>
        <p:nvSpPr>
          <p:cNvPr id="20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fld id="{5CF8F41E-DB8D-4E15-9C99-5D856B433A07}" type="slidenum">
              <a:rPr lang="en-US" altLang="en-US" sz="1400" smtClean="0"/>
              <a:pPr eaLnBrk="1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</a:t>
            </a:fld>
            <a:endParaRPr lang="en-US" altLang="en-US" sz="1400" dirty="0" smtClean="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sz="2400" dirty="0" smtClean="0"/>
              <a:t> </a:t>
            </a:r>
            <a:r>
              <a:rPr lang="en-US" altLang="en-US" dirty="0" smtClean="0"/>
              <a:t>Duplicate Detection in Web Shops Using LSH to Reduce the Number or Computations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886200"/>
            <a:ext cx="6480175" cy="1487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Flavius </a:t>
            </a:r>
            <a:r>
              <a:rPr lang="en-US" altLang="en-US" dirty="0" err="1" smtClean="0"/>
              <a:t>Frasincar</a:t>
            </a:r>
            <a:r>
              <a:rPr lang="en-US" altLang="en-US" dirty="0" smtClean="0"/>
              <a:t>*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 smtClean="0">
                <a:hlinkClick r:id="rId3"/>
              </a:rPr>
              <a:t>frasincar@ese.eur.nl</a:t>
            </a:r>
            <a:endParaRPr lang="en-US" altLang="en-US" sz="2000" dirty="0" smtClean="0"/>
          </a:p>
          <a:p>
            <a:pPr eaLnBrk="1" hangingPunct="1">
              <a:lnSpc>
                <a:spcPct val="90000"/>
              </a:lnSpc>
            </a:pPr>
            <a:endParaRPr lang="en-US" altLang="en-US" sz="2000" dirty="0" smtClean="0"/>
          </a:p>
          <a:p>
            <a:pPr algn="l" eaLnBrk="1" hangingPunct="1">
              <a:lnSpc>
                <a:spcPct val="90000"/>
              </a:lnSpc>
            </a:pPr>
            <a:endParaRPr lang="en-US" altLang="en-US" sz="1600" dirty="0" smtClean="0"/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468312" y="6094413"/>
            <a:ext cx="8424167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dirty="0"/>
              <a:t>* Joint work with </a:t>
            </a:r>
            <a:r>
              <a:rPr lang="en-US" altLang="en-US" sz="1800" dirty="0" smtClean="0"/>
              <a:t>Iris van Dam, Gerhard van </a:t>
            </a:r>
            <a:r>
              <a:rPr lang="en-US" altLang="en-US" sz="1800" dirty="0" err="1" smtClean="0"/>
              <a:t>Ginkel</a:t>
            </a:r>
            <a:r>
              <a:rPr lang="en-US" altLang="en-US" sz="1800" dirty="0" smtClean="0"/>
              <a:t>, </a:t>
            </a:r>
            <a:r>
              <a:rPr lang="en-US" altLang="en-US" sz="1800" dirty="0" err="1" smtClean="0"/>
              <a:t>Wim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Kuipers</a:t>
            </a:r>
            <a:r>
              <a:rPr lang="en-US" altLang="en-US" sz="1800" dirty="0" smtClean="0"/>
              <a:t>, Nikki </a:t>
            </a:r>
            <a:r>
              <a:rPr lang="en-US" altLang="en-US" sz="1800" dirty="0" err="1" smtClean="0"/>
              <a:t>Nijenhuis</a:t>
            </a:r>
            <a:r>
              <a:rPr lang="en-US" altLang="en-US" sz="1800" dirty="0" smtClean="0"/>
              <a:t>, </a:t>
            </a:r>
            <a:r>
              <a:rPr lang="en-US" altLang="en-US" sz="1800" dirty="0"/>
              <a:t>and </a:t>
            </a:r>
            <a:r>
              <a:rPr lang="en-US" altLang="en-US" sz="1800" dirty="0" err="1"/>
              <a:t>Damir</a:t>
            </a:r>
            <a:r>
              <a:rPr lang="en-US" altLang="en-US" sz="1800" dirty="0"/>
              <a:t> </a:t>
            </a:r>
            <a:r>
              <a:rPr lang="en-US" altLang="en-US" sz="1800" dirty="0" err="1"/>
              <a:t>Vandic</a:t>
            </a:r>
            <a:endParaRPr lang="en-US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Locality-Sensitive Hashing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products are considered candidate </a:t>
            </a:r>
            <a:r>
              <a:rPr lang="en-US" dirty="0" err="1" smtClean="0"/>
              <a:t>neighors</a:t>
            </a:r>
            <a:r>
              <a:rPr lang="en-US" dirty="0" smtClean="0"/>
              <a:t> if they are in the same bucket for at least one of the bands</a:t>
            </a:r>
          </a:p>
          <a:p>
            <a:r>
              <a:rPr lang="en-US" dirty="0" smtClean="0"/>
              <a:t>Let </a:t>
            </a:r>
            <a:r>
              <a:rPr lang="en-US" i="1" dirty="0" smtClean="0"/>
              <a:t>t </a:t>
            </a:r>
            <a:r>
              <a:rPr lang="en-US" dirty="0" smtClean="0"/>
              <a:t>denote</a:t>
            </a:r>
            <a:r>
              <a:rPr lang="en-US" i="1" dirty="0" smtClean="0"/>
              <a:t> </a:t>
            </a:r>
            <a:r>
              <a:rPr lang="en-US" dirty="0" smtClean="0"/>
              <a:t>threshold above which the </a:t>
            </a:r>
            <a:r>
              <a:rPr lang="en-US" dirty="0" err="1" smtClean="0"/>
              <a:t>Jaccard</a:t>
            </a:r>
            <a:r>
              <a:rPr lang="en-US" dirty="0" smtClean="0"/>
              <a:t> similarity of two products determines them to be candidate neighbors</a:t>
            </a:r>
          </a:p>
          <a:p>
            <a:r>
              <a:rPr lang="en-US" dirty="0"/>
              <a:t>Pick number of bands </a:t>
            </a:r>
            <a:r>
              <a:rPr lang="en-US" i="1" dirty="0"/>
              <a:t>b</a:t>
            </a:r>
            <a:r>
              <a:rPr lang="en-US" dirty="0"/>
              <a:t> and number of rows per band </a:t>
            </a:r>
            <a:r>
              <a:rPr lang="en-US" i="1" dirty="0"/>
              <a:t>r </a:t>
            </a:r>
            <a:r>
              <a:rPr lang="en-US" dirty="0"/>
              <a:t>such that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 smtClean="0"/>
              <a:t>Tradeoff </a:t>
            </a:r>
            <a:r>
              <a:rPr lang="en-US" i="1" dirty="0" smtClean="0"/>
              <a:t>b</a:t>
            </a:r>
            <a:r>
              <a:rPr lang="en-US" dirty="0" smtClean="0"/>
              <a:t> and </a:t>
            </a:r>
            <a:r>
              <a:rPr lang="en-US" i="1" dirty="0" smtClean="0"/>
              <a:t>r </a:t>
            </a:r>
            <a:r>
              <a:rPr lang="en-US" dirty="0" smtClean="0"/>
              <a:t>is the tradeoff between false positives (FP) and false negatives (FN)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Left Brace 5"/>
          <p:cNvSpPr/>
          <p:nvPr/>
        </p:nvSpPr>
        <p:spPr>
          <a:xfrm>
            <a:off x="899592" y="4509120"/>
            <a:ext cx="72008" cy="864096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1039304" y="4509120"/>
            <a:ext cx="7421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400" i="1" dirty="0" smtClean="0"/>
              <a:t>b</a:t>
            </a:r>
            <a:r>
              <a:rPr lang="en-US" sz="2400" dirty="0" smtClean="0"/>
              <a:t> x </a:t>
            </a:r>
            <a:r>
              <a:rPr lang="en-US" sz="2400" i="1" dirty="0" smtClean="0"/>
              <a:t>r</a:t>
            </a:r>
            <a:r>
              <a:rPr lang="en-US" sz="2400" dirty="0" smtClean="0"/>
              <a:t> = </a:t>
            </a:r>
            <a:r>
              <a:rPr lang="en-US" sz="2400" b="1" i="1" dirty="0" smtClean="0"/>
              <a:t>n</a:t>
            </a:r>
            <a:r>
              <a:rPr lang="en-US" sz="2400" i="1" dirty="0" smtClean="0"/>
              <a:t>          </a:t>
            </a:r>
            <a:r>
              <a:rPr lang="en-US" sz="800" i="1" dirty="0" smtClean="0"/>
              <a:t> </a:t>
            </a:r>
            <a:r>
              <a:rPr lang="en-US" sz="2000" dirty="0" smtClean="0"/>
              <a:t>(1) [the size </a:t>
            </a:r>
            <a:r>
              <a:rPr lang="en-US" sz="2000" i="1" dirty="0" smtClean="0"/>
              <a:t>n </a:t>
            </a:r>
            <a:r>
              <a:rPr lang="en-US" sz="2000" dirty="0" smtClean="0"/>
              <a:t>of signature vectors is given]</a:t>
            </a:r>
          </a:p>
          <a:p>
            <a:pPr marL="0" lvl="1"/>
            <a:r>
              <a:rPr lang="en-US" sz="2400" dirty="0" smtClean="0"/>
              <a:t>(1/</a:t>
            </a:r>
            <a:r>
              <a:rPr lang="en-US" sz="2400" i="1" dirty="0" smtClean="0"/>
              <a:t>b</a:t>
            </a:r>
            <a:r>
              <a:rPr lang="en-US" sz="2400" dirty="0"/>
              <a:t>)</a:t>
            </a:r>
            <a:r>
              <a:rPr lang="en-US" sz="2400" baseline="30000" dirty="0"/>
              <a:t>(1/</a:t>
            </a:r>
            <a:r>
              <a:rPr lang="en-US" sz="2400" i="1" baseline="30000" dirty="0"/>
              <a:t>r</a:t>
            </a:r>
            <a:r>
              <a:rPr lang="en-US" sz="2400" baseline="30000" dirty="0" smtClean="0"/>
              <a:t>) </a:t>
            </a:r>
            <a:r>
              <a:rPr lang="en-US" sz="2400" dirty="0" smtClean="0"/>
              <a:t>= </a:t>
            </a:r>
            <a:r>
              <a:rPr lang="en-US" sz="2400" b="1" i="1" dirty="0" smtClean="0"/>
              <a:t>t </a:t>
            </a:r>
            <a:r>
              <a:rPr lang="en-US" sz="2400" i="1" dirty="0" smtClean="0"/>
              <a:t>      </a:t>
            </a:r>
            <a:r>
              <a:rPr lang="en-US" sz="2000" dirty="0" smtClean="0"/>
              <a:t>(2) [ensure a small FP and FN for a given </a:t>
            </a:r>
            <a:r>
              <a:rPr lang="en-US" sz="2000" i="1" dirty="0" smtClean="0"/>
              <a:t>t</a:t>
            </a:r>
            <a:r>
              <a:rPr lang="en-US" sz="2000" dirty="0" smtClean="0"/>
              <a:t>]</a:t>
            </a: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1096862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Multi-component Similarity Method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ybrid similarity function as weighted similarity of three components:</a:t>
            </a:r>
          </a:p>
          <a:p>
            <a:pPr lvl="1"/>
            <a:r>
              <a:rPr lang="en-US" dirty="0" smtClean="0"/>
              <a:t>Key-Value Pairs (KVP) component (for matching keys)</a:t>
            </a:r>
          </a:p>
          <a:p>
            <a:pPr lvl="1"/>
            <a:r>
              <a:rPr lang="en-US" dirty="0" smtClean="0"/>
              <a:t>Value component (for non-matching keys)</a:t>
            </a:r>
          </a:p>
          <a:p>
            <a:pPr lvl="1"/>
            <a:r>
              <a:rPr lang="en-US" dirty="0" smtClean="0"/>
              <a:t>Title similarity</a:t>
            </a:r>
          </a:p>
          <a:p>
            <a:r>
              <a:rPr lang="en-US" dirty="0" smtClean="0"/>
              <a:t>Adapted single linkage hierarchical clustering</a:t>
            </a:r>
          </a:p>
          <a:p>
            <a:pPr marL="0" indent="0">
              <a:buNone/>
            </a:pPr>
            <a:r>
              <a:rPr lang="en-US" dirty="0" smtClean="0"/>
              <a:t>    (one similarity stop condition parameter </a:t>
            </a:r>
            <a:r>
              <a:rPr lang="en-US" dirty="0" smtClean="0">
                <a:sym typeface="Symbol"/>
              </a:rPr>
              <a:t></a:t>
            </a:r>
            <a:r>
              <a:rPr lang="en-US" dirty="0" smtClean="0"/>
              <a:t>) </a:t>
            </a:r>
          </a:p>
          <a:p>
            <a:r>
              <a:rPr lang="en-US" dirty="0" smtClean="0"/>
              <a:t>The adaptation comes from three heuristics:</a:t>
            </a:r>
          </a:p>
          <a:p>
            <a:pPr lvl="1"/>
            <a:r>
              <a:rPr lang="en-US" dirty="0" smtClean="0"/>
              <a:t>Products from the same Web shop have similarity 0</a:t>
            </a:r>
          </a:p>
          <a:p>
            <a:pPr lvl="1"/>
            <a:r>
              <a:rPr lang="en-US" dirty="0" smtClean="0"/>
              <a:t>Products from different brands have similarity 0</a:t>
            </a:r>
          </a:p>
          <a:p>
            <a:pPr lvl="1"/>
            <a:r>
              <a:rPr lang="en-US" dirty="0" smtClean="0"/>
              <a:t>Products not marked as candidate neighbors by LSH have similarity 0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03177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Multi-component Similarity Method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/>
              <a:t>Key-Value Pairs (KVP) component (for matching keys</a:t>
            </a:r>
            <a:r>
              <a:rPr lang="en-US" sz="3200" b="1" dirty="0" smtClean="0"/>
              <a:t>):</a:t>
            </a:r>
          </a:p>
          <a:p>
            <a:pPr marL="609600" indent="-609600">
              <a:buNone/>
            </a:pPr>
            <a:r>
              <a:rPr lang="en-US" altLang="en-US" sz="2600" dirty="0"/>
              <a:t>s</a:t>
            </a:r>
            <a:r>
              <a:rPr lang="en-US" altLang="en-US" sz="2600" dirty="0" smtClean="0"/>
              <a:t>im = </a:t>
            </a:r>
            <a:r>
              <a:rPr lang="en-US" altLang="en-US" sz="2600" dirty="0" err="1" smtClean="0"/>
              <a:t>avgSim</a:t>
            </a:r>
            <a:r>
              <a:rPr lang="en-US" altLang="en-US" sz="2600" dirty="0" smtClean="0"/>
              <a:t>=0</a:t>
            </a:r>
          </a:p>
          <a:p>
            <a:pPr marL="609600" indent="-609600">
              <a:buNone/>
            </a:pPr>
            <a:r>
              <a:rPr lang="en-US" altLang="en-US" sz="2600" dirty="0" smtClean="0"/>
              <a:t>m = 0 {number of matching keys} w = 0 {weight of matching keys}</a:t>
            </a:r>
          </a:p>
          <a:p>
            <a:pPr marL="609600" indent="-609600">
              <a:buNone/>
            </a:pPr>
            <a:r>
              <a:rPr lang="en-US" altLang="en-US" sz="2600" dirty="0" smtClean="0"/>
              <a:t>nmk</a:t>
            </a:r>
            <a:r>
              <a:rPr lang="en-US" altLang="en-US" sz="2600" baseline="-25000" dirty="0" smtClean="0"/>
              <a:t>i </a:t>
            </a:r>
            <a:r>
              <a:rPr lang="en-US" altLang="en-US" sz="2600" dirty="0" smtClean="0"/>
              <a:t>=</a:t>
            </a:r>
            <a:r>
              <a:rPr lang="en-US" altLang="en-US" sz="2600" i="1" dirty="0" smtClean="0"/>
              <a:t> KVP</a:t>
            </a:r>
            <a:r>
              <a:rPr lang="en-US" altLang="en-US" sz="2600" i="1" baseline="-25000" dirty="0" smtClean="0"/>
              <a:t>i </a:t>
            </a:r>
            <a:r>
              <a:rPr lang="en-US" altLang="en-US" sz="2600" dirty="0" smtClean="0"/>
              <a:t>{non-matching keys of product p</a:t>
            </a:r>
            <a:r>
              <a:rPr lang="en-US" altLang="en-US" sz="2600" baseline="-25000" dirty="0" smtClean="0"/>
              <a:t>i</a:t>
            </a:r>
            <a:r>
              <a:rPr lang="en-US" altLang="en-US" sz="2600" dirty="0" smtClean="0"/>
              <a:t>}</a:t>
            </a:r>
          </a:p>
          <a:p>
            <a:pPr marL="609600" indent="-609600">
              <a:buNone/>
            </a:pPr>
            <a:r>
              <a:rPr lang="en-US" altLang="en-US" sz="2600" dirty="0"/>
              <a:t>n</a:t>
            </a:r>
            <a:r>
              <a:rPr lang="en-US" altLang="en-US" sz="2600" dirty="0" smtClean="0"/>
              <a:t>mk</a:t>
            </a:r>
            <a:r>
              <a:rPr lang="en-US" altLang="en-US" sz="2600" baseline="-25000" dirty="0" smtClean="0"/>
              <a:t>j </a:t>
            </a:r>
            <a:r>
              <a:rPr lang="en-US" altLang="en-US" sz="2600" dirty="0" smtClean="0"/>
              <a:t>=</a:t>
            </a:r>
            <a:r>
              <a:rPr lang="en-US" altLang="en-US" sz="2600" i="1" dirty="0" smtClean="0"/>
              <a:t> </a:t>
            </a:r>
            <a:r>
              <a:rPr lang="en-US" altLang="en-US" sz="2600" i="1" dirty="0" err="1" smtClean="0"/>
              <a:t>KVP</a:t>
            </a:r>
            <a:r>
              <a:rPr lang="en-US" altLang="en-US" sz="2600" i="1" baseline="-25000" dirty="0" err="1" smtClean="0"/>
              <a:t>j</a:t>
            </a:r>
            <a:r>
              <a:rPr lang="en-US" altLang="en-US" sz="2600" i="1" baseline="-25000" dirty="0" smtClean="0"/>
              <a:t> </a:t>
            </a:r>
            <a:r>
              <a:rPr lang="en-US" altLang="en-US" sz="2600" dirty="0" smtClean="0"/>
              <a:t>{non-matching keys of product p</a:t>
            </a:r>
            <a:r>
              <a:rPr lang="en-US" altLang="en-US" sz="2600" baseline="-25000" dirty="0" smtClean="0"/>
              <a:t>j</a:t>
            </a:r>
            <a:r>
              <a:rPr lang="en-US" altLang="en-US" sz="2600" dirty="0" smtClean="0"/>
              <a:t>}</a:t>
            </a:r>
          </a:p>
          <a:p>
            <a:pPr marL="609600" indent="-609600">
              <a:buNone/>
            </a:pPr>
            <a:r>
              <a:rPr lang="en-US" altLang="en-US" sz="2600" b="1" dirty="0" smtClean="0"/>
              <a:t>for</a:t>
            </a:r>
            <a:r>
              <a:rPr lang="en-US" altLang="en-US" sz="2600" dirty="0" smtClean="0"/>
              <a:t> </a:t>
            </a:r>
            <a:r>
              <a:rPr lang="en-US" altLang="en-US" sz="2600" b="1" dirty="0"/>
              <a:t>all</a:t>
            </a:r>
            <a:r>
              <a:rPr lang="en-US" altLang="en-US" sz="2600" dirty="0"/>
              <a:t> </a:t>
            </a:r>
            <a:r>
              <a:rPr lang="en-US" altLang="en-US" sz="2600" dirty="0" smtClean="0"/>
              <a:t>KVP </a:t>
            </a:r>
            <a:r>
              <a:rPr lang="en-US" altLang="en-US" sz="2600" i="1" dirty="0" smtClean="0"/>
              <a:t>q</a:t>
            </a:r>
            <a:r>
              <a:rPr lang="en-US" altLang="en-US" sz="2600" dirty="0" smtClean="0"/>
              <a:t> in </a:t>
            </a:r>
            <a:r>
              <a:rPr lang="en-US" altLang="en-US" sz="2600" i="1" dirty="0" smtClean="0"/>
              <a:t>KVP</a:t>
            </a:r>
            <a:r>
              <a:rPr lang="en-US" altLang="en-US" sz="2600" baseline="-25000" dirty="0" smtClean="0"/>
              <a:t>i </a:t>
            </a:r>
            <a:r>
              <a:rPr lang="en-US" altLang="en-US" sz="2600" b="1" dirty="0" smtClean="0"/>
              <a:t>do</a:t>
            </a:r>
            <a:endParaRPr lang="en-US" altLang="en-US" sz="2600" b="1" baseline="-25000" dirty="0"/>
          </a:p>
          <a:p>
            <a:pPr marL="609600" indent="-609600">
              <a:buFont typeface="Monotype Sorts" charset="2"/>
              <a:buNone/>
            </a:pPr>
            <a:r>
              <a:rPr lang="en-US" altLang="en-US" sz="2600" dirty="0"/>
              <a:t>    </a:t>
            </a:r>
            <a:r>
              <a:rPr lang="en-US" altLang="en-US" sz="2600" b="1" dirty="0"/>
              <a:t>for</a:t>
            </a:r>
            <a:r>
              <a:rPr lang="en-US" altLang="en-US" sz="2600" dirty="0"/>
              <a:t> </a:t>
            </a:r>
            <a:r>
              <a:rPr lang="en-US" altLang="en-US" sz="2600" b="1" dirty="0"/>
              <a:t>all </a:t>
            </a:r>
            <a:r>
              <a:rPr lang="en-US" altLang="en-US" sz="2600" dirty="0"/>
              <a:t>KVP </a:t>
            </a:r>
            <a:r>
              <a:rPr lang="en-US" altLang="en-US" sz="2600" i="1" dirty="0" smtClean="0"/>
              <a:t>r</a:t>
            </a:r>
            <a:r>
              <a:rPr lang="en-US" altLang="en-US" sz="2600" dirty="0" smtClean="0"/>
              <a:t> </a:t>
            </a:r>
            <a:r>
              <a:rPr lang="en-US" altLang="en-US" sz="2600" dirty="0"/>
              <a:t>in </a:t>
            </a:r>
            <a:r>
              <a:rPr lang="en-US" altLang="en-US" sz="2600" i="1" dirty="0" err="1" smtClean="0"/>
              <a:t>KVP</a:t>
            </a:r>
            <a:r>
              <a:rPr lang="en-US" altLang="en-US" sz="2600" baseline="-25000" dirty="0" err="1" smtClean="0"/>
              <a:t>j</a:t>
            </a:r>
            <a:r>
              <a:rPr lang="en-US" altLang="en-US" sz="2600" dirty="0" smtClean="0"/>
              <a:t> </a:t>
            </a:r>
            <a:r>
              <a:rPr lang="en-US" altLang="en-US" sz="2600" b="1" dirty="0"/>
              <a:t>do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600" b="1" dirty="0"/>
              <a:t>        </a:t>
            </a:r>
            <a:r>
              <a:rPr lang="en-US" altLang="en-US" sz="2600" i="1" dirty="0" err="1" smtClean="0"/>
              <a:t>keySim</a:t>
            </a:r>
            <a:r>
              <a:rPr lang="en-US" altLang="en-US" sz="2600" i="1" dirty="0" smtClean="0"/>
              <a:t> = q-</a:t>
            </a:r>
            <a:r>
              <a:rPr lang="en-US" altLang="en-US" sz="2600" i="1" dirty="0" err="1" smtClean="0"/>
              <a:t>gramSim</a:t>
            </a:r>
            <a:r>
              <a:rPr lang="en-US" altLang="en-US" sz="2600" i="1" dirty="0" smtClean="0"/>
              <a:t>(key(q),key(r)) </a:t>
            </a:r>
            <a:r>
              <a:rPr lang="en-US" altLang="en-US" sz="2600" dirty="0" smtClean="0"/>
              <a:t>{</a:t>
            </a:r>
            <a:r>
              <a:rPr lang="en-US" altLang="en-US" sz="2600" dirty="0" err="1" smtClean="0"/>
              <a:t>Jaccard</a:t>
            </a:r>
            <a:r>
              <a:rPr lang="en-US" altLang="en-US" sz="2600" dirty="0" smtClean="0"/>
              <a:t> similarity for q-grams; q = 3}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600" i="1" dirty="0"/>
              <a:t> </a:t>
            </a:r>
            <a:r>
              <a:rPr lang="en-US" altLang="en-US" sz="2600" i="1" dirty="0" smtClean="0"/>
              <a:t>       </a:t>
            </a:r>
            <a:r>
              <a:rPr lang="en-US" altLang="en-US" sz="2600" b="1" dirty="0" smtClean="0"/>
              <a:t>if</a:t>
            </a:r>
            <a:r>
              <a:rPr lang="en-US" altLang="en-US" sz="2600" dirty="0" smtClean="0"/>
              <a:t> </a:t>
            </a:r>
            <a:r>
              <a:rPr lang="en-US" altLang="en-US" sz="2600" dirty="0" err="1" smtClean="0"/>
              <a:t>keySim</a:t>
            </a:r>
            <a:r>
              <a:rPr lang="en-US" altLang="en-US" sz="2600" dirty="0" smtClean="0"/>
              <a:t> &gt; </a:t>
            </a:r>
            <a:r>
              <a:rPr lang="en-US" altLang="en-US" sz="2600" dirty="0" smtClean="0">
                <a:sym typeface="Symbol"/>
              </a:rPr>
              <a:t> </a:t>
            </a:r>
            <a:r>
              <a:rPr lang="en-US" altLang="en-US" sz="2600" b="1" dirty="0" smtClean="0">
                <a:sym typeface="Symbol"/>
              </a:rPr>
              <a:t>then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600" dirty="0">
                <a:sym typeface="Symbol"/>
              </a:rPr>
              <a:t> </a:t>
            </a:r>
            <a:r>
              <a:rPr lang="en-US" altLang="en-US" sz="2600" dirty="0" smtClean="0">
                <a:sym typeface="Symbol"/>
              </a:rPr>
              <a:t>           </a:t>
            </a:r>
            <a:r>
              <a:rPr lang="en-US" altLang="en-US" sz="2600" i="1" dirty="0" err="1" smtClean="0">
                <a:sym typeface="Symbol"/>
              </a:rPr>
              <a:t>valueSim</a:t>
            </a:r>
            <a:r>
              <a:rPr lang="en-US" altLang="en-US" sz="2600" i="1" dirty="0" smtClean="0">
                <a:sym typeface="Symbol"/>
              </a:rPr>
              <a:t> = q-</a:t>
            </a:r>
            <a:r>
              <a:rPr lang="en-US" altLang="en-US" sz="2600" i="1" dirty="0" err="1" smtClean="0">
                <a:sym typeface="Symbol"/>
              </a:rPr>
              <a:t>gramSim</a:t>
            </a:r>
            <a:r>
              <a:rPr lang="en-US" altLang="en-US" sz="2600" i="1" dirty="0" smtClean="0">
                <a:sym typeface="Symbol"/>
              </a:rPr>
              <a:t>(value(q),value(r))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600" i="1" dirty="0">
                <a:sym typeface="Symbol"/>
              </a:rPr>
              <a:t> </a:t>
            </a:r>
            <a:r>
              <a:rPr lang="en-US" altLang="en-US" sz="2600" i="1" dirty="0" smtClean="0">
                <a:sym typeface="Symbol"/>
              </a:rPr>
              <a:t>           weight = </a:t>
            </a:r>
            <a:r>
              <a:rPr lang="en-US" altLang="en-US" sz="2600" i="1" dirty="0" err="1" smtClean="0">
                <a:sym typeface="Symbol"/>
              </a:rPr>
              <a:t>keySim</a:t>
            </a:r>
            <a:endParaRPr lang="en-US" altLang="en-US" sz="2600" i="1" dirty="0" smtClean="0">
              <a:sym typeface="Symbol"/>
            </a:endParaRPr>
          </a:p>
          <a:p>
            <a:pPr marL="609600" indent="-609600">
              <a:buFont typeface="Monotype Sorts" charset="2"/>
              <a:buNone/>
            </a:pPr>
            <a:r>
              <a:rPr lang="en-US" altLang="en-US" sz="2600" i="1" dirty="0" smtClean="0">
                <a:sym typeface="Symbol"/>
              </a:rPr>
              <a:t>            sim = sim + weight * </a:t>
            </a:r>
            <a:r>
              <a:rPr lang="en-US" altLang="en-US" sz="2600" i="1" dirty="0" err="1" smtClean="0">
                <a:sym typeface="Symbol"/>
              </a:rPr>
              <a:t>valueSim</a:t>
            </a:r>
            <a:endParaRPr lang="en-US" altLang="en-US" sz="2600" i="1" dirty="0" smtClean="0">
              <a:sym typeface="Symbol"/>
            </a:endParaRPr>
          </a:p>
          <a:p>
            <a:pPr marL="609600" indent="-609600">
              <a:buFont typeface="Monotype Sorts" charset="2"/>
              <a:buNone/>
            </a:pPr>
            <a:r>
              <a:rPr lang="en-US" altLang="en-US" sz="2600" i="1" dirty="0" smtClean="0">
                <a:sym typeface="Symbol"/>
              </a:rPr>
              <a:t>            m = m + 1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600" i="1" dirty="0">
                <a:sym typeface="Symbol"/>
              </a:rPr>
              <a:t> </a:t>
            </a:r>
            <a:r>
              <a:rPr lang="en-US" altLang="en-US" sz="2600" i="1" dirty="0" smtClean="0">
                <a:sym typeface="Symbol"/>
              </a:rPr>
              <a:t>           w = w + weight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600" i="1" dirty="0">
                <a:sym typeface="Symbol"/>
              </a:rPr>
              <a:t> </a:t>
            </a:r>
            <a:r>
              <a:rPr lang="en-US" altLang="en-US" sz="2600" i="1" dirty="0" smtClean="0">
                <a:sym typeface="Symbol"/>
              </a:rPr>
              <a:t>           </a:t>
            </a:r>
            <a:r>
              <a:rPr lang="en-US" altLang="en-US" sz="2600" i="1" dirty="0" smtClean="0"/>
              <a:t>nmk</a:t>
            </a:r>
            <a:r>
              <a:rPr lang="en-US" altLang="en-US" sz="2600" i="1" baseline="-25000" dirty="0" smtClean="0"/>
              <a:t>i </a:t>
            </a:r>
            <a:r>
              <a:rPr lang="en-US" altLang="en-US" sz="2600" i="1" dirty="0" smtClean="0"/>
              <a:t>=</a:t>
            </a:r>
            <a:r>
              <a:rPr lang="en-US" altLang="en-US" sz="2600" i="1" baseline="-25000" dirty="0" smtClean="0"/>
              <a:t> </a:t>
            </a:r>
            <a:r>
              <a:rPr lang="en-US" altLang="en-US" sz="2600" i="1" dirty="0" err="1" smtClean="0"/>
              <a:t>nmk</a:t>
            </a:r>
            <a:r>
              <a:rPr lang="en-US" altLang="en-US" sz="2600" i="1" baseline="-25000" dirty="0" err="1" smtClean="0"/>
              <a:t>i</a:t>
            </a:r>
            <a:r>
              <a:rPr lang="en-US" altLang="en-US" sz="2600" i="1" baseline="-25000" dirty="0" smtClean="0"/>
              <a:t>  </a:t>
            </a:r>
            <a:r>
              <a:rPr lang="en-US" altLang="en-US" sz="2600" i="1" dirty="0" smtClean="0"/>
              <a:t>- q</a:t>
            </a:r>
            <a:r>
              <a:rPr lang="en-US" altLang="en-US" sz="2600" i="1" dirty="0" smtClean="0">
                <a:sym typeface="Symbol"/>
              </a:rPr>
              <a:t> 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600" i="1" dirty="0">
                <a:sym typeface="Symbol"/>
              </a:rPr>
              <a:t> </a:t>
            </a:r>
            <a:r>
              <a:rPr lang="en-US" altLang="en-US" sz="2600" i="1" dirty="0" smtClean="0">
                <a:sym typeface="Symbol"/>
              </a:rPr>
              <a:t>           </a:t>
            </a:r>
            <a:r>
              <a:rPr lang="en-US" altLang="en-US" sz="2600" i="1" dirty="0" smtClean="0"/>
              <a:t>nmk</a:t>
            </a:r>
            <a:r>
              <a:rPr lang="en-US" altLang="en-US" sz="2600" i="1" baseline="-25000" dirty="0"/>
              <a:t>j</a:t>
            </a:r>
            <a:r>
              <a:rPr lang="en-US" altLang="en-US" sz="2600" i="1" baseline="-25000" dirty="0" smtClean="0"/>
              <a:t> </a:t>
            </a:r>
            <a:r>
              <a:rPr lang="en-US" altLang="en-US" sz="2600" i="1" dirty="0"/>
              <a:t>=</a:t>
            </a:r>
            <a:r>
              <a:rPr lang="en-US" altLang="en-US" sz="2600" i="1" baseline="-25000" dirty="0"/>
              <a:t> </a:t>
            </a:r>
            <a:r>
              <a:rPr lang="en-US" altLang="en-US" sz="2600" i="1" dirty="0" err="1" smtClean="0"/>
              <a:t>nmk</a:t>
            </a:r>
            <a:r>
              <a:rPr lang="en-US" altLang="en-US" sz="2600" i="1" baseline="-25000" dirty="0" err="1" smtClean="0"/>
              <a:t>j</a:t>
            </a:r>
            <a:r>
              <a:rPr lang="en-US" altLang="en-US" sz="2600" i="1" baseline="-25000" dirty="0" smtClean="0"/>
              <a:t>  </a:t>
            </a:r>
            <a:r>
              <a:rPr lang="en-US" altLang="en-US" sz="2600" i="1" dirty="0" smtClean="0"/>
              <a:t>- r</a:t>
            </a:r>
            <a:r>
              <a:rPr lang="en-US" altLang="en-US" sz="2600" i="1" dirty="0" smtClean="0">
                <a:sym typeface="Symbol"/>
              </a:rPr>
              <a:t>       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600" b="1" i="1" dirty="0">
                <a:sym typeface="Symbol"/>
              </a:rPr>
              <a:t> </a:t>
            </a:r>
            <a:r>
              <a:rPr lang="en-US" altLang="en-US" sz="2600" b="1" i="1" dirty="0" smtClean="0">
                <a:sym typeface="Symbol"/>
              </a:rPr>
              <a:t>      </a:t>
            </a:r>
            <a:r>
              <a:rPr lang="en-US" altLang="en-US" sz="2600" b="1" dirty="0" smtClean="0">
                <a:sym typeface="Symbol"/>
              </a:rPr>
              <a:t>end if</a:t>
            </a:r>
            <a:endParaRPr lang="en-US" altLang="en-US" sz="2600" b="1" dirty="0"/>
          </a:p>
          <a:p>
            <a:pPr marL="609600" indent="-609600">
              <a:buFont typeface="Monotype Sorts" charset="2"/>
              <a:buNone/>
            </a:pPr>
            <a:r>
              <a:rPr lang="en-US" altLang="en-US" sz="2600" i="1" dirty="0"/>
              <a:t>    </a:t>
            </a:r>
            <a:r>
              <a:rPr lang="en-US" altLang="en-US" sz="2600" b="1" dirty="0"/>
              <a:t>end for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600" b="1" dirty="0" smtClean="0"/>
              <a:t>end for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600" b="1" dirty="0"/>
              <a:t>i</a:t>
            </a:r>
            <a:r>
              <a:rPr lang="en-US" altLang="en-US" sz="2600" b="1" dirty="0" smtClean="0"/>
              <a:t>f </a:t>
            </a:r>
            <a:r>
              <a:rPr lang="en-US" altLang="en-US" sz="2600" i="1" dirty="0" smtClean="0"/>
              <a:t>w &gt; 0 </a:t>
            </a:r>
            <a:r>
              <a:rPr lang="en-US" altLang="en-US" sz="2600" b="1" dirty="0" smtClean="0"/>
              <a:t>then</a:t>
            </a:r>
            <a:r>
              <a:rPr lang="en-US" altLang="en-US" sz="2600" dirty="0" smtClean="0"/>
              <a:t> </a:t>
            </a:r>
            <a:r>
              <a:rPr lang="en-US" altLang="en-US" sz="2600" i="1" dirty="0" err="1" smtClean="0"/>
              <a:t>avgSim</a:t>
            </a:r>
            <a:r>
              <a:rPr lang="en-US" altLang="en-US" sz="2600" i="1" dirty="0" smtClean="0"/>
              <a:t> = sim/w </a:t>
            </a:r>
            <a:r>
              <a:rPr lang="en-US" altLang="en-US" sz="2600" b="1" dirty="0" err="1" smtClean="0"/>
              <a:t>endif</a:t>
            </a:r>
            <a:endParaRPr lang="en-US" altLang="en-US" sz="2600" b="1" dirty="0"/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21732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Multi-component Similarity Method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141168"/>
          </a:xfrm>
        </p:spPr>
        <p:txBody>
          <a:bodyPr>
            <a:normAutofit/>
          </a:bodyPr>
          <a:lstStyle/>
          <a:p>
            <a:r>
              <a:rPr lang="en-US" sz="2000" b="1" dirty="0"/>
              <a:t>Key-Value Pairs (KVP) component (for </a:t>
            </a:r>
            <a:r>
              <a:rPr lang="en-US" sz="2000" b="1" dirty="0" smtClean="0"/>
              <a:t>non-matching </a:t>
            </a:r>
            <a:r>
              <a:rPr lang="en-US" sz="2000" b="1" dirty="0"/>
              <a:t>keys</a:t>
            </a:r>
            <a:r>
              <a:rPr lang="en-US" sz="2000" b="1" dirty="0" smtClean="0"/>
              <a:t>):</a:t>
            </a:r>
          </a:p>
          <a:p>
            <a:pPr marL="0" indent="0">
              <a:buNone/>
            </a:pPr>
            <a:r>
              <a:rPr lang="en-GB" sz="1600" i="1" dirty="0" err="1" smtClean="0"/>
              <a:t>mwPerc</a:t>
            </a:r>
            <a:r>
              <a:rPr lang="en-GB" sz="1600" i="1" dirty="0"/>
              <a:t> </a:t>
            </a:r>
            <a:r>
              <a:rPr lang="en-GB" sz="1600" i="1" dirty="0" smtClean="0"/>
              <a:t>= mw(</a:t>
            </a:r>
            <a:r>
              <a:rPr lang="en-GB" sz="1600" i="1" dirty="0" err="1" smtClean="0"/>
              <a:t>exMW</a:t>
            </a:r>
            <a:r>
              <a:rPr lang="en-GB" sz="1600" i="1" dirty="0" smtClean="0"/>
              <a:t>(</a:t>
            </a:r>
            <a:r>
              <a:rPr lang="en-US" altLang="en-US" sz="1600" i="1" dirty="0" err="1"/>
              <a:t>nmk</a:t>
            </a:r>
            <a:r>
              <a:rPr lang="en-US" altLang="en-US" sz="1600" i="1" baseline="-25000" dirty="0" err="1"/>
              <a:t>i</a:t>
            </a:r>
            <a:r>
              <a:rPr lang="en-GB" sz="1600" i="1" dirty="0" smtClean="0"/>
              <a:t>),</a:t>
            </a:r>
            <a:r>
              <a:rPr lang="en-GB" sz="1600" i="1" dirty="0" err="1" smtClean="0"/>
              <a:t>exMW</a:t>
            </a:r>
            <a:r>
              <a:rPr lang="en-GB" sz="1600" i="1" dirty="0" smtClean="0"/>
              <a:t>(</a:t>
            </a:r>
            <a:r>
              <a:rPr lang="en-US" altLang="en-US" sz="1600" i="1" dirty="0" err="1" smtClean="0"/>
              <a:t>nmk</a:t>
            </a:r>
            <a:r>
              <a:rPr lang="en-US" altLang="en-US" sz="1600" i="1" baseline="-25000" dirty="0" err="1" smtClean="0"/>
              <a:t>j</a:t>
            </a:r>
            <a:r>
              <a:rPr lang="en-GB" sz="1600" i="1" dirty="0" smtClean="0"/>
              <a:t>))</a:t>
            </a:r>
            <a:r>
              <a:rPr lang="en-GB" sz="1600" dirty="0" smtClean="0"/>
              <a:t> {percent. of matching model words from values}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2000" b="1" dirty="0" smtClean="0"/>
              <a:t>Title component:</a:t>
            </a:r>
            <a:endParaRPr lang="en-GB" sz="2000" dirty="0" smtClean="0"/>
          </a:p>
          <a:p>
            <a:pPr marL="0" indent="0">
              <a:buNone/>
            </a:pPr>
            <a:r>
              <a:rPr lang="en-GB" sz="1600" i="1" dirty="0" err="1" smtClean="0"/>
              <a:t>titleSim</a:t>
            </a:r>
            <a:r>
              <a:rPr lang="en-GB" sz="1600" i="1" dirty="0" smtClean="0"/>
              <a:t> = </a:t>
            </a:r>
            <a:r>
              <a:rPr lang="en-GB" sz="1600" i="1" dirty="0" err="1" smtClean="0"/>
              <a:t>TMWMSim</a:t>
            </a:r>
            <a:r>
              <a:rPr lang="en-GB" sz="1600" i="1" dirty="0" smtClean="0"/>
              <a:t>(p</a:t>
            </a:r>
            <a:r>
              <a:rPr lang="en-GB" sz="1600" i="1" baseline="-25000" dirty="0" smtClean="0"/>
              <a:t>i</a:t>
            </a:r>
            <a:r>
              <a:rPr lang="en-GB" sz="1600" i="1" dirty="0" smtClean="0"/>
              <a:t>,p</a:t>
            </a:r>
            <a:r>
              <a:rPr lang="en-GB" sz="1600" i="1" baseline="-25000" dirty="0" smtClean="0"/>
              <a:t>j</a:t>
            </a:r>
            <a:r>
              <a:rPr lang="en-GB" sz="1600" i="1" dirty="0" smtClean="0"/>
              <a:t>,</a:t>
            </a:r>
            <a:r>
              <a:rPr lang="en-GB" sz="1600" i="1" dirty="0" smtClean="0">
                <a:sym typeface="Symbol"/>
              </a:rPr>
              <a:t>,)</a:t>
            </a:r>
          </a:p>
          <a:p>
            <a:pPr marL="0" indent="0">
              <a:buNone/>
            </a:pPr>
            <a:endParaRPr lang="en-US" sz="1600" dirty="0">
              <a:sym typeface="Symbol"/>
            </a:endParaRPr>
          </a:p>
          <a:p>
            <a:r>
              <a:rPr lang="en-US" sz="2000" b="1" dirty="0" smtClean="0">
                <a:sym typeface="Symbol"/>
              </a:rPr>
              <a:t>Hybrid (global) similarity:</a:t>
            </a:r>
            <a:endParaRPr lang="en-GB" sz="2000" b="1" dirty="0"/>
          </a:p>
          <a:p>
            <a:pPr marL="0" indent="0">
              <a:buNone/>
            </a:pPr>
            <a:r>
              <a:rPr lang="en-US" altLang="en-US" sz="1600" b="1" dirty="0"/>
              <a:t>if</a:t>
            </a:r>
            <a:r>
              <a:rPr lang="en-US" altLang="en-US" sz="1600" dirty="0"/>
              <a:t> </a:t>
            </a:r>
            <a:r>
              <a:rPr lang="en-US" altLang="en-US" sz="1600" i="1" dirty="0" err="1" smtClean="0"/>
              <a:t>titleSim</a:t>
            </a:r>
            <a:r>
              <a:rPr lang="en-US" altLang="en-US" sz="1600" dirty="0" smtClean="0"/>
              <a:t> = </a:t>
            </a:r>
            <a:r>
              <a:rPr lang="en-US" altLang="en-US" sz="1600" dirty="0">
                <a:sym typeface="Symbol"/>
              </a:rPr>
              <a:t>0</a:t>
            </a:r>
            <a:r>
              <a:rPr lang="en-US" altLang="en-US" sz="1600" dirty="0" smtClean="0">
                <a:sym typeface="Symbol"/>
              </a:rPr>
              <a:t> </a:t>
            </a:r>
            <a:r>
              <a:rPr lang="en-US" altLang="en-US" sz="1600" b="1" dirty="0" smtClean="0">
                <a:sym typeface="Symbol"/>
              </a:rPr>
              <a:t>then </a:t>
            </a:r>
            <a:r>
              <a:rPr lang="en-GB" sz="1600" dirty="0" smtClean="0"/>
              <a:t>{no similarity according to title}</a:t>
            </a:r>
            <a:endParaRPr lang="en-US" altLang="en-US" sz="1600" b="1" dirty="0" smtClean="0">
              <a:sym typeface="Symbol"/>
            </a:endParaRPr>
          </a:p>
          <a:p>
            <a:pPr marL="0" indent="0">
              <a:buNone/>
            </a:pPr>
            <a:r>
              <a:rPr lang="en-US" altLang="en-US" sz="1600" b="1" dirty="0">
                <a:sym typeface="Symbol"/>
              </a:rPr>
              <a:t> </a:t>
            </a:r>
            <a:r>
              <a:rPr lang="en-US" altLang="en-US" sz="1600" b="1" dirty="0" smtClean="0">
                <a:sym typeface="Symbol"/>
              </a:rPr>
              <a:t>   </a:t>
            </a:r>
            <a:r>
              <a:rPr lang="en-US" altLang="en-US" sz="1600" i="1" dirty="0" smtClean="0">
                <a:sym typeface="Symbol"/>
              </a:rPr>
              <a:t></a:t>
            </a:r>
            <a:r>
              <a:rPr lang="en-US" altLang="en-US" sz="1600" i="1" baseline="-25000" dirty="0" smtClean="0">
                <a:sym typeface="Symbol"/>
              </a:rPr>
              <a:t>1 </a:t>
            </a:r>
            <a:r>
              <a:rPr lang="en-US" altLang="en-US" sz="1600" i="1" dirty="0" smtClean="0">
                <a:sym typeface="Symbol"/>
              </a:rPr>
              <a:t>= m/</a:t>
            </a:r>
            <a:r>
              <a:rPr lang="en-US" altLang="en-US" sz="1600" i="1" dirty="0" err="1" smtClean="0">
                <a:sym typeface="Symbol"/>
              </a:rPr>
              <a:t>minFeatures</a:t>
            </a:r>
            <a:r>
              <a:rPr lang="en-US" altLang="en-US" sz="1600" i="1" dirty="0" smtClean="0">
                <a:sym typeface="Symbol"/>
              </a:rPr>
              <a:t>(</a:t>
            </a:r>
            <a:r>
              <a:rPr lang="en-GB" sz="1600" i="1" dirty="0" smtClean="0"/>
              <a:t>p</a:t>
            </a:r>
            <a:r>
              <a:rPr lang="en-GB" sz="1600" i="1" baseline="-25000" dirty="0" smtClean="0"/>
              <a:t>i</a:t>
            </a:r>
            <a:r>
              <a:rPr lang="en-GB" sz="1600" i="1" dirty="0" smtClean="0"/>
              <a:t>,p</a:t>
            </a:r>
            <a:r>
              <a:rPr lang="en-GB" sz="1600" i="1" baseline="-25000" dirty="0" smtClean="0"/>
              <a:t>j</a:t>
            </a:r>
            <a:r>
              <a:rPr lang="en-GB" sz="1600" i="1" dirty="0" smtClean="0"/>
              <a:t>)</a:t>
            </a:r>
            <a:endParaRPr lang="en-US" altLang="en-US" sz="1600" b="1" i="1" dirty="0">
              <a:sym typeface="Symbol"/>
            </a:endParaRPr>
          </a:p>
          <a:p>
            <a:pPr marL="0" indent="0">
              <a:buNone/>
            </a:pPr>
            <a:r>
              <a:rPr lang="en-US" sz="1600" i="1" dirty="0" smtClean="0"/>
              <a:t>    </a:t>
            </a:r>
            <a:r>
              <a:rPr lang="en-US" altLang="en-US" sz="1600" i="1" dirty="0" smtClean="0">
                <a:sym typeface="Symbol"/>
              </a:rPr>
              <a:t></a:t>
            </a:r>
            <a:r>
              <a:rPr lang="en-US" altLang="en-US" sz="1600" i="1" baseline="-25000" dirty="0" smtClean="0">
                <a:sym typeface="Symbol"/>
              </a:rPr>
              <a:t>2 </a:t>
            </a:r>
            <a:r>
              <a:rPr lang="en-US" altLang="en-US" sz="1600" i="1" dirty="0" smtClean="0">
                <a:sym typeface="Symbol"/>
              </a:rPr>
              <a:t>= </a:t>
            </a:r>
            <a:r>
              <a:rPr lang="en-US" altLang="en-US" sz="1600" dirty="0" smtClean="0">
                <a:sym typeface="Symbol"/>
              </a:rPr>
              <a:t>1</a:t>
            </a:r>
            <a:r>
              <a:rPr lang="en-US" altLang="en-US" sz="1600" i="1" dirty="0" smtClean="0">
                <a:sym typeface="Symbol"/>
              </a:rPr>
              <a:t>-</a:t>
            </a:r>
            <a:r>
              <a:rPr lang="en-US" altLang="en-US" sz="1600" i="1" dirty="0">
                <a:sym typeface="Symbol"/>
              </a:rPr>
              <a:t> </a:t>
            </a:r>
            <a:r>
              <a:rPr lang="en-US" altLang="en-US" sz="1600" i="1" baseline="-25000" dirty="0">
                <a:sym typeface="Symbol"/>
              </a:rPr>
              <a:t>1 </a:t>
            </a:r>
            <a:endParaRPr lang="en-US" altLang="en-US" sz="1600" i="1" baseline="-25000" dirty="0" smtClean="0">
              <a:sym typeface="Symbol"/>
            </a:endParaRPr>
          </a:p>
          <a:p>
            <a:pPr marL="0" indent="0">
              <a:buNone/>
            </a:pPr>
            <a:r>
              <a:rPr lang="en-US" altLang="en-US" sz="1600" i="1" baseline="-25000" dirty="0">
                <a:sym typeface="Symbol"/>
              </a:rPr>
              <a:t> </a:t>
            </a:r>
            <a:r>
              <a:rPr lang="en-US" altLang="en-US" sz="1600" i="1" baseline="-25000" dirty="0" smtClean="0">
                <a:sym typeface="Symbol"/>
              </a:rPr>
              <a:t>     </a:t>
            </a:r>
            <a:r>
              <a:rPr lang="en-US" sz="1600" i="1" dirty="0" err="1" smtClean="0"/>
              <a:t>hsim</a:t>
            </a:r>
            <a:r>
              <a:rPr lang="en-US" sz="1600" i="1" dirty="0" smtClean="0"/>
              <a:t> </a:t>
            </a:r>
            <a:r>
              <a:rPr lang="en-US" sz="1600" i="1" dirty="0"/>
              <a:t>=</a:t>
            </a:r>
            <a:r>
              <a:rPr lang="en-US" sz="1600" b="1" i="1" dirty="0"/>
              <a:t> </a:t>
            </a:r>
            <a:r>
              <a:rPr lang="en-US" altLang="en-US" sz="1600" i="1" dirty="0">
                <a:sym typeface="Symbol"/>
              </a:rPr>
              <a:t></a:t>
            </a:r>
            <a:r>
              <a:rPr lang="en-US" altLang="en-US" sz="1600" i="1" baseline="-25000" dirty="0">
                <a:sym typeface="Symbol"/>
              </a:rPr>
              <a:t>1 </a:t>
            </a:r>
            <a:r>
              <a:rPr lang="en-US" altLang="en-US" sz="1600" i="1" dirty="0">
                <a:sym typeface="Symbol"/>
              </a:rPr>
              <a:t>* </a:t>
            </a:r>
            <a:r>
              <a:rPr lang="en-US" altLang="en-US" sz="1600" i="1" dirty="0" err="1">
                <a:sym typeface="Symbol"/>
              </a:rPr>
              <a:t>avgSim</a:t>
            </a:r>
            <a:r>
              <a:rPr lang="en-US" altLang="en-US" sz="1600" i="1" dirty="0">
                <a:sym typeface="Symbol"/>
              </a:rPr>
              <a:t> + </a:t>
            </a:r>
            <a:r>
              <a:rPr lang="en-US" altLang="en-US" sz="1600" i="1" baseline="-25000" dirty="0">
                <a:sym typeface="Symbol"/>
              </a:rPr>
              <a:t>2 </a:t>
            </a:r>
            <a:r>
              <a:rPr lang="en-US" altLang="en-US" sz="1600" i="1" dirty="0">
                <a:sym typeface="Symbol"/>
              </a:rPr>
              <a:t>* </a:t>
            </a:r>
            <a:r>
              <a:rPr lang="en-US" altLang="en-US" sz="1600" i="1" dirty="0" err="1">
                <a:sym typeface="Symbol"/>
              </a:rPr>
              <a:t>mwPerc</a:t>
            </a:r>
            <a:r>
              <a:rPr lang="en-US" altLang="en-US" sz="1600" i="1" dirty="0">
                <a:sym typeface="Symbol"/>
              </a:rPr>
              <a:t> </a:t>
            </a:r>
            <a:endParaRPr lang="en-US" altLang="en-US" sz="1600" i="1" baseline="-25000" dirty="0" smtClean="0">
              <a:sym typeface="Symbol"/>
            </a:endParaRPr>
          </a:p>
          <a:p>
            <a:pPr marL="0" indent="0">
              <a:buNone/>
            </a:pPr>
            <a:r>
              <a:rPr lang="en-US" sz="1600" b="1" dirty="0">
                <a:sym typeface="Symbol"/>
              </a:rPr>
              <a:t>e</a:t>
            </a:r>
            <a:r>
              <a:rPr lang="en-US" sz="1600" b="1" dirty="0" smtClean="0">
                <a:sym typeface="Symbol"/>
              </a:rPr>
              <a:t>lse</a:t>
            </a:r>
          </a:p>
          <a:p>
            <a:pPr marL="0" indent="0">
              <a:buNone/>
            </a:pPr>
            <a:r>
              <a:rPr lang="en-US" sz="1600" b="1" dirty="0" smtClean="0"/>
              <a:t>    </a:t>
            </a:r>
            <a:r>
              <a:rPr lang="en-US" altLang="en-US" sz="1600" i="1" dirty="0" smtClean="0">
                <a:sym typeface="Symbol"/>
              </a:rPr>
              <a:t></a:t>
            </a:r>
            <a:r>
              <a:rPr lang="en-US" altLang="en-US" sz="1600" i="1" baseline="-25000" dirty="0" smtClean="0">
                <a:sym typeface="Symbol"/>
              </a:rPr>
              <a:t>1 </a:t>
            </a:r>
            <a:r>
              <a:rPr lang="en-US" altLang="en-US" sz="1600" i="1" dirty="0" smtClean="0">
                <a:sym typeface="Symbol"/>
              </a:rPr>
              <a:t>= (</a:t>
            </a:r>
            <a:r>
              <a:rPr lang="en-US" altLang="en-US" sz="1600" dirty="0" smtClean="0">
                <a:sym typeface="Symbol"/>
              </a:rPr>
              <a:t>1</a:t>
            </a:r>
            <a:r>
              <a:rPr lang="en-US" altLang="en-US" sz="1600" i="1" dirty="0" smtClean="0">
                <a:sym typeface="Symbol"/>
              </a:rPr>
              <a:t> - ) * </a:t>
            </a:r>
            <a:r>
              <a:rPr lang="en-US" altLang="en-US" sz="1600" i="1" dirty="0">
                <a:sym typeface="Symbol"/>
              </a:rPr>
              <a:t>m/</a:t>
            </a:r>
            <a:r>
              <a:rPr lang="en-US" altLang="en-US" sz="1600" i="1" dirty="0" err="1">
                <a:sym typeface="Symbol"/>
              </a:rPr>
              <a:t>minFeatures</a:t>
            </a:r>
            <a:r>
              <a:rPr lang="en-US" altLang="en-US" sz="1600" i="1" dirty="0">
                <a:sym typeface="Symbol"/>
              </a:rPr>
              <a:t>(</a:t>
            </a:r>
            <a:r>
              <a:rPr lang="en-GB" sz="1600" i="1" dirty="0"/>
              <a:t>p</a:t>
            </a:r>
            <a:r>
              <a:rPr lang="en-GB" sz="1600" i="1" baseline="-25000" dirty="0"/>
              <a:t>i</a:t>
            </a:r>
            <a:r>
              <a:rPr lang="en-GB" sz="1600" i="1" dirty="0"/>
              <a:t>,p</a:t>
            </a:r>
            <a:r>
              <a:rPr lang="en-GB" sz="1600" i="1" baseline="-25000" dirty="0"/>
              <a:t>j</a:t>
            </a:r>
            <a:r>
              <a:rPr lang="en-GB" sz="1600" i="1" dirty="0" smtClean="0"/>
              <a:t>)</a:t>
            </a:r>
          </a:p>
          <a:p>
            <a:pPr marL="0" indent="0">
              <a:buNone/>
            </a:pPr>
            <a:r>
              <a:rPr lang="en-US" altLang="en-US" sz="1600" b="1" i="1" dirty="0">
                <a:sym typeface="Symbol"/>
              </a:rPr>
              <a:t> </a:t>
            </a:r>
            <a:r>
              <a:rPr lang="en-US" altLang="en-US" sz="1600" b="1" i="1" dirty="0" smtClean="0">
                <a:sym typeface="Symbol"/>
              </a:rPr>
              <a:t>   </a:t>
            </a:r>
            <a:r>
              <a:rPr lang="en-US" altLang="en-US" sz="1600" i="1" dirty="0">
                <a:sym typeface="Symbol"/>
              </a:rPr>
              <a:t></a:t>
            </a:r>
            <a:r>
              <a:rPr lang="en-US" altLang="en-US" sz="1600" i="1" baseline="-25000" dirty="0">
                <a:sym typeface="Symbol"/>
              </a:rPr>
              <a:t>2 </a:t>
            </a:r>
            <a:r>
              <a:rPr lang="en-US" altLang="en-US" sz="1600" i="1" dirty="0">
                <a:sym typeface="Symbol"/>
              </a:rPr>
              <a:t>= </a:t>
            </a:r>
            <a:r>
              <a:rPr lang="en-US" altLang="en-US" sz="1600" dirty="0" smtClean="0">
                <a:sym typeface="Symbol"/>
              </a:rPr>
              <a:t>1</a:t>
            </a:r>
            <a:r>
              <a:rPr lang="en-US" altLang="en-US" sz="1600" i="1" dirty="0" smtClean="0">
                <a:sym typeface="Symbol"/>
              </a:rPr>
              <a:t> -  -</a:t>
            </a:r>
            <a:r>
              <a:rPr lang="en-US" altLang="en-US" sz="1600" i="1" baseline="-25000" dirty="0" smtClean="0">
                <a:sym typeface="Symbol"/>
              </a:rPr>
              <a:t> </a:t>
            </a:r>
            <a:r>
              <a:rPr lang="en-US" altLang="en-US" sz="1600" i="1" dirty="0">
                <a:sym typeface="Symbol"/>
              </a:rPr>
              <a:t></a:t>
            </a:r>
            <a:r>
              <a:rPr lang="en-US" altLang="en-US" sz="1600" i="1" baseline="-25000" dirty="0">
                <a:sym typeface="Symbol"/>
              </a:rPr>
              <a:t>1 </a:t>
            </a:r>
          </a:p>
          <a:p>
            <a:pPr marL="0" indent="0">
              <a:buNone/>
            </a:pPr>
            <a:r>
              <a:rPr lang="en-US" altLang="en-US" sz="1600" b="1" i="1" dirty="0" smtClean="0">
                <a:sym typeface="Symbol"/>
              </a:rPr>
              <a:t>    </a:t>
            </a:r>
            <a:r>
              <a:rPr lang="en-US" sz="1600" i="1" dirty="0" err="1" smtClean="0"/>
              <a:t>hsim</a:t>
            </a:r>
            <a:r>
              <a:rPr lang="en-US" sz="1600" i="1" dirty="0" smtClean="0"/>
              <a:t> </a:t>
            </a:r>
            <a:r>
              <a:rPr lang="en-US" sz="1600" i="1" dirty="0"/>
              <a:t>=</a:t>
            </a:r>
            <a:r>
              <a:rPr lang="en-US" sz="1600" b="1" i="1" dirty="0"/>
              <a:t> </a:t>
            </a:r>
            <a:r>
              <a:rPr lang="en-US" altLang="en-US" sz="1600" i="1" dirty="0">
                <a:sym typeface="Symbol"/>
              </a:rPr>
              <a:t></a:t>
            </a:r>
            <a:r>
              <a:rPr lang="en-US" altLang="en-US" sz="1600" i="1" baseline="-25000" dirty="0">
                <a:sym typeface="Symbol"/>
              </a:rPr>
              <a:t>1 </a:t>
            </a:r>
            <a:r>
              <a:rPr lang="en-US" altLang="en-US" sz="1600" i="1" dirty="0">
                <a:sym typeface="Symbol"/>
              </a:rPr>
              <a:t>* </a:t>
            </a:r>
            <a:r>
              <a:rPr lang="en-US" altLang="en-US" sz="1600" i="1" dirty="0" err="1">
                <a:sym typeface="Symbol"/>
              </a:rPr>
              <a:t>avgSim</a:t>
            </a:r>
            <a:r>
              <a:rPr lang="en-US" altLang="en-US" sz="1600" i="1" dirty="0">
                <a:sym typeface="Symbol"/>
              </a:rPr>
              <a:t> + </a:t>
            </a:r>
            <a:r>
              <a:rPr lang="en-US" altLang="en-US" sz="1600" i="1" baseline="-25000" dirty="0">
                <a:sym typeface="Symbol"/>
              </a:rPr>
              <a:t>2 </a:t>
            </a:r>
            <a:r>
              <a:rPr lang="en-US" altLang="en-US" sz="1600" i="1" dirty="0">
                <a:sym typeface="Symbol"/>
              </a:rPr>
              <a:t>* </a:t>
            </a:r>
            <a:r>
              <a:rPr lang="en-US" altLang="en-US" sz="1600" i="1" dirty="0" err="1" smtClean="0">
                <a:sym typeface="Symbol"/>
              </a:rPr>
              <a:t>mwPerc</a:t>
            </a:r>
            <a:r>
              <a:rPr lang="en-US" altLang="en-US" sz="1600" i="1" dirty="0" smtClean="0">
                <a:sym typeface="Symbol"/>
              </a:rPr>
              <a:t> +  </a:t>
            </a:r>
            <a:r>
              <a:rPr lang="en-US" altLang="en-US" sz="1600" i="1" dirty="0">
                <a:sym typeface="Symbol"/>
              </a:rPr>
              <a:t>*</a:t>
            </a:r>
            <a:r>
              <a:rPr lang="en-US" altLang="en-US" sz="1600" i="1" dirty="0" smtClean="0">
                <a:sym typeface="Symbol"/>
              </a:rPr>
              <a:t> </a:t>
            </a:r>
            <a:r>
              <a:rPr lang="en-US" altLang="en-US" sz="1600" i="1" dirty="0" err="1" smtClean="0">
                <a:sym typeface="Symbol"/>
              </a:rPr>
              <a:t>titleSim</a:t>
            </a:r>
            <a:endParaRPr lang="en-US" altLang="en-US" sz="1600" i="1" dirty="0" smtClean="0">
              <a:sym typeface="Symbol"/>
            </a:endParaRPr>
          </a:p>
          <a:p>
            <a:pPr marL="0" indent="0">
              <a:buNone/>
            </a:pPr>
            <a:r>
              <a:rPr lang="en-US" altLang="en-US" sz="1600" b="1" dirty="0">
                <a:sym typeface="Symbol"/>
              </a:rPr>
              <a:t>e</a:t>
            </a:r>
            <a:r>
              <a:rPr lang="en-US" altLang="en-US" sz="1600" b="1" dirty="0" smtClean="0">
                <a:sym typeface="Symbol"/>
              </a:rPr>
              <a:t>nd if</a:t>
            </a:r>
            <a:endParaRPr lang="en-US" altLang="en-US" sz="1600" b="1" dirty="0">
              <a:sym typeface="Symbol"/>
            </a:endParaRPr>
          </a:p>
          <a:p>
            <a:pPr marL="0" indent="0">
              <a:buNone/>
            </a:pPr>
            <a:endParaRPr lang="en-US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45802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Multi-component Similarity Method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/>
              <a:t>Title component (reused old parameters </a:t>
            </a:r>
            <a:r>
              <a:rPr lang="en-GB" sz="2000" b="1" dirty="0" smtClean="0">
                <a:sym typeface="Symbol"/>
              </a:rPr>
              <a:t>  and </a:t>
            </a:r>
            <a:r>
              <a:rPr lang="en-US" sz="2000" b="1" dirty="0" smtClean="0">
                <a:sym typeface="Symbol"/>
              </a:rPr>
              <a:t>)</a:t>
            </a:r>
            <a:r>
              <a:rPr lang="en-US" sz="2000" b="1" dirty="0" smtClean="0"/>
              <a:t>:</a:t>
            </a:r>
          </a:p>
          <a:p>
            <a:pPr marL="0" indent="0">
              <a:buNone/>
            </a:pPr>
            <a:r>
              <a:rPr lang="en-GB" sz="1600" i="1" dirty="0" err="1" smtClean="0"/>
              <a:t>nameCosineSim</a:t>
            </a:r>
            <a:r>
              <a:rPr lang="en-GB" sz="1600" i="1" dirty="0" smtClean="0"/>
              <a:t> = calcCosineSim(title</a:t>
            </a:r>
            <a:r>
              <a:rPr lang="en-GB" sz="1600" i="1" baseline="-25000" dirty="0" smtClean="0"/>
              <a:t>i</a:t>
            </a:r>
            <a:r>
              <a:rPr lang="en-GB" sz="1600" i="1" dirty="0" smtClean="0"/>
              <a:t>,title</a:t>
            </a:r>
            <a:r>
              <a:rPr lang="en-GB" sz="1600" i="1" baseline="-25000" dirty="0" smtClean="0"/>
              <a:t>j</a:t>
            </a:r>
            <a:r>
              <a:rPr lang="en-GB" sz="1600" i="1" dirty="0" smtClean="0"/>
              <a:t>)</a:t>
            </a:r>
          </a:p>
          <a:p>
            <a:pPr marL="0" indent="0">
              <a:buNone/>
            </a:pPr>
            <a:r>
              <a:rPr lang="en-US" altLang="en-US" sz="1600" b="1" dirty="0"/>
              <a:t>if</a:t>
            </a:r>
            <a:r>
              <a:rPr lang="en-US" altLang="en-US" sz="1600" dirty="0"/>
              <a:t> </a:t>
            </a:r>
            <a:r>
              <a:rPr lang="en-US" altLang="en-US" sz="1600" i="1" dirty="0" err="1" smtClean="0"/>
              <a:t>nameCosineSim</a:t>
            </a:r>
            <a:r>
              <a:rPr lang="en-US" altLang="en-US" sz="1600" i="1" dirty="0" smtClean="0"/>
              <a:t> &gt; </a:t>
            </a:r>
            <a:r>
              <a:rPr lang="en-US" altLang="en-US" sz="1600" i="1" dirty="0" smtClean="0">
                <a:sym typeface="Symbol"/>
              </a:rPr>
              <a:t> </a:t>
            </a:r>
            <a:r>
              <a:rPr lang="en-US" altLang="en-US" sz="1600" b="1" dirty="0" smtClean="0">
                <a:sym typeface="Symbol"/>
              </a:rPr>
              <a:t>then </a:t>
            </a:r>
            <a:r>
              <a:rPr lang="en-US" sz="1600" i="1" dirty="0" err="1" smtClean="0">
                <a:sym typeface="Symbol"/>
              </a:rPr>
              <a:t>titleSim</a:t>
            </a:r>
            <a:r>
              <a:rPr lang="en-US" sz="1600" i="1" dirty="0" smtClean="0">
                <a:sym typeface="Symbol"/>
              </a:rPr>
              <a:t> = </a:t>
            </a:r>
            <a:r>
              <a:rPr lang="en-US" sz="1600" dirty="0" smtClean="0">
                <a:sym typeface="Symbol"/>
              </a:rPr>
              <a:t>1</a:t>
            </a:r>
            <a:r>
              <a:rPr lang="en-US" sz="1600" i="1" dirty="0" smtClean="0">
                <a:sym typeface="Symbol"/>
              </a:rPr>
              <a:t> </a:t>
            </a:r>
            <a:r>
              <a:rPr lang="en-US" sz="1600" dirty="0" smtClean="0">
                <a:sym typeface="Symbol"/>
              </a:rPr>
              <a:t>{output1}</a:t>
            </a:r>
          </a:p>
          <a:p>
            <a:pPr marL="0" indent="0">
              <a:buNone/>
            </a:pPr>
            <a:r>
              <a:rPr lang="en-US" sz="1600" b="1" dirty="0" smtClean="0">
                <a:sym typeface="Symbol"/>
              </a:rPr>
              <a:t>else</a:t>
            </a:r>
            <a:endParaRPr lang="en-GB" sz="1600" b="1" dirty="0" smtClean="0"/>
          </a:p>
          <a:p>
            <a:pPr marL="0" indent="0">
              <a:buNone/>
            </a:pPr>
            <a:r>
              <a:rPr lang="en-US" sz="1600" dirty="0" smtClean="0"/>
              <a:t>    </a:t>
            </a:r>
            <a:r>
              <a:rPr lang="en-US" sz="1600" i="1" dirty="0" err="1" smtClean="0"/>
              <a:t>mwTitle</a:t>
            </a:r>
            <a:r>
              <a:rPr lang="en-GB" sz="1600" i="1" baseline="-25000" dirty="0" err="1" smtClean="0"/>
              <a:t>i</a:t>
            </a:r>
            <a:r>
              <a:rPr lang="en-GB" sz="1600" i="1" baseline="-25000" dirty="0" smtClean="0"/>
              <a:t> </a:t>
            </a:r>
            <a:r>
              <a:rPr lang="en-GB" sz="1600" i="1" dirty="0" smtClean="0"/>
              <a:t>= </a:t>
            </a:r>
            <a:r>
              <a:rPr lang="en-GB" sz="1600" i="1" dirty="0" err="1" smtClean="0"/>
              <a:t>exMW</a:t>
            </a:r>
            <a:r>
              <a:rPr lang="en-GB" sz="1600" i="1" dirty="0" smtClean="0"/>
              <a:t>(</a:t>
            </a:r>
            <a:r>
              <a:rPr lang="en-GB" sz="1600" i="1" dirty="0" err="1" smtClean="0"/>
              <a:t>title</a:t>
            </a:r>
            <a:r>
              <a:rPr lang="en-GB" sz="1600" i="1" baseline="-25000" dirty="0" err="1" smtClean="0"/>
              <a:t>i</a:t>
            </a:r>
            <a:r>
              <a:rPr lang="en-GB" sz="1600" i="1" dirty="0" smtClean="0"/>
              <a:t>)</a:t>
            </a:r>
          </a:p>
          <a:p>
            <a:pPr marL="0" indent="0">
              <a:buNone/>
            </a:pPr>
            <a:r>
              <a:rPr lang="en-US" sz="1600" i="1" dirty="0"/>
              <a:t> </a:t>
            </a:r>
            <a:r>
              <a:rPr lang="en-US" sz="1600" i="1" dirty="0" smtClean="0"/>
              <a:t>   </a:t>
            </a:r>
            <a:r>
              <a:rPr lang="en-US" sz="1600" i="1" dirty="0" err="1" smtClean="0"/>
              <a:t>mwTitle</a:t>
            </a:r>
            <a:r>
              <a:rPr lang="en-GB" sz="1600" i="1" baseline="-25000" dirty="0" smtClean="0"/>
              <a:t>j</a:t>
            </a:r>
            <a:r>
              <a:rPr lang="en-GB" sz="1600" i="1" dirty="0"/>
              <a:t> = </a:t>
            </a:r>
            <a:r>
              <a:rPr lang="en-GB" sz="1600" i="1" dirty="0" err="1" smtClean="0"/>
              <a:t>exMW</a:t>
            </a:r>
            <a:r>
              <a:rPr lang="en-GB" sz="1600" i="1" dirty="0" smtClean="0"/>
              <a:t>(</a:t>
            </a:r>
            <a:r>
              <a:rPr lang="en-GB" sz="1600" i="1" dirty="0" err="1" smtClean="0"/>
              <a:t>title</a:t>
            </a:r>
            <a:r>
              <a:rPr lang="en-GB" sz="1600" i="1" baseline="-25000" dirty="0" err="1" smtClean="0"/>
              <a:t>j</a:t>
            </a:r>
            <a:r>
              <a:rPr lang="en-GB" sz="1600" i="1" dirty="0" smtClean="0"/>
              <a:t>)</a:t>
            </a:r>
          </a:p>
          <a:p>
            <a:pPr marL="0" indent="0">
              <a:buNone/>
            </a:pPr>
            <a:r>
              <a:rPr lang="en-US" sz="1600" i="1" dirty="0"/>
              <a:t> </a:t>
            </a:r>
            <a:r>
              <a:rPr lang="en-US" sz="1600" i="1" dirty="0" smtClean="0"/>
              <a:t>   </a:t>
            </a:r>
            <a:r>
              <a:rPr lang="en-US" sz="1600" b="1" dirty="0" smtClean="0"/>
              <a:t>if </a:t>
            </a:r>
            <a:r>
              <a:rPr lang="en-US" sz="1600" dirty="0" smtClean="0"/>
              <a:t>found pair where non-numeric part is approx. the same AND the numeric part is</a:t>
            </a:r>
            <a:br>
              <a:rPr lang="en-US" sz="1600" dirty="0" smtClean="0"/>
            </a:br>
            <a:r>
              <a:rPr lang="en-US" sz="1600" dirty="0" smtClean="0"/>
              <a:t>    different(</a:t>
            </a:r>
            <a:r>
              <a:rPr lang="en-US" sz="1600" i="1" dirty="0" err="1"/>
              <a:t>mwTitle</a:t>
            </a:r>
            <a:r>
              <a:rPr lang="en-GB" sz="1600" i="1" baseline="-25000" dirty="0" err="1" smtClean="0"/>
              <a:t>i</a:t>
            </a:r>
            <a:r>
              <a:rPr lang="en-GB" sz="1600" i="1" dirty="0" smtClean="0"/>
              <a:t>,</a:t>
            </a:r>
            <a:r>
              <a:rPr lang="en-US" sz="1600" i="1" dirty="0" err="1" smtClean="0"/>
              <a:t>mwTitle</a:t>
            </a:r>
            <a:r>
              <a:rPr lang="en-GB" sz="1600" i="1" baseline="-25000" dirty="0"/>
              <a:t>j</a:t>
            </a:r>
            <a:r>
              <a:rPr lang="en-US" sz="1600" dirty="0" smtClean="0"/>
              <a:t>) </a:t>
            </a:r>
            <a:r>
              <a:rPr lang="en-US" sz="1600" b="1" dirty="0" smtClean="0"/>
              <a:t>then </a:t>
            </a:r>
            <a:r>
              <a:rPr lang="en-US" sz="1600" i="1" dirty="0" err="1" smtClean="0"/>
              <a:t>titleSim</a:t>
            </a:r>
            <a:r>
              <a:rPr lang="en-US" sz="1600" i="1" dirty="0" smtClean="0"/>
              <a:t> = </a:t>
            </a:r>
            <a:r>
              <a:rPr lang="en-US" sz="1600" dirty="0"/>
              <a:t>0</a:t>
            </a:r>
            <a:r>
              <a:rPr lang="en-US" sz="1600" i="1" dirty="0" smtClean="0"/>
              <a:t> </a:t>
            </a:r>
            <a:r>
              <a:rPr lang="en-US" sz="1600" dirty="0">
                <a:sym typeface="Symbol"/>
              </a:rPr>
              <a:t>{</a:t>
            </a:r>
            <a:r>
              <a:rPr lang="en-US" sz="1600" dirty="0" smtClean="0">
                <a:sym typeface="Symbol"/>
              </a:rPr>
              <a:t>output2} {approx. based </a:t>
            </a:r>
            <a:r>
              <a:rPr lang="en-US" sz="1600" smtClean="0">
                <a:sym typeface="Symbol"/>
              </a:rPr>
              <a:t>on a threshold}</a:t>
            </a:r>
            <a:endParaRPr lang="en-US" sz="1600" i="1" dirty="0" smtClean="0"/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</a:t>
            </a:r>
            <a:r>
              <a:rPr lang="en-US" sz="1600" b="1" dirty="0" smtClean="0"/>
              <a:t>else</a:t>
            </a:r>
          </a:p>
          <a:p>
            <a:pPr marL="0" indent="0">
              <a:buNone/>
            </a:pPr>
            <a:r>
              <a:rPr lang="en-US" sz="1600" dirty="0" smtClean="0"/>
              <a:t>        </a:t>
            </a:r>
            <a:r>
              <a:rPr lang="en-US" sz="1600" dirty="0" err="1" smtClean="0"/>
              <a:t>titleSim</a:t>
            </a:r>
            <a:r>
              <a:rPr lang="en-US" sz="1600" dirty="0" smtClean="0"/>
              <a:t> = </a:t>
            </a:r>
            <a:r>
              <a:rPr lang="en-GB" sz="1600" i="1" dirty="0" smtClean="0">
                <a:sym typeface="Symbol"/>
              </a:rPr>
              <a:t> * </a:t>
            </a:r>
            <a:r>
              <a:rPr lang="en-GB" sz="1600" i="1" dirty="0" err="1" smtClean="0">
                <a:sym typeface="Symbol"/>
              </a:rPr>
              <a:t>nameCosineSim</a:t>
            </a:r>
            <a:r>
              <a:rPr lang="en-GB" sz="1600" i="1" dirty="0">
                <a:sym typeface="Symbol"/>
              </a:rPr>
              <a:t> </a:t>
            </a:r>
            <a:r>
              <a:rPr lang="en-GB" sz="1600" i="1" dirty="0" smtClean="0">
                <a:sym typeface="Symbol"/>
              </a:rPr>
              <a:t>+ </a:t>
            </a:r>
            <a:r>
              <a:rPr lang="en-GB" sz="1600" dirty="0" smtClean="0">
                <a:sym typeface="Symbol"/>
              </a:rPr>
              <a:t>(1 </a:t>
            </a:r>
            <a:r>
              <a:rPr lang="en-GB" sz="1600" i="1" dirty="0" smtClean="0">
                <a:sym typeface="Symbol"/>
              </a:rPr>
              <a:t>- </a:t>
            </a:r>
            <a:r>
              <a:rPr lang="en-GB" sz="1600" dirty="0" smtClean="0">
                <a:sym typeface="Symbol"/>
              </a:rPr>
              <a:t>)</a:t>
            </a:r>
            <a:r>
              <a:rPr lang="en-GB" sz="1600" i="1" dirty="0" smtClean="0">
                <a:sym typeface="Symbol"/>
              </a:rPr>
              <a:t> * </a:t>
            </a:r>
            <a:r>
              <a:rPr lang="en-GB" sz="1600" i="1" dirty="0" err="1" smtClean="0">
                <a:sym typeface="Symbol"/>
              </a:rPr>
              <a:t>avgLvSim</a:t>
            </a:r>
            <a:r>
              <a:rPr lang="en-GB" sz="1600" i="1" dirty="0" smtClean="0">
                <a:sym typeface="Symbol"/>
              </a:rPr>
              <a:t>(t</a:t>
            </a:r>
            <a:r>
              <a:rPr lang="en-GB" sz="1600" i="1" dirty="0" smtClean="0"/>
              <a:t>itle</a:t>
            </a:r>
            <a:r>
              <a:rPr lang="en-GB" sz="1600" i="1" baseline="-25000" dirty="0" smtClean="0"/>
              <a:t>i</a:t>
            </a:r>
            <a:r>
              <a:rPr lang="en-GB" sz="1600" i="1" dirty="0" smtClean="0"/>
              <a:t>,title</a:t>
            </a:r>
            <a:r>
              <a:rPr lang="en-GB" sz="1600" i="1" baseline="-25000" dirty="0" smtClean="0"/>
              <a:t>j</a:t>
            </a:r>
            <a:r>
              <a:rPr lang="en-GB" sz="1600" i="1" dirty="0" smtClean="0"/>
              <a:t>) </a:t>
            </a:r>
            <a:r>
              <a:rPr lang="en-US" sz="1600" dirty="0">
                <a:sym typeface="Symbol"/>
              </a:rPr>
              <a:t>{</a:t>
            </a:r>
            <a:r>
              <a:rPr lang="en-US" sz="1600" dirty="0" smtClean="0">
                <a:sym typeface="Symbol"/>
              </a:rPr>
              <a:t>output3}</a:t>
            </a:r>
            <a:endParaRPr lang="en-GB" sz="1600" i="1" dirty="0" smtClean="0"/>
          </a:p>
          <a:p>
            <a:pPr marL="0" indent="0">
              <a:buNone/>
            </a:pPr>
            <a:r>
              <a:rPr lang="en-US" sz="1600" i="1" dirty="0"/>
              <a:t> </a:t>
            </a:r>
            <a:r>
              <a:rPr lang="en-US" sz="1600" i="1" dirty="0" smtClean="0"/>
              <a:t>       </a:t>
            </a:r>
            <a:r>
              <a:rPr lang="en-US" sz="1600" b="1" dirty="0" smtClean="0"/>
              <a:t>if </a:t>
            </a:r>
            <a:r>
              <a:rPr lang="en-US" sz="1600" dirty="0" smtClean="0"/>
              <a:t>found pairs where </a:t>
            </a:r>
            <a:r>
              <a:rPr lang="en-US" sz="1600" dirty="0"/>
              <a:t>non-numeric part is approx. the same AND the numeric part is</a:t>
            </a:r>
            <a:br>
              <a:rPr lang="en-US" sz="1600" dirty="0"/>
            </a:br>
            <a:r>
              <a:rPr lang="en-US" sz="1600" dirty="0"/>
              <a:t>    </a:t>
            </a:r>
            <a:r>
              <a:rPr lang="en-US" sz="1600" dirty="0" smtClean="0"/>
              <a:t>        the same(</a:t>
            </a:r>
            <a:r>
              <a:rPr lang="en-US" sz="1600" i="1" dirty="0" err="1" smtClean="0"/>
              <a:t>mwTitle</a:t>
            </a:r>
            <a:r>
              <a:rPr lang="en-GB" sz="1600" i="1" baseline="-25000" dirty="0" err="1"/>
              <a:t>i</a:t>
            </a:r>
            <a:r>
              <a:rPr lang="en-GB" sz="1600" i="1" dirty="0"/>
              <a:t>,</a:t>
            </a:r>
            <a:r>
              <a:rPr lang="en-US" sz="1600" i="1" dirty="0" err="1"/>
              <a:t>mwTitle</a:t>
            </a:r>
            <a:r>
              <a:rPr lang="en-GB" sz="1600" i="1" baseline="-25000" dirty="0"/>
              <a:t>j</a:t>
            </a:r>
            <a:r>
              <a:rPr lang="en-US" sz="1600" dirty="0" smtClean="0"/>
              <a:t>) </a:t>
            </a:r>
            <a:r>
              <a:rPr lang="en-US" sz="1600" b="1" dirty="0" smtClean="0"/>
              <a:t>then</a:t>
            </a:r>
          </a:p>
          <a:p>
            <a:pPr marL="0" indent="0">
              <a:buNone/>
            </a:pPr>
            <a:r>
              <a:rPr lang="en-US" sz="1600" b="1" dirty="0"/>
              <a:t>       </a:t>
            </a:r>
            <a:r>
              <a:rPr lang="en-US" sz="1600" b="1" dirty="0" smtClean="0"/>
              <a:t>     </a:t>
            </a:r>
            <a:r>
              <a:rPr lang="en-US" sz="1600" i="1" dirty="0" err="1" smtClean="0"/>
              <a:t>titleSim</a:t>
            </a:r>
            <a:r>
              <a:rPr lang="en-US" sz="1600" i="1" dirty="0" smtClean="0"/>
              <a:t> = </a:t>
            </a:r>
            <a:r>
              <a:rPr lang="en-US" sz="1600" i="1" dirty="0" smtClean="0">
                <a:sym typeface="Symbol"/>
              </a:rPr>
              <a:t> * </a:t>
            </a:r>
            <a:r>
              <a:rPr lang="en-US" sz="1600" i="1" dirty="0" err="1" smtClean="0"/>
              <a:t>avgLvSimMW</a:t>
            </a:r>
            <a:r>
              <a:rPr lang="en-GB" sz="1600" i="1" dirty="0" smtClean="0">
                <a:sym typeface="Symbol"/>
              </a:rPr>
              <a:t>(</a:t>
            </a:r>
            <a:r>
              <a:rPr lang="en-US" sz="1600" i="1" dirty="0" err="1"/>
              <a:t>mwTitle</a:t>
            </a:r>
            <a:r>
              <a:rPr lang="en-GB" sz="1600" i="1" baseline="-25000" dirty="0" err="1" smtClean="0"/>
              <a:t>i</a:t>
            </a:r>
            <a:r>
              <a:rPr lang="en-GB" sz="1600" i="1" dirty="0" smtClean="0"/>
              <a:t>,</a:t>
            </a:r>
            <a:r>
              <a:rPr lang="en-US" sz="1600" i="1" dirty="0" err="1" smtClean="0"/>
              <a:t>mwTitle</a:t>
            </a:r>
            <a:r>
              <a:rPr lang="en-GB" sz="1600" i="1" baseline="-25000" dirty="0" smtClean="0"/>
              <a:t>j</a:t>
            </a:r>
            <a:r>
              <a:rPr lang="en-GB" sz="1600" i="1" dirty="0" smtClean="0"/>
              <a:t>) + </a:t>
            </a:r>
            <a:r>
              <a:rPr lang="en-GB" sz="1600" dirty="0" smtClean="0"/>
              <a:t>(1 -</a:t>
            </a:r>
            <a:r>
              <a:rPr lang="en-US" sz="1600" dirty="0" smtClean="0">
                <a:sym typeface="Symbol"/>
              </a:rPr>
              <a:t> </a:t>
            </a:r>
            <a:r>
              <a:rPr lang="en-US" sz="1600" i="1" dirty="0">
                <a:sym typeface="Symbol"/>
              </a:rPr>
              <a:t></a:t>
            </a:r>
            <a:r>
              <a:rPr lang="en-GB" sz="1600" dirty="0" smtClean="0"/>
              <a:t>) </a:t>
            </a:r>
            <a:r>
              <a:rPr lang="en-US" sz="1600" i="1" dirty="0" smtClean="0">
                <a:sym typeface="Symbol"/>
              </a:rPr>
              <a:t>* </a:t>
            </a:r>
            <a:r>
              <a:rPr lang="en-US" sz="1600" i="1" dirty="0" err="1" smtClean="0">
                <a:sym typeface="Symbol"/>
              </a:rPr>
              <a:t>titleSim</a:t>
            </a:r>
            <a:r>
              <a:rPr lang="en-US" sz="1600" i="1" dirty="0" smtClean="0">
                <a:sym typeface="Symbol"/>
              </a:rPr>
              <a:t> </a:t>
            </a:r>
            <a:r>
              <a:rPr lang="en-US" sz="1600" dirty="0">
                <a:sym typeface="Symbol"/>
              </a:rPr>
              <a:t>{</a:t>
            </a:r>
            <a:r>
              <a:rPr lang="en-US" sz="1600" dirty="0" smtClean="0">
                <a:sym typeface="Symbol"/>
              </a:rPr>
              <a:t>output4}</a:t>
            </a:r>
            <a:endParaRPr lang="en-US" sz="1600" i="1" dirty="0" smtClean="0">
              <a:sym typeface="Symbol"/>
            </a:endParaRPr>
          </a:p>
          <a:p>
            <a:pPr marL="0" indent="0">
              <a:buNone/>
            </a:pPr>
            <a:r>
              <a:rPr lang="en-US" sz="1600" i="1" dirty="0">
                <a:sym typeface="Symbol"/>
              </a:rPr>
              <a:t> </a:t>
            </a:r>
            <a:r>
              <a:rPr lang="en-US" sz="1600" i="1" dirty="0" smtClean="0">
                <a:sym typeface="Symbol"/>
              </a:rPr>
              <a:t>       </a:t>
            </a:r>
            <a:r>
              <a:rPr lang="en-US" sz="1600" b="1" dirty="0" smtClean="0">
                <a:sym typeface="Symbol"/>
              </a:rPr>
              <a:t>end if</a:t>
            </a:r>
          </a:p>
          <a:p>
            <a:pPr marL="0" indent="0">
              <a:buNone/>
            </a:pPr>
            <a:r>
              <a:rPr lang="en-US" sz="1600" b="1" dirty="0">
                <a:sym typeface="Symbol"/>
              </a:rPr>
              <a:t> </a:t>
            </a:r>
            <a:r>
              <a:rPr lang="en-US" sz="1600" b="1" dirty="0" smtClean="0">
                <a:sym typeface="Symbol"/>
              </a:rPr>
              <a:t>       if</a:t>
            </a:r>
            <a:r>
              <a:rPr lang="en-US" sz="1600" dirty="0" smtClean="0">
                <a:sym typeface="Symbol"/>
              </a:rPr>
              <a:t> </a:t>
            </a:r>
            <a:r>
              <a:rPr lang="en-US" sz="1600" i="1" dirty="0" err="1" smtClean="0">
                <a:sym typeface="Symbol"/>
              </a:rPr>
              <a:t>titleSim</a:t>
            </a:r>
            <a:r>
              <a:rPr lang="en-US" sz="1600" i="1" dirty="0" smtClean="0">
                <a:sym typeface="Symbol"/>
              </a:rPr>
              <a:t> &lt; </a:t>
            </a:r>
            <a:r>
              <a:rPr lang="en-GB" sz="1600" i="1" dirty="0">
                <a:sym typeface="Symbol"/>
              </a:rPr>
              <a:t></a:t>
            </a:r>
            <a:r>
              <a:rPr lang="en-US" sz="1600" i="1" dirty="0" smtClean="0">
                <a:sym typeface="Symbol"/>
              </a:rPr>
              <a:t>  </a:t>
            </a:r>
            <a:r>
              <a:rPr lang="en-US" sz="1600" b="1" dirty="0" smtClean="0">
                <a:sym typeface="Symbol"/>
              </a:rPr>
              <a:t>then</a:t>
            </a:r>
            <a:r>
              <a:rPr lang="en-US" sz="1600" dirty="0" smtClean="0">
                <a:sym typeface="Symbol"/>
              </a:rPr>
              <a:t> </a:t>
            </a:r>
            <a:r>
              <a:rPr lang="en-US" sz="1600" i="1" dirty="0" err="1" smtClean="0">
                <a:sym typeface="Symbol"/>
              </a:rPr>
              <a:t>titleSim</a:t>
            </a:r>
            <a:r>
              <a:rPr lang="en-US" sz="1600" i="1" dirty="0">
                <a:sym typeface="Symbol"/>
              </a:rPr>
              <a:t> </a:t>
            </a:r>
            <a:r>
              <a:rPr lang="en-US" sz="1600" i="1" dirty="0" smtClean="0">
                <a:sym typeface="Symbol"/>
              </a:rPr>
              <a:t>= </a:t>
            </a:r>
            <a:r>
              <a:rPr lang="en-US" sz="1600" dirty="0">
                <a:sym typeface="Symbol"/>
              </a:rPr>
              <a:t>0</a:t>
            </a:r>
            <a:r>
              <a:rPr lang="en-US" sz="1600" i="1" dirty="0" smtClean="0">
                <a:sym typeface="Symbol"/>
              </a:rPr>
              <a:t> </a:t>
            </a:r>
            <a:r>
              <a:rPr lang="en-US" sz="1600" dirty="0">
                <a:sym typeface="Symbol"/>
              </a:rPr>
              <a:t>{</a:t>
            </a:r>
            <a:r>
              <a:rPr lang="en-US" sz="1600" dirty="0" smtClean="0">
                <a:sym typeface="Symbol"/>
              </a:rPr>
              <a:t>output5}</a:t>
            </a:r>
            <a:endParaRPr lang="en-US" sz="1600" i="1" dirty="0" smtClean="0">
              <a:sym typeface="Symbol"/>
            </a:endParaRPr>
          </a:p>
          <a:p>
            <a:pPr marL="0" indent="0">
              <a:buNone/>
            </a:pPr>
            <a:r>
              <a:rPr lang="en-US" sz="1600" b="1" dirty="0" smtClean="0">
                <a:sym typeface="Symbol"/>
              </a:rPr>
              <a:t>        end if</a:t>
            </a:r>
          </a:p>
          <a:p>
            <a:pPr marL="0" indent="0">
              <a:buNone/>
            </a:pPr>
            <a:r>
              <a:rPr lang="en-US" sz="1600" b="1" dirty="0" smtClean="0"/>
              <a:t>    end if</a:t>
            </a:r>
          </a:p>
          <a:p>
            <a:pPr marL="0" indent="0">
              <a:buNone/>
            </a:pPr>
            <a:r>
              <a:rPr lang="en-US" sz="1600" b="1" dirty="0"/>
              <a:t>e</a:t>
            </a:r>
            <a:r>
              <a:rPr lang="en-US" sz="1600" b="1" dirty="0" smtClean="0"/>
              <a:t>nd if</a:t>
            </a:r>
            <a:endParaRPr lang="en-GB" sz="16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80222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 products: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2 duplicates: (2,3) and (4,5)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graphicFrame>
        <p:nvGraphicFramePr>
          <p:cNvPr id="6" name="Content Placeholder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136044481"/>
              </p:ext>
            </p:extLst>
          </p:nvPr>
        </p:nvGraphicFramePr>
        <p:xfrm>
          <a:off x="467544" y="2276872"/>
          <a:ext cx="8424936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6144"/>
                <a:gridCol w="5904656"/>
                <a:gridCol w="122413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Product</a:t>
                      </a:r>
                      <a:r>
                        <a:rPr lang="en-US" baseline="0" dirty="0" smtClean="0"/>
                        <a:t> ID</a:t>
                      </a:r>
                      <a:endParaRPr lang="en-GB" dirty="0"/>
                    </a:p>
                  </a:txBody>
                  <a:tcPr marL="87700" marR="877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Title</a:t>
                      </a:r>
                      <a:endParaRPr lang="en-GB" dirty="0"/>
                    </a:p>
                  </a:txBody>
                  <a:tcPr marL="87700" marR="877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Web shop</a:t>
                      </a:r>
                      <a:endParaRPr lang="en-GB" dirty="0"/>
                    </a:p>
                  </a:txBody>
                  <a:tcPr marL="87700" marR="8770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 marL="87700" marR="877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SuperSonic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32" 720p LED HDTV SC-3211</a:t>
                      </a:r>
                    </a:p>
                  </a:txBody>
                  <a:tcPr marL="87700" marR="877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Newegg</a:t>
                      </a:r>
                      <a:endParaRPr lang="en-GB" dirty="0"/>
                    </a:p>
                  </a:txBody>
                  <a:tcPr marL="87700" marR="8770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GB" dirty="0"/>
                    </a:p>
                  </a:txBody>
                  <a:tcPr marL="87700" marR="877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Samsung UN46ES6580 46-Inch 1080p 120Hz 3D HDTV</a:t>
                      </a:r>
                    </a:p>
                  </a:txBody>
                  <a:tcPr marL="87700" marR="877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Amazon</a:t>
                      </a:r>
                      <a:endParaRPr lang="en-GB" dirty="0"/>
                    </a:p>
                  </a:txBody>
                  <a:tcPr marL="87700" marR="877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GB" dirty="0"/>
                    </a:p>
                  </a:txBody>
                  <a:tcPr marL="87700" marR="877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Samsung 46" 1080p 240Hz LED HDTV UN46ES6580</a:t>
                      </a:r>
                    </a:p>
                  </a:txBody>
                  <a:tcPr marL="87700" marR="877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Newegg</a:t>
                      </a:r>
                      <a:endParaRPr lang="en-GB" dirty="0"/>
                    </a:p>
                  </a:txBody>
                  <a:tcPr marL="87700" marR="877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GB" dirty="0"/>
                    </a:p>
                  </a:txBody>
                  <a:tcPr marL="87700" marR="877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Toshiba - 32" / LED / 720p / 60Hz / HDTV</a:t>
                      </a:r>
                    </a:p>
                  </a:txBody>
                  <a:tcPr marL="87700" marR="877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Bestbuy</a:t>
                      </a:r>
                      <a:endParaRPr lang="en-GB" dirty="0"/>
                    </a:p>
                  </a:txBody>
                  <a:tcPr marL="87700" marR="877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GB" dirty="0"/>
                    </a:p>
                  </a:txBody>
                  <a:tcPr marL="87700" marR="877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Toshiba 32" 720p 60Hz LED-LCD HDTV 32SL410U</a:t>
                      </a:r>
                    </a:p>
                  </a:txBody>
                  <a:tcPr marL="87700" marR="877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Newegg</a:t>
                      </a:r>
                      <a:endParaRPr lang="en-GB" dirty="0"/>
                    </a:p>
                  </a:txBody>
                  <a:tcPr marL="87700" marR="8770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0466363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 model words: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421890"/>
              </p:ext>
            </p:extLst>
          </p:nvPr>
        </p:nvGraphicFramePr>
        <p:xfrm>
          <a:off x="756176" y="2003256"/>
          <a:ext cx="7704256" cy="4445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192"/>
                <a:gridCol w="576064"/>
                <a:gridCol w="1080000"/>
                <a:gridCol w="1080000"/>
                <a:gridCol w="1080000"/>
                <a:gridCol w="1080000"/>
                <a:gridCol w="1080000"/>
              </a:tblGrid>
              <a:tr h="370840">
                <a:tc gridSpan="2"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Product ID</a:t>
                      </a:r>
                      <a:endParaRPr lang="en-GB" sz="1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800" dirty="0" smtClean="0"/>
                        <a:t>Model word        </a:t>
                      </a:r>
                      <a:endParaRPr lang="en-GB" sz="1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GB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GB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GB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</a:t>
                      </a:r>
                      <a:endParaRPr lang="en-GB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720p</a:t>
                      </a:r>
                      <a:endParaRPr lang="en-GB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1080p</a:t>
                      </a:r>
                      <a:endParaRPr lang="en-GB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60Hz</a:t>
                      </a:r>
                      <a:endParaRPr lang="en-GB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120Hz</a:t>
                      </a:r>
                      <a:endParaRPr lang="en-GB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240Hz</a:t>
                      </a:r>
                      <a:endParaRPr lang="en-GB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3D</a:t>
                      </a:r>
                      <a:endParaRPr lang="en-GB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SC-3211</a:t>
                      </a:r>
                      <a:endParaRPr lang="en-GB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</a:tr>
              <a:tr h="3204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UN46ES6580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GB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46-inch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GB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32L410U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GB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GB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7868520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n</a:t>
            </a:r>
            <a:r>
              <a:rPr lang="en-US" dirty="0" smtClean="0"/>
              <a:t> =  4, we need 4 permutations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61638103"/>
              </p:ext>
            </p:extLst>
          </p:nvPr>
        </p:nvGraphicFramePr>
        <p:xfrm>
          <a:off x="2195736" y="2204864"/>
          <a:ext cx="6096000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056"/>
                <a:gridCol w="360040"/>
                <a:gridCol w="523190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[1, 6, 2, 9, 3, 10, 8, 4, 5, 7]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[6, 1, 5, 9, 10, 3, 7, 2, 8, 4]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[5, 7, 8, 3, 6, 1, 2, 10, 4, 9]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[2, 7, 4, 3, 9, 8, 10, 5, 6, 1]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75041610"/>
              </p:ext>
            </p:extLst>
          </p:nvPr>
        </p:nvGraphicFramePr>
        <p:xfrm>
          <a:off x="611560" y="3933056"/>
          <a:ext cx="7305084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4000"/>
                <a:gridCol w="1144800"/>
                <a:gridCol w="1144071"/>
                <a:gridCol w="1144071"/>
                <a:gridCol w="1144071"/>
                <a:gridCol w="1144071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Product ID</a:t>
                      </a:r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Permutation       </a:t>
                      </a:r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p4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2543777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GB" dirty="0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Candidate neighbors after applying LSH (</a:t>
                </a:r>
                <a:r>
                  <a:rPr lang="en-US" i="1" dirty="0" smtClean="0"/>
                  <a:t>r</a:t>
                </a:r>
                <a:r>
                  <a:rPr lang="en-US" dirty="0" smtClean="0"/>
                  <a:t> = 1, </a:t>
                </a:r>
                <a:r>
                  <a:rPr lang="en-US" i="1" dirty="0" smtClean="0"/>
                  <a:t>b</a:t>
                </a:r>
                <a:r>
                  <a:rPr lang="en-US" dirty="0" smtClean="0"/>
                  <a:t> = 4):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smtClean="0"/>
                  <a:t>Candidate neighbors: (2,3), (4,5), (1,4), (1,5) </a:t>
                </a:r>
                <a:br>
                  <a:rPr lang="en-US" dirty="0" smtClean="0"/>
                </a:br>
                <a:r>
                  <a:rPr lang="en-US" dirty="0" smtClean="0"/>
                  <a:t>[4 LSH combinations]</a:t>
                </a:r>
              </a:p>
              <a:p>
                <a:r>
                  <a:rPr lang="en-US" dirty="0" smtClean="0"/>
                  <a:t>Total number of combinations: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=10 (&gt;&gt; 4)</a:t>
                </a:r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l="-963" t="-943" b="-87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92120095"/>
              </p:ext>
            </p:extLst>
          </p:nvPr>
        </p:nvGraphicFramePr>
        <p:xfrm>
          <a:off x="899592" y="2276872"/>
          <a:ext cx="7305084" cy="2595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4000"/>
                <a:gridCol w="1144800"/>
                <a:gridCol w="1144071"/>
                <a:gridCol w="1144071"/>
                <a:gridCol w="1144071"/>
                <a:gridCol w="1144071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Product ID</a:t>
                      </a:r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Product ID</a:t>
                      </a:r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GB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453945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set with 1624 TVs obtained from 4 </a:t>
            </a:r>
            <a:r>
              <a:rPr lang="en-US" dirty="0" err="1" smtClean="0"/>
              <a:t>webshops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Amazon.com: 163 TVs</a:t>
            </a:r>
          </a:p>
          <a:p>
            <a:pPr lvl="1"/>
            <a:r>
              <a:rPr lang="en-US" dirty="0" smtClean="0"/>
              <a:t>Newegg.com: 668 TVs</a:t>
            </a:r>
          </a:p>
          <a:p>
            <a:pPr lvl="1"/>
            <a:r>
              <a:rPr lang="en-US" dirty="0" smtClean="0"/>
              <a:t>BestBuy.com: 773 TVs</a:t>
            </a:r>
          </a:p>
          <a:p>
            <a:pPr lvl="1"/>
            <a:r>
              <a:rPr lang="en-US" dirty="0" smtClean="0"/>
              <a:t>TheNerds.net: 20 TVs</a:t>
            </a:r>
          </a:p>
          <a:p>
            <a:pPr marL="400050"/>
            <a:r>
              <a:rPr lang="en-US" dirty="0" smtClean="0"/>
              <a:t>Duplicate clusters (golden standard):</a:t>
            </a:r>
          </a:p>
          <a:p>
            <a:pPr marL="800100" lvl="1"/>
            <a:r>
              <a:rPr lang="en-US" dirty="0" smtClean="0"/>
              <a:t>Number of clusters of size 1: 933 (933 unique products)</a:t>
            </a:r>
          </a:p>
          <a:p>
            <a:pPr marL="800100" lvl="1"/>
            <a:r>
              <a:rPr lang="en-US" dirty="0" smtClean="0"/>
              <a:t>Number of clusters of size 2: 300</a:t>
            </a:r>
          </a:p>
          <a:p>
            <a:pPr marL="800100" lvl="1"/>
            <a:r>
              <a:rPr lang="en-US" dirty="0" smtClean="0"/>
              <a:t>Number of clusters of size 3: 25</a:t>
            </a:r>
          </a:p>
          <a:p>
            <a:pPr marL="800100" lvl="1"/>
            <a:r>
              <a:rPr lang="en-US" dirty="0" smtClean="0"/>
              <a:t>Number of clusters of size 4: 4</a:t>
            </a:r>
          </a:p>
          <a:p>
            <a:pPr marL="400050"/>
            <a:r>
              <a:rPr lang="en-US" dirty="0" smtClean="0"/>
              <a:t>Data set contains model numbers to define golden standard</a:t>
            </a:r>
          </a:p>
          <a:p>
            <a:r>
              <a:rPr lang="en-US" dirty="0" smtClean="0"/>
              <a:t>On average a product has 29 Key-Value pairs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35158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Contents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 smtClean="0"/>
              <a:t>Motivation</a:t>
            </a:r>
          </a:p>
          <a:p>
            <a:pPr eaLnBrk="1" hangingPunct="1"/>
            <a:r>
              <a:rPr lang="en-US" altLang="en-US" dirty="0" smtClean="0"/>
              <a:t>Related Work</a:t>
            </a:r>
          </a:p>
          <a:p>
            <a:pPr eaLnBrk="1" hangingPunct="1"/>
            <a:r>
              <a:rPr lang="en-US" altLang="en-US" dirty="0"/>
              <a:t>Multi-component Similarity Method </a:t>
            </a:r>
            <a:r>
              <a:rPr lang="en-US" altLang="en-US" dirty="0" smtClean="0"/>
              <a:t>with Preselection (MSMP)</a:t>
            </a:r>
            <a:endParaRPr lang="en-US" altLang="en-US" dirty="0"/>
          </a:p>
          <a:p>
            <a:pPr lvl="1" eaLnBrk="1" hangingPunct="1"/>
            <a:r>
              <a:rPr lang="en-US" altLang="en-US" dirty="0" smtClean="0"/>
              <a:t>Overview</a:t>
            </a:r>
          </a:p>
          <a:p>
            <a:pPr lvl="1" eaLnBrk="1" hangingPunct="1"/>
            <a:r>
              <a:rPr lang="en-US" altLang="en-US" dirty="0" smtClean="0"/>
              <a:t>Model Words</a:t>
            </a:r>
          </a:p>
          <a:p>
            <a:pPr lvl="1" eaLnBrk="1" hangingPunct="1"/>
            <a:r>
              <a:rPr lang="en-US" altLang="en-US" dirty="0" smtClean="0"/>
              <a:t>Min-hashing</a:t>
            </a:r>
          </a:p>
          <a:p>
            <a:pPr lvl="1" eaLnBrk="1" hangingPunct="1"/>
            <a:r>
              <a:rPr lang="en-US" altLang="en-US" dirty="0" smtClean="0"/>
              <a:t>Locality-Sensitive Hashing (LSH)</a:t>
            </a:r>
          </a:p>
          <a:p>
            <a:pPr eaLnBrk="1" hangingPunct="1"/>
            <a:r>
              <a:rPr lang="en-US" altLang="en-US" dirty="0" smtClean="0"/>
              <a:t>Multi-component Similarity Method (MSM)</a:t>
            </a:r>
          </a:p>
          <a:p>
            <a:pPr eaLnBrk="1" hangingPunct="1"/>
            <a:r>
              <a:rPr lang="en-US" altLang="en-US" dirty="0" smtClean="0"/>
              <a:t>Example</a:t>
            </a:r>
          </a:p>
          <a:p>
            <a:pPr eaLnBrk="1" hangingPunct="1"/>
            <a:r>
              <a:rPr lang="en-US" altLang="en-US" dirty="0" smtClean="0"/>
              <a:t>Evaluation</a:t>
            </a:r>
          </a:p>
          <a:p>
            <a:pPr eaLnBrk="1" hangingPunct="1"/>
            <a:r>
              <a:rPr lang="en-US" altLang="en-US" dirty="0" smtClean="0"/>
              <a:t>Conclusion</a:t>
            </a:r>
          </a:p>
        </p:txBody>
      </p:sp>
      <p:sp>
        <p:nvSpPr>
          <p:cNvPr id="3076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smtClean="0"/>
          </a:p>
        </p:txBody>
      </p:sp>
      <p:sp>
        <p:nvSpPr>
          <p:cNvPr id="307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fld id="{09F2CC5E-FE89-4336-B166-F3813ECD4A88}" type="slidenum">
              <a:rPr lang="en-US" altLang="en-US" sz="1400" smtClean="0"/>
              <a:pPr eaLnBrk="1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2</a:t>
            </a:fld>
            <a:endParaRPr lang="en-US" alt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n </a:t>
            </a:r>
            <a:r>
              <a:rPr lang="en-US" dirty="0" smtClean="0"/>
              <a:t>= 50% of product vector length (size of the vectors do not considerably influence speed, computing MSM(P) similarities is the main bottleneck)</a:t>
            </a:r>
          </a:p>
          <a:p>
            <a:r>
              <a:rPr lang="en-US" dirty="0" smtClean="0"/>
              <a:t>Two types of evaluation:</a:t>
            </a:r>
          </a:p>
          <a:p>
            <a:pPr lvl="1"/>
            <a:r>
              <a:rPr lang="en-US" dirty="0" smtClean="0"/>
              <a:t>Quality of the blocking procedure</a:t>
            </a:r>
          </a:p>
          <a:p>
            <a:pPr lvl="1"/>
            <a:r>
              <a:rPr lang="en-US" dirty="0" smtClean="0"/>
              <a:t>MSMP vs. MSM:</a:t>
            </a:r>
          </a:p>
          <a:p>
            <a:pPr lvl="2"/>
            <a:r>
              <a:rPr lang="en-US" sz="2000" dirty="0" smtClean="0"/>
              <a:t>Bootstraps: </a:t>
            </a:r>
          </a:p>
          <a:p>
            <a:pPr lvl="3"/>
            <a:r>
              <a:rPr lang="en-US" dirty="0" smtClean="0"/>
              <a:t>60-65% of the data</a:t>
            </a:r>
          </a:p>
          <a:p>
            <a:pPr lvl="3"/>
            <a:r>
              <a:rPr lang="en-US" dirty="0" smtClean="0"/>
              <a:t>Around 1000 products</a:t>
            </a:r>
          </a:p>
          <a:p>
            <a:pPr lvl="3"/>
            <a:r>
              <a:rPr lang="en-US" dirty="0" smtClean="0"/>
              <a:t>Parameters learned for one bootstrap and results reported for the remaining products</a:t>
            </a:r>
          </a:p>
          <a:p>
            <a:pPr lvl="2"/>
            <a:r>
              <a:rPr lang="en-US" sz="2000" dirty="0" smtClean="0"/>
              <a:t>100 bootstraps</a:t>
            </a:r>
          </a:p>
          <a:p>
            <a:pPr lvl="2"/>
            <a:r>
              <a:rPr lang="en-US" sz="2000" dirty="0" smtClean="0"/>
              <a:t>Performance: average among bootstraps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341702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Quality</a:t>
            </a:r>
            <a:endParaRPr lang="en-GB" dirty="0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Pair Quality (PQ) [aka precision, efficiency]: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𝑃𝑄</m:t>
                      </m:r>
                      <m:r>
                        <a:rPr lang="en-GB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𝐹𝑜𝑢𝑛𝑑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𝐷𝑢𝑝𝑙𝑖𝑐𝑎𝑡𝑒𝑠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𝐸𝑥𝑒𝑐𝑢𝑡𝑒𝑑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𝐶𝑜𝑚𝑝𝑎𝑟𝑖𝑠𝑜𝑛𝑠</m:t>
                          </m:r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/>
                  <a:t>Pair Completeness (PC) [aka recall]: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𝐹𝑜𝑢𝑛𝑑</m:t>
                          </m:r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  <m:r>
                            <a:rPr lang="en-US" i="1">
                              <a:latin typeface="Cambria Math"/>
                            </a:rPr>
                            <m:t>𝐷𝑢𝑝𝑙𝑖𝑐𝑎𝑡𝑒𝑠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𝑇𝑜𝑡𝑎𝑙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𝑁𝑢𝑚𝑏𝑒𝑟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𝑜𝑓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𝐷𝑢𝑝𝑙𝑖𝑐𝑎𝑡𝑒𝑠</m:t>
                          </m:r>
                        </m:den>
                      </m:f>
                    </m:oMath>
                  </m:oMathPara>
                </a14:m>
                <a:endParaRPr lang="en-GB" dirty="0" smtClean="0"/>
              </a:p>
              <a:p>
                <a:r>
                  <a:rPr lang="en-US" dirty="0" smtClean="0"/>
                  <a:t>Change threshold </a:t>
                </a:r>
                <a:r>
                  <a:rPr lang="en-US" i="1" dirty="0" smtClean="0"/>
                  <a:t>t</a:t>
                </a:r>
                <a:r>
                  <a:rPr lang="en-US" dirty="0" smtClean="0"/>
                  <a:t> from 0 to 1 with a step of 0.05:</a:t>
                </a:r>
              </a:p>
              <a:p>
                <a:pPr lvl="1"/>
                <a:r>
                  <a:rPr lang="en-US" dirty="0" smtClean="0"/>
                  <a:t>Changes the fraction of comparisons</a:t>
                </a:r>
              </a:p>
              <a:p>
                <a:r>
                  <a:rPr lang="en-US" dirty="0" smtClean="0"/>
                  <a:t>Fraction </a:t>
                </a:r>
                <a:r>
                  <a:rPr lang="en-US" dirty="0"/>
                  <a:t>of comparisons or computed pairs ratio (CPR</a:t>
                </a:r>
                <a:r>
                  <a:rPr lang="en-US" dirty="0" smtClean="0"/>
                  <a:t>):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𝐶𝑃𝑅</m:t>
                      </m:r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𝐸𝑥𝑒𝑐𝑢𝑡𝑒𝑑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𝐶𝑜𝑚𝑝𝑎𝑟𝑖𝑠𝑜𝑛𝑠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𝑇𝑜𝑡𝑎𝑙</m:t>
                          </m:r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  <m:r>
                            <a:rPr lang="en-US" i="1">
                              <a:latin typeface="Cambria Math"/>
                            </a:rPr>
                            <m:t>𝑁𝑢𝑚𝑏𝑒𝑟</m:t>
                          </m:r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  <m:r>
                            <a:rPr lang="en-US" i="1">
                              <a:latin typeface="Cambria Math"/>
                            </a:rPr>
                            <m:t>𝑜𝑓</m:t>
                          </m:r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𝐶𝑜𝑚𝑝𝑎𝑟𝑖𝑠𝑜𝑛𝑠</m:t>
                          </m:r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lvl="1"/>
                <a:endParaRPr lang="en-US" dirty="0" smtClean="0"/>
              </a:p>
              <a:p>
                <a:pPr lvl="1"/>
                <a:endParaRPr lang="en-GB" i="1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l="-963" t="-943" b="-5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212208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/>
          <a:lstStyle/>
          <a:p>
            <a:r>
              <a:rPr lang="en-US" dirty="0" smtClean="0"/>
              <a:t>Pair Completeness vs. Fraction of Comparisons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340768"/>
            <a:ext cx="6804248" cy="504163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732240" y="1732032"/>
            <a:ext cx="236475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Performing 3% of </a:t>
            </a:r>
          </a:p>
          <a:p>
            <a:r>
              <a:rPr lang="en-US" dirty="0" smtClean="0"/>
              <a:t>the comparisons</a:t>
            </a:r>
          </a:p>
          <a:p>
            <a:r>
              <a:rPr lang="en-US" dirty="0"/>
              <a:t>g</a:t>
            </a:r>
            <a:r>
              <a:rPr lang="en-US" dirty="0" smtClean="0"/>
              <a:t>ives a recall of 0.53</a:t>
            </a:r>
          </a:p>
          <a:p>
            <a:endParaRPr lang="en-US" dirty="0"/>
          </a:p>
          <a:p>
            <a:r>
              <a:rPr lang="en-US" dirty="0" smtClean="0"/>
              <a:t>Performing 18.3% </a:t>
            </a:r>
          </a:p>
          <a:p>
            <a:r>
              <a:rPr lang="en-US" dirty="0" smtClean="0"/>
              <a:t>of the comparisons</a:t>
            </a:r>
          </a:p>
          <a:p>
            <a:r>
              <a:rPr lang="en-US" dirty="0" smtClean="0"/>
              <a:t>gives a recall of 0.8</a:t>
            </a:r>
          </a:p>
          <a:p>
            <a:endParaRPr lang="en-US" dirty="0"/>
          </a:p>
          <a:p>
            <a:r>
              <a:rPr lang="en-US" dirty="0" smtClean="0"/>
              <a:t>Performing 74.4%</a:t>
            </a:r>
          </a:p>
          <a:p>
            <a:r>
              <a:rPr lang="en-US" dirty="0" smtClean="0"/>
              <a:t>of the comparisons</a:t>
            </a:r>
          </a:p>
          <a:p>
            <a:r>
              <a:rPr lang="en-US" dirty="0"/>
              <a:t>g</a:t>
            </a:r>
            <a:r>
              <a:rPr lang="en-US" dirty="0" smtClean="0"/>
              <a:t>ives a recall of 0.95 </a:t>
            </a:r>
          </a:p>
          <a:p>
            <a:r>
              <a:rPr lang="en-US" dirty="0" smtClean="0"/>
              <a:t> </a:t>
            </a:r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2064420" y="2530996"/>
            <a:ext cx="144016" cy="14401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4826124" y="1878732"/>
            <a:ext cx="144016" cy="14401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1344340" y="3717073"/>
            <a:ext cx="144016" cy="14401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5724128" y="6237312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 threshold </a:t>
            </a:r>
            <a:r>
              <a:rPr lang="en-US" i="1" dirty="0" smtClean="0"/>
              <a:t>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9552" y="623731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High threshold </a:t>
            </a:r>
            <a:r>
              <a:rPr lang="en-US" i="1" dirty="0" smtClean="0"/>
              <a:t>t</a:t>
            </a:r>
          </a:p>
        </p:txBody>
      </p:sp>
    </p:spTree>
    <p:extLst>
      <p:ext uri="{BB962C8B-B14F-4D97-AF65-F5344CB8AC3E}">
        <p14:creationId xmlns="" xmlns:p14="http://schemas.microsoft.com/office/powerpoint/2010/main" val="8705016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Pair Quality vs. Fraction of Comparisons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90" y="1389701"/>
            <a:ext cx="6753898" cy="500432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732240" y="1732032"/>
            <a:ext cx="250581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Performing 0.1% of </a:t>
            </a:r>
          </a:p>
          <a:p>
            <a:r>
              <a:rPr lang="en-US" dirty="0" smtClean="0"/>
              <a:t>the comparisons</a:t>
            </a:r>
          </a:p>
          <a:p>
            <a:r>
              <a:rPr lang="en-US" dirty="0"/>
              <a:t>a</a:t>
            </a:r>
            <a:r>
              <a:rPr lang="en-US" dirty="0" smtClean="0"/>
              <a:t>chieves a precision </a:t>
            </a:r>
          </a:p>
          <a:p>
            <a:r>
              <a:rPr lang="en-US" dirty="0" smtClean="0"/>
              <a:t>of 0.25 (a duplicate is </a:t>
            </a:r>
          </a:p>
          <a:p>
            <a:r>
              <a:rPr lang="en-US" dirty="0" smtClean="0"/>
              <a:t>found every 4 </a:t>
            </a:r>
          </a:p>
          <a:p>
            <a:r>
              <a:rPr lang="en-US" dirty="0" smtClean="0"/>
              <a:t>comparisons)  and a </a:t>
            </a:r>
          </a:p>
          <a:p>
            <a:r>
              <a:rPr lang="en-US" dirty="0" smtClean="0"/>
              <a:t>recall of 0.44 (almost </a:t>
            </a:r>
          </a:p>
          <a:p>
            <a:r>
              <a:rPr lang="en-US" dirty="0" smtClean="0"/>
              <a:t>half the duplicates are </a:t>
            </a:r>
          </a:p>
          <a:p>
            <a:r>
              <a:rPr lang="en-US" dirty="0" smtClean="0"/>
              <a:t>found)</a:t>
            </a:r>
          </a:p>
          <a:p>
            <a:endParaRPr lang="en-US" dirty="0"/>
          </a:p>
          <a:p>
            <a:r>
              <a:rPr lang="en-US" dirty="0" smtClean="0"/>
              <a:t>Fast deterioration in </a:t>
            </a:r>
          </a:p>
          <a:p>
            <a:r>
              <a:rPr lang="en-US" dirty="0"/>
              <a:t>p</a:t>
            </a:r>
            <a:r>
              <a:rPr lang="en-US" dirty="0" smtClean="0"/>
              <a:t>recision due to the </a:t>
            </a:r>
          </a:p>
          <a:p>
            <a:r>
              <a:rPr lang="en-US" dirty="0" smtClean="0"/>
              <a:t>small number of </a:t>
            </a:r>
          </a:p>
          <a:p>
            <a:r>
              <a:rPr lang="en-US" dirty="0"/>
              <a:t>d</a:t>
            </a:r>
            <a:r>
              <a:rPr lang="en-US" dirty="0" smtClean="0"/>
              <a:t>uplicates in the </a:t>
            </a:r>
            <a:br>
              <a:rPr lang="en-US" dirty="0" smtClean="0"/>
            </a:br>
            <a:r>
              <a:rPr lang="en-US" dirty="0" smtClean="0"/>
              <a:t>dataset</a:t>
            </a:r>
          </a:p>
          <a:p>
            <a:r>
              <a:rPr lang="en-US" dirty="0" smtClean="0"/>
              <a:t> </a:t>
            </a:r>
            <a:endParaRPr lang="en-GB" dirty="0"/>
          </a:p>
        </p:txBody>
      </p:sp>
      <p:sp>
        <p:nvSpPr>
          <p:cNvPr id="13" name="Oval 12"/>
          <p:cNvSpPr/>
          <p:nvPr/>
        </p:nvSpPr>
        <p:spPr>
          <a:xfrm>
            <a:off x="1246932" y="1713632"/>
            <a:ext cx="144016" cy="14401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5724128" y="6237312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 threshold </a:t>
            </a:r>
            <a:r>
              <a:rPr lang="en-US" i="1" dirty="0" smtClean="0"/>
              <a:t>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9552" y="623731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High threshold </a:t>
            </a:r>
            <a:r>
              <a:rPr lang="en-US" i="1" dirty="0" smtClean="0"/>
              <a:t>t</a:t>
            </a:r>
          </a:p>
        </p:txBody>
      </p:sp>
    </p:spTree>
    <p:extLst>
      <p:ext uri="{BB962C8B-B14F-4D97-AF65-F5344CB8AC3E}">
        <p14:creationId xmlns="" xmlns:p14="http://schemas.microsoft.com/office/powerpoint/2010/main" val="31408176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MSMP vs. MSM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 MSM parameters:</a:t>
            </a:r>
          </a:p>
          <a:p>
            <a:pPr lvl="1"/>
            <a:r>
              <a:rPr lang="en-US" dirty="0" smtClean="0">
                <a:sym typeface="Symbol"/>
              </a:rPr>
              <a:t>, [title similarity], </a:t>
            </a:r>
          </a:p>
          <a:p>
            <a:pPr lvl="1"/>
            <a:r>
              <a:rPr lang="en-US" dirty="0" smtClean="0">
                <a:sym typeface="Symbol"/>
              </a:rPr>
              <a:t> [KVP similarity], </a:t>
            </a:r>
          </a:p>
          <a:p>
            <a:pPr lvl="1"/>
            <a:r>
              <a:rPr lang="en-US" dirty="0" smtClean="0">
                <a:sym typeface="Symbol"/>
              </a:rPr>
              <a:t> [hybrid similarity], </a:t>
            </a:r>
          </a:p>
          <a:p>
            <a:pPr lvl="1"/>
            <a:r>
              <a:rPr lang="en-US" dirty="0" smtClean="0">
                <a:sym typeface="Symbol"/>
              </a:rPr>
              <a:t> [hierarchical clustering]</a:t>
            </a:r>
            <a:r>
              <a:rPr lang="en-US" dirty="0" smtClean="0"/>
              <a:t> </a:t>
            </a:r>
          </a:p>
          <a:p>
            <a:pPr lvl="1">
              <a:buNone/>
            </a:pPr>
            <a:r>
              <a:rPr lang="en-US" sz="2400" dirty="0" smtClean="0"/>
              <a:t>   optimized using grid search using the Lisa computer</a:t>
            </a:r>
            <a:br>
              <a:rPr lang="en-US" sz="2400" dirty="0" smtClean="0"/>
            </a:br>
            <a:r>
              <a:rPr lang="en-US" sz="2400" dirty="0" smtClean="0"/>
              <a:t>cluster at </a:t>
            </a:r>
            <a:r>
              <a:rPr lang="en-US" sz="2400" dirty="0" err="1" smtClean="0"/>
              <a:t>SURFSara</a:t>
            </a:r>
            <a:r>
              <a:rPr lang="en-US" sz="2400" dirty="0" smtClean="0"/>
              <a:t> </a:t>
            </a:r>
            <a:r>
              <a:rPr lang="en-US" sz="2400" i="1" dirty="0" smtClean="0"/>
              <a:t>for each threshold t </a:t>
            </a:r>
            <a:r>
              <a:rPr lang="en-US" sz="2400" dirty="0" smtClean="0"/>
              <a:t>and</a:t>
            </a:r>
            <a:r>
              <a:rPr lang="en-US" sz="2400" i="1" dirty="0" smtClean="0"/>
              <a:t> each bootstrap</a:t>
            </a:r>
            <a:endParaRPr lang="en-US" i="1" dirty="0" smtClean="0"/>
          </a:p>
          <a:p>
            <a:r>
              <a:rPr lang="en-US" dirty="0" smtClean="0"/>
              <a:t>TP = pairs of items correctly found as duplicates</a:t>
            </a:r>
          </a:p>
          <a:p>
            <a:r>
              <a:rPr lang="en-US" dirty="0" smtClean="0"/>
              <a:t>T</a:t>
            </a:r>
            <a:r>
              <a:rPr lang="en-US" dirty="0"/>
              <a:t>N</a:t>
            </a:r>
            <a:r>
              <a:rPr lang="en-US" dirty="0" smtClean="0"/>
              <a:t> = </a:t>
            </a:r>
            <a:r>
              <a:rPr lang="en-US" dirty="0"/>
              <a:t>pairs of items correctly found as </a:t>
            </a:r>
            <a:r>
              <a:rPr lang="en-US" dirty="0" smtClean="0"/>
              <a:t>non-duplicates</a:t>
            </a:r>
          </a:p>
          <a:p>
            <a:r>
              <a:rPr lang="en-US" dirty="0" smtClean="0"/>
              <a:t>FP = </a:t>
            </a:r>
            <a:r>
              <a:rPr lang="en-US" dirty="0"/>
              <a:t>pairs of items </a:t>
            </a:r>
            <a:r>
              <a:rPr lang="en-US" dirty="0" smtClean="0"/>
              <a:t>incorrectly </a:t>
            </a:r>
            <a:r>
              <a:rPr lang="en-US" dirty="0"/>
              <a:t>found as </a:t>
            </a:r>
            <a:r>
              <a:rPr lang="en-US" dirty="0" smtClean="0"/>
              <a:t>duplicates</a:t>
            </a:r>
          </a:p>
          <a:p>
            <a:r>
              <a:rPr lang="en-US" dirty="0" smtClean="0"/>
              <a:t>FN = </a:t>
            </a:r>
            <a:r>
              <a:rPr lang="en-US" dirty="0"/>
              <a:t>pairs of items incorrectly found as </a:t>
            </a:r>
            <a:r>
              <a:rPr lang="en-US" dirty="0" smtClean="0"/>
              <a:t>non-duplicates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96627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MSMP vs. MSM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393048"/>
            <a:ext cx="6732240" cy="498828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732240" y="1732032"/>
            <a:ext cx="2569934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MSM has an </a:t>
            </a:r>
          </a:p>
          <a:p>
            <a:r>
              <a:rPr lang="en-US" dirty="0" smtClean="0"/>
              <a:t>F1-measure of 0.525</a:t>
            </a:r>
          </a:p>
          <a:p>
            <a:endParaRPr lang="en-US" dirty="0"/>
          </a:p>
          <a:p>
            <a:r>
              <a:rPr lang="en-US" b="1" dirty="0" smtClean="0"/>
              <a:t>Performing 5% of the </a:t>
            </a:r>
          </a:p>
          <a:p>
            <a:r>
              <a:rPr lang="en-US" b="1" dirty="0" smtClean="0"/>
              <a:t>comparisons MSMP </a:t>
            </a:r>
          </a:p>
          <a:p>
            <a:r>
              <a:rPr lang="en-US" b="1" dirty="0" smtClean="0"/>
              <a:t>achieves an </a:t>
            </a:r>
          </a:p>
          <a:p>
            <a:r>
              <a:rPr lang="en-US" b="1" dirty="0" smtClean="0"/>
              <a:t>F</a:t>
            </a:r>
            <a:r>
              <a:rPr lang="en-US" b="1" baseline="-25000" dirty="0" smtClean="0"/>
              <a:t>1</a:t>
            </a:r>
            <a:r>
              <a:rPr lang="en-US" b="1" dirty="0" smtClean="0"/>
              <a:t>-measure of 0.477</a:t>
            </a:r>
          </a:p>
          <a:p>
            <a:r>
              <a:rPr lang="en-US" b="1" dirty="0" smtClean="0"/>
              <a:t>(9% decrease in </a:t>
            </a:r>
          </a:p>
          <a:p>
            <a:r>
              <a:rPr lang="en-US" b="1" dirty="0" smtClean="0"/>
              <a:t>F</a:t>
            </a:r>
            <a:r>
              <a:rPr lang="en-US" b="1" baseline="-25000" dirty="0" smtClean="0"/>
              <a:t>1</a:t>
            </a:r>
            <a:r>
              <a:rPr lang="en-US" b="1" dirty="0" smtClean="0"/>
              <a:t>-measure </a:t>
            </a:r>
          </a:p>
          <a:p>
            <a:r>
              <a:rPr lang="en-US" b="1" dirty="0" smtClean="0"/>
              <a:t>Compared to MSM) </a:t>
            </a:r>
          </a:p>
          <a:p>
            <a:r>
              <a:rPr lang="en-US" dirty="0" smtClean="0"/>
              <a:t> </a:t>
            </a:r>
            <a:endParaRPr lang="en-GB" dirty="0"/>
          </a:p>
        </p:txBody>
      </p:sp>
      <p:sp>
        <p:nvSpPr>
          <p:cNvPr id="9" name="Oval 8"/>
          <p:cNvSpPr/>
          <p:nvPr/>
        </p:nvSpPr>
        <p:spPr>
          <a:xfrm>
            <a:off x="1310432" y="2441863"/>
            <a:ext cx="144016" cy="14401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2076957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Applying LSH reduces the number of comparisons for duplicate detection by considering only candidate neighbors</a:t>
            </a:r>
          </a:p>
          <a:p>
            <a:pPr marL="0" indent="0">
              <a:buNone/>
            </a:pPr>
            <a:endParaRPr lang="en-US" sz="800" dirty="0" smtClean="0"/>
          </a:p>
          <a:p>
            <a:r>
              <a:rPr lang="en-US" dirty="0"/>
              <a:t>Performing 0.1% of </a:t>
            </a:r>
            <a:r>
              <a:rPr lang="en-US" dirty="0" smtClean="0"/>
              <a:t>the comparisons achieves </a:t>
            </a:r>
            <a:r>
              <a:rPr lang="en-US" dirty="0"/>
              <a:t>a precision </a:t>
            </a:r>
            <a:r>
              <a:rPr lang="en-US" dirty="0" smtClean="0"/>
              <a:t>of </a:t>
            </a:r>
            <a:r>
              <a:rPr lang="en-US" dirty="0"/>
              <a:t>0.25 (a duplicate is </a:t>
            </a:r>
            <a:r>
              <a:rPr lang="en-US" dirty="0" smtClean="0"/>
              <a:t>found </a:t>
            </a:r>
            <a:r>
              <a:rPr lang="en-US" dirty="0"/>
              <a:t>every 4 </a:t>
            </a:r>
            <a:r>
              <a:rPr lang="en-US" dirty="0" smtClean="0"/>
              <a:t>comparisons</a:t>
            </a:r>
            <a:r>
              <a:rPr lang="en-US" dirty="0"/>
              <a:t>) </a:t>
            </a:r>
            <a:r>
              <a:rPr lang="en-US" dirty="0" smtClean="0"/>
              <a:t>and </a:t>
            </a:r>
            <a:r>
              <a:rPr lang="en-US" dirty="0"/>
              <a:t>a </a:t>
            </a:r>
            <a:r>
              <a:rPr lang="en-US" dirty="0" smtClean="0"/>
              <a:t>recall </a:t>
            </a:r>
            <a:r>
              <a:rPr lang="en-US" dirty="0"/>
              <a:t>of 0.44 (almost </a:t>
            </a:r>
            <a:r>
              <a:rPr lang="en-US" dirty="0" smtClean="0"/>
              <a:t>half </a:t>
            </a:r>
            <a:r>
              <a:rPr lang="en-US" dirty="0"/>
              <a:t>the duplicates are </a:t>
            </a:r>
            <a:r>
              <a:rPr lang="en-US" dirty="0" smtClean="0"/>
              <a:t>found) with an ideal duplicate detector among candidate neighbors</a:t>
            </a:r>
          </a:p>
          <a:p>
            <a:pPr marL="0" indent="0">
              <a:buNone/>
            </a:pPr>
            <a:endParaRPr lang="en-US" sz="800" dirty="0" smtClean="0"/>
          </a:p>
          <a:p>
            <a:r>
              <a:rPr lang="en-US" dirty="0"/>
              <a:t>Performing 5% of the </a:t>
            </a:r>
            <a:r>
              <a:rPr lang="en-US" dirty="0" smtClean="0"/>
              <a:t>comparisons </a:t>
            </a:r>
            <a:r>
              <a:rPr lang="en-US" dirty="0"/>
              <a:t>MSMP </a:t>
            </a:r>
            <a:r>
              <a:rPr lang="en-US" dirty="0" smtClean="0"/>
              <a:t>results only 9</a:t>
            </a:r>
            <a:r>
              <a:rPr lang="en-US" dirty="0"/>
              <a:t>% decrease in </a:t>
            </a:r>
            <a:r>
              <a:rPr lang="en-US" dirty="0" smtClean="0"/>
              <a:t>F</a:t>
            </a:r>
            <a:r>
              <a:rPr lang="en-US" baseline="-25000" dirty="0" smtClean="0"/>
              <a:t>1</a:t>
            </a:r>
            <a:r>
              <a:rPr lang="en-US" dirty="0" smtClean="0"/>
              <a:t>-measure compared </a:t>
            </a:r>
            <a:r>
              <a:rPr lang="en-US" dirty="0"/>
              <a:t>to </a:t>
            </a:r>
            <a:r>
              <a:rPr lang="en-US" dirty="0" smtClean="0"/>
              <a:t>the state-of-the-art duplicate detection method MSM 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077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Exploit in LSH the model words present in the values part of Key-Value Pairs of product descriptions</a:t>
            </a:r>
          </a:p>
          <a:p>
            <a:r>
              <a:rPr lang="en-US" dirty="0" smtClean="0"/>
              <a:t>Simulate permutations by using adequate hash functions</a:t>
            </a:r>
          </a:p>
          <a:p>
            <a:r>
              <a:rPr lang="en-US" dirty="0" smtClean="0"/>
              <a:t>Exploit additional token-based blocking schemes:</a:t>
            </a:r>
          </a:p>
          <a:p>
            <a:pPr lvl="1"/>
            <a:r>
              <a:rPr lang="en-US" dirty="0" smtClean="0"/>
              <a:t>words</a:t>
            </a:r>
          </a:p>
          <a:p>
            <a:pPr lvl="1"/>
            <a:r>
              <a:rPr lang="en-US" dirty="0" smtClean="0"/>
              <a:t>q-grams (parts of tokens)</a:t>
            </a:r>
          </a:p>
          <a:p>
            <a:pPr lvl="1"/>
            <a:r>
              <a:rPr lang="en-US" dirty="0" smtClean="0"/>
              <a:t>n-tuples (groups of tokens)</a:t>
            </a:r>
          </a:p>
          <a:p>
            <a:pPr lvl="1"/>
            <a:r>
              <a:rPr lang="en-US" dirty="0" smtClean="0"/>
              <a:t>Combinations (AND </a:t>
            </a:r>
            <a:r>
              <a:rPr lang="en-US" dirty="0" err="1" smtClean="0"/>
              <a:t>and</a:t>
            </a:r>
            <a:r>
              <a:rPr lang="en-US" dirty="0" smtClean="0"/>
              <a:t> OR) of words, model words, n-tuples, and q-grams (the last two applied to both words and/or model words) </a:t>
            </a:r>
          </a:p>
          <a:p>
            <a:r>
              <a:rPr lang="en-US" dirty="0" smtClean="0"/>
              <a:t>Exploit other clustering algorithms in MSM (modularity-based clustering or spectral clustering)</a:t>
            </a:r>
          </a:p>
          <a:p>
            <a:r>
              <a:rPr lang="en-US" dirty="0" smtClean="0"/>
              <a:t>Exploit map-reduce during blocking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8997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GB" dirty="0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Explosion of Web shops:</a:t>
                </a:r>
              </a:p>
              <a:p>
                <a:pPr lvl="1"/>
                <a:r>
                  <a:rPr lang="en-US" dirty="0" smtClean="0"/>
                  <a:t>Heterogeneous product information</a:t>
                </a:r>
              </a:p>
              <a:p>
                <a:r>
                  <a:rPr lang="en-US" dirty="0" smtClean="0"/>
                  <a:t>Product aggregators (e.g., comparison sites):</a:t>
                </a:r>
              </a:p>
              <a:p>
                <a:pPr lvl="1"/>
                <a:r>
                  <a:rPr lang="en-US" dirty="0" smtClean="0"/>
                  <a:t>Need to reconcile heterogeneous product descriptions</a:t>
                </a:r>
              </a:p>
              <a:p>
                <a:pPr lvl="1"/>
                <a:r>
                  <a:rPr lang="en-US" dirty="0" smtClean="0"/>
                  <a:t>Need to find product duplicates (model numbers often absent)</a:t>
                </a:r>
              </a:p>
              <a:p>
                <a:r>
                  <a:rPr lang="en-US" dirty="0" smtClean="0"/>
                  <a:t>Product duplicates:</a:t>
                </a:r>
              </a:p>
              <a:p>
                <a:pPr lvl="1"/>
                <a:r>
                  <a:rPr lang="en-US" dirty="0" smtClean="0"/>
                  <a:t>For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 products you need to perform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</m:sub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box>
                      <m:box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−1)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dirty="0" smtClean="0"/>
                  <a:t> comparisons (for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=10,000</m:t>
                    </m:r>
                  </m:oMath>
                </a14:m>
                <a:r>
                  <a:rPr lang="en-GB" dirty="0" smtClean="0"/>
                  <a:t> you need to perform approximately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50</m:t>
                    </m:r>
                  </m:oMath>
                </a14:m>
                <a:r>
                  <a:rPr lang="en-GB" dirty="0" smtClean="0"/>
                  <a:t> million comparisons)</a:t>
                </a:r>
              </a:p>
              <a:p>
                <a:r>
                  <a:rPr lang="en-US" dirty="0" smtClean="0"/>
                  <a:t>Idea: compare a product only with the most similar ones</a:t>
                </a:r>
              </a:p>
              <a:p>
                <a:pPr lvl="1"/>
                <a:r>
                  <a:rPr lang="en-US" dirty="0" smtClean="0"/>
                  <a:t>The number of comparisons will be (often) linear in the number of products (assuming a fixed number of duplicates per product)</a:t>
                </a:r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l="-963" t="-943" b="-51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36789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Highly Heterogeneous Information Spaces (HHIS):</a:t>
            </a:r>
          </a:p>
          <a:p>
            <a:pPr lvl="1"/>
            <a:r>
              <a:rPr lang="en-US" dirty="0" smtClean="0"/>
              <a:t>Non-structured data</a:t>
            </a:r>
          </a:p>
          <a:p>
            <a:pPr lvl="1"/>
            <a:r>
              <a:rPr lang="en-US" dirty="0" smtClean="0"/>
              <a:t>High level of noise</a:t>
            </a:r>
          </a:p>
          <a:p>
            <a:pPr lvl="1"/>
            <a:r>
              <a:rPr lang="en-US" dirty="0" smtClean="0"/>
              <a:t>Large scale</a:t>
            </a:r>
          </a:p>
          <a:p>
            <a:r>
              <a:rPr lang="en-US" dirty="0" smtClean="0"/>
              <a:t>Entity Resolution (ER):</a:t>
            </a:r>
          </a:p>
          <a:p>
            <a:pPr lvl="1"/>
            <a:r>
              <a:rPr lang="en-US" dirty="0" smtClean="0"/>
              <a:t>Dirty ER: single collection</a:t>
            </a:r>
          </a:p>
          <a:p>
            <a:pPr lvl="1"/>
            <a:r>
              <a:rPr lang="en-US" dirty="0" smtClean="0"/>
              <a:t>Clean-Clean ER: two clean (duplicate-free) collections [our focus]</a:t>
            </a:r>
          </a:p>
          <a:p>
            <a:r>
              <a:rPr lang="en-US" dirty="0" smtClean="0"/>
              <a:t>Blocking = clustering of entities that need to be compared for duplicate detection (one block represents one cluster)</a:t>
            </a:r>
          </a:p>
          <a:p>
            <a:pPr lvl="1"/>
            <a:r>
              <a:rPr lang="en-US" dirty="0" smtClean="0"/>
              <a:t>Token (schema agnostic): one block per token [our focus]</a:t>
            </a:r>
          </a:p>
          <a:p>
            <a:pPr lvl="1"/>
            <a:r>
              <a:rPr lang="en-US" dirty="0" smtClean="0"/>
              <a:t>Attribute Clustering (schema-aware): cluster attributes by value similarity (k clusters per token)</a:t>
            </a:r>
          </a:p>
          <a:p>
            <a:pPr lvl="1"/>
            <a:r>
              <a:rPr lang="en-US" dirty="0" smtClean="0"/>
              <a:t>Scheduling: rank blocks by utility (many duplicates, few comparisons blocks are first)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11930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Multi-component Similarity Method with </a:t>
            </a:r>
            <a:r>
              <a:rPr lang="en-US" altLang="en-US" dirty="0" smtClean="0"/>
              <a:t>Preselection Overview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10432" y="2107456"/>
            <a:ext cx="288032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Extract Model Words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10432" y="3547616"/>
            <a:ext cx="288032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Apply Locality-Sensitive Hashing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10432" y="4987776"/>
            <a:ext cx="288032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Apply Multi-component Similarity Method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6" idx="2"/>
            <a:endCxn id="7" idx="0"/>
          </p:cNvCxnSpPr>
          <p:nvPr/>
        </p:nvCxnSpPr>
        <p:spPr>
          <a:xfrm>
            <a:off x="2750592" y="2899544"/>
            <a:ext cx="0" cy="64807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772644" y="4339704"/>
            <a:ext cx="0" cy="64807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789903" y="3038914"/>
            <a:ext cx="25315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Binary Product Vectors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2854023" y="4487624"/>
            <a:ext cx="21082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Nearest Neighbors</a:t>
            </a:r>
            <a:endParaRPr lang="en-GB" dirty="0"/>
          </a:p>
        </p:txBody>
      </p:sp>
      <p:sp>
        <p:nvSpPr>
          <p:cNvPr id="14" name="Oval 13"/>
          <p:cNvSpPr/>
          <p:nvPr/>
        </p:nvSpPr>
        <p:spPr>
          <a:xfrm>
            <a:off x="5990952" y="2073548"/>
            <a:ext cx="1800200" cy="85945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Products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012160" y="4945814"/>
            <a:ext cx="1800200" cy="85945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DuplicateProducts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>
            <a:stCxn id="14" idx="2"/>
            <a:endCxn id="6" idx="3"/>
          </p:cNvCxnSpPr>
          <p:nvPr/>
        </p:nvCxnSpPr>
        <p:spPr>
          <a:xfrm flipH="1">
            <a:off x="4190752" y="2503273"/>
            <a:ext cx="1800200" cy="22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3"/>
            <a:endCxn id="15" idx="2"/>
          </p:cNvCxnSpPr>
          <p:nvPr/>
        </p:nvCxnSpPr>
        <p:spPr>
          <a:xfrm flipV="1">
            <a:off x="4190752" y="5375539"/>
            <a:ext cx="1821408" cy="828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965062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Words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every product extract the model words present in title (title contains descriptive and distinctive information)</a:t>
            </a:r>
          </a:p>
          <a:p>
            <a:endParaRPr lang="en-US" sz="800" dirty="0" smtClean="0"/>
          </a:p>
          <a:p>
            <a:r>
              <a:rPr lang="en-US" dirty="0" smtClean="0"/>
              <a:t>A model word is a string that contains both numeric as well as alphabetic or special characters</a:t>
            </a:r>
          </a:p>
          <a:p>
            <a:endParaRPr lang="en-US" sz="800" dirty="0" smtClean="0"/>
          </a:p>
          <a:p>
            <a:r>
              <a:rPr lang="en-US" dirty="0" smtClean="0"/>
              <a:t>Model word regular expression:</a:t>
            </a:r>
          </a:p>
          <a:p>
            <a:pPr marL="457200" lvl="1" indent="0">
              <a:buNone/>
            </a:pPr>
            <a:r>
              <a:rPr lang="pl-PL" dirty="0" smtClean="0">
                <a:ea typeface="Cambria Math" panose="02040503050406030204" pitchFamily="18" charset="0"/>
              </a:rPr>
              <a:t>[a-zA-Z0-9</a:t>
            </a:r>
            <a:r>
              <a:rPr lang="pl-PL" dirty="0">
                <a:ea typeface="Cambria Math" panose="02040503050406030204" pitchFamily="18" charset="0"/>
              </a:rPr>
              <a:t>]*(([0-9]+[^</a:t>
            </a:r>
            <a:r>
              <a:rPr lang="pl-PL" dirty="0" smtClean="0">
                <a:ea typeface="Cambria Math" panose="02040503050406030204" pitchFamily="18" charset="0"/>
              </a:rPr>
              <a:t>0-9, </a:t>
            </a:r>
            <a:r>
              <a:rPr lang="pl-PL" dirty="0" smtClean="0">
                <a:ea typeface="Cambria Math" panose="02040503050406030204" pitchFamily="18" charset="0"/>
              </a:rPr>
              <a:t>]+)</a:t>
            </a:r>
            <a:r>
              <a:rPr lang="en-US" dirty="0" smtClean="0">
                <a:ea typeface="Cambria Math" panose="02040503050406030204" pitchFamily="18" charset="0"/>
              </a:rPr>
              <a:t>|</a:t>
            </a:r>
            <a:r>
              <a:rPr lang="pl-PL" dirty="0" smtClean="0">
                <a:ea typeface="Cambria Math" panose="02040503050406030204" pitchFamily="18" charset="0"/>
              </a:rPr>
              <a:t>([^</a:t>
            </a:r>
            <a:r>
              <a:rPr lang="pl-PL" dirty="0" smtClean="0">
                <a:ea typeface="Cambria Math" panose="02040503050406030204" pitchFamily="18" charset="0"/>
              </a:rPr>
              <a:t>0-9, </a:t>
            </a:r>
            <a:r>
              <a:rPr lang="pl-PL" dirty="0">
                <a:ea typeface="Cambria Math" panose="02040503050406030204" pitchFamily="18" charset="0"/>
              </a:rPr>
              <a:t>]+[0-9]+))[a-zA-Z0-9</a:t>
            </a:r>
            <a:r>
              <a:rPr lang="pl-PL" dirty="0" smtClean="0">
                <a:ea typeface="Cambria Math" panose="02040503050406030204" pitchFamily="18" charset="0"/>
              </a:rPr>
              <a:t>]*</a:t>
            </a:r>
            <a:endParaRPr lang="en-US" dirty="0" smtClean="0">
              <a:ea typeface="Cambria Math" panose="02040503050406030204" pitchFamily="18" charset="0"/>
            </a:endParaRPr>
          </a:p>
          <a:p>
            <a:pPr marL="457200" lvl="1" indent="0">
              <a:buNone/>
            </a:pPr>
            <a:endParaRPr lang="en-US" dirty="0" smtClean="0">
              <a:ea typeface="Cambria Math" panose="02040503050406030204" pitchFamily="18" charset="0"/>
            </a:endParaRPr>
          </a:p>
          <a:p>
            <a:pPr marL="400050"/>
            <a:r>
              <a:rPr lang="en-US" dirty="0" smtClean="0"/>
              <a:t>Examples of model words:</a:t>
            </a:r>
          </a:p>
          <a:p>
            <a:pPr marL="457200" lvl="1" indent="0">
              <a:buNone/>
            </a:pPr>
            <a:r>
              <a:rPr lang="en-US" i="1" dirty="0" smtClean="0">
                <a:ea typeface="Cambria Math" panose="02040503050406030204" pitchFamily="18" charset="0"/>
              </a:rPr>
              <a:t>32”, 720p, 60Hz</a:t>
            </a:r>
          </a:p>
          <a:p>
            <a:pPr marL="457200" lvl="1" indent="0">
              <a:buNone/>
            </a:pPr>
            <a:endParaRPr lang="en-US" sz="800" i="1" dirty="0" smtClean="0">
              <a:ea typeface="Cambria Math" panose="02040503050406030204" pitchFamily="18" charset="0"/>
            </a:endParaRPr>
          </a:p>
          <a:p>
            <a:pPr marL="400050"/>
            <a:r>
              <a:rPr lang="en-US" dirty="0" smtClean="0"/>
              <a:t>Every product is represented as a binary vector indicating the presence/absence of a model word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07919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Min-hashing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435280" cy="3989040"/>
          </a:xfrm>
        </p:spPr>
        <p:txBody>
          <a:bodyPr>
            <a:noAutofit/>
          </a:bodyPr>
          <a:lstStyle/>
          <a:p>
            <a:pPr marL="609600" indent="-609600">
              <a:buFont typeface="Monotype Sorts" charset="2"/>
              <a:buNone/>
            </a:pPr>
            <a:r>
              <a:rPr lang="en-US" altLang="en-US" sz="2000" i="1" dirty="0">
                <a:ea typeface="Cambria Math" panose="02040503050406030204" pitchFamily="18" charset="0"/>
              </a:rPr>
              <a:t>n</a:t>
            </a:r>
            <a:r>
              <a:rPr lang="en-US" altLang="en-US" sz="2000" dirty="0" smtClean="0"/>
              <a:t> is the number of min-hashes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000" i="1" dirty="0" smtClean="0"/>
              <a:t>P</a:t>
            </a:r>
            <a:r>
              <a:rPr lang="en-US" altLang="en-US" sz="2000" dirty="0" smtClean="0"/>
              <a:t> is the set of all product vectors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000" i="1" dirty="0" smtClean="0"/>
              <a:t>S</a:t>
            </a:r>
            <a:r>
              <a:rPr lang="en-US" altLang="en-US" sz="2000" dirty="0" smtClean="0"/>
              <a:t> is an empty signature matrix of size (</a:t>
            </a:r>
            <a:r>
              <a:rPr lang="en-US" altLang="en-US" sz="2000" i="1" dirty="0" smtClean="0"/>
              <a:t>n</a:t>
            </a:r>
            <a:r>
              <a:rPr lang="en-US" altLang="en-US" sz="2000" dirty="0" smtClean="0"/>
              <a:t>,|</a:t>
            </a:r>
            <a:r>
              <a:rPr lang="en-US" altLang="en-US" sz="2000" i="1" dirty="0" smtClean="0"/>
              <a:t>P</a:t>
            </a:r>
            <a:r>
              <a:rPr lang="en-US" altLang="en-US" sz="2000" dirty="0" smtClean="0"/>
              <a:t>|)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000" b="1" dirty="0" smtClean="0"/>
              <a:t>for</a:t>
            </a:r>
            <a:r>
              <a:rPr lang="en-US" altLang="en-US" sz="2000" dirty="0" smtClean="0"/>
              <a:t> </a:t>
            </a:r>
            <a:r>
              <a:rPr lang="en-US" altLang="en-US" sz="2000" b="1" dirty="0" smtClean="0"/>
              <a:t>all</a:t>
            </a:r>
            <a:r>
              <a:rPr lang="en-US" altLang="en-US" sz="2000" dirty="0" smtClean="0"/>
              <a:t> </a:t>
            </a:r>
            <a:r>
              <a:rPr lang="en-US" altLang="en-US" sz="2000" i="1" dirty="0" err="1" smtClean="0"/>
              <a:t>i</a:t>
            </a:r>
            <a:r>
              <a:rPr lang="en-US" altLang="en-US" sz="2000" dirty="0" smtClean="0"/>
              <a:t> = 1 to </a:t>
            </a:r>
            <a:r>
              <a:rPr lang="en-US" altLang="en-US" sz="2000" i="1" dirty="0" smtClean="0"/>
              <a:t>n</a:t>
            </a:r>
            <a:r>
              <a:rPr lang="en-US" altLang="en-US" sz="2000" dirty="0" smtClean="0"/>
              <a:t> </a:t>
            </a:r>
            <a:r>
              <a:rPr lang="en-US" altLang="en-US" sz="2000" b="1" dirty="0" smtClean="0"/>
              <a:t>do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000" dirty="0"/>
              <a:t> </a:t>
            </a:r>
            <a:r>
              <a:rPr lang="en-US" altLang="en-US" sz="2000" dirty="0" smtClean="0"/>
              <a:t>   </a:t>
            </a:r>
            <a:r>
              <a:rPr lang="en-US" altLang="en-US" sz="2000" b="1" dirty="0" smtClean="0"/>
              <a:t>for</a:t>
            </a:r>
            <a:r>
              <a:rPr lang="en-US" altLang="en-US" sz="2000" dirty="0" smtClean="0"/>
              <a:t> </a:t>
            </a:r>
            <a:r>
              <a:rPr lang="en-US" altLang="en-US" sz="2000" b="1" dirty="0" smtClean="0"/>
              <a:t>all </a:t>
            </a:r>
            <a:r>
              <a:rPr lang="en-US" altLang="en-US" sz="2000" i="1" dirty="0" smtClean="0"/>
              <a:t>v</a:t>
            </a:r>
            <a:r>
              <a:rPr lang="en-US" altLang="en-US" sz="2000" dirty="0" smtClean="0"/>
              <a:t> in </a:t>
            </a:r>
            <a:r>
              <a:rPr lang="en-US" altLang="en-US" sz="2000" i="1" dirty="0" smtClean="0"/>
              <a:t>P</a:t>
            </a:r>
            <a:r>
              <a:rPr lang="en-US" altLang="en-US" sz="2000" dirty="0" smtClean="0"/>
              <a:t> </a:t>
            </a:r>
            <a:r>
              <a:rPr lang="en-US" altLang="en-US" sz="2000" b="1" dirty="0" smtClean="0"/>
              <a:t>do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000" b="1" dirty="0"/>
              <a:t> </a:t>
            </a:r>
            <a:r>
              <a:rPr lang="en-US" altLang="en-US" sz="2000" b="1" dirty="0" smtClean="0"/>
              <a:t>       </a:t>
            </a:r>
            <a:r>
              <a:rPr lang="en-US" altLang="en-US" sz="2000" dirty="0" smtClean="0"/>
              <a:t>Determine for product </a:t>
            </a:r>
            <a:r>
              <a:rPr lang="en-US" altLang="en-US" sz="2000" i="1" dirty="0" smtClean="0"/>
              <a:t>v</a:t>
            </a:r>
            <a:r>
              <a:rPr lang="en-US" altLang="en-US" sz="2000" dirty="0" smtClean="0"/>
              <a:t> under permutation </a:t>
            </a:r>
            <a:r>
              <a:rPr lang="en-US" altLang="en-US" sz="2000" i="1" dirty="0" err="1" smtClean="0"/>
              <a:t>i</a:t>
            </a:r>
            <a:r>
              <a:rPr lang="en-US" altLang="en-US" sz="2000" dirty="0" smtClean="0"/>
              <a:t> the</a:t>
            </a:r>
            <a:br>
              <a:rPr lang="en-US" altLang="en-US" sz="2000" dirty="0" smtClean="0"/>
            </a:br>
            <a:r>
              <a:rPr lang="en-US" altLang="en-US" sz="2000" dirty="0" smtClean="0"/>
              <a:t>number of row containing the first 1, </a:t>
            </a:r>
            <a:r>
              <a:rPr lang="en-US" altLang="en-US" sz="2000" i="1" dirty="0" smtClean="0"/>
              <a:t>x</a:t>
            </a:r>
            <a:r>
              <a:rPr lang="en-US" altLang="en-US" sz="2000" dirty="0" smtClean="0"/>
              <a:t/>
            </a:r>
            <a:br>
              <a:rPr lang="en-US" altLang="en-US" sz="2000" dirty="0" smtClean="0"/>
            </a:br>
            <a:r>
              <a:rPr lang="en-US" altLang="en-US" sz="2000" i="1" dirty="0" smtClean="0"/>
              <a:t>S(</a:t>
            </a:r>
            <a:r>
              <a:rPr lang="en-US" altLang="en-US" sz="2000" i="1" dirty="0" err="1" smtClean="0"/>
              <a:t>i,v</a:t>
            </a:r>
            <a:r>
              <a:rPr lang="en-US" altLang="en-US" sz="2000" i="1" dirty="0" smtClean="0"/>
              <a:t>) </a:t>
            </a:r>
            <a:r>
              <a:rPr lang="en-US" altLang="en-US" sz="2000" dirty="0" smtClean="0"/>
              <a:t>=</a:t>
            </a:r>
            <a:r>
              <a:rPr lang="en-US" altLang="en-US" sz="2000" i="1" dirty="0" smtClean="0"/>
              <a:t> x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000" i="1" dirty="0"/>
              <a:t> </a:t>
            </a:r>
            <a:r>
              <a:rPr lang="en-US" altLang="en-US" sz="2000" i="1" dirty="0" smtClean="0"/>
              <a:t>   </a:t>
            </a:r>
            <a:r>
              <a:rPr lang="en-US" altLang="en-US" sz="2000" b="1" dirty="0" smtClean="0"/>
              <a:t>end for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sz="2000" b="1" dirty="0"/>
              <a:t>e</a:t>
            </a:r>
            <a:r>
              <a:rPr lang="en-US" altLang="en-US" sz="2000" b="1" dirty="0" smtClean="0"/>
              <a:t>nd for</a:t>
            </a:r>
          </a:p>
          <a:p>
            <a:pPr marL="609600" indent="-609600">
              <a:buFont typeface="Monotype Sorts" charset="2"/>
              <a:buNone/>
            </a:pPr>
            <a:endParaRPr lang="en-US" altLang="en-US" sz="2000" b="1" dirty="0" smtClean="0"/>
          </a:p>
          <a:p>
            <a:r>
              <a:rPr lang="en-US" altLang="en-US" sz="2000" dirty="0" err="1" smtClean="0"/>
              <a:t>Jaccard</a:t>
            </a:r>
            <a:r>
              <a:rPr lang="en-US" altLang="en-US" sz="2000" dirty="0" smtClean="0"/>
              <a:t> similarity between two products is the same as the probability that two rows have the same value</a:t>
            </a:r>
          </a:p>
          <a:p>
            <a:r>
              <a:rPr lang="en-US" altLang="en-US" sz="2000" b="1" dirty="0" smtClean="0"/>
              <a:t>Addresses the curse of dimensionality: smaller vectors (</a:t>
            </a:r>
            <a:r>
              <a:rPr lang="en-US" altLang="en-US" sz="2000" b="1" i="1" dirty="0" smtClean="0"/>
              <a:t>n</a:t>
            </a:r>
            <a:r>
              <a:rPr lang="en-US" altLang="en-US" sz="2000" b="1" dirty="0" smtClean="0"/>
              <a:t>)!</a:t>
            </a:r>
            <a:endParaRPr lang="en-US" altLang="en-US" sz="2000" b="1" dirty="0"/>
          </a:p>
        </p:txBody>
      </p:sp>
    </p:spTree>
    <p:extLst>
      <p:ext uri="{BB962C8B-B14F-4D97-AF65-F5344CB8AC3E}">
        <p14:creationId xmlns="" xmlns:p14="http://schemas.microsoft.com/office/powerpoint/2010/main" val="416048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Locality-Sensitive Hashing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853136"/>
          </a:xfrm>
        </p:spPr>
        <p:txBody>
          <a:bodyPr>
            <a:normAutofit fontScale="85000" lnSpcReduction="20000"/>
          </a:bodyPr>
          <a:lstStyle/>
          <a:p>
            <a:pPr marL="609600" indent="-609600">
              <a:buFont typeface="Monotype Sorts" charset="2"/>
              <a:buNone/>
            </a:pPr>
            <a:r>
              <a:rPr lang="en-US" altLang="en-US" i="1" dirty="0" smtClean="0"/>
              <a:t>P</a:t>
            </a:r>
            <a:r>
              <a:rPr lang="en-US" altLang="en-US" dirty="0" smtClean="0"/>
              <a:t> </a:t>
            </a:r>
            <a:r>
              <a:rPr lang="en-US" altLang="en-US" dirty="0"/>
              <a:t>is the set of all product </a:t>
            </a:r>
            <a:r>
              <a:rPr lang="en-US" altLang="en-US" dirty="0" smtClean="0"/>
              <a:t>vectors</a:t>
            </a:r>
          </a:p>
          <a:p>
            <a:pPr marL="0" indent="0">
              <a:buFont typeface="Monotype Sorts" charset="2"/>
              <a:buNone/>
            </a:pPr>
            <a:r>
              <a:rPr lang="en-US" altLang="en-US" dirty="0" smtClean="0"/>
              <a:t>Divide the signature matrix </a:t>
            </a:r>
            <a:r>
              <a:rPr lang="en-US" altLang="en-US" i="1" dirty="0" smtClean="0"/>
              <a:t>S</a:t>
            </a:r>
            <a:r>
              <a:rPr lang="en-US" altLang="en-US" dirty="0" smtClean="0"/>
              <a:t> into </a:t>
            </a:r>
            <a:r>
              <a:rPr lang="en-US" altLang="en-US" i="1" dirty="0" smtClean="0"/>
              <a:t>b</a:t>
            </a:r>
            <a:r>
              <a:rPr lang="en-US" altLang="en-US" dirty="0" smtClean="0"/>
              <a:t> bands, each containing </a:t>
            </a:r>
            <a:r>
              <a:rPr lang="en-US" altLang="en-US" i="1" dirty="0" smtClean="0"/>
              <a:t>r</a:t>
            </a:r>
            <a:r>
              <a:rPr lang="en-US" altLang="en-US" dirty="0" smtClean="0"/>
              <a:t> rows</a:t>
            </a:r>
            <a:endParaRPr lang="en-US" altLang="en-US" dirty="0"/>
          </a:p>
          <a:p>
            <a:pPr marL="609600" indent="-609600">
              <a:buFont typeface="Monotype Sorts" charset="2"/>
              <a:buNone/>
            </a:pPr>
            <a:r>
              <a:rPr lang="en-US" altLang="en-US" b="1" dirty="0" smtClean="0"/>
              <a:t>for</a:t>
            </a:r>
            <a:r>
              <a:rPr lang="en-US" altLang="en-US" dirty="0" smtClean="0"/>
              <a:t> </a:t>
            </a:r>
            <a:r>
              <a:rPr lang="en-US" altLang="en-US" b="1" dirty="0"/>
              <a:t>all</a:t>
            </a:r>
            <a:r>
              <a:rPr lang="en-US" altLang="en-US" dirty="0"/>
              <a:t> </a:t>
            </a:r>
            <a:r>
              <a:rPr lang="en-US" altLang="en-US" i="1" dirty="0" smtClean="0"/>
              <a:t>b </a:t>
            </a:r>
            <a:r>
              <a:rPr lang="en-US" altLang="en-US" dirty="0" smtClean="0"/>
              <a:t>bands </a:t>
            </a:r>
            <a:r>
              <a:rPr lang="en-US" altLang="en-US" b="1" dirty="0" smtClean="0"/>
              <a:t>do</a:t>
            </a:r>
            <a:endParaRPr lang="en-US" altLang="en-US" b="1" dirty="0"/>
          </a:p>
          <a:p>
            <a:pPr marL="609600" indent="-609600">
              <a:buFont typeface="Monotype Sorts" charset="2"/>
              <a:buNone/>
            </a:pPr>
            <a:r>
              <a:rPr lang="en-US" altLang="en-US" dirty="0"/>
              <a:t>    </a:t>
            </a:r>
            <a:r>
              <a:rPr lang="en-US" altLang="en-US" b="1" dirty="0"/>
              <a:t>for</a:t>
            </a:r>
            <a:r>
              <a:rPr lang="en-US" altLang="en-US" dirty="0"/>
              <a:t> </a:t>
            </a:r>
            <a:r>
              <a:rPr lang="en-US" altLang="en-US" b="1" dirty="0"/>
              <a:t>all </a:t>
            </a:r>
            <a:r>
              <a:rPr lang="en-US" altLang="en-US" i="1" dirty="0"/>
              <a:t>v</a:t>
            </a:r>
            <a:r>
              <a:rPr lang="en-US" altLang="en-US" dirty="0"/>
              <a:t> in </a:t>
            </a:r>
            <a:r>
              <a:rPr lang="en-US" altLang="en-US" i="1" dirty="0"/>
              <a:t>P</a:t>
            </a:r>
            <a:r>
              <a:rPr lang="en-US" altLang="en-US" dirty="0"/>
              <a:t> </a:t>
            </a:r>
            <a:r>
              <a:rPr lang="en-US" altLang="en-US" b="1" dirty="0"/>
              <a:t>do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b="1" dirty="0"/>
              <a:t>        </a:t>
            </a:r>
            <a:r>
              <a:rPr lang="en-US" altLang="en-US" dirty="0" smtClean="0"/>
              <a:t>Hash </a:t>
            </a:r>
            <a:r>
              <a:rPr lang="en-US" altLang="en-US" i="1" dirty="0" smtClean="0"/>
              <a:t>v</a:t>
            </a:r>
            <a:r>
              <a:rPr lang="en-US" altLang="en-US" dirty="0" smtClean="0"/>
              <a:t> to a bucket, based on the value of the </a:t>
            </a:r>
            <a:r>
              <a:rPr lang="en-US" altLang="en-US" i="1" dirty="0" smtClean="0"/>
              <a:t>hash function</a:t>
            </a:r>
            <a:endParaRPr lang="en-US" altLang="en-US" i="1" dirty="0"/>
          </a:p>
          <a:p>
            <a:pPr marL="609600" indent="-609600">
              <a:buFont typeface="Monotype Sorts" charset="2"/>
              <a:buNone/>
            </a:pPr>
            <a:r>
              <a:rPr lang="en-US" altLang="en-US" i="1" dirty="0"/>
              <a:t>    </a:t>
            </a:r>
            <a:r>
              <a:rPr lang="en-US" altLang="en-US" b="1" dirty="0"/>
              <a:t>end for</a:t>
            </a:r>
          </a:p>
          <a:p>
            <a:pPr marL="609600" indent="-609600">
              <a:buFont typeface="Monotype Sorts" charset="2"/>
              <a:buNone/>
            </a:pPr>
            <a:r>
              <a:rPr lang="en-US" altLang="en-US" b="1" dirty="0"/>
              <a:t>end for</a:t>
            </a:r>
          </a:p>
          <a:p>
            <a:pPr marL="0" indent="0">
              <a:buNone/>
            </a:pPr>
            <a:r>
              <a:rPr lang="en-US" b="1" dirty="0" smtClean="0"/>
              <a:t>for all</a:t>
            </a:r>
            <a:r>
              <a:rPr lang="en-US" dirty="0" smtClean="0"/>
              <a:t> buckets </a:t>
            </a:r>
            <a:r>
              <a:rPr lang="en-US" b="1" dirty="0" smtClean="0"/>
              <a:t>do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Label all pairs of products in this bucket as candidate</a:t>
            </a:r>
            <a:r>
              <a:rPr lang="en-US" dirty="0"/>
              <a:t> </a:t>
            </a:r>
            <a:r>
              <a:rPr lang="en-US" dirty="0" smtClean="0"/>
              <a:t>neighbors  </a:t>
            </a:r>
          </a:p>
          <a:p>
            <a:pPr marL="0" indent="0">
              <a:buNone/>
            </a:pPr>
            <a:r>
              <a:rPr lang="en-US" b="1" dirty="0"/>
              <a:t>e</a:t>
            </a:r>
            <a:r>
              <a:rPr lang="en-US" b="1" dirty="0" smtClean="0"/>
              <a:t>nd for 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Consider as possible duplicates only products in the same </a:t>
            </a:r>
            <a:r>
              <a:rPr lang="en-US" b="1" dirty="0" smtClean="0"/>
              <a:t>bucket!</a:t>
            </a:r>
          </a:p>
          <a:p>
            <a:r>
              <a:rPr lang="en-US" dirty="0" smtClean="0"/>
              <a:t>Note that a product can appear in multiple buckets</a:t>
            </a:r>
          </a:p>
          <a:p>
            <a:r>
              <a:rPr lang="en-US" dirty="0" smtClean="0"/>
              <a:t>Pairs previously marked as candidate neighbors are not reconsidered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4414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Locality-Sensitive Hashing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number of bands </a:t>
            </a:r>
            <a:r>
              <a:rPr lang="en-US" b="1" dirty="0"/>
              <a:t>and rows: allows us to control for the desired </a:t>
            </a:r>
            <a:r>
              <a:rPr lang="en-US" b="1" dirty="0" err="1"/>
              <a:t>Jaccard</a:t>
            </a:r>
            <a:r>
              <a:rPr lang="en-US" b="1" dirty="0"/>
              <a:t> similarity! </a:t>
            </a:r>
            <a:endParaRPr lang="en-US" b="1" dirty="0" smtClean="0"/>
          </a:p>
          <a:p>
            <a:r>
              <a:rPr lang="en-US" dirty="0" smtClean="0"/>
              <a:t>Set of hash functions (one per band): We use as hash function (same for all bands) the number obtained by concatenating the row values corresponding to a band</a:t>
            </a:r>
          </a:p>
          <a:p>
            <a:r>
              <a:rPr lang="en-US" dirty="0" smtClean="0"/>
              <a:t>Example: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11413" y="6265118"/>
            <a:ext cx="4248150" cy="476250"/>
          </a:xfrm>
        </p:spPr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8" name="Right Brace 7"/>
          <p:cNvSpPr/>
          <p:nvPr/>
        </p:nvSpPr>
        <p:spPr>
          <a:xfrm>
            <a:off x="2915816" y="4077822"/>
            <a:ext cx="144016" cy="1204243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192884" y="4658330"/>
            <a:ext cx="1296144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705052" y="4458275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2358</a:t>
            </a:r>
            <a:endParaRPr lang="en-GB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2411760" y="4043914"/>
            <a:ext cx="5040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</a:t>
            </a:r>
          </a:p>
          <a:p>
            <a:r>
              <a:rPr lang="en-US" sz="2000" dirty="0" smtClean="0"/>
              <a:t>3</a:t>
            </a:r>
          </a:p>
          <a:p>
            <a:r>
              <a:rPr lang="en-US" sz="2000" dirty="0" smtClean="0"/>
              <a:t>5</a:t>
            </a:r>
          </a:p>
          <a:p>
            <a:r>
              <a:rPr lang="en-US" sz="2000" dirty="0" smtClean="0"/>
              <a:t>8</a:t>
            </a:r>
            <a:endParaRPr lang="en-GB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4695056" y="5761463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5312</a:t>
            </a:r>
            <a:endParaRPr lang="en-GB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2380928" y="5417929"/>
            <a:ext cx="5040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5</a:t>
            </a:r>
          </a:p>
          <a:p>
            <a:r>
              <a:rPr lang="en-US" sz="2000" dirty="0" smtClean="0"/>
              <a:t>3</a:t>
            </a:r>
          </a:p>
          <a:p>
            <a:r>
              <a:rPr lang="en-GB" sz="2000" dirty="0" smtClean="0"/>
              <a:t>1</a:t>
            </a:r>
          </a:p>
          <a:p>
            <a:r>
              <a:rPr lang="en-US" sz="2000" dirty="0"/>
              <a:t>2</a:t>
            </a:r>
            <a:endParaRPr lang="en-US" sz="2000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899592" y="4489977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band 1</a:t>
            </a:r>
          </a:p>
          <a:p>
            <a:r>
              <a:rPr lang="en-US" sz="2000" dirty="0" smtClean="0"/>
              <a:t>(4 rows)</a:t>
            </a:r>
            <a:endParaRPr lang="en-GB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882700" y="5786121"/>
            <a:ext cx="13130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band 2</a:t>
            </a:r>
          </a:p>
          <a:p>
            <a:r>
              <a:rPr lang="en-US" sz="2000" dirty="0" smtClean="0"/>
              <a:t>(4 rows)</a:t>
            </a:r>
            <a:endParaRPr lang="en-GB" sz="2000" dirty="0"/>
          </a:p>
        </p:txBody>
      </p:sp>
      <p:sp>
        <p:nvSpPr>
          <p:cNvPr id="19" name="Right Brace 18"/>
          <p:cNvSpPr/>
          <p:nvPr/>
        </p:nvSpPr>
        <p:spPr>
          <a:xfrm>
            <a:off x="2915816" y="5434465"/>
            <a:ext cx="144016" cy="1204243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192884" y="6014973"/>
            <a:ext cx="1296144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97154311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25462</TotalTime>
  <Words>1905</Words>
  <Application>Microsoft Office PowerPoint</Application>
  <PresentationFormat>On-screen Show (4:3)</PresentationFormat>
  <Paragraphs>508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Default Design</vt:lpstr>
      <vt:lpstr> Duplicate Detection in Web Shops Using LSH to Reduce the Number or Computations</vt:lpstr>
      <vt:lpstr>Contents</vt:lpstr>
      <vt:lpstr>Motivation</vt:lpstr>
      <vt:lpstr>Related Work</vt:lpstr>
      <vt:lpstr>Multi-component Similarity Method with Preselection Overview</vt:lpstr>
      <vt:lpstr>Model Words</vt:lpstr>
      <vt:lpstr>Min-hashing</vt:lpstr>
      <vt:lpstr>Locality-Sensitive Hashing</vt:lpstr>
      <vt:lpstr>Locality-Sensitive Hashing</vt:lpstr>
      <vt:lpstr>Locality-Sensitive Hashing</vt:lpstr>
      <vt:lpstr>Multi-component Similarity Method</vt:lpstr>
      <vt:lpstr>Multi-component Similarity Method</vt:lpstr>
      <vt:lpstr>Multi-component Similarity Method</vt:lpstr>
      <vt:lpstr>Multi-component Similarity Method</vt:lpstr>
      <vt:lpstr>Example</vt:lpstr>
      <vt:lpstr>Example</vt:lpstr>
      <vt:lpstr>Example</vt:lpstr>
      <vt:lpstr>Example</vt:lpstr>
      <vt:lpstr>Evaluation</vt:lpstr>
      <vt:lpstr>Evaluation</vt:lpstr>
      <vt:lpstr>Blocking Quality</vt:lpstr>
      <vt:lpstr>Pair Completeness vs. Fraction of Comparisons </vt:lpstr>
      <vt:lpstr>Pair Quality vs. Fraction of Comparisons</vt:lpstr>
      <vt:lpstr>MSMP vs. MSM</vt:lpstr>
      <vt:lpstr>MSMP vs. MSM</vt:lpstr>
      <vt:lpstr>Conclusions</vt:lpstr>
      <vt:lpstr>Future Work</vt:lpstr>
    </vt:vector>
  </TitlesOfParts>
  <Company>Technische Universiteit Eindhoven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4+1 View Model of Software Architecture</dc:title>
  <dc:creator>BCF</dc:creator>
  <cp:lastModifiedBy>Flavius Frasincar</cp:lastModifiedBy>
  <cp:revision>267</cp:revision>
  <dcterms:created xsi:type="dcterms:W3CDTF">2005-07-13T13:15:44Z</dcterms:created>
  <dcterms:modified xsi:type="dcterms:W3CDTF">2017-11-29T10:39:09Z</dcterms:modified>
</cp:coreProperties>
</file>