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 id="2147483927" r:id="rId2"/>
    <p:sldMasterId id="2147483939" r:id="rId3"/>
    <p:sldMasterId id="2147483951" r:id="rId4"/>
  </p:sldMasterIdLst>
  <p:notesMasterIdLst>
    <p:notesMasterId r:id="rId26"/>
  </p:notesMasterIdLst>
  <p:handoutMasterIdLst>
    <p:handoutMasterId r:id="rId27"/>
  </p:handoutMasterIdLst>
  <p:sldIdLst>
    <p:sldId id="300" r:id="rId5"/>
    <p:sldId id="273" r:id="rId6"/>
    <p:sldId id="294" r:id="rId7"/>
    <p:sldId id="260" r:id="rId8"/>
    <p:sldId id="295" r:id="rId9"/>
    <p:sldId id="267" r:id="rId10"/>
    <p:sldId id="274" r:id="rId11"/>
    <p:sldId id="296" r:id="rId12"/>
    <p:sldId id="299" r:id="rId13"/>
    <p:sldId id="286" r:id="rId14"/>
    <p:sldId id="305" r:id="rId15"/>
    <p:sldId id="301" r:id="rId16"/>
    <p:sldId id="292" r:id="rId17"/>
    <p:sldId id="302" r:id="rId18"/>
    <p:sldId id="287" r:id="rId19"/>
    <p:sldId id="289" r:id="rId20"/>
    <p:sldId id="303" r:id="rId21"/>
    <p:sldId id="306" r:id="rId22"/>
    <p:sldId id="272" r:id="rId23"/>
    <p:sldId id="275" r:id="rId24"/>
    <p:sldId id="30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771B2"/>
    <a:srgbClr val="E37823"/>
    <a:srgbClr val="003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67922" autoAdjust="0"/>
  </p:normalViewPr>
  <p:slideViewPr>
    <p:cSldViewPr>
      <p:cViewPr varScale="1">
        <p:scale>
          <a:sx n="69" d="100"/>
          <a:sy n="69" d="100"/>
        </p:scale>
        <p:origin x="-11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4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4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4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E5FEE8-BB10-438C-B211-29616789C910}" type="slidenum">
              <a:rPr lang="en-US"/>
              <a:pPr>
                <a:defRPr/>
              </a:pPr>
              <a:t>‹nr.›</a:t>
            </a:fld>
            <a:endParaRPr lang="en-US"/>
          </a:p>
        </p:txBody>
      </p:sp>
    </p:spTree>
    <p:extLst>
      <p:ext uri="{BB962C8B-B14F-4D97-AF65-F5344CB8AC3E}">
        <p14:creationId xmlns:p14="http://schemas.microsoft.com/office/powerpoint/2010/main" val="40569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49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49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278077E-A07A-4429-87C3-7F0FCFAFCFCD}" type="slidenum">
              <a:rPr lang="en-US"/>
              <a:pPr>
                <a:defRPr/>
              </a:pPr>
              <a:t>‹nr.›</a:t>
            </a:fld>
            <a:endParaRPr lang="en-US"/>
          </a:p>
        </p:txBody>
      </p:sp>
    </p:spTree>
    <p:extLst>
      <p:ext uri="{BB962C8B-B14F-4D97-AF65-F5344CB8AC3E}">
        <p14:creationId xmlns:p14="http://schemas.microsoft.com/office/powerpoint/2010/main" val="1247786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a:ln/>
        </p:spPr>
        <p:txBody>
          <a:bodyPr/>
          <a:lstStyle/>
          <a:p>
            <a:endParaRPr lang="nl-NL" dirty="0" smtClean="0"/>
          </a:p>
        </p:txBody>
      </p:sp>
      <p:sp>
        <p:nvSpPr>
          <p:cNvPr id="20484" name="Tijdelijke aanduiding voor dianummer 3"/>
          <p:cNvSpPr>
            <a:spLocks noGrp="1"/>
          </p:cNvSpPr>
          <p:nvPr>
            <p:ph type="sldNum" sz="quarter" idx="5"/>
          </p:nvPr>
        </p:nvSpPr>
        <p:spPr>
          <a:noFill/>
        </p:spPr>
        <p:txBody>
          <a:bodyPr/>
          <a:lstStyle/>
          <a:p>
            <a:fld id="{3B6D4EC6-9BC4-44F5-834B-972A7593CF74}" type="slidenum">
              <a:rPr lang="en-US" smtClean="0">
                <a:solidFill>
                  <a:prstClr val="black"/>
                </a:solidFill>
              </a: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endParaRPr lang="en-US" noProof="0" dirty="0" smtClean="0"/>
          </a:p>
        </p:txBody>
      </p:sp>
      <p:sp>
        <p:nvSpPr>
          <p:cNvPr id="35844" name="Tijdelijke aanduiding voor dianummer 3"/>
          <p:cNvSpPr>
            <a:spLocks noGrp="1"/>
          </p:cNvSpPr>
          <p:nvPr>
            <p:ph type="sldNum" sz="quarter" idx="5"/>
          </p:nvPr>
        </p:nvSpPr>
        <p:spPr>
          <a:noFill/>
        </p:spPr>
        <p:txBody>
          <a:bodyPr/>
          <a:lstStyle/>
          <a:p>
            <a:fld id="{E70F45B4-E51F-47DF-B212-583036CC132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endParaRPr lang="en-US" noProof="0" dirty="0" smtClean="0"/>
          </a:p>
        </p:txBody>
      </p:sp>
      <p:sp>
        <p:nvSpPr>
          <p:cNvPr id="35844" name="Tijdelijke aanduiding voor dianummer 3"/>
          <p:cNvSpPr>
            <a:spLocks noGrp="1"/>
          </p:cNvSpPr>
          <p:nvPr>
            <p:ph type="sldNum" sz="quarter" idx="5"/>
          </p:nvPr>
        </p:nvSpPr>
        <p:spPr>
          <a:noFill/>
        </p:spPr>
        <p:txBody>
          <a:bodyPr/>
          <a:lstStyle/>
          <a:p>
            <a:fld id="{E70F45B4-E51F-47DF-B212-583036CC132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endParaRPr lang="nl-NL" dirty="0" smtClean="0"/>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endParaRPr lang="en-US" sz="1200" kern="1200" baseline="0" dirty="0" smtClean="0">
              <a:solidFill>
                <a:schemeClr val="tx1"/>
              </a:solidFill>
              <a:latin typeface="Arial" charset="0"/>
              <a:ea typeface="ＭＳ Ｐゴシック" pitchFamily="48" charset="-128"/>
              <a:cs typeface="+mn-cs"/>
            </a:endParaRPr>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r>
              <a:rPr lang="en-US" noProof="0" dirty="0" smtClean="0"/>
              <a:t>In our representation, this is the graph that the ants need to find their way in. </a:t>
            </a:r>
            <a:r>
              <a:rPr lang="en-US" sz="1200" kern="1200" baseline="0" dirty="0" smtClean="0">
                <a:solidFill>
                  <a:schemeClr val="tx1"/>
                </a:solidFill>
                <a:latin typeface="Arial" charset="0"/>
                <a:ea typeface="ＭＳ Ｐゴシック" pitchFamily="48" charset="-128"/>
                <a:cs typeface="+mn-cs"/>
              </a:rPr>
              <a:t>The ants walk from the yellow start vertex on the left, representing a situation in which no matches with triple patterns have been joined, to the yellow end vertex on the right, representing a situation in which all joins have been made. Each path represents a join sequence, with each step representing a join.</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For an arbitrary join (visualized as a column of blue nodes in this figure), the vertices in the graph represent all valid combinations of indices of join operands, in accordance with our applied ordinal encoding scheme. An ant’s observed distance associated with an arbitrary edge connecting a vertex from one join with a vertex from the next join depends on the path taken up until the former join and represents the estimated additional costs of performing the next join.</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At every iteration, new pheromone traces, which are inversely proportional to the associated paths’ total execution costs, are deposited on the best-so-far path and pheromone traces on all visited paths evaporate to a certain extent. When the ants have not encountered a better path in some number of iterations, the algorithm is considered to have been converged.</a:t>
            </a:r>
          </a:p>
          <a:p>
            <a:endParaRPr lang="en-US" sz="1200" kern="1200" baseline="0" noProof="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In this figure, the width of an edge reflects the pheromone quantities on this edge. This specific graph is a representation for an RDF chain query with 3 joins. The path representing our bushy query tree example is marked red.</a:t>
            </a:r>
            <a:endParaRPr lang="en-US" noProof="0" dirty="0" smtClean="0"/>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ln/>
        </p:spPr>
        <p:txBody>
          <a:bodyPr/>
          <a:lstStyle/>
          <a:p>
            <a:endParaRPr lang="en-GB" dirty="0" smtClean="0"/>
          </a:p>
        </p:txBody>
      </p:sp>
      <p:sp>
        <p:nvSpPr>
          <p:cNvPr id="40964" name="Tijdelijke aanduiding voor dianummer 3"/>
          <p:cNvSpPr>
            <a:spLocks noGrp="1"/>
          </p:cNvSpPr>
          <p:nvPr>
            <p:ph type="sldNum" sz="quarter" idx="5"/>
          </p:nvPr>
        </p:nvSpPr>
        <p:spPr>
          <a:noFill/>
        </p:spPr>
        <p:txBody>
          <a:bodyPr/>
          <a:lstStyle/>
          <a:p>
            <a:fld id="{FCE5673F-BFB5-48C5-9F11-155DE16F719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en-US" dirty="0" smtClean="0"/>
              <a:t>When using the naive nested-loop join method, the solutions produced by our considered algorithms hardly differ from one another in terms of solution costs, even though the RCQ-ACO method mostly tends to produce solutions of a marginally better quality. As such, when using the nested-loop join method, RCQ-ACO is the fastest algorithm that moreover produces the best results for most smaller queries. For larger queries, RCQ-GA is the fastest algorithm that produces solutions of a competitive quality.</a:t>
            </a:r>
            <a:endParaRPr lang="nl-NL" dirty="0" smtClean="0"/>
          </a:p>
        </p:txBody>
      </p:sp>
      <p:sp>
        <p:nvSpPr>
          <p:cNvPr id="41988" name="Tijdelijke aanduiding voor dianummer 3"/>
          <p:cNvSpPr>
            <a:spLocks noGrp="1"/>
          </p:cNvSpPr>
          <p:nvPr>
            <p:ph type="sldNum" sz="quarter" idx="5"/>
          </p:nvPr>
        </p:nvSpPr>
        <p:spPr>
          <a:noFill/>
        </p:spPr>
        <p:txBody>
          <a:bodyPr/>
          <a:lstStyle/>
          <a:p>
            <a:fld id="{74F9D95F-14AC-4DCD-A578-3659970134B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en-US" dirty="0" smtClean="0"/>
              <a:t>The quality of solutions produced by RCQ-GA is less competitive when using bind joins. Here, RCQ-ACO consistently produces the best results, whereas RCQ-2PO produces solutions of a quality inferior to RCQ-ACO, but superior to RCQ-GA. Therefore, for smaller queries, RCQ-ACO produces the best query paths with bind joins in the least amount of time. For larger queries, there is a trade-off between solution quality (RCQ-ACO) and execution time (RCQ-2PO).</a:t>
            </a:r>
            <a:endParaRPr lang="nl-NL" dirty="0" smtClean="0"/>
          </a:p>
        </p:txBody>
      </p:sp>
      <p:sp>
        <p:nvSpPr>
          <p:cNvPr id="41988" name="Tijdelijke aanduiding voor dianummer 3"/>
          <p:cNvSpPr>
            <a:spLocks noGrp="1"/>
          </p:cNvSpPr>
          <p:nvPr>
            <p:ph type="sldNum" sz="quarter" idx="5"/>
          </p:nvPr>
        </p:nvSpPr>
        <p:spPr>
          <a:noFill/>
        </p:spPr>
        <p:txBody>
          <a:bodyPr/>
          <a:lstStyle/>
          <a:p>
            <a:fld id="{74F9D95F-14AC-4DCD-A578-3659970134B4}"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en-US" dirty="0" smtClean="0"/>
              <a:t>When considering a space with solutions that use </a:t>
            </a:r>
            <a:r>
              <a:rPr lang="en-US" dirty="0" err="1" smtClean="0"/>
              <a:t>AGJoins</a:t>
            </a:r>
            <a:r>
              <a:rPr lang="en-US" dirty="0" smtClean="0"/>
              <a:t>, all algorithms tend to produce solutions of a comparable quality for queries consisting of up to ten joins. For larger queries, the solutions produced by RCQ-2PO are of an inferior quality, compared to RCQ-ACO and RCQ-GA. As such, for smaller queries, it is best to optimize the join order of RDF chain queries that use </a:t>
            </a:r>
            <a:r>
              <a:rPr lang="en-US" dirty="0" err="1" smtClean="0"/>
              <a:t>AGJoins</a:t>
            </a:r>
            <a:r>
              <a:rPr lang="en-US" dirty="0" smtClean="0"/>
              <a:t> by means of RCQ-ACO, as this algorithm is the fastest algorithm that produces solutions of a quality that is comparable with the quality of those produced by the alternative optimization algorithms. For larger queries that use </a:t>
            </a:r>
            <a:r>
              <a:rPr lang="en-US" dirty="0" err="1" smtClean="0"/>
              <a:t>AGJoins</a:t>
            </a:r>
            <a:r>
              <a:rPr lang="en-US" dirty="0" smtClean="0"/>
              <a:t>, RCQ-GA is the fastest algorithm with a competitive solution quality.</a:t>
            </a:r>
            <a:endParaRPr lang="nl-NL" dirty="0" smtClean="0"/>
          </a:p>
        </p:txBody>
      </p:sp>
      <p:sp>
        <p:nvSpPr>
          <p:cNvPr id="41988" name="Tijdelijke aanduiding voor dianummer 3"/>
          <p:cNvSpPr>
            <a:spLocks noGrp="1"/>
          </p:cNvSpPr>
          <p:nvPr>
            <p:ph type="sldNum" sz="quarter" idx="5"/>
          </p:nvPr>
        </p:nvSpPr>
        <p:spPr>
          <a:noFill/>
        </p:spPr>
        <p:txBody>
          <a:bodyPr/>
          <a:lstStyle/>
          <a:p>
            <a:fld id="{74F9D95F-14AC-4DCD-A578-3659970134B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ln/>
        </p:spPr>
        <p:txBody>
          <a:bodyPr/>
          <a:lstStyle/>
          <a:p>
            <a:endParaRPr lang="en-GB" dirty="0" smtClean="0"/>
          </a:p>
        </p:txBody>
      </p:sp>
      <p:sp>
        <p:nvSpPr>
          <p:cNvPr id="45060" name="Tijdelijke aanduiding voor dianummer 3"/>
          <p:cNvSpPr>
            <a:spLocks noGrp="1"/>
          </p:cNvSpPr>
          <p:nvPr>
            <p:ph type="sldNum" sz="quarter" idx="5"/>
          </p:nvPr>
        </p:nvSpPr>
        <p:spPr>
          <a:noFill/>
        </p:spPr>
        <p:txBody>
          <a:bodyPr/>
          <a:lstStyle/>
          <a:p>
            <a:fld id="{659C9B73-2F05-4171-8A27-DEC0E485E48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endParaRPr lang="nl-NL" dirty="0" smtClean="0"/>
          </a:p>
        </p:txBody>
      </p:sp>
      <p:sp>
        <p:nvSpPr>
          <p:cNvPr id="27652" name="Tijdelijke aanduiding voor dianummer 3"/>
          <p:cNvSpPr>
            <a:spLocks noGrp="1"/>
          </p:cNvSpPr>
          <p:nvPr>
            <p:ph type="sldNum" sz="quarter" idx="5"/>
          </p:nvPr>
        </p:nvSpPr>
        <p:spPr>
          <a:noFill/>
        </p:spPr>
        <p:txBody>
          <a:bodyPr/>
          <a:lstStyle/>
          <a:p>
            <a:fld id="{D5144C0B-8A33-4848-A885-F9A942EEB0C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p:spPr>
        <p:txBody>
          <a:bodyPr/>
          <a:lstStyle/>
          <a:p>
            <a:endParaRPr lang="en-US" sz="1200" kern="1200" baseline="0" dirty="0" smtClean="0">
              <a:solidFill>
                <a:schemeClr val="tx1"/>
              </a:solidFill>
              <a:latin typeface="Arial" charset="0"/>
              <a:ea typeface="ＭＳ Ｐゴシック" pitchFamily="48" charset="-128"/>
              <a:cs typeface="+mn-cs"/>
            </a:endParaRPr>
          </a:p>
        </p:txBody>
      </p:sp>
      <p:sp>
        <p:nvSpPr>
          <p:cNvPr id="46084" name="Tijdelijke aanduiding voor dianummer 3"/>
          <p:cNvSpPr>
            <a:spLocks noGrp="1"/>
          </p:cNvSpPr>
          <p:nvPr>
            <p:ph type="sldNum" sz="quarter" idx="5"/>
          </p:nvPr>
        </p:nvSpPr>
        <p:spPr>
          <a:noFill/>
        </p:spPr>
        <p:txBody>
          <a:bodyPr/>
          <a:lstStyle/>
          <a:p>
            <a:fld id="{4E1D27C3-48AF-4E53-A410-1C1055EB7B6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endParaRPr lang="nl-NL" dirty="0" smtClean="0"/>
          </a:p>
        </p:txBody>
      </p:sp>
      <p:sp>
        <p:nvSpPr>
          <p:cNvPr id="35844" name="Tijdelijke aanduiding voor dianummer 3"/>
          <p:cNvSpPr>
            <a:spLocks noGrp="1"/>
          </p:cNvSpPr>
          <p:nvPr>
            <p:ph type="sldNum" sz="quarter" idx="5"/>
          </p:nvPr>
        </p:nvSpPr>
        <p:spPr>
          <a:noFill/>
        </p:spPr>
        <p:txBody>
          <a:bodyPr/>
          <a:lstStyle/>
          <a:p>
            <a:fld id="{41D9EF76-E6DF-4DB9-8B12-54B17DB9601E}" type="slidenum">
              <a:rPr lang="en-US" smtClean="0">
                <a:solidFill>
                  <a:prstClr val="black"/>
                </a:solidFill>
              </a:rPr>
              <a:pPr/>
              <a:t>21</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en-US" sz="1200" kern="1200" baseline="0" dirty="0" smtClean="0">
              <a:solidFill>
                <a:schemeClr val="tx1"/>
              </a:solidFill>
              <a:latin typeface="Arial" charset="0"/>
              <a:ea typeface="ＭＳ Ｐゴシック" pitchFamily="48" charset="-128"/>
              <a:cs typeface="+mn-cs"/>
            </a:endParaRPr>
          </a:p>
        </p:txBody>
      </p:sp>
      <p:sp>
        <p:nvSpPr>
          <p:cNvPr id="28676" name="Tijdelijke aanduiding voor dianummer 3"/>
          <p:cNvSpPr>
            <a:spLocks noGrp="1"/>
          </p:cNvSpPr>
          <p:nvPr>
            <p:ph type="sldNum" sz="quarter" idx="5"/>
          </p:nvPr>
        </p:nvSpPr>
        <p:spPr>
          <a:noFill/>
        </p:spPr>
        <p:txBody>
          <a:bodyPr/>
          <a:lstStyle/>
          <a:p>
            <a:fld id="{A3FD307F-903E-47A2-B657-908BCA7A26F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endParaRPr lang="en-GB" dirty="0" smtClean="0"/>
          </a:p>
        </p:txBody>
      </p:sp>
      <p:sp>
        <p:nvSpPr>
          <p:cNvPr id="29700" name="Tijdelijke aanduiding voor dianummer 3"/>
          <p:cNvSpPr>
            <a:spLocks noGrp="1"/>
          </p:cNvSpPr>
          <p:nvPr>
            <p:ph type="sldNum" sz="quarter" idx="5"/>
          </p:nvPr>
        </p:nvSpPr>
        <p:spPr>
          <a:noFill/>
        </p:spPr>
        <p:txBody>
          <a:bodyPr/>
          <a:lstStyle/>
          <a:p>
            <a:fld id="{03BA3786-3DB7-4EB7-A3DB-21B4E4DDD0B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r>
              <a:rPr lang="en-US" dirty="0" smtClean="0"/>
              <a:t>Consider four</a:t>
            </a:r>
            <a:r>
              <a:rPr lang="en-US" baseline="0" dirty="0" smtClean="0"/>
              <a:t> </a:t>
            </a:r>
            <a:r>
              <a:rPr lang="en-US" dirty="0" smtClean="0"/>
              <a:t>on-line RDF data sources, accessible through SPARQL endpoints, with triple amounts ranging up to a billion per source. Suppose one wants to know which musicians from the United States have contributed to comedy movie soundtracks. This query can be split into the following four local queries: (1) a query on WordNet for hyponyms of the literal “comedy” to capture genres marked by different but narrower terms (e.g., romantic comedy, black comedy, tragicomedy, etc.) too, (2) a query at </a:t>
            </a:r>
            <a:r>
              <a:rPr lang="en-US" dirty="0" err="1" smtClean="0"/>
              <a:t>LinkedMDB</a:t>
            </a:r>
            <a:r>
              <a:rPr lang="en-US" dirty="0" smtClean="0"/>
              <a:t> for the names of the music contributors for all soundtracks of all movies in all genres, (3) a query at </a:t>
            </a:r>
            <a:r>
              <a:rPr lang="en-US" dirty="0" err="1" smtClean="0"/>
              <a:t>DBpedia</a:t>
            </a:r>
            <a:r>
              <a:rPr lang="en-US" dirty="0" smtClean="0"/>
              <a:t> for the birth places of all persons, and (4) a query on </a:t>
            </a:r>
            <a:r>
              <a:rPr lang="en-US" dirty="0" err="1" smtClean="0"/>
              <a:t>FactForge</a:t>
            </a:r>
            <a:r>
              <a:rPr lang="en-US" dirty="0" smtClean="0"/>
              <a:t> for the places in the United States. In order to resolve the complete query, local queries can be sent to the mentioned data sources, and the local query results can be joined one-by-one in any order.</a:t>
            </a:r>
            <a:endParaRPr lang="nl-NL" dirty="0" smtClean="0"/>
          </a:p>
        </p:txBody>
      </p:sp>
      <p:sp>
        <p:nvSpPr>
          <p:cNvPr id="30724" name="Tijdelijke aanduiding voor dianummer 3"/>
          <p:cNvSpPr>
            <a:spLocks noGrp="1"/>
          </p:cNvSpPr>
          <p:nvPr>
            <p:ph type="sldNum" sz="quarter" idx="5"/>
          </p:nvPr>
        </p:nvSpPr>
        <p:spPr>
          <a:noFill/>
        </p:spPr>
        <p:txBody>
          <a:bodyPr/>
          <a:lstStyle/>
          <a:p>
            <a:fld id="{402D8E4E-739E-448A-B168-B6A79EF4E3B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a:ln/>
        </p:spPr>
        <p:txBody>
          <a:bodyPr/>
          <a:lstStyle/>
          <a:p>
            <a:endParaRPr lang="nl-NL" dirty="0" smtClean="0"/>
          </a:p>
        </p:txBody>
      </p:sp>
      <p:sp>
        <p:nvSpPr>
          <p:cNvPr id="31748" name="Tijdelijke aanduiding voor dianummer 3"/>
          <p:cNvSpPr>
            <a:spLocks noGrp="1"/>
          </p:cNvSpPr>
          <p:nvPr>
            <p:ph type="sldNum" sz="quarter" idx="5"/>
          </p:nvPr>
        </p:nvSpPr>
        <p:spPr>
          <a:noFill/>
        </p:spPr>
        <p:txBody>
          <a:bodyPr/>
          <a:lstStyle/>
          <a:p>
            <a:fld id="{296AE649-70F6-41AE-8E07-09CF52AC2CC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p:spPr>
        <p:txBody>
          <a:bodyPr/>
          <a:lstStyle/>
          <a:p>
            <a:endParaRPr lang="en-US" dirty="0" smtClean="0"/>
          </a:p>
        </p:txBody>
      </p:sp>
      <p:sp>
        <p:nvSpPr>
          <p:cNvPr id="32772" name="Tijdelijke aanduiding voor dianummer 3"/>
          <p:cNvSpPr>
            <a:spLocks noGrp="1"/>
          </p:cNvSpPr>
          <p:nvPr>
            <p:ph type="sldNum" sz="quarter" idx="5"/>
          </p:nvPr>
        </p:nvSpPr>
        <p:spPr>
          <a:noFill/>
        </p:spPr>
        <p:txBody>
          <a:bodyPr/>
          <a:lstStyle/>
          <a:p>
            <a:fld id="{01931DF7-C289-4ECC-AA8A-757D9FCBC0B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p:spPr>
        <p:txBody>
          <a:bodyPr/>
          <a:lstStyle/>
          <a:p>
            <a:endParaRPr lang="en-US" noProof="0" dirty="0" smtClean="0"/>
          </a:p>
        </p:txBody>
      </p:sp>
      <p:sp>
        <p:nvSpPr>
          <p:cNvPr id="33796" name="Tijdelijke aanduiding voor dianummer 3"/>
          <p:cNvSpPr>
            <a:spLocks noGrp="1"/>
          </p:cNvSpPr>
          <p:nvPr>
            <p:ph type="sldNum" sz="quarter" idx="5"/>
          </p:nvPr>
        </p:nvSpPr>
        <p:spPr>
          <a:noFill/>
        </p:spPr>
        <p:txBody>
          <a:bodyPr/>
          <a:lstStyle/>
          <a:p>
            <a:fld id="{F9FF8CCA-8D4C-42D2-B938-7EEADCE1126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a:ln/>
        </p:spPr>
        <p:txBody>
          <a:bodyPr/>
          <a:lstStyle/>
          <a:p>
            <a:endParaRPr lang="en-US" dirty="0" smtClean="0"/>
          </a:p>
        </p:txBody>
      </p:sp>
      <p:sp>
        <p:nvSpPr>
          <p:cNvPr id="34820" name="Tijdelijke aanduiding voor dianummer 3"/>
          <p:cNvSpPr>
            <a:spLocks noGrp="1"/>
          </p:cNvSpPr>
          <p:nvPr>
            <p:ph type="sldNum" sz="quarter" idx="5"/>
          </p:nvPr>
        </p:nvSpPr>
        <p:spPr>
          <a:noFill/>
        </p:spPr>
        <p:txBody>
          <a:bodyPr/>
          <a:lstStyle/>
          <a:p>
            <a:fld id="{8ACAB24F-862C-409F-8492-A5E88D0278B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428D649E-437A-48AD-94E1-C7D0704D9ECA}" type="slidenum">
              <a:rPr lang="en-US"/>
              <a:pPr>
                <a:defRPr/>
              </a:pPr>
              <a:t>‹nr.›</a:t>
            </a:fld>
            <a:endParaRPr lang="en-US"/>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a:lvl1pPr>
          </a:lstStyle>
          <a:p>
            <a:pPr>
              <a:defRPr/>
            </a:pPr>
            <a:r>
              <a:rPr lang="nl-NL" smtClean="0"/>
              <a:t>April 14, 2015</a:t>
            </a:r>
            <a:endParaRPr lang="en-US"/>
          </a:p>
        </p:txBody>
      </p:sp>
      <p:sp>
        <p:nvSpPr>
          <p:cNvPr id="9" name="Rectangle 5"/>
          <p:cNvSpPr>
            <a:spLocks noGrp="1" noChangeArrowheads="1"/>
          </p:cNvSpPr>
          <p:nvPr>
            <p:ph type="ftr" sz="quarter" idx="12"/>
          </p:nvPr>
        </p:nvSpPr>
        <p:spPr/>
        <p:txBody>
          <a:bodyPr/>
          <a:lstStyle>
            <a:lvl1pPr algn="ctr">
              <a:defRPr sz="1400"/>
            </a:lvl1pPr>
          </a:lstStyle>
          <a:p>
            <a:pPr>
              <a:defRPr/>
            </a:pPr>
            <a:r>
              <a:rPr lang="en-US" smtClean="0"/>
              <a:t>SAC 2015</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44B69-3B7A-41DB-90FB-63AB147D013B}"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CA7F58-9255-43ED-8F78-2E7BF96014F3}"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April 14, 2015</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SAC 2015</a:t>
            </a: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5A44B-A068-40EC-B017-87D966E052D2}"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dirty="0">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April 14, 2015</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SAC 2015</a:t>
            </a:r>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EEB99-5FF0-45D1-8166-1D254EE97324}"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dirty="0">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April 14, 2015</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SAC 2015</a:t>
            </a:r>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C1C4A-386B-4F16-9F73-7B111403CC80}" type="slidenum">
              <a:rPr lang="en-US"/>
              <a:pPr>
                <a:defRPr/>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SAC 2015</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April 14, 2015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t>SAC 2015</a:t>
            </a:r>
            <a:endParaRPr lang="en-US"/>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t>April 14, 2015</a:t>
            </a:r>
            <a:endParaRPr lang="en-US"/>
          </a:p>
        </p:txBody>
      </p:sp>
      <p:sp>
        <p:nvSpPr>
          <p:cNvPr id="9" name="Rectangle 6"/>
          <p:cNvSpPr>
            <a:spLocks noGrp="1" noChangeArrowheads="1"/>
          </p:cNvSpPr>
          <p:nvPr>
            <p:ph type="sldNum" sz="quarter" idx="17"/>
          </p:nvPr>
        </p:nvSpPr>
        <p:spPr>
          <a:ln/>
        </p:spPr>
        <p:txBody>
          <a:bodyPr/>
          <a:lstStyle>
            <a:lvl1pPr>
              <a:defRPr/>
            </a:lvl1pPr>
          </a:lstStyle>
          <a:p>
            <a:pPr>
              <a:defRPr/>
            </a:pPr>
            <a:fld id="{B0389920-7129-42F7-BFBA-B5900132EE5B}"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256528-DAB1-4468-9018-C6C291A209CE}"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64025B-919F-4D81-834D-8029AC1E051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536F3-EFFD-4780-B1FD-0C1D463D2376}"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SAC 2015</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April 14, 2015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6AE30-2765-42F6-86AA-F6AB8BE57BA7}"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SAC 2015</a:t>
            </a:r>
            <a:endParaRPr lang="en-US"/>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nl-NL" smtClean="0"/>
              <a:t>April 14, 2015</a:t>
            </a:r>
            <a:endParaRPr lang="en-US"/>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8561E8-D233-457A-8824-66DB7CE8A934}" type="slidenum">
              <a:rPr lang="en-US"/>
              <a:pPr>
                <a:defRPr/>
              </a:pPr>
              <a:t>‹nr.›</a:t>
            </a:fld>
            <a:endParaRPr lang="en-US"/>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SAC 2015</a:t>
            </a:r>
            <a:endParaRPr lang="en-US">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April 14, 2015</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SAC 2015</a:t>
            </a:r>
            <a:endParaRPr lang="en-US" dirty="0">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April 14, 2015</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dirty="0">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SAC 2015</a:t>
            </a:r>
            <a:endParaRPr lang="en-US" dirty="0">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April 14, 2015</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dirty="0">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ogenboom@ese.eur.nl" TargetMode="External"/><Relationship Id="rId7" Type="http://schemas.openxmlformats.org/officeDocument/2006/relationships/hyperlink" Target="mailto:vandic@ese.eur.n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frasincar@ese.eur.nl" TargetMode="External"/><Relationship Id="rId5" Type="http://schemas.openxmlformats.org/officeDocument/2006/relationships/hyperlink" Target="mailto:milanjansen@gmail.com" TargetMode="External"/><Relationship Id="rId4" Type="http://schemas.openxmlformats.org/officeDocument/2006/relationships/hyperlink" Target="mailto:ewoutnwn@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ogenboom@ese.eur.nl"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5"/>
          <p:cNvSpPr>
            <a:spLocks noGrp="1"/>
          </p:cNvSpPr>
          <p:nvPr>
            <p:ph type="title"/>
          </p:nvPr>
        </p:nvSpPr>
        <p:spPr>
          <a:xfrm>
            <a:off x="714375" y="1428750"/>
            <a:ext cx="8429625" cy="1071563"/>
          </a:xfrm>
        </p:spPr>
        <p:txBody>
          <a:bodyPr/>
          <a:lstStyle/>
          <a:p>
            <a:r>
              <a:rPr lang="en-US" sz="3200" dirty="0"/>
              <a:t>RDF Chain Query Optimization in a Distributed Environment</a:t>
            </a:r>
            <a:endParaRPr lang="en-US" dirty="0" smtClean="0">
              <a:solidFill>
                <a:srgbClr val="F2F2F2"/>
              </a:solidFill>
            </a:endParaRPr>
          </a:p>
        </p:txBody>
      </p:sp>
      <p:sp>
        <p:nvSpPr>
          <p:cNvPr id="3075" name="Tijdelijke aanduiding voor voettekst 8"/>
          <p:cNvSpPr>
            <a:spLocks noGrp="1"/>
          </p:cNvSpPr>
          <p:nvPr>
            <p:ph type="ftr" sz="quarter" idx="12"/>
          </p:nvPr>
        </p:nvSpPr>
        <p:spPr>
          <a:noFill/>
        </p:spPr>
        <p:txBody>
          <a:bodyPr/>
          <a:lstStyle/>
          <a:p>
            <a:r>
              <a:rPr lang="en-US" smtClean="0">
                <a:solidFill>
                  <a:srgbClr val="000000"/>
                </a:solidFill>
              </a:rPr>
              <a:t>SAC 2015</a:t>
            </a:r>
            <a:endParaRPr lang="en-US">
              <a:solidFill>
                <a:srgbClr val="000000"/>
              </a:solidFill>
            </a:endParaRPr>
          </a:p>
        </p:txBody>
      </p:sp>
      <p:graphicFrame>
        <p:nvGraphicFramePr>
          <p:cNvPr id="3101" name="Group 29"/>
          <p:cNvGraphicFramePr>
            <a:graphicFrameLocks noGrp="1"/>
          </p:cNvGraphicFramePr>
          <p:nvPr>
            <p:extLst>
              <p:ext uri="{D42A27DB-BD31-4B8C-83A1-F6EECF244321}">
                <p14:modId xmlns:p14="http://schemas.microsoft.com/office/powerpoint/2010/main" val="4242997106"/>
              </p:ext>
            </p:extLst>
          </p:nvPr>
        </p:nvGraphicFramePr>
        <p:xfrm>
          <a:off x="2195736" y="2996952"/>
          <a:ext cx="5421600" cy="2584800"/>
        </p:xfrm>
        <a:graphic>
          <a:graphicData uri="http://schemas.openxmlformats.org/drawingml/2006/table">
            <a:tbl>
              <a:tblPr/>
              <a:tblGrid>
                <a:gridCol w="2710800"/>
                <a:gridCol w="2710800"/>
              </a:tblGrid>
              <a:tr h="371475">
                <a:tc>
                  <a:txBody>
                    <a:bodyPr/>
                    <a:lstStyle/>
                    <a:p>
                      <a:pPr algn="ctr" eaLnBrk="1" hangingPunct="1">
                        <a:lnSpc>
                          <a:spcPct val="80000"/>
                        </a:lnSpc>
                      </a:pPr>
                      <a:r>
                        <a:rPr lang="en-US" sz="1800" b="1" dirty="0" smtClean="0">
                          <a:solidFill>
                            <a:srgbClr val="000000"/>
                          </a:solidFill>
                        </a:rPr>
                        <a:t>Alexander Hogenboom</a:t>
                      </a:r>
                      <a:endParaRPr lang="en-US" sz="1800" b="1" baseline="30000" dirty="0" smtClean="0">
                        <a:solidFill>
                          <a:srgbClr val="000000"/>
                        </a:solidFill>
                      </a:endParaRPr>
                    </a:p>
                    <a:p>
                      <a:pPr algn="ctr" eaLnBrk="1" hangingPunct="1">
                        <a:lnSpc>
                          <a:spcPct val="80000"/>
                        </a:lnSpc>
                      </a:pPr>
                      <a:endParaRPr lang="en-US" sz="800" b="1" dirty="0" smtClean="0">
                        <a:solidFill>
                          <a:srgbClr val="000000"/>
                        </a:solidFill>
                      </a:endParaRPr>
                    </a:p>
                    <a:p>
                      <a:pPr algn="ctr" eaLnBrk="1" hangingPunct="1">
                        <a:lnSpc>
                          <a:spcPct val="80000"/>
                        </a:lnSpc>
                      </a:pPr>
                      <a:r>
                        <a:rPr lang="en-US" sz="1200" b="1" dirty="0" smtClean="0">
                          <a:solidFill>
                            <a:srgbClr val="000000"/>
                          </a:solidFill>
                        </a:rPr>
                        <a:t>Erasmus University Rotterdam</a:t>
                      </a:r>
                    </a:p>
                    <a:p>
                      <a:pPr algn="ctr" eaLnBrk="1" hangingPunct="1">
                        <a:lnSpc>
                          <a:spcPct val="80000"/>
                        </a:lnSpc>
                      </a:pPr>
                      <a:r>
                        <a:rPr lang="en-US" sz="1200" b="1" dirty="0" smtClean="0">
                          <a:solidFill>
                            <a:srgbClr val="FFFFFF"/>
                          </a:solidFill>
                          <a:hlinkClick r:id="rId3"/>
                        </a:rPr>
                        <a:t>hogenboom@ese.eur.nl</a:t>
                      </a:r>
                      <a:endParaRPr lang="en-US" sz="1300" u="sng" dirty="0" smtClean="0">
                        <a:solidFill>
                          <a:srgbClr val="000000"/>
                        </a:solidFill>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800" b="1" dirty="0" smtClean="0"/>
                        <a:t>Ewout Niewenhuijse</a:t>
                      </a:r>
                      <a:endParaRPr lang="en-US" sz="1800" b="1" baseline="30000" dirty="0" smtClean="0"/>
                    </a:p>
                    <a:p>
                      <a:pPr algn="ctr" eaLnBrk="1" hangingPunct="1">
                        <a:lnSpc>
                          <a:spcPct val="80000"/>
                        </a:lnSpc>
                      </a:pPr>
                      <a:endParaRPr lang="en-US" sz="800" b="1" dirty="0" smtClean="0"/>
                    </a:p>
                    <a:p>
                      <a:pPr algn="ctr" eaLnBrk="1" hangingPunct="1">
                        <a:lnSpc>
                          <a:spcPct val="80000"/>
                        </a:lnSpc>
                      </a:pPr>
                      <a:r>
                        <a:rPr lang="en-US" sz="1200" b="1" dirty="0" smtClean="0"/>
                        <a:t>Erasmus University Rotterdam</a:t>
                      </a:r>
                    </a:p>
                    <a:p>
                      <a:pPr algn="ctr" eaLnBrk="1" hangingPunct="1">
                        <a:lnSpc>
                          <a:spcPct val="80000"/>
                        </a:lnSpc>
                      </a:pPr>
                      <a:r>
                        <a:rPr lang="en-US" sz="1200" b="1" dirty="0" smtClean="0">
                          <a:solidFill>
                            <a:srgbClr val="FFFFFF"/>
                          </a:solidFill>
                          <a:hlinkClick r:id="rId4"/>
                        </a:rPr>
                        <a:t>ewoutnwn@gmail.com</a:t>
                      </a:r>
                      <a:endParaRPr lang="en-US" sz="1200" u="sng" dirty="0" smtClean="0"/>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lvl="0" algn="ctr" eaLnBrk="1" hangingPunct="1">
                        <a:lnSpc>
                          <a:spcPct val="80000"/>
                        </a:lnSpc>
                      </a:pPr>
                      <a:r>
                        <a:rPr lang="en-US" sz="1800" b="1" dirty="0" smtClean="0"/>
                        <a:t>Milan Jansen</a:t>
                      </a:r>
                      <a:endParaRPr lang="en-US" sz="1800" b="1" baseline="30000" dirty="0" smtClean="0"/>
                    </a:p>
                    <a:p>
                      <a:pPr lvl="0" algn="ctr" eaLnBrk="1" hangingPunct="1">
                        <a:lnSpc>
                          <a:spcPct val="80000"/>
                        </a:lnSpc>
                      </a:pPr>
                      <a:endParaRPr lang="en-US" sz="800" dirty="0" smtClean="0"/>
                    </a:p>
                    <a:p>
                      <a:pPr lvl="0" algn="ctr" eaLnBrk="1" hangingPunct="1">
                        <a:lnSpc>
                          <a:spcPct val="80000"/>
                        </a:lnSpc>
                      </a:pPr>
                      <a:r>
                        <a:rPr lang="en-US" sz="1200" b="1" dirty="0" smtClean="0"/>
                        <a:t>Erasmus University Rotterdam</a:t>
                      </a:r>
                    </a:p>
                    <a:p>
                      <a:pPr lvl="0" algn="ctr" eaLnBrk="1" hangingPunct="1">
                        <a:lnSpc>
                          <a:spcPct val="80000"/>
                        </a:lnSpc>
                      </a:pPr>
                      <a:r>
                        <a:rPr lang="en-US" sz="1200" b="1" dirty="0" smtClean="0">
                          <a:hlinkClick r:id="rId5"/>
                        </a:rPr>
                        <a:t>milanjansen@gmail.com</a:t>
                      </a:r>
                      <a:endParaRPr lang="en-US" sz="1200" b="1" dirty="0" smtClean="0">
                        <a:solidFill>
                          <a:srgbClr val="000000"/>
                        </a:solidFill>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48" charset="-128"/>
                        </a:rPr>
                        <a:t>Flavius Frasincar</a:t>
                      </a:r>
                      <a:endParaRPr kumimoji="0" lang="en-US" sz="1800" b="1" i="0" u="none" strike="noStrike" cap="none" normalizeH="0" baseline="3000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48" charset="-128"/>
                        </a:rPr>
                        <a:t>Erasmus University Rotterdam</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48" charset="-128"/>
                          <a:hlinkClick r:id="rId6"/>
                        </a:rPr>
                        <a:t>frasincar@ese.eur.nl</a:t>
                      </a:r>
                      <a:endParaRPr kumimoji="0" lang="en-US" sz="1200" b="1" i="0" u="none" strike="noStrike" cap="none" normalizeH="0" baseline="0" dirty="0" smtClean="0">
                        <a:ln>
                          <a:noFill/>
                        </a:ln>
                        <a:solidFill>
                          <a:srgbClr val="000000"/>
                        </a:solidFill>
                        <a:effectLst/>
                        <a:latin typeface="Arial" charset="0"/>
                        <a:ea typeface="ＭＳ Ｐゴシック" pitchFamily="48" charset="-128"/>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gridSpan="2">
                  <a:txBody>
                    <a:bodyPr/>
                    <a:lstStyle/>
                    <a:p>
                      <a:pPr algn="ctr" eaLnBrk="1" hangingPunct="1">
                        <a:lnSpc>
                          <a:spcPct val="80000"/>
                        </a:lnSpc>
                      </a:pPr>
                      <a:r>
                        <a:rPr lang="en-US" sz="1800" b="1" dirty="0" smtClean="0">
                          <a:solidFill>
                            <a:srgbClr val="000000"/>
                          </a:solidFill>
                        </a:rPr>
                        <a:t>Damir Vandic</a:t>
                      </a:r>
                      <a:endParaRPr lang="en-US" sz="1800" b="1" baseline="30000" dirty="0" smtClean="0">
                        <a:solidFill>
                          <a:srgbClr val="000000"/>
                        </a:solidFill>
                      </a:endParaRPr>
                    </a:p>
                    <a:p>
                      <a:pPr algn="ctr" eaLnBrk="1" hangingPunct="1">
                        <a:lnSpc>
                          <a:spcPct val="80000"/>
                        </a:lnSpc>
                      </a:pPr>
                      <a:endParaRPr lang="en-US" sz="800" b="1" dirty="0" smtClean="0">
                        <a:solidFill>
                          <a:srgbClr val="000000"/>
                        </a:solidFill>
                      </a:endParaRPr>
                    </a:p>
                    <a:p>
                      <a:pPr algn="ctr" eaLnBrk="1" hangingPunct="1">
                        <a:lnSpc>
                          <a:spcPct val="80000"/>
                        </a:lnSpc>
                      </a:pPr>
                      <a:r>
                        <a:rPr lang="en-US" sz="1200" b="1" dirty="0" smtClean="0">
                          <a:solidFill>
                            <a:srgbClr val="000000"/>
                          </a:solidFill>
                        </a:rPr>
                        <a:t>Erasmus University Rotterdam</a:t>
                      </a:r>
                    </a:p>
                    <a:p>
                      <a:pPr algn="ctr" eaLnBrk="1" hangingPunct="1">
                        <a:lnSpc>
                          <a:spcPct val="80000"/>
                        </a:lnSpc>
                      </a:pPr>
                      <a:r>
                        <a:rPr lang="en-US" sz="1200" b="1" dirty="0" smtClean="0">
                          <a:solidFill>
                            <a:srgbClr val="FFFFFF"/>
                          </a:solidFill>
                          <a:hlinkClick r:id="rId7"/>
                        </a:rPr>
                        <a:t>vandic@ese.eur.nl</a:t>
                      </a:r>
                      <a:endParaRPr lang="en-US" sz="1300" u="sng" dirty="0" smtClean="0">
                        <a:solidFill>
                          <a:srgbClr val="000000"/>
                        </a:solidFill>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ea typeface="ＭＳ Ｐゴシック" pitchFamily="48" charset="-128"/>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 name="Tijdelijke aanduiding voor datum 1"/>
          <p:cNvSpPr>
            <a:spLocks noGrp="1"/>
          </p:cNvSpPr>
          <p:nvPr>
            <p:ph type="dt" sz="half" idx="11"/>
          </p:nvPr>
        </p:nvSpPr>
        <p:spPr/>
        <p:txBody>
          <a:bodyPr/>
          <a:lstStyle/>
          <a:p>
            <a:pPr>
              <a:defRPr/>
            </a:pPr>
            <a:r>
              <a:rPr lang="nl-NL" smtClean="0">
                <a:solidFill>
                  <a:srgbClr val="000000"/>
                </a:solidFill>
              </a:rPr>
              <a:t>April 14, 2015</a:t>
            </a: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sz="2800" dirty="0" smtClean="0">
                <a:solidFill>
                  <a:srgbClr val="000000"/>
                </a:solidFill>
              </a:rPr>
              <a:t>RDF Query Path Optimization </a:t>
            </a:r>
            <a:r>
              <a:rPr lang="en-US" sz="2800" dirty="0" smtClean="0">
                <a:solidFill>
                  <a:srgbClr val="000000"/>
                </a:solidFill>
              </a:rPr>
              <a:t>with 2PO</a:t>
            </a:r>
            <a:endParaRPr lang="en-US" dirty="0" smtClean="0"/>
          </a:p>
        </p:txBody>
      </p:sp>
      <p:sp>
        <p:nvSpPr>
          <p:cNvPr id="12291" name="Tijdelijke aanduiding voor inhoud 2"/>
          <p:cNvSpPr>
            <a:spLocks noGrp="1"/>
          </p:cNvSpPr>
          <p:nvPr>
            <p:ph idx="1"/>
          </p:nvPr>
        </p:nvSpPr>
        <p:spPr>
          <a:xfrm>
            <a:off x="827088" y="1412875"/>
            <a:ext cx="7993062" cy="4968875"/>
          </a:xfrm>
        </p:spPr>
        <p:txBody>
          <a:bodyPr/>
          <a:lstStyle/>
          <a:p>
            <a:r>
              <a:rPr lang="en-US" sz="2400" dirty="0" smtClean="0"/>
              <a:t>Using II, local optima are found by walking through the solution space (from random starting points), while only taking steps yielding improvement in solution quality</a:t>
            </a:r>
            <a:br>
              <a:rPr lang="en-US" sz="2400" dirty="0" smtClean="0"/>
            </a:br>
            <a:endParaRPr lang="en-US" sz="500" dirty="0" smtClean="0"/>
          </a:p>
          <a:p>
            <a:r>
              <a:rPr lang="en-US" sz="2400" dirty="0" smtClean="0"/>
              <a:t>The </a:t>
            </a:r>
            <a:r>
              <a:rPr lang="en-US" sz="2400" dirty="0" smtClean="0"/>
              <a:t>best local optimum thus found is used as starting point for SA: a walk through the solution space, where moves not yielding improvement are accepted with a declining </a:t>
            </a:r>
            <a:r>
              <a:rPr lang="en-US" sz="2400" dirty="0" smtClean="0"/>
              <a:t>probability</a:t>
            </a:r>
            <a:endParaRPr lang="en-US" sz="2000" dirty="0" smtClean="0"/>
          </a:p>
        </p:txBody>
      </p:sp>
      <p:sp>
        <p:nvSpPr>
          <p:cNvPr id="12292"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sz="2800" dirty="0" smtClean="0">
                <a:solidFill>
                  <a:srgbClr val="000000"/>
                </a:solidFill>
              </a:rPr>
              <a:t>RDF Query Path Optimization </a:t>
            </a:r>
            <a:r>
              <a:rPr lang="en-US" sz="2800" dirty="0" smtClean="0">
                <a:solidFill>
                  <a:srgbClr val="000000"/>
                </a:solidFill>
              </a:rPr>
              <a:t>with a GA (1)</a:t>
            </a:r>
            <a:endParaRPr lang="en-US" dirty="0" smtClean="0"/>
          </a:p>
        </p:txBody>
      </p:sp>
      <p:sp>
        <p:nvSpPr>
          <p:cNvPr id="12291" name="Tijdelijke aanduiding voor inhoud 2"/>
          <p:cNvSpPr>
            <a:spLocks noGrp="1"/>
          </p:cNvSpPr>
          <p:nvPr>
            <p:ph idx="1"/>
          </p:nvPr>
        </p:nvSpPr>
        <p:spPr>
          <a:xfrm>
            <a:off x="827088" y="1412875"/>
            <a:ext cx="7993062" cy="4968875"/>
          </a:xfrm>
        </p:spPr>
        <p:txBody>
          <a:bodyPr/>
          <a:lstStyle/>
          <a:p>
            <a:r>
              <a:rPr lang="en-US" sz="2400" dirty="0" smtClean="0"/>
              <a:t>A </a:t>
            </a:r>
            <a:r>
              <a:rPr lang="en-US" sz="2400" dirty="0"/>
              <a:t>population of solutions is subject to a </a:t>
            </a:r>
            <a:r>
              <a:rPr lang="en-US" sz="2400" dirty="0" smtClean="0"/>
              <a:t>process </a:t>
            </a:r>
            <a:r>
              <a:rPr lang="en-US" sz="2400" dirty="0"/>
              <a:t>of simulated evolution, adhering to the principle of </a:t>
            </a:r>
            <a:r>
              <a:rPr lang="en-US" sz="2400" dirty="0" smtClean="0"/>
              <a:t>survival </a:t>
            </a:r>
            <a:r>
              <a:rPr lang="en-US" sz="2400" dirty="0"/>
              <a:t>of </a:t>
            </a:r>
            <a:r>
              <a:rPr lang="en-US" sz="2400" dirty="0" smtClean="0"/>
              <a:t>the fittest</a:t>
            </a:r>
            <a:br>
              <a:rPr lang="en-US" sz="2400" dirty="0" smtClean="0"/>
            </a:br>
            <a:endParaRPr lang="en-US" sz="500" dirty="0"/>
          </a:p>
          <a:p>
            <a:r>
              <a:rPr lang="en-US" sz="2400" dirty="0" smtClean="0"/>
              <a:t>Fitness of a solution is inversely proportional to its associated solution costs</a:t>
            </a:r>
            <a:r>
              <a:rPr lang="en-US" sz="2400" dirty="0" smtClean="0"/>
              <a:t/>
            </a:r>
            <a:br>
              <a:rPr lang="en-US" sz="2400" dirty="0" smtClean="0"/>
            </a:br>
            <a:endParaRPr lang="en-US" sz="500" dirty="0" smtClean="0"/>
          </a:p>
          <a:p>
            <a:r>
              <a:rPr lang="en-US" sz="2400" dirty="0" smtClean="0"/>
              <a:t>Some of the fittest solutions are selected for proliferation in subsequent generations</a:t>
            </a:r>
            <a:br>
              <a:rPr lang="en-US" sz="2400" dirty="0" smtClean="0"/>
            </a:br>
            <a:endParaRPr lang="en-US" sz="500" dirty="0" smtClean="0"/>
          </a:p>
          <a:p>
            <a:r>
              <a:rPr lang="en-US" sz="2400" dirty="0" smtClean="0"/>
              <a:t>The fittest solutions are randomly combined in order to generate offspring for subsequent generations</a:t>
            </a:r>
            <a:br>
              <a:rPr lang="en-US" sz="2400" dirty="0" smtClean="0"/>
            </a:br>
            <a:endParaRPr lang="en-US" sz="500" dirty="0" smtClean="0"/>
          </a:p>
          <a:p>
            <a:r>
              <a:rPr lang="en-US" sz="2400" dirty="0" smtClean="0"/>
              <a:t>Solutions are randomly mutated as well</a:t>
            </a:r>
          </a:p>
          <a:p>
            <a:endParaRPr lang="en-US" sz="2000" dirty="0" smtClean="0"/>
          </a:p>
        </p:txBody>
      </p:sp>
      <p:sp>
        <p:nvSpPr>
          <p:cNvPr id="12292" name="Tijdelijke aanduiding voor voettekst 3"/>
          <p:cNvSpPr>
            <a:spLocks noGrp="1"/>
          </p:cNvSpPr>
          <p:nvPr>
            <p:ph type="ftr" sz="quarter" idx="10"/>
          </p:nvPr>
        </p:nvSpPr>
        <p:spPr>
          <a:noFill/>
        </p:spPr>
        <p:txBody>
          <a:bodyPr/>
          <a:lstStyle/>
          <a:p>
            <a:r>
              <a:rPr lang="en-US" smtClean="0"/>
              <a:t>SAC 2015</a:t>
            </a:r>
            <a:endParaRPr lang="en-US" smtClean="0"/>
          </a:p>
        </p:txBody>
      </p:sp>
    </p:spTree>
    <p:extLst>
      <p:ext uri="{BB962C8B-B14F-4D97-AF65-F5344CB8AC3E}">
        <p14:creationId xmlns:p14="http://schemas.microsoft.com/office/powerpoint/2010/main" val="1695091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a:t>
            </a:r>
            <a:r>
              <a:rPr lang="en-US" sz="2800" dirty="0" smtClean="0"/>
              <a:t>Query Path Optimization </a:t>
            </a:r>
            <a:r>
              <a:rPr lang="en-US" sz="2800" dirty="0" smtClean="0"/>
              <a:t>with </a:t>
            </a:r>
            <a:r>
              <a:rPr lang="en-US" sz="2800" dirty="0" smtClean="0"/>
              <a:t>a GA </a:t>
            </a:r>
            <a:r>
              <a:rPr lang="en-US" sz="2800" dirty="0" smtClean="0"/>
              <a:t>(2)</a:t>
            </a:r>
            <a:endParaRPr lang="en-US" dirty="0" smtClean="0"/>
          </a:p>
        </p:txBody>
      </p:sp>
      <p:sp>
        <p:nvSpPr>
          <p:cNvPr id="15363" name="Tijdelijke aanduiding voor inhoud 2"/>
          <p:cNvSpPr>
            <a:spLocks noGrp="1"/>
          </p:cNvSpPr>
          <p:nvPr>
            <p:ph idx="1"/>
          </p:nvPr>
        </p:nvSpPr>
        <p:spPr>
          <a:xfrm>
            <a:off x="827088" y="1412875"/>
            <a:ext cx="7993062" cy="4968875"/>
          </a:xfrm>
        </p:spPr>
        <p:txBody>
          <a:bodyPr/>
          <a:lstStyle/>
          <a:p>
            <a:r>
              <a:rPr lang="en-US" sz="2400" dirty="0" smtClean="0"/>
              <a:t>We model the solution space based on an ordinal number scheme for encoding chain queries</a:t>
            </a:r>
            <a:br>
              <a:rPr lang="en-US" sz="2400" dirty="0" smtClean="0"/>
            </a:br>
            <a:endParaRPr lang="en-US" sz="500" dirty="0" smtClean="0"/>
          </a:p>
          <a:p>
            <a:r>
              <a:rPr lang="en-US" sz="2400" dirty="0" smtClean="0"/>
              <a:t>The encoding scheme iteratively joins two concepts in an ordered list of concepts, while saving the result on the position of first appearing concept</a:t>
            </a:r>
            <a:br>
              <a:rPr lang="en-US" sz="2400" dirty="0" smtClean="0"/>
            </a:br>
            <a:r>
              <a:rPr lang="en-US" sz="500" dirty="0" smtClean="0"/>
              <a:t/>
            </a:r>
            <a:br>
              <a:rPr lang="en-US" sz="500" dirty="0" smtClean="0"/>
            </a:br>
            <a:endParaRPr lang="en-US" sz="500" dirty="0" smtClean="0"/>
          </a:p>
          <a:p>
            <a:r>
              <a:rPr lang="en-US" sz="2400" dirty="0" smtClean="0"/>
              <a:t>Example:</a:t>
            </a:r>
          </a:p>
          <a:p>
            <a:pPr lvl="1"/>
            <a:r>
              <a:rPr lang="en-US" sz="2000" dirty="0" smtClean="0"/>
              <a:t>(t1, t2, t3, t4): join 2 and 4</a:t>
            </a:r>
            <a:endParaRPr lang="en-US" sz="300" dirty="0" smtClean="0"/>
          </a:p>
          <a:p>
            <a:pPr lvl="1"/>
            <a:r>
              <a:rPr lang="en-US" sz="2000" dirty="0" smtClean="0"/>
              <a:t>(t1, t2t4, t3): join 2 and 1</a:t>
            </a:r>
            <a:endParaRPr lang="en-US" sz="300" dirty="0" smtClean="0"/>
          </a:p>
          <a:p>
            <a:pPr lvl="1"/>
            <a:r>
              <a:rPr lang="en-US" sz="2000" dirty="0" smtClean="0"/>
              <a:t>(t2t4t1, t3): join 2 and 1</a:t>
            </a:r>
            <a:endParaRPr lang="en-US" sz="300" dirty="0" smtClean="0"/>
          </a:p>
          <a:p>
            <a:pPr lvl="1"/>
            <a:r>
              <a:rPr lang="en-US" sz="2000" dirty="0" smtClean="0"/>
              <a:t>(t3t2t4t1)</a:t>
            </a:r>
            <a:br>
              <a:rPr lang="en-US" sz="2000" dirty="0" smtClean="0"/>
            </a:br>
            <a:endParaRPr lang="en-US" sz="500" dirty="0" smtClean="0"/>
          </a:p>
          <a:p>
            <a:r>
              <a:rPr lang="en-US" sz="2400" dirty="0" smtClean="0"/>
              <a:t>Encoded solution: ((2,4),(2,1),(2,1))</a:t>
            </a:r>
          </a:p>
        </p:txBody>
      </p:sp>
      <p:sp>
        <p:nvSpPr>
          <p:cNvPr id="15364" name="Tijdelijke aanduiding voor voettekst 3"/>
          <p:cNvSpPr>
            <a:spLocks noGrp="1"/>
          </p:cNvSpPr>
          <p:nvPr>
            <p:ph type="ftr" sz="quarter" idx="10"/>
          </p:nvPr>
        </p:nvSpPr>
        <p:spPr>
          <a:noFill/>
        </p:spPr>
        <p:txBody>
          <a:bodyPr/>
          <a:lstStyle/>
          <a:p>
            <a:r>
              <a:rPr lang="en-US" smtClean="0"/>
              <a:t>SAC 2015</a:t>
            </a:r>
            <a:endParaRPr lang="en-US" smtClean="0"/>
          </a:p>
        </p:txBody>
      </p:sp>
      <p:pic>
        <p:nvPicPr>
          <p:cNvPr id="6" name="Picture 3" descr="C:\Files\PhD\papers\wi12-rcq\presentation\fig_bushy.png"/>
          <p:cNvPicPr>
            <a:picLocks noChangeAspect="1" noChangeArrowheads="1"/>
          </p:cNvPicPr>
          <p:nvPr/>
        </p:nvPicPr>
        <p:blipFill>
          <a:blip r:embed="rId3" cstate="print"/>
          <a:srcRect/>
          <a:stretch>
            <a:fillRect/>
          </a:stretch>
        </p:blipFill>
        <p:spPr bwMode="auto">
          <a:xfrm>
            <a:off x="6896732" y="3583174"/>
            <a:ext cx="1563700" cy="2078074"/>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a:t>
            </a:r>
            <a:r>
              <a:rPr lang="en-US" sz="2800" dirty="0" smtClean="0"/>
              <a:t>Query Path </a:t>
            </a:r>
            <a:r>
              <a:rPr lang="en-US" sz="2800" dirty="0" smtClean="0"/>
              <a:t>Optimization with </a:t>
            </a:r>
            <a:r>
              <a:rPr lang="en-US" sz="2800" dirty="0" smtClean="0"/>
              <a:t>ACO </a:t>
            </a:r>
            <a:r>
              <a:rPr lang="en-US" sz="2800" dirty="0" smtClean="0"/>
              <a:t>(1)</a:t>
            </a:r>
            <a:endParaRPr lang="en-US" dirty="0" smtClean="0"/>
          </a:p>
        </p:txBody>
      </p:sp>
      <p:sp>
        <p:nvSpPr>
          <p:cNvPr id="15363" name="Tijdelijke aanduiding voor inhoud 2"/>
          <p:cNvSpPr>
            <a:spLocks noGrp="1"/>
          </p:cNvSpPr>
          <p:nvPr>
            <p:ph idx="1"/>
          </p:nvPr>
        </p:nvSpPr>
        <p:spPr>
          <a:xfrm>
            <a:off x="827088" y="1412875"/>
            <a:ext cx="8065392" cy="4968875"/>
          </a:xfrm>
        </p:spPr>
        <p:txBody>
          <a:bodyPr/>
          <a:lstStyle/>
          <a:p>
            <a:r>
              <a:rPr lang="en-US" sz="2400" dirty="0" smtClean="0"/>
              <a:t>Artificial ants explore a solution space by iteratively:</a:t>
            </a:r>
          </a:p>
          <a:p>
            <a:pPr lvl="1"/>
            <a:r>
              <a:rPr lang="en-US" sz="2000" dirty="0" smtClean="0"/>
              <a:t>Constructing a path from a starting point to an ending point</a:t>
            </a:r>
          </a:p>
          <a:p>
            <a:pPr lvl="1"/>
            <a:r>
              <a:rPr lang="en-US" sz="2000" dirty="0" smtClean="0"/>
              <a:t>Updating pheromone traces marking their paths</a:t>
            </a:r>
            <a:br>
              <a:rPr lang="en-US" sz="2000" dirty="0" smtClean="0"/>
            </a:br>
            <a:endParaRPr lang="en-US" sz="500" dirty="0" smtClean="0"/>
          </a:p>
          <a:p>
            <a:r>
              <a:rPr lang="en-US" sz="2400" dirty="0" smtClean="0"/>
              <a:t>Pheromone traces evaporate over time</a:t>
            </a:r>
            <a:br>
              <a:rPr lang="en-US" sz="2400" dirty="0" smtClean="0"/>
            </a:br>
            <a:endParaRPr lang="en-US" sz="500" dirty="0" smtClean="0"/>
          </a:p>
          <a:p>
            <a:r>
              <a:rPr lang="en-US" sz="2400" dirty="0" smtClean="0"/>
              <a:t>Steps </a:t>
            </a:r>
            <a:r>
              <a:rPr lang="en-US" sz="2400" dirty="0" smtClean="0"/>
              <a:t>depend on pheromone traces and local heuristics</a:t>
            </a:r>
            <a:br>
              <a:rPr lang="en-US" sz="2400" dirty="0" smtClean="0"/>
            </a:br>
            <a:endParaRPr lang="en-US" sz="500" dirty="0" smtClean="0"/>
          </a:p>
          <a:p>
            <a:r>
              <a:rPr lang="en-US" sz="2400" dirty="0" smtClean="0"/>
              <a:t>Solutions are encoded by means of the ordinal number encoding scheme used for the GA</a:t>
            </a:r>
            <a:br>
              <a:rPr lang="en-US" sz="2400" dirty="0" smtClean="0"/>
            </a:br>
            <a:endParaRPr lang="en-US" sz="500" dirty="0" smtClean="0"/>
          </a:p>
          <a:p>
            <a:r>
              <a:rPr lang="en-US" sz="2400" dirty="0" smtClean="0"/>
              <a:t>The solution space can thus be represented as a graph that is to be traversed by the artificial ants</a:t>
            </a:r>
            <a:endParaRPr lang="en-US" sz="2000" dirty="0" smtClean="0"/>
          </a:p>
        </p:txBody>
      </p:sp>
      <p:sp>
        <p:nvSpPr>
          <p:cNvPr id="15364"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a:t>
            </a:r>
            <a:r>
              <a:rPr lang="en-US" sz="2800" dirty="0" smtClean="0"/>
              <a:t>Query Path </a:t>
            </a:r>
            <a:r>
              <a:rPr lang="en-US" sz="2800" dirty="0" smtClean="0"/>
              <a:t>Optimization with </a:t>
            </a:r>
            <a:r>
              <a:rPr lang="en-US" sz="2800" dirty="0" smtClean="0"/>
              <a:t>ACO (2)</a:t>
            </a:r>
            <a:endParaRPr lang="en-US" dirty="0" smtClean="0"/>
          </a:p>
        </p:txBody>
      </p:sp>
      <p:sp>
        <p:nvSpPr>
          <p:cNvPr id="15364" name="Tijdelijke aanduiding voor voettekst 3"/>
          <p:cNvSpPr>
            <a:spLocks noGrp="1"/>
          </p:cNvSpPr>
          <p:nvPr>
            <p:ph type="ftr" sz="quarter" idx="10"/>
          </p:nvPr>
        </p:nvSpPr>
        <p:spPr>
          <a:noFill/>
        </p:spPr>
        <p:txBody>
          <a:bodyPr/>
          <a:lstStyle/>
          <a:p>
            <a:r>
              <a:rPr lang="en-US" smtClean="0"/>
              <a:t>SAC 2015</a:t>
            </a:r>
            <a:endParaRPr lang="en-US" smtClean="0"/>
          </a:p>
        </p:txBody>
      </p:sp>
      <p:pic>
        <p:nvPicPr>
          <p:cNvPr id="3074" name="Picture 2" descr="C:\Files\PhD\papers\wi12-rcq\presentation\fig_aco.png"/>
          <p:cNvPicPr>
            <a:picLocks noChangeAspect="1" noChangeArrowheads="1"/>
          </p:cNvPicPr>
          <p:nvPr/>
        </p:nvPicPr>
        <p:blipFill>
          <a:blip r:embed="rId3" cstate="print"/>
          <a:srcRect/>
          <a:stretch>
            <a:fillRect/>
          </a:stretch>
        </p:blipFill>
        <p:spPr bwMode="auto">
          <a:xfrm>
            <a:off x="1547664" y="1232222"/>
            <a:ext cx="6768752" cy="5293122"/>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sz="2800" dirty="0" smtClean="0">
                <a:solidFill>
                  <a:srgbClr val="000000"/>
                </a:solidFill>
              </a:rPr>
              <a:t>Evaluation</a:t>
            </a:r>
            <a:endParaRPr lang="en-US" dirty="0" smtClean="0"/>
          </a:p>
        </p:txBody>
      </p:sp>
      <p:sp>
        <p:nvSpPr>
          <p:cNvPr id="17411" name="Tijdelijke aanduiding voor inhoud 2"/>
          <p:cNvSpPr>
            <a:spLocks noGrp="1"/>
          </p:cNvSpPr>
          <p:nvPr>
            <p:ph idx="1"/>
          </p:nvPr>
        </p:nvSpPr>
        <p:spPr>
          <a:xfrm>
            <a:off x="827088" y="1412875"/>
            <a:ext cx="8065392" cy="4968875"/>
          </a:xfrm>
        </p:spPr>
        <p:txBody>
          <a:bodyPr/>
          <a:lstStyle/>
          <a:p>
            <a:r>
              <a:rPr lang="en-US" sz="2400" dirty="0" smtClean="0"/>
              <a:t>We evaluate RDF chain query optimization (RCQ</a:t>
            </a:r>
            <a:r>
              <a:rPr lang="en-US" sz="2400" dirty="0" smtClean="0"/>
              <a:t>) over 34 SPARQL endpoints </a:t>
            </a:r>
            <a:r>
              <a:rPr lang="en-US" sz="2400" dirty="0" smtClean="0"/>
              <a:t>by means of 2PO, a GA, and </a:t>
            </a:r>
            <a:r>
              <a:rPr lang="en-US" sz="2400" dirty="0" smtClean="0"/>
              <a:t>ACO, with nested-loop joins, bind joins, and </a:t>
            </a:r>
            <a:r>
              <a:rPr lang="en-US" sz="2400" dirty="0" err="1" smtClean="0"/>
              <a:t>AGJoins</a:t>
            </a:r>
            <a:r>
              <a:rPr lang="en-US" sz="2400" dirty="0" smtClean="0"/>
              <a:t/>
            </a:r>
            <a:br>
              <a:rPr lang="en-US" sz="2400" dirty="0" smtClean="0"/>
            </a:br>
            <a:endParaRPr lang="en-US" sz="500" dirty="0" smtClean="0"/>
          </a:p>
          <a:p>
            <a:r>
              <a:rPr lang="en-US" sz="2400" dirty="0" smtClean="0"/>
              <a:t>Configuration of algorithms derived from literature</a:t>
            </a:r>
            <a:r>
              <a:rPr lang="en-US" sz="2400" dirty="0" smtClean="0"/>
              <a:t/>
            </a:r>
            <a:br>
              <a:rPr lang="en-US" sz="2400" dirty="0" smtClean="0"/>
            </a:br>
            <a:endParaRPr lang="en-US" sz="500" dirty="0" smtClean="0"/>
          </a:p>
          <a:p>
            <a:r>
              <a:rPr lang="en-US" sz="2400" dirty="0" smtClean="0"/>
              <a:t>The full solution space is considered</a:t>
            </a:r>
            <a:br>
              <a:rPr lang="en-US" sz="2400" dirty="0" smtClean="0"/>
            </a:br>
            <a:endParaRPr lang="en-US" sz="500" dirty="0" smtClean="0"/>
          </a:p>
          <a:p>
            <a:r>
              <a:rPr lang="en-GB" sz="2400" dirty="0" smtClean="0"/>
              <a:t>Each algorithm is assessed in terms of</a:t>
            </a:r>
            <a:r>
              <a:rPr lang="en-US" sz="2400" dirty="0" smtClean="0"/>
              <a:t> execution time and solution quality,</a:t>
            </a:r>
            <a:r>
              <a:rPr lang="en-GB" sz="2400" dirty="0" smtClean="0"/>
              <a:t> for chain queries varying in length from 3 to 20 predicates (2 to 19 joins)</a:t>
            </a:r>
            <a:br>
              <a:rPr lang="en-GB" sz="2400" dirty="0" smtClean="0"/>
            </a:br>
            <a:endParaRPr lang="en-GB" sz="500" dirty="0" smtClean="0"/>
          </a:p>
          <a:p>
            <a:r>
              <a:rPr lang="en-GB" sz="2400" dirty="0" smtClean="0"/>
              <a:t>For each length, we consider 1,000 random queries</a:t>
            </a:r>
            <a:r>
              <a:rPr lang="en-GB" sz="2400" dirty="0" smtClean="0"/>
              <a:t/>
            </a:r>
            <a:br>
              <a:rPr lang="en-GB" sz="2400" dirty="0" smtClean="0"/>
            </a:br>
            <a:endParaRPr lang="en-GB" sz="500" dirty="0" smtClean="0"/>
          </a:p>
          <a:p>
            <a:r>
              <a:rPr lang="en-GB" sz="2400" dirty="0" smtClean="0"/>
              <a:t>Transmission times are drawn from empirically obtained transmission time distributions per endpoint</a:t>
            </a:r>
            <a:endParaRPr lang="en-US" sz="2400" dirty="0" smtClean="0"/>
          </a:p>
        </p:txBody>
      </p:sp>
      <p:sp>
        <p:nvSpPr>
          <p:cNvPr id="17412"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sz="2800" dirty="0" smtClean="0">
                <a:solidFill>
                  <a:srgbClr val="000000"/>
                </a:solidFill>
              </a:rPr>
              <a:t>Performance for Nested-Loop Joins</a:t>
            </a:r>
            <a:endParaRPr lang="en-US" dirty="0" smtClean="0"/>
          </a:p>
        </p:txBody>
      </p:sp>
      <p:sp>
        <p:nvSpPr>
          <p:cNvPr id="18436" name="Tijdelijke aanduiding voor voettekst 3"/>
          <p:cNvSpPr>
            <a:spLocks noGrp="1"/>
          </p:cNvSpPr>
          <p:nvPr>
            <p:ph type="ftr" sz="quarter" idx="10"/>
          </p:nvPr>
        </p:nvSpPr>
        <p:spPr>
          <a:noFill/>
        </p:spPr>
        <p:txBody>
          <a:bodyPr/>
          <a:lstStyle/>
          <a:p>
            <a:r>
              <a:rPr lang="en-US" smtClean="0"/>
              <a:t>SAC 2015</a:t>
            </a:r>
            <a:endParaRPr lang="en-US"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4026348"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16832"/>
            <a:ext cx="4026337"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sz="2800" dirty="0" smtClean="0">
                <a:solidFill>
                  <a:srgbClr val="000000"/>
                </a:solidFill>
              </a:rPr>
              <a:t>Performance for Bind Joins</a:t>
            </a:r>
            <a:endParaRPr lang="en-US" dirty="0" smtClean="0"/>
          </a:p>
        </p:txBody>
      </p:sp>
      <p:sp>
        <p:nvSpPr>
          <p:cNvPr id="18436" name="Tijdelijke aanduiding voor voettekst 3"/>
          <p:cNvSpPr>
            <a:spLocks noGrp="1"/>
          </p:cNvSpPr>
          <p:nvPr>
            <p:ph type="ftr" sz="quarter" idx="10"/>
          </p:nvPr>
        </p:nvSpPr>
        <p:spPr>
          <a:noFill/>
        </p:spPr>
        <p:txBody>
          <a:bodyPr/>
          <a:lstStyle/>
          <a:p>
            <a:r>
              <a:rPr lang="en-US" smtClean="0"/>
              <a:t>SAC 2015</a:t>
            </a:r>
            <a:endParaRPr lang="en-US"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4026337"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16832"/>
            <a:ext cx="4026337"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sz="2800" dirty="0" smtClean="0">
                <a:solidFill>
                  <a:srgbClr val="000000"/>
                </a:solidFill>
              </a:rPr>
              <a:t>Performance for </a:t>
            </a:r>
            <a:r>
              <a:rPr lang="en-US" sz="2800" dirty="0" err="1" smtClean="0">
                <a:solidFill>
                  <a:srgbClr val="000000"/>
                </a:solidFill>
              </a:rPr>
              <a:t>AGJoins</a:t>
            </a:r>
            <a:endParaRPr lang="en-US" dirty="0" smtClean="0"/>
          </a:p>
        </p:txBody>
      </p:sp>
      <p:sp>
        <p:nvSpPr>
          <p:cNvPr id="18436" name="Tijdelijke aanduiding voor voettekst 3"/>
          <p:cNvSpPr>
            <a:spLocks noGrp="1"/>
          </p:cNvSpPr>
          <p:nvPr>
            <p:ph type="ftr" sz="quarter" idx="10"/>
          </p:nvPr>
        </p:nvSpPr>
        <p:spPr>
          <a:noFill/>
        </p:spPr>
        <p:txBody>
          <a:bodyPr/>
          <a:lstStyle/>
          <a:p>
            <a:r>
              <a:rPr lang="en-US" smtClean="0"/>
              <a:t>SAC 2015</a:t>
            </a:r>
            <a:endParaRPr lang="en-US"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4026337"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16832"/>
            <a:ext cx="4026337"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0302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US" sz="2800" smtClean="0"/>
              <a:t>Conclusions</a:t>
            </a:r>
            <a:endParaRPr lang="en-US" sz="3200" smtClean="0"/>
          </a:p>
        </p:txBody>
      </p:sp>
      <p:sp>
        <p:nvSpPr>
          <p:cNvPr id="21507" name="Tijdelijke aanduiding voor inhoud 2"/>
          <p:cNvSpPr>
            <a:spLocks noGrp="1"/>
          </p:cNvSpPr>
          <p:nvPr>
            <p:ph idx="1"/>
          </p:nvPr>
        </p:nvSpPr>
        <p:spPr/>
        <p:txBody>
          <a:bodyPr/>
          <a:lstStyle/>
          <a:p>
            <a:r>
              <a:rPr lang="en-US" sz="2400" dirty="0"/>
              <a:t>For smaller chain queries, ACO produces the best query plans in the least amount of </a:t>
            </a:r>
            <a:r>
              <a:rPr lang="en-US" sz="2400" dirty="0" smtClean="0"/>
              <a:t>time</a:t>
            </a:r>
            <a:br>
              <a:rPr lang="en-US" sz="2400" dirty="0" smtClean="0"/>
            </a:br>
            <a:endParaRPr lang="en-US" sz="500" dirty="0"/>
          </a:p>
          <a:p>
            <a:r>
              <a:rPr lang="en-US" sz="2400" dirty="0"/>
              <a:t>For larger chain queries, </a:t>
            </a:r>
            <a:r>
              <a:rPr lang="en-US" sz="2400" dirty="0" smtClean="0"/>
              <a:t>a GA is typically the fastest optimization algorithm, that moreover produces competitive solutions</a:t>
            </a:r>
            <a:br>
              <a:rPr lang="en-US" sz="2400" dirty="0" smtClean="0"/>
            </a:br>
            <a:endParaRPr lang="en-US" sz="500" dirty="0" smtClean="0"/>
          </a:p>
          <a:p>
            <a:r>
              <a:rPr lang="en-US" sz="2400" dirty="0" smtClean="0"/>
              <a:t>ACO tends to produce the best solutions for larger chain queries, but has scalability issues in terms of execution time</a:t>
            </a:r>
            <a:endParaRPr lang="en-US" sz="2400" dirty="0" smtClean="0"/>
          </a:p>
        </p:txBody>
      </p:sp>
      <p:sp>
        <p:nvSpPr>
          <p:cNvPr id="21508"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en-US" sz="2800" smtClean="0"/>
              <a:t>Introduction (1)</a:t>
            </a:r>
            <a:endParaRPr lang="en-US" smtClean="0"/>
          </a:p>
        </p:txBody>
      </p:sp>
      <p:sp>
        <p:nvSpPr>
          <p:cNvPr id="4099" name="Tijdelijke aanduiding voor inhoud 2"/>
          <p:cNvSpPr>
            <a:spLocks noGrp="1"/>
          </p:cNvSpPr>
          <p:nvPr>
            <p:ph idx="1"/>
          </p:nvPr>
        </p:nvSpPr>
        <p:spPr>
          <a:xfrm>
            <a:off x="827088" y="1412875"/>
            <a:ext cx="7993384" cy="4968875"/>
          </a:xfrm>
        </p:spPr>
        <p:txBody>
          <a:bodyPr/>
          <a:lstStyle/>
          <a:p>
            <a:r>
              <a:rPr lang="en-GB" sz="2400" dirty="0" smtClean="0"/>
              <a:t>The Semantic Web allows for an ever-growing amount of data to be stored in many heterogeneous, yet interconnected sources</a:t>
            </a:r>
            <a:br>
              <a:rPr lang="en-GB" sz="2400" dirty="0" smtClean="0"/>
            </a:br>
            <a:endParaRPr lang="en-GB" sz="500" dirty="0" smtClean="0"/>
          </a:p>
          <a:p>
            <a:r>
              <a:rPr lang="en-GB" sz="2400" dirty="0" smtClean="0"/>
              <a:t>Fast query engines are needed for efficient querying of large amounts of data, typically represented by means of the Resource Description Framework (RDF</a:t>
            </a:r>
            <a:r>
              <a:rPr lang="en-GB" sz="2400" dirty="0" smtClean="0"/>
              <a:t>)</a:t>
            </a:r>
            <a:br>
              <a:rPr lang="en-GB" sz="2400" dirty="0" smtClean="0"/>
            </a:br>
            <a:endParaRPr lang="en-GB" sz="500" dirty="0" smtClean="0"/>
          </a:p>
          <a:p>
            <a:r>
              <a:rPr lang="en-GB" sz="2400" dirty="0"/>
              <a:t>A major challenge lies in optimizing query paths: the order in which distinct parts of a query are evaluated</a:t>
            </a:r>
            <a:endParaRPr lang="en-US" sz="2400" dirty="0" smtClean="0"/>
          </a:p>
        </p:txBody>
      </p:sp>
      <p:sp>
        <p:nvSpPr>
          <p:cNvPr id="4100"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US" sz="2800" smtClean="0"/>
              <a:t>Future Work</a:t>
            </a:r>
            <a:endParaRPr lang="en-US" smtClean="0"/>
          </a:p>
        </p:txBody>
      </p:sp>
      <p:sp>
        <p:nvSpPr>
          <p:cNvPr id="22531" name="Tijdelijke aanduiding voor inhoud 2"/>
          <p:cNvSpPr>
            <a:spLocks noGrp="1"/>
          </p:cNvSpPr>
          <p:nvPr>
            <p:ph idx="1"/>
          </p:nvPr>
        </p:nvSpPr>
        <p:spPr>
          <a:xfrm>
            <a:off x="827088" y="1412875"/>
            <a:ext cx="7993384" cy="4968875"/>
          </a:xfrm>
        </p:spPr>
        <p:txBody>
          <a:bodyPr/>
          <a:lstStyle/>
          <a:p>
            <a:r>
              <a:rPr lang="en-US" sz="2400" dirty="0"/>
              <a:t>Optimize the scalability of the ACO algorithm</a:t>
            </a:r>
          </a:p>
          <a:p>
            <a:endParaRPr lang="en-US" sz="500" dirty="0"/>
          </a:p>
          <a:p>
            <a:r>
              <a:rPr lang="en-US" sz="2400" dirty="0"/>
              <a:t>Evaluate our methods in a setting in which the algorithms can be run continuously</a:t>
            </a:r>
          </a:p>
          <a:p>
            <a:endParaRPr lang="en-US" sz="500" dirty="0"/>
          </a:p>
          <a:p>
            <a:r>
              <a:rPr lang="en-US" sz="2400" dirty="0"/>
              <a:t>Optimize other types of queries, e.g., star queries or cyclic queries</a:t>
            </a:r>
            <a:endParaRPr lang="en-US" sz="2400" dirty="0" smtClean="0"/>
          </a:p>
        </p:txBody>
      </p:sp>
      <p:sp>
        <p:nvSpPr>
          <p:cNvPr id="22532"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dirty="0" smtClean="0"/>
              <a:t>Questions?</a:t>
            </a:r>
          </a:p>
        </p:txBody>
      </p:sp>
      <p:sp>
        <p:nvSpPr>
          <p:cNvPr id="14339" name="Tijdelijke aanduiding voor inhoud 2"/>
          <p:cNvSpPr>
            <a:spLocks noGrp="1"/>
          </p:cNvSpPr>
          <p:nvPr>
            <p:ph idx="1"/>
          </p:nvPr>
        </p:nvSpPr>
        <p:spPr>
          <a:xfrm>
            <a:off x="784225" y="1412875"/>
            <a:ext cx="8283575" cy="4968875"/>
          </a:xfrm>
        </p:spPr>
        <p:txBody>
          <a:bodyPr/>
          <a:lstStyle/>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lgn="r">
              <a:buFontTx/>
              <a:buNone/>
              <a:defRPr/>
            </a:pPr>
            <a:endParaRPr lang="en-US" sz="1400" dirty="0" smtClean="0"/>
          </a:p>
          <a:p>
            <a:pPr marL="355600" lvl="1" indent="0" algn="r">
              <a:buFontTx/>
              <a:buNone/>
              <a:defRPr/>
            </a:pPr>
            <a:endParaRPr lang="en-US" sz="1400" dirty="0" smtClean="0"/>
          </a:p>
          <a:p>
            <a:pPr marL="355600" lvl="1" indent="0" algn="r">
              <a:buFontTx/>
              <a:buNone/>
              <a:defRPr/>
            </a:pPr>
            <a:endParaRPr lang="en-US" sz="1600" dirty="0" smtClean="0"/>
          </a:p>
          <a:p>
            <a:pPr marL="0" lvl="1" indent="0" algn="ctr">
              <a:buFontTx/>
              <a:buNone/>
              <a:defRPr/>
            </a:pPr>
            <a:r>
              <a:rPr lang="en-US" sz="1600" b="1" dirty="0" smtClean="0"/>
              <a:t>Alexander Hogenboom</a:t>
            </a:r>
            <a:r>
              <a:rPr lang="en-US" sz="1600" dirty="0" smtClean="0"/>
              <a:t/>
            </a:r>
            <a:br>
              <a:rPr lang="en-US" sz="1600" dirty="0" smtClean="0"/>
            </a:br>
            <a:r>
              <a:rPr lang="en-US" sz="1600" dirty="0" smtClean="0"/>
              <a:t>Erasmus School of Economics</a:t>
            </a:r>
            <a:br>
              <a:rPr lang="en-US" sz="1600" dirty="0" smtClean="0"/>
            </a:br>
            <a:r>
              <a:rPr lang="en-US" sz="1600" dirty="0" smtClean="0"/>
              <a:t>Erasmus University Rotterdam</a:t>
            </a:r>
            <a:br>
              <a:rPr lang="en-US" sz="1600" dirty="0" smtClean="0"/>
            </a:br>
            <a:r>
              <a:rPr lang="en-US" sz="1600" dirty="0" smtClean="0"/>
              <a:t>P.O. Box 1738, NL-3000 DR</a:t>
            </a:r>
            <a:br>
              <a:rPr lang="en-US" sz="1600" dirty="0" smtClean="0"/>
            </a:br>
            <a:r>
              <a:rPr lang="en-US" sz="1600" dirty="0" smtClean="0"/>
              <a:t>Rotterdam, the Netherlands</a:t>
            </a:r>
          </a:p>
          <a:p>
            <a:pPr marL="0" lvl="1" indent="0" algn="ctr">
              <a:buFontTx/>
              <a:buNone/>
              <a:defRPr/>
            </a:pPr>
            <a:r>
              <a:rPr lang="en-US" sz="1600" dirty="0" smtClean="0">
                <a:hlinkClick r:id="rId3"/>
              </a:rPr>
              <a:t>hogenboom@ese.eur.nl</a:t>
            </a:r>
            <a:endParaRPr lang="en-US" sz="1600" dirty="0" smtClean="0"/>
          </a:p>
        </p:txBody>
      </p:sp>
      <p:sp>
        <p:nvSpPr>
          <p:cNvPr id="18436" name="Tijdelijke aanduiding voor voettekst 3"/>
          <p:cNvSpPr>
            <a:spLocks noGrp="1"/>
          </p:cNvSpPr>
          <p:nvPr>
            <p:ph type="ftr" sz="quarter" idx="10"/>
          </p:nvPr>
        </p:nvSpPr>
        <p:spPr>
          <a:noFill/>
        </p:spPr>
        <p:txBody>
          <a:bodyPr/>
          <a:lstStyle/>
          <a:p>
            <a:r>
              <a:rPr lang="en-US" smtClean="0">
                <a:solidFill>
                  <a:srgbClr val="000000"/>
                </a:solidFill>
              </a:rPr>
              <a:t>SAC 2015</a:t>
            </a:r>
            <a:endParaRPr lang="en-US" dirty="0">
              <a:solidFill>
                <a:srgbClr val="000000"/>
              </a:solidFill>
            </a:endParaRPr>
          </a:p>
        </p:txBody>
      </p:sp>
      <p:pic>
        <p:nvPicPr>
          <p:cNvPr id="2" name="Picture 2"/>
          <p:cNvPicPr>
            <a:picLocks noChangeAspect="1" noChangeArrowheads="1"/>
          </p:cNvPicPr>
          <p:nvPr/>
        </p:nvPicPr>
        <p:blipFill>
          <a:blip r:embed="rId4" cstate="print"/>
          <a:srcRect/>
          <a:stretch>
            <a:fillRect/>
          </a:stretch>
        </p:blipFill>
        <p:spPr bwMode="auto">
          <a:xfrm>
            <a:off x="1115616" y="1340768"/>
            <a:ext cx="7618859" cy="33843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sz="2800" dirty="0" smtClean="0"/>
              <a:t>Introduction (2)</a:t>
            </a:r>
            <a:endParaRPr lang="en-US" dirty="0" smtClean="0"/>
          </a:p>
        </p:txBody>
      </p:sp>
      <p:sp>
        <p:nvSpPr>
          <p:cNvPr id="5123" name="Tijdelijke aanduiding voor inhoud 2"/>
          <p:cNvSpPr>
            <a:spLocks noGrp="1"/>
          </p:cNvSpPr>
          <p:nvPr>
            <p:ph idx="1"/>
          </p:nvPr>
        </p:nvSpPr>
        <p:spPr>
          <a:xfrm>
            <a:off x="827088" y="1412875"/>
            <a:ext cx="7993384" cy="4968875"/>
          </a:xfrm>
        </p:spPr>
        <p:txBody>
          <a:bodyPr/>
          <a:lstStyle/>
          <a:p>
            <a:r>
              <a:rPr lang="en-GB" sz="2400" dirty="0" smtClean="0"/>
              <a:t>Existing solutions:</a:t>
            </a:r>
            <a:endParaRPr lang="en-GB" sz="2400" dirty="0" smtClean="0"/>
          </a:p>
          <a:p>
            <a:pPr lvl="1"/>
            <a:r>
              <a:rPr lang="en-GB" sz="2000" dirty="0" smtClean="0"/>
              <a:t>Two-phase optimization (2PO):</a:t>
            </a:r>
          </a:p>
          <a:p>
            <a:pPr lvl="2"/>
            <a:r>
              <a:rPr lang="en-GB" dirty="0" smtClean="0"/>
              <a:t>Iterative Improvement (II)</a:t>
            </a:r>
          </a:p>
          <a:p>
            <a:pPr lvl="2"/>
            <a:r>
              <a:rPr lang="en-GB" sz="2000" dirty="0" smtClean="0"/>
              <a:t>Simulated Annealing (SA)</a:t>
            </a:r>
          </a:p>
          <a:p>
            <a:pPr lvl="1"/>
            <a:r>
              <a:rPr lang="en-GB" sz="2000" dirty="0" smtClean="0"/>
              <a:t>Genetic Algorithm (GA</a:t>
            </a:r>
            <a:r>
              <a:rPr lang="en-GB" sz="2000" dirty="0" smtClean="0"/>
              <a:t>)</a:t>
            </a:r>
          </a:p>
          <a:p>
            <a:pPr lvl="1"/>
            <a:r>
              <a:rPr lang="en-GB" sz="2000" dirty="0" smtClean="0"/>
              <a:t>Ant Colony Optimization (ACO)</a:t>
            </a:r>
            <a:r>
              <a:rPr lang="en-GB" sz="2400" dirty="0" smtClean="0"/>
              <a:t/>
            </a:r>
            <a:br>
              <a:rPr lang="en-GB" sz="2400" dirty="0" smtClean="0"/>
            </a:br>
            <a:endParaRPr lang="en-GB" sz="500" dirty="0" smtClean="0"/>
          </a:p>
          <a:p>
            <a:r>
              <a:rPr lang="en-GB" sz="2400" dirty="0" smtClean="0"/>
              <a:t>Contributions:</a:t>
            </a:r>
          </a:p>
          <a:p>
            <a:pPr lvl="1"/>
            <a:r>
              <a:rPr lang="en-GB" sz="2000" dirty="0" smtClean="0"/>
              <a:t>Evaluation of these existing solutions in a distributed Semantic Web environment</a:t>
            </a:r>
          </a:p>
          <a:p>
            <a:pPr lvl="1"/>
            <a:r>
              <a:rPr lang="en-GB" sz="2000" dirty="0" smtClean="0"/>
              <a:t>Evaluation of the effects of various join methods</a:t>
            </a:r>
            <a:endParaRPr lang="en-US" sz="2000" dirty="0" smtClean="0"/>
          </a:p>
        </p:txBody>
      </p:sp>
      <p:sp>
        <p:nvSpPr>
          <p:cNvPr id="5124"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en-US" sz="2800" dirty="0" smtClean="0"/>
              <a:t>RDF and Query Paths (1)</a:t>
            </a:r>
          </a:p>
        </p:txBody>
      </p:sp>
      <p:sp>
        <p:nvSpPr>
          <p:cNvPr id="6147" name="Tijdelijke aanduiding voor inhoud 2"/>
          <p:cNvSpPr>
            <a:spLocks noGrp="1"/>
          </p:cNvSpPr>
          <p:nvPr>
            <p:ph idx="1"/>
          </p:nvPr>
        </p:nvSpPr>
        <p:spPr>
          <a:xfrm>
            <a:off x="827088" y="1412875"/>
            <a:ext cx="7993384" cy="4968875"/>
          </a:xfrm>
        </p:spPr>
        <p:txBody>
          <a:bodyPr/>
          <a:lstStyle/>
          <a:p>
            <a:r>
              <a:rPr lang="en-GB" sz="2400" dirty="0" smtClean="0"/>
              <a:t>An RDF model is a collection of facts declared in RDF</a:t>
            </a:r>
            <a:br>
              <a:rPr lang="en-GB" sz="2400" dirty="0" smtClean="0"/>
            </a:br>
            <a:endParaRPr lang="en-GB" sz="500" dirty="0" smtClean="0"/>
          </a:p>
          <a:p>
            <a:r>
              <a:rPr lang="en-GB" sz="2400" dirty="0" smtClean="0"/>
              <a:t>Facts are triples in the form of a node-arc-node link consisting of a subject, a predicate, and an object</a:t>
            </a:r>
            <a:br>
              <a:rPr lang="en-GB" sz="2400" dirty="0" smtClean="0"/>
            </a:br>
            <a:endParaRPr lang="en-GB" sz="500" dirty="0" smtClean="0"/>
          </a:p>
          <a:p>
            <a:r>
              <a:rPr lang="en-GB" sz="2400" dirty="0" smtClean="0"/>
              <a:t>RDF sources can be queried using </a:t>
            </a:r>
            <a:r>
              <a:rPr lang="en-GB" sz="2400" dirty="0" smtClean="0"/>
              <a:t>SPARQL</a:t>
            </a:r>
            <a:br>
              <a:rPr lang="en-GB" sz="2400" dirty="0" smtClean="0"/>
            </a:br>
            <a:endParaRPr lang="en-GB" sz="500" dirty="0" smtClean="0"/>
          </a:p>
          <a:p>
            <a:r>
              <a:rPr lang="en-GB" sz="2400" dirty="0" smtClean="0"/>
              <a:t>We </a:t>
            </a:r>
            <a:r>
              <a:rPr lang="en-GB" sz="2400" dirty="0"/>
              <a:t>consider a subset of SPARQL </a:t>
            </a:r>
            <a:r>
              <a:rPr lang="en-GB" sz="2400" dirty="0" smtClean="0"/>
              <a:t>SELECT queries</a:t>
            </a:r>
            <a:r>
              <a:rPr lang="en-GB" sz="2400" dirty="0"/>
              <a:t>: chain queries, where a query path is followed by performing joins between its </a:t>
            </a:r>
            <a:r>
              <a:rPr lang="en-GB" sz="2400" dirty="0" err="1" smtClean="0"/>
              <a:t>subpaths</a:t>
            </a:r>
            <a:r>
              <a:rPr lang="en-GB" sz="2400" dirty="0" smtClean="0"/>
              <a:t/>
            </a:r>
            <a:br>
              <a:rPr lang="en-GB" sz="2400" dirty="0" smtClean="0"/>
            </a:br>
            <a:endParaRPr lang="en-GB" sz="500" dirty="0" smtClean="0"/>
          </a:p>
          <a:p>
            <a:r>
              <a:rPr lang="en-US" sz="2400" dirty="0" smtClean="0"/>
              <a:t>The </a:t>
            </a:r>
            <a:r>
              <a:rPr lang="en-US" sz="2400" dirty="0"/>
              <a:t>WHERE statement </a:t>
            </a:r>
            <a:r>
              <a:rPr lang="en-US" sz="2400" dirty="0" smtClean="0"/>
              <a:t>joins sets </a:t>
            </a:r>
            <a:r>
              <a:rPr lang="en-US" sz="2400" dirty="0"/>
              <a:t>of node-arc-node patterns resulting from SPARQL </a:t>
            </a:r>
            <a:r>
              <a:rPr lang="en-US" sz="2400" dirty="0" err="1" smtClean="0"/>
              <a:t>subqueries</a:t>
            </a:r>
            <a:r>
              <a:rPr lang="en-US" sz="2400" dirty="0" smtClean="0"/>
              <a:t>, such that one node </a:t>
            </a:r>
            <a:r>
              <a:rPr lang="en-US" sz="2400" dirty="0"/>
              <a:t>set contains a mapping to the next node </a:t>
            </a:r>
            <a:r>
              <a:rPr lang="en-US" sz="2400" dirty="0" smtClean="0"/>
              <a:t>set</a:t>
            </a:r>
            <a:endParaRPr lang="en-GB" sz="2400" dirty="0"/>
          </a:p>
        </p:txBody>
      </p:sp>
      <p:sp>
        <p:nvSpPr>
          <p:cNvPr id="6148" name="Tijdelijke aanduiding voor voettekst 7"/>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sz="2800" dirty="0" smtClean="0"/>
              <a:t>RDF and Query Paths (2)</a:t>
            </a:r>
          </a:p>
        </p:txBody>
      </p:sp>
      <p:sp>
        <p:nvSpPr>
          <p:cNvPr id="7171" name="Tijdelijke aanduiding voor inhoud 2"/>
          <p:cNvSpPr>
            <a:spLocks noGrp="1"/>
          </p:cNvSpPr>
          <p:nvPr>
            <p:ph idx="1"/>
          </p:nvPr>
        </p:nvSpPr>
        <p:spPr>
          <a:xfrm>
            <a:off x="827088" y="1412875"/>
            <a:ext cx="8316912" cy="4968875"/>
          </a:xfrm>
        </p:spPr>
        <p:txBody>
          <a:bodyPr/>
          <a:lstStyle/>
          <a:p>
            <a:pPr marL="0" indent="0" defTabSz="900113">
              <a:buNone/>
              <a:tabLst>
                <a:tab pos="82550" algn="l"/>
                <a:tab pos="179388" algn="l"/>
              </a:tabLst>
            </a:pPr>
            <a:r>
              <a:rPr lang="en-US" sz="700" b="1" dirty="0" smtClean="0">
                <a:cs typeface="Courier New" pitchFamily="49" charset="0"/>
              </a:rPr>
              <a:t/>
            </a:r>
            <a:br>
              <a:rPr lang="en-US" sz="700" b="1" dirty="0" smtClean="0">
                <a:cs typeface="Courier New" pitchFamily="49" charset="0"/>
              </a:rPr>
            </a:br>
            <a:r>
              <a:rPr lang="en-US" sz="1400" b="1" dirty="0">
                <a:latin typeface="Courier New" pitchFamily="49" charset="0"/>
                <a:cs typeface="Courier New" pitchFamily="49" charset="0"/>
              </a:rPr>
              <a:t>SELECT DISTINCT ?artist WHERE </a:t>
            </a:r>
            <a:r>
              <a:rPr lang="en-US" sz="1400" b="1" dirty="0" smtClean="0">
                <a:latin typeface="Courier New" pitchFamily="49" charset="0"/>
                <a:cs typeface="Courier New" pitchFamily="49" charset="0"/>
              </a:rPr>
              <a:t>{</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SERVICE &lt;http://wordnet.rkbexplorer.com/sparql&gt;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 </a:t>
            </a:r>
            <a:r>
              <a:rPr lang="en-US" sz="1400" b="1" dirty="0" err="1" smtClean="0">
                <a:latin typeface="Courier New" pitchFamily="49" charset="0"/>
                <a:cs typeface="Courier New" pitchFamily="49" charset="0"/>
              </a:rPr>
              <a:t>wn:hyponymOf</a:t>
            </a:r>
            <a:r>
              <a:rPr lang="en-US" sz="1400" b="1" dirty="0" smtClean="0">
                <a:latin typeface="Courier New" pitchFamily="49" charset="0"/>
                <a:cs typeface="Courier New" pitchFamily="49" charset="0"/>
              </a:rPr>
              <a:t> &lt;http://wordnet.rkbexplorer.com/id/synset-comedy-noun-1&gt;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 </a:t>
            </a:r>
            <a:r>
              <a:rPr lang="en-US" sz="1400" b="1" dirty="0" err="1" smtClean="0">
                <a:latin typeface="Courier New" pitchFamily="49" charset="0"/>
                <a:cs typeface="Courier New" pitchFamily="49" charset="0"/>
              </a:rPr>
              <a:t>rdfs:label</a:t>
            </a:r>
            <a:r>
              <a:rPr lang="en-US" sz="1400" b="1" dirty="0" smtClean="0">
                <a:latin typeface="Courier New" pitchFamily="49" charset="0"/>
                <a:cs typeface="Courier New" pitchFamily="49" charset="0"/>
              </a:rPr>
              <a:t> ?genres</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SERVICE &lt;http://data.linkedmdb.org/sparql&gt;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?id </a:t>
            </a:r>
            <a:r>
              <a:rPr lang="en-US" sz="1400" b="1" dirty="0" err="1" smtClean="0">
                <a:latin typeface="Courier New" pitchFamily="49" charset="0"/>
                <a:cs typeface="Courier New" pitchFamily="49" charset="0"/>
              </a:rPr>
              <a:t>movie:film_genre_name</a:t>
            </a:r>
            <a:r>
              <a:rPr lang="en-US" sz="1400" b="1" dirty="0" smtClean="0">
                <a:latin typeface="Courier New" pitchFamily="49" charset="0"/>
                <a:cs typeface="Courier New" pitchFamily="49" charset="0"/>
              </a:rPr>
              <a:t> ?genres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?film </a:t>
            </a:r>
            <a:r>
              <a:rPr lang="en-US" sz="1400" b="1" dirty="0" err="1" smtClean="0">
                <a:latin typeface="Courier New" pitchFamily="49" charset="0"/>
                <a:cs typeface="Courier New" pitchFamily="49" charset="0"/>
              </a:rPr>
              <a:t>movie:genre</a:t>
            </a:r>
            <a:r>
              <a:rPr lang="en-US" sz="1400" b="1" dirty="0" smtClean="0">
                <a:latin typeface="Courier New" pitchFamily="49" charset="0"/>
                <a:cs typeface="Courier New" pitchFamily="49" charset="0"/>
              </a:rPr>
              <a:t> ?id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?film </a:t>
            </a:r>
            <a:r>
              <a:rPr lang="en-US" sz="1400" b="1" dirty="0" err="1" smtClean="0">
                <a:latin typeface="Courier New" pitchFamily="49" charset="0"/>
                <a:cs typeface="Courier New" pitchFamily="49" charset="0"/>
              </a:rPr>
              <a:t>movie:music_contributor</a:t>
            </a:r>
            <a:r>
              <a:rPr lang="en-US" sz="1400" b="1" dirty="0" smtClean="0">
                <a:latin typeface="Courier New" pitchFamily="49" charset="0"/>
                <a:cs typeface="Courier New" pitchFamily="49" charset="0"/>
              </a:rPr>
              <a:t> ?con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?con </a:t>
            </a:r>
            <a:r>
              <a:rPr lang="en-US" sz="1400" b="1" dirty="0" err="1" smtClean="0">
                <a:latin typeface="Courier New" pitchFamily="49" charset="0"/>
                <a:cs typeface="Courier New" pitchFamily="49" charset="0"/>
              </a:rPr>
              <a:t>movie:music_contributor_name</a:t>
            </a:r>
            <a:r>
              <a:rPr lang="en-US" sz="1400" b="1" dirty="0" smtClean="0">
                <a:latin typeface="Courier New" pitchFamily="49" charset="0"/>
                <a:cs typeface="Courier New" pitchFamily="49" charset="0"/>
              </a:rPr>
              <a:t> ?artist</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SERVICE &lt;http://dbpedia.org/sparql&gt;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?Person </a:t>
            </a:r>
            <a:r>
              <a:rPr lang="en-US" sz="1400" b="1" dirty="0" err="1" smtClean="0">
                <a:latin typeface="Courier New" pitchFamily="49" charset="0"/>
                <a:cs typeface="Courier New" pitchFamily="49" charset="0"/>
              </a:rPr>
              <a:t>foaf:name</a:t>
            </a:r>
            <a:r>
              <a:rPr lang="en-US" sz="1400" b="1" dirty="0" smtClean="0">
                <a:latin typeface="Courier New" pitchFamily="49" charset="0"/>
                <a:cs typeface="Courier New" pitchFamily="49" charset="0"/>
              </a:rPr>
              <a:t> ?artist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?Person </a:t>
            </a:r>
            <a:r>
              <a:rPr lang="en-US" sz="1400" b="1" dirty="0" err="1" smtClean="0">
                <a:latin typeface="Courier New" pitchFamily="49" charset="0"/>
                <a:cs typeface="Courier New" pitchFamily="49" charset="0"/>
              </a:rPr>
              <a:t>dbp-ont:birthPlace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BirthPlace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rdf:type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dbp-ont:MusicalArtist</a:t>
            </a: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BirthPlace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rdfs:label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PlaceName</a:t>
            </a:r>
            <a:r>
              <a:rPr lang="en-US" sz="1400" b="1" dirty="0" smtClean="0">
                <a:latin typeface="Courier New" pitchFamily="49" charset="0"/>
                <a:cs typeface="Courier New" pitchFamily="49" charset="0"/>
              </a:rPr>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SERVICE &lt;http://factforge.net/sparql&gt;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?place </a:t>
            </a:r>
            <a:r>
              <a:rPr lang="en-US" sz="1400" b="1" dirty="0" err="1" smtClean="0">
                <a:latin typeface="Courier New" pitchFamily="49" charset="0"/>
                <a:cs typeface="Courier New" pitchFamily="49" charset="0"/>
              </a:rPr>
              <a:t>rdfs:label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PlaceName</a:t>
            </a: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?place </a:t>
            </a:r>
            <a:r>
              <a:rPr lang="en-US" sz="1400" b="1" dirty="0" err="1" smtClean="0">
                <a:latin typeface="Courier New" pitchFamily="49" charset="0"/>
                <a:cs typeface="Courier New" pitchFamily="49" charset="0"/>
              </a:rPr>
              <a:t>dbp-prop:country</a:t>
            </a:r>
            <a:r>
              <a:rPr lang="en-US" sz="1400" b="1" dirty="0" smtClean="0">
                <a:latin typeface="Courier New" pitchFamily="49" charset="0"/>
                <a:cs typeface="Courier New" pitchFamily="49" charset="0"/>
              </a:rPr>
              <a:t> ?country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?country </a:t>
            </a:r>
            <a:r>
              <a:rPr lang="en-US" sz="1400" b="1" dirty="0" err="1" smtClean="0">
                <a:latin typeface="Courier New" pitchFamily="49" charset="0"/>
                <a:cs typeface="Courier New" pitchFamily="49" charset="0"/>
              </a:rPr>
              <a:t>rdfs:label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countryLabel</a:t>
            </a:r>
            <a:r>
              <a:rPr lang="en-US" sz="1400" b="1" dirty="0" smtClean="0">
                <a:latin typeface="Courier New" pitchFamily="49" charset="0"/>
                <a:cs typeface="Courier New" pitchFamily="49" charset="0"/>
              </a:rPr>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FILTER(STR(?</a:t>
            </a:r>
            <a:r>
              <a:rPr lang="en-US" sz="1400" b="1" dirty="0" err="1" smtClean="0">
                <a:latin typeface="Courier New" pitchFamily="49" charset="0"/>
                <a:cs typeface="Courier New" pitchFamily="49" charset="0"/>
              </a:rPr>
              <a:t>countryLabel</a:t>
            </a:r>
            <a:r>
              <a:rPr lang="en-US" sz="1400" b="1" dirty="0" smtClean="0">
                <a:latin typeface="Courier New" pitchFamily="49" charset="0"/>
                <a:cs typeface="Courier New" pitchFamily="49" charset="0"/>
              </a:rPr>
              <a:t>)=“United States”)</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p:txBody>
      </p:sp>
      <p:sp>
        <p:nvSpPr>
          <p:cNvPr id="7172" name="Tijdelijke aanduiding voor voettekst 7"/>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en-US" sz="2800" dirty="0" smtClean="0"/>
              <a:t>RDF and Query Paths (3)</a:t>
            </a:r>
          </a:p>
        </p:txBody>
      </p:sp>
      <p:sp>
        <p:nvSpPr>
          <p:cNvPr id="8195" name="Tijdelijke aanduiding voor voettekst 3"/>
          <p:cNvSpPr>
            <a:spLocks noGrp="1"/>
          </p:cNvSpPr>
          <p:nvPr>
            <p:ph type="ftr" sz="quarter" idx="10"/>
          </p:nvPr>
        </p:nvSpPr>
        <p:spPr>
          <a:noFill/>
        </p:spPr>
        <p:txBody>
          <a:bodyPr/>
          <a:lstStyle/>
          <a:p>
            <a:r>
              <a:rPr lang="en-US" smtClean="0"/>
              <a:t>SAC 2015</a:t>
            </a:r>
            <a:endParaRPr lang="en-US" smtClean="0"/>
          </a:p>
        </p:txBody>
      </p:sp>
      <p:sp>
        <p:nvSpPr>
          <p:cNvPr id="8198" name="Tekstvak 6"/>
          <p:cNvSpPr txBox="1">
            <a:spLocks noChangeArrowheads="1"/>
          </p:cNvSpPr>
          <p:nvPr/>
        </p:nvSpPr>
        <p:spPr bwMode="auto">
          <a:xfrm>
            <a:off x="1904704" y="5317752"/>
            <a:ext cx="2559600" cy="343496"/>
          </a:xfrm>
          <a:prstGeom prst="rect">
            <a:avLst/>
          </a:prstGeom>
          <a:noFill/>
          <a:ln w="9525">
            <a:noFill/>
            <a:miter lim="800000"/>
            <a:headEnd/>
            <a:tailEnd/>
          </a:ln>
        </p:spPr>
        <p:txBody>
          <a:bodyPr wrap="square">
            <a:spAutoFit/>
          </a:bodyPr>
          <a:lstStyle/>
          <a:p>
            <a:pPr algn="ctr"/>
            <a:r>
              <a:rPr lang="en-US" sz="1600" dirty="0" smtClean="0"/>
              <a:t>Right-deep </a:t>
            </a:r>
            <a:r>
              <a:rPr lang="en-US" sz="1600" dirty="0" smtClean="0"/>
              <a:t>query </a:t>
            </a:r>
            <a:r>
              <a:rPr lang="en-US" sz="1600" dirty="0"/>
              <a:t>tree</a:t>
            </a:r>
          </a:p>
        </p:txBody>
      </p:sp>
      <p:sp>
        <p:nvSpPr>
          <p:cNvPr id="8199" name="Tekstvak 7"/>
          <p:cNvSpPr txBox="1">
            <a:spLocks noChangeArrowheads="1"/>
          </p:cNvSpPr>
          <p:nvPr/>
        </p:nvSpPr>
        <p:spPr bwMode="auto">
          <a:xfrm>
            <a:off x="5324768" y="5319638"/>
            <a:ext cx="2559600" cy="339725"/>
          </a:xfrm>
          <a:prstGeom prst="rect">
            <a:avLst/>
          </a:prstGeom>
          <a:noFill/>
          <a:ln w="9525">
            <a:noFill/>
            <a:miter lim="800000"/>
            <a:headEnd/>
            <a:tailEnd/>
          </a:ln>
        </p:spPr>
        <p:txBody>
          <a:bodyPr>
            <a:spAutoFit/>
          </a:bodyPr>
          <a:lstStyle/>
          <a:p>
            <a:pPr algn="ctr"/>
            <a:r>
              <a:rPr lang="en-US" sz="1600" dirty="0" smtClean="0"/>
              <a:t>Bushy </a:t>
            </a:r>
            <a:r>
              <a:rPr lang="en-US" sz="1600" dirty="0"/>
              <a:t>query tree</a:t>
            </a:r>
          </a:p>
        </p:txBody>
      </p:sp>
      <p:pic>
        <p:nvPicPr>
          <p:cNvPr id="1027" name="Picture 3" descr="C:\Files\PhD\papers\wi12-rcq\presentation\fig_bushy.png"/>
          <p:cNvPicPr>
            <a:picLocks noChangeAspect="1" noChangeArrowheads="1"/>
          </p:cNvPicPr>
          <p:nvPr/>
        </p:nvPicPr>
        <p:blipFill>
          <a:blip r:embed="rId3" cstate="print"/>
          <a:srcRect/>
          <a:stretch>
            <a:fillRect/>
          </a:stretch>
        </p:blipFill>
        <p:spPr bwMode="auto">
          <a:xfrm>
            <a:off x="5325178" y="1653616"/>
            <a:ext cx="2558781" cy="3400485"/>
          </a:xfrm>
          <a:prstGeom prst="rect">
            <a:avLst/>
          </a:prstGeom>
          <a:noFill/>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653646"/>
            <a:ext cx="25622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sz="2800" smtClean="0">
                <a:solidFill>
                  <a:srgbClr val="000000"/>
                </a:solidFill>
              </a:rPr>
              <a:t>RDF Query Path Optimization (1)</a:t>
            </a:r>
            <a:endParaRPr lang="en-US" smtClean="0"/>
          </a:p>
        </p:txBody>
      </p:sp>
      <p:sp>
        <p:nvSpPr>
          <p:cNvPr id="9219" name="Tijdelijke aanduiding voor inhoud 2"/>
          <p:cNvSpPr>
            <a:spLocks noGrp="1"/>
          </p:cNvSpPr>
          <p:nvPr>
            <p:ph idx="1"/>
          </p:nvPr>
        </p:nvSpPr>
        <p:spPr>
          <a:xfrm>
            <a:off x="827088" y="1412875"/>
            <a:ext cx="7993384" cy="4968875"/>
          </a:xfrm>
        </p:spPr>
        <p:txBody>
          <a:bodyPr/>
          <a:lstStyle/>
          <a:p>
            <a:r>
              <a:rPr lang="en-US" sz="2400" dirty="0" smtClean="0"/>
              <a:t>Challenge: </a:t>
            </a:r>
            <a:r>
              <a:rPr lang="en-GB" sz="2400" dirty="0" smtClean="0"/>
              <a:t>determine the right order in which the joins should be computed</a:t>
            </a:r>
            <a:br>
              <a:rPr lang="en-GB" sz="2400" dirty="0" smtClean="0"/>
            </a:br>
            <a:endParaRPr lang="en-GB" sz="500" dirty="0" smtClean="0"/>
          </a:p>
          <a:p>
            <a:r>
              <a:rPr lang="en-GB" sz="2400" dirty="0" smtClean="0"/>
              <a:t>Optimize the overall response time</a:t>
            </a:r>
            <a:br>
              <a:rPr lang="en-GB" sz="2400" dirty="0" smtClean="0"/>
            </a:br>
            <a:endParaRPr lang="en-GB" sz="500" dirty="0" smtClean="0"/>
          </a:p>
          <a:p>
            <a:r>
              <a:rPr lang="en-GB" sz="2400" dirty="0" smtClean="0"/>
              <a:t>Explore a solution space with query paths</a:t>
            </a:r>
            <a:br>
              <a:rPr lang="en-GB" sz="2400" dirty="0" smtClean="0"/>
            </a:br>
            <a:endParaRPr lang="en-GB" sz="500" dirty="0" smtClean="0"/>
          </a:p>
          <a:p>
            <a:r>
              <a:rPr lang="en-US" sz="2400" dirty="0" smtClean="0"/>
              <a:t>Solution space size </a:t>
            </a:r>
            <a:r>
              <a:rPr lang="en-US" sz="2400" dirty="0" smtClean="0"/>
              <a:t>increases exponentially with the </a:t>
            </a:r>
            <a:r>
              <a:rPr lang="en-US" sz="2400" dirty="0" smtClean="0"/>
              <a:t>number of </a:t>
            </a:r>
            <a:r>
              <a:rPr lang="en-US" sz="2400" dirty="0" err="1" smtClean="0"/>
              <a:t>subqueries</a:t>
            </a:r>
            <a:endParaRPr lang="en-US" sz="2400" dirty="0" smtClean="0"/>
          </a:p>
        </p:txBody>
      </p:sp>
      <p:sp>
        <p:nvSpPr>
          <p:cNvPr id="9220"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sz="2800" smtClean="0">
                <a:solidFill>
                  <a:srgbClr val="000000"/>
                </a:solidFill>
              </a:rPr>
              <a:t>RDF Query Path Optimization (2)</a:t>
            </a:r>
            <a:endParaRPr lang="en-US" smtClean="0"/>
          </a:p>
        </p:txBody>
      </p:sp>
      <p:sp>
        <p:nvSpPr>
          <p:cNvPr id="10243" name="Tijdelijke aanduiding voor inhoud 2"/>
          <p:cNvSpPr>
            <a:spLocks noGrp="1"/>
          </p:cNvSpPr>
          <p:nvPr>
            <p:ph idx="1"/>
          </p:nvPr>
        </p:nvSpPr>
        <p:spPr>
          <a:xfrm>
            <a:off x="827088" y="1412875"/>
            <a:ext cx="7993062" cy="4968875"/>
          </a:xfrm>
        </p:spPr>
        <p:txBody>
          <a:bodyPr/>
          <a:lstStyle/>
          <a:p>
            <a:r>
              <a:rPr lang="en-US" sz="2400" dirty="0" smtClean="0"/>
              <a:t>Solutions are associated </a:t>
            </a:r>
            <a:r>
              <a:rPr lang="en-US" sz="2400" dirty="0" smtClean="0"/>
              <a:t>with data transmission and processing costs incurred by performing the joins constituting the solutions</a:t>
            </a:r>
            <a:r>
              <a:rPr lang="en-US" sz="2400" dirty="0" smtClean="0"/>
              <a:t/>
            </a:r>
            <a:br>
              <a:rPr lang="en-US" sz="2400" dirty="0" smtClean="0"/>
            </a:br>
            <a:endParaRPr lang="en-US" sz="500" dirty="0" smtClean="0"/>
          </a:p>
          <a:p>
            <a:r>
              <a:rPr lang="en-US" sz="2400" dirty="0" smtClean="0"/>
              <a:t>Transmission costs form a substantial part of join costs</a:t>
            </a:r>
          </a:p>
          <a:p>
            <a:endParaRPr lang="en-US" sz="500" dirty="0" smtClean="0"/>
          </a:p>
          <a:p>
            <a:r>
              <a:rPr lang="en-US" sz="2400" dirty="0" smtClean="0"/>
              <a:t>Join costs depend on the join method used:</a:t>
            </a:r>
          </a:p>
          <a:p>
            <a:pPr lvl="1"/>
            <a:r>
              <a:rPr lang="en-US" sz="2000" dirty="0" smtClean="0"/>
              <a:t>Nested-loop join</a:t>
            </a:r>
          </a:p>
          <a:p>
            <a:pPr lvl="1"/>
            <a:r>
              <a:rPr lang="en-US" sz="2000" dirty="0" smtClean="0"/>
              <a:t>Bind join</a:t>
            </a:r>
          </a:p>
          <a:p>
            <a:pPr lvl="1"/>
            <a:r>
              <a:rPr lang="en-US" sz="2000" dirty="0" smtClean="0"/>
              <a:t>Adaptive group join (</a:t>
            </a:r>
            <a:r>
              <a:rPr lang="en-US" sz="2000" dirty="0" err="1" smtClean="0"/>
              <a:t>AGJoin</a:t>
            </a:r>
            <a:r>
              <a:rPr lang="en-US" sz="2000" dirty="0" smtClean="0"/>
              <a:t>)</a:t>
            </a:r>
            <a:br>
              <a:rPr lang="en-US" sz="2000" dirty="0" smtClean="0"/>
            </a:br>
            <a:endParaRPr lang="en-US" sz="500" dirty="0" smtClean="0"/>
          </a:p>
          <a:p>
            <a:r>
              <a:rPr lang="en-US" sz="2400" dirty="0" smtClean="0"/>
              <a:t>Neighboring </a:t>
            </a:r>
            <a:r>
              <a:rPr lang="en-US" sz="2400" dirty="0" smtClean="0"/>
              <a:t>solutions in the solution space can be identified </a:t>
            </a:r>
            <a:r>
              <a:rPr lang="en-US" sz="2400" dirty="0" smtClean="0"/>
              <a:t>by applying transformation </a:t>
            </a:r>
            <a:r>
              <a:rPr lang="en-US" sz="2400" dirty="0" smtClean="0"/>
              <a:t>rules</a:t>
            </a:r>
          </a:p>
        </p:txBody>
      </p:sp>
      <p:sp>
        <p:nvSpPr>
          <p:cNvPr id="10244" name="Tijdelijke aanduiding voor voettekst 3"/>
          <p:cNvSpPr>
            <a:spLocks noGrp="1"/>
          </p:cNvSpPr>
          <p:nvPr>
            <p:ph type="ftr" sz="quarter" idx="10"/>
          </p:nvPr>
        </p:nvSpPr>
        <p:spPr>
          <a:noFill/>
        </p:spPr>
        <p:txBody>
          <a:bodyPr/>
          <a:lstStyle/>
          <a:p>
            <a:r>
              <a:rPr lang="en-US" smtClean="0"/>
              <a:t>SAC 2015</a:t>
            </a:r>
            <a:endParaRPr lang="en-US"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sz="2800" smtClean="0">
                <a:solidFill>
                  <a:srgbClr val="000000"/>
                </a:solidFill>
              </a:rPr>
              <a:t>RDF Query Path Optimization (3)</a:t>
            </a:r>
            <a:endParaRPr lang="en-US" smtClean="0"/>
          </a:p>
        </p:txBody>
      </p:sp>
      <p:sp>
        <p:nvSpPr>
          <p:cNvPr id="11267" name="Tijdelijke aanduiding voor voettekst 3"/>
          <p:cNvSpPr>
            <a:spLocks noGrp="1"/>
          </p:cNvSpPr>
          <p:nvPr>
            <p:ph type="ftr" sz="quarter" idx="10"/>
          </p:nvPr>
        </p:nvSpPr>
        <p:spPr>
          <a:noFill/>
        </p:spPr>
        <p:txBody>
          <a:bodyPr/>
          <a:lstStyle/>
          <a:p>
            <a:r>
              <a:rPr lang="en-US" smtClean="0"/>
              <a:t>SAC 2015</a:t>
            </a:r>
            <a:endParaRPr lang="en-US" dirty="0" smtClean="0"/>
          </a:p>
        </p:txBody>
      </p:sp>
      <p:pic>
        <p:nvPicPr>
          <p:cNvPr id="2050" name="Picture 2" descr="C:\Files\PhD\papers\wi12-rcq\presentation\fig_bushy.png"/>
          <p:cNvPicPr>
            <a:picLocks noChangeAspect="1" noChangeArrowheads="1"/>
          </p:cNvPicPr>
          <p:nvPr/>
        </p:nvPicPr>
        <p:blipFill>
          <a:blip r:embed="rId3" cstate="print"/>
          <a:srcRect/>
          <a:stretch>
            <a:fillRect/>
          </a:stretch>
        </p:blipFill>
        <p:spPr bwMode="auto">
          <a:xfrm>
            <a:off x="1279723" y="2875684"/>
            <a:ext cx="1564085" cy="2078740"/>
          </a:xfrm>
          <a:prstGeom prst="rect">
            <a:avLst/>
          </a:prstGeom>
          <a:noFill/>
        </p:spPr>
      </p:pic>
      <p:grpSp>
        <p:nvGrpSpPr>
          <p:cNvPr id="22" name="Group 21"/>
          <p:cNvGrpSpPr/>
          <p:nvPr/>
        </p:nvGrpSpPr>
        <p:grpSpPr>
          <a:xfrm>
            <a:off x="3635896" y="1556792"/>
            <a:ext cx="1800000" cy="2386517"/>
            <a:chOff x="3707904" y="1638292"/>
            <a:chExt cx="1800000" cy="2386517"/>
          </a:xfrm>
        </p:grpSpPr>
        <p:pic>
          <p:nvPicPr>
            <p:cNvPr id="2051" name="Picture 3" descr="C:\Files\PhD\papers\wi12-rcq\presentation\fig_comm.png"/>
            <p:cNvPicPr>
              <a:picLocks noChangeAspect="1" noChangeArrowheads="1"/>
            </p:cNvPicPr>
            <p:nvPr/>
          </p:nvPicPr>
          <p:blipFill>
            <a:blip r:embed="rId4" cstate="print"/>
            <a:srcRect/>
            <a:stretch>
              <a:fillRect/>
            </a:stretch>
          </p:blipFill>
          <p:spPr bwMode="auto">
            <a:xfrm>
              <a:off x="3825862" y="1638292"/>
              <a:ext cx="1564085" cy="2078740"/>
            </a:xfrm>
            <a:prstGeom prst="rect">
              <a:avLst/>
            </a:prstGeom>
            <a:noFill/>
          </p:spPr>
        </p:pic>
        <p:sp>
          <p:nvSpPr>
            <p:cNvPr id="16" name="Tekstvak 6"/>
            <p:cNvSpPr txBox="1">
              <a:spLocks noChangeArrowheads="1"/>
            </p:cNvSpPr>
            <p:nvPr/>
          </p:nvSpPr>
          <p:spPr bwMode="auto">
            <a:xfrm>
              <a:off x="3707904" y="3717032"/>
              <a:ext cx="1800000" cy="307777"/>
            </a:xfrm>
            <a:prstGeom prst="rect">
              <a:avLst/>
            </a:prstGeom>
            <a:noFill/>
            <a:ln w="9525">
              <a:noFill/>
              <a:miter lim="800000"/>
              <a:headEnd/>
              <a:tailEnd/>
            </a:ln>
          </p:spPr>
          <p:txBody>
            <a:bodyPr wrap="square">
              <a:spAutoFit/>
            </a:bodyPr>
            <a:lstStyle/>
            <a:p>
              <a:pPr algn="ctr"/>
              <a:r>
                <a:rPr lang="en-US" sz="1400" dirty="0" smtClean="0"/>
                <a:t>Join </a:t>
              </a:r>
              <a:r>
                <a:rPr lang="en-US" sz="1400" dirty="0" err="1" smtClean="0"/>
                <a:t>commutativity</a:t>
              </a:r>
              <a:endParaRPr lang="en-US" sz="1400" dirty="0"/>
            </a:p>
          </p:txBody>
        </p:sp>
      </p:grpSp>
      <p:grpSp>
        <p:nvGrpSpPr>
          <p:cNvPr id="23" name="Group 22"/>
          <p:cNvGrpSpPr/>
          <p:nvPr/>
        </p:nvGrpSpPr>
        <p:grpSpPr>
          <a:xfrm>
            <a:off x="6444208" y="1556792"/>
            <a:ext cx="1800000" cy="2386517"/>
            <a:chOff x="6588224" y="1638292"/>
            <a:chExt cx="1800000" cy="2386517"/>
          </a:xfrm>
        </p:grpSpPr>
        <p:pic>
          <p:nvPicPr>
            <p:cNvPr id="2052" name="Picture 4" descr="C:\Files\PhD\papers\wi12-rcq\presentation\fig_assoc.png"/>
            <p:cNvPicPr>
              <a:picLocks noChangeAspect="1" noChangeArrowheads="1"/>
            </p:cNvPicPr>
            <p:nvPr/>
          </p:nvPicPr>
          <p:blipFill>
            <a:blip r:embed="rId5" cstate="print"/>
            <a:srcRect/>
            <a:stretch>
              <a:fillRect/>
            </a:stretch>
          </p:blipFill>
          <p:spPr bwMode="auto">
            <a:xfrm>
              <a:off x="6706182" y="1638292"/>
              <a:ext cx="1564085" cy="2078740"/>
            </a:xfrm>
            <a:prstGeom prst="rect">
              <a:avLst/>
            </a:prstGeom>
            <a:noFill/>
          </p:spPr>
        </p:pic>
        <p:sp>
          <p:nvSpPr>
            <p:cNvPr id="17" name="Tekstvak 6"/>
            <p:cNvSpPr txBox="1">
              <a:spLocks noChangeArrowheads="1"/>
            </p:cNvSpPr>
            <p:nvPr/>
          </p:nvSpPr>
          <p:spPr bwMode="auto">
            <a:xfrm>
              <a:off x="6588224" y="3717032"/>
              <a:ext cx="1800000" cy="307777"/>
            </a:xfrm>
            <a:prstGeom prst="rect">
              <a:avLst/>
            </a:prstGeom>
            <a:noFill/>
            <a:ln w="9525">
              <a:noFill/>
              <a:miter lim="800000"/>
              <a:headEnd/>
              <a:tailEnd/>
            </a:ln>
          </p:spPr>
          <p:txBody>
            <a:bodyPr wrap="square">
              <a:spAutoFit/>
            </a:bodyPr>
            <a:lstStyle/>
            <a:p>
              <a:pPr algn="ctr"/>
              <a:r>
                <a:rPr lang="en-US" sz="1400" dirty="0" smtClean="0"/>
                <a:t>Join </a:t>
              </a:r>
              <a:r>
                <a:rPr lang="en-US" sz="1400" dirty="0" err="1" smtClean="0"/>
                <a:t>associativity</a:t>
              </a:r>
              <a:endParaRPr lang="en-US" sz="1400" dirty="0"/>
            </a:p>
          </p:txBody>
        </p:sp>
      </p:grpSp>
      <p:grpSp>
        <p:nvGrpSpPr>
          <p:cNvPr id="20" name="Group 19"/>
          <p:cNvGrpSpPr/>
          <p:nvPr/>
        </p:nvGrpSpPr>
        <p:grpSpPr>
          <a:xfrm>
            <a:off x="3635896" y="4031576"/>
            <a:ext cx="1800000" cy="2412268"/>
            <a:chOff x="3707904" y="4113076"/>
            <a:chExt cx="1800000" cy="2412268"/>
          </a:xfrm>
        </p:grpSpPr>
        <p:pic>
          <p:nvPicPr>
            <p:cNvPr id="2053" name="Picture 5" descr="C:\Files\PhD\papers\wi12-rcq\presentation\fig_lex.png"/>
            <p:cNvPicPr>
              <a:picLocks noChangeAspect="1" noChangeArrowheads="1"/>
            </p:cNvPicPr>
            <p:nvPr/>
          </p:nvPicPr>
          <p:blipFill>
            <a:blip r:embed="rId6" cstate="print"/>
            <a:srcRect/>
            <a:stretch>
              <a:fillRect/>
            </a:stretch>
          </p:blipFill>
          <p:spPr bwMode="auto">
            <a:xfrm>
              <a:off x="3825862" y="4113076"/>
              <a:ext cx="1564085" cy="2078740"/>
            </a:xfrm>
            <a:prstGeom prst="rect">
              <a:avLst/>
            </a:prstGeom>
            <a:noFill/>
          </p:spPr>
        </p:pic>
        <p:sp>
          <p:nvSpPr>
            <p:cNvPr id="18" name="Tekstvak 6"/>
            <p:cNvSpPr txBox="1">
              <a:spLocks noChangeArrowheads="1"/>
            </p:cNvSpPr>
            <p:nvPr/>
          </p:nvSpPr>
          <p:spPr bwMode="auto">
            <a:xfrm>
              <a:off x="3707904" y="6217567"/>
              <a:ext cx="1800000" cy="307777"/>
            </a:xfrm>
            <a:prstGeom prst="rect">
              <a:avLst/>
            </a:prstGeom>
            <a:noFill/>
            <a:ln w="9525">
              <a:noFill/>
              <a:miter lim="800000"/>
              <a:headEnd/>
              <a:tailEnd/>
            </a:ln>
          </p:spPr>
          <p:txBody>
            <a:bodyPr wrap="square">
              <a:spAutoFit/>
            </a:bodyPr>
            <a:lstStyle/>
            <a:p>
              <a:pPr algn="ctr"/>
              <a:r>
                <a:rPr lang="en-US" sz="1400" dirty="0" smtClean="0"/>
                <a:t>Left join exchange</a:t>
              </a:r>
              <a:endParaRPr lang="en-US" sz="1400" dirty="0"/>
            </a:p>
          </p:txBody>
        </p:sp>
      </p:grpSp>
      <p:grpSp>
        <p:nvGrpSpPr>
          <p:cNvPr id="21" name="Group 20"/>
          <p:cNvGrpSpPr/>
          <p:nvPr/>
        </p:nvGrpSpPr>
        <p:grpSpPr>
          <a:xfrm>
            <a:off x="6444208" y="4031576"/>
            <a:ext cx="1800000" cy="2412268"/>
            <a:chOff x="6444208" y="4113076"/>
            <a:chExt cx="1800000" cy="2412268"/>
          </a:xfrm>
        </p:grpSpPr>
        <p:pic>
          <p:nvPicPr>
            <p:cNvPr id="2054" name="Picture 6" descr="C:\Files\PhD\papers\wi12-rcq\presentation\fig_rex.png"/>
            <p:cNvPicPr>
              <a:picLocks noChangeAspect="1" noChangeArrowheads="1"/>
            </p:cNvPicPr>
            <p:nvPr/>
          </p:nvPicPr>
          <p:blipFill>
            <a:blip r:embed="rId7" cstate="print"/>
            <a:srcRect/>
            <a:stretch>
              <a:fillRect/>
            </a:stretch>
          </p:blipFill>
          <p:spPr bwMode="auto">
            <a:xfrm>
              <a:off x="6562166" y="4113076"/>
              <a:ext cx="1564085" cy="2078740"/>
            </a:xfrm>
            <a:prstGeom prst="rect">
              <a:avLst/>
            </a:prstGeom>
            <a:noFill/>
          </p:spPr>
        </p:pic>
        <p:sp>
          <p:nvSpPr>
            <p:cNvPr id="19" name="Tekstvak 6"/>
            <p:cNvSpPr txBox="1">
              <a:spLocks noChangeArrowheads="1"/>
            </p:cNvSpPr>
            <p:nvPr/>
          </p:nvSpPr>
          <p:spPr bwMode="auto">
            <a:xfrm>
              <a:off x="6444208" y="6217567"/>
              <a:ext cx="1800000" cy="307777"/>
            </a:xfrm>
            <a:prstGeom prst="rect">
              <a:avLst/>
            </a:prstGeom>
            <a:noFill/>
            <a:ln w="9525">
              <a:noFill/>
              <a:miter lim="800000"/>
              <a:headEnd/>
              <a:tailEnd/>
            </a:ln>
          </p:spPr>
          <p:txBody>
            <a:bodyPr wrap="square">
              <a:spAutoFit/>
            </a:bodyPr>
            <a:lstStyle/>
            <a:p>
              <a:pPr algn="ctr"/>
              <a:r>
                <a:rPr lang="en-US" sz="1400" dirty="0" smtClean="0"/>
                <a:t>Right join exchange</a:t>
              </a:r>
              <a:endParaRPr lang="en-US" sz="14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9082</TotalTime>
  <Words>1238</Words>
  <Application>Microsoft Office PowerPoint</Application>
  <PresentationFormat>Diavoorstelling (4:3)</PresentationFormat>
  <Paragraphs>179</Paragraphs>
  <Slides>21</Slides>
  <Notes>21</Notes>
  <HiddenSlides>0</HiddenSlides>
  <MMClips>0</MMClips>
  <ScaleCrop>false</ScaleCrop>
  <HeadingPairs>
    <vt:vector size="4" baseType="variant">
      <vt:variant>
        <vt:lpstr>Thema</vt:lpstr>
      </vt:variant>
      <vt:variant>
        <vt:i4>4</vt:i4>
      </vt:variant>
      <vt:variant>
        <vt:lpstr>Diatitels</vt:lpstr>
      </vt:variant>
      <vt:variant>
        <vt:i4>21</vt:i4>
      </vt:variant>
    </vt:vector>
  </HeadingPairs>
  <TitlesOfParts>
    <vt:vector size="25" baseType="lpstr">
      <vt:lpstr>Custom Design</vt:lpstr>
      <vt:lpstr>1_Custom Design</vt:lpstr>
      <vt:lpstr>2_Custom Design</vt:lpstr>
      <vt:lpstr>3_Custom Design</vt:lpstr>
      <vt:lpstr>RDF Chain Query Optimization in a Distributed Environment</vt:lpstr>
      <vt:lpstr>Introduction (1)</vt:lpstr>
      <vt:lpstr>Introduction (2)</vt:lpstr>
      <vt:lpstr>RDF and Query Paths (1)</vt:lpstr>
      <vt:lpstr>RDF and Query Paths (2)</vt:lpstr>
      <vt:lpstr>RDF and Query Paths (3)</vt:lpstr>
      <vt:lpstr>RDF Query Path Optimization (1)</vt:lpstr>
      <vt:lpstr>RDF Query Path Optimization (2)</vt:lpstr>
      <vt:lpstr>RDF Query Path Optimization (3)</vt:lpstr>
      <vt:lpstr>RDF Query Path Optimization with 2PO</vt:lpstr>
      <vt:lpstr>RDF Query Path Optimization with a GA (1)</vt:lpstr>
      <vt:lpstr>RDF Query Path Optimization with a GA (2)</vt:lpstr>
      <vt:lpstr>RDF Query Path Optimization with ACO (1)</vt:lpstr>
      <vt:lpstr>RDF Query Path Optimization with ACO (2)</vt:lpstr>
      <vt:lpstr>Evaluation</vt:lpstr>
      <vt:lpstr>Performance for Nested-Loop Joins</vt:lpstr>
      <vt:lpstr>Performance for Bind Joins</vt:lpstr>
      <vt:lpstr>Performance for AGJoins</vt:lpstr>
      <vt:lpstr>Conclusions</vt:lpstr>
      <vt:lpstr>Future Work</vt:lpstr>
      <vt:lpstr>Questions?</vt:lpstr>
    </vt:vector>
  </TitlesOfParts>
  <Company>Erasmus Universiteit Rotterdam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RDF Chain Query Optimization in a Distributed Environment</dc:title>
  <dc:creator>Alexander Hogenboom</dc:creator>
  <cp:lastModifiedBy>ACH</cp:lastModifiedBy>
  <cp:revision>518</cp:revision>
  <dcterms:created xsi:type="dcterms:W3CDTF">2007-09-06T08:43:42Z</dcterms:created>
  <dcterms:modified xsi:type="dcterms:W3CDTF">2015-04-04T19:33:43Z</dcterms:modified>
</cp:coreProperties>
</file>