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9" r:id="rId1"/>
  </p:sldMasterIdLst>
  <p:notesMasterIdLst>
    <p:notesMasterId r:id="rId16"/>
  </p:notesMasterIdLst>
  <p:handoutMasterIdLst>
    <p:handoutMasterId r:id="rId17"/>
  </p:handoutMasterIdLst>
  <p:sldIdLst>
    <p:sldId id="321" r:id="rId2"/>
    <p:sldId id="317" r:id="rId3"/>
    <p:sldId id="318" r:id="rId4"/>
    <p:sldId id="298" r:id="rId5"/>
    <p:sldId id="320" r:id="rId6"/>
    <p:sldId id="316" r:id="rId7"/>
    <p:sldId id="305" r:id="rId8"/>
    <p:sldId id="307" r:id="rId9"/>
    <p:sldId id="308" r:id="rId10"/>
    <p:sldId id="314" r:id="rId11"/>
    <p:sldId id="313" r:id="rId12"/>
    <p:sldId id="292" r:id="rId13"/>
    <p:sldId id="293" r:id="rId14"/>
    <p:sldId id="296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771B2"/>
    <a:srgbClr val="E37823"/>
    <a:srgbClr val="00393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44" autoAdjust="0"/>
    <p:restoredTop sz="72932" autoAdjust="0"/>
  </p:normalViewPr>
  <p:slideViewPr>
    <p:cSldViewPr>
      <p:cViewPr varScale="1">
        <p:scale>
          <a:sx n="75" d="100"/>
          <a:sy n="75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7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D1AEDCD-EAC7-4237-B1E5-AB60F1389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714FEBF-C447-4315-BA41-8F8E45BC1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dirty="0" smtClean="0"/>
          </a:p>
        </p:txBody>
      </p:sp>
      <p:sp>
        <p:nvSpPr>
          <p:cNvPr id="2048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D4EC6-9BC4-44F5-834B-972A7593CF74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0" dirty="0" smtClean="0"/>
          </a:p>
        </p:txBody>
      </p:sp>
      <p:sp>
        <p:nvSpPr>
          <p:cNvPr id="31748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BABB57-0FDD-4BE7-9F37-FC4623EB3411}" type="slidenum">
              <a:rPr lang="en-US" sz="1200"/>
              <a:pPr algn="r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2772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542DF5-86A6-458A-B459-05784DF81107}" type="slidenum">
              <a:rPr lang="en-US" sz="1200"/>
              <a:pPr algn="r"/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3379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0DE955-A5FF-4107-AE3F-E12E962E459D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3482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5ECB5-08FD-4BF5-8E48-2CEA59A4369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5844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D9EF76-E6DF-4DB9-8B12-54B17DB9601E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2532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9A1F74-8B44-420C-80CD-7D61BFEC59B7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100" dirty="0" smtClean="0"/>
          </a:p>
        </p:txBody>
      </p:sp>
      <p:sp>
        <p:nvSpPr>
          <p:cNvPr id="23556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8EF536-575B-4198-A8B6-9C055AB87EB0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4580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5A087E-46B1-46B2-826B-9E242DAFC8B0}" type="slidenum">
              <a:rPr lang="en-US" sz="1200"/>
              <a:pPr algn="r"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24580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5A087E-46B1-46B2-826B-9E242DAFC8B0}" type="slidenum">
              <a:rPr lang="en-US" sz="1200"/>
              <a:pPr algn="r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24580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75A087E-46B1-46B2-826B-9E242DAFC8B0}" type="slidenum">
              <a:rPr lang="en-US" sz="1200"/>
              <a:pPr algn="r"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28676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AF597DF-B2A6-442B-95BB-1BEF2CBEAEF4}" type="slidenum">
              <a:rPr lang="en-US" sz="1200"/>
              <a:pPr algn="r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9700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858384-3206-4A85-BB6A-7CFC5F005734}" type="slidenum">
              <a:rPr lang="en-US" sz="1200"/>
              <a:pPr algn="r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0724" name="Tijdelijke aanduiding voor dianumm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4FB421C-1CBF-42C1-A7C8-3072842890E6}" type="slidenum">
              <a:rPr lang="en-US" sz="1200"/>
              <a:pPr algn="r"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header"/>
          <p:cNvPicPr>
            <a:picLocks noChangeAspect="1" noChangeArrowheads="1"/>
          </p:cNvPicPr>
          <p:nvPr userDrawn="1"/>
        </p:nvPicPr>
        <p:blipFill>
          <a:blip r:embed="rId2" cstate="print">
            <a:lum bright="36000"/>
          </a:blip>
          <a:srcRect/>
          <a:stretch>
            <a:fillRect/>
          </a:stretch>
        </p:blipFill>
        <p:spPr bwMode="auto">
          <a:xfrm>
            <a:off x="715963" y="0"/>
            <a:ext cx="84280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rasmus PMS 3165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5984875"/>
            <a:ext cx="2743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band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191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714348" y="1428736"/>
            <a:ext cx="8429652" cy="1071570"/>
          </a:xfrm>
        </p:spPr>
        <p:txBody>
          <a:bodyPr anchorCtr="1"/>
          <a:lstStyle>
            <a:lvl1pPr algn="ct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C625-B799-4812-B54E-AC045BDEC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>
          <a:xfrm>
            <a:off x="785813" y="6215063"/>
            <a:ext cx="8286750" cy="220662"/>
          </a:xfrm>
        </p:spPr>
        <p:txBody>
          <a:bodyPr/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September 4, 2013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OR 2013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 2013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4,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63411-AE7F-42FF-8D11-C3A94B73D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23063" y="274638"/>
            <a:ext cx="1963737" cy="610711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27088" y="274638"/>
            <a:ext cx="5743575" cy="610711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 2013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4,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08B75-73CA-469B-AE9C-19F0DEF54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 2013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4,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DB6AF-DA76-4E0A-BC54-8BE786C76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 2013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4, 2013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E16E0-0F68-4A3E-B5FF-9D7782AAD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27088" y="1412875"/>
            <a:ext cx="3852862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32350" y="1412875"/>
            <a:ext cx="3854450" cy="4968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 2013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4, 2013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9456-0AF9-4BFF-B3C9-45054420CB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28675" y="1535113"/>
            <a:ext cx="385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28674" y="2192356"/>
            <a:ext cx="385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827088" y="274638"/>
            <a:ext cx="7859712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idx="13"/>
          </p:nvPr>
        </p:nvSpPr>
        <p:spPr>
          <a:xfrm>
            <a:off x="4857752" y="1540669"/>
            <a:ext cx="385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3" name="Tijdelijke aanduiding voor inhoud 3"/>
          <p:cNvSpPr>
            <a:spLocks noGrp="1"/>
          </p:cNvSpPr>
          <p:nvPr>
            <p:ph sz="half" idx="14"/>
          </p:nvPr>
        </p:nvSpPr>
        <p:spPr>
          <a:xfrm>
            <a:off x="4857751" y="2197912"/>
            <a:ext cx="3852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 2013</a:t>
            </a: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4, 2013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F55E0-0A01-4325-A839-12B4BECFA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 2013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4, 2013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6BA90-0B76-41EE-98B9-2177C9DE9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 2013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4, 2013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49CAA-97EA-4614-96AE-0A205E2E3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000496" y="273050"/>
            <a:ext cx="468630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57224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 2013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4, 2013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586C4-63A7-404D-95DE-3B1A23B10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 2013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September 4, 2013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98739-6AB8-45C1-ABE8-8982BB0A9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274638"/>
            <a:ext cx="78597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412875"/>
            <a:ext cx="7859712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5813" y="6500813"/>
            <a:ext cx="8286750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OR 2013</a:t>
            </a:r>
            <a:endParaRPr lang="en-US"/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5813" y="6500813"/>
            <a:ext cx="17319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smtClean="0"/>
              <a:t>September 4, 2013</a:t>
            </a:r>
            <a:endParaRPr lang="en-US" dirty="0"/>
          </a:p>
        </p:txBody>
      </p:sp>
      <p:sp>
        <p:nvSpPr>
          <p:cNvPr id="111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CEA22E-8A7F-412D-BFBD-3FD634219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band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71913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ogenboom@ese.eur.n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5"/>
          <p:cNvSpPr>
            <a:spLocks noGrp="1"/>
          </p:cNvSpPr>
          <p:nvPr>
            <p:ph type="title"/>
          </p:nvPr>
        </p:nvSpPr>
        <p:spPr>
          <a:xfrm>
            <a:off x="714375" y="1428750"/>
            <a:ext cx="8429625" cy="1071563"/>
          </a:xfrm>
        </p:spPr>
        <p:txBody>
          <a:bodyPr/>
          <a:lstStyle/>
          <a:p>
            <a:r>
              <a:rPr lang="en-US" sz="3200" dirty="0" smtClean="0"/>
              <a:t>Exploiting Discourse Structure for</a:t>
            </a:r>
            <a:br>
              <a:rPr lang="en-US" sz="3200" dirty="0" smtClean="0"/>
            </a:br>
            <a:r>
              <a:rPr lang="en-US" sz="3200" dirty="0" smtClean="0"/>
              <a:t>Sentiment Analysis of Text</a:t>
            </a:r>
            <a:endParaRPr lang="en-US" sz="3200" dirty="0" smtClean="0">
              <a:solidFill>
                <a:srgbClr val="F2F2F2"/>
              </a:solidFill>
            </a:endParaRPr>
          </a:p>
        </p:txBody>
      </p:sp>
      <p:sp>
        <p:nvSpPr>
          <p:cNvPr id="3075" name="Tijdelijke aanduiding voor voettekst 8"/>
          <p:cNvSpPr>
            <a:spLocks noGrp="1"/>
          </p:cNvSpPr>
          <p:nvPr>
            <p:ph type="ftr" sz="quarter" idx="12"/>
          </p:nvPr>
        </p:nvSpPr>
        <p:spPr>
          <a:xfrm>
            <a:off x="785813" y="5514950"/>
            <a:ext cx="8286750" cy="220662"/>
          </a:xfrm>
          <a:noFill/>
        </p:spPr>
        <p:txBody>
          <a:bodyPr/>
          <a:lstStyle/>
          <a:p>
            <a:r>
              <a:rPr lang="en-US" smtClean="0"/>
              <a:t>OR 2013</a:t>
            </a:r>
            <a:endParaRPr lang="en-US"/>
          </a:p>
        </p:txBody>
      </p:sp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55603051"/>
              </p:ext>
            </p:extLst>
          </p:nvPr>
        </p:nvGraphicFramePr>
        <p:xfrm>
          <a:off x="1259632" y="3297238"/>
          <a:ext cx="7344816" cy="1251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4816"/>
              </a:tblGrid>
              <a:tr h="370840">
                <a:tc>
                  <a:txBody>
                    <a:bodyPr/>
                    <a:lstStyle/>
                    <a:p>
                      <a:pPr algn="ctr" eaLnBrk="1" hangingPunct="1">
                        <a:lnSpc>
                          <a:spcPct val="8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Alexander Hogenboom</a:t>
                      </a:r>
                      <a:endParaRPr lang="en-US" sz="1600" dirty="0" smtClean="0"/>
                    </a:p>
                    <a:p>
                      <a:pPr algn="ctr" eaLnBrk="1" hangingPunct="1">
                        <a:lnSpc>
                          <a:spcPct val="80000"/>
                        </a:lnSpc>
                      </a:pPr>
                      <a:endParaRPr lang="en-US" sz="1600" dirty="0" smtClean="0"/>
                    </a:p>
                    <a:p>
                      <a:pPr algn="ctr" eaLnBrk="1" hangingPunct="1">
                        <a:lnSpc>
                          <a:spcPct val="80000"/>
                        </a:lnSpc>
                      </a:pPr>
                      <a:endParaRPr lang="en-US" sz="1600" dirty="0" smtClean="0"/>
                    </a:p>
                    <a:p>
                      <a:pPr algn="ctr" eaLnBrk="1" hangingPunct="1">
                        <a:lnSpc>
                          <a:spcPct val="80000"/>
                        </a:lnSpc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</a:rPr>
                        <a:t>In collaboration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 with </a:t>
                      </a:r>
                      <a:r>
                        <a:rPr lang="sv-SE" sz="1600" b="0" i="1" baseline="0" dirty="0" smtClean="0">
                          <a:solidFill>
                            <a:schemeClr val="tx1"/>
                          </a:solidFill>
                        </a:rPr>
                        <a:t>Flavius Frasincar, Uzay Kaymak, and Franciska de Jong</a:t>
                      </a:r>
                      <a:endParaRPr lang="en-US" sz="1600" b="0" i="1" dirty="0" smtClean="0"/>
                    </a:p>
                  </a:txBody>
                  <a:tcPr marL="36000" marR="36000" marT="126000" marB="126000">
                    <a:noFill/>
                  </a:tcPr>
                </a:tc>
              </a:tr>
            </a:tbl>
          </a:graphicData>
        </a:graphic>
      </p:graphicFrame>
      <p:sp>
        <p:nvSpPr>
          <p:cNvPr id="4" name="Tijdelijke aanduiding voor datum 3"/>
          <p:cNvSpPr>
            <a:spLocks noGrp="1"/>
          </p:cNvSpPr>
          <p:nvPr>
            <p:ph type="dt" sz="half" idx="11"/>
          </p:nvPr>
        </p:nvSpPr>
        <p:spPr>
          <a:xfrm>
            <a:off x="785813" y="5229200"/>
            <a:ext cx="8286750" cy="220662"/>
          </a:xfrm>
        </p:spPr>
        <p:txBody>
          <a:bodyPr/>
          <a:lstStyle/>
          <a:p>
            <a:pPr>
              <a:defRPr/>
            </a:pPr>
            <a:r>
              <a:rPr lang="en-US" smtClean="0"/>
              <a:t>September 4, 2013</a:t>
            </a:r>
            <a:endParaRPr lang="en-US" dirty="0"/>
          </a:p>
        </p:txBody>
      </p:sp>
      <p:pic>
        <p:nvPicPr>
          <p:cNvPr id="8" name="Picture 6" descr="http://www.ebioscience.amc.nl/ebioinfragateway/static/images/commit-logo.png;jsessionid=40313626ca815e94cf03a72618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6034360"/>
            <a:ext cx="1377263" cy="562992"/>
          </a:xfrm>
          <a:prstGeom prst="rect">
            <a:avLst/>
          </a:prstGeom>
          <a:noFill/>
        </p:spPr>
      </p:pic>
      <p:pic>
        <p:nvPicPr>
          <p:cNvPr id="10" name="Picture 10" descr="http://www.project-infiniti.nl/static/img/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6034361"/>
            <a:ext cx="1451092" cy="562992"/>
          </a:xfrm>
          <a:prstGeom prst="rect">
            <a:avLst/>
          </a:prstGeom>
          <a:noFill/>
        </p:spPr>
      </p:pic>
      <p:grpSp>
        <p:nvGrpSpPr>
          <p:cNvPr id="2" name="Groep 4"/>
          <p:cNvGrpSpPr/>
          <p:nvPr/>
        </p:nvGrpSpPr>
        <p:grpSpPr>
          <a:xfrm>
            <a:off x="827584" y="6034360"/>
            <a:ext cx="3348038" cy="635000"/>
            <a:chOff x="1529470" y="4929172"/>
            <a:chExt cx="3348038" cy="635000"/>
          </a:xfrm>
        </p:grpSpPr>
        <p:pic>
          <p:nvPicPr>
            <p:cNvPr id="12" name="Picture 7" descr="RTEmagicC_ES_logo_0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470" y="4929172"/>
              <a:ext cx="647700" cy="560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745370" y="5289535"/>
              <a:ext cx="3132138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b="1" i="1" dirty="0"/>
                <a:t>      </a:t>
              </a:r>
              <a:r>
                <a:rPr lang="en-US" sz="1200" b="1" i="1" dirty="0">
                  <a:solidFill>
                    <a:schemeClr val="accent2"/>
                  </a:solidFill>
                </a:rPr>
                <a:t>erasmus studio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Evaluation (2)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Alternative: SPADE X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Optimized weight for nuclei equals 0.771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Most significant RST relation weights:</a:t>
            </a:r>
            <a:br>
              <a:rPr lang="en-US" dirty="0" smtClean="0"/>
            </a:br>
            <a:endParaRPr lang="en-US" sz="300" dirty="0" smtClean="0"/>
          </a:p>
          <a:p>
            <a:pPr lvl="1">
              <a:tabLst>
                <a:tab pos="2425700" algn="l"/>
              </a:tabLst>
            </a:pPr>
            <a:r>
              <a:rPr lang="en-US" dirty="0" smtClean="0"/>
              <a:t>Elaboration: 	1.400</a:t>
            </a:r>
          </a:p>
          <a:p>
            <a:pPr lvl="1" defTabSz="1333500">
              <a:tabLst>
                <a:tab pos="2425700" algn="l"/>
              </a:tabLst>
            </a:pPr>
            <a:r>
              <a:rPr lang="en-US" dirty="0" smtClean="0"/>
              <a:t>Enablement:	0.956</a:t>
            </a:r>
          </a:p>
          <a:p>
            <a:pPr lvl="1" defTabSz="1333500">
              <a:tabLst>
                <a:tab pos="2425700" algn="l"/>
              </a:tabLst>
            </a:pPr>
            <a:r>
              <a:rPr lang="en-US" dirty="0" smtClean="0"/>
              <a:t>Attribution:	0.451</a:t>
            </a:r>
          </a:p>
          <a:p>
            <a:pPr lvl="1">
              <a:tabLst>
                <a:tab pos="2425700" algn="l"/>
              </a:tabLst>
            </a:pPr>
            <a:r>
              <a:rPr lang="en-US" dirty="0" smtClean="0"/>
              <a:t>Contrast:        -	0.660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4340" name="Tijdelijke aanduiding voor dianummer 4"/>
          <p:cNvSpPr txBox="1">
            <a:spLocks noGrp="1"/>
          </p:cNvSpPr>
          <p:nvPr/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2D5F89E-5DD3-4020-A9D2-F595F4B8237D}" type="slidenum">
              <a:rPr lang="en-US" sz="1400"/>
              <a:pPr algn="r"/>
              <a:t>10</a:t>
            </a:fld>
            <a:endParaRPr lang="en-US" sz="1400"/>
          </a:p>
        </p:txBody>
      </p:sp>
      <p:sp>
        <p:nvSpPr>
          <p:cNvPr id="14341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79CCCF-38D1-4D15-B84D-B8506161DB4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4342" name="Tijdelijke aanduiding voor voettekst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OR 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Evaluation (3)</a:t>
            </a:r>
          </a:p>
        </p:txBody>
      </p:sp>
      <p:sp>
        <p:nvSpPr>
          <p:cNvPr id="15428" name="Tijdelijke aanduiding voor dianummer 4"/>
          <p:cNvSpPr txBox="1">
            <a:spLocks noGrp="1"/>
          </p:cNvSpPr>
          <p:nvPr/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AC0DE03-8DCA-4F80-9B03-24C65D4F79C5}" type="slidenum">
              <a:rPr lang="en-US" sz="1400"/>
              <a:pPr algn="r"/>
              <a:t>11</a:t>
            </a:fld>
            <a:endParaRPr lang="en-US" sz="1400"/>
          </a:p>
        </p:txBody>
      </p:sp>
      <p:sp>
        <p:nvSpPr>
          <p:cNvPr id="15429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0B3FFF-D072-4426-A586-86FCEB1DBDB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5430" name="Tijdelijke aanduiding voor voettekst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OR 2013</a:t>
            </a:r>
            <a:endParaRPr lang="en-US"/>
          </a:p>
        </p:txBody>
      </p:sp>
      <p:graphicFrame>
        <p:nvGraphicFramePr>
          <p:cNvPr id="8" name="Tijdelijke aanduiding voor inhoud 6"/>
          <p:cNvGraphicFramePr>
            <a:graphicFrameLocks/>
          </p:cNvGraphicFramePr>
          <p:nvPr/>
        </p:nvGraphicFramePr>
        <p:xfrm>
          <a:off x="1008472" y="1484313"/>
          <a:ext cx="7812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000"/>
                <a:gridCol w="828000"/>
                <a:gridCol w="828000"/>
                <a:gridCol w="828000"/>
                <a:gridCol w="828000"/>
                <a:gridCol w="828000"/>
                <a:gridCol w="828000"/>
                <a:gridCol w="828000"/>
                <a:gridCol w="828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Positive</a:t>
                      </a:r>
                      <a:endParaRPr lang="en-US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Negative</a:t>
                      </a:r>
                      <a:endParaRPr lang="en-US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Overall</a:t>
                      </a:r>
                      <a:endParaRPr lang="en-US" noProof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Method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Prec.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Rec.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F1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Prec.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Rec.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F1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Acc.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F1</a:t>
                      </a:r>
                      <a:endParaRPr lang="en-US" b="1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Baseline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.687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.690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.688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.688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.685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.687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.688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.687</a:t>
                      </a:r>
                      <a:endParaRPr lang="en-US" b="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Simple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.647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.660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.654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.653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.640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.647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.650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.650</a:t>
                      </a:r>
                      <a:endParaRPr lang="en-US" b="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SPADE I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.668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.695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.681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.682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.655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.668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.675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.675</a:t>
                      </a:r>
                      <a:endParaRPr lang="en-US" b="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SPADE II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.683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.690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.687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.687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.680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.683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.685</a:t>
                      </a:r>
                      <a:endParaRPr lang="en-US" b="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smtClean="0"/>
                        <a:t>.685</a:t>
                      </a:r>
                      <a:endParaRPr lang="en-US" b="0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/>
                        <a:t>SPADE X</a:t>
                      </a:r>
                      <a:endParaRPr lang="en-US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.732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.695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.713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.710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.745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.727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smtClean="0"/>
                        <a:t>.720</a:t>
                      </a:r>
                      <a:endParaRPr lang="en-US" b="1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/>
                        <a:t>.720</a:t>
                      </a:r>
                      <a:endParaRPr lang="en-US" b="1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8137525" cy="4968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Recent sentiment analysis methods consider more and more aspects of content other than word frequencies</a:t>
            </a:r>
            <a:br>
              <a:rPr lang="en-US" dirty="0" smtClean="0"/>
            </a:br>
            <a:endParaRPr lang="en-US" sz="500" dirty="0" smtClean="0"/>
          </a:p>
          <a:p>
            <a:pPr>
              <a:defRPr/>
            </a:pPr>
            <a:r>
              <a:rPr lang="en-US" dirty="0" smtClean="0"/>
              <a:t>We identify important and less important text segments and weight them accordingly when analyzing sentiment</a:t>
            </a:r>
            <a:br>
              <a:rPr lang="en-US" dirty="0" smtClean="0"/>
            </a:br>
            <a:endParaRPr lang="en-US" sz="500" dirty="0" smtClean="0"/>
          </a:p>
          <a:p>
            <a:pPr>
              <a:defRPr/>
            </a:pPr>
            <a:r>
              <a:rPr lang="en-US" dirty="0" smtClean="0"/>
              <a:t>Both nuclei and satellites appear to play an important role in conveying sentiment, whereas satellites have until now been deemed predominantly irrelevant</a:t>
            </a:r>
            <a:br>
              <a:rPr lang="en-US" dirty="0" smtClean="0"/>
            </a:br>
            <a:endParaRPr lang="en-US" sz="500" dirty="0" smtClean="0"/>
          </a:p>
          <a:p>
            <a:pPr>
              <a:defRPr/>
            </a:pPr>
            <a:r>
              <a:rPr lang="en-US" dirty="0" smtClean="0"/>
              <a:t>Significantly improved overall polarity classification accuracy and macro-level F1 </a:t>
            </a:r>
            <a:r>
              <a:rPr lang="en-US" dirty="0" err="1" smtClean="0"/>
              <a:t>w.r.t</a:t>
            </a:r>
            <a:r>
              <a:rPr lang="en-US" dirty="0" smtClean="0"/>
              <a:t>. not accounting for structural aspects of content comes at a cost of increased processing times</a:t>
            </a:r>
          </a:p>
        </p:txBody>
      </p:sp>
      <p:sp>
        <p:nvSpPr>
          <p:cNvPr id="1638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OR 2013</a:t>
            </a:r>
            <a:endParaRPr lang="en-US"/>
          </a:p>
        </p:txBody>
      </p:sp>
      <p:sp>
        <p:nvSpPr>
          <p:cNvPr id="1638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EB7166-C3A0-4482-BD04-EB88D693AD95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Work</a:t>
            </a:r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Account for full discourse (RST) trees rather than for top-level segmentations only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Perform paragraph-level or document-level analysis of structure rather than sentence-level analysis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Explore other (faster) methods of identifying discourse structure in natural language text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Investigate our findings’ applicability to vector-based machine learning approaches to sentiment analysis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Evaluate our findings on different corpora</a:t>
            </a:r>
            <a:endParaRPr lang="en-US" sz="500" dirty="0" smtClean="0"/>
          </a:p>
        </p:txBody>
      </p:sp>
      <p:sp>
        <p:nvSpPr>
          <p:cNvPr id="17412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OR 2013</a:t>
            </a:r>
            <a:endParaRPr lang="en-US"/>
          </a:p>
        </p:txBody>
      </p:sp>
      <p:sp>
        <p:nvSpPr>
          <p:cNvPr id="17413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68E329-D761-48FA-8BC6-DB8A5A62E228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14339" name="Tijdelijke aanduiding voor inhoud 2"/>
          <p:cNvSpPr>
            <a:spLocks noGrp="1"/>
          </p:cNvSpPr>
          <p:nvPr>
            <p:ph idx="1"/>
          </p:nvPr>
        </p:nvSpPr>
        <p:spPr>
          <a:xfrm>
            <a:off x="784225" y="1412875"/>
            <a:ext cx="8283575" cy="4968875"/>
          </a:xfrm>
        </p:spPr>
        <p:txBody>
          <a:bodyPr/>
          <a:lstStyle/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>
              <a:buFontTx/>
              <a:buNone/>
              <a:defRPr/>
            </a:pPr>
            <a:endParaRPr lang="en-US" dirty="0" smtClean="0"/>
          </a:p>
          <a:p>
            <a:pPr marL="355600" lvl="1" indent="0" algn="r">
              <a:buFontTx/>
              <a:buNone/>
              <a:defRPr/>
            </a:pPr>
            <a:endParaRPr lang="en-US" sz="1400" dirty="0" smtClean="0"/>
          </a:p>
          <a:p>
            <a:pPr marL="355600" lvl="1" indent="0" algn="r">
              <a:buFontTx/>
              <a:buNone/>
              <a:defRPr/>
            </a:pPr>
            <a:endParaRPr lang="en-US" sz="1400" dirty="0" smtClean="0"/>
          </a:p>
          <a:p>
            <a:pPr marL="355600" lvl="1" indent="0" algn="r">
              <a:buFontTx/>
              <a:buNone/>
              <a:defRPr/>
            </a:pPr>
            <a:endParaRPr lang="en-US" sz="1600" dirty="0" smtClean="0"/>
          </a:p>
          <a:p>
            <a:pPr marL="0" lvl="1" indent="0" algn="ctr">
              <a:buFontTx/>
              <a:buNone/>
              <a:defRPr/>
            </a:pPr>
            <a:r>
              <a:rPr lang="en-US" sz="1600" b="1" dirty="0" smtClean="0"/>
              <a:t>Alexander Hogenboom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Econometric Institute</a:t>
            </a:r>
            <a:br>
              <a:rPr lang="en-US" sz="1600" dirty="0" smtClean="0"/>
            </a:br>
            <a:r>
              <a:rPr lang="en-US" sz="1600" dirty="0" smtClean="0"/>
              <a:t>Erasmus University Rotterdam</a:t>
            </a:r>
            <a:br>
              <a:rPr lang="en-US" sz="1600" dirty="0" smtClean="0"/>
            </a:br>
            <a:r>
              <a:rPr lang="en-US" sz="1600" dirty="0" smtClean="0"/>
              <a:t>P.O. Box 1738, NL-3000 DR</a:t>
            </a:r>
            <a:br>
              <a:rPr lang="en-US" sz="1600" dirty="0" smtClean="0"/>
            </a:br>
            <a:r>
              <a:rPr lang="en-US" sz="1600" dirty="0" smtClean="0"/>
              <a:t>Rotterdam, the Netherlands</a:t>
            </a:r>
          </a:p>
          <a:p>
            <a:pPr marL="0" lvl="1" indent="0" algn="ctr">
              <a:buFontTx/>
              <a:buNone/>
              <a:defRPr/>
            </a:pPr>
            <a:r>
              <a:rPr lang="en-US" sz="1600" dirty="0" smtClean="0">
                <a:hlinkClick r:id="rId3"/>
              </a:rPr>
              <a:t>hogenboom@ese.eur.nl</a:t>
            </a:r>
            <a:endParaRPr lang="en-US" sz="1600" dirty="0" smtClean="0"/>
          </a:p>
        </p:txBody>
      </p:sp>
      <p:sp>
        <p:nvSpPr>
          <p:cNvPr id="18436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OR 2013</a:t>
            </a:r>
            <a:endParaRPr lang="en-US" dirty="0"/>
          </a:p>
        </p:txBody>
      </p:sp>
      <p:sp>
        <p:nvSpPr>
          <p:cNvPr id="18437" name="Tijdelijke aanduiding voor dianumm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1D054B-F247-4AE7-82FA-813DDF6E1119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412777"/>
            <a:ext cx="69847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(1)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Information monitoring tools are needed for tracking sentiment in today’s complex systems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The Web offers an overwhelming amount of textual data, containing traces of sentiment</a:t>
            </a:r>
            <a:endParaRPr lang="en-US" sz="500" dirty="0" smtClean="0"/>
          </a:p>
        </p:txBody>
      </p:sp>
      <p:sp>
        <p:nvSpPr>
          <p:cNvPr id="5124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OR 2013</a:t>
            </a:r>
            <a:endParaRPr lang="en-US" dirty="0"/>
          </a:p>
        </p:txBody>
      </p:sp>
      <p:sp>
        <p:nvSpPr>
          <p:cNvPr id="5125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1216B4-4FD7-4D9A-B867-C01448A4F6CC}" type="slidenum">
              <a:rPr lang="en-US" smtClean="0"/>
              <a:pPr/>
              <a:t>2</a:t>
            </a:fld>
            <a:endParaRPr lang="en-US" dirty="0" smtClean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44451">
            <a:off x="955970" y="3227067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5198">
            <a:off x="4908799" y="3441494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11957">
            <a:off x="1115616" y="3429000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04903">
            <a:off x="1560605" y="3576016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13477">
            <a:off x="1259632" y="3573016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430334">
            <a:off x="1249023" y="3459581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371397">
            <a:off x="4794736" y="3473849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638816">
            <a:off x="5003290" y="3430805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458289">
            <a:off x="5153496" y="3369175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826791">
            <a:off x="1275833" y="3511068"/>
            <a:ext cx="3600000" cy="248906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(2)</a:t>
            </a:r>
          </a:p>
        </p:txBody>
      </p:sp>
      <p:sp>
        <p:nvSpPr>
          <p:cNvPr id="6147" name="Tijdelijke aanduiding voor inhoud 2"/>
          <p:cNvSpPr>
            <a:spLocks noGrp="1"/>
          </p:cNvSpPr>
          <p:nvPr>
            <p:ph idx="1"/>
          </p:nvPr>
        </p:nvSpPr>
        <p:spPr>
          <a:xfrm>
            <a:off x="827088" y="1412875"/>
            <a:ext cx="7959725" cy="4968875"/>
          </a:xfrm>
        </p:spPr>
        <p:txBody>
          <a:bodyPr/>
          <a:lstStyle/>
          <a:p>
            <a:r>
              <a:rPr lang="en-US" dirty="0" smtClean="0"/>
              <a:t>An intuitive approach to sentiment analysis involves scanning a text for cues signaling its polarity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Let us consider the following </a:t>
            </a:r>
            <a:r>
              <a:rPr lang="en-US" i="1" dirty="0" smtClean="0">
                <a:solidFill>
                  <a:srgbClr val="FF0000"/>
                </a:solidFill>
              </a:rPr>
              <a:t>negative</a:t>
            </a:r>
            <a:r>
              <a:rPr lang="en-US" dirty="0" smtClean="0"/>
              <a:t> review:</a:t>
            </a:r>
            <a:br>
              <a:rPr lang="en-US" dirty="0" smtClean="0"/>
            </a:br>
            <a:endParaRPr lang="en-US" sz="300" dirty="0" smtClean="0"/>
          </a:p>
          <a:p>
            <a:pPr lvl="1">
              <a:tabLst>
                <a:tab pos="1968500" algn="l"/>
              </a:tabLst>
            </a:pPr>
            <a:r>
              <a:rPr lang="en-US" dirty="0" smtClean="0"/>
              <a:t>Example:</a:t>
            </a:r>
            <a:r>
              <a:rPr lang="en-US" dirty="0" smtClean="0">
                <a:solidFill>
                  <a:schemeClr val="bg1"/>
                </a:solidFill>
              </a:rPr>
              <a:t> 	</a:t>
            </a:r>
            <a:r>
              <a:rPr lang="en-US" i="1" dirty="0" smtClean="0">
                <a:solidFill>
                  <a:schemeClr val="bg1"/>
                </a:solidFill>
              </a:rPr>
              <a:t>Although Brad Pitt’s well-deserved fall off a cliff</a:t>
            </a:r>
            <a:br>
              <a:rPr lang="en-US" i="1" dirty="0" smtClean="0">
                <a:solidFill>
                  <a:schemeClr val="bg1"/>
                </a:solidFill>
              </a:rPr>
            </a:br>
            <a:r>
              <a:rPr lang="en-US" i="1" dirty="0" smtClean="0">
                <a:solidFill>
                  <a:schemeClr val="bg1"/>
                </a:solidFill>
              </a:rPr>
              <a:t>	was quite entertaining, </a:t>
            </a:r>
            <a:r>
              <a:rPr lang="en-US" i="1" dirty="0" smtClean="0"/>
              <a:t>this movie was </a:t>
            </a:r>
            <a:r>
              <a:rPr lang="en-US" i="1" dirty="0" smtClean="0">
                <a:solidFill>
                  <a:srgbClr val="FF0000"/>
                </a:solidFill>
              </a:rPr>
              <a:t>terrible</a:t>
            </a:r>
            <a:r>
              <a:rPr lang="en-US" i="1" dirty="0" smtClean="0"/>
              <a:t>!</a:t>
            </a:r>
            <a:br>
              <a:rPr lang="en-US" i="1" dirty="0" smtClean="0"/>
            </a:br>
            <a:endParaRPr lang="en-US" sz="500" dirty="0" smtClean="0"/>
          </a:p>
          <a:p>
            <a:pPr>
              <a:tabLst>
                <a:tab pos="1968500" algn="l"/>
              </a:tabLst>
            </a:pPr>
            <a:r>
              <a:rPr lang="en-US" dirty="0" smtClean="0"/>
              <a:t>We hypothesize that structural aspects of content play an important role in conveying sentiment</a:t>
            </a:r>
            <a:br>
              <a:rPr lang="en-US" dirty="0" smtClean="0"/>
            </a:br>
            <a:endParaRPr lang="en-US" sz="500" dirty="0" smtClean="0"/>
          </a:p>
          <a:p>
            <a:pPr>
              <a:tabLst>
                <a:tab pos="1968500" algn="l"/>
              </a:tabLst>
            </a:pPr>
            <a:r>
              <a:rPr lang="en-US" dirty="0" smtClean="0"/>
              <a:t>How can structural aspects of natural language text be exploited when determining its polarity?</a:t>
            </a:r>
          </a:p>
        </p:txBody>
      </p:sp>
      <p:sp>
        <p:nvSpPr>
          <p:cNvPr id="6148" name="Tijdelijke aanduiding voor voettekst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OR 2013</a:t>
            </a:r>
            <a:endParaRPr lang="en-US" dirty="0"/>
          </a:p>
        </p:txBody>
      </p:sp>
      <p:sp>
        <p:nvSpPr>
          <p:cNvPr id="614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64CAC5-8FC0-4C4F-A175-34027F2F0367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6" name="Rechthoek 5"/>
          <p:cNvSpPr/>
          <p:nvPr/>
        </p:nvSpPr>
        <p:spPr>
          <a:xfrm>
            <a:off x="2796189" y="2766072"/>
            <a:ext cx="5952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/>
              <a:t>Although Brad Pitt’s </a:t>
            </a:r>
            <a:r>
              <a:rPr lang="en-US" sz="2000" i="1" dirty="0" smtClean="0">
                <a:solidFill>
                  <a:srgbClr val="00B050"/>
                </a:solidFill>
              </a:rPr>
              <a:t>well-deserved</a:t>
            </a:r>
            <a:r>
              <a:rPr lang="en-US" sz="2000" i="1" dirty="0" smtClean="0"/>
              <a:t> fall off a cliff was quite </a:t>
            </a:r>
            <a:r>
              <a:rPr lang="en-US" sz="2000" i="1" dirty="0" smtClean="0">
                <a:solidFill>
                  <a:srgbClr val="00B050"/>
                </a:solidFill>
              </a:rPr>
              <a:t>entertaining</a:t>
            </a:r>
            <a:r>
              <a:rPr lang="en-US" sz="2000" i="1" dirty="0" smtClean="0"/>
              <a:t>,</a:t>
            </a: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Sentiment Analysis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Sentiment analysis is typically focused on determining the polarity of natural language text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Applications in summarizing reviews, determining a general mood (consumer confidence, politics)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State-of-the-art approaches classify polarity of natural language text by analyzing vector representations using, e.g., machine learning techniques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Alternative approaches are lexicon-based, which renders them robust across domains and texts and enables linguistic analysis at a deeper level</a:t>
            </a:r>
          </a:p>
        </p:txBody>
      </p:sp>
      <p:sp>
        <p:nvSpPr>
          <p:cNvPr id="7172" name="Tijdelijke aanduiding voor dianummer 4"/>
          <p:cNvSpPr txBox="1">
            <a:spLocks noGrp="1"/>
          </p:cNvSpPr>
          <p:nvPr/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E18EB4D-E94E-4ADE-9AB9-4569C7A2F814}" type="slidenum">
              <a:rPr lang="en-US" sz="1400"/>
              <a:pPr algn="r"/>
              <a:t>4</a:t>
            </a:fld>
            <a:endParaRPr lang="en-US" sz="1400"/>
          </a:p>
        </p:txBody>
      </p:sp>
      <p:sp>
        <p:nvSpPr>
          <p:cNvPr id="7173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E5CC08-884E-4212-9204-D7525B66D4D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174" name="Tijdelijke aanduiding voor voettekst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OR 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Exploiting Structural Aspects of Text (1)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Early approaches involve accounting for segments’ positions in a text or their semantic cohesion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Recent work exploits discursive relations by applying the Rhetorical Structure Theory (RST)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RST can be used to split a text into a hierarchical structure of rhetorically related segments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Nucleus segments form the core of a text, whereas satellites support the nuclei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Many types of relations between segments exist, e.g., background, elaboration, explanation, contrast, etc.</a:t>
            </a:r>
          </a:p>
        </p:txBody>
      </p:sp>
      <p:sp>
        <p:nvSpPr>
          <p:cNvPr id="7172" name="Tijdelijke aanduiding voor dianummer 4"/>
          <p:cNvSpPr txBox="1">
            <a:spLocks noGrp="1"/>
          </p:cNvSpPr>
          <p:nvPr/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E18EB4D-E94E-4ADE-9AB9-4569C7A2F814}" type="slidenum">
              <a:rPr lang="en-US" sz="1400"/>
              <a:pPr algn="r"/>
              <a:t>5</a:t>
            </a:fld>
            <a:endParaRPr lang="en-US" sz="1400"/>
          </a:p>
        </p:txBody>
      </p:sp>
      <p:sp>
        <p:nvSpPr>
          <p:cNvPr id="7173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E5CC08-884E-4212-9204-D7525B66D4D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4" name="Tijdelijke aanduiding voor voettekst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OR 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Exploiting Structural Aspects of Text (2)</a:t>
            </a:r>
          </a:p>
        </p:txBody>
      </p:sp>
      <p:sp>
        <p:nvSpPr>
          <p:cNvPr id="7171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Existing work differentiates between important and less important segments </a:t>
            </a:r>
            <a:r>
              <a:rPr lang="en-US" dirty="0" err="1" smtClean="0"/>
              <a:t>w.r.t</a:t>
            </a:r>
            <a:r>
              <a:rPr lang="en-US" dirty="0" smtClean="0"/>
              <a:t>. the overall sentiment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Previously proposed method assigns different weights to nuclei and satellites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We propose to differentiate among rhetorical roles, i.e., RST relation types</a:t>
            </a:r>
            <a:endParaRPr lang="en-US" sz="300" dirty="0" smtClean="0"/>
          </a:p>
        </p:txBody>
      </p:sp>
      <p:sp>
        <p:nvSpPr>
          <p:cNvPr id="7172" name="Tijdelijke aanduiding voor dianummer 4"/>
          <p:cNvSpPr txBox="1">
            <a:spLocks noGrp="1"/>
          </p:cNvSpPr>
          <p:nvPr/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E18EB4D-E94E-4ADE-9AB9-4569C7A2F814}" type="slidenum">
              <a:rPr lang="en-US" sz="1400"/>
              <a:pPr algn="r"/>
              <a:t>6</a:t>
            </a:fld>
            <a:endParaRPr lang="en-US" sz="1400"/>
          </a:p>
        </p:txBody>
      </p:sp>
      <p:sp>
        <p:nvSpPr>
          <p:cNvPr id="7173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E5CC08-884E-4212-9204-D7525B66D4D4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174" name="Tijdelijke aanduiding voor voettekst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OR 2013</a:t>
            </a:r>
            <a:endParaRPr lang="en-US" dirty="0"/>
          </a:p>
        </p:txBody>
      </p:sp>
      <p:sp>
        <p:nvSpPr>
          <p:cNvPr id="21" name="Tekstvak 20"/>
          <p:cNvSpPr txBox="1"/>
          <p:nvPr/>
        </p:nvSpPr>
        <p:spPr bwMode="auto">
          <a:xfrm>
            <a:off x="1763688" y="5231738"/>
            <a:ext cx="302433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00"/>
                </a:solidFill>
              </a:rPr>
              <a:t>Although Brad Pitt’s </a:t>
            </a:r>
            <a:r>
              <a:rPr lang="en-US" sz="2000" i="1" dirty="0" smtClean="0">
                <a:solidFill>
                  <a:srgbClr val="00B050"/>
                </a:solidFill>
              </a:rPr>
              <a:t>well-deserved</a:t>
            </a:r>
            <a:r>
              <a:rPr lang="en-US" sz="2000" i="1" dirty="0" smtClean="0">
                <a:solidFill>
                  <a:srgbClr val="000000"/>
                </a:solidFill>
              </a:rPr>
              <a:t> fall off a cliff was quite </a:t>
            </a:r>
            <a:r>
              <a:rPr lang="en-US" sz="2000" i="1" dirty="0" smtClean="0">
                <a:solidFill>
                  <a:srgbClr val="00B050"/>
                </a:solidFill>
              </a:rPr>
              <a:t>entertaining</a:t>
            </a:r>
            <a:r>
              <a:rPr lang="en-US" sz="2000" i="1" dirty="0" smtClean="0">
                <a:solidFill>
                  <a:srgbClr val="000000"/>
                </a:solidFill>
              </a:rPr>
              <a:t>,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48" charset="-128"/>
              <a:cs typeface="+mn-cs"/>
            </a:endParaRPr>
          </a:p>
        </p:txBody>
      </p:sp>
      <p:sp>
        <p:nvSpPr>
          <p:cNvPr id="22" name="Tekstvak 21"/>
          <p:cNvSpPr txBox="1"/>
          <p:nvPr/>
        </p:nvSpPr>
        <p:spPr bwMode="auto">
          <a:xfrm>
            <a:off x="5076056" y="5231738"/>
            <a:ext cx="27911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i="1" kern="0" dirty="0" smtClean="0">
                <a:solidFill>
                  <a:srgbClr val="000000"/>
                </a:solidFill>
                <a:latin typeface="Arial"/>
                <a:ea typeface="+mn-ea"/>
              </a:rPr>
              <a:t>this movie was </a:t>
            </a:r>
            <a:r>
              <a:rPr lang="en-US" sz="2000" i="1" kern="0" dirty="0" smtClean="0">
                <a:solidFill>
                  <a:srgbClr val="FF0000"/>
                </a:solidFill>
                <a:latin typeface="Arial"/>
                <a:ea typeface="+mn-ea"/>
              </a:rPr>
              <a:t>terrible</a:t>
            </a:r>
            <a:r>
              <a:rPr lang="en-US" sz="2000" i="1" kern="0" dirty="0" smtClean="0">
                <a:solidFill>
                  <a:srgbClr val="000000"/>
                </a:solidFill>
                <a:latin typeface="Arial"/>
                <a:ea typeface="+mn-ea"/>
              </a:rPr>
              <a:t>!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48" charset="-128"/>
              <a:cs typeface="+mn-cs"/>
            </a:endParaRPr>
          </a:p>
        </p:txBody>
      </p:sp>
      <p:cxnSp>
        <p:nvCxnSpPr>
          <p:cNvPr id="26" name="Rechte verbindingslijn 25"/>
          <p:cNvCxnSpPr/>
          <p:nvPr/>
        </p:nvCxnSpPr>
        <p:spPr bwMode="auto">
          <a:xfrm>
            <a:off x="1763688" y="5231738"/>
            <a:ext cx="3024336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Rechte verbindingslijn 31"/>
          <p:cNvCxnSpPr/>
          <p:nvPr/>
        </p:nvCxnSpPr>
        <p:spPr bwMode="auto">
          <a:xfrm>
            <a:off x="5094368" y="5231738"/>
            <a:ext cx="279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Rechte verbindingslijn 38"/>
          <p:cNvCxnSpPr/>
          <p:nvPr/>
        </p:nvCxnSpPr>
        <p:spPr bwMode="auto">
          <a:xfrm>
            <a:off x="6487075" y="4519289"/>
            <a:ext cx="0" cy="7200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Rechte verbindingslijn 39"/>
          <p:cNvCxnSpPr/>
          <p:nvPr/>
        </p:nvCxnSpPr>
        <p:spPr bwMode="auto">
          <a:xfrm>
            <a:off x="1763688" y="4231177"/>
            <a:ext cx="61206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ekstvak 42"/>
          <p:cNvSpPr txBox="1"/>
          <p:nvPr/>
        </p:nvSpPr>
        <p:spPr bwMode="auto">
          <a:xfrm>
            <a:off x="6208489" y="4182988"/>
            <a:ext cx="554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48" charset="-128"/>
                <a:cs typeface="+mn-cs"/>
              </a:rPr>
              <a:t>1-2</a:t>
            </a:r>
          </a:p>
        </p:txBody>
      </p:sp>
      <p:cxnSp>
        <p:nvCxnSpPr>
          <p:cNvPr id="45" name="Gekromde verbindingslijn 44"/>
          <p:cNvCxnSpPr>
            <a:stCxn id="21" idx="0"/>
            <a:endCxn id="22" idx="0"/>
          </p:cNvCxnSpPr>
          <p:nvPr/>
        </p:nvCxnSpPr>
        <p:spPr bwMode="auto">
          <a:xfrm rot="5400000" flipH="1" flipV="1">
            <a:off x="4873743" y="3633851"/>
            <a:ext cx="12700" cy="3195775"/>
          </a:xfrm>
          <a:prstGeom prst="curvedConnector3">
            <a:avLst>
              <a:gd name="adj1" fmla="val 344998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2" name="Tekstvak 51"/>
          <p:cNvSpPr txBox="1"/>
          <p:nvPr/>
        </p:nvSpPr>
        <p:spPr bwMode="auto">
          <a:xfrm>
            <a:off x="3431777" y="4365104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48" charset="-128"/>
                <a:cs typeface="+mn-cs"/>
              </a:rPr>
              <a:t>Contrast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43" grpId="0"/>
      <p:bldP spid="52" grpId="0"/>
      <p:bldP spid="5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Framework (1)</a:t>
            </a:r>
          </a:p>
        </p:txBody>
      </p:sp>
      <p:sp>
        <p:nvSpPr>
          <p:cNvPr id="11267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Lexicon-based document-level polarity classification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Based on its lemma, Part-of-Speech (POS), and disambiguated word sense (</a:t>
            </a:r>
            <a:r>
              <a:rPr lang="en-US" dirty="0" err="1" smtClean="0"/>
              <a:t>Lesk</a:t>
            </a:r>
            <a:r>
              <a:rPr lang="en-US" dirty="0" smtClean="0"/>
              <a:t>-based), each individual word is scored in the range [-1,1] by using sentiment scores from </a:t>
            </a:r>
            <a:r>
              <a:rPr lang="en-US" dirty="0" err="1" smtClean="0"/>
              <a:t>SentiWordNet</a:t>
            </a:r>
            <a:r>
              <a:rPr lang="en-US" dirty="0" smtClean="0"/>
              <a:t> 3.0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Word scores are aggregated and corrected for a bias towards positivity in order to classify text as positive (corrected score ≥ 0) or negative (corrected score &lt; 0)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Discourse parsing is applied in order to determine appropriate weights for word scores in this process</a:t>
            </a:r>
          </a:p>
        </p:txBody>
      </p:sp>
      <p:sp>
        <p:nvSpPr>
          <p:cNvPr id="11268" name="Tijdelijke aanduiding voor dianummer 4"/>
          <p:cNvSpPr txBox="1">
            <a:spLocks noGrp="1"/>
          </p:cNvSpPr>
          <p:nvPr/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829BDB6-2722-4F9A-9A6D-5D756CA6BC42}" type="slidenum">
              <a:rPr lang="en-US" sz="1400"/>
              <a:pPr algn="r"/>
              <a:t>7</a:t>
            </a:fld>
            <a:endParaRPr lang="en-US" sz="1400"/>
          </a:p>
        </p:txBody>
      </p:sp>
      <p:sp>
        <p:nvSpPr>
          <p:cNvPr id="11269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752686-6C6A-42C2-A620-7E32F611BC2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1270" name="Tijdelijke aanduiding voor voettekst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OR 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Framework (2)</a:t>
            </a:r>
          </a:p>
        </p:txBody>
      </p:sp>
      <p:sp>
        <p:nvSpPr>
          <p:cNvPr id="12291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Simple discourse parsing: weights proportional to position of words in full text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Sentence-level </a:t>
            </a:r>
            <a:r>
              <a:rPr lang="en-US" dirty="0" err="1" smtClean="0"/>
              <a:t>PArsing</a:t>
            </a:r>
            <a:r>
              <a:rPr lang="en-US" dirty="0" smtClean="0"/>
              <a:t> of </a:t>
            </a:r>
            <a:r>
              <a:rPr lang="en-US" dirty="0" err="1" smtClean="0"/>
              <a:t>DiscoursE</a:t>
            </a:r>
            <a:r>
              <a:rPr lang="en-US" dirty="0" smtClean="0"/>
              <a:t> (SPADE):</a:t>
            </a:r>
            <a:br>
              <a:rPr lang="en-US" dirty="0" smtClean="0"/>
            </a:br>
            <a:endParaRPr lang="en-US" sz="300" dirty="0" smtClean="0"/>
          </a:p>
          <a:p>
            <a:pPr lvl="1"/>
            <a:r>
              <a:rPr lang="en-US" dirty="0" smtClean="0"/>
              <a:t>SPADE I:</a:t>
            </a:r>
          </a:p>
          <a:p>
            <a:pPr lvl="2"/>
            <a:r>
              <a:rPr lang="en-US" dirty="0" smtClean="0"/>
              <a:t>Assign top-level RST nuclei weights of 1</a:t>
            </a:r>
          </a:p>
          <a:p>
            <a:pPr lvl="2"/>
            <a:r>
              <a:rPr lang="en-US" dirty="0" smtClean="0"/>
              <a:t>Assign top-level RST satellites weights of 0</a:t>
            </a:r>
            <a:br>
              <a:rPr lang="en-US" dirty="0" smtClean="0"/>
            </a:br>
            <a:endParaRPr lang="en-US" sz="300" dirty="0" smtClean="0"/>
          </a:p>
          <a:p>
            <a:pPr lvl="1"/>
            <a:r>
              <a:rPr lang="en-US" dirty="0" smtClean="0"/>
              <a:t>SPADE II:</a:t>
            </a:r>
          </a:p>
          <a:p>
            <a:pPr lvl="2"/>
            <a:r>
              <a:rPr lang="en-US" dirty="0" smtClean="0"/>
              <a:t>Assign top-level RST nuclei weights of 1.5</a:t>
            </a:r>
          </a:p>
          <a:p>
            <a:pPr lvl="2"/>
            <a:r>
              <a:rPr lang="en-US" dirty="0" smtClean="0"/>
              <a:t>Assign top-level RST satellites weights of 0.5</a:t>
            </a:r>
            <a:br>
              <a:rPr lang="en-US" dirty="0" smtClean="0"/>
            </a:br>
            <a:endParaRPr lang="en-US" sz="300" dirty="0" smtClean="0"/>
          </a:p>
          <a:p>
            <a:pPr lvl="1"/>
            <a:r>
              <a:rPr lang="en-US" dirty="0" smtClean="0"/>
              <a:t>SPADE X:</a:t>
            </a:r>
          </a:p>
          <a:p>
            <a:pPr lvl="2"/>
            <a:r>
              <a:rPr lang="en-US" dirty="0" smtClean="0"/>
              <a:t>Our novel, extended SPADE-based approach</a:t>
            </a:r>
          </a:p>
          <a:p>
            <a:pPr lvl="2"/>
            <a:r>
              <a:rPr lang="en-US" dirty="0" smtClean="0"/>
              <a:t>Assign top-level RST nuclei and satellite types different weights in the range [-2, 2], optimized by means of a genetic algorithm</a:t>
            </a:r>
          </a:p>
        </p:txBody>
      </p:sp>
      <p:sp>
        <p:nvSpPr>
          <p:cNvPr id="12292" name="Tijdelijke aanduiding voor dianummer 4"/>
          <p:cNvSpPr txBox="1">
            <a:spLocks noGrp="1"/>
          </p:cNvSpPr>
          <p:nvPr/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D0027A4-B935-4C86-A8D6-E40DC800A4C6}" type="slidenum">
              <a:rPr lang="en-US" sz="1400"/>
              <a:pPr algn="r"/>
              <a:t>8</a:t>
            </a:fld>
            <a:endParaRPr lang="en-US" sz="1400"/>
          </a:p>
        </p:txBody>
      </p:sp>
      <p:sp>
        <p:nvSpPr>
          <p:cNvPr id="12293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2BD81B-573A-4C50-8ED3-73075772794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2294" name="Tijdelijke aanduiding voor voettekst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OR 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Evaluation (1)</a:t>
            </a:r>
          </a:p>
        </p:txBody>
      </p:sp>
      <p:sp>
        <p:nvSpPr>
          <p:cNvPr id="13315" name="Tijdelijke aanduiding voor inhoud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 smtClean="0"/>
              <a:t>Implementation in Java, </a:t>
            </a:r>
            <a:r>
              <a:rPr lang="en-US" dirty="0" err="1" smtClean="0"/>
              <a:t>OpenNLP</a:t>
            </a:r>
            <a:r>
              <a:rPr lang="en-US" dirty="0" smtClean="0"/>
              <a:t> POS tagger, Java </a:t>
            </a:r>
            <a:r>
              <a:rPr lang="en-US" dirty="0" err="1" smtClean="0"/>
              <a:t>WordNet</a:t>
            </a:r>
            <a:r>
              <a:rPr lang="en-US" dirty="0" smtClean="0"/>
              <a:t> Library (JWNL) API for lemmatization, </a:t>
            </a:r>
            <a:r>
              <a:rPr lang="en-US" dirty="0" err="1" smtClean="0"/>
              <a:t>SentiWordNet</a:t>
            </a:r>
            <a:r>
              <a:rPr lang="en-US" dirty="0" smtClean="0"/>
              <a:t> 3.0 sentiment lexicon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Corpus of 500 positive and 500 negative English movie reviews (60% training set, 40% test set)</a:t>
            </a:r>
            <a:br>
              <a:rPr lang="en-US" dirty="0" smtClean="0"/>
            </a:br>
            <a:endParaRPr lang="en-US" sz="500" dirty="0" smtClean="0"/>
          </a:p>
          <a:p>
            <a:r>
              <a:rPr lang="en-US" dirty="0" smtClean="0"/>
              <a:t>Baselines:</a:t>
            </a:r>
            <a:br>
              <a:rPr lang="en-US" dirty="0" smtClean="0"/>
            </a:br>
            <a:endParaRPr lang="en-US" sz="300" dirty="0" smtClean="0"/>
          </a:p>
          <a:p>
            <a:pPr lvl="1"/>
            <a:r>
              <a:rPr lang="en-US" dirty="0" smtClean="0"/>
              <a:t>All words assigned weight of 1</a:t>
            </a:r>
          </a:p>
          <a:p>
            <a:pPr lvl="1"/>
            <a:r>
              <a:rPr lang="en-US" dirty="0" smtClean="0"/>
              <a:t>Simple discourse parsing (position-based)</a:t>
            </a:r>
          </a:p>
          <a:p>
            <a:pPr lvl="1"/>
            <a:r>
              <a:rPr lang="en-US" dirty="0" smtClean="0"/>
              <a:t>SPADE I</a:t>
            </a:r>
          </a:p>
          <a:p>
            <a:pPr lvl="1"/>
            <a:r>
              <a:rPr lang="en-US" dirty="0" smtClean="0"/>
              <a:t>SPADE II</a:t>
            </a:r>
            <a:endParaRPr lang="en-US" sz="500" dirty="0" smtClean="0"/>
          </a:p>
        </p:txBody>
      </p:sp>
      <p:sp>
        <p:nvSpPr>
          <p:cNvPr id="13316" name="Tijdelijke aanduiding voor dianummer 4"/>
          <p:cNvSpPr txBox="1">
            <a:spLocks noGrp="1"/>
          </p:cNvSpPr>
          <p:nvPr/>
        </p:nvSpPr>
        <p:spPr bwMode="auto">
          <a:xfrm>
            <a:off x="8388350" y="115888"/>
            <a:ext cx="62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5C1BB37-3866-46C9-B353-E69D97B30A10}" type="slidenum">
              <a:rPr lang="en-US" sz="1400"/>
              <a:pPr algn="r"/>
              <a:t>9</a:t>
            </a:fld>
            <a:endParaRPr lang="en-US" sz="1400"/>
          </a:p>
        </p:txBody>
      </p:sp>
      <p:sp>
        <p:nvSpPr>
          <p:cNvPr id="13317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EB94F1-D170-4508-B959-4F66C38F91A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3318" name="Tijdelijke aanduiding voor voettekst 7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OR 2013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 charset="0"/>
            <a:ea typeface="ＭＳ Ｐゴシック" pitchFamily="48" charset="-128"/>
            <a:cs typeface="+mn-cs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11733</TotalTime>
  <Words>419</Words>
  <Application>Microsoft Office PowerPoint</Application>
  <PresentationFormat>On-screen Show (4:3)</PresentationFormat>
  <Paragraphs>202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Custom Design</vt:lpstr>
      <vt:lpstr>Exploiting Discourse Structure for Sentiment Analysis of Text</vt:lpstr>
      <vt:lpstr>Introduction (1)</vt:lpstr>
      <vt:lpstr>Introduction (2)</vt:lpstr>
      <vt:lpstr>Sentiment Analysis</vt:lpstr>
      <vt:lpstr>Exploiting Structural Aspects of Text (1)</vt:lpstr>
      <vt:lpstr>Exploiting Structural Aspects of Text (2)</vt:lpstr>
      <vt:lpstr>Framework (1)</vt:lpstr>
      <vt:lpstr>Framework (2)</vt:lpstr>
      <vt:lpstr>Evaluation (1)</vt:lpstr>
      <vt:lpstr>Evaluation (2)</vt:lpstr>
      <vt:lpstr>Evaluation (3)</vt:lpstr>
      <vt:lpstr>Conclusions</vt:lpstr>
      <vt:lpstr>Future Work</vt:lpstr>
      <vt:lpstr>Questions?</vt:lpstr>
    </vt:vector>
  </TitlesOfParts>
  <Company>Erasmus Universiteit Rotterdam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Exploiting Discourse Structure for Sentiment Analysis of Text</dc:title>
  <dc:creator>Alexander Hogenboom</dc:creator>
  <cp:lastModifiedBy>Alexander Hogenboom</cp:lastModifiedBy>
  <cp:revision>864</cp:revision>
  <dcterms:created xsi:type="dcterms:W3CDTF">2007-09-06T08:43:42Z</dcterms:created>
  <dcterms:modified xsi:type="dcterms:W3CDTF">2013-08-28T13:56:37Z</dcterms:modified>
</cp:coreProperties>
</file>