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85" r:id="rId3"/>
    <p:sldId id="299" r:id="rId4"/>
    <p:sldId id="300" r:id="rId5"/>
    <p:sldId id="263" r:id="rId6"/>
    <p:sldId id="286" r:id="rId7"/>
    <p:sldId id="290" r:id="rId8"/>
    <p:sldId id="304" r:id="rId9"/>
    <p:sldId id="305" r:id="rId10"/>
    <p:sldId id="301" r:id="rId11"/>
    <p:sldId id="303" r:id="rId12"/>
    <p:sldId id="292" r:id="rId13"/>
    <p:sldId id="293" r:id="rId14"/>
    <p:sldId id="295" r:id="rId15"/>
    <p:sldId id="306" r:id="rId16"/>
    <p:sldId id="307" r:id="rId17"/>
    <p:sldId id="29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" userDrawn="1">
          <p15:clr>
            <a:srgbClr val="A4A3A4"/>
          </p15:clr>
        </p15:guide>
        <p15:guide id="2" pos="288" userDrawn="1">
          <p15:clr>
            <a:srgbClr val="A4A3A4"/>
          </p15:clr>
        </p15:guide>
        <p15:guide id="3" pos="7392" userDrawn="1">
          <p15:clr>
            <a:srgbClr val="A4A3A4"/>
          </p15:clr>
        </p15:guide>
        <p15:guide id="4" orient="horz" pos="672" userDrawn="1">
          <p15:clr>
            <a:srgbClr val="A4A3A4"/>
          </p15:clr>
        </p15:guide>
        <p15:guide id="5" orient="horz" pos="216" userDrawn="1">
          <p15:clr>
            <a:srgbClr val="A4A3A4"/>
          </p15:clr>
        </p15:guide>
        <p15:guide id="6" orient="horz" pos="38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27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48"/>
      </p:cViewPr>
      <p:guideLst>
        <p:guide orient="horz" pos="864"/>
        <p:guide pos="288"/>
        <p:guide pos="7392"/>
        <p:guide orient="horz" pos="672"/>
        <p:guide orient="horz" pos="216"/>
        <p:guide orient="horz" pos="38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0594D7-89D9-44DF-8EC4-339EC9FF5C1D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279EED-C460-4751-8E52-D18C6054A4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579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027A8D2-7801-4C1A-8174-6461E62C03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66BCCA18-2CDE-4DFC-BD38-534A78EBE1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B0463E8-84B5-4771-B306-9BD537BBA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388D-7049-4A58-ADEF-069566DE167C}" type="datetime1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37DAFE3-1E93-4F0F-9D33-8FC7EBD0D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Insert 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2CBB345-F763-43E1-9677-9C8B46796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CEE5B-6B89-47D3-A969-11CC9D54F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074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46CEB78-F0A3-4057-B8C5-D4FB73DB7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F16F6B5E-9BC2-47EC-9A21-4DF177161F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318AB22-76D6-44FD-85AC-FC624D4CA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6A9BD-FB71-48D4-9715-A1838906E938}" type="datetime1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F027D41-8927-4140-9BBB-3240D7037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Insert 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F2790AD-13EB-472C-B70F-04CE90F24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CEE5B-6B89-47D3-A969-11CC9D54F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836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B76AB713-8A5F-44D4-9418-40DEFBCA6A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CF7F773D-F7CE-4EC2-8150-A14C1DBB44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352FFE4-6D17-4A33-809A-DE4018BAE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6700E-BABF-48D7-91ED-16FA9F56B942}" type="datetime1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A32F211-47EB-4D78-AA5E-7ACDE0062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Insert 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1CD26BA-3599-4EE3-9F68-E75EFE954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CEE5B-6B89-47D3-A969-11CC9D54F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751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070E30E-2CF4-4C28-A728-ACC9709BA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13D7D78-1CBF-4FC3-914C-F3FB674F3C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77800" indent="-177800">
              <a:buClr>
                <a:srgbClr val="102747"/>
              </a:buClr>
              <a:buFont typeface="Garamond" panose="02020404030301010803" pitchFamily="18" charset="0"/>
              <a:buChar char="›"/>
              <a:defRPr/>
            </a:lvl1pPr>
            <a:lvl2pPr marL="342900" indent="-165100">
              <a:buClr>
                <a:srgbClr val="102747"/>
              </a:buClr>
              <a:buFont typeface="Garamond" panose="02020404030301010803" pitchFamily="18" charset="0"/>
              <a:buChar char="›"/>
              <a:defRPr/>
            </a:lvl2pPr>
            <a:lvl3pPr marL="520700" indent="-165100">
              <a:buClr>
                <a:srgbClr val="102747"/>
              </a:buClr>
              <a:buFont typeface="Garamond" panose="02020404030301010803" pitchFamily="18" charset="0"/>
              <a:buChar char="›"/>
              <a:tabLst>
                <a:tab pos="1943100" algn="l"/>
              </a:tabLst>
              <a:defRPr/>
            </a:lvl3pPr>
            <a:lvl4pPr marL="685800" indent="-177800">
              <a:buClr>
                <a:srgbClr val="102747"/>
              </a:buClr>
              <a:buFont typeface="Garamond" panose="02020404030301010803" pitchFamily="18" charset="0"/>
              <a:buChar char="›"/>
              <a:tabLst>
                <a:tab pos="1943100" algn="l"/>
              </a:tabLst>
              <a:defRPr/>
            </a:lvl4pPr>
            <a:lvl5pPr marL="863600" indent="-177800">
              <a:buClr>
                <a:srgbClr val="102747"/>
              </a:buClr>
              <a:buFont typeface="Garamond" panose="02020404030301010803" pitchFamily="18" charset="0"/>
              <a:buChar char="›"/>
              <a:tabLst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5C459B1-99F0-4BD1-8B0B-58723E65F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2679C-196D-4DE0-8A42-E5ADEB72970E}" type="datetime1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7FE4102-C2B4-4A47-9F34-AB569C938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Insert 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238B167-E2CC-4E62-8049-AFC7D64DE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CEE5B-6B89-47D3-A969-11CC9D54F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842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3BE01E3-CDD6-4188-8C1C-C98FC9C36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A061369-1D30-4C1E-9595-48AC121AD9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4EDAB11-A9B4-4500-BF8F-B50C2BB4C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4ED3D-CB9B-48CA-9D94-084D6089EB93}" type="datetime1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C372044-A45B-41EA-930C-5263ADC40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Insert 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E75C8D7-6F28-4815-9EE3-1AC310BBF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CEE5B-6B89-47D3-A969-11CC9D54F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472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E2024E2-8BD4-4D5F-8392-7AD00B785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18613C7-50F2-424F-BE7F-7DE7F4441D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1118EE6-5835-4D32-A248-0BDDC8921E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89169D1-83B0-400F-9319-38E8753A3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689B3-530D-4855-BCB9-DEB09A7CF906}" type="datetime1">
              <a:rPr lang="en-US" smtClean="0"/>
              <a:t>6/25/2020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1C3FEED-4036-4191-A42E-A183CD031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Insert 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0901FE4-4C37-487F-8A3F-7F8C96BE3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CEE5B-6B89-47D3-A969-11CC9D54F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414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6419C24-40E6-4317-A009-BC709DF49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9934740-2740-4357-8B9E-D5EDF78058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30F66345-5C80-4EA8-95D9-0896444A9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F8B0ECDC-8899-47DC-82BF-4A970E2954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5E4B3B67-BBA0-4D0C-A8CF-852BC026EB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B1A4E01C-3297-4635-8452-9091983D5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FEFAF-07A3-4695-BB79-64B21819070B}" type="datetime1">
              <a:rPr lang="en-US" smtClean="0"/>
              <a:t>6/25/2020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EC84BF24-974A-42CF-A4DD-3F77B75E0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Insert 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A350926F-924C-40C9-90A6-2C476AE82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CEE5B-6B89-47D3-A969-11CC9D54F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46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C344EE6-F7BA-4C11-AA2C-6A393C9A2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8D4FEA8C-7DFC-4CD9-AEF4-7B81F2BDE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83797-4250-4407-9785-E305430B2792}" type="datetime1">
              <a:rPr lang="en-US" smtClean="0"/>
              <a:t>6/25/2020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131D82DD-A71A-499A-A598-A6104FD22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Insert 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C1A7A6E-C67E-4F89-ADB1-226826F61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CEE5B-6B89-47D3-A969-11CC9D54F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81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E959F175-0F57-4EB3-B265-34517C43F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207AB-517D-4491-9172-EBFFC880A0F5}" type="datetime1">
              <a:rPr lang="en-US" smtClean="0"/>
              <a:t>6/25/2020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52284187-B78A-4088-BD9A-54F6B432D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Insert Your Footer Here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023A28F-8FE9-46BF-A895-C31A14937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CEE5B-6B89-47D3-A969-11CC9D54F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24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CCAC224-3EAF-4EE6-A0D5-9A804E237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8A226DD-F5E8-414C-BDF0-C2F770A53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863F688C-1DE6-44DD-988C-9CB1769E2A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2698EE2-070C-405B-B3AD-0DE7B0F72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0FA8-FD76-4777-81F3-EA849AAF49D9}" type="datetime1">
              <a:rPr lang="en-US" smtClean="0"/>
              <a:t>6/25/2020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3C71937-FE79-46E8-880E-545632560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Insert 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D56B417-789C-4CF7-8948-08A457455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CEE5B-6B89-47D3-A969-11CC9D54F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265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8310891-E02B-4A29-A955-5E06630F0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EC55FE48-8E40-498D-AA77-9E67F7F84A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A05DF13E-98FF-4848-9799-8BCF36FB4C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FFBA9BE-8217-4F2F-AC35-168B60950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5968D-F649-4BB4-A9DF-559D2CA7055F}" type="datetime1">
              <a:rPr lang="en-US" smtClean="0"/>
              <a:t>6/25/2020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7863AB8-90C3-4C6E-8ABE-02803C029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Insert 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199F9E5-7A14-4B53-85EF-77D661FA7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CEE5B-6B89-47D3-A969-11CC9D54F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850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2F2C7549-7BA2-4483-80DE-044F01FB2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83F9A2D-9010-4365-9F0A-6371B64B08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22D3941-B14F-4EAD-86E2-820976428C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026A1-4838-47B3-BDB6-2E6C2423384E}" type="datetime1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420FA04-5677-48F2-93C7-E80C17D694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Insert 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6E9B155-7C67-4B01-800F-B47EEE4F96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ACEE5B-6B89-47D3-A969-11CC9D54FA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058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maria.trusca@csie.ase.ro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038">
            <a:extLst>
              <a:ext uri="{FF2B5EF4-FFF2-40B4-BE49-F238E27FC236}">
                <a16:creationId xmlns="" xmlns:a16="http://schemas.microsoft.com/office/drawing/2014/main" id="{0A4DC169-4993-4B1E-8950-4347355BC6A3}"/>
              </a:ext>
            </a:extLst>
          </p:cNvPr>
          <p:cNvSpPr/>
          <p:nvPr/>
        </p:nvSpPr>
        <p:spPr>
          <a:xfrm>
            <a:off x="9299732" y="0"/>
            <a:ext cx="2892267" cy="6858000"/>
          </a:xfrm>
          <a:prstGeom prst="rect">
            <a:avLst/>
          </a:prstGeom>
          <a:solidFill>
            <a:srgbClr val="102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Date Placeholder 1032">
            <a:extLst>
              <a:ext uri="{FF2B5EF4-FFF2-40B4-BE49-F238E27FC236}">
                <a16:creationId xmlns="" xmlns:a16="http://schemas.microsoft.com/office/drawing/2014/main" id="{1D675F16-E26C-47FD-A860-BB2D22A6AB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84383" y="6313047"/>
            <a:ext cx="2743200" cy="365125"/>
          </a:xfrm>
        </p:spPr>
        <p:txBody>
          <a:bodyPr lIns="0" tIns="0" rIns="0" bIns="0"/>
          <a:lstStyle/>
          <a:p>
            <a:pPr algn="r"/>
            <a:r>
              <a:rPr lang="en-US" sz="1600" dirty="0" smtClean="0">
                <a:solidFill>
                  <a:schemeClr val="bg1"/>
                </a:solidFill>
              </a:rPr>
              <a:t>6/25/2020</a:t>
            </a:r>
            <a:endParaRPr lang="en-US" sz="1600" dirty="0">
              <a:solidFill>
                <a:schemeClr val="bg1"/>
              </a:solidFill>
            </a:endParaRPr>
          </a:p>
        </p:txBody>
      </p:sp>
      <p:cxnSp>
        <p:nvCxnSpPr>
          <p:cNvPr id="1035" name="Straight Connector 1034">
            <a:extLst>
              <a:ext uri="{FF2B5EF4-FFF2-40B4-BE49-F238E27FC236}">
                <a16:creationId xmlns="" xmlns:a16="http://schemas.microsoft.com/office/drawing/2014/main" id="{33867141-BFE8-4AF0-8CDC-F95068AF5D23}"/>
              </a:ext>
            </a:extLst>
          </p:cNvPr>
          <p:cNvCxnSpPr>
            <a:cxnSpLocks/>
          </p:cNvCxnSpPr>
          <p:nvPr/>
        </p:nvCxnSpPr>
        <p:spPr>
          <a:xfrm>
            <a:off x="0" y="6495609"/>
            <a:ext cx="929973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="" xmlns:a16="http://schemas.microsoft.com/office/drawing/2014/main" id="{0EBF723D-A4F4-419F-A9B7-75AA050B8271}"/>
              </a:ext>
            </a:extLst>
          </p:cNvPr>
          <p:cNvSpPr/>
          <p:nvPr/>
        </p:nvSpPr>
        <p:spPr>
          <a:xfrm>
            <a:off x="1043189" y="2609511"/>
            <a:ext cx="11148810" cy="34947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Garamond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="" xmlns:a16="http://schemas.microsoft.com/office/drawing/2014/main" id="{A53B379B-E74C-4691-8BE5-FBE0E846CB72}"/>
              </a:ext>
            </a:extLst>
          </p:cNvPr>
          <p:cNvGrpSpPr/>
          <p:nvPr/>
        </p:nvGrpSpPr>
        <p:grpSpPr>
          <a:xfrm>
            <a:off x="1592509" y="3039149"/>
            <a:ext cx="9351716" cy="2605536"/>
            <a:chOff x="810519" y="1560797"/>
            <a:chExt cx="8063426" cy="2605536"/>
          </a:xfrm>
        </p:grpSpPr>
        <p:sp>
          <p:nvSpPr>
            <p:cNvPr id="6" name="TextBox 5">
              <a:extLst>
                <a:ext uri="{FF2B5EF4-FFF2-40B4-BE49-F238E27FC236}">
                  <a16:creationId xmlns="" xmlns:a16="http://schemas.microsoft.com/office/drawing/2014/main" id="{7741E572-75DE-459D-A703-6B6847D7931B}"/>
                </a:ext>
              </a:extLst>
            </p:cNvPr>
            <p:cNvSpPr txBox="1"/>
            <p:nvPr/>
          </p:nvSpPr>
          <p:spPr>
            <a:xfrm>
              <a:off x="810520" y="1560797"/>
              <a:ext cx="8063425" cy="1477328"/>
            </a:xfrm>
            <a:prstGeom prst="rect">
              <a:avLst/>
            </a:prstGeom>
            <a:noFill/>
          </p:spPr>
          <p:txBody>
            <a:bodyPr wrap="square" lIns="0" tIns="0" rIns="0" bIns="0" rtlCol="0" anchor="b">
              <a:spAutoFit/>
            </a:bodyPr>
            <a:lstStyle/>
            <a:p>
              <a:r>
                <a:rPr lang="en-US" sz="3200" b="1" dirty="0"/>
                <a:t>Pattern Learning for Detecting Defect Reports and </a:t>
              </a:r>
              <a:br>
                <a:rPr lang="en-US" sz="3200" b="1" dirty="0"/>
              </a:br>
              <a:r>
                <a:rPr lang="en-US" sz="3200" b="1" dirty="0"/>
                <a:t>Improvement Requests in App Reviews</a:t>
              </a:r>
              <a:endParaRPr lang="en-US" sz="3200" dirty="0">
                <a:solidFill>
                  <a:srgbClr val="102747"/>
                </a:solidFill>
                <a:latin typeface="Garamond" panose="02020404030301010803" pitchFamily="18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="" xmlns:a16="http://schemas.microsoft.com/office/drawing/2014/main" id="{D0E15474-EB57-4BE6-A0DE-6F17AC4329AD}"/>
                </a:ext>
              </a:extLst>
            </p:cNvPr>
            <p:cNvSpPr txBox="1"/>
            <p:nvPr/>
          </p:nvSpPr>
          <p:spPr>
            <a:xfrm>
              <a:off x="810519" y="3381503"/>
              <a:ext cx="2848274" cy="78483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dirty="0" smtClean="0"/>
                <a:t>Gino </a:t>
              </a:r>
              <a:r>
                <a:rPr lang="en-US" dirty="0"/>
                <a:t>V. H. </a:t>
              </a:r>
              <a:r>
                <a:rPr lang="en-US" dirty="0" err="1"/>
                <a:t>Mangnoesing</a:t>
              </a:r>
              <a:endParaRPr lang="en-US" dirty="0"/>
            </a:p>
            <a:p>
              <a:pPr>
                <a:spcBef>
                  <a:spcPts val="300"/>
                </a:spcBef>
              </a:pPr>
              <a:r>
                <a:rPr lang="en-US" sz="1400" dirty="0"/>
                <a:t>Erasmus University Rotterdam</a:t>
              </a:r>
            </a:p>
            <a:p>
              <a:pPr>
                <a:spcBef>
                  <a:spcPts val="300"/>
                </a:spcBef>
              </a:pPr>
              <a:r>
                <a:rPr lang="en-US" sz="1400" dirty="0" smtClean="0"/>
                <a:t>gvh.sing@gmail.com</a:t>
              </a:r>
              <a:endParaRPr lang="en-US" sz="1400" dirty="0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="" xmlns:a16="http://schemas.microsoft.com/office/drawing/2014/main" id="{B2EC4867-BBC1-4B30-8F0D-2830056F8454}"/>
                </a:ext>
              </a:extLst>
            </p:cNvPr>
            <p:cNvCxnSpPr>
              <a:cxnSpLocks/>
            </p:cNvCxnSpPr>
            <p:nvPr/>
          </p:nvCxnSpPr>
          <p:spPr>
            <a:xfrm>
              <a:off x="810519" y="3175581"/>
              <a:ext cx="8063425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4" name="Group 1043">
            <a:extLst>
              <a:ext uri="{FF2B5EF4-FFF2-40B4-BE49-F238E27FC236}">
                <a16:creationId xmlns="" xmlns:a16="http://schemas.microsoft.com/office/drawing/2014/main" id="{3FC859BB-9DED-4BC3-A24A-683432F38FB3}"/>
              </a:ext>
            </a:extLst>
          </p:cNvPr>
          <p:cNvGrpSpPr/>
          <p:nvPr/>
        </p:nvGrpSpPr>
        <p:grpSpPr>
          <a:xfrm>
            <a:off x="598974" y="2783568"/>
            <a:ext cx="1829902" cy="738655"/>
            <a:chOff x="684699" y="2987386"/>
            <a:chExt cx="3202734" cy="738655"/>
          </a:xfrm>
        </p:grpSpPr>
        <p:sp>
          <p:nvSpPr>
            <p:cNvPr id="1036" name="Rectangle 1035">
              <a:extLst>
                <a:ext uri="{FF2B5EF4-FFF2-40B4-BE49-F238E27FC236}">
                  <a16:creationId xmlns="" xmlns:a16="http://schemas.microsoft.com/office/drawing/2014/main" id="{1B14BE5B-21DC-47E0-8177-5D05CFFDF548}"/>
                </a:ext>
              </a:extLst>
            </p:cNvPr>
            <p:cNvSpPr/>
            <p:nvPr/>
          </p:nvSpPr>
          <p:spPr>
            <a:xfrm>
              <a:off x="684699" y="2987386"/>
              <a:ext cx="3202734" cy="738655"/>
            </a:xfrm>
            <a:prstGeom prst="rect">
              <a:avLst/>
            </a:prstGeom>
            <a:solidFill>
              <a:srgbClr val="1027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Subtitle 63">
              <a:extLst>
                <a:ext uri="{FF2B5EF4-FFF2-40B4-BE49-F238E27FC236}">
                  <a16:creationId xmlns="" xmlns:a16="http://schemas.microsoft.com/office/drawing/2014/main" id="{9878E96D-74BC-4D9E-BDAC-A38523EB3CCB}"/>
                </a:ext>
              </a:extLst>
            </p:cNvPr>
            <p:cNvSpPr txBox="1">
              <a:spLocks/>
            </p:cNvSpPr>
            <p:nvPr/>
          </p:nvSpPr>
          <p:spPr>
            <a:xfrm>
              <a:off x="2075723" y="3188878"/>
              <a:ext cx="1494000" cy="335669"/>
            </a:xfrm>
            <a:prstGeom prst="rect">
              <a:avLst/>
            </a:prstGeom>
          </p:spPr>
          <p:txBody>
            <a:bodyPr vert="horz" wrap="none" lIns="0" tIns="0" rIns="0" bIns="0" rtlCol="0" anchor="t">
              <a:sp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/>
              <a:r>
                <a:rPr lang="en-US" dirty="0" smtClean="0">
                  <a:solidFill>
                    <a:schemeClr val="bg1"/>
                  </a:solidFill>
                  <a:latin typeface="Garamond" panose="02020404030301010803" pitchFamily="18" charset="0"/>
                  <a:cs typeface="Segoe UI" panose="020B0502040204020203" pitchFamily="34" charset="0"/>
                </a:rPr>
                <a:t>NLDB 2020</a:t>
              </a:r>
              <a:endParaRPr lang="en-US" dirty="0">
                <a:solidFill>
                  <a:schemeClr val="bg1"/>
                </a:solidFill>
                <a:latin typeface="Garamond" panose="02020404030301010803" pitchFamily="18" charset="0"/>
                <a:cs typeface="Segoe UI" panose="020B0502040204020203" pitchFamily="34" charset="0"/>
              </a:endParaRPr>
            </a:p>
          </p:txBody>
        </p:sp>
      </p:grpSp>
      <p:cxnSp>
        <p:nvCxnSpPr>
          <p:cNvPr id="52" name="Straight Connector 51">
            <a:extLst>
              <a:ext uri="{FF2B5EF4-FFF2-40B4-BE49-F238E27FC236}">
                <a16:creationId xmlns="" xmlns:a16="http://schemas.microsoft.com/office/drawing/2014/main" id="{C47DFAF3-7A6F-483E-9BBB-030930CF6727}"/>
              </a:ext>
            </a:extLst>
          </p:cNvPr>
          <p:cNvCxnSpPr>
            <a:cxnSpLocks/>
          </p:cNvCxnSpPr>
          <p:nvPr/>
        </p:nvCxnSpPr>
        <p:spPr>
          <a:xfrm>
            <a:off x="9299732" y="6495609"/>
            <a:ext cx="85625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D0E15474-EB57-4BE6-A0DE-6F17AC4329AD}"/>
              </a:ext>
            </a:extLst>
          </p:cNvPr>
          <p:cNvSpPr txBox="1"/>
          <p:nvPr/>
        </p:nvSpPr>
        <p:spPr>
          <a:xfrm>
            <a:off x="4965923" y="4859855"/>
            <a:ext cx="3303341" cy="7848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b="1" dirty="0"/>
              <a:t>Maria Trusca</a:t>
            </a:r>
          </a:p>
          <a:p>
            <a:pPr>
              <a:spcBef>
                <a:spcPts val="300"/>
              </a:spcBef>
            </a:pPr>
            <a:r>
              <a:rPr lang="en-US" sz="1400" dirty="0"/>
              <a:t>Bucharest University of Economic Studies</a:t>
            </a:r>
          </a:p>
          <a:p>
            <a:pPr>
              <a:spcBef>
                <a:spcPts val="300"/>
              </a:spcBef>
            </a:pPr>
            <a:r>
              <a:rPr lang="en-US" sz="1400" dirty="0"/>
              <a:t>maria.trusca@csie.ase.ro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D0E15474-EB57-4BE6-A0DE-6F17AC4329AD}"/>
              </a:ext>
            </a:extLst>
          </p:cNvPr>
          <p:cNvSpPr txBox="1"/>
          <p:nvPr/>
        </p:nvSpPr>
        <p:spPr>
          <a:xfrm>
            <a:off x="8339337" y="4859855"/>
            <a:ext cx="3303341" cy="7848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/>
              <a:t>Flavius </a:t>
            </a:r>
            <a:r>
              <a:rPr lang="en-US" dirty="0" err="1"/>
              <a:t>Frasincar</a:t>
            </a:r>
            <a:endParaRPr lang="en-US" dirty="0"/>
          </a:p>
          <a:p>
            <a:pPr>
              <a:spcBef>
                <a:spcPts val="300"/>
              </a:spcBef>
            </a:pPr>
            <a:r>
              <a:rPr lang="en-US" sz="1400" dirty="0"/>
              <a:t>Erasmus University Rotterdam</a:t>
            </a:r>
          </a:p>
          <a:p>
            <a:pPr>
              <a:spcBef>
                <a:spcPts val="300"/>
              </a:spcBef>
            </a:pPr>
            <a:r>
              <a:rPr lang="en-US" sz="1400" dirty="0"/>
              <a:t>fransincar@ese.eur.nl</a:t>
            </a:r>
          </a:p>
        </p:txBody>
      </p:sp>
    </p:spTree>
    <p:extLst>
      <p:ext uri="{BB962C8B-B14F-4D97-AF65-F5344CB8AC3E}">
        <p14:creationId xmlns:p14="http://schemas.microsoft.com/office/powerpoint/2010/main" val="142610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19ADDA-F337-4788-86F1-266D5676F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365125"/>
            <a:ext cx="11258550" cy="701675"/>
          </a:xfrm>
        </p:spPr>
        <p:txBody>
          <a:bodyPr lIns="0" tIns="0" rIns="0" bIns="0" anchor="ctr">
            <a:norm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Automatically Pattern L</a:t>
            </a:r>
            <a:r>
              <a:rPr lang="en-US" sz="2800" b="1" dirty="0" smtClean="0">
                <a:solidFill>
                  <a:srgbClr val="002060"/>
                </a:solidFill>
              </a:rPr>
              <a:t>earning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CFEB3EB-D02A-4B2A-9829-29CDD5B66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250" y="1371600"/>
            <a:ext cx="11258550" cy="4655713"/>
          </a:xfrm>
        </p:spPr>
        <p:txBody>
          <a:bodyPr lIns="0" tIns="0" rIns="0" bIns="0" anchor="t"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Initialisation</a:t>
            </a:r>
            <a:r>
              <a:rPr lang="en-US" sz="2400" b="1" dirty="0" smtClean="0"/>
              <a:t>: </a:t>
            </a:r>
            <a:r>
              <a:rPr lang="en-US" sz="2400" dirty="0" smtClean="0"/>
              <a:t>select N </a:t>
            </a:r>
            <a:r>
              <a:rPr lang="en-US" sz="2400" dirty="0"/>
              <a:t>individuals using ramped-half-and-half </a:t>
            </a:r>
            <a:r>
              <a:rPr lang="en-US" sz="2400" dirty="0" smtClean="0"/>
              <a:t>method.</a:t>
            </a:r>
          </a:p>
          <a:p>
            <a:pPr marL="0" indent="0">
              <a:buNone/>
            </a:pPr>
            <a:r>
              <a:rPr lang="en-US" sz="2400" b="1" dirty="0"/>
              <a:t>Define a pool of recommended terminal candidates: </a:t>
            </a:r>
            <a:r>
              <a:rPr lang="en-US" sz="2400" dirty="0"/>
              <a:t>all entity types, the wildcard and the most frequent unigrams and bigrams of types Literal and Part-of-Speech.</a:t>
            </a:r>
          </a:p>
          <a:p>
            <a:pPr marL="0" indent="0">
              <a:buNone/>
            </a:pPr>
            <a:r>
              <a:rPr lang="en-US" sz="2400" b="1" dirty="0" smtClean="0"/>
              <a:t>Criteria </a:t>
            </a:r>
            <a:r>
              <a:rPr lang="en-US" sz="2400" b="1" dirty="0"/>
              <a:t>for </a:t>
            </a:r>
            <a:r>
              <a:rPr lang="en-US" sz="2400" b="1" dirty="0" smtClean="0"/>
              <a:t>termination:</a:t>
            </a:r>
          </a:p>
          <a:p>
            <a:r>
              <a:rPr lang="en-US" sz="2400" dirty="0" smtClean="0"/>
              <a:t>maximum number of generations (</a:t>
            </a:r>
            <a:r>
              <a:rPr lang="en-US" sz="2400" dirty="0"/>
              <a:t>termination for a single </a:t>
            </a:r>
            <a:r>
              <a:rPr lang="en-US" sz="2400" dirty="0" smtClean="0"/>
              <a:t>individual run);</a:t>
            </a:r>
          </a:p>
          <a:p>
            <a:r>
              <a:rPr lang="en-US" sz="2400" dirty="0" smtClean="0"/>
              <a:t>maximum number of generations for which a pattern does not increase the fitness of the entire group (termination for the entire group of patterns).</a:t>
            </a:r>
          </a:p>
          <a:p>
            <a:pPr marL="0" indent="0">
              <a:buNone/>
            </a:pPr>
            <a:r>
              <a:rPr lang="en-US" sz="2400" b="1" dirty="0" smtClean="0"/>
              <a:t>Selection: </a:t>
            </a:r>
            <a:r>
              <a:rPr lang="en-US" sz="2400" dirty="0" smtClean="0"/>
              <a:t>create a population of individuals using the </a:t>
            </a:r>
            <a:r>
              <a:rPr lang="en-US" sz="2400" dirty="0"/>
              <a:t>Tournament </a:t>
            </a:r>
            <a:r>
              <a:rPr lang="en-US" sz="2400" dirty="0" smtClean="0"/>
              <a:t>Selection method and prepare the individuals of the next generation using three genetic operations: </a:t>
            </a:r>
            <a:r>
              <a:rPr lang="en-US" sz="2400" dirty="0"/>
              <a:t>Elitism, Crossover, and Mutation.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5CDF7546-5B53-457F-BF1F-872AA9DC4568}"/>
              </a:ext>
            </a:extLst>
          </p:cNvPr>
          <p:cNvSpPr/>
          <p:nvPr/>
        </p:nvSpPr>
        <p:spPr>
          <a:xfrm>
            <a:off x="0" y="365125"/>
            <a:ext cx="275771" cy="701675"/>
          </a:xfrm>
          <a:prstGeom prst="rect">
            <a:avLst/>
          </a:prstGeom>
          <a:solidFill>
            <a:srgbClr val="102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C019D98-9AE7-44E7-8F60-792F270F2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46287" y="6275388"/>
            <a:ext cx="388513" cy="365125"/>
          </a:xfrm>
          <a:solidFill>
            <a:srgbClr val="102747"/>
          </a:solidFill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="" xmlns:a16="http://schemas.microsoft.com/office/drawing/2014/main" id="{CB6EFDB5-FC2B-49AA-A879-65DB711D8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6250" y="6275388"/>
            <a:ext cx="4114800" cy="365125"/>
          </a:xfrm>
        </p:spPr>
        <p:txBody>
          <a:bodyPr lIns="0"/>
          <a:lstStyle/>
          <a:p>
            <a:pPr algn="l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FB636B81-E366-40A1-A22C-E23DE020F5B1}"/>
              </a:ext>
            </a:extLst>
          </p:cNvPr>
          <p:cNvCxnSpPr/>
          <p:nvPr/>
        </p:nvCxnSpPr>
        <p:spPr>
          <a:xfrm>
            <a:off x="4723238" y="6457950"/>
            <a:ext cx="649086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12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19ADDA-F337-4788-86F1-266D5676F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365125"/>
            <a:ext cx="11258550" cy="701675"/>
          </a:xfrm>
        </p:spPr>
        <p:txBody>
          <a:bodyPr lIns="0" tIns="0" rIns="0" bIns="0" anchor="ctr">
            <a:norm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Automatically Pattern L</a:t>
            </a:r>
            <a:r>
              <a:rPr lang="en-US" sz="2800" b="1" dirty="0" smtClean="0">
                <a:solidFill>
                  <a:srgbClr val="002060"/>
                </a:solidFill>
              </a:rPr>
              <a:t>earning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CFEB3EB-D02A-4B2A-9829-29CDD5B66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250" y="1371600"/>
            <a:ext cx="11258550" cy="4655713"/>
          </a:xfrm>
        </p:spPr>
        <p:txBody>
          <a:bodyPr lIns="0" tIns="0" rIns="0" bIns="0" anchor="t"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Initialisation</a:t>
            </a:r>
            <a:r>
              <a:rPr lang="en-US" sz="2400" b="1" dirty="0" smtClean="0"/>
              <a:t>: </a:t>
            </a:r>
            <a:r>
              <a:rPr lang="en-US" sz="2400" dirty="0" smtClean="0"/>
              <a:t>select N </a:t>
            </a:r>
            <a:r>
              <a:rPr lang="en-US" sz="2400" dirty="0"/>
              <a:t>individuals using ramped-half-and-half </a:t>
            </a:r>
            <a:r>
              <a:rPr lang="en-US" sz="2400" dirty="0" smtClean="0"/>
              <a:t>method.</a:t>
            </a:r>
          </a:p>
          <a:p>
            <a:pPr marL="0" indent="0">
              <a:buNone/>
            </a:pPr>
            <a:r>
              <a:rPr lang="en-US" sz="2400" b="1" dirty="0"/>
              <a:t>Define a pool of recommended terminal candidates: </a:t>
            </a:r>
            <a:r>
              <a:rPr lang="en-US" sz="2400" dirty="0"/>
              <a:t>all entity types, the wildcard and the most frequent unigrams and bigrams of types Literal and Part-of-Speech.</a:t>
            </a:r>
          </a:p>
          <a:p>
            <a:pPr marL="0" indent="0">
              <a:buNone/>
            </a:pPr>
            <a:r>
              <a:rPr lang="en-US" sz="2400" b="1" dirty="0" smtClean="0"/>
              <a:t>Criteria </a:t>
            </a:r>
            <a:r>
              <a:rPr lang="en-US" sz="2400" b="1" dirty="0"/>
              <a:t>for </a:t>
            </a:r>
            <a:r>
              <a:rPr lang="en-US" sz="2400" b="1" dirty="0" smtClean="0"/>
              <a:t>termination:</a:t>
            </a:r>
          </a:p>
          <a:p>
            <a:r>
              <a:rPr lang="en-US" sz="2400" dirty="0" smtClean="0"/>
              <a:t>maximum number of generations (</a:t>
            </a:r>
            <a:r>
              <a:rPr lang="en-US" sz="2400" dirty="0"/>
              <a:t>termination for a single </a:t>
            </a:r>
            <a:r>
              <a:rPr lang="en-US" sz="2400" dirty="0" smtClean="0"/>
              <a:t>individual run);</a:t>
            </a:r>
          </a:p>
          <a:p>
            <a:r>
              <a:rPr lang="en-US" sz="2400" dirty="0" smtClean="0"/>
              <a:t>maximum number of generations for which a pattern does not increase the fitness of the entire group (termination for the entire group of patterns).</a:t>
            </a:r>
          </a:p>
          <a:p>
            <a:pPr marL="0" indent="0">
              <a:buNone/>
            </a:pPr>
            <a:r>
              <a:rPr lang="en-US" sz="2400" b="1" dirty="0" smtClean="0"/>
              <a:t>Selection: </a:t>
            </a:r>
            <a:r>
              <a:rPr lang="en-US" sz="2400" dirty="0" smtClean="0"/>
              <a:t>create a population of individuals using the Tournament Selection method and prepare the individuals of the next generation using three genetic operations: </a:t>
            </a:r>
            <a:r>
              <a:rPr lang="en-US" sz="2400" dirty="0"/>
              <a:t>Elitism, Crossover, and Mutation.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err="1" smtClean="0"/>
              <a:t>Optimisation</a:t>
            </a:r>
            <a:r>
              <a:rPr lang="en-US" sz="2400" dirty="0" smtClean="0"/>
              <a:t>: learn a </a:t>
            </a:r>
            <a:r>
              <a:rPr lang="en-US" sz="2400" dirty="0"/>
              <a:t>disjunctive set of </a:t>
            </a:r>
            <a:r>
              <a:rPr lang="en-US" sz="2400" dirty="0" smtClean="0"/>
              <a:t>rules through </a:t>
            </a:r>
            <a:r>
              <a:rPr lang="en-US" sz="2400" dirty="0"/>
              <a:t>the Sequential </a:t>
            </a:r>
            <a:r>
              <a:rPr lang="en-US" sz="2400" dirty="0" smtClean="0"/>
              <a:t>Covering algorithm.</a:t>
            </a:r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5CDF7546-5B53-457F-BF1F-872AA9DC4568}"/>
              </a:ext>
            </a:extLst>
          </p:cNvPr>
          <p:cNvSpPr/>
          <p:nvPr/>
        </p:nvSpPr>
        <p:spPr>
          <a:xfrm>
            <a:off x="0" y="365125"/>
            <a:ext cx="275771" cy="701675"/>
          </a:xfrm>
          <a:prstGeom prst="rect">
            <a:avLst/>
          </a:prstGeom>
          <a:solidFill>
            <a:srgbClr val="102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C019D98-9AE7-44E7-8F60-792F270F2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46287" y="6275388"/>
            <a:ext cx="388513" cy="365125"/>
          </a:xfrm>
          <a:solidFill>
            <a:srgbClr val="102747"/>
          </a:solidFill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="" xmlns:a16="http://schemas.microsoft.com/office/drawing/2014/main" id="{CB6EFDB5-FC2B-49AA-A879-65DB711D8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6250" y="6275388"/>
            <a:ext cx="4114800" cy="365125"/>
          </a:xfrm>
        </p:spPr>
        <p:txBody>
          <a:bodyPr lIns="0"/>
          <a:lstStyle/>
          <a:p>
            <a:pPr algn="l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FB636B81-E366-40A1-A22C-E23DE020F5B1}"/>
              </a:ext>
            </a:extLst>
          </p:cNvPr>
          <p:cNvCxnSpPr/>
          <p:nvPr/>
        </p:nvCxnSpPr>
        <p:spPr>
          <a:xfrm>
            <a:off x="4723238" y="6457950"/>
            <a:ext cx="649086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377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CFEB3EB-D02A-4B2A-9829-29CDD5B66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250" y="1930400"/>
            <a:ext cx="4246988" cy="4096913"/>
          </a:xfrm>
        </p:spPr>
        <p:txBody>
          <a:bodyPr lIns="0" tIns="0" rIns="0" bIns="0" anchor="t">
            <a:noAutofit/>
          </a:bodyPr>
          <a:lstStyle/>
          <a:p>
            <a:pPr marL="0" indent="0">
              <a:buNone/>
            </a:pPr>
            <a:r>
              <a:rPr lang="en-US" sz="2000" dirty="0" err="1"/>
              <a:t>Evernote</a:t>
            </a:r>
            <a:r>
              <a:rPr lang="en-US" sz="2000" dirty="0"/>
              <a:t> mobile app (4470 reviews)</a:t>
            </a:r>
          </a:p>
          <a:p>
            <a:r>
              <a:rPr lang="en-US" sz="2000" dirty="0"/>
              <a:t>46% annotated </a:t>
            </a:r>
            <a:r>
              <a:rPr lang="en-US" sz="2000" dirty="0" smtClean="0"/>
              <a:t>data (</a:t>
            </a:r>
            <a:r>
              <a:rPr lang="en-US" sz="2000" dirty="0" err="1" smtClean="0"/>
              <a:t>CrowdFlower</a:t>
            </a:r>
            <a:r>
              <a:rPr lang="en-US" sz="2000" dirty="0" smtClean="0"/>
              <a:t>/Figure Eight)</a:t>
            </a:r>
            <a:endParaRPr lang="en-US" sz="2000" dirty="0"/>
          </a:p>
          <a:p>
            <a:pPr lvl="1"/>
            <a:r>
              <a:rPr lang="en-US" sz="2000" dirty="0"/>
              <a:t>26% training data;</a:t>
            </a:r>
          </a:p>
          <a:p>
            <a:pPr lvl="1"/>
            <a:r>
              <a:rPr lang="en-US" sz="2000" dirty="0"/>
              <a:t>20% testing data</a:t>
            </a:r>
            <a:r>
              <a:rPr lang="en-US" sz="2000" dirty="0" smtClean="0"/>
              <a:t>.</a:t>
            </a:r>
            <a:endParaRPr lang="en-US" sz="2000" dirty="0"/>
          </a:p>
          <a:p>
            <a:pPr marL="177800" lvl="1" indent="0">
              <a:buNone/>
            </a:pPr>
            <a:endParaRPr lang="en-US" sz="2000" dirty="0" smtClean="0"/>
          </a:p>
          <a:p>
            <a:pPr marL="177800" lvl="1" indent="0">
              <a:buNone/>
            </a:pPr>
            <a:endParaRPr lang="en-US" sz="2000" dirty="0"/>
          </a:p>
          <a:p>
            <a:pPr marL="0" lvl="1" indent="0">
              <a:buNone/>
            </a:pPr>
            <a:r>
              <a:rPr lang="en-US" sz="2000" dirty="0" smtClean="0"/>
              <a:t>Inter-annotator </a:t>
            </a:r>
            <a:r>
              <a:rPr lang="en-US" sz="2000" dirty="0"/>
              <a:t>agreement per task using Fleiss’ Kappa measure.</a:t>
            </a:r>
          </a:p>
          <a:p>
            <a:pPr marL="177800" lvl="1" indent="0">
              <a:buNone/>
            </a:pPr>
            <a:endParaRPr lang="en-US" sz="2000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19ADDA-F337-4788-86F1-266D5676F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365125"/>
            <a:ext cx="11258550" cy="701675"/>
          </a:xfrm>
        </p:spPr>
        <p:txBody>
          <a:bodyPr lIns="0" tIns="0" rIns="0" bIns="0" anchor="ctr">
            <a:norm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</a:rPr>
              <a:t>Data</a:t>
            </a:r>
            <a:endParaRPr lang="en-US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5CDF7546-5B53-457F-BF1F-872AA9DC4568}"/>
              </a:ext>
            </a:extLst>
          </p:cNvPr>
          <p:cNvSpPr/>
          <p:nvPr/>
        </p:nvSpPr>
        <p:spPr>
          <a:xfrm>
            <a:off x="0" y="365125"/>
            <a:ext cx="275771" cy="701675"/>
          </a:xfrm>
          <a:prstGeom prst="rect">
            <a:avLst/>
          </a:prstGeom>
          <a:solidFill>
            <a:srgbClr val="102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C019D98-9AE7-44E7-8F60-792F270F2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46287" y="6275388"/>
            <a:ext cx="388513" cy="365125"/>
          </a:xfrm>
          <a:solidFill>
            <a:srgbClr val="102747"/>
          </a:solidFill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="" xmlns:a16="http://schemas.microsoft.com/office/drawing/2014/main" id="{CB6EFDB5-FC2B-49AA-A879-65DB711D8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6250" y="6275388"/>
            <a:ext cx="4114800" cy="365125"/>
          </a:xfrm>
        </p:spPr>
        <p:txBody>
          <a:bodyPr lIns="0"/>
          <a:lstStyle/>
          <a:p>
            <a:pPr algn="l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FB636B81-E366-40A1-A22C-E23DE020F5B1}"/>
              </a:ext>
            </a:extLst>
          </p:cNvPr>
          <p:cNvCxnSpPr/>
          <p:nvPr/>
        </p:nvCxnSpPr>
        <p:spPr>
          <a:xfrm>
            <a:off x="4723238" y="6457950"/>
            <a:ext cx="649086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="" xmlns:a16="http://schemas.microsoft.com/office/drawing/2014/main" id="{9F0D96B3-088A-491C-8494-6FFC69B8D33E}"/>
              </a:ext>
            </a:extLst>
          </p:cNvPr>
          <p:cNvSpPr txBox="1">
            <a:spLocks/>
          </p:cNvSpPr>
          <p:nvPr/>
        </p:nvSpPr>
        <p:spPr>
          <a:xfrm>
            <a:off x="6284976" y="1930400"/>
            <a:ext cx="5449824" cy="40969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177800" indent="-1778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-1651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20700" indent="-1651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tabLst>
                <a:tab pos="1943100" algn="l"/>
              </a:tabLst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indent="-1778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tabLst>
                <a:tab pos="1943100" algn="l"/>
              </a:tabLs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3600" indent="-1778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500" lvl="1" indent="0">
              <a:spcBef>
                <a:spcPts val="1000"/>
              </a:spcBef>
              <a:buNone/>
            </a:pPr>
            <a:endParaRPr lang="en-US" sz="2000" dirty="0"/>
          </a:p>
        </p:txBody>
      </p:sp>
      <p:graphicFrame>
        <p:nvGraphicFramePr>
          <p:cNvPr id="13" name="Table 11">
            <a:extLst>
              <a:ext uri="{FF2B5EF4-FFF2-40B4-BE49-F238E27FC236}">
                <a16:creationId xmlns="" xmlns:a16="http://schemas.microsoft.com/office/drawing/2014/main" id="{D2284EE8-A1A2-45A4-8FE7-EB47D60915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976623"/>
              </p:ext>
            </p:extLst>
          </p:nvPr>
        </p:nvGraphicFramePr>
        <p:xfrm>
          <a:off x="4891640" y="4345459"/>
          <a:ext cx="6454647" cy="11196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1961">
                  <a:extLst>
                    <a:ext uri="{9D8B030D-6E8A-4147-A177-3AD203B41FA5}">
                      <a16:colId xmlns="" xmlns:a16="http://schemas.microsoft.com/office/drawing/2014/main" val="4225973377"/>
                    </a:ext>
                  </a:extLst>
                </a:gridCol>
                <a:gridCol w="1592686">
                  <a:extLst>
                    <a:ext uri="{9D8B030D-6E8A-4147-A177-3AD203B41FA5}">
                      <a16:colId xmlns="" xmlns:a16="http://schemas.microsoft.com/office/drawing/2014/main" val="1437423842"/>
                    </a:ext>
                  </a:extLst>
                </a:gridCol>
              </a:tblGrid>
              <a:tr h="38810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Question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274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Agreement%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274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92529384"/>
                  </a:ext>
                </a:extLst>
              </a:tr>
              <a:tr h="355764">
                <a:tc>
                  <a:txBody>
                    <a:bodyPr/>
                    <a:lstStyle/>
                    <a:p>
                      <a:r>
                        <a:rPr lang="en-US" dirty="0" smtClean="0"/>
                        <a:t>Does this review contain a defect report?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97.1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29129035"/>
                  </a:ext>
                </a:extLst>
              </a:tr>
              <a:tr h="355764">
                <a:tc>
                  <a:txBody>
                    <a:bodyPr/>
                    <a:lstStyle/>
                    <a:p>
                      <a:r>
                        <a:rPr lang="en-US" dirty="0" smtClean="0"/>
                        <a:t>Does this review contain an improvement request?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92.75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63604465"/>
                  </a:ext>
                </a:extLst>
              </a:tr>
            </a:tbl>
          </a:graphicData>
        </a:graphic>
      </p:graphicFrame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3388" y="1870655"/>
            <a:ext cx="5566309" cy="2206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10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19ADDA-F337-4788-86F1-266D5676F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365125"/>
            <a:ext cx="11258550" cy="701675"/>
          </a:xfrm>
        </p:spPr>
        <p:txBody>
          <a:bodyPr lIns="0" tIns="0" rIns="0" bIns="0" anchor="ctr">
            <a:norm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</a:rPr>
              <a:t>Patterns</a:t>
            </a:r>
            <a:endParaRPr lang="en-US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5CDF7546-5B53-457F-BF1F-872AA9DC4568}"/>
              </a:ext>
            </a:extLst>
          </p:cNvPr>
          <p:cNvSpPr/>
          <p:nvPr/>
        </p:nvSpPr>
        <p:spPr>
          <a:xfrm>
            <a:off x="0" y="365125"/>
            <a:ext cx="275771" cy="701675"/>
          </a:xfrm>
          <a:prstGeom prst="rect">
            <a:avLst/>
          </a:prstGeom>
          <a:solidFill>
            <a:srgbClr val="102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C019D98-9AE7-44E7-8F60-792F270F2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46287" y="6275388"/>
            <a:ext cx="388513" cy="365125"/>
          </a:xfrm>
          <a:solidFill>
            <a:srgbClr val="102747"/>
          </a:solidFill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6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FB636B81-E366-40A1-A22C-E23DE020F5B1}"/>
              </a:ext>
            </a:extLst>
          </p:cNvPr>
          <p:cNvCxnSpPr/>
          <p:nvPr/>
        </p:nvCxnSpPr>
        <p:spPr>
          <a:xfrm>
            <a:off x="4723238" y="6457950"/>
            <a:ext cx="649086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="" xmlns:a16="http://schemas.microsoft.com/office/drawing/2014/main" id="{9F0D96B3-088A-491C-8494-6FFC69B8D33E}"/>
              </a:ext>
            </a:extLst>
          </p:cNvPr>
          <p:cNvSpPr txBox="1">
            <a:spLocks/>
          </p:cNvSpPr>
          <p:nvPr/>
        </p:nvSpPr>
        <p:spPr>
          <a:xfrm>
            <a:off x="8131449" y="2519727"/>
            <a:ext cx="3693886" cy="2485296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 marL="177800" indent="-1778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-1651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20700" indent="-1651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tabLst>
                <a:tab pos="1943100" algn="l"/>
              </a:tabLst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indent="-1778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tabLst>
                <a:tab pos="1943100" algn="l"/>
              </a:tabLs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3600" indent="-1778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 smtClean="0"/>
              <a:t>Defect report (DR):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800" dirty="0"/>
              <a:t>5</a:t>
            </a:r>
            <a:r>
              <a:rPr lang="en-US" sz="1800" dirty="0" smtClean="0"/>
              <a:t> manual patterns (type A);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800" dirty="0"/>
              <a:t>2</a:t>
            </a:r>
            <a:r>
              <a:rPr lang="en-US" sz="1800" dirty="0" smtClean="0"/>
              <a:t> generated patterns (type B).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endParaRPr lang="en-US" sz="18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en-US" sz="1800" dirty="0" smtClean="0"/>
              <a:t>Improvement requests (IR):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800" dirty="0" smtClean="0"/>
              <a:t>8 manual patterns (type A);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</a:pPr>
            <a:r>
              <a:rPr lang="en-US" sz="1800" dirty="0" smtClean="0"/>
              <a:t>10 generated patterns (type B).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US" sz="1800" dirty="0"/>
          </a:p>
        </p:txBody>
      </p:sp>
      <p:graphicFrame>
        <p:nvGraphicFramePr>
          <p:cNvPr id="11" name="Table 11">
            <a:extLst>
              <a:ext uri="{FF2B5EF4-FFF2-40B4-BE49-F238E27FC236}">
                <a16:creationId xmlns="" xmlns:a16="http://schemas.microsoft.com/office/drawing/2014/main" id="{D2284EE8-A1A2-45A4-8FE7-EB47D60915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4195482"/>
              </p:ext>
            </p:extLst>
          </p:nvPr>
        </p:nvGraphicFramePr>
        <p:xfrm>
          <a:off x="476250" y="1180394"/>
          <a:ext cx="7429501" cy="51639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450">
                  <a:extLst>
                    <a:ext uri="{9D8B030D-6E8A-4147-A177-3AD203B41FA5}">
                      <a16:colId xmlns="" xmlns:a16="http://schemas.microsoft.com/office/drawing/2014/main" val="4225973377"/>
                    </a:ext>
                  </a:extLst>
                </a:gridCol>
                <a:gridCol w="2372008">
                  <a:extLst>
                    <a:ext uri="{9D8B030D-6E8A-4147-A177-3AD203B41FA5}">
                      <a16:colId xmlns="" xmlns:a16="http://schemas.microsoft.com/office/drawing/2014/main" val="1437423842"/>
                    </a:ext>
                  </a:extLst>
                </a:gridCol>
                <a:gridCol w="4230043">
                  <a:extLst>
                    <a:ext uri="{9D8B030D-6E8A-4147-A177-3AD203B41FA5}">
                      <a16:colId xmlns="" xmlns:a16="http://schemas.microsoft.com/office/drawing/2014/main" val="286330443"/>
                    </a:ext>
                  </a:extLst>
                </a:gridCol>
              </a:tblGrid>
              <a:tr h="38810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Type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274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Pattern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274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Example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274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92529384"/>
                  </a:ext>
                </a:extLst>
              </a:tr>
              <a:tr h="355764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A(DR)</a:t>
                      </a:r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no (</a:t>
                      </a:r>
                      <a:r>
                        <a:rPr lang="en-US" sz="1400" dirty="0" err="1" smtClean="0"/>
                        <a:t>option|ability</a:t>
                      </a:r>
                      <a:r>
                        <a:rPr lang="en-US" sz="1400" dirty="0" smtClean="0"/>
                        <a:t>) to</a:t>
                      </a:r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No ability to copy or duplicate notes on mobile.</a:t>
                      </a:r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29129035"/>
                  </a:ext>
                </a:extLst>
              </a:tr>
              <a:tr h="355764">
                <a:tc v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err="1" smtClean="0"/>
                        <a:t>i</a:t>
                      </a:r>
                      <a:r>
                        <a:rPr lang="en-US" sz="1400" dirty="0" smtClean="0"/>
                        <a:t> can (</a:t>
                      </a:r>
                      <a:r>
                        <a:rPr lang="en-US" sz="1400" dirty="0" err="1" smtClean="0"/>
                        <a:t>n’t|not</a:t>
                      </a:r>
                      <a:r>
                        <a:rPr lang="en-US" sz="1400" dirty="0" smtClean="0"/>
                        <a:t>)</a:t>
                      </a:r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I can’t remove the numbers in lists anymore.</a:t>
                      </a:r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55764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 (IR)</a:t>
                      </a:r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(</a:t>
                      </a:r>
                      <a:r>
                        <a:rPr lang="en-US" sz="1400" dirty="0" err="1" smtClean="0"/>
                        <a:t>an|the</a:t>
                      </a:r>
                      <a:r>
                        <a:rPr lang="en-US" sz="1400" dirty="0" smtClean="0"/>
                        <a:t>) option to</a:t>
                      </a:r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Would like to see an option to adjust the font size.</a:t>
                      </a:r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63604465"/>
                  </a:ext>
                </a:extLst>
              </a:tr>
              <a:tr h="355764">
                <a:tc v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please VB</a:t>
                      </a:r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Please add Google now integration.</a:t>
                      </a:r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55764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 (DR)</a:t>
                      </a:r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OR:</a:t>
                      </a:r>
                    </a:p>
                    <a:p>
                      <a:pPr algn="l"/>
                      <a:r>
                        <a:rPr lang="en-US" sz="1400" dirty="0" smtClean="0"/>
                        <a:t>|-Software Bug: Entity</a:t>
                      </a:r>
                    </a:p>
                    <a:p>
                      <a:pPr algn="l"/>
                      <a:r>
                        <a:rPr lang="en-US" sz="1400" dirty="0" smtClean="0"/>
                        <a:t>Type</a:t>
                      </a:r>
                    </a:p>
                    <a:p>
                      <a:pPr algn="l"/>
                      <a:r>
                        <a:rPr lang="en-US" sz="1400" dirty="0" smtClean="0"/>
                        <a:t>|-Software Update: Entity</a:t>
                      </a:r>
                    </a:p>
                    <a:p>
                      <a:pPr algn="l"/>
                      <a:r>
                        <a:rPr lang="en-US" sz="1400" dirty="0" smtClean="0"/>
                        <a:t>Type</a:t>
                      </a:r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The last few months of updates haven’t changed or lessened the lag you get when you edit notes.</a:t>
                      </a:r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63887201"/>
                  </a:ext>
                </a:extLst>
              </a:tr>
              <a:tr h="355764">
                <a:tc v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OR: </a:t>
                      </a:r>
                    </a:p>
                    <a:p>
                      <a:pPr algn="l"/>
                      <a:r>
                        <a:rPr lang="en-US" sz="1400" dirty="0" smtClean="0"/>
                        <a:t>|-(</a:t>
                      </a:r>
                      <a:r>
                        <a:rPr lang="en-US" sz="1400" dirty="0" err="1" smtClean="0"/>
                        <a:t>however|but</a:t>
                      </a:r>
                      <a:r>
                        <a:rPr lang="en-US" sz="1400" dirty="0" smtClean="0"/>
                        <a:t>): Literal</a:t>
                      </a:r>
                    </a:p>
                    <a:p>
                      <a:pPr algn="l"/>
                      <a:r>
                        <a:rPr lang="en-US" sz="1400" dirty="0" smtClean="0"/>
                        <a:t>|-(</a:t>
                      </a:r>
                      <a:r>
                        <a:rPr lang="en-US" sz="1400" dirty="0" err="1" smtClean="0"/>
                        <a:t>not|n’t</a:t>
                      </a:r>
                      <a:r>
                        <a:rPr lang="en-US" sz="1400" dirty="0" smtClean="0"/>
                        <a:t>): Literal</a:t>
                      </a:r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However I cannot do so from the app which is very appalling</a:t>
                      </a:r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55764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 (IR)</a:t>
                      </a:r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SEQ:</a:t>
                      </a:r>
                    </a:p>
                    <a:p>
                      <a:pPr algn="l"/>
                      <a:r>
                        <a:rPr lang="en-US" sz="1400" dirty="0" smtClean="0"/>
                        <a:t>|-please: Literal</a:t>
                      </a:r>
                    </a:p>
                    <a:p>
                      <a:pPr algn="l"/>
                      <a:r>
                        <a:rPr lang="en-US" sz="1400" dirty="0" smtClean="0"/>
                        <a:t>|-VB: Syn. Category</a:t>
                      </a:r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Please add automatic title from the </a:t>
                      </a:r>
                      <a:r>
                        <a:rPr lang="en-US" sz="1400" dirty="0" err="1" smtClean="0"/>
                        <a:t>rst</a:t>
                      </a:r>
                      <a:r>
                        <a:rPr lang="en-US" sz="1400" dirty="0" smtClean="0"/>
                        <a:t> sentence from notes instead of adding auto events...</a:t>
                      </a:r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90792027"/>
                  </a:ext>
                </a:extLst>
              </a:tr>
              <a:tr h="355764">
                <a:tc v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/>
                        <a:t>SEQ:</a:t>
                      </a:r>
                    </a:p>
                    <a:p>
                      <a:pPr algn="l"/>
                      <a:r>
                        <a:rPr lang="en-US" sz="1400" dirty="0" smtClean="0"/>
                        <a:t>|-5: Literal</a:t>
                      </a:r>
                    </a:p>
                    <a:p>
                      <a:pPr algn="l"/>
                      <a:r>
                        <a:rPr lang="en-US" sz="1400" dirty="0" smtClean="0"/>
                        <a:t>|-stars: Literal</a:t>
                      </a:r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err="1" smtClean="0"/>
                        <a:t>Colour</a:t>
                      </a:r>
                      <a:r>
                        <a:rPr lang="en-US" sz="1400" dirty="0" smtClean="0"/>
                        <a:t> coding of the notes and reminders for  repetitive tasks can fetch 5 stars. </a:t>
                      </a:r>
                      <a:endParaRPr lang="en-US" sz="14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342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19ADDA-F337-4788-86F1-266D5676F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365125"/>
            <a:ext cx="11258550" cy="701675"/>
          </a:xfrm>
        </p:spPr>
        <p:txBody>
          <a:bodyPr lIns="0" tIns="0" rIns="0" bIns="0" anchor="ctr">
            <a:norm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</a:rPr>
              <a:t>Patterns vs. distant supervised SVM</a:t>
            </a:r>
            <a:endParaRPr lang="en-US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5CDF7546-5B53-457F-BF1F-872AA9DC4568}"/>
              </a:ext>
            </a:extLst>
          </p:cNvPr>
          <p:cNvSpPr/>
          <p:nvPr/>
        </p:nvSpPr>
        <p:spPr>
          <a:xfrm>
            <a:off x="0" y="365125"/>
            <a:ext cx="275771" cy="701675"/>
          </a:xfrm>
          <a:prstGeom prst="rect">
            <a:avLst/>
          </a:prstGeom>
          <a:solidFill>
            <a:srgbClr val="102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C019D98-9AE7-44E7-8F60-792F270F2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46287" y="6275388"/>
            <a:ext cx="388513" cy="365125"/>
          </a:xfrm>
          <a:solidFill>
            <a:srgbClr val="102747"/>
          </a:solidFill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7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="" xmlns:a16="http://schemas.microsoft.com/office/drawing/2014/main" id="{CB6EFDB5-FC2B-49AA-A879-65DB711D8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6250" y="6275388"/>
            <a:ext cx="4114800" cy="365125"/>
          </a:xfrm>
        </p:spPr>
        <p:txBody>
          <a:bodyPr lIns="0"/>
          <a:lstStyle/>
          <a:p>
            <a:pPr algn="l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FB636B81-E366-40A1-A22C-E23DE020F5B1}"/>
              </a:ext>
            </a:extLst>
          </p:cNvPr>
          <p:cNvCxnSpPr/>
          <p:nvPr/>
        </p:nvCxnSpPr>
        <p:spPr>
          <a:xfrm>
            <a:off x="4723238" y="6457950"/>
            <a:ext cx="649086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1">
            <a:extLst>
              <a:ext uri="{FF2B5EF4-FFF2-40B4-BE49-F238E27FC236}">
                <a16:creationId xmlns="" xmlns:a16="http://schemas.microsoft.com/office/drawing/2014/main" id="{D2284EE8-A1A2-45A4-8FE7-EB47D60915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65324"/>
              </p:ext>
            </p:extLst>
          </p:nvPr>
        </p:nvGraphicFramePr>
        <p:xfrm>
          <a:off x="476250" y="1400629"/>
          <a:ext cx="10976386" cy="25550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9034">
                  <a:extLst>
                    <a:ext uri="{9D8B030D-6E8A-4147-A177-3AD203B41FA5}">
                      <a16:colId xmlns="" xmlns:a16="http://schemas.microsoft.com/office/drawing/2014/main" val="4225973377"/>
                    </a:ext>
                  </a:extLst>
                </a:gridCol>
                <a:gridCol w="1185815">
                  <a:extLst>
                    <a:ext uri="{9D8B030D-6E8A-4147-A177-3AD203B41FA5}">
                      <a16:colId xmlns="" xmlns:a16="http://schemas.microsoft.com/office/drawing/2014/main" val="1437423842"/>
                    </a:ext>
                  </a:extLst>
                </a:gridCol>
                <a:gridCol w="1126869">
                  <a:extLst>
                    <a:ext uri="{9D8B030D-6E8A-4147-A177-3AD203B41FA5}">
                      <a16:colId xmlns="" xmlns:a16="http://schemas.microsoft.com/office/drawing/2014/main" val="286330443"/>
                    </a:ext>
                  </a:extLst>
                </a:gridCol>
                <a:gridCol w="1431167">
                  <a:extLst>
                    <a:ext uri="{9D8B030D-6E8A-4147-A177-3AD203B41FA5}">
                      <a16:colId xmlns="" xmlns:a16="http://schemas.microsoft.com/office/drawing/2014/main" val="1072682000"/>
                    </a:ext>
                  </a:extLst>
                </a:gridCol>
                <a:gridCol w="1431167"/>
                <a:gridCol w="1431167"/>
                <a:gridCol w="1431167"/>
              </a:tblGrid>
              <a:tr h="38810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Task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2747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Defect Classification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274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274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2747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Improvement Classification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274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274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274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92529384"/>
                  </a:ext>
                </a:extLst>
              </a:tr>
              <a:tr h="38810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Method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27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Precision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27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Recall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27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F</a:t>
                      </a:r>
                      <a:r>
                        <a:rPr lang="en-US" baseline="-25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-measure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27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Precision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27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Recall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27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F</a:t>
                      </a:r>
                      <a:r>
                        <a:rPr lang="en-US" baseline="-25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-measure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2747"/>
                    </a:solidFill>
                  </a:tcPr>
                </a:tc>
              </a:tr>
              <a:tr h="3557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Standard SVM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0.39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0.59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0.47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0.78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0.54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0.64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29129035"/>
                  </a:ext>
                </a:extLst>
              </a:tr>
              <a:tr h="3557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Patterns A (manual)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0.61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0.42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0.50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0.81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0.42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0.56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63604465"/>
                  </a:ext>
                </a:extLst>
              </a:tr>
              <a:tr h="3557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Patterns B (learned)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0.91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0.39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0.54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0.79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0.51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0.62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63887201"/>
                  </a:ext>
                </a:extLst>
              </a:tr>
              <a:tr h="3557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SVM Distant Supervision A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0.24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0.67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0.36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0.39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0.48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0.43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90792027"/>
                  </a:ext>
                </a:extLst>
              </a:tr>
              <a:tr h="3557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SVM Distant Supervision B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0.41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0.59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0.49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0.46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0.44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0.45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77778945"/>
                  </a:ext>
                </a:extLst>
              </a:tr>
            </a:tbl>
          </a:graphicData>
        </a:graphic>
      </p:graphicFrame>
      <p:graphicFrame>
        <p:nvGraphicFramePr>
          <p:cNvPr id="15" name="Table 11">
            <a:extLst>
              <a:ext uri="{FF2B5EF4-FFF2-40B4-BE49-F238E27FC236}">
                <a16:creationId xmlns="" xmlns:a16="http://schemas.microsoft.com/office/drawing/2014/main" id="{D2284EE8-A1A2-45A4-8FE7-EB47D60915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1351174"/>
              </p:ext>
            </p:extLst>
          </p:nvPr>
        </p:nvGraphicFramePr>
        <p:xfrm>
          <a:off x="1844830" y="4331765"/>
          <a:ext cx="8394639" cy="1099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2893">
                  <a:extLst>
                    <a:ext uri="{9D8B030D-6E8A-4147-A177-3AD203B41FA5}">
                      <a16:colId xmlns="" xmlns:a16="http://schemas.microsoft.com/office/drawing/2014/main" val="4225973377"/>
                    </a:ext>
                  </a:extLst>
                </a:gridCol>
                <a:gridCol w="2553077">
                  <a:extLst>
                    <a:ext uri="{9D8B030D-6E8A-4147-A177-3AD203B41FA5}">
                      <a16:colId xmlns="" xmlns:a16="http://schemas.microsoft.com/office/drawing/2014/main" val="1437423842"/>
                    </a:ext>
                  </a:extLst>
                </a:gridCol>
                <a:gridCol w="2508912">
                  <a:extLst>
                    <a:ext uri="{9D8B030D-6E8A-4147-A177-3AD203B41FA5}">
                      <a16:colId xmlns="" xmlns:a16="http://schemas.microsoft.com/office/drawing/2014/main" val="286330443"/>
                    </a:ext>
                  </a:extLst>
                </a:gridCol>
                <a:gridCol w="1329757">
                  <a:extLst>
                    <a:ext uri="{9D8B030D-6E8A-4147-A177-3AD203B41FA5}">
                      <a16:colId xmlns="" xmlns:a16="http://schemas.microsoft.com/office/drawing/2014/main" val="1072682000"/>
                    </a:ext>
                  </a:extLst>
                </a:gridCol>
              </a:tblGrid>
              <a:tr h="38810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Approach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27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Defect</a:t>
                      </a:r>
                      <a:r>
                        <a:rPr lang="en-US" dirty="0" smtClean="0"/>
                        <a:t> Patterns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27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I</a:t>
                      </a:r>
                      <a:r>
                        <a:rPr lang="en-US" dirty="0" smtClean="0"/>
                        <a:t>mprovement Patterns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274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Total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2747"/>
                    </a:solidFill>
                  </a:tcPr>
                </a:tc>
              </a:tr>
              <a:tr h="3557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Manual (per person)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8.5</a:t>
                      </a:r>
                      <a:r>
                        <a:rPr lang="en-US" sz="1600" baseline="0" dirty="0" smtClean="0"/>
                        <a:t> hours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10.25</a:t>
                      </a:r>
                      <a:r>
                        <a:rPr lang="en-US" sz="1600" baseline="0" dirty="0" smtClean="0"/>
                        <a:t> hours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18.75</a:t>
                      </a:r>
                      <a:r>
                        <a:rPr lang="en-US" sz="1600" baseline="0" dirty="0" smtClean="0"/>
                        <a:t> hours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29129035"/>
                  </a:ext>
                </a:extLst>
              </a:tr>
              <a:tr h="35576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Automated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3.5</a:t>
                      </a:r>
                      <a:r>
                        <a:rPr lang="en-US" sz="1600" baseline="0" dirty="0" smtClean="0"/>
                        <a:t> hours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2.4</a:t>
                      </a:r>
                      <a:r>
                        <a:rPr lang="en-US" sz="1600" baseline="0" dirty="0" smtClean="0"/>
                        <a:t> hours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5.9</a:t>
                      </a:r>
                      <a:r>
                        <a:rPr lang="en-US" sz="1600" baseline="0" dirty="0" smtClean="0"/>
                        <a:t> hours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636044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791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19ADDA-F337-4788-86F1-266D5676F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365125"/>
            <a:ext cx="11258550" cy="701675"/>
          </a:xfrm>
        </p:spPr>
        <p:txBody>
          <a:bodyPr lIns="0" tIns="0" rIns="0" bIns="0" anchor="ctr">
            <a:norm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</a:rPr>
              <a:t>Conclusion and Future Work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CFEB3EB-D02A-4B2A-9829-29CDD5B66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250" y="1371600"/>
            <a:ext cx="11258550" cy="4655713"/>
          </a:xfrm>
        </p:spPr>
        <p:txBody>
          <a:bodyPr lIns="0" tIns="0" rIns="0" bIns="0" anchor="t">
            <a:noAutofit/>
          </a:bodyPr>
          <a:lstStyle/>
          <a:p>
            <a:pPr marL="0" indent="0">
              <a:buNone/>
            </a:pPr>
            <a:r>
              <a:rPr lang="en-US" sz="2200" dirty="0" smtClean="0"/>
              <a:t>Comparing with the manual patterns, automatically </a:t>
            </a:r>
            <a:r>
              <a:rPr lang="en-US" sz="2200" dirty="0"/>
              <a:t>generated patterns </a:t>
            </a:r>
            <a:r>
              <a:rPr lang="en-US" sz="2200" dirty="0" smtClean="0"/>
              <a:t>boost the performance (F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-measure) as follows:</a:t>
            </a:r>
          </a:p>
          <a:p>
            <a:r>
              <a:rPr lang="en-US" sz="2200" dirty="0" smtClean="0"/>
              <a:t>Defect reports:</a:t>
            </a:r>
          </a:p>
          <a:p>
            <a:pPr lvl="1"/>
            <a:r>
              <a:rPr lang="en-US" sz="2000" dirty="0"/>
              <a:t>S</a:t>
            </a:r>
            <a:r>
              <a:rPr lang="en-US" sz="2000" dirty="0" smtClean="0"/>
              <a:t>upervised learning: by </a:t>
            </a:r>
            <a:r>
              <a:rPr lang="en-US" sz="2000" smtClean="0"/>
              <a:t>0.04 </a:t>
            </a:r>
            <a:r>
              <a:rPr lang="en-US" sz="2000" smtClean="0"/>
              <a:t>pp</a:t>
            </a:r>
            <a:r>
              <a:rPr lang="en-US" sz="2000" dirty="0"/>
              <a:t>.</a:t>
            </a:r>
            <a:endParaRPr lang="en-US" sz="2000" dirty="0"/>
          </a:p>
          <a:p>
            <a:pPr lvl="1"/>
            <a:r>
              <a:rPr lang="en-US" sz="2000" dirty="0"/>
              <a:t>Distant supervised learning: </a:t>
            </a:r>
            <a:r>
              <a:rPr lang="en-US" sz="2000" dirty="0" smtClean="0"/>
              <a:t>by 0.05 pp.</a:t>
            </a:r>
          </a:p>
          <a:p>
            <a:r>
              <a:rPr lang="en-US" sz="2200" dirty="0" smtClean="0"/>
              <a:t>Improvement requests:</a:t>
            </a:r>
          </a:p>
          <a:p>
            <a:pPr lvl="1"/>
            <a:r>
              <a:rPr lang="en-US" sz="2000" dirty="0"/>
              <a:t>S</a:t>
            </a:r>
            <a:r>
              <a:rPr lang="en-US" sz="2000" dirty="0" smtClean="0"/>
              <a:t>upervised learning: by 0.06 pp.</a:t>
            </a:r>
          </a:p>
          <a:p>
            <a:pPr lvl="1"/>
            <a:r>
              <a:rPr lang="en-US" sz="2000" dirty="0" smtClean="0"/>
              <a:t>Distant supervised learning: by 0.02 pp.</a:t>
            </a:r>
          </a:p>
          <a:p>
            <a:pPr marL="0" indent="0">
              <a:buNone/>
            </a:pPr>
            <a:r>
              <a:rPr lang="en-US" sz="2200" dirty="0"/>
              <a:t>a</a:t>
            </a:r>
            <a:r>
              <a:rPr lang="en-US" sz="2200" dirty="0" smtClean="0"/>
              <a:t>nd reduce 70% of the construction time.</a:t>
            </a:r>
            <a:endParaRPr lang="en-US" sz="2200" dirty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5CDF7546-5B53-457F-BF1F-872AA9DC4568}"/>
              </a:ext>
            </a:extLst>
          </p:cNvPr>
          <p:cNvSpPr/>
          <p:nvPr/>
        </p:nvSpPr>
        <p:spPr>
          <a:xfrm>
            <a:off x="0" y="365125"/>
            <a:ext cx="275771" cy="701675"/>
          </a:xfrm>
          <a:prstGeom prst="rect">
            <a:avLst/>
          </a:prstGeom>
          <a:solidFill>
            <a:srgbClr val="102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C019D98-9AE7-44E7-8F60-792F270F2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46287" y="6275388"/>
            <a:ext cx="388513" cy="365125"/>
          </a:xfrm>
          <a:solidFill>
            <a:srgbClr val="102747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="" xmlns:a16="http://schemas.microsoft.com/office/drawing/2014/main" id="{CB6EFDB5-FC2B-49AA-A879-65DB711D8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6250" y="6275388"/>
            <a:ext cx="4114800" cy="365125"/>
          </a:xfrm>
        </p:spPr>
        <p:txBody>
          <a:bodyPr lIns="0"/>
          <a:lstStyle/>
          <a:p>
            <a:pPr algn="l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FB636B81-E366-40A1-A22C-E23DE020F5B1}"/>
              </a:ext>
            </a:extLst>
          </p:cNvPr>
          <p:cNvCxnSpPr/>
          <p:nvPr/>
        </p:nvCxnSpPr>
        <p:spPr>
          <a:xfrm>
            <a:off x="4723238" y="6457950"/>
            <a:ext cx="649086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798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19ADDA-F337-4788-86F1-266D5676F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365125"/>
            <a:ext cx="11258550" cy="701675"/>
          </a:xfrm>
        </p:spPr>
        <p:txBody>
          <a:bodyPr lIns="0" tIns="0" rIns="0" bIns="0" anchor="ctr">
            <a:norm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</a:rPr>
              <a:t>Conclusion and Future Work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CFEB3EB-D02A-4B2A-9829-29CDD5B66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250" y="1371600"/>
            <a:ext cx="11258550" cy="4655713"/>
          </a:xfrm>
        </p:spPr>
        <p:txBody>
          <a:bodyPr lIns="0" tIns="0" rIns="0" bIns="0" anchor="t">
            <a:noAutofit/>
          </a:bodyPr>
          <a:lstStyle/>
          <a:p>
            <a:pPr marL="0" indent="0">
              <a:buNone/>
            </a:pPr>
            <a:r>
              <a:rPr lang="en-US" sz="2200" dirty="0" smtClean="0"/>
              <a:t>Comparing with the manual patterns, automatically </a:t>
            </a:r>
            <a:r>
              <a:rPr lang="en-US" sz="2200" dirty="0"/>
              <a:t>generated patterns </a:t>
            </a:r>
            <a:r>
              <a:rPr lang="en-US" sz="2200" dirty="0" smtClean="0"/>
              <a:t>boost the performance (F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-measure) as follows:</a:t>
            </a:r>
          </a:p>
          <a:p>
            <a:r>
              <a:rPr lang="en-US" sz="2200" dirty="0" smtClean="0"/>
              <a:t>Defect reports:</a:t>
            </a:r>
          </a:p>
          <a:p>
            <a:pPr lvl="1"/>
            <a:r>
              <a:rPr lang="en-US" sz="2000" dirty="0"/>
              <a:t>S</a:t>
            </a:r>
            <a:r>
              <a:rPr lang="en-US" sz="2000" dirty="0" smtClean="0"/>
              <a:t>upervised learning: by 0.04 pp.</a:t>
            </a:r>
            <a:endParaRPr lang="en-US" sz="2000" dirty="0"/>
          </a:p>
          <a:p>
            <a:pPr lvl="1"/>
            <a:r>
              <a:rPr lang="en-US" sz="2000" dirty="0"/>
              <a:t>Distant supervised learning: </a:t>
            </a:r>
            <a:r>
              <a:rPr lang="en-US" sz="2000" dirty="0" smtClean="0"/>
              <a:t>by 0.05 pp.</a:t>
            </a:r>
          </a:p>
          <a:p>
            <a:r>
              <a:rPr lang="en-US" sz="2200" dirty="0" smtClean="0"/>
              <a:t>Improvement requests:</a:t>
            </a:r>
          </a:p>
          <a:p>
            <a:pPr lvl="1"/>
            <a:r>
              <a:rPr lang="en-US" sz="2000" dirty="0"/>
              <a:t>S</a:t>
            </a:r>
            <a:r>
              <a:rPr lang="en-US" sz="2000" dirty="0" smtClean="0"/>
              <a:t>upervised learning: by 0.06 pp.</a:t>
            </a:r>
          </a:p>
          <a:p>
            <a:pPr lvl="1"/>
            <a:r>
              <a:rPr lang="en-US" sz="2000" dirty="0" smtClean="0"/>
              <a:t>Distant supervised learning: by 0.02 </a:t>
            </a:r>
            <a:r>
              <a:rPr lang="en-US" sz="2000" smtClean="0"/>
              <a:t>pp.</a:t>
            </a:r>
            <a:endParaRPr lang="en-US" sz="2000" dirty="0" smtClean="0"/>
          </a:p>
          <a:p>
            <a:pPr marL="0" indent="0">
              <a:buNone/>
            </a:pPr>
            <a:r>
              <a:rPr lang="en-US" sz="2200" dirty="0"/>
              <a:t>a</a:t>
            </a:r>
            <a:r>
              <a:rPr lang="en-US" sz="2200" dirty="0" smtClean="0"/>
              <a:t>nd reduce 70% of the construction time.</a:t>
            </a:r>
            <a:endParaRPr lang="en-US" sz="2200" dirty="0"/>
          </a:p>
          <a:p>
            <a:pPr marL="0" indent="0">
              <a:buNone/>
            </a:pPr>
            <a:r>
              <a:rPr lang="en-US" sz="2400" dirty="0" smtClean="0"/>
              <a:t> </a:t>
            </a:r>
            <a:r>
              <a:rPr lang="en-US" sz="2200" b="1" dirty="0" smtClean="0"/>
              <a:t>Future </a:t>
            </a:r>
            <a:r>
              <a:rPr lang="en-US" sz="2200" b="1" dirty="0"/>
              <a:t>work:</a:t>
            </a:r>
          </a:p>
          <a:p>
            <a:r>
              <a:rPr lang="en-US" sz="2200" dirty="0"/>
              <a:t>increase the flexibility of our patterns by considering more complex terminal structures;</a:t>
            </a:r>
          </a:p>
          <a:p>
            <a:r>
              <a:rPr lang="en-US" sz="2200" dirty="0"/>
              <a:t>explore the automatic generation of our domain-specific gazetteers lists to increase coverage and the framework applicability in other domains</a:t>
            </a:r>
            <a:r>
              <a:rPr lang="en-US" sz="2200" dirty="0" smtClean="0"/>
              <a:t>.</a:t>
            </a:r>
            <a:endParaRPr lang="en-US" sz="2200" b="1" dirty="0" smtClean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5CDF7546-5B53-457F-BF1F-872AA9DC4568}"/>
              </a:ext>
            </a:extLst>
          </p:cNvPr>
          <p:cNvSpPr/>
          <p:nvPr/>
        </p:nvSpPr>
        <p:spPr>
          <a:xfrm>
            <a:off x="0" y="365125"/>
            <a:ext cx="275771" cy="701675"/>
          </a:xfrm>
          <a:prstGeom prst="rect">
            <a:avLst/>
          </a:prstGeom>
          <a:solidFill>
            <a:srgbClr val="102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C019D98-9AE7-44E7-8F60-792F270F2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46287" y="6275388"/>
            <a:ext cx="388513" cy="365125"/>
          </a:xfrm>
          <a:solidFill>
            <a:srgbClr val="102747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="" xmlns:a16="http://schemas.microsoft.com/office/drawing/2014/main" id="{CB6EFDB5-FC2B-49AA-A879-65DB711D8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6250" y="6275388"/>
            <a:ext cx="4114800" cy="365125"/>
          </a:xfrm>
        </p:spPr>
        <p:txBody>
          <a:bodyPr lIns="0"/>
          <a:lstStyle/>
          <a:p>
            <a:pPr algn="l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FB636B81-E366-40A1-A22C-E23DE020F5B1}"/>
              </a:ext>
            </a:extLst>
          </p:cNvPr>
          <p:cNvCxnSpPr/>
          <p:nvPr/>
        </p:nvCxnSpPr>
        <p:spPr>
          <a:xfrm>
            <a:off x="4723238" y="6457950"/>
            <a:ext cx="649086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391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C019D98-9AE7-44E7-8F60-792F270F2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46287" y="6275388"/>
            <a:ext cx="388513" cy="365125"/>
          </a:xfrm>
          <a:solidFill>
            <a:srgbClr val="102747"/>
          </a:solidFill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9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FB636B81-E366-40A1-A22C-E23DE020F5B1}"/>
              </a:ext>
            </a:extLst>
          </p:cNvPr>
          <p:cNvCxnSpPr/>
          <p:nvPr/>
        </p:nvCxnSpPr>
        <p:spPr>
          <a:xfrm>
            <a:off x="4723238" y="6457950"/>
            <a:ext cx="649086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F6849099-8F0E-4CD4-B9A5-1D896C61F5E3}"/>
              </a:ext>
            </a:extLst>
          </p:cNvPr>
          <p:cNvSpPr/>
          <p:nvPr/>
        </p:nvSpPr>
        <p:spPr>
          <a:xfrm>
            <a:off x="0" y="0"/>
            <a:ext cx="5252484" cy="6858000"/>
          </a:xfrm>
          <a:prstGeom prst="rect">
            <a:avLst/>
          </a:prstGeom>
          <a:solidFill>
            <a:srgbClr val="102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>
            <a:extLst>
              <a:ext uri="{FF2B5EF4-FFF2-40B4-BE49-F238E27FC236}">
                <a16:creationId xmlns="" xmlns:a16="http://schemas.microsoft.com/office/drawing/2014/main" id="{5EC75474-7493-40E3-9766-08CA8C272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336" y="3230278"/>
            <a:ext cx="3751796" cy="671402"/>
          </a:xfrm>
        </p:spPr>
        <p:txBody>
          <a:bodyPr wrap="square" lIns="0" tIns="0" rIns="0" bIns="0" anchor="ctr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Thank you!</a:t>
            </a:r>
            <a:endParaRPr lang="en-US" sz="4800" dirty="0">
              <a:solidFill>
                <a:schemeClr val="bg1"/>
              </a:solidFill>
            </a:endParaRPr>
          </a:p>
        </p:txBody>
      </p:sp>
      <p:grpSp>
        <p:nvGrpSpPr>
          <p:cNvPr id="45" name="Group 44">
            <a:extLst>
              <a:ext uri="{FF2B5EF4-FFF2-40B4-BE49-F238E27FC236}">
                <a16:creationId xmlns="" xmlns:a16="http://schemas.microsoft.com/office/drawing/2014/main" id="{FF120F7E-E4F5-4620-BC22-A752E1FCB1FB}"/>
              </a:ext>
            </a:extLst>
          </p:cNvPr>
          <p:cNvGrpSpPr/>
          <p:nvPr/>
        </p:nvGrpSpPr>
        <p:grpSpPr>
          <a:xfrm>
            <a:off x="6111022" y="3719859"/>
            <a:ext cx="339703" cy="353727"/>
            <a:chOff x="3390900" y="723900"/>
            <a:chExt cx="346075" cy="360363"/>
          </a:xfrm>
          <a:solidFill>
            <a:schemeClr val="bg1"/>
          </a:solidFill>
        </p:grpSpPr>
        <p:sp>
          <p:nvSpPr>
            <p:cNvPr id="46" name="Freeform 252">
              <a:extLst>
                <a:ext uri="{FF2B5EF4-FFF2-40B4-BE49-F238E27FC236}">
                  <a16:creationId xmlns="" xmlns:a16="http://schemas.microsoft.com/office/drawing/2014/main" id="{A111DBF6-D001-4EED-B757-FAB0A8E1958C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0900" y="1023938"/>
              <a:ext cx="346075" cy="60325"/>
            </a:xfrm>
            <a:custGeom>
              <a:avLst/>
              <a:gdLst>
                <a:gd name="T0" fmla="*/ 90 w 92"/>
                <a:gd name="T1" fmla="*/ 12 h 16"/>
                <a:gd name="T2" fmla="*/ 48 w 92"/>
                <a:gd name="T3" fmla="*/ 12 h 16"/>
                <a:gd name="T4" fmla="*/ 48 w 92"/>
                <a:gd name="T5" fmla="*/ 0 h 16"/>
                <a:gd name="T6" fmla="*/ 44 w 92"/>
                <a:gd name="T7" fmla="*/ 0 h 16"/>
                <a:gd name="T8" fmla="*/ 44 w 92"/>
                <a:gd name="T9" fmla="*/ 12 h 16"/>
                <a:gd name="T10" fmla="*/ 2 w 92"/>
                <a:gd name="T11" fmla="*/ 12 h 16"/>
                <a:gd name="T12" fmla="*/ 0 w 92"/>
                <a:gd name="T13" fmla="*/ 14 h 16"/>
                <a:gd name="T14" fmla="*/ 2 w 92"/>
                <a:gd name="T15" fmla="*/ 16 h 16"/>
                <a:gd name="T16" fmla="*/ 90 w 92"/>
                <a:gd name="T17" fmla="*/ 16 h 16"/>
                <a:gd name="T18" fmla="*/ 92 w 92"/>
                <a:gd name="T19" fmla="*/ 14 h 16"/>
                <a:gd name="T20" fmla="*/ 90 w 92"/>
                <a:gd name="T21" fmla="*/ 12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2" h="16">
                  <a:moveTo>
                    <a:pt x="90" y="12"/>
                  </a:moveTo>
                  <a:cubicBezTo>
                    <a:pt x="48" y="12"/>
                    <a:pt x="48" y="12"/>
                    <a:pt x="48" y="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4" y="12"/>
                    <a:pt x="44" y="12"/>
                    <a:pt x="44" y="12"/>
                  </a:cubicBezTo>
                  <a:cubicBezTo>
                    <a:pt x="2" y="12"/>
                    <a:pt x="2" y="12"/>
                    <a:pt x="2" y="12"/>
                  </a:cubicBezTo>
                  <a:cubicBezTo>
                    <a:pt x="1" y="12"/>
                    <a:pt x="0" y="13"/>
                    <a:pt x="0" y="14"/>
                  </a:cubicBezTo>
                  <a:cubicBezTo>
                    <a:pt x="0" y="15"/>
                    <a:pt x="1" y="16"/>
                    <a:pt x="2" y="16"/>
                  </a:cubicBezTo>
                  <a:cubicBezTo>
                    <a:pt x="90" y="16"/>
                    <a:pt x="90" y="16"/>
                    <a:pt x="90" y="16"/>
                  </a:cubicBezTo>
                  <a:cubicBezTo>
                    <a:pt x="91" y="16"/>
                    <a:pt x="92" y="15"/>
                    <a:pt x="92" y="14"/>
                  </a:cubicBezTo>
                  <a:cubicBezTo>
                    <a:pt x="92" y="13"/>
                    <a:pt x="91" y="12"/>
                    <a:pt x="9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47" name="Freeform 253">
              <a:extLst>
                <a:ext uri="{FF2B5EF4-FFF2-40B4-BE49-F238E27FC236}">
                  <a16:creationId xmlns="" xmlns:a16="http://schemas.microsoft.com/office/drawing/2014/main" id="{FC405264-BE3A-43DC-B54D-80EA85FC65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1063" y="874713"/>
              <a:ext cx="87313" cy="44450"/>
            </a:xfrm>
            <a:custGeom>
              <a:avLst/>
              <a:gdLst>
                <a:gd name="T0" fmla="*/ 21 w 23"/>
                <a:gd name="T1" fmla="*/ 0 h 12"/>
                <a:gd name="T2" fmla="*/ 0 w 23"/>
                <a:gd name="T3" fmla="*/ 0 h 12"/>
                <a:gd name="T4" fmla="*/ 3 w 23"/>
                <a:gd name="T5" fmla="*/ 12 h 12"/>
                <a:gd name="T6" fmla="*/ 23 w 23"/>
                <a:gd name="T7" fmla="*/ 12 h 12"/>
                <a:gd name="T8" fmla="*/ 21 w 23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12">
                  <a:moveTo>
                    <a:pt x="2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" y="4"/>
                    <a:pt x="1" y="8"/>
                    <a:pt x="3" y="12"/>
                  </a:cubicBezTo>
                  <a:cubicBezTo>
                    <a:pt x="23" y="12"/>
                    <a:pt x="23" y="12"/>
                    <a:pt x="23" y="12"/>
                  </a:cubicBezTo>
                  <a:cubicBezTo>
                    <a:pt x="22" y="8"/>
                    <a:pt x="21" y="4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48" name="Freeform 254">
              <a:extLst>
                <a:ext uri="{FF2B5EF4-FFF2-40B4-BE49-F238E27FC236}">
                  <a16:creationId xmlns="" xmlns:a16="http://schemas.microsoft.com/office/drawing/2014/main" id="{B983B4BE-E4EF-483A-9C3C-2777C4F9897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0600" y="739775"/>
              <a:ext cx="68263" cy="44450"/>
            </a:xfrm>
            <a:custGeom>
              <a:avLst/>
              <a:gdLst>
                <a:gd name="T0" fmla="*/ 8 w 18"/>
                <a:gd name="T1" fmla="*/ 0 h 12"/>
                <a:gd name="T2" fmla="*/ 0 w 18"/>
                <a:gd name="T3" fmla="*/ 12 h 12"/>
                <a:gd name="T4" fmla="*/ 18 w 18"/>
                <a:gd name="T5" fmla="*/ 12 h 12"/>
                <a:gd name="T6" fmla="*/ 10 w 18"/>
                <a:gd name="T7" fmla="*/ 0 h 12"/>
                <a:gd name="T8" fmla="*/ 8 w 18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" h="12">
                  <a:moveTo>
                    <a:pt x="8" y="0"/>
                  </a:moveTo>
                  <a:cubicBezTo>
                    <a:pt x="5" y="4"/>
                    <a:pt x="2" y="8"/>
                    <a:pt x="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6" y="8"/>
                    <a:pt x="13" y="4"/>
                    <a:pt x="10" y="0"/>
                  </a:cubicBezTo>
                  <a:lnTo>
                    <a:pt x="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49" name="Freeform 255">
              <a:extLst>
                <a:ext uri="{FF2B5EF4-FFF2-40B4-BE49-F238E27FC236}">
                  <a16:creationId xmlns="" xmlns:a16="http://schemas.microsoft.com/office/drawing/2014/main" id="{B223B66A-D382-4670-99BB-4AEA46C9E1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1088" y="874713"/>
              <a:ext cx="85725" cy="44450"/>
            </a:xfrm>
            <a:custGeom>
              <a:avLst/>
              <a:gdLst>
                <a:gd name="T0" fmla="*/ 23 w 23"/>
                <a:gd name="T1" fmla="*/ 0 h 12"/>
                <a:gd name="T2" fmla="*/ 2 w 23"/>
                <a:gd name="T3" fmla="*/ 0 h 12"/>
                <a:gd name="T4" fmla="*/ 0 w 23"/>
                <a:gd name="T5" fmla="*/ 12 h 12"/>
                <a:gd name="T6" fmla="*/ 20 w 23"/>
                <a:gd name="T7" fmla="*/ 12 h 12"/>
                <a:gd name="T8" fmla="*/ 23 w 23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12">
                  <a:moveTo>
                    <a:pt x="23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4"/>
                    <a:pt x="1" y="8"/>
                    <a:pt x="0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2" y="8"/>
                    <a:pt x="23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50" name="Freeform 256">
              <a:extLst>
                <a:ext uri="{FF2B5EF4-FFF2-40B4-BE49-F238E27FC236}">
                  <a16:creationId xmlns="" xmlns:a16="http://schemas.microsoft.com/office/drawing/2014/main" id="{7AADD97D-38F2-4A47-960C-9EC3371E1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11550" y="874713"/>
              <a:ext cx="104775" cy="44450"/>
            </a:xfrm>
            <a:custGeom>
              <a:avLst/>
              <a:gdLst>
                <a:gd name="T0" fmla="*/ 0 w 28"/>
                <a:gd name="T1" fmla="*/ 0 h 12"/>
                <a:gd name="T2" fmla="*/ 3 w 28"/>
                <a:gd name="T3" fmla="*/ 12 h 12"/>
                <a:gd name="T4" fmla="*/ 25 w 28"/>
                <a:gd name="T5" fmla="*/ 12 h 12"/>
                <a:gd name="T6" fmla="*/ 28 w 28"/>
                <a:gd name="T7" fmla="*/ 0 h 12"/>
                <a:gd name="T8" fmla="*/ 0 w 28"/>
                <a:gd name="T9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2">
                  <a:moveTo>
                    <a:pt x="0" y="0"/>
                  </a:moveTo>
                  <a:cubicBezTo>
                    <a:pt x="1" y="4"/>
                    <a:pt x="2" y="8"/>
                    <a:pt x="3" y="12"/>
                  </a:cubicBezTo>
                  <a:cubicBezTo>
                    <a:pt x="25" y="12"/>
                    <a:pt x="25" y="12"/>
                    <a:pt x="25" y="12"/>
                  </a:cubicBezTo>
                  <a:cubicBezTo>
                    <a:pt x="26" y="8"/>
                    <a:pt x="27" y="4"/>
                    <a:pt x="28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51" name="Freeform 257">
              <a:extLst>
                <a:ext uri="{FF2B5EF4-FFF2-40B4-BE49-F238E27FC236}">
                  <a16:creationId xmlns="" xmlns:a16="http://schemas.microsoft.com/office/drawing/2014/main" id="{299F226E-99B4-42CA-96C0-278E06B1075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11550" y="798513"/>
              <a:ext cx="104775" cy="60325"/>
            </a:xfrm>
            <a:custGeom>
              <a:avLst/>
              <a:gdLst>
                <a:gd name="T0" fmla="*/ 28 w 28"/>
                <a:gd name="T1" fmla="*/ 16 h 16"/>
                <a:gd name="T2" fmla="*/ 25 w 28"/>
                <a:gd name="T3" fmla="*/ 0 h 16"/>
                <a:gd name="T4" fmla="*/ 3 w 28"/>
                <a:gd name="T5" fmla="*/ 0 h 16"/>
                <a:gd name="T6" fmla="*/ 0 w 28"/>
                <a:gd name="T7" fmla="*/ 16 h 16"/>
                <a:gd name="T8" fmla="*/ 28 w 28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6">
                  <a:moveTo>
                    <a:pt x="28" y="16"/>
                  </a:moveTo>
                  <a:cubicBezTo>
                    <a:pt x="28" y="11"/>
                    <a:pt x="27" y="5"/>
                    <a:pt x="25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" y="5"/>
                    <a:pt x="0" y="11"/>
                    <a:pt x="0" y="16"/>
                  </a:cubicBezTo>
                  <a:lnTo>
                    <a:pt x="28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52" name="Freeform 258">
              <a:extLst>
                <a:ext uri="{FF2B5EF4-FFF2-40B4-BE49-F238E27FC236}">
                  <a16:creationId xmlns="" xmlns:a16="http://schemas.microsoft.com/office/drawing/2014/main" id="{4C003908-1DC2-4687-B8CE-0B64A1175A4C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7425" y="935038"/>
              <a:ext cx="74613" cy="58738"/>
            </a:xfrm>
            <a:custGeom>
              <a:avLst/>
              <a:gdLst>
                <a:gd name="T0" fmla="*/ 11 w 20"/>
                <a:gd name="T1" fmla="*/ 16 h 16"/>
                <a:gd name="T2" fmla="*/ 20 w 20"/>
                <a:gd name="T3" fmla="*/ 0 h 16"/>
                <a:gd name="T4" fmla="*/ 0 w 20"/>
                <a:gd name="T5" fmla="*/ 0 h 16"/>
                <a:gd name="T6" fmla="*/ 9 w 20"/>
                <a:gd name="T7" fmla="*/ 16 h 16"/>
                <a:gd name="T8" fmla="*/ 11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11" y="16"/>
                  </a:moveTo>
                  <a:cubicBezTo>
                    <a:pt x="14" y="11"/>
                    <a:pt x="17" y="5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" y="5"/>
                    <a:pt x="6" y="11"/>
                    <a:pt x="9" y="16"/>
                  </a:cubicBezTo>
                  <a:lnTo>
                    <a:pt x="11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53" name="Freeform 259">
              <a:extLst>
                <a:ext uri="{FF2B5EF4-FFF2-40B4-BE49-F238E27FC236}">
                  <a16:creationId xmlns="" xmlns:a16="http://schemas.microsoft.com/office/drawing/2014/main" id="{77FE54F1-C954-4DFB-8CA4-214A84BCC7EA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1063" y="798513"/>
              <a:ext cx="87313" cy="60325"/>
            </a:xfrm>
            <a:custGeom>
              <a:avLst/>
              <a:gdLst>
                <a:gd name="T0" fmla="*/ 0 w 23"/>
                <a:gd name="T1" fmla="*/ 16 h 16"/>
                <a:gd name="T2" fmla="*/ 20 w 23"/>
                <a:gd name="T3" fmla="*/ 16 h 16"/>
                <a:gd name="T4" fmla="*/ 23 w 23"/>
                <a:gd name="T5" fmla="*/ 0 h 16"/>
                <a:gd name="T6" fmla="*/ 4 w 23"/>
                <a:gd name="T7" fmla="*/ 0 h 16"/>
                <a:gd name="T8" fmla="*/ 0 w 23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16">
                  <a:moveTo>
                    <a:pt x="0" y="16"/>
                  </a:moveTo>
                  <a:cubicBezTo>
                    <a:pt x="20" y="16"/>
                    <a:pt x="20" y="16"/>
                    <a:pt x="20" y="16"/>
                  </a:cubicBezTo>
                  <a:cubicBezTo>
                    <a:pt x="20" y="11"/>
                    <a:pt x="21" y="5"/>
                    <a:pt x="23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5"/>
                    <a:pt x="0" y="10"/>
                    <a:pt x="0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54" name="Freeform 260">
              <a:extLst>
                <a:ext uri="{FF2B5EF4-FFF2-40B4-BE49-F238E27FC236}">
                  <a16:creationId xmlns="" xmlns:a16="http://schemas.microsoft.com/office/drawing/2014/main" id="{EB2E636F-FAA1-4671-A79A-E1AD7534C2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1088" y="798513"/>
              <a:ext cx="85725" cy="60325"/>
            </a:xfrm>
            <a:custGeom>
              <a:avLst/>
              <a:gdLst>
                <a:gd name="T0" fmla="*/ 0 w 23"/>
                <a:gd name="T1" fmla="*/ 0 h 16"/>
                <a:gd name="T2" fmla="*/ 3 w 23"/>
                <a:gd name="T3" fmla="*/ 16 h 16"/>
                <a:gd name="T4" fmla="*/ 23 w 23"/>
                <a:gd name="T5" fmla="*/ 16 h 16"/>
                <a:gd name="T6" fmla="*/ 19 w 23"/>
                <a:gd name="T7" fmla="*/ 0 h 16"/>
                <a:gd name="T8" fmla="*/ 0 w 23"/>
                <a:gd name="T9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16">
                  <a:moveTo>
                    <a:pt x="0" y="0"/>
                  </a:moveTo>
                  <a:cubicBezTo>
                    <a:pt x="2" y="5"/>
                    <a:pt x="3" y="11"/>
                    <a:pt x="3" y="16"/>
                  </a:cubicBezTo>
                  <a:cubicBezTo>
                    <a:pt x="23" y="16"/>
                    <a:pt x="23" y="16"/>
                    <a:pt x="23" y="16"/>
                  </a:cubicBezTo>
                  <a:cubicBezTo>
                    <a:pt x="23" y="10"/>
                    <a:pt x="21" y="5"/>
                    <a:pt x="1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55" name="Freeform 261">
              <a:extLst>
                <a:ext uri="{FF2B5EF4-FFF2-40B4-BE49-F238E27FC236}">
                  <a16:creationId xmlns="" xmlns:a16="http://schemas.microsoft.com/office/drawing/2014/main" id="{CBFE28E0-2BD6-46BE-B6ED-329230B90C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5050" y="935038"/>
              <a:ext cx="112713" cy="74613"/>
            </a:xfrm>
            <a:custGeom>
              <a:avLst/>
              <a:gdLst>
                <a:gd name="T0" fmla="*/ 11 w 30"/>
                <a:gd name="T1" fmla="*/ 0 h 20"/>
                <a:gd name="T2" fmla="*/ 0 w 30"/>
                <a:gd name="T3" fmla="*/ 19 h 20"/>
                <a:gd name="T4" fmla="*/ 0 w 30"/>
                <a:gd name="T5" fmla="*/ 20 h 20"/>
                <a:gd name="T6" fmla="*/ 30 w 30"/>
                <a:gd name="T7" fmla="*/ 0 h 20"/>
                <a:gd name="T8" fmla="*/ 11 w 30"/>
                <a:gd name="T9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0">
                  <a:moveTo>
                    <a:pt x="11" y="0"/>
                  </a:moveTo>
                  <a:cubicBezTo>
                    <a:pt x="8" y="6"/>
                    <a:pt x="5" y="13"/>
                    <a:pt x="0" y="19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13" y="19"/>
                    <a:pt x="24" y="11"/>
                    <a:pt x="30" y="0"/>
                  </a:cubicBezTo>
                  <a:lnTo>
                    <a:pt x="1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56" name="Freeform 262">
              <a:extLst>
                <a:ext uri="{FF2B5EF4-FFF2-40B4-BE49-F238E27FC236}">
                  <a16:creationId xmlns="" xmlns:a16="http://schemas.microsoft.com/office/drawing/2014/main" id="{4C110F8C-5323-4107-8EA8-6C6F88758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0113" y="935038"/>
              <a:ext cx="112713" cy="74613"/>
            </a:xfrm>
            <a:custGeom>
              <a:avLst/>
              <a:gdLst>
                <a:gd name="T0" fmla="*/ 30 w 30"/>
                <a:gd name="T1" fmla="*/ 19 h 20"/>
                <a:gd name="T2" fmla="*/ 19 w 30"/>
                <a:gd name="T3" fmla="*/ 0 h 20"/>
                <a:gd name="T4" fmla="*/ 0 w 30"/>
                <a:gd name="T5" fmla="*/ 0 h 20"/>
                <a:gd name="T6" fmla="*/ 30 w 30"/>
                <a:gd name="T7" fmla="*/ 20 h 20"/>
                <a:gd name="T8" fmla="*/ 30 w 30"/>
                <a:gd name="T9" fmla="*/ 1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0">
                  <a:moveTo>
                    <a:pt x="30" y="19"/>
                  </a:moveTo>
                  <a:cubicBezTo>
                    <a:pt x="25" y="13"/>
                    <a:pt x="22" y="6"/>
                    <a:pt x="19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6" y="11"/>
                    <a:pt x="17" y="19"/>
                    <a:pt x="30" y="20"/>
                  </a:cubicBezTo>
                  <a:lnTo>
                    <a:pt x="30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57" name="Freeform 263">
              <a:extLst>
                <a:ext uri="{FF2B5EF4-FFF2-40B4-BE49-F238E27FC236}">
                  <a16:creationId xmlns="" xmlns:a16="http://schemas.microsoft.com/office/drawing/2014/main" id="{8DC165B0-E6C2-424C-B0A0-248AD122000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8050" y="723900"/>
              <a:ext cx="104775" cy="60325"/>
            </a:xfrm>
            <a:custGeom>
              <a:avLst/>
              <a:gdLst>
                <a:gd name="T0" fmla="*/ 18 w 28"/>
                <a:gd name="T1" fmla="*/ 16 h 16"/>
                <a:gd name="T2" fmla="*/ 28 w 28"/>
                <a:gd name="T3" fmla="*/ 1 h 16"/>
                <a:gd name="T4" fmla="*/ 28 w 28"/>
                <a:gd name="T5" fmla="*/ 0 h 16"/>
                <a:gd name="T6" fmla="*/ 0 w 28"/>
                <a:gd name="T7" fmla="*/ 16 h 16"/>
                <a:gd name="T8" fmla="*/ 18 w 28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6">
                  <a:moveTo>
                    <a:pt x="18" y="16"/>
                  </a:moveTo>
                  <a:cubicBezTo>
                    <a:pt x="20" y="11"/>
                    <a:pt x="24" y="5"/>
                    <a:pt x="28" y="1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16" y="1"/>
                    <a:pt x="6" y="7"/>
                    <a:pt x="0" y="16"/>
                  </a:cubicBezTo>
                  <a:lnTo>
                    <a:pt x="18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  <p:sp>
          <p:nvSpPr>
            <p:cNvPr id="58" name="Freeform 264">
              <a:extLst>
                <a:ext uri="{FF2B5EF4-FFF2-40B4-BE49-F238E27FC236}">
                  <a16:creationId xmlns="" xmlns:a16="http://schemas.microsoft.com/office/drawing/2014/main" id="{2C22B1E3-26FD-460A-A9E2-8C3086E2C86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5050" y="723900"/>
              <a:ext cx="106363" cy="60325"/>
            </a:xfrm>
            <a:custGeom>
              <a:avLst/>
              <a:gdLst>
                <a:gd name="T0" fmla="*/ 0 w 28"/>
                <a:gd name="T1" fmla="*/ 1 h 16"/>
                <a:gd name="T2" fmla="*/ 10 w 28"/>
                <a:gd name="T3" fmla="*/ 16 h 16"/>
                <a:gd name="T4" fmla="*/ 28 w 28"/>
                <a:gd name="T5" fmla="*/ 16 h 16"/>
                <a:gd name="T6" fmla="*/ 0 w 28"/>
                <a:gd name="T7" fmla="*/ 0 h 16"/>
                <a:gd name="T8" fmla="*/ 0 w 28"/>
                <a:gd name="T9" fmla="*/ 1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6">
                  <a:moveTo>
                    <a:pt x="0" y="1"/>
                  </a:moveTo>
                  <a:cubicBezTo>
                    <a:pt x="4" y="5"/>
                    <a:pt x="8" y="11"/>
                    <a:pt x="10" y="16"/>
                  </a:cubicBezTo>
                  <a:cubicBezTo>
                    <a:pt x="28" y="16"/>
                    <a:pt x="28" y="16"/>
                    <a:pt x="28" y="16"/>
                  </a:cubicBezTo>
                  <a:cubicBezTo>
                    <a:pt x="22" y="7"/>
                    <a:pt x="11" y="1"/>
                    <a:pt x="0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sz="2400"/>
            </a:p>
          </p:txBody>
        </p:sp>
      </p:grpSp>
      <p:sp>
        <p:nvSpPr>
          <p:cNvPr id="2" name="Rectangle 1"/>
          <p:cNvSpPr/>
          <p:nvPr/>
        </p:nvSpPr>
        <p:spPr>
          <a:xfrm>
            <a:off x="6450725" y="2705784"/>
            <a:ext cx="48955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For questions, please send an email to </a:t>
            </a:r>
            <a:r>
              <a:rPr lang="en-US" b="1" dirty="0">
                <a:solidFill>
                  <a:srgbClr val="002060"/>
                </a:solidFill>
                <a:hlinkClick r:id="rId2"/>
              </a:rPr>
              <a:t>maria.trusca@csie.ase.ro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endParaRPr lang="en-US" dirty="0"/>
          </a:p>
        </p:txBody>
      </p:sp>
      <p:pic>
        <p:nvPicPr>
          <p:cNvPr id="80" name="Picture 7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2949" y="4682677"/>
            <a:ext cx="504824" cy="48068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8451" y="5181047"/>
            <a:ext cx="933819" cy="93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40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19ADDA-F337-4788-86F1-266D5676F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365125"/>
            <a:ext cx="11258550" cy="701675"/>
          </a:xfrm>
        </p:spPr>
        <p:txBody>
          <a:bodyPr lIns="0" tIns="0" rIns="0" bIns="0" anchor="ctr">
            <a:norm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Introduction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CFEB3EB-D02A-4B2A-9829-29CDD5B66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250" y="1371600"/>
            <a:ext cx="11258550" cy="4903788"/>
          </a:xfrm>
        </p:spPr>
        <p:txBody>
          <a:bodyPr lIns="0" tIns="0" rIns="0" bIns="0" anchor="t"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Main </a:t>
            </a:r>
            <a:r>
              <a:rPr lang="en-US" sz="2400" b="1" dirty="0"/>
              <a:t>goal: </a:t>
            </a:r>
            <a:r>
              <a:rPr lang="en-US" sz="2400" dirty="0" smtClean="0"/>
              <a:t>detect </a:t>
            </a:r>
            <a:r>
              <a:rPr lang="en-US" sz="2400" dirty="0"/>
              <a:t>actionable </a:t>
            </a:r>
            <a:r>
              <a:rPr lang="en-US" sz="2400" dirty="0" smtClean="0"/>
              <a:t>feedbacks </a:t>
            </a:r>
            <a:r>
              <a:rPr lang="en-US" sz="2400" dirty="0"/>
              <a:t>in </a:t>
            </a:r>
            <a:r>
              <a:rPr lang="en-US" sz="2400" dirty="0" smtClean="0"/>
              <a:t>reviews</a:t>
            </a:r>
            <a:r>
              <a:rPr lang="en-US" sz="2400" dirty="0"/>
              <a:t> using automatically </a:t>
            </a:r>
            <a:r>
              <a:rPr lang="en-US" sz="2400" dirty="0" smtClean="0"/>
              <a:t>learned and manual patterns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5CDF7546-5B53-457F-BF1F-872AA9DC4568}"/>
              </a:ext>
            </a:extLst>
          </p:cNvPr>
          <p:cNvSpPr/>
          <p:nvPr/>
        </p:nvSpPr>
        <p:spPr>
          <a:xfrm>
            <a:off x="0" y="365125"/>
            <a:ext cx="275771" cy="701675"/>
          </a:xfrm>
          <a:prstGeom prst="rect">
            <a:avLst/>
          </a:prstGeom>
          <a:solidFill>
            <a:srgbClr val="102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C019D98-9AE7-44E7-8F60-792F270F2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46287" y="6275388"/>
            <a:ext cx="388513" cy="365125"/>
          </a:xfrm>
          <a:solidFill>
            <a:srgbClr val="102747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="" xmlns:a16="http://schemas.microsoft.com/office/drawing/2014/main" id="{CB6EFDB5-FC2B-49AA-A879-65DB711D8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6250" y="6275388"/>
            <a:ext cx="4114800" cy="365125"/>
          </a:xfrm>
        </p:spPr>
        <p:txBody>
          <a:bodyPr lIns="0"/>
          <a:lstStyle/>
          <a:p>
            <a:pPr algn="l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FB636B81-E366-40A1-A22C-E23DE020F5B1}"/>
              </a:ext>
            </a:extLst>
          </p:cNvPr>
          <p:cNvCxnSpPr/>
          <p:nvPr/>
        </p:nvCxnSpPr>
        <p:spPr>
          <a:xfrm>
            <a:off x="4723238" y="6457950"/>
            <a:ext cx="649086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06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19ADDA-F337-4788-86F1-266D5676F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365125"/>
            <a:ext cx="11258550" cy="701675"/>
          </a:xfrm>
        </p:spPr>
        <p:txBody>
          <a:bodyPr lIns="0" tIns="0" rIns="0" bIns="0" anchor="ctr">
            <a:norm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Introduction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CFEB3EB-D02A-4B2A-9829-29CDD5B66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250" y="1371600"/>
            <a:ext cx="11258550" cy="4903788"/>
          </a:xfrm>
        </p:spPr>
        <p:txBody>
          <a:bodyPr lIns="0" tIns="0" rIns="0" bIns="0" anchor="t"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Main </a:t>
            </a:r>
            <a:r>
              <a:rPr lang="en-US" sz="2400" b="1" dirty="0"/>
              <a:t>goal: </a:t>
            </a:r>
            <a:r>
              <a:rPr lang="en-US" sz="2400" dirty="0" smtClean="0"/>
              <a:t>detect </a:t>
            </a:r>
            <a:r>
              <a:rPr lang="en-US" sz="2400" dirty="0"/>
              <a:t>actionable </a:t>
            </a:r>
            <a:r>
              <a:rPr lang="en-US" sz="2400" dirty="0" smtClean="0"/>
              <a:t>feedbacks </a:t>
            </a:r>
            <a:r>
              <a:rPr lang="en-US" sz="2400" dirty="0"/>
              <a:t>in </a:t>
            </a:r>
            <a:r>
              <a:rPr lang="en-US" sz="2400" dirty="0" smtClean="0"/>
              <a:t>reviews</a:t>
            </a:r>
            <a:r>
              <a:rPr lang="en-US" sz="2400" dirty="0"/>
              <a:t> using automatically </a:t>
            </a:r>
            <a:r>
              <a:rPr lang="en-US" sz="2400" dirty="0" smtClean="0"/>
              <a:t>learned and manual patterns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 smtClean="0"/>
              <a:t>Problem definition:</a:t>
            </a:r>
          </a:p>
          <a:p>
            <a:r>
              <a:rPr lang="en-US" sz="2400" dirty="0" smtClean="0"/>
              <a:t>Let A = {A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…, A</a:t>
            </a:r>
            <a:r>
              <a:rPr lang="en-US" sz="2400" baseline="-25000" dirty="0" smtClean="0"/>
              <a:t>m</a:t>
            </a:r>
            <a:r>
              <a:rPr lang="en-US" sz="2400" dirty="0" smtClean="0"/>
              <a:t>) be a range of mobile apps. Each A</a:t>
            </a:r>
            <a:r>
              <a:rPr lang="en-US" sz="2400" baseline="-25000" dirty="0" smtClean="0"/>
              <a:t>i</a:t>
            </a:r>
            <a:r>
              <a:rPr lang="en-US" sz="2400" dirty="0"/>
              <a:t> </a:t>
            </a:r>
            <a:r>
              <a:rPr lang="en-US" sz="2400" dirty="0" smtClean="0"/>
              <a:t>has m reviews 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…, </a:t>
            </a:r>
            <a:r>
              <a:rPr lang="en-US" sz="2400" dirty="0" err="1" smtClean="0"/>
              <a:t>R</a:t>
            </a:r>
            <a:r>
              <a:rPr lang="en-US" sz="2400" baseline="-25000" dirty="0" err="1" smtClean="0"/>
              <a:t>m</a:t>
            </a:r>
            <a:r>
              <a:rPr lang="en-US" sz="2400" dirty="0"/>
              <a:t> </a:t>
            </a:r>
            <a:r>
              <a:rPr lang="en-US" sz="2400" dirty="0" smtClean="0"/>
              <a:t>with two possible feedback types T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as </a:t>
            </a:r>
            <a:r>
              <a:rPr lang="en-US" sz="2400" b="1" dirty="0" smtClean="0"/>
              <a:t>defect reports </a:t>
            </a:r>
            <a:r>
              <a:rPr lang="en-US" sz="2400" dirty="0" smtClean="0"/>
              <a:t>and T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as </a:t>
            </a:r>
            <a:r>
              <a:rPr lang="en-US" sz="2400" b="1" dirty="0" smtClean="0"/>
              <a:t>improvement requests</a:t>
            </a:r>
            <a:r>
              <a:rPr lang="en-US" sz="2400" dirty="0" smtClean="0"/>
              <a:t>. Our problem is to identify the reviews with at least one of these two feedbacks.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5CDF7546-5B53-457F-BF1F-872AA9DC4568}"/>
              </a:ext>
            </a:extLst>
          </p:cNvPr>
          <p:cNvSpPr/>
          <p:nvPr/>
        </p:nvSpPr>
        <p:spPr>
          <a:xfrm>
            <a:off x="0" y="365125"/>
            <a:ext cx="275771" cy="701675"/>
          </a:xfrm>
          <a:prstGeom prst="rect">
            <a:avLst/>
          </a:prstGeom>
          <a:solidFill>
            <a:srgbClr val="102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C019D98-9AE7-44E7-8F60-792F270F2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46287" y="6275388"/>
            <a:ext cx="388513" cy="365125"/>
          </a:xfrm>
          <a:solidFill>
            <a:srgbClr val="102747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="" xmlns:a16="http://schemas.microsoft.com/office/drawing/2014/main" id="{CB6EFDB5-FC2B-49AA-A879-65DB711D8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6250" y="6275388"/>
            <a:ext cx="4114800" cy="365125"/>
          </a:xfrm>
        </p:spPr>
        <p:txBody>
          <a:bodyPr lIns="0"/>
          <a:lstStyle/>
          <a:p>
            <a:pPr algn="l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FB636B81-E366-40A1-A22C-E23DE020F5B1}"/>
              </a:ext>
            </a:extLst>
          </p:cNvPr>
          <p:cNvCxnSpPr/>
          <p:nvPr/>
        </p:nvCxnSpPr>
        <p:spPr>
          <a:xfrm>
            <a:off x="4723238" y="6457950"/>
            <a:ext cx="649086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902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19ADDA-F337-4788-86F1-266D5676F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365125"/>
            <a:ext cx="11258550" cy="701675"/>
          </a:xfrm>
        </p:spPr>
        <p:txBody>
          <a:bodyPr lIns="0" tIns="0" rIns="0" bIns="0" anchor="ctr">
            <a:norm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Introduction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CFEB3EB-D02A-4B2A-9829-29CDD5B66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250" y="1371600"/>
            <a:ext cx="11258550" cy="4903788"/>
          </a:xfrm>
        </p:spPr>
        <p:txBody>
          <a:bodyPr lIns="0" tIns="0" rIns="0" bIns="0" anchor="t"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Main </a:t>
            </a:r>
            <a:r>
              <a:rPr lang="en-US" sz="2400" b="1" dirty="0"/>
              <a:t>goal: </a:t>
            </a:r>
            <a:r>
              <a:rPr lang="en-US" sz="2400" dirty="0" smtClean="0"/>
              <a:t>detect </a:t>
            </a:r>
            <a:r>
              <a:rPr lang="en-US" sz="2400" dirty="0"/>
              <a:t>actionable </a:t>
            </a:r>
            <a:r>
              <a:rPr lang="en-US" sz="2400" dirty="0" smtClean="0"/>
              <a:t>feedbacks </a:t>
            </a:r>
            <a:r>
              <a:rPr lang="en-US" sz="2400" dirty="0"/>
              <a:t>in </a:t>
            </a:r>
            <a:r>
              <a:rPr lang="en-US" sz="2400" dirty="0" smtClean="0"/>
              <a:t>reviews</a:t>
            </a:r>
            <a:r>
              <a:rPr lang="en-US" sz="2400" dirty="0"/>
              <a:t> using automatically </a:t>
            </a:r>
            <a:r>
              <a:rPr lang="en-US" sz="2400" dirty="0" smtClean="0"/>
              <a:t>learned and manual patterns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 smtClean="0"/>
              <a:t>Problem definition:</a:t>
            </a:r>
          </a:p>
          <a:p>
            <a:r>
              <a:rPr lang="en-US" sz="2400" dirty="0" smtClean="0"/>
              <a:t>Let A = {A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…, A</a:t>
            </a:r>
            <a:r>
              <a:rPr lang="en-US" sz="2400" baseline="-25000" dirty="0" smtClean="0"/>
              <a:t>m</a:t>
            </a:r>
            <a:r>
              <a:rPr lang="en-US" sz="2400" dirty="0" smtClean="0"/>
              <a:t>) be a range of mobile apps. Each A</a:t>
            </a:r>
            <a:r>
              <a:rPr lang="en-US" sz="2400" baseline="-25000" dirty="0" smtClean="0"/>
              <a:t>i</a:t>
            </a:r>
            <a:r>
              <a:rPr lang="en-US" sz="2400" dirty="0"/>
              <a:t> </a:t>
            </a:r>
            <a:r>
              <a:rPr lang="en-US" sz="2400" dirty="0" smtClean="0"/>
              <a:t>has m reviews 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 …, </a:t>
            </a:r>
            <a:r>
              <a:rPr lang="en-US" sz="2400" dirty="0" err="1" smtClean="0"/>
              <a:t>R</a:t>
            </a:r>
            <a:r>
              <a:rPr lang="en-US" sz="2400" baseline="-25000" dirty="0" err="1" smtClean="0"/>
              <a:t>m</a:t>
            </a:r>
            <a:r>
              <a:rPr lang="en-US" sz="2400" dirty="0"/>
              <a:t> </a:t>
            </a:r>
            <a:r>
              <a:rPr lang="en-US" sz="2400" dirty="0" smtClean="0"/>
              <a:t>with two possible feedback types T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as </a:t>
            </a:r>
            <a:r>
              <a:rPr lang="en-US" sz="2400" b="1" dirty="0" smtClean="0"/>
              <a:t>defect reports </a:t>
            </a:r>
            <a:r>
              <a:rPr lang="en-US" sz="2400" dirty="0" smtClean="0"/>
              <a:t>and T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as </a:t>
            </a:r>
            <a:r>
              <a:rPr lang="en-US" sz="2400" b="1" dirty="0" smtClean="0"/>
              <a:t>improvement requests</a:t>
            </a:r>
            <a:r>
              <a:rPr lang="en-US" sz="2400" dirty="0" smtClean="0"/>
              <a:t>. Our problem is to identify the reviews with at least one of these two feedbacks.</a:t>
            </a:r>
          </a:p>
          <a:p>
            <a:pPr marL="0" indent="0">
              <a:buNone/>
            </a:pPr>
            <a:r>
              <a:rPr lang="en-US" sz="2400" b="1" dirty="0" smtClean="0"/>
              <a:t>Research questions:</a:t>
            </a:r>
          </a:p>
          <a:p>
            <a:r>
              <a:rPr lang="en-US" sz="2400" dirty="0"/>
              <a:t>How to implement a mechanism for automatically learning patterns</a:t>
            </a:r>
            <a:r>
              <a:rPr lang="en-US" sz="2400" dirty="0" smtClean="0"/>
              <a:t>?</a:t>
            </a:r>
          </a:p>
          <a:p>
            <a:r>
              <a:rPr lang="en-US" sz="2400" dirty="0" smtClean="0"/>
              <a:t>Which </a:t>
            </a:r>
            <a:r>
              <a:rPr lang="en-US" sz="2400" dirty="0"/>
              <a:t>patterns are </a:t>
            </a:r>
            <a:r>
              <a:rPr lang="en-US" sz="2400" dirty="0" smtClean="0"/>
              <a:t>effective </a:t>
            </a:r>
            <a:r>
              <a:rPr lang="en-US" sz="2400" dirty="0"/>
              <a:t>for classifying feedback as defect </a:t>
            </a:r>
            <a:r>
              <a:rPr lang="en-US" sz="2400" dirty="0" smtClean="0"/>
              <a:t>reports and improvement </a:t>
            </a:r>
            <a:r>
              <a:rPr lang="en-US" sz="2400" dirty="0"/>
              <a:t>requests</a:t>
            </a:r>
            <a:r>
              <a:rPr lang="en-US" sz="2400" dirty="0" smtClean="0"/>
              <a:t>?</a:t>
            </a:r>
          </a:p>
          <a:p>
            <a:r>
              <a:rPr lang="en-US" sz="2400" dirty="0"/>
              <a:t>Can distantly-supervised </a:t>
            </a:r>
            <a:r>
              <a:rPr lang="en-US" sz="2400" dirty="0" smtClean="0"/>
              <a:t>SVM outperform simple supervised learning with patterns in the detection of actionable feedbacks?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5CDF7546-5B53-457F-BF1F-872AA9DC4568}"/>
              </a:ext>
            </a:extLst>
          </p:cNvPr>
          <p:cNvSpPr/>
          <p:nvPr/>
        </p:nvSpPr>
        <p:spPr>
          <a:xfrm>
            <a:off x="0" y="365125"/>
            <a:ext cx="275771" cy="701675"/>
          </a:xfrm>
          <a:prstGeom prst="rect">
            <a:avLst/>
          </a:prstGeom>
          <a:solidFill>
            <a:srgbClr val="102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C019D98-9AE7-44E7-8F60-792F270F2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46287" y="6275388"/>
            <a:ext cx="388513" cy="365125"/>
          </a:xfrm>
          <a:solidFill>
            <a:srgbClr val="102747"/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="" xmlns:a16="http://schemas.microsoft.com/office/drawing/2014/main" id="{CB6EFDB5-FC2B-49AA-A879-65DB711D8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6250" y="6275388"/>
            <a:ext cx="4114800" cy="365125"/>
          </a:xfrm>
        </p:spPr>
        <p:txBody>
          <a:bodyPr lIns="0"/>
          <a:lstStyle/>
          <a:p>
            <a:pPr algn="l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FB636B81-E366-40A1-A22C-E23DE020F5B1}"/>
              </a:ext>
            </a:extLst>
          </p:cNvPr>
          <p:cNvCxnSpPr/>
          <p:nvPr/>
        </p:nvCxnSpPr>
        <p:spPr>
          <a:xfrm>
            <a:off x="4723238" y="6457950"/>
            <a:ext cx="649086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213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CFEB3EB-D02A-4B2A-9829-29CDD5B66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250" y="1930400"/>
            <a:ext cx="5449824" cy="4096913"/>
          </a:xfrm>
        </p:spPr>
        <p:txBody>
          <a:bodyPr lIns="0" tIns="0" rIns="0" bIns="0" anchor="t">
            <a:noAutofit/>
          </a:bodyPr>
          <a:lstStyle/>
          <a:p>
            <a:pPr marL="349250" lvl="1" indent="-285750">
              <a:spcBef>
                <a:spcPts val="1000"/>
              </a:spcBef>
            </a:pPr>
            <a:r>
              <a:rPr lang="en-US" dirty="0" smtClean="0"/>
              <a:t>Requirements: </a:t>
            </a:r>
          </a:p>
          <a:p>
            <a:pPr marL="527050" lvl="2" indent="-285750">
              <a:spcBef>
                <a:spcPts val="1000"/>
              </a:spcBef>
            </a:pPr>
            <a:r>
              <a:rPr lang="en-US" dirty="0" smtClean="0"/>
              <a:t>Interpretability;</a:t>
            </a:r>
            <a:endParaRPr lang="en-US" dirty="0"/>
          </a:p>
          <a:p>
            <a:pPr marL="527050" lvl="2" indent="-285750">
              <a:spcBef>
                <a:spcPts val="1000"/>
              </a:spcBef>
            </a:pPr>
            <a:r>
              <a:rPr lang="en-US" dirty="0" smtClean="0"/>
              <a:t>Modifiability.</a:t>
            </a:r>
            <a:endParaRPr lang="en-US" dirty="0"/>
          </a:p>
          <a:p>
            <a:pPr marL="349250" lvl="1" indent="-285750">
              <a:spcBef>
                <a:spcPts val="1000"/>
              </a:spcBef>
            </a:pPr>
            <a:r>
              <a:rPr lang="en-US" dirty="0"/>
              <a:t>Evolutionary Algorithms: </a:t>
            </a:r>
          </a:p>
          <a:p>
            <a:pPr marL="527050" lvl="2" indent="-285750">
              <a:spcBef>
                <a:spcPts val="1000"/>
              </a:spcBef>
            </a:pPr>
            <a:r>
              <a:rPr lang="en-US" dirty="0" smtClean="0"/>
              <a:t>Genetic Algorithm;</a:t>
            </a:r>
          </a:p>
          <a:p>
            <a:pPr marL="527050" lvl="2" indent="-285750">
              <a:spcBef>
                <a:spcPts val="1000"/>
              </a:spcBef>
            </a:pPr>
            <a:r>
              <a:rPr lang="en-US" b="1" dirty="0" smtClean="0"/>
              <a:t>Genetic Programming.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19ADDA-F337-4788-86F1-266D5676F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365125"/>
            <a:ext cx="11258550" cy="701675"/>
          </a:xfrm>
        </p:spPr>
        <p:txBody>
          <a:bodyPr lIns="0" tIns="0" rIns="0" bIns="0" anchor="ctr">
            <a:norm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</a:rPr>
              <a:t>Automatically Pattern </a:t>
            </a:r>
            <a:r>
              <a:rPr lang="en-US" sz="2800" b="1" dirty="0">
                <a:solidFill>
                  <a:srgbClr val="002060"/>
                </a:solidFill>
              </a:rPr>
              <a:t>L</a:t>
            </a:r>
            <a:r>
              <a:rPr lang="en-US" sz="2800" b="1" dirty="0" smtClean="0">
                <a:solidFill>
                  <a:srgbClr val="002060"/>
                </a:solidFill>
              </a:rPr>
              <a:t>earning </a:t>
            </a:r>
            <a:r>
              <a:rPr lang="en-US" sz="2800" b="1" dirty="0">
                <a:solidFill>
                  <a:srgbClr val="002060"/>
                </a:solidFill>
              </a:rPr>
              <a:t>- Prerequisite</a:t>
            </a:r>
            <a:endParaRPr lang="en-US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5CDF7546-5B53-457F-BF1F-872AA9DC4568}"/>
              </a:ext>
            </a:extLst>
          </p:cNvPr>
          <p:cNvSpPr/>
          <p:nvPr/>
        </p:nvSpPr>
        <p:spPr>
          <a:xfrm>
            <a:off x="0" y="365125"/>
            <a:ext cx="275771" cy="701675"/>
          </a:xfrm>
          <a:prstGeom prst="rect">
            <a:avLst/>
          </a:prstGeom>
          <a:solidFill>
            <a:srgbClr val="102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C019D98-9AE7-44E7-8F60-792F270F2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46287" y="6275388"/>
            <a:ext cx="388513" cy="365125"/>
          </a:xfrm>
          <a:solidFill>
            <a:srgbClr val="102747"/>
          </a:solidFill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="" xmlns:a16="http://schemas.microsoft.com/office/drawing/2014/main" id="{CB6EFDB5-FC2B-49AA-A879-65DB711D8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6250" y="6275388"/>
            <a:ext cx="4114800" cy="365125"/>
          </a:xfrm>
        </p:spPr>
        <p:txBody>
          <a:bodyPr lIns="0"/>
          <a:lstStyle/>
          <a:p>
            <a:pPr algn="l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FB636B81-E366-40A1-A22C-E23DE020F5B1}"/>
              </a:ext>
            </a:extLst>
          </p:cNvPr>
          <p:cNvCxnSpPr/>
          <p:nvPr/>
        </p:nvCxnSpPr>
        <p:spPr>
          <a:xfrm>
            <a:off x="4723238" y="6457950"/>
            <a:ext cx="649086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>
            <a:extLst>
              <a:ext uri="{FF2B5EF4-FFF2-40B4-BE49-F238E27FC236}">
                <a16:creationId xmlns="" xmlns:a16="http://schemas.microsoft.com/office/drawing/2014/main" id="{D537E66E-CC66-4916-9074-FD3B7FF1F6E6}"/>
              </a:ext>
            </a:extLst>
          </p:cNvPr>
          <p:cNvSpPr txBox="1">
            <a:spLocks/>
          </p:cNvSpPr>
          <p:nvPr/>
        </p:nvSpPr>
        <p:spPr>
          <a:xfrm>
            <a:off x="476250" y="1400628"/>
            <a:ext cx="5449824" cy="33566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177800" indent="-1778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-1651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20700" indent="-1651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tabLst>
                <a:tab pos="1943100" algn="l"/>
              </a:tabLst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indent="-1778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tabLst>
                <a:tab pos="1943100" algn="l"/>
              </a:tabLs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3600" indent="-1778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500" lvl="1" indent="0">
              <a:spcBef>
                <a:spcPts val="1000"/>
              </a:spcBef>
              <a:buNone/>
            </a:pPr>
            <a:r>
              <a:rPr lang="en-US" dirty="0"/>
              <a:t>Choose a learning algorithm: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F9930F63-867C-450B-92C6-3CA38D984955}"/>
              </a:ext>
            </a:extLst>
          </p:cNvPr>
          <p:cNvCxnSpPr>
            <a:cxnSpLocks/>
          </p:cNvCxnSpPr>
          <p:nvPr/>
        </p:nvCxnSpPr>
        <p:spPr>
          <a:xfrm>
            <a:off x="476250" y="1830743"/>
            <a:ext cx="544982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777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CFEB3EB-D02A-4B2A-9829-29CDD5B66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250" y="1930400"/>
            <a:ext cx="5449824" cy="4096913"/>
          </a:xfrm>
        </p:spPr>
        <p:txBody>
          <a:bodyPr lIns="0" tIns="0" rIns="0" bIns="0" anchor="t">
            <a:noAutofit/>
          </a:bodyPr>
          <a:lstStyle/>
          <a:p>
            <a:pPr marL="349250" lvl="1" indent="-285750">
              <a:spcBef>
                <a:spcPts val="1000"/>
              </a:spcBef>
            </a:pPr>
            <a:r>
              <a:rPr lang="en-US" dirty="0" smtClean="0"/>
              <a:t>Requirements: </a:t>
            </a:r>
          </a:p>
          <a:p>
            <a:pPr marL="527050" lvl="2" indent="-285750">
              <a:spcBef>
                <a:spcPts val="1000"/>
              </a:spcBef>
            </a:pPr>
            <a:r>
              <a:rPr lang="en-US" dirty="0" smtClean="0"/>
              <a:t>Interpretability;</a:t>
            </a:r>
            <a:endParaRPr lang="en-US" dirty="0"/>
          </a:p>
          <a:p>
            <a:pPr marL="527050" lvl="2" indent="-285750">
              <a:spcBef>
                <a:spcPts val="1000"/>
              </a:spcBef>
            </a:pPr>
            <a:r>
              <a:rPr lang="en-US" dirty="0" smtClean="0"/>
              <a:t>Modifiability.</a:t>
            </a:r>
            <a:endParaRPr lang="en-US" dirty="0"/>
          </a:p>
          <a:p>
            <a:pPr marL="349250" lvl="1" indent="-285750">
              <a:spcBef>
                <a:spcPts val="1000"/>
              </a:spcBef>
            </a:pPr>
            <a:r>
              <a:rPr lang="en-US" dirty="0"/>
              <a:t>Evolutionary Algorithms: </a:t>
            </a:r>
          </a:p>
          <a:p>
            <a:pPr marL="527050" lvl="2" indent="-285750">
              <a:spcBef>
                <a:spcPts val="1000"/>
              </a:spcBef>
            </a:pPr>
            <a:r>
              <a:rPr lang="en-US" dirty="0" smtClean="0"/>
              <a:t>Genetic Algorithm;</a:t>
            </a:r>
          </a:p>
          <a:p>
            <a:pPr marL="527050" lvl="2" indent="-285750">
              <a:spcBef>
                <a:spcPts val="1000"/>
              </a:spcBef>
            </a:pPr>
            <a:r>
              <a:rPr lang="en-US" b="1" dirty="0" smtClean="0"/>
              <a:t>Genetic Programming.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19ADDA-F337-4788-86F1-266D5676F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365125"/>
            <a:ext cx="11258550" cy="701675"/>
          </a:xfrm>
        </p:spPr>
        <p:txBody>
          <a:bodyPr lIns="0" tIns="0" rIns="0" bIns="0" anchor="ctr">
            <a:norm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Automatically Pattern </a:t>
            </a:r>
            <a:r>
              <a:rPr lang="en-US" sz="2800" b="1" dirty="0" smtClean="0">
                <a:solidFill>
                  <a:srgbClr val="002060"/>
                </a:solidFill>
              </a:rPr>
              <a:t>Learning </a:t>
            </a:r>
            <a:r>
              <a:rPr lang="en-US" sz="2800" b="1" dirty="0">
                <a:solidFill>
                  <a:srgbClr val="002060"/>
                </a:solidFill>
              </a:rPr>
              <a:t>- Prerequisite</a:t>
            </a:r>
            <a:endParaRPr lang="en-US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5CDF7546-5B53-457F-BF1F-872AA9DC4568}"/>
              </a:ext>
            </a:extLst>
          </p:cNvPr>
          <p:cNvSpPr/>
          <p:nvPr/>
        </p:nvSpPr>
        <p:spPr>
          <a:xfrm>
            <a:off x="0" y="365125"/>
            <a:ext cx="275771" cy="701675"/>
          </a:xfrm>
          <a:prstGeom prst="rect">
            <a:avLst/>
          </a:prstGeom>
          <a:solidFill>
            <a:srgbClr val="102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C019D98-9AE7-44E7-8F60-792F270F2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46287" y="6275388"/>
            <a:ext cx="388513" cy="365125"/>
          </a:xfrm>
          <a:solidFill>
            <a:srgbClr val="102747"/>
          </a:solidFill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="" xmlns:a16="http://schemas.microsoft.com/office/drawing/2014/main" id="{CB6EFDB5-FC2B-49AA-A879-65DB711D8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6250" y="6275388"/>
            <a:ext cx="4114800" cy="365125"/>
          </a:xfrm>
        </p:spPr>
        <p:txBody>
          <a:bodyPr lIns="0"/>
          <a:lstStyle/>
          <a:p>
            <a:pPr algn="l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FB636B81-E366-40A1-A22C-E23DE020F5B1}"/>
              </a:ext>
            </a:extLst>
          </p:cNvPr>
          <p:cNvCxnSpPr/>
          <p:nvPr/>
        </p:nvCxnSpPr>
        <p:spPr>
          <a:xfrm>
            <a:off x="4723238" y="6457950"/>
            <a:ext cx="649086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="" xmlns:a16="http://schemas.microsoft.com/office/drawing/2014/main" id="{9F0D96B3-088A-491C-8494-6FFC69B8D33E}"/>
              </a:ext>
            </a:extLst>
          </p:cNvPr>
          <p:cNvSpPr txBox="1">
            <a:spLocks/>
          </p:cNvSpPr>
          <p:nvPr/>
        </p:nvSpPr>
        <p:spPr>
          <a:xfrm>
            <a:off x="6284976" y="1930400"/>
            <a:ext cx="5449824" cy="40969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177800" indent="-1778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-1651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20700" indent="-1651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tabLst>
                <a:tab pos="1943100" algn="l"/>
              </a:tabLst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indent="-1778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tabLst>
                <a:tab pos="1943100" algn="l"/>
              </a:tabLs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3600" indent="-1778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500" lvl="1" indent="0">
              <a:spcBef>
                <a:spcPts val="1000"/>
              </a:spcBef>
              <a:buNone/>
            </a:pPr>
            <a:r>
              <a:rPr lang="en-US" dirty="0"/>
              <a:t>Define a set of function and terminal nodes at the program or individual level: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="" xmlns:a16="http://schemas.microsoft.com/office/drawing/2014/main" id="{D537E66E-CC66-4916-9074-FD3B7FF1F6E6}"/>
              </a:ext>
            </a:extLst>
          </p:cNvPr>
          <p:cNvSpPr txBox="1">
            <a:spLocks/>
          </p:cNvSpPr>
          <p:nvPr/>
        </p:nvSpPr>
        <p:spPr>
          <a:xfrm>
            <a:off x="476250" y="1400628"/>
            <a:ext cx="5449824" cy="33566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177800" indent="-1778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-1651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20700" indent="-1651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tabLst>
                <a:tab pos="1943100" algn="l"/>
              </a:tabLst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indent="-1778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tabLst>
                <a:tab pos="1943100" algn="l"/>
              </a:tabLs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3600" indent="-1778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3500" lvl="1" indent="0">
              <a:spcBef>
                <a:spcPts val="1000"/>
              </a:spcBef>
              <a:buNone/>
            </a:pPr>
            <a:r>
              <a:rPr lang="en-US" dirty="0"/>
              <a:t>Choose a learning algorithm: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F9930F63-867C-450B-92C6-3CA38D984955}"/>
              </a:ext>
            </a:extLst>
          </p:cNvPr>
          <p:cNvCxnSpPr>
            <a:cxnSpLocks/>
          </p:cNvCxnSpPr>
          <p:nvPr/>
        </p:nvCxnSpPr>
        <p:spPr>
          <a:xfrm>
            <a:off x="476250" y="1830743"/>
            <a:ext cx="544982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="" xmlns:a16="http://schemas.microsoft.com/office/drawing/2014/main" id="{C6402A8A-41DA-4EF8-83E0-8EF6559A8B08}"/>
              </a:ext>
            </a:extLst>
          </p:cNvPr>
          <p:cNvSpPr txBox="1">
            <a:spLocks/>
          </p:cNvSpPr>
          <p:nvPr/>
        </p:nvSpPr>
        <p:spPr>
          <a:xfrm>
            <a:off x="6284976" y="1400628"/>
            <a:ext cx="5449824" cy="36933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marL="177800" indent="-1778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-1651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20700" indent="-1651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tabLst>
                <a:tab pos="1943100" algn="l"/>
              </a:tabLst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indent="-1778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tabLst>
                <a:tab pos="1943100" algn="l"/>
              </a:tabLst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3600" indent="-1778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02747"/>
              </a:buClr>
              <a:buFont typeface="Garamond" panose="02020404030301010803" pitchFamily="18" charset="0"/>
              <a:buChar char="›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 b="0" i="0" u="none" strike="noStrike" kern="1200" spc="0" baseline="0">
                <a:solidFill>
                  <a:srgbClr val="102747"/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 smtClean="0"/>
              <a:t>Function </a:t>
            </a:r>
            <a:r>
              <a:rPr lang="en-US" sz="2400" dirty="0"/>
              <a:t>and terminal nodes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="" xmlns:a16="http://schemas.microsoft.com/office/drawing/2014/main" id="{5CAD134E-B413-436C-8A34-8D5A4567650C}"/>
              </a:ext>
            </a:extLst>
          </p:cNvPr>
          <p:cNvCxnSpPr>
            <a:cxnSpLocks/>
          </p:cNvCxnSpPr>
          <p:nvPr/>
        </p:nvCxnSpPr>
        <p:spPr>
          <a:xfrm>
            <a:off x="6284976" y="1830743"/>
            <a:ext cx="544982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1">
            <a:extLst>
              <a:ext uri="{FF2B5EF4-FFF2-40B4-BE49-F238E27FC236}">
                <a16:creationId xmlns="" xmlns:a16="http://schemas.microsoft.com/office/drawing/2014/main" id="{D2284EE8-A1A2-45A4-8FE7-EB47D60915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6607261"/>
              </p:ext>
            </p:extLst>
          </p:nvPr>
        </p:nvGraphicFramePr>
        <p:xfrm>
          <a:off x="7191375" y="2753179"/>
          <a:ext cx="3600904" cy="22169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452">
                  <a:extLst>
                    <a:ext uri="{9D8B030D-6E8A-4147-A177-3AD203B41FA5}">
                      <a16:colId xmlns="" xmlns:a16="http://schemas.microsoft.com/office/drawing/2014/main" val="4225973377"/>
                    </a:ext>
                  </a:extLst>
                </a:gridCol>
                <a:gridCol w="1800452">
                  <a:extLst>
                    <a:ext uri="{9D8B030D-6E8A-4147-A177-3AD203B41FA5}">
                      <a16:colId xmlns="" xmlns:a16="http://schemas.microsoft.com/office/drawing/2014/main" val="1437423842"/>
                    </a:ext>
                  </a:extLst>
                </a:gridCol>
              </a:tblGrid>
              <a:tr h="38810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Functions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274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Terminals</a:t>
                      </a:r>
                      <a:endParaRPr lang="en-US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0274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92529384"/>
                  </a:ext>
                </a:extLst>
              </a:tr>
              <a:tr h="355764">
                <a:tc>
                  <a:txBody>
                    <a:bodyPr/>
                    <a:lstStyle/>
                    <a:p>
                      <a:r>
                        <a:rPr lang="en-US" dirty="0" smtClean="0"/>
                        <a:t>AND Operator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Literal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29129035"/>
                  </a:ext>
                </a:extLst>
              </a:tr>
              <a:tr h="355764">
                <a:tc>
                  <a:txBody>
                    <a:bodyPr/>
                    <a:lstStyle/>
                    <a:p>
                      <a:r>
                        <a:rPr lang="en-US" dirty="0" smtClean="0"/>
                        <a:t>OR</a:t>
                      </a:r>
                      <a:r>
                        <a:rPr lang="en-US" baseline="0" dirty="0" smtClean="0"/>
                        <a:t> Operator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Part-of-Speech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63604465"/>
                  </a:ext>
                </a:extLst>
              </a:tr>
              <a:tr h="355764">
                <a:tc>
                  <a:txBody>
                    <a:bodyPr/>
                    <a:lstStyle/>
                    <a:p>
                      <a:r>
                        <a:rPr lang="en-US" dirty="0" smtClean="0"/>
                        <a:t>NOT Operator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Wildcard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63887201"/>
                  </a:ext>
                </a:extLst>
              </a:tr>
              <a:tr h="355764">
                <a:tc>
                  <a:txBody>
                    <a:bodyPr/>
                    <a:lstStyle/>
                    <a:p>
                      <a:r>
                        <a:rPr lang="en-US" dirty="0" smtClean="0"/>
                        <a:t>Sequence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Entity Type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90792027"/>
                  </a:ext>
                </a:extLst>
              </a:tr>
              <a:tr h="355764">
                <a:tc>
                  <a:txBody>
                    <a:bodyPr/>
                    <a:lstStyle/>
                    <a:p>
                      <a:r>
                        <a:rPr lang="en-US" dirty="0" smtClean="0"/>
                        <a:t>Repetition</a:t>
                      </a:r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777789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944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19ADDA-F337-4788-86F1-266D5676F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365125"/>
            <a:ext cx="11258550" cy="701675"/>
          </a:xfrm>
        </p:spPr>
        <p:txBody>
          <a:bodyPr lIns="0" tIns="0" rIns="0" bIns="0" anchor="ctr">
            <a:norm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Automatically Pattern L</a:t>
            </a:r>
            <a:r>
              <a:rPr lang="en-US" sz="2800" b="1" dirty="0" smtClean="0">
                <a:solidFill>
                  <a:srgbClr val="002060"/>
                </a:solidFill>
              </a:rPr>
              <a:t>earning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CFEB3EB-D02A-4B2A-9829-29CDD5B66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250" y="1371600"/>
            <a:ext cx="11258550" cy="4655713"/>
          </a:xfrm>
        </p:spPr>
        <p:txBody>
          <a:bodyPr lIns="0" tIns="0" rIns="0" bIns="0" anchor="t"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Initialisation</a:t>
            </a:r>
            <a:r>
              <a:rPr lang="en-US" sz="2400" b="1" dirty="0" smtClean="0"/>
              <a:t>: </a:t>
            </a:r>
            <a:r>
              <a:rPr lang="en-US" sz="2400" dirty="0" smtClean="0"/>
              <a:t>select N </a:t>
            </a:r>
            <a:r>
              <a:rPr lang="en-US" sz="2400" dirty="0"/>
              <a:t>individuals using ramped-half-and-half </a:t>
            </a:r>
            <a:r>
              <a:rPr lang="en-US" sz="2400" dirty="0" smtClean="0"/>
              <a:t>method.</a:t>
            </a:r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5CDF7546-5B53-457F-BF1F-872AA9DC4568}"/>
              </a:ext>
            </a:extLst>
          </p:cNvPr>
          <p:cNvSpPr/>
          <p:nvPr/>
        </p:nvSpPr>
        <p:spPr>
          <a:xfrm>
            <a:off x="0" y="365125"/>
            <a:ext cx="275771" cy="701675"/>
          </a:xfrm>
          <a:prstGeom prst="rect">
            <a:avLst/>
          </a:prstGeom>
          <a:solidFill>
            <a:srgbClr val="102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C019D98-9AE7-44E7-8F60-792F270F2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46287" y="6275388"/>
            <a:ext cx="388513" cy="365125"/>
          </a:xfrm>
          <a:solidFill>
            <a:srgbClr val="102747"/>
          </a:solidFill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="" xmlns:a16="http://schemas.microsoft.com/office/drawing/2014/main" id="{CB6EFDB5-FC2B-49AA-A879-65DB711D8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6250" y="6275388"/>
            <a:ext cx="4114800" cy="365125"/>
          </a:xfrm>
        </p:spPr>
        <p:txBody>
          <a:bodyPr lIns="0"/>
          <a:lstStyle/>
          <a:p>
            <a:pPr algn="l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FB636B81-E366-40A1-A22C-E23DE020F5B1}"/>
              </a:ext>
            </a:extLst>
          </p:cNvPr>
          <p:cNvCxnSpPr/>
          <p:nvPr/>
        </p:nvCxnSpPr>
        <p:spPr>
          <a:xfrm>
            <a:off x="4723238" y="6457950"/>
            <a:ext cx="649086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94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19ADDA-F337-4788-86F1-266D5676F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365125"/>
            <a:ext cx="11258550" cy="701675"/>
          </a:xfrm>
        </p:spPr>
        <p:txBody>
          <a:bodyPr lIns="0" tIns="0" rIns="0" bIns="0" anchor="ctr">
            <a:norm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Automatically Pattern L</a:t>
            </a:r>
            <a:r>
              <a:rPr lang="en-US" sz="2800" b="1" dirty="0" smtClean="0">
                <a:solidFill>
                  <a:srgbClr val="002060"/>
                </a:solidFill>
              </a:rPr>
              <a:t>earning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CFEB3EB-D02A-4B2A-9829-29CDD5B66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250" y="1371600"/>
            <a:ext cx="11258550" cy="4655713"/>
          </a:xfrm>
        </p:spPr>
        <p:txBody>
          <a:bodyPr lIns="0" tIns="0" rIns="0" bIns="0" anchor="t"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Initialisation</a:t>
            </a:r>
            <a:r>
              <a:rPr lang="en-US" sz="2400" b="1" dirty="0" smtClean="0"/>
              <a:t>: </a:t>
            </a:r>
            <a:r>
              <a:rPr lang="en-US" sz="2400" dirty="0" smtClean="0"/>
              <a:t>select N </a:t>
            </a:r>
            <a:r>
              <a:rPr lang="en-US" sz="2400" dirty="0"/>
              <a:t>individuals using ramped-half-and-half </a:t>
            </a:r>
            <a:r>
              <a:rPr lang="en-US" sz="2400" dirty="0" smtClean="0"/>
              <a:t>method.</a:t>
            </a:r>
          </a:p>
          <a:p>
            <a:pPr marL="0" indent="0">
              <a:buNone/>
            </a:pPr>
            <a:r>
              <a:rPr lang="en-US" sz="2400" b="1" dirty="0"/>
              <a:t>Define a pool of recommended terminal candidates: </a:t>
            </a:r>
            <a:r>
              <a:rPr lang="en-US" sz="2400" dirty="0"/>
              <a:t>all entity types, the wildcard and the most frequent unigrams and bigrams of types Literal and Part-of-Speech.</a:t>
            </a:r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5CDF7546-5B53-457F-BF1F-872AA9DC4568}"/>
              </a:ext>
            </a:extLst>
          </p:cNvPr>
          <p:cNvSpPr/>
          <p:nvPr/>
        </p:nvSpPr>
        <p:spPr>
          <a:xfrm>
            <a:off x="0" y="365125"/>
            <a:ext cx="275771" cy="701675"/>
          </a:xfrm>
          <a:prstGeom prst="rect">
            <a:avLst/>
          </a:prstGeom>
          <a:solidFill>
            <a:srgbClr val="102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C019D98-9AE7-44E7-8F60-792F270F2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46287" y="6275388"/>
            <a:ext cx="388513" cy="365125"/>
          </a:xfrm>
          <a:solidFill>
            <a:srgbClr val="102747"/>
          </a:solidFill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="" xmlns:a16="http://schemas.microsoft.com/office/drawing/2014/main" id="{CB6EFDB5-FC2B-49AA-A879-65DB711D8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6250" y="6275388"/>
            <a:ext cx="4114800" cy="365125"/>
          </a:xfrm>
        </p:spPr>
        <p:txBody>
          <a:bodyPr lIns="0"/>
          <a:lstStyle/>
          <a:p>
            <a:pPr algn="l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FB636B81-E366-40A1-A22C-E23DE020F5B1}"/>
              </a:ext>
            </a:extLst>
          </p:cNvPr>
          <p:cNvCxnSpPr/>
          <p:nvPr/>
        </p:nvCxnSpPr>
        <p:spPr>
          <a:xfrm>
            <a:off x="4723238" y="6457950"/>
            <a:ext cx="649086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692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019ADDA-F337-4788-86F1-266D5676F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365125"/>
            <a:ext cx="11258550" cy="701675"/>
          </a:xfrm>
        </p:spPr>
        <p:txBody>
          <a:bodyPr lIns="0" tIns="0" rIns="0" bIns="0" anchor="ctr">
            <a:norm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Automatically Pattern L</a:t>
            </a:r>
            <a:r>
              <a:rPr lang="en-US" sz="2800" b="1" dirty="0" smtClean="0">
                <a:solidFill>
                  <a:srgbClr val="002060"/>
                </a:solidFill>
              </a:rPr>
              <a:t>earning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CFEB3EB-D02A-4B2A-9829-29CDD5B66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250" y="1371600"/>
            <a:ext cx="11258550" cy="4655713"/>
          </a:xfrm>
        </p:spPr>
        <p:txBody>
          <a:bodyPr lIns="0" tIns="0" rIns="0" bIns="0" anchor="t">
            <a:noAutofit/>
          </a:bodyPr>
          <a:lstStyle/>
          <a:p>
            <a:pPr marL="0" indent="0">
              <a:buNone/>
            </a:pPr>
            <a:r>
              <a:rPr lang="en-US" sz="2400" b="1" dirty="0" err="1" smtClean="0"/>
              <a:t>Initialisation</a:t>
            </a:r>
            <a:r>
              <a:rPr lang="en-US" sz="2400" b="1" dirty="0" smtClean="0"/>
              <a:t>: </a:t>
            </a:r>
            <a:r>
              <a:rPr lang="en-US" sz="2400" dirty="0" smtClean="0"/>
              <a:t>select N </a:t>
            </a:r>
            <a:r>
              <a:rPr lang="en-US" sz="2400" dirty="0"/>
              <a:t>individuals using ramped-half-and-half </a:t>
            </a:r>
            <a:r>
              <a:rPr lang="en-US" sz="2400" dirty="0" smtClean="0"/>
              <a:t>method.</a:t>
            </a:r>
          </a:p>
          <a:p>
            <a:pPr marL="0" indent="0">
              <a:buNone/>
            </a:pPr>
            <a:r>
              <a:rPr lang="en-US" sz="2400" b="1" dirty="0"/>
              <a:t>Define a pool of recommended terminal candidates: </a:t>
            </a:r>
            <a:r>
              <a:rPr lang="en-US" sz="2400" dirty="0"/>
              <a:t>all entity types, the wildcard and the most frequent unigrams and bigrams of types Literal and Part-of-Speech.</a:t>
            </a:r>
          </a:p>
          <a:p>
            <a:pPr marL="0" indent="0">
              <a:buNone/>
            </a:pPr>
            <a:r>
              <a:rPr lang="en-US" sz="2400" b="1" dirty="0" smtClean="0"/>
              <a:t>Criteria </a:t>
            </a:r>
            <a:r>
              <a:rPr lang="en-US" sz="2400" b="1" dirty="0"/>
              <a:t>for </a:t>
            </a:r>
            <a:r>
              <a:rPr lang="en-US" sz="2400" b="1" dirty="0" smtClean="0"/>
              <a:t>termination:</a:t>
            </a:r>
          </a:p>
          <a:p>
            <a:r>
              <a:rPr lang="en-US" sz="2400" dirty="0" smtClean="0"/>
              <a:t>maximum number of generations (</a:t>
            </a:r>
            <a:r>
              <a:rPr lang="en-US" sz="2400" dirty="0"/>
              <a:t>termination for a single </a:t>
            </a:r>
            <a:r>
              <a:rPr lang="en-US" sz="2400" dirty="0" smtClean="0"/>
              <a:t>individual run);</a:t>
            </a:r>
          </a:p>
          <a:p>
            <a:r>
              <a:rPr lang="en-US" sz="2400" dirty="0" smtClean="0"/>
              <a:t>maximum number of generations for which a pattern does not increase the fitness of the entire group (termination for the entire group of patterns).</a:t>
            </a:r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5CDF7546-5B53-457F-BF1F-872AA9DC4568}"/>
              </a:ext>
            </a:extLst>
          </p:cNvPr>
          <p:cNvSpPr/>
          <p:nvPr/>
        </p:nvSpPr>
        <p:spPr>
          <a:xfrm>
            <a:off x="0" y="365125"/>
            <a:ext cx="275771" cy="701675"/>
          </a:xfrm>
          <a:prstGeom prst="rect">
            <a:avLst/>
          </a:prstGeom>
          <a:solidFill>
            <a:srgbClr val="1027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C019D98-9AE7-44E7-8F60-792F270F2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46287" y="6275388"/>
            <a:ext cx="388513" cy="365125"/>
          </a:xfrm>
          <a:solidFill>
            <a:srgbClr val="102747"/>
          </a:solidFill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="" xmlns:a16="http://schemas.microsoft.com/office/drawing/2014/main" id="{CB6EFDB5-FC2B-49AA-A879-65DB711D8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6250" y="6275388"/>
            <a:ext cx="4114800" cy="365125"/>
          </a:xfrm>
        </p:spPr>
        <p:txBody>
          <a:bodyPr lIns="0"/>
          <a:lstStyle/>
          <a:p>
            <a:pPr algn="l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FB636B81-E366-40A1-A22C-E23DE020F5B1}"/>
              </a:ext>
            </a:extLst>
          </p:cNvPr>
          <p:cNvCxnSpPr/>
          <p:nvPr/>
        </p:nvCxnSpPr>
        <p:spPr>
          <a:xfrm>
            <a:off x="4723238" y="6457950"/>
            <a:ext cx="649086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274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4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1951</TotalTime>
  <Words>1294</Words>
  <Application>Microsoft Office PowerPoint</Application>
  <PresentationFormat>Widescreen</PresentationFormat>
  <Paragraphs>268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Garamond</vt:lpstr>
      <vt:lpstr>Segoe UI</vt:lpstr>
      <vt:lpstr>Office Theme</vt:lpstr>
      <vt:lpstr>PowerPoint Presentation</vt:lpstr>
      <vt:lpstr>Introduction</vt:lpstr>
      <vt:lpstr>Introduction</vt:lpstr>
      <vt:lpstr>Introduction</vt:lpstr>
      <vt:lpstr>Automatically Pattern Learning - Prerequisite</vt:lpstr>
      <vt:lpstr>Automatically Pattern Learning - Prerequisite</vt:lpstr>
      <vt:lpstr>Automatically Pattern Learning</vt:lpstr>
      <vt:lpstr>Automatically Pattern Learning</vt:lpstr>
      <vt:lpstr>Automatically Pattern Learning</vt:lpstr>
      <vt:lpstr>Automatically Pattern Learning</vt:lpstr>
      <vt:lpstr>Automatically Pattern Learning</vt:lpstr>
      <vt:lpstr>Data</vt:lpstr>
      <vt:lpstr>Patterns</vt:lpstr>
      <vt:lpstr>Patterns vs. distant supervised SVM</vt:lpstr>
      <vt:lpstr>Conclusion and Future Work</vt:lpstr>
      <vt:lpstr>Conclusion and Future Work</vt:lpstr>
      <vt:lpstr>Thank you!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Roy Christopher</dc:creator>
  <cp:lastModifiedBy>Maria Trusca</cp:lastModifiedBy>
  <cp:revision>109</cp:revision>
  <dcterms:created xsi:type="dcterms:W3CDTF">2019-11-01T07:33:21Z</dcterms:created>
  <dcterms:modified xsi:type="dcterms:W3CDTF">2020-06-25T12:02:40Z</dcterms:modified>
</cp:coreProperties>
</file>