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9" r:id="rId3"/>
    <p:sldId id="280" r:id="rId4"/>
    <p:sldId id="283" r:id="rId5"/>
    <p:sldId id="284" r:id="rId6"/>
    <p:sldId id="285" r:id="rId7"/>
    <p:sldId id="286" r:id="rId8"/>
    <p:sldId id="292" r:id="rId9"/>
    <p:sldId id="293" r:id="rId10"/>
    <p:sldId id="294" r:id="rId11"/>
    <p:sldId id="287" r:id="rId12"/>
    <p:sldId id="289" r:id="rId13"/>
    <p:sldId id="278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93F"/>
    <a:srgbClr val="CFDFDF"/>
    <a:srgbClr val="3771B2"/>
    <a:srgbClr val="E378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88182" autoAdjust="0"/>
  </p:normalViewPr>
  <p:slideViewPr>
    <p:cSldViewPr>
      <p:cViewPr>
        <p:scale>
          <a:sx n="50" d="100"/>
          <a:sy n="50" d="100"/>
        </p:scale>
        <p:origin x="-11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fld id="{988CD748-CD74-461E-BFA1-49DF0DA3AA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48" charset="-128"/>
              </a:defRPr>
            </a:lvl1pPr>
          </a:lstStyle>
          <a:p>
            <a:pPr>
              <a:defRPr/>
            </a:pPr>
            <a:fld id="{AB5256E8-836C-407C-BF72-955E7BE75F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D6A2E-3393-43F8-A57C-6F60E37DC786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nl-NL" dirty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28BD6-E8F1-42C3-8256-DDD65AAD45A9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Simplicity: no fuss,</a:t>
            </a:r>
            <a:r>
              <a:rPr lang="en-US" baseline="0" noProof="0" dirty="0" smtClean="0"/>
              <a:t> execute business rules automatically without user input</a:t>
            </a:r>
          </a:p>
          <a:p>
            <a:r>
              <a:rPr lang="en-US" baseline="0" noProof="0" dirty="0" smtClean="0"/>
              <a:t>Control: data is retrieved and can be processed by other applications</a:t>
            </a:r>
          </a:p>
          <a:p>
            <a:r>
              <a:rPr lang="en-US" baseline="0" noProof="0" dirty="0" smtClean="0"/>
              <a:t>Up-to-date: real-time access to data facilitates up-to-date CRMs</a:t>
            </a: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256E8-836C-407C-BF72-955E7BE75F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Typical Entity-Relationship model</a:t>
            </a:r>
            <a:r>
              <a:rPr lang="en-US" baseline="0" noProof="0" dirty="0" smtClean="0"/>
              <a:t> for social networks, with the most common elements of a modern Web social network.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Users (people that have an account) are central here. Users can have inter-user connections (like friends) and belong to groups. Users post messages and have associated media, usually at least a photo.</a:t>
            </a: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256E8-836C-407C-BF72-955E7BE75F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CRM databases are obviously a lot more complex. If we focus</a:t>
            </a:r>
            <a:r>
              <a:rPr lang="en-US" baseline="0" noProof="0" dirty="0" smtClean="0"/>
              <a:t> solely on what is useful for social CRMs, the Person entity is an important entity.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is associated with a Company, which is the actual central entity in a CRM system. A company has a certain type like competitor, customer, etc.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Leads are potential customers that do not yet have a relation with the company.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Opportunities are potential sales and are associated with Products.</a:t>
            </a: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256E8-836C-407C-BF72-955E7BE75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Main</a:t>
            </a:r>
            <a:r>
              <a:rPr lang="nl-NL" dirty="0" smtClean="0"/>
              <a:t> steps:</a:t>
            </a:r>
          </a:p>
          <a:p>
            <a:pPr marL="228600" indent="-228600">
              <a:buAutoNum type="arabicPeriod"/>
            </a:pPr>
            <a:r>
              <a:rPr lang="nl-NL" dirty="0" err="1" smtClean="0"/>
              <a:t>Generate</a:t>
            </a:r>
            <a:r>
              <a:rPr lang="nl-NL" dirty="0" smtClean="0"/>
              <a:t> query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input parameters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retrieving</a:t>
            </a:r>
            <a:r>
              <a:rPr lang="nl-NL" dirty="0" smtClean="0"/>
              <a:t> </a:t>
            </a:r>
            <a:r>
              <a:rPr lang="nl-NL" dirty="0" err="1" smtClean="0"/>
              <a:t>profile</a:t>
            </a:r>
            <a:r>
              <a:rPr lang="nl-NL" dirty="0" smtClean="0"/>
              <a:t> </a:t>
            </a:r>
            <a:r>
              <a:rPr lang="nl-NL" dirty="0" err="1" smtClean="0"/>
              <a:t>information</a:t>
            </a:r>
            <a:endParaRPr lang="nl-NL" dirty="0" smtClean="0"/>
          </a:p>
          <a:p>
            <a:pPr marL="228600" indent="-228600">
              <a:buAutoNum type="arabicPeriod"/>
            </a:pPr>
            <a:r>
              <a:rPr lang="nl-NL" dirty="0" err="1" smtClean="0"/>
              <a:t>Send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request</a:t>
            </a:r>
            <a:r>
              <a:rPr lang="nl-NL" baseline="0" dirty="0" smtClean="0"/>
              <a:t> to API</a:t>
            </a:r>
          </a:p>
          <a:p>
            <a:pPr marL="228600" indent="-228600">
              <a:buAutoNum type="arabicPeriod"/>
            </a:pPr>
            <a:r>
              <a:rPr lang="nl-NL" baseline="0" dirty="0" err="1" smtClean="0"/>
              <a:t>Process</a:t>
            </a:r>
            <a:r>
              <a:rPr lang="nl-NL" baseline="0" dirty="0" smtClean="0"/>
              <a:t> response and </a:t>
            </a:r>
            <a:r>
              <a:rPr lang="nl-NL" baseline="0" dirty="0" err="1" smtClean="0"/>
              <a:t>perform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additional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queries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 (e.g., </a:t>
            </a:r>
            <a:r>
              <a:rPr lang="nl-NL" baseline="0" dirty="0" err="1" smtClean="0"/>
              <a:t>grab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related</a:t>
            </a:r>
            <a:r>
              <a:rPr lang="nl-NL" baseline="0" dirty="0" smtClean="0"/>
              <a:t> profiles </a:t>
            </a:r>
            <a:r>
              <a:rPr lang="nl-NL" baseline="0" dirty="0" err="1" smtClean="0"/>
              <a:t>recursively</a:t>
            </a:r>
            <a:r>
              <a:rPr lang="nl-NL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Show </a:t>
            </a:r>
            <a:r>
              <a:rPr lang="nl-NL" baseline="0" dirty="0" err="1" smtClean="0"/>
              <a:t>information</a:t>
            </a:r>
            <a:r>
              <a:rPr lang="nl-NL" baseline="0" dirty="0" smtClean="0"/>
              <a:t> to user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Store </a:t>
            </a:r>
            <a:r>
              <a:rPr lang="nl-NL" baseline="0" dirty="0" err="1" smtClean="0"/>
              <a:t>information</a:t>
            </a:r>
            <a:r>
              <a:rPr lang="nl-NL" baseline="0" dirty="0" smtClean="0"/>
              <a:t> in CRM system (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user)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256E8-836C-407C-BF72-955E7BE75F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256E8-836C-407C-BF72-955E7BE75F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FE2-DB23-44D8-8CBB-F23E08D290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3AE1-72A3-499F-B714-AA585CB350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DF5D-6F34-4687-8973-0CC13319F7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8576-2A4C-4A1F-86C9-E7D7FFB8F8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912A-6F5E-4E1C-A74B-C712AF77B1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BAC2-D5C4-4DCB-9651-FB59868F0E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138E-335E-43C6-80AE-373C0CF3F4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2405-1E06-4ACC-B007-573ED81881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D66A-7B4D-473A-9110-D05485DB6D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FB54F-1531-4AD3-9A08-E808C10449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25ED-AEA2-4527-BC4A-DA547D1137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fld id="{9D027F74-F849-4B9D-9A9F-1EC310C142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079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65948jz@student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rasincar@ese.eur.nl" TargetMode="External"/><Relationship Id="rId5" Type="http://schemas.openxmlformats.org/officeDocument/2006/relationships/hyperlink" Target="mailto:vandic@ese.eur.nl" TargetMode="External"/><Relationship Id="rId4" Type="http://schemas.openxmlformats.org/officeDocument/2006/relationships/hyperlink" Target="mailto:fhogenboom@ese.eur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in.hantheman.t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sz="3200" dirty="0" smtClean="0"/>
              <a:t>Connecting Customer Relationship</a:t>
            </a:r>
            <a:br>
              <a:rPr lang="en-US" sz="3200" dirty="0" smtClean="0"/>
            </a:br>
            <a:r>
              <a:rPr lang="en-US" sz="3200" dirty="0" smtClean="0"/>
              <a:t>Management Systems to Social Networks</a:t>
            </a:r>
            <a:endParaRPr lang="en-US" sz="3200" dirty="0"/>
          </a:p>
        </p:txBody>
      </p:sp>
      <p:sp>
        <p:nvSpPr>
          <p:cNvPr id="6147" name="Tijdelijke aanduiding voor voettekst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7th International Conference on Knowledge Management, Services, and Cloud Computing (KMO 2012)</a:t>
            </a:r>
          </a:p>
        </p:txBody>
      </p:sp>
      <p:sp>
        <p:nvSpPr>
          <p:cNvPr id="6148" name="Tijdelijke aanduiding voor datum 7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July 12, 2012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475656" y="2995384"/>
          <a:ext cx="6768752" cy="2410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33843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solidFill>
                            <a:srgbClr val="00393F"/>
                          </a:solidFill>
                        </a:rPr>
                        <a:t>Hanno </a:t>
                      </a:r>
                      <a:r>
                        <a:rPr lang="en-US" sz="1500" b="1" noProof="0" dirty="0" err="1" smtClean="0">
                          <a:solidFill>
                            <a:srgbClr val="00393F"/>
                          </a:solidFill>
                        </a:rPr>
                        <a:t>Zwikstra</a:t>
                      </a:r>
                      <a:endParaRPr lang="en-US" sz="1500" b="1" noProof="0" dirty="0" smtClean="0">
                        <a:solidFill>
                          <a:srgbClr val="00393F"/>
                        </a:solidFill>
                      </a:endParaRPr>
                    </a:p>
                    <a:p>
                      <a:pPr algn="ctr"/>
                      <a:r>
                        <a:rPr lang="en-US" sz="1300" b="0" u="sng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3"/>
                        </a:rPr>
                        <a:t>265948jz@student.eur.nl</a:t>
                      </a:r>
                      <a:endParaRPr lang="en-US" sz="1300" u="sng" noProof="0" dirty="0"/>
                    </a:p>
                  </a:txBody>
                  <a:tcPr marL="46800" marR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solidFill>
                            <a:srgbClr val="00393F"/>
                          </a:solidFill>
                        </a:rPr>
                        <a:t>Frederik Hogenboom</a:t>
                      </a:r>
                      <a:endParaRPr lang="en-US" sz="1500" b="1" baseline="30000" noProof="0" dirty="0" smtClean="0">
                        <a:solidFill>
                          <a:srgbClr val="00393F"/>
                        </a:solidFill>
                      </a:endParaRPr>
                    </a:p>
                    <a:p>
                      <a:pPr algn="ctr"/>
                      <a:r>
                        <a:rPr lang="en-US" sz="1300" b="0" u="sng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fhogenboom@ese.eur.nl</a:t>
                      </a:r>
                      <a:endParaRPr lang="en-US" sz="1300" u="sng" noProof="0" dirty="0" smtClean="0"/>
                    </a:p>
                    <a:p>
                      <a:pPr algn="ctr"/>
                      <a:endParaRPr lang="en-US" sz="1300" u="sng" noProof="0" dirty="0"/>
                    </a:p>
                  </a:txBody>
                  <a:tcPr marL="46800" marR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rgbClr val="00393F"/>
                          </a:solidFill>
                        </a:rPr>
                        <a:t>Damir Vandic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u="sng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/>
                        </a:rPr>
                        <a:t>vandic@ese.eur.nl</a:t>
                      </a:r>
                      <a:endParaRPr lang="en-US" sz="1300" u="sng" noProof="0" dirty="0" smtClean="0"/>
                    </a:p>
                    <a:p>
                      <a:pPr algn="ctr"/>
                      <a:endParaRPr lang="en-US" sz="1300" u="sng" noProof="0" dirty="0" smtClean="0"/>
                    </a:p>
                  </a:txBody>
                  <a:tcPr marL="46800" marR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 smtClean="0">
                          <a:solidFill>
                            <a:srgbClr val="00393F"/>
                          </a:solidFill>
                        </a:rPr>
                        <a:t>Flavius Frasincar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u="sng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/>
                        </a:rPr>
                        <a:t>frasincar@ese.eur.nl</a:t>
                      </a:r>
                      <a:endParaRPr lang="en-US" sz="1300" u="sng" noProof="0" dirty="0" smtClean="0"/>
                    </a:p>
                    <a:p>
                      <a:pPr algn="ctr"/>
                      <a:endParaRPr lang="en-US" sz="1300" u="sng" noProof="0" dirty="0" smtClean="0"/>
                    </a:p>
                  </a:txBody>
                  <a:tcPr marL="46800" marR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77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  <a:r>
                        <a:rPr lang="en-US" sz="1400" noProof="0" dirty="0" smtClean="0"/>
                        <a:t>smus University Rotterdam</a:t>
                      </a:r>
                    </a:p>
                    <a:p>
                      <a:pPr algn="ctr"/>
                      <a:r>
                        <a:rPr lang="en-US" sz="1400" noProof="0" dirty="0" smtClean="0"/>
                        <a:t>PO Box 1738, NL-3000 DR</a:t>
                      </a:r>
                    </a:p>
                    <a:p>
                      <a:pPr algn="ctr"/>
                      <a:r>
                        <a:rPr lang="en-US" sz="1400" noProof="0" dirty="0" smtClean="0"/>
                        <a:t>Rotterdam, the Netherlands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Implementation</a:t>
            </a:r>
            <a:r>
              <a:rPr lang="nl-NL" dirty="0" smtClean="0"/>
              <a:t>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Search API </a:t>
            </a:r>
            <a:r>
              <a:rPr lang="nl-NL" sz="2000" dirty="0" err="1" smtClean="0"/>
              <a:t>request</a:t>
            </a:r>
            <a:r>
              <a:rPr lang="nl-NL" sz="2000" dirty="0" smtClean="0"/>
              <a:t>: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Profile API </a:t>
            </a:r>
            <a:r>
              <a:rPr lang="nl-NL" sz="2000" dirty="0" err="1" smtClean="0"/>
              <a:t>request</a:t>
            </a:r>
            <a:r>
              <a:rPr lang="nl-NL" sz="2000" dirty="0" smtClean="0"/>
              <a:t>: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1187624" y="184482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http://api.linkedin.com/v1/</a:t>
            </a:r>
            <a:r>
              <a:rPr lang="nl-NL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people-search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:(people:(id,</a:t>
            </a:r>
          </a:p>
          <a:p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first-name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last-name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))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nl-NL" sz="18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company-name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=Erasmus&amp; </a:t>
            </a:r>
            <a:r>
              <a:rPr lang="nl-NL" sz="18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current-company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=1&amp;</a:t>
            </a:r>
            <a:r>
              <a:rPr lang="nl-NL" sz="18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sort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nl-NL" sz="18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relevance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&amp;start=0&amp;</a:t>
            </a:r>
            <a:r>
              <a:rPr lang="nl-NL" sz="18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=10</a:t>
            </a:r>
            <a:endParaRPr lang="nl-NL" sz="18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187624" y="328498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http://api.linkedin.com/v1/</a:t>
            </a:r>
            <a:r>
              <a:rPr lang="nl-NL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people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nl-NL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id=nnl7Qkt7Kb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:(last</a:t>
            </a:r>
          </a:p>
          <a:p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-name,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first-name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num-connections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num-connections-capp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ed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phone-numbers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three-current-positions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picture-url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location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:(name),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relation-to-viewer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num-rela</a:t>
            </a:r>
            <a:endParaRPr lang="nl-NL" sz="1800" b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ted-connections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relatedconnections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),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</a:t>
            </a:r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nl-NL" sz="18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company</a:t>
            </a:r>
            <a:r>
              <a:rPr lang="nl-NL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:(name)))</a:t>
            </a:r>
            <a:endParaRPr lang="nl-NL" sz="1800" b="1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Validation of our results with the LinkedIn Web search engine:</a:t>
            </a:r>
          </a:p>
          <a:p>
            <a:pPr lvl="1"/>
            <a:r>
              <a:rPr lang="en-US" sz="1800" dirty="0" smtClean="0"/>
              <a:t>Search results identical with advanced search</a:t>
            </a:r>
          </a:p>
          <a:p>
            <a:pPr lvl="1"/>
            <a:r>
              <a:rPr lang="en-US" sz="1800" dirty="0" smtClean="0"/>
              <a:t>LinkedIn default search yields different ordering</a:t>
            </a:r>
          </a:p>
          <a:p>
            <a:endParaRPr lang="en-US" sz="800" dirty="0" smtClean="0"/>
          </a:p>
          <a:p>
            <a:r>
              <a:rPr lang="en-US" sz="2000" dirty="0" smtClean="0"/>
              <a:t>17 Participants were asked to use </a:t>
            </a:r>
            <a:r>
              <a:rPr lang="en-US" sz="2000" dirty="0" err="1" smtClean="0"/>
              <a:t>LinkedInFinder</a:t>
            </a:r>
            <a:r>
              <a:rPr lang="en-US" sz="2000" dirty="0" smtClean="0"/>
              <a:t> and to assign points to 4 statements on a 5-point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scale:</a:t>
            </a:r>
          </a:p>
          <a:p>
            <a:pPr lvl="1"/>
            <a:r>
              <a:rPr lang="en-US" sz="1800" dirty="0" smtClean="0"/>
              <a:t>I find the application useful</a:t>
            </a:r>
          </a:p>
          <a:p>
            <a:pPr lvl="1"/>
            <a:r>
              <a:rPr lang="en-US" sz="1800" dirty="0" smtClean="0"/>
              <a:t>The application shows enough information to be useful</a:t>
            </a:r>
          </a:p>
          <a:p>
            <a:pPr lvl="1"/>
            <a:r>
              <a:rPr lang="en-US" sz="1800" dirty="0" smtClean="0"/>
              <a:t>The application offers enough functionality to be useful</a:t>
            </a:r>
          </a:p>
          <a:p>
            <a:pPr lvl="1"/>
            <a:r>
              <a:rPr lang="en-US" sz="1800" dirty="0" smtClean="0"/>
              <a:t>I would use the application for my job</a:t>
            </a:r>
          </a:p>
          <a:p>
            <a:endParaRPr lang="en-US" sz="800" dirty="0" smtClean="0"/>
          </a:p>
          <a:p>
            <a:r>
              <a:rPr lang="en-US" sz="2000" dirty="0" smtClean="0"/>
              <a:t>Participants find the application useful and its design is considered to be adequate</a:t>
            </a:r>
          </a:p>
          <a:p>
            <a:endParaRPr lang="en-US" sz="8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4663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proposed the </a:t>
            </a:r>
            <a:r>
              <a:rPr lang="en-US" sz="2000" dirty="0" err="1" smtClean="0"/>
              <a:t>SocialCRMConnector</a:t>
            </a:r>
            <a:r>
              <a:rPr lang="en-US" sz="2000" dirty="0" smtClean="0"/>
              <a:t> framework which feeds CRM applications with social network data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dirty="0" smtClean="0"/>
              <a:t>Its implementation, </a:t>
            </a:r>
            <a:r>
              <a:rPr lang="en-US" sz="2000" dirty="0" err="1" smtClean="0"/>
              <a:t>LinkedInFinder</a:t>
            </a:r>
            <a:r>
              <a:rPr lang="en-US" sz="2000" dirty="0" smtClean="0"/>
              <a:t>, pulls data from LinkedIn into the Microsoft Dynamics CRM system</a:t>
            </a:r>
          </a:p>
          <a:p>
            <a:endParaRPr lang="en-US" sz="800" dirty="0" smtClean="0"/>
          </a:p>
          <a:p>
            <a:r>
              <a:rPr lang="en-US" sz="2000" dirty="0" smtClean="0"/>
              <a:t>Results show that users find the application useful and adequately designed for the intended use</a:t>
            </a:r>
          </a:p>
          <a:p>
            <a:endParaRPr lang="en-US" sz="800" dirty="0" smtClean="0"/>
          </a:p>
          <a:p>
            <a:r>
              <a:rPr lang="en-US" sz="2000" dirty="0" smtClean="0"/>
              <a:t>Future work:</a:t>
            </a:r>
          </a:p>
          <a:p>
            <a:pPr lvl="1"/>
            <a:r>
              <a:rPr lang="en-US" sz="1800" dirty="0" smtClean="0"/>
              <a:t>Implement other social networks</a:t>
            </a:r>
          </a:p>
          <a:p>
            <a:pPr lvl="1"/>
            <a:r>
              <a:rPr lang="en-US" sz="1800" dirty="0" smtClean="0"/>
              <a:t>Implement in other CRM systems</a:t>
            </a:r>
          </a:p>
          <a:p>
            <a:pPr lvl="1"/>
            <a:r>
              <a:rPr lang="en-US" sz="1800" dirty="0" smtClean="0"/>
              <a:t>Use social network data for other </a:t>
            </a:r>
            <a:r>
              <a:rPr lang="en-US" sz="1800" smtClean="0"/>
              <a:t>applications (personalization)</a:t>
            </a:r>
            <a:endParaRPr lang="en-US" sz="18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nl-NL" smtClean="0"/>
              <a:t> </a:t>
            </a:r>
          </a:p>
        </p:txBody>
      </p:sp>
      <p:sp>
        <p:nvSpPr>
          <p:cNvPr id="2355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7th International Conference on Knowledge Management, Services, and Cloud Computing (KMO 2012)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8064896" cy="52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641">
            <a:off x="2771800" y="3076547"/>
            <a:ext cx="562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4973">
            <a:off x="2770622" y="3098585"/>
            <a:ext cx="562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2962">
            <a:off x="2656682" y="3131738"/>
            <a:ext cx="562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Social network:</a:t>
            </a:r>
          </a:p>
          <a:p>
            <a:pPr lvl="1"/>
            <a:r>
              <a:rPr lang="en-US" sz="1800" dirty="0" smtClean="0"/>
              <a:t>Social entities (e.g., people, organizations, etc.)</a:t>
            </a:r>
          </a:p>
          <a:p>
            <a:pPr lvl="1"/>
            <a:r>
              <a:rPr lang="en-US" sz="1800" dirty="0" smtClean="0"/>
              <a:t>Social relationships (e.g., friendship, co-working, etc.)</a:t>
            </a:r>
          </a:p>
          <a:p>
            <a:endParaRPr lang="en-US" sz="800" dirty="0" smtClean="0"/>
          </a:p>
          <a:p>
            <a:r>
              <a:rPr lang="en-US" sz="2000" dirty="0" smtClean="0"/>
              <a:t>Social networks turn into digital networks:</a:t>
            </a:r>
          </a:p>
          <a:p>
            <a:pPr lvl="1"/>
            <a:r>
              <a:rPr lang="en-US" sz="1600" dirty="0" smtClean="0"/>
              <a:t>Twitter</a:t>
            </a:r>
          </a:p>
          <a:p>
            <a:pPr lvl="1"/>
            <a:r>
              <a:rPr lang="en-US" sz="1600" dirty="0" smtClean="0"/>
              <a:t>LinkedIn</a:t>
            </a:r>
          </a:p>
          <a:p>
            <a:pPr lvl="1"/>
            <a:r>
              <a:rPr lang="en-US" sz="1600" dirty="0" err="1" smtClean="0"/>
              <a:t>Facebook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172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7th International Conference on Knowledge Management, Services, and Cloud Computing (KMO 2012)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Growth of digital social networks shows rich potential:</a:t>
            </a:r>
          </a:p>
          <a:p>
            <a:pPr lvl="1"/>
            <a:r>
              <a:rPr lang="en-US" sz="1800" dirty="0" smtClean="0"/>
              <a:t>Push information to target group (company advertisements, blogging, tweeting, etc.)</a:t>
            </a:r>
          </a:p>
          <a:p>
            <a:pPr lvl="1"/>
            <a:r>
              <a:rPr lang="en-US" sz="1800" dirty="0" smtClean="0"/>
              <a:t>Pull information from social networks into a Customer Relationship Management (CRM) system:</a:t>
            </a:r>
          </a:p>
          <a:p>
            <a:pPr lvl="2"/>
            <a:r>
              <a:rPr lang="en-US" sz="1600" dirty="0" smtClean="0"/>
              <a:t>Monitor social network sites for content in which a company or brand is mentioned provides valuable information and means to interact with customers</a:t>
            </a:r>
          </a:p>
          <a:p>
            <a:pPr lvl="2"/>
            <a:r>
              <a:rPr lang="en-US" sz="1600" dirty="0" smtClean="0"/>
              <a:t>Microsoft CRM provides add-on for Twitter</a:t>
            </a:r>
          </a:p>
          <a:p>
            <a:pPr lvl="2"/>
            <a:r>
              <a:rPr lang="en-US" sz="1600" dirty="0" smtClean="0"/>
              <a:t>Oracle Social CRM Applications</a:t>
            </a:r>
          </a:p>
          <a:p>
            <a:endParaRPr lang="en-US" sz="800" dirty="0" smtClean="0"/>
          </a:p>
          <a:p>
            <a:r>
              <a:rPr lang="en-US" sz="2000" dirty="0" smtClean="0"/>
              <a:t>We propose the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SocialCRMConnector</a:t>
            </a:r>
            <a:r>
              <a:rPr lang="en-US" sz="2000" dirty="0" smtClean="0"/>
              <a:t> framework, which is implemented as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LinkedInFinder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(1)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SocialCRMConnector</a:t>
            </a:r>
            <a:r>
              <a:rPr lang="en-US" sz="2000" dirty="0" smtClean="0"/>
              <a:t> framework retrieves profile data from social networks</a:t>
            </a:r>
          </a:p>
          <a:p>
            <a:endParaRPr lang="en-US" sz="800" dirty="0" smtClean="0"/>
          </a:p>
          <a:p>
            <a:r>
              <a:rPr lang="en-US" sz="2000" dirty="0" err="1" smtClean="0"/>
              <a:t>Keypoints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Simplicity</a:t>
            </a:r>
          </a:p>
          <a:p>
            <a:pPr lvl="1"/>
            <a:r>
              <a:rPr lang="en-US" sz="1800" dirty="0" smtClean="0"/>
              <a:t>Control</a:t>
            </a:r>
          </a:p>
          <a:p>
            <a:pPr lvl="1"/>
            <a:r>
              <a:rPr lang="en-US" sz="1800" dirty="0" smtClean="0"/>
              <a:t>Up-to-date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(2)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Social network entities and relationships:</a:t>
            </a:r>
            <a:endParaRPr lang="en-US" sz="2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269" y="1890861"/>
            <a:ext cx="62293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(3)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CRM entities and relationships: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981" y="1918295"/>
            <a:ext cx="5495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(4)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Main steps: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22" y="1824710"/>
            <a:ext cx="4858866" cy="4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(1)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LinkedInFinder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Use case:</a:t>
            </a:r>
          </a:p>
          <a:p>
            <a:pPr lvl="2"/>
            <a:r>
              <a:rPr lang="en-US" sz="1600" dirty="0" smtClean="0"/>
              <a:t>Find people that have a job at specific companies that are not yet listed within the CRM and with whom the CRM owner would like to get in contact</a:t>
            </a:r>
          </a:p>
          <a:p>
            <a:pPr lvl="2"/>
            <a:r>
              <a:rPr lang="en-US" sz="1600" dirty="0" smtClean="0"/>
              <a:t>Leads are potential connections to companies of interest and are connected through first-degree connections of all CRM users</a:t>
            </a:r>
            <a:endParaRPr lang="en-US" sz="2000" dirty="0" smtClean="0"/>
          </a:p>
          <a:p>
            <a:pPr lvl="1"/>
            <a:r>
              <a:rPr lang="en-US" sz="1800" dirty="0" smtClean="0"/>
              <a:t>Integrates Microsoft Dynamics CRM with LinkedIn:</a:t>
            </a:r>
          </a:p>
          <a:p>
            <a:pPr lvl="2"/>
            <a:r>
              <a:rPr lang="en-US" sz="1600" dirty="0" smtClean="0"/>
              <a:t>CRM add-in: when adding a company in the CRM, by a click of a button one could search for potential connections to the company</a:t>
            </a:r>
          </a:p>
          <a:p>
            <a:pPr lvl="2"/>
            <a:r>
              <a:rPr lang="en-US" sz="1600" dirty="0" smtClean="0"/>
              <a:t>LinkedIn app:</a:t>
            </a:r>
          </a:p>
          <a:p>
            <a:pPr lvl="3"/>
            <a:r>
              <a:rPr lang="en-US" sz="1400" dirty="0" smtClean="0"/>
              <a:t>Asks permission</a:t>
            </a:r>
          </a:p>
          <a:p>
            <a:pPr lvl="3"/>
            <a:r>
              <a:rPr lang="en-US" sz="1400" dirty="0" smtClean="0"/>
              <a:t>Retrieves user connections </a:t>
            </a:r>
          </a:p>
          <a:p>
            <a:pPr lvl="3"/>
            <a:r>
              <a:rPr lang="en-US" sz="1400" dirty="0" smtClean="0"/>
              <a:t>Displays information of selected connection</a:t>
            </a:r>
          </a:p>
          <a:p>
            <a:pPr lvl="1"/>
            <a:r>
              <a:rPr lang="en-US" sz="1800" dirty="0" smtClean="0"/>
              <a:t>Implementation in C# and ASP.NET: </a:t>
            </a:r>
            <a:r>
              <a:rPr lang="en-US" sz="1800" dirty="0" smtClean="0">
                <a:hlinkClick r:id="rId3"/>
              </a:rPr>
              <a:t>http://linkedin.hantheman.tk</a:t>
            </a:r>
            <a:r>
              <a:rPr lang="en-US" sz="1800" dirty="0" smtClean="0"/>
              <a:t> </a:t>
            </a:r>
          </a:p>
          <a:p>
            <a:pPr lvl="2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(2)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International Conference on Knowledge Management, Services, and Cloud Computing (KMO 2012)</a:t>
            </a:r>
            <a:endParaRPr lang="en-US"/>
          </a:p>
        </p:txBody>
      </p:sp>
      <p:pic>
        <p:nvPicPr>
          <p:cNvPr id="593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784"/>
            <a:ext cx="8195098" cy="4635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171575"/>
            <a:ext cx="59150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72816"/>
            <a:ext cx="59150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962</Words>
  <Application>Microsoft Office PowerPoint</Application>
  <PresentationFormat>Diavoorstelling (4:3)</PresentationFormat>
  <Paragraphs>138</Paragraphs>
  <Slides>13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Custom Design</vt:lpstr>
      <vt:lpstr>Connecting Customer Relationship Management Systems to Social Networks</vt:lpstr>
      <vt:lpstr>Introduction (1)</vt:lpstr>
      <vt:lpstr>Introduction (2)</vt:lpstr>
      <vt:lpstr>Framework (1)</vt:lpstr>
      <vt:lpstr>Framework (2)</vt:lpstr>
      <vt:lpstr>Framework (3)</vt:lpstr>
      <vt:lpstr>Framework (4)</vt:lpstr>
      <vt:lpstr>Implementation (1)</vt:lpstr>
      <vt:lpstr>Implementation (2)</vt:lpstr>
      <vt:lpstr>Implementation (3)</vt:lpstr>
      <vt:lpstr>Evaluation</vt:lpstr>
      <vt:lpstr>Conclusions</vt:lpstr>
      <vt:lpstr>Questions</vt:lpstr>
    </vt:vector>
  </TitlesOfParts>
  <Company>Erasmus Universiteit Rotterdam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I&amp;A Helpdesk</dc:creator>
  <cp:lastModifiedBy>Frederik Hogenboom</cp:lastModifiedBy>
  <cp:revision>636</cp:revision>
  <dcterms:created xsi:type="dcterms:W3CDTF">2007-09-06T08:43:42Z</dcterms:created>
  <dcterms:modified xsi:type="dcterms:W3CDTF">2012-07-11T10:01:18Z</dcterms:modified>
</cp:coreProperties>
</file>