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29" r:id="rId1"/>
  </p:sldMasterIdLst>
  <p:notesMasterIdLst>
    <p:notesMasterId r:id="rId16"/>
  </p:notesMasterIdLst>
  <p:handoutMasterIdLst>
    <p:handoutMasterId r:id="rId17"/>
  </p:handoutMasterIdLst>
  <p:sldIdLst>
    <p:sldId id="277" r:id="rId2"/>
    <p:sldId id="279" r:id="rId3"/>
    <p:sldId id="280" r:id="rId4"/>
    <p:sldId id="282" r:id="rId5"/>
    <p:sldId id="283" r:id="rId6"/>
    <p:sldId id="291" r:id="rId7"/>
    <p:sldId id="284" r:id="rId8"/>
    <p:sldId id="285" r:id="rId9"/>
    <p:sldId id="286" r:id="rId10"/>
    <p:sldId id="287" r:id="rId11"/>
    <p:sldId id="288" r:id="rId12"/>
    <p:sldId id="290" r:id="rId13"/>
    <p:sldId id="289" r:id="rId14"/>
    <p:sldId id="278" r:id="rId15"/>
  </p:sldIdLst>
  <p:sldSz cx="9144000" cy="6858000" type="screen4x3"/>
  <p:notesSz cx="7099300" cy="10234613"/>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93F"/>
    <a:srgbClr val="CFDFDF"/>
    <a:srgbClr val="FF0000"/>
    <a:srgbClr val="3771B2"/>
    <a:srgbClr val="E37823"/>
  </p:clrMru>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jl, gemiddeld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32" autoAdjust="0"/>
    <p:restoredTop sz="88182" autoAdjust="0"/>
  </p:normalViewPr>
  <p:slideViewPr>
    <p:cSldViewPr>
      <p:cViewPr varScale="1">
        <p:scale>
          <a:sx n="45" d="100"/>
          <a:sy n="45" d="100"/>
        </p:scale>
        <p:origin x="-127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425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a:ea typeface="ＭＳ Ｐゴシック" pitchFamily="48" charset="-128"/>
              </a:defRPr>
            </a:lvl1pPr>
          </a:lstStyle>
          <a:p>
            <a:pPr>
              <a:defRPr/>
            </a:pPr>
            <a:endParaRPr lang="en-US"/>
          </a:p>
        </p:txBody>
      </p:sp>
      <p:sp>
        <p:nvSpPr>
          <p:cNvPr id="224259"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a:ea typeface="ＭＳ Ｐゴシック" pitchFamily="48" charset="-128"/>
              </a:defRPr>
            </a:lvl1pPr>
          </a:lstStyle>
          <a:p>
            <a:pPr>
              <a:defRPr/>
            </a:pPr>
            <a:endParaRPr lang="en-US"/>
          </a:p>
        </p:txBody>
      </p:sp>
      <p:sp>
        <p:nvSpPr>
          <p:cNvPr id="224260"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a:ea typeface="ＭＳ Ｐゴシック" pitchFamily="48" charset="-128"/>
              </a:defRPr>
            </a:lvl1pPr>
          </a:lstStyle>
          <a:p>
            <a:pPr>
              <a:defRPr/>
            </a:pPr>
            <a:endParaRPr lang="en-US"/>
          </a:p>
        </p:txBody>
      </p:sp>
      <p:sp>
        <p:nvSpPr>
          <p:cNvPr id="224261"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a:ea typeface="ＭＳ Ｐゴシック" pitchFamily="48" charset="-128"/>
              </a:defRPr>
            </a:lvl1pPr>
          </a:lstStyle>
          <a:p>
            <a:pPr>
              <a:defRPr/>
            </a:pPr>
            <a:fld id="{988CD748-CD74-461E-BFA1-49DF0DA3AA5F}" type="slidenum">
              <a:rPr lang="en-US"/>
              <a:pPr>
                <a:defRPr/>
              </a:pPr>
              <a:t>‹nr.›</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lvl1pPr>
              <a:defRPr sz="1300">
                <a:ea typeface="ＭＳ Ｐゴシック" pitchFamily="48" charset="-128"/>
              </a:defRPr>
            </a:lvl1pPr>
          </a:lstStyle>
          <a:p>
            <a:pPr>
              <a:defRPr/>
            </a:pPr>
            <a:endParaRPr lang="en-US"/>
          </a:p>
        </p:txBody>
      </p:sp>
      <p:sp>
        <p:nvSpPr>
          <p:cNvPr id="84995" name="Rectangle 3"/>
          <p:cNvSpPr>
            <a:spLocks noGrp="1" noChangeArrowheads="1"/>
          </p:cNvSpPr>
          <p:nvPr>
            <p:ph type="dt" idx="1"/>
          </p:nvPr>
        </p:nvSpPr>
        <p:spPr bwMode="auto">
          <a:xfrm>
            <a:off x="4022725" y="0"/>
            <a:ext cx="3076575" cy="511175"/>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lvl1pPr algn="r">
              <a:defRPr sz="1300">
                <a:ea typeface="ＭＳ Ｐゴシック" pitchFamily="48" charset="-128"/>
              </a:defRPr>
            </a:lvl1pPr>
          </a:lstStyle>
          <a:p>
            <a:pPr>
              <a:defRPr/>
            </a:pPr>
            <a:endParaRPr lang="en-US"/>
          </a:p>
        </p:txBody>
      </p:sp>
      <p:sp>
        <p:nvSpPr>
          <p:cNvPr id="27652"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p:spPr>
      </p:sp>
      <p:sp>
        <p:nvSpPr>
          <p:cNvPr id="84997"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4998"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p:spPr>
        <p:txBody>
          <a:bodyPr vert="horz" wrap="square" lIns="99048" tIns="49524" rIns="99048" bIns="49524" numCol="1" anchor="b" anchorCtr="0" compatLnSpc="1">
            <a:prstTxWarp prst="textNoShape">
              <a:avLst/>
            </a:prstTxWarp>
          </a:bodyPr>
          <a:lstStyle>
            <a:lvl1pPr>
              <a:defRPr sz="1300">
                <a:ea typeface="ＭＳ Ｐゴシック" pitchFamily="48" charset="-128"/>
              </a:defRPr>
            </a:lvl1pPr>
          </a:lstStyle>
          <a:p>
            <a:pPr>
              <a:defRPr/>
            </a:pPr>
            <a:endParaRPr lang="en-US"/>
          </a:p>
        </p:txBody>
      </p:sp>
      <p:sp>
        <p:nvSpPr>
          <p:cNvPr id="84999"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p:spPr>
        <p:txBody>
          <a:bodyPr vert="horz" wrap="square" lIns="99048" tIns="49524" rIns="99048" bIns="49524" numCol="1" anchor="b" anchorCtr="0" compatLnSpc="1">
            <a:prstTxWarp prst="textNoShape">
              <a:avLst/>
            </a:prstTxWarp>
          </a:bodyPr>
          <a:lstStyle>
            <a:lvl1pPr algn="r">
              <a:defRPr sz="1300">
                <a:ea typeface="ＭＳ Ｐゴシック" pitchFamily="48" charset="-128"/>
              </a:defRPr>
            </a:lvl1pPr>
          </a:lstStyle>
          <a:p>
            <a:pPr>
              <a:defRPr/>
            </a:pPr>
            <a:fld id="{AB5256E8-836C-407C-BF72-955E7BE75F77}" type="slidenum">
              <a:rPr lang="en-US"/>
              <a:pPr>
                <a:defRPr/>
              </a:pPr>
              <a:t>‹nr.›</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jdelijke aanduiding voor dia-afbeelding 1"/>
          <p:cNvSpPr>
            <a:spLocks noGrp="1" noRot="1" noChangeAspect="1" noTextEdit="1"/>
          </p:cNvSpPr>
          <p:nvPr>
            <p:ph type="sldImg"/>
          </p:nvPr>
        </p:nvSpPr>
        <p:spPr>
          <a:ln/>
        </p:spPr>
      </p:sp>
      <p:sp>
        <p:nvSpPr>
          <p:cNvPr id="28675" name="Tijdelijke aanduiding voor notities 2"/>
          <p:cNvSpPr>
            <a:spLocks noGrp="1"/>
          </p:cNvSpPr>
          <p:nvPr>
            <p:ph type="body" idx="1"/>
          </p:nvPr>
        </p:nvSpPr>
        <p:spPr>
          <a:noFill/>
          <a:ln/>
        </p:spPr>
        <p:txBody>
          <a:bodyPr/>
          <a:lstStyle/>
          <a:p>
            <a:endParaRPr lang="en-US" dirty="0" smtClean="0">
              <a:ea typeface="ＭＳ Ｐゴシック" pitchFamily="34" charset="-128"/>
            </a:endParaRPr>
          </a:p>
        </p:txBody>
      </p:sp>
      <p:sp>
        <p:nvSpPr>
          <p:cNvPr id="28676" name="Tijdelijke aanduiding voor dianummer 3"/>
          <p:cNvSpPr>
            <a:spLocks noGrp="1"/>
          </p:cNvSpPr>
          <p:nvPr>
            <p:ph type="sldNum" sz="quarter" idx="5"/>
          </p:nvPr>
        </p:nvSpPr>
        <p:spPr>
          <a:noFill/>
        </p:spPr>
        <p:txBody>
          <a:bodyPr/>
          <a:lstStyle/>
          <a:p>
            <a:fld id="{E4ED6A2E-3393-43F8-A57C-6F60E37DC786}" type="slidenum">
              <a:rPr lang="en-US" smtClean="0">
                <a:ea typeface="ＭＳ Ｐゴシック" pitchFamily="34" charset="-128"/>
              </a:rPr>
              <a:pPr/>
              <a:t>1</a:t>
            </a:fld>
            <a:endParaRPr lang="en-US" smtClean="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jdelijke aanduiding voor dia-afbeelding 1"/>
          <p:cNvSpPr>
            <a:spLocks noGrp="1" noRot="1" noChangeAspect="1" noTextEdit="1"/>
          </p:cNvSpPr>
          <p:nvPr>
            <p:ph type="sldImg"/>
          </p:nvPr>
        </p:nvSpPr>
        <p:spPr>
          <a:ln/>
        </p:spPr>
      </p:sp>
      <p:sp>
        <p:nvSpPr>
          <p:cNvPr id="3" name="Tijdelijke aanduiding voor notities 2"/>
          <p:cNvSpPr>
            <a:spLocks noGrp="1"/>
          </p:cNvSpPr>
          <p:nvPr>
            <p:ph type="body" idx="1"/>
          </p:nvPr>
        </p:nvSpPr>
        <p:spPr/>
        <p:txBody>
          <a:bodyPr>
            <a:normAutofit lnSpcReduction="10000"/>
          </a:bodyPr>
          <a:lstStyle/>
          <a:p>
            <a:pPr>
              <a:defRPr/>
            </a:pPr>
            <a:endParaRPr lang="nl-NL" dirty="0"/>
          </a:p>
        </p:txBody>
      </p:sp>
      <p:sp>
        <p:nvSpPr>
          <p:cNvPr id="29700" name="Tijdelijke aanduiding voor dianummer 3"/>
          <p:cNvSpPr>
            <a:spLocks noGrp="1"/>
          </p:cNvSpPr>
          <p:nvPr>
            <p:ph type="sldNum" sz="quarter" idx="5"/>
          </p:nvPr>
        </p:nvSpPr>
        <p:spPr>
          <a:noFill/>
        </p:spPr>
        <p:txBody>
          <a:bodyPr/>
          <a:lstStyle/>
          <a:p>
            <a:fld id="{C2928BD6-E8F1-42C3-8256-DDD65AAD45A9}" type="slidenum">
              <a:rPr lang="en-US" smtClean="0">
                <a:ea typeface="ＭＳ Ｐゴシック" pitchFamily="34" charset="-128"/>
              </a:rPr>
              <a:pPr/>
              <a:t>2</a:t>
            </a:fld>
            <a:endParaRPr lang="en-US" smtClean="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noProof="0" dirty="0" smtClean="0">
                <a:ea typeface="ＭＳ Ｐゴシック" pitchFamily="34" charset="-128"/>
              </a:rPr>
              <a:t>The SSI approach uses graphs to describe word groups and their context (word senses), as derived from a semantic lexicon. The senses are determined based on the number and type of detected semantic interconnections in a labeled directed graph representation of all senses of the considered word groups. We differ from SSI in that our algorithm</a:t>
            </a:r>
            <a:r>
              <a:rPr lang="en-US" baseline="0" noProof="0" dirty="0" smtClean="0">
                <a:ea typeface="ＭＳ Ｐゴシック" pitchFamily="34" charset="-128"/>
              </a:rPr>
              <a:t> </a:t>
            </a:r>
            <a:r>
              <a:rPr lang="en-US" noProof="0" dirty="0" smtClean="0">
                <a:ea typeface="ＭＳ Ｐゴシック" pitchFamily="34" charset="-128"/>
              </a:rPr>
              <a:t>considers the two most likely senses for each word group and iteratively disambiguates the word group with the highest confidence (i.e., weighted difference of the similarity of both senses to already disambiguated senses), rather than the word group with the greatest similarity for its best sense. Furthermore, in case an arbitrary word cannot be disambiguated, we default to the statistically most likely sense in our semantic lexicon, whereas the original SSI algorithm fails to provide a word sense. In our algorithm, we compute the similarity of a sense to already disambiguated senses as the sum of the inverse of the shortest path length between this sense and the disambiguated senses in the semantic graph.</a:t>
            </a:r>
          </a:p>
        </p:txBody>
      </p:sp>
      <p:sp>
        <p:nvSpPr>
          <p:cNvPr id="4" name="Tijdelijke aanduiding voor dianummer 3"/>
          <p:cNvSpPr>
            <a:spLocks noGrp="1"/>
          </p:cNvSpPr>
          <p:nvPr>
            <p:ph type="sldNum" sz="quarter" idx="10"/>
          </p:nvPr>
        </p:nvSpPr>
        <p:spPr/>
        <p:txBody>
          <a:bodyPr/>
          <a:lstStyle/>
          <a:p>
            <a:pPr>
              <a:defRPr/>
            </a:pPr>
            <a:fld id="{AB5256E8-836C-407C-BF72-955E7BE75F77}" type="slidenum">
              <a:rPr lang="en-US" smtClean="0"/>
              <a:pPr>
                <a:defRPr/>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Service </a:t>
            </a:r>
            <a:r>
              <a:rPr lang="nl-NL" dirty="0" err="1" smtClean="0"/>
              <a:t>descriptions</a:t>
            </a:r>
            <a:r>
              <a:rPr lang="nl-NL" baseline="0" dirty="0" smtClean="0"/>
              <a:t> have multiple </a:t>
            </a:r>
            <a:r>
              <a:rPr lang="nl-NL" baseline="0" dirty="0" err="1" smtClean="0"/>
              <a:t>sense</a:t>
            </a:r>
            <a:r>
              <a:rPr lang="nl-NL" baseline="0" dirty="0" smtClean="0"/>
              <a:t> sets, as </a:t>
            </a:r>
            <a:r>
              <a:rPr lang="nl-NL" baseline="0" dirty="0" err="1" smtClean="0"/>
              <a:t>some</a:t>
            </a:r>
            <a:r>
              <a:rPr lang="nl-NL" baseline="0" dirty="0" smtClean="0"/>
              <a:t> </a:t>
            </a:r>
            <a:r>
              <a:rPr lang="nl-NL" baseline="0" dirty="0" err="1" smtClean="0"/>
              <a:t>parts</a:t>
            </a:r>
            <a:r>
              <a:rPr lang="nl-NL" baseline="0" dirty="0" smtClean="0"/>
              <a:t> </a:t>
            </a:r>
            <a:r>
              <a:rPr lang="nl-NL" baseline="0" dirty="0" err="1" smtClean="0"/>
              <a:t>might</a:t>
            </a:r>
            <a:r>
              <a:rPr lang="nl-NL" baseline="0" dirty="0" smtClean="0"/>
              <a:t> </a:t>
            </a:r>
            <a:r>
              <a:rPr lang="nl-NL" baseline="0" dirty="0" err="1" smtClean="0"/>
              <a:t>be</a:t>
            </a:r>
            <a:r>
              <a:rPr lang="nl-NL" baseline="0" dirty="0" smtClean="0"/>
              <a:t> more important </a:t>
            </a:r>
            <a:r>
              <a:rPr lang="nl-NL" baseline="0" dirty="0" err="1" smtClean="0"/>
              <a:t>than</a:t>
            </a:r>
            <a:r>
              <a:rPr lang="nl-NL" baseline="0" dirty="0" smtClean="0"/>
              <a:t> </a:t>
            </a:r>
            <a:r>
              <a:rPr lang="nl-NL" baseline="0" dirty="0" err="1" smtClean="0"/>
              <a:t>others</a:t>
            </a:r>
            <a:r>
              <a:rPr lang="nl-NL" baseline="0" dirty="0" smtClean="0"/>
              <a:t>.</a:t>
            </a:r>
            <a:br>
              <a:rPr lang="nl-NL" baseline="0" dirty="0" smtClean="0"/>
            </a:br>
            <a:endParaRPr lang="nl-NL" baseline="0" dirty="0" smtClean="0"/>
          </a:p>
          <a:p>
            <a:r>
              <a:rPr lang="nl-NL" baseline="0" dirty="0" err="1" smtClean="0"/>
              <a:t>Jaccard</a:t>
            </a:r>
            <a:r>
              <a:rPr lang="nl-NL" baseline="0" dirty="0" smtClean="0"/>
              <a:t> index: </a:t>
            </a:r>
            <a:r>
              <a:rPr lang="nl-NL" baseline="0" dirty="0" err="1" smtClean="0"/>
              <a:t>by</a:t>
            </a:r>
            <a:r>
              <a:rPr lang="nl-NL" baseline="0" dirty="0" smtClean="0"/>
              <a:t> </a:t>
            </a:r>
            <a:r>
              <a:rPr lang="en-US" sz="1200" kern="1200" baseline="0" dirty="0" smtClean="0">
                <a:solidFill>
                  <a:schemeClr val="tx1"/>
                </a:solidFill>
                <a:latin typeface="Arial" charset="0"/>
                <a:ea typeface="ＭＳ Ｐゴシック" pitchFamily="48" charset="-128"/>
                <a:cs typeface="+mn-cs"/>
              </a:rPr>
              <a:t>dividing the number of senses/words which appear in both sets by the total number</a:t>
            </a:r>
          </a:p>
          <a:p>
            <a:r>
              <a:rPr lang="en-US" sz="1200" kern="1200" baseline="0" dirty="0" smtClean="0">
                <a:solidFill>
                  <a:schemeClr val="tx1"/>
                </a:solidFill>
                <a:latin typeface="Arial" charset="0"/>
                <a:ea typeface="ＭＳ Ｐゴシック" pitchFamily="48" charset="-128"/>
                <a:cs typeface="+mn-cs"/>
              </a:rPr>
              <a:t>of senses/words in both sets, a similarity coefficient can be calculated.</a:t>
            </a:r>
          </a:p>
          <a:p>
            <a:endParaRPr lang="en-US" sz="1200" kern="1200" baseline="0" dirty="0" smtClean="0">
              <a:solidFill>
                <a:schemeClr val="tx1"/>
              </a:solidFill>
              <a:latin typeface="Arial" charset="0"/>
              <a:ea typeface="ＭＳ Ｐゴシック" pitchFamily="48" charset="-128"/>
              <a:cs typeface="+mn-cs"/>
            </a:endParaRPr>
          </a:p>
          <a:p>
            <a:r>
              <a:rPr lang="en-US" sz="1200" kern="1200" baseline="0" dirty="0" smtClean="0">
                <a:solidFill>
                  <a:schemeClr val="tx1"/>
                </a:solidFill>
                <a:latin typeface="Arial" charset="0"/>
                <a:ea typeface="ＭＳ Ｐゴシック" pitchFamily="48" charset="-128"/>
                <a:cs typeface="+mn-cs"/>
              </a:rPr>
              <a:t>Drawback of </a:t>
            </a:r>
            <a:r>
              <a:rPr lang="en-US" sz="1200" kern="1200" baseline="0" dirty="0" err="1" smtClean="0">
                <a:solidFill>
                  <a:schemeClr val="tx1"/>
                </a:solidFill>
                <a:latin typeface="Arial" charset="0"/>
                <a:ea typeface="ＭＳ Ｐゴシック" pitchFamily="48" charset="-128"/>
                <a:cs typeface="+mn-cs"/>
              </a:rPr>
              <a:t>Jaccard</a:t>
            </a:r>
            <a:r>
              <a:rPr lang="en-US" sz="1200" kern="1200" baseline="0" dirty="0" smtClean="0">
                <a:solidFill>
                  <a:schemeClr val="tx1"/>
                </a:solidFill>
                <a:latin typeface="Arial" charset="0"/>
                <a:ea typeface="ＭＳ Ｐゴシック" pitchFamily="48" charset="-128"/>
                <a:cs typeface="+mn-cs"/>
              </a:rPr>
              <a:t>: only fully similar senses/words count, but we also want the degree of similarity incorporated. Hence we also look at similarity matching scores.</a:t>
            </a:r>
          </a:p>
          <a:p>
            <a:r>
              <a:rPr lang="en-US" sz="1200" kern="1200" baseline="0" dirty="0" smtClean="0">
                <a:solidFill>
                  <a:schemeClr val="tx1"/>
                </a:solidFill>
                <a:latin typeface="Arial" charset="0"/>
                <a:ea typeface="ＭＳ Ｐゴシック" pitchFamily="48" charset="-128"/>
                <a:cs typeface="+mn-cs"/>
              </a:rPr>
              <a:t>So, for both sets, we calculate for each sense the sense similarity and sum their average. The similarity of a sense with a sense set is calculated as their maximum similarity. The similarity </a:t>
            </a:r>
            <a:r>
              <a:rPr lang="en-US" sz="1200" kern="1200" baseline="0" dirty="0" err="1" smtClean="0">
                <a:solidFill>
                  <a:schemeClr val="tx1"/>
                </a:solidFill>
                <a:latin typeface="Arial" charset="0"/>
                <a:ea typeface="ＭＳ Ｐゴシック" pitchFamily="48" charset="-128"/>
                <a:cs typeface="+mn-cs"/>
              </a:rPr>
              <a:t>senseNorm</a:t>
            </a:r>
            <a:r>
              <a:rPr lang="en-US" sz="1200" kern="1200" baseline="0" dirty="0" smtClean="0">
                <a:solidFill>
                  <a:schemeClr val="tx1"/>
                </a:solidFill>
                <a:latin typeface="Arial" charset="0"/>
                <a:ea typeface="ＭＳ Ｐゴシック" pitchFamily="48" charset="-128"/>
                <a:cs typeface="+mn-cs"/>
              </a:rPr>
              <a:t> is based on the Jiang and </a:t>
            </a:r>
            <a:r>
              <a:rPr lang="en-US" sz="1200" kern="1200" baseline="0" dirty="0" err="1" smtClean="0">
                <a:solidFill>
                  <a:schemeClr val="tx1"/>
                </a:solidFill>
                <a:latin typeface="Arial" charset="0"/>
                <a:ea typeface="ＭＳ Ｐゴシック" pitchFamily="48" charset="-128"/>
                <a:cs typeface="+mn-cs"/>
              </a:rPr>
              <a:t>Conrath</a:t>
            </a:r>
            <a:r>
              <a:rPr lang="en-US" sz="1200" kern="1200" baseline="0" dirty="0" smtClean="0">
                <a:solidFill>
                  <a:schemeClr val="tx1"/>
                </a:solidFill>
                <a:latin typeface="Arial" charset="0"/>
                <a:ea typeface="ＭＳ Ｐゴシック" pitchFamily="48" charset="-128"/>
                <a:cs typeface="+mn-cs"/>
              </a:rPr>
              <a:t> similarity (</a:t>
            </a:r>
            <a:r>
              <a:rPr lang="en-US" sz="1200" kern="1200" baseline="0" dirty="0" err="1" smtClean="0">
                <a:solidFill>
                  <a:schemeClr val="tx1"/>
                </a:solidFill>
                <a:latin typeface="Arial" charset="0"/>
                <a:ea typeface="ＭＳ Ｐゴシック" pitchFamily="48" charset="-128"/>
                <a:cs typeface="+mn-cs"/>
              </a:rPr>
              <a:t>sim</a:t>
            </a:r>
            <a:r>
              <a:rPr lang="en-US" sz="1200" kern="1200" baseline="0" dirty="0" smtClean="0">
                <a:solidFill>
                  <a:schemeClr val="tx1"/>
                </a:solidFill>
                <a:latin typeface="Arial" charset="0"/>
                <a:ea typeface="ＭＳ Ｐゴシック" pitchFamily="48" charset="-128"/>
                <a:cs typeface="+mn-cs"/>
              </a:rPr>
              <a:t>).</a:t>
            </a:r>
          </a:p>
          <a:p>
            <a:r>
              <a:rPr lang="en-US" sz="1200" kern="1200" baseline="0" dirty="0" smtClean="0">
                <a:solidFill>
                  <a:schemeClr val="tx1"/>
                </a:solidFill>
                <a:latin typeface="Arial" charset="0"/>
                <a:ea typeface="ＭＳ Ｐゴシック" pitchFamily="48" charset="-128"/>
                <a:cs typeface="+mn-cs"/>
              </a:rPr>
              <a:t>For words the same holds, yet we do not take into account the sense similarity, but the </a:t>
            </a:r>
            <a:r>
              <a:rPr lang="en-US" sz="1200" kern="1200" baseline="0" dirty="0" err="1" smtClean="0">
                <a:solidFill>
                  <a:schemeClr val="tx1"/>
                </a:solidFill>
                <a:latin typeface="Arial" charset="0"/>
                <a:ea typeface="ＭＳ Ｐゴシック" pitchFamily="48" charset="-128"/>
                <a:cs typeface="+mn-cs"/>
              </a:rPr>
              <a:t>Levenshtein</a:t>
            </a:r>
            <a:r>
              <a:rPr lang="en-US" sz="1200" kern="1200" baseline="0" dirty="0" smtClean="0">
                <a:solidFill>
                  <a:schemeClr val="tx1"/>
                </a:solidFill>
                <a:latin typeface="Arial" charset="0"/>
                <a:ea typeface="ＭＳ Ｐゴシック" pitchFamily="48" charset="-128"/>
                <a:cs typeface="+mn-cs"/>
              </a:rPr>
              <a:t> distance, i.e., the number of changes needed to convert one word to another. We additionally take into account word length, making it more reliable.</a:t>
            </a:r>
            <a:endParaRPr lang="nl-NL" dirty="0"/>
          </a:p>
        </p:txBody>
      </p:sp>
      <p:sp>
        <p:nvSpPr>
          <p:cNvPr id="4" name="Tijdelijke aanduiding voor dianummer 3"/>
          <p:cNvSpPr>
            <a:spLocks noGrp="1"/>
          </p:cNvSpPr>
          <p:nvPr>
            <p:ph type="sldNum" sz="quarter" idx="10"/>
          </p:nvPr>
        </p:nvSpPr>
        <p:spPr/>
        <p:txBody>
          <a:bodyPr/>
          <a:lstStyle/>
          <a:p>
            <a:pPr>
              <a:defRPr/>
            </a:pPr>
            <a:fld id="{AB5256E8-836C-407C-BF72-955E7BE75F77}" type="slidenum">
              <a:rPr lang="en-US" smtClean="0"/>
              <a:pPr>
                <a:defRPr/>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pPr>
              <a:defRPr/>
            </a:pPr>
            <a:fld id="{AB5256E8-836C-407C-BF72-955E7BE75F77}" type="slidenum">
              <a:rPr lang="en-US" smtClean="0"/>
              <a:pPr>
                <a:defRPr/>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err="1" smtClean="0"/>
              <a:t>Simple</a:t>
            </a:r>
            <a:r>
              <a:rPr lang="nl-NL" dirty="0" smtClean="0"/>
              <a:t>: </a:t>
            </a:r>
            <a:r>
              <a:rPr lang="nl-NL" dirty="0" err="1" smtClean="0"/>
              <a:t>Jaccard</a:t>
            </a:r>
            <a:r>
              <a:rPr lang="nl-NL" dirty="0" smtClean="0"/>
              <a:t> </a:t>
            </a:r>
            <a:r>
              <a:rPr lang="nl-NL" dirty="0" err="1" smtClean="0"/>
              <a:t>but</a:t>
            </a:r>
            <a:r>
              <a:rPr lang="nl-NL" dirty="0" smtClean="0"/>
              <a:t> </a:t>
            </a:r>
            <a:r>
              <a:rPr lang="nl-NL" dirty="0" err="1" smtClean="0"/>
              <a:t>only</a:t>
            </a:r>
            <a:r>
              <a:rPr lang="nl-NL" dirty="0" smtClean="0"/>
              <a:t> </a:t>
            </a:r>
            <a:r>
              <a:rPr lang="nl-NL" dirty="0" err="1" smtClean="0"/>
              <a:t>on</a:t>
            </a:r>
            <a:r>
              <a:rPr lang="nl-NL" dirty="0" smtClean="0"/>
              <a:t> </a:t>
            </a:r>
            <a:r>
              <a:rPr lang="nl-NL" dirty="0" err="1" smtClean="0"/>
              <a:t>lexical</a:t>
            </a:r>
            <a:r>
              <a:rPr lang="nl-NL" dirty="0" smtClean="0"/>
              <a:t> </a:t>
            </a:r>
            <a:r>
              <a:rPr lang="nl-NL" dirty="0" err="1" smtClean="0"/>
              <a:t>representations</a:t>
            </a:r>
            <a:r>
              <a:rPr lang="nl-NL" dirty="0" smtClean="0"/>
              <a:t>, i.e., </a:t>
            </a:r>
            <a:r>
              <a:rPr lang="nl-NL" dirty="0" err="1" smtClean="0"/>
              <a:t>no</a:t>
            </a:r>
            <a:r>
              <a:rPr lang="nl-NL" dirty="0" smtClean="0"/>
              <a:t> NLP</a:t>
            </a:r>
            <a:endParaRPr lang="nl-NL" dirty="0"/>
          </a:p>
        </p:txBody>
      </p:sp>
      <p:sp>
        <p:nvSpPr>
          <p:cNvPr id="4" name="Tijdelijke aanduiding voor dianummer 3"/>
          <p:cNvSpPr>
            <a:spLocks noGrp="1"/>
          </p:cNvSpPr>
          <p:nvPr>
            <p:ph type="sldNum" sz="quarter" idx="10"/>
          </p:nvPr>
        </p:nvSpPr>
        <p:spPr/>
        <p:txBody>
          <a:bodyPr/>
          <a:lstStyle/>
          <a:p>
            <a:pPr>
              <a:defRPr/>
            </a:pPr>
            <a:fld id="{AB5256E8-836C-407C-BF72-955E7BE75F77}" type="slidenum">
              <a:rPr lang="en-US" smtClean="0"/>
              <a:pPr>
                <a:defRPr/>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p:spTree>
      <p:nvGrpSpPr>
        <p:cNvPr id="1" name=""/>
        <p:cNvGrpSpPr/>
        <p:nvPr/>
      </p:nvGrpSpPr>
      <p:grpSpPr>
        <a:xfrm>
          <a:off x="0" y="0"/>
          <a:ext cx="0" cy="0"/>
          <a:chOff x="0" y="0"/>
          <a:chExt cx="0" cy="0"/>
        </a:xfrm>
      </p:grpSpPr>
      <p:pic>
        <p:nvPicPr>
          <p:cNvPr id="4" name="Picture 11" descr="header"/>
          <p:cNvPicPr>
            <a:picLocks noChangeAspect="1" noChangeArrowheads="1"/>
          </p:cNvPicPr>
          <p:nvPr userDrawn="1"/>
        </p:nvPicPr>
        <p:blipFill>
          <a:blip r:embed="rId2" cstate="print">
            <a:lum bright="36000"/>
          </a:blip>
          <a:srcRect/>
          <a:stretch>
            <a:fillRect/>
          </a:stretch>
        </p:blipFill>
        <p:spPr bwMode="auto">
          <a:xfrm>
            <a:off x="715963" y="0"/>
            <a:ext cx="8428037" cy="2495550"/>
          </a:xfrm>
          <a:prstGeom prst="rect">
            <a:avLst/>
          </a:prstGeom>
          <a:noFill/>
          <a:ln w="9525">
            <a:noFill/>
            <a:miter lim="800000"/>
            <a:headEnd/>
            <a:tailEnd/>
          </a:ln>
        </p:spPr>
      </p:pic>
      <p:pic>
        <p:nvPicPr>
          <p:cNvPr id="5" name="Picture 2" descr="Erasmus PMS 3165"/>
          <p:cNvPicPr>
            <a:picLocks noChangeAspect="1" noChangeArrowheads="1"/>
          </p:cNvPicPr>
          <p:nvPr userDrawn="1"/>
        </p:nvPicPr>
        <p:blipFill>
          <a:blip r:embed="rId3" cstate="print">
            <a:clrChange>
              <a:clrFrom>
                <a:srgbClr val="FFFFFF"/>
              </a:clrFrom>
              <a:clrTo>
                <a:srgbClr val="FFFFFF">
                  <a:alpha val="0"/>
                </a:srgbClr>
              </a:clrTo>
            </a:clrChange>
          </a:blip>
          <a:srcRect/>
          <a:stretch>
            <a:fillRect/>
          </a:stretch>
        </p:blipFill>
        <p:spPr bwMode="auto">
          <a:xfrm>
            <a:off x="6172200" y="5984875"/>
            <a:ext cx="2743200" cy="644525"/>
          </a:xfrm>
          <a:prstGeom prst="rect">
            <a:avLst/>
          </a:prstGeom>
          <a:noFill/>
          <a:ln w="9525">
            <a:noFill/>
            <a:miter lim="800000"/>
            <a:headEnd/>
            <a:tailEnd/>
          </a:ln>
        </p:spPr>
      </p:pic>
      <p:pic>
        <p:nvPicPr>
          <p:cNvPr id="6" name="Picture 8" descr="band"/>
          <p:cNvPicPr>
            <a:picLocks noChangeAspect="1" noChangeArrowheads="1"/>
          </p:cNvPicPr>
          <p:nvPr userDrawn="1"/>
        </p:nvPicPr>
        <p:blipFill>
          <a:blip r:embed="rId4" cstate="print"/>
          <a:srcRect/>
          <a:stretch>
            <a:fillRect/>
          </a:stretch>
        </p:blipFill>
        <p:spPr bwMode="auto">
          <a:xfrm>
            <a:off x="0" y="0"/>
            <a:ext cx="719138" cy="6859588"/>
          </a:xfrm>
          <a:prstGeom prst="rect">
            <a:avLst/>
          </a:prstGeom>
          <a:noFill/>
          <a:ln w="9525">
            <a:noFill/>
            <a:miter lim="800000"/>
            <a:headEnd/>
            <a:tailEnd/>
          </a:ln>
        </p:spPr>
      </p:pic>
      <p:sp>
        <p:nvSpPr>
          <p:cNvPr id="19" name="Titel 18"/>
          <p:cNvSpPr>
            <a:spLocks noGrp="1"/>
          </p:cNvSpPr>
          <p:nvPr>
            <p:ph type="title"/>
          </p:nvPr>
        </p:nvSpPr>
        <p:spPr>
          <a:xfrm>
            <a:off x="714348" y="1428736"/>
            <a:ext cx="8429652" cy="1071570"/>
          </a:xfrm>
        </p:spPr>
        <p:txBody>
          <a:bodyPr anchorCtr="1"/>
          <a:lstStyle>
            <a:lvl1pPr algn="ctr">
              <a:defRPr>
                <a:solidFill>
                  <a:schemeClr val="bg1">
                    <a:lumMod val="95000"/>
                  </a:schemeClr>
                </a:solidFill>
              </a:defRPr>
            </a:lvl1pPr>
          </a:lstStyle>
          <a:p>
            <a:r>
              <a:rPr lang="nl-NL" dirty="0" smtClean="0"/>
              <a:t>Klik om de stijl te bewerken</a:t>
            </a:r>
            <a:endParaRPr lang="nl-NL" dirty="0"/>
          </a:p>
        </p:txBody>
      </p:sp>
      <p:sp>
        <p:nvSpPr>
          <p:cNvPr id="11" name="Rectangle 4"/>
          <p:cNvSpPr>
            <a:spLocks noGrp="1" noChangeArrowheads="1"/>
          </p:cNvSpPr>
          <p:nvPr>
            <p:ph type="subTitle" idx="1"/>
          </p:nvPr>
        </p:nvSpPr>
        <p:spPr>
          <a:xfrm>
            <a:off x="1692275" y="3860800"/>
            <a:ext cx="6400800" cy="1752600"/>
          </a:xfrm>
        </p:spPr>
        <p:txBody>
          <a:bodyPr/>
          <a:lstStyle>
            <a:lvl1pPr marL="0" indent="0" algn="ctr">
              <a:buFontTx/>
              <a:buNone/>
              <a:defRPr/>
            </a:lvl1pPr>
          </a:lstStyle>
          <a:p>
            <a:r>
              <a:rPr lang="en-US" dirty="0"/>
              <a:t>Click to edit Master subtitle style</a:t>
            </a:r>
          </a:p>
        </p:txBody>
      </p:sp>
      <p:sp>
        <p:nvSpPr>
          <p:cNvPr id="7" name="Tijdelijke aanduiding voor dianummer 5"/>
          <p:cNvSpPr>
            <a:spLocks noGrp="1"/>
          </p:cNvSpPr>
          <p:nvPr>
            <p:ph type="sldNum" sz="quarter" idx="10"/>
          </p:nvPr>
        </p:nvSpPr>
        <p:spPr/>
        <p:txBody>
          <a:bodyPr/>
          <a:lstStyle>
            <a:lvl1pPr>
              <a:defRPr/>
            </a:lvl1pPr>
          </a:lstStyle>
          <a:p>
            <a:pPr>
              <a:defRPr/>
            </a:pPr>
            <a:fld id="{68701FE2-DB23-44D8-8CBB-F23E08D2904B}" type="slidenum">
              <a:rPr lang="en-US"/>
              <a:pPr>
                <a:defRPr/>
              </a:pPr>
              <a:t>‹nr.›</a:t>
            </a:fld>
            <a:endParaRPr lang="en-US"/>
          </a:p>
        </p:txBody>
      </p:sp>
      <p:sp>
        <p:nvSpPr>
          <p:cNvPr id="8" name="Rectangle 4"/>
          <p:cNvSpPr>
            <a:spLocks noGrp="1" noChangeArrowheads="1"/>
          </p:cNvSpPr>
          <p:nvPr>
            <p:ph type="dt" sz="half" idx="11"/>
          </p:nvPr>
        </p:nvSpPr>
        <p:spPr>
          <a:xfrm>
            <a:off x="785813" y="6215063"/>
            <a:ext cx="8286750" cy="220662"/>
          </a:xfrm>
        </p:spPr>
        <p:txBody>
          <a:bodyPr/>
          <a:lstStyle>
            <a:lvl1pPr algn="ctr">
              <a:defRPr sz="1400"/>
            </a:lvl1pPr>
          </a:lstStyle>
          <a:p>
            <a:pPr>
              <a:defRPr/>
            </a:pPr>
            <a:r>
              <a:rPr lang="nl-NL" smtClean="0"/>
              <a:t>July 13, 2012</a:t>
            </a:r>
            <a:endParaRPr lang="en-US"/>
          </a:p>
        </p:txBody>
      </p:sp>
      <p:sp>
        <p:nvSpPr>
          <p:cNvPr id="9" name="Rectangle 5"/>
          <p:cNvSpPr>
            <a:spLocks noGrp="1" noChangeArrowheads="1"/>
          </p:cNvSpPr>
          <p:nvPr>
            <p:ph type="ftr" sz="quarter" idx="12"/>
          </p:nvPr>
        </p:nvSpPr>
        <p:spPr/>
        <p:txBody>
          <a:bodyPr/>
          <a:lstStyle>
            <a:lvl1pPr algn="ctr">
              <a:defRPr sz="1400"/>
            </a:lvl1pPr>
          </a:lstStyle>
          <a:p>
            <a:pPr>
              <a:defRPr/>
            </a:pPr>
            <a:r>
              <a:rPr lang="en-US" smtClean="0"/>
              <a:t>International Symposium on Management Intelligent Systems 2012 (IS-MiS 2012)</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International Symposium on Management Intelligent Systems 2012 (IS-MiS 2012)</a:t>
            </a:r>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nl-NL" smtClean="0"/>
              <a:t>July 13, 2012</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A8E3AE1-72A3-499F-B714-AA585CB35053}" type="slidenum">
              <a:rPr lang="en-US"/>
              <a:pPr>
                <a:defRPr/>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723063" y="274638"/>
            <a:ext cx="1963737" cy="6107112"/>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827088" y="274638"/>
            <a:ext cx="5743575" cy="6107112"/>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International Symposium on Management Intelligent Systems 2012 (IS-MiS 2012)</a:t>
            </a:r>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nl-NL" smtClean="0"/>
              <a:t>July 13, 2012</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390DF5D-6F34-4687-8973-0CC13319F7D1}" type="slidenum">
              <a:rPr lang="en-US"/>
              <a:pPr>
                <a:defRPr/>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dirty="0" smtClean="0"/>
              <a:t>Klik om de stijl te bewerken</a:t>
            </a:r>
            <a:endParaRPr lang="nl-NL" dirty="0"/>
          </a:p>
        </p:txBody>
      </p:sp>
      <p:sp>
        <p:nvSpPr>
          <p:cNvPr id="3" name="Tijdelijke aanduiding voor inhoud 2"/>
          <p:cNvSpPr>
            <a:spLocks noGrp="1"/>
          </p:cNvSpPr>
          <p:nvPr>
            <p:ph idx="1"/>
          </p:nvPr>
        </p:nvSpPr>
        <p:spPr/>
        <p:txBody>
          <a:body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4" name="Rectangle 5"/>
          <p:cNvSpPr>
            <a:spLocks noGrp="1" noChangeArrowheads="1"/>
          </p:cNvSpPr>
          <p:nvPr>
            <p:ph type="ftr" sz="quarter" idx="10"/>
          </p:nvPr>
        </p:nvSpPr>
        <p:spPr/>
        <p:txBody>
          <a:bodyPr/>
          <a:lstStyle>
            <a:lvl1pPr>
              <a:defRPr/>
            </a:lvl1pPr>
          </a:lstStyle>
          <a:p>
            <a:pPr>
              <a:defRPr/>
            </a:pPr>
            <a:r>
              <a:rPr lang="en-US" smtClean="0"/>
              <a:t>International Symposium on Management Intelligent Systems 2012 (IS-MiS 2012)</a:t>
            </a:r>
            <a:endParaRPr lang="en-US"/>
          </a:p>
        </p:txBody>
      </p:sp>
      <p:sp>
        <p:nvSpPr>
          <p:cNvPr id="5" name="Rectangle 6"/>
          <p:cNvSpPr>
            <a:spLocks noGrp="1" noChangeArrowheads="1"/>
          </p:cNvSpPr>
          <p:nvPr>
            <p:ph type="sldNum" sz="quarter" idx="11"/>
          </p:nvPr>
        </p:nvSpPr>
        <p:spPr/>
        <p:txBody>
          <a:bodyPr/>
          <a:lstStyle>
            <a:lvl1pPr>
              <a:defRPr/>
            </a:lvl1pPr>
          </a:lstStyle>
          <a:p>
            <a:pPr>
              <a:defRPr/>
            </a:pPr>
            <a:fld id="{2F8E8576-2A4C-4A1F-86C9-E7D7FFB8F8A2}" type="slidenum">
              <a:rPr lang="en-US"/>
              <a:pPr>
                <a:defRPr/>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International Symposium on Management Intelligent Systems 2012 (IS-MiS 2012)</a:t>
            </a:r>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nl-NL" smtClean="0"/>
              <a:t>July 13, 2012</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930912A-6F5E-4E1C-A74B-C712AF77B12D}" type="slidenum">
              <a:rPr lang="en-US"/>
              <a:pPr>
                <a:defRPr/>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827088" y="1412875"/>
            <a:ext cx="3852862"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832350" y="1412875"/>
            <a:ext cx="3854450"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International Symposium on Management Intelligent Systems 2012 (IS-MiS 2012)</a:t>
            </a:r>
            <a:endParaRPr lang="en-US"/>
          </a:p>
        </p:txBody>
      </p:sp>
      <p:sp>
        <p:nvSpPr>
          <p:cNvPr id="6" name="Rectangle 4"/>
          <p:cNvSpPr>
            <a:spLocks noGrp="1" noChangeArrowheads="1"/>
          </p:cNvSpPr>
          <p:nvPr>
            <p:ph type="dt" sz="half" idx="11"/>
          </p:nvPr>
        </p:nvSpPr>
        <p:spPr>
          <a:ln/>
        </p:spPr>
        <p:txBody>
          <a:bodyPr/>
          <a:lstStyle>
            <a:lvl1pPr>
              <a:defRPr/>
            </a:lvl1pPr>
          </a:lstStyle>
          <a:p>
            <a:pPr>
              <a:defRPr/>
            </a:pPr>
            <a:r>
              <a:rPr lang="nl-NL" smtClean="0"/>
              <a:t>July 13, 2012</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6EBAC2-D5C4-4DCB-9651-FB59868F0E25}" type="slidenum">
              <a:rPr lang="en-US"/>
              <a:pPr>
                <a:defRPr/>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a:xfrm>
            <a:off x="828675" y="1535113"/>
            <a:ext cx="38520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dirty="0" smtClean="0"/>
              <a:t>Klik om de modelstijlen te bewerken</a:t>
            </a:r>
          </a:p>
        </p:txBody>
      </p:sp>
      <p:sp>
        <p:nvSpPr>
          <p:cNvPr id="4" name="Tijdelijke aanduiding voor inhoud 3"/>
          <p:cNvSpPr>
            <a:spLocks noGrp="1"/>
          </p:cNvSpPr>
          <p:nvPr>
            <p:ph sz="half" idx="2"/>
          </p:nvPr>
        </p:nvSpPr>
        <p:spPr>
          <a:xfrm>
            <a:off x="828674" y="2192356"/>
            <a:ext cx="38520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11" name="Titel 1"/>
          <p:cNvSpPr>
            <a:spLocks noGrp="1"/>
          </p:cNvSpPr>
          <p:nvPr>
            <p:ph type="title"/>
          </p:nvPr>
        </p:nvSpPr>
        <p:spPr>
          <a:xfrm>
            <a:off x="827088" y="274638"/>
            <a:ext cx="7859712" cy="1143000"/>
          </a:xfrm>
        </p:spPr>
        <p:txBody>
          <a:bodyPr/>
          <a:lstStyle/>
          <a:p>
            <a:r>
              <a:rPr lang="nl-NL" smtClean="0"/>
              <a:t>Klik om de stijl te bewerken</a:t>
            </a:r>
            <a:endParaRPr lang="nl-NL"/>
          </a:p>
        </p:txBody>
      </p:sp>
      <p:sp>
        <p:nvSpPr>
          <p:cNvPr id="12" name="Tijdelijke aanduiding voor tekst 2"/>
          <p:cNvSpPr>
            <a:spLocks noGrp="1"/>
          </p:cNvSpPr>
          <p:nvPr>
            <p:ph type="body" idx="13"/>
          </p:nvPr>
        </p:nvSpPr>
        <p:spPr>
          <a:xfrm>
            <a:off x="4857752" y="1540669"/>
            <a:ext cx="38520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dirty="0" smtClean="0"/>
              <a:t>Klik om de modelstijlen te bewerken</a:t>
            </a:r>
          </a:p>
        </p:txBody>
      </p:sp>
      <p:sp>
        <p:nvSpPr>
          <p:cNvPr id="13" name="Tijdelijke aanduiding voor inhoud 3"/>
          <p:cNvSpPr>
            <a:spLocks noGrp="1"/>
          </p:cNvSpPr>
          <p:nvPr>
            <p:ph sz="half" idx="14"/>
          </p:nvPr>
        </p:nvSpPr>
        <p:spPr>
          <a:xfrm>
            <a:off x="4857751" y="2197912"/>
            <a:ext cx="38520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7" name="Rectangle 5"/>
          <p:cNvSpPr>
            <a:spLocks noGrp="1" noChangeArrowheads="1"/>
          </p:cNvSpPr>
          <p:nvPr>
            <p:ph type="ftr" sz="quarter" idx="15"/>
          </p:nvPr>
        </p:nvSpPr>
        <p:spPr>
          <a:ln/>
        </p:spPr>
        <p:txBody>
          <a:bodyPr/>
          <a:lstStyle>
            <a:lvl1pPr>
              <a:defRPr/>
            </a:lvl1pPr>
          </a:lstStyle>
          <a:p>
            <a:pPr>
              <a:defRPr/>
            </a:pPr>
            <a:r>
              <a:rPr lang="en-US" smtClean="0"/>
              <a:t>International Symposium on Management Intelligent Systems 2012 (IS-MiS 2012)</a:t>
            </a:r>
            <a:endParaRPr lang="en-US"/>
          </a:p>
        </p:txBody>
      </p:sp>
      <p:sp>
        <p:nvSpPr>
          <p:cNvPr id="8" name="Rectangle 4"/>
          <p:cNvSpPr>
            <a:spLocks noGrp="1" noChangeArrowheads="1"/>
          </p:cNvSpPr>
          <p:nvPr>
            <p:ph type="dt" sz="half" idx="16"/>
          </p:nvPr>
        </p:nvSpPr>
        <p:spPr>
          <a:ln/>
        </p:spPr>
        <p:txBody>
          <a:bodyPr/>
          <a:lstStyle>
            <a:lvl1pPr>
              <a:defRPr/>
            </a:lvl1pPr>
          </a:lstStyle>
          <a:p>
            <a:pPr>
              <a:defRPr/>
            </a:pPr>
            <a:r>
              <a:rPr lang="nl-NL" smtClean="0"/>
              <a:t>July 13, 2012</a:t>
            </a:r>
            <a:endParaRPr lang="en-US"/>
          </a:p>
        </p:txBody>
      </p:sp>
      <p:sp>
        <p:nvSpPr>
          <p:cNvPr id="9" name="Rectangle 6"/>
          <p:cNvSpPr>
            <a:spLocks noGrp="1" noChangeArrowheads="1"/>
          </p:cNvSpPr>
          <p:nvPr>
            <p:ph type="sldNum" sz="quarter" idx="17"/>
          </p:nvPr>
        </p:nvSpPr>
        <p:spPr>
          <a:ln/>
        </p:spPr>
        <p:txBody>
          <a:bodyPr/>
          <a:lstStyle>
            <a:lvl1pPr>
              <a:defRPr/>
            </a:lvl1pPr>
          </a:lstStyle>
          <a:p>
            <a:pPr>
              <a:defRPr/>
            </a:pPr>
            <a:fld id="{AB4F138E-335E-43C6-80AE-373C0CF3F432}" type="slidenum">
              <a:rPr lang="en-US"/>
              <a:pPr>
                <a:defRPr/>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Rectangle 5"/>
          <p:cNvSpPr>
            <a:spLocks noGrp="1" noChangeArrowheads="1"/>
          </p:cNvSpPr>
          <p:nvPr>
            <p:ph type="ftr" sz="quarter" idx="10"/>
          </p:nvPr>
        </p:nvSpPr>
        <p:spPr>
          <a:ln/>
        </p:spPr>
        <p:txBody>
          <a:bodyPr/>
          <a:lstStyle>
            <a:lvl1pPr>
              <a:defRPr/>
            </a:lvl1pPr>
          </a:lstStyle>
          <a:p>
            <a:pPr>
              <a:defRPr/>
            </a:pPr>
            <a:r>
              <a:rPr lang="en-US" smtClean="0"/>
              <a:t>International Symposium on Management Intelligent Systems 2012 (IS-MiS 2012)</a:t>
            </a:r>
            <a:endParaRPr lang="en-US"/>
          </a:p>
        </p:txBody>
      </p:sp>
      <p:sp>
        <p:nvSpPr>
          <p:cNvPr id="4" name="Rectangle 4"/>
          <p:cNvSpPr>
            <a:spLocks noGrp="1" noChangeArrowheads="1"/>
          </p:cNvSpPr>
          <p:nvPr>
            <p:ph type="dt" sz="half" idx="11"/>
          </p:nvPr>
        </p:nvSpPr>
        <p:spPr>
          <a:ln/>
        </p:spPr>
        <p:txBody>
          <a:bodyPr/>
          <a:lstStyle>
            <a:lvl1pPr>
              <a:defRPr/>
            </a:lvl1pPr>
          </a:lstStyle>
          <a:p>
            <a:pPr>
              <a:defRPr/>
            </a:pPr>
            <a:r>
              <a:rPr lang="nl-NL" smtClean="0"/>
              <a:t>July 13, 2012</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0002405-1E06-4ACC-B007-573ED81881FA}" type="slidenum">
              <a:rPr lang="en-US"/>
              <a:pPr>
                <a:defRPr/>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smtClean="0"/>
              <a:t>International Symposium on Management Intelligent Systems 2012 (IS-MiS 2012)</a:t>
            </a:r>
            <a:endParaRPr lang="en-US"/>
          </a:p>
        </p:txBody>
      </p:sp>
      <p:sp>
        <p:nvSpPr>
          <p:cNvPr id="3" name="Rectangle 4"/>
          <p:cNvSpPr>
            <a:spLocks noGrp="1" noChangeArrowheads="1"/>
          </p:cNvSpPr>
          <p:nvPr>
            <p:ph type="dt" sz="half" idx="11"/>
          </p:nvPr>
        </p:nvSpPr>
        <p:spPr>
          <a:ln/>
        </p:spPr>
        <p:txBody>
          <a:bodyPr/>
          <a:lstStyle>
            <a:lvl1pPr>
              <a:defRPr/>
            </a:lvl1pPr>
          </a:lstStyle>
          <a:p>
            <a:pPr>
              <a:defRPr/>
            </a:pPr>
            <a:r>
              <a:rPr lang="nl-NL" smtClean="0"/>
              <a:t>July 13, 2012</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2EFD66A-7B4D-473A-9110-D05485DB6D2D}" type="slidenum">
              <a:rPr lang="en-US"/>
              <a:pPr>
                <a:defRPr/>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57224"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4000496" y="273050"/>
            <a:ext cx="468630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4" name="Tijdelijke aanduiding voor tekst 3"/>
          <p:cNvSpPr>
            <a:spLocks noGrp="1"/>
          </p:cNvSpPr>
          <p:nvPr>
            <p:ph type="body" sz="half" idx="2"/>
          </p:nvPr>
        </p:nvSpPr>
        <p:spPr>
          <a:xfrm>
            <a:off x="857224"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International Symposium on Management Intelligent Systems 2012 (IS-MiS 2012)</a:t>
            </a:r>
            <a:endParaRPr lang="en-US"/>
          </a:p>
        </p:txBody>
      </p:sp>
      <p:sp>
        <p:nvSpPr>
          <p:cNvPr id="6" name="Rectangle 4"/>
          <p:cNvSpPr>
            <a:spLocks noGrp="1" noChangeArrowheads="1"/>
          </p:cNvSpPr>
          <p:nvPr>
            <p:ph type="dt" sz="half" idx="11"/>
          </p:nvPr>
        </p:nvSpPr>
        <p:spPr>
          <a:ln/>
        </p:spPr>
        <p:txBody>
          <a:bodyPr/>
          <a:lstStyle>
            <a:lvl1pPr>
              <a:defRPr/>
            </a:lvl1pPr>
          </a:lstStyle>
          <a:p>
            <a:pPr>
              <a:defRPr/>
            </a:pPr>
            <a:r>
              <a:rPr lang="nl-NL" smtClean="0"/>
              <a:t>July 13, 2012</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1EFB54F-1531-4AD3-9A08-E808C1044946}" type="slidenum">
              <a:rPr lang="en-US"/>
              <a:pPr>
                <a:defRPr/>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International Symposium on Management Intelligent Systems 2012 (IS-MiS 2012)</a:t>
            </a:r>
            <a:endParaRPr lang="en-US"/>
          </a:p>
        </p:txBody>
      </p:sp>
      <p:sp>
        <p:nvSpPr>
          <p:cNvPr id="6" name="Rectangle 4"/>
          <p:cNvSpPr>
            <a:spLocks noGrp="1" noChangeArrowheads="1"/>
          </p:cNvSpPr>
          <p:nvPr>
            <p:ph type="dt" sz="half" idx="11"/>
          </p:nvPr>
        </p:nvSpPr>
        <p:spPr>
          <a:ln/>
        </p:spPr>
        <p:txBody>
          <a:bodyPr/>
          <a:lstStyle>
            <a:lvl1pPr>
              <a:defRPr/>
            </a:lvl1pPr>
          </a:lstStyle>
          <a:p>
            <a:pPr>
              <a:defRPr/>
            </a:pPr>
            <a:r>
              <a:rPr lang="nl-NL" smtClean="0"/>
              <a:t>July 13, 2012</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B025ED-AEA2-4527-BC4A-DA547D1137EF}" type="slidenum">
              <a:rPr lang="en-US"/>
              <a:pPr>
                <a:defRPr/>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827088" y="274638"/>
            <a:ext cx="785971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827088" y="1412875"/>
            <a:ext cx="7859712" cy="4968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1621" name="Rectangle 5"/>
          <p:cNvSpPr>
            <a:spLocks noGrp="1" noChangeArrowheads="1"/>
          </p:cNvSpPr>
          <p:nvPr>
            <p:ph type="ftr" sz="quarter" idx="3"/>
          </p:nvPr>
        </p:nvSpPr>
        <p:spPr bwMode="auto">
          <a:xfrm>
            <a:off x="785813" y="6500813"/>
            <a:ext cx="8286750" cy="220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48" charset="-128"/>
              </a:defRPr>
            </a:lvl1pPr>
          </a:lstStyle>
          <a:p>
            <a:pPr>
              <a:defRPr/>
            </a:pPr>
            <a:r>
              <a:rPr lang="en-US" smtClean="0"/>
              <a:t>International Symposium on Management Intelligent Systems 2012 (IS-MiS 2012)</a:t>
            </a:r>
            <a:endParaRPr lang="en-US"/>
          </a:p>
        </p:txBody>
      </p:sp>
      <p:sp>
        <p:nvSpPr>
          <p:cNvPr id="111620" name="Rectangle 4"/>
          <p:cNvSpPr>
            <a:spLocks noGrp="1" noChangeArrowheads="1"/>
          </p:cNvSpPr>
          <p:nvPr>
            <p:ph type="dt" sz="half" idx="2"/>
          </p:nvPr>
        </p:nvSpPr>
        <p:spPr bwMode="auto">
          <a:xfrm>
            <a:off x="785813" y="6500813"/>
            <a:ext cx="1731962" cy="220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48" charset="-128"/>
              </a:defRPr>
            </a:lvl1pPr>
          </a:lstStyle>
          <a:p>
            <a:pPr>
              <a:defRPr/>
            </a:pPr>
            <a:r>
              <a:rPr lang="nl-NL" smtClean="0"/>
              <a:t>July 13, 2012</a:t>
            </a:r>
            <a:endParaRPr lang="en-US"/>
          </a:p>
        </p:txBody>
      </p:sp>
      <p:sp>
        <p:nvSpPr>
          <p:cNvPr id="111622" name="Rectangle 6"/>
          <p:cNvSpPr>
            <a:spLocks noGrp="1" noChangeArrowheads="1"/>
          </p:cNvSpPr>
          <p:nvPr>
            <p:ph type="sldNum" sz="quarter" idx="4"/>
          </p:nvPr>
        </p:nvSpPr>
        <p:spPr bwMode="auto">
          <a:xfrm>
            <a:off x="8388350" y="115888"/>
            <a:ext cx="6223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48" charset="-128"/>
              </a:defRPr>
            </a:lvl1pPr>
          </a:lstStyle>
          <a:p>
            <a:pPr>
              <a:defRPr/>
            </a:pPr>
            <a:fld id="{9D027F74-F849-4B9D-9A9F-1EC310C14274}" type="slidenum">
              <a:rPr lang="en-US"/>
              <a:pPr>
                <a:defRPr/>
              </a:pPr>
              <a:t>‹nr.›</a:t>
            </a:fld>
            <a:endParaRPr lang="en-US"/>
          </a:p>
        </p:txBody>
      </p:sp>
      <p:pic>
        <p:nvPicPr>
          <p:cNvPr id="3079" name="Picture 8" descr="band"/>
          <p:cNvPicPr>
            <a:picLocks noChangeAspect="1" noChangeArrowheads="1"/>
          </p:cNvPicPr>
          <p:nvPr userDrawn="1"/>
        </p:nvPicPr>
        <p:blipFill>
          <a:blip r:embed="rId13" cstate="print"/>
          <a:srcRect/>
          <a:stretch>
            <a:fillRect/>
          </a:stretch>
        </p:blipFill>
        <p:spPr bwMode="auto">
          <a:xfrm>
            <a:off x="0" y="0"/>
            <a:ext cx="719138" cy="68595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84" r:id="rId1"/>
    <p:sldLayoutId id="2147483985"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hf sldNum="0" hdr="0"/>
  <p:txStyles>
    <p:titleStyle>
      <a:lvl1pPr algn="l" rtl="0" eaLnBrk="0" fontAlgn="base" hangingPunct="0">
        <a:spcBef>
          <a:spcPct val="0"/>
        </a:spcBef>
        <a:spcAft>
          <a:spcPct val="0"/>
        </a:spcAft>
        <a:defRPr sz="3600" b="1">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Arial" charset="0"/>
        </a:defRPr>
      </a:lvl2pPr>
      <a:lvl3pPr algn="l" rtl="0" eaLnBrk="0" fontAlgn="base" hangingPunct="0">
        <a:spcBef>
          <a:spcPct val="0"/>
        </a:spcBef>
        <a:spcAft>
          <a:spcPct val="0"/>
        </a:spcAft>
        <a:defRPr sz="3600" b="1">
          <a:solidFill>
            <a:schemeClr val="tx2"/>
          </a:solidFill>
          <a:latin typeface="Arial" charset="0"/>
        </a:defRPr>
      </a:lvl3pPr>
      <a:lvl4pPr algn="l" rtl="0" eaLnBrk="0" fontAlgn="base" hangingPunct="0">
        <a:spcBef>
          <a:spcPct val="0"/>
        </a:spcBef>
        <a:spcAft>
          <a:spcPct val="0"/>
        </a:spcAft>
        <a:defRPr sz="3600" b="1">
          <a:solidFill>
            <a:schemeClr val="tx2"/>
          </a:solidFill>
          <a:latin typeface="Arial" charset="0"/>
        </a:defRPr>
      </a:lvl4pPr>
      <a:lvl5pPr algn="l" rtl="0" eaLnBrk="0" fontAlgn="base" hangingPunct="0">
        <a:spcBef>
          <a:spcPct val="0"/>
        </a:spcBef>
        <a:spcAft>
          <a:spcPct val="0"/>
        </a:spcAft>
        <a:defRPr sz="3600" b="1">
          <a:solidFill>
            <a:schemeClr val="tx2"/>
          </a:solidFill>
          <a:latin typeface="Arial" charset="0"/>
        </a:defRPr>
      </a:lvl5pPr>
      <a:lvl6pPr marL="457200" algn="l" rtl="0" fontAlgn="base">
        <a:spcBef>
          <a:spcPct val="0"/>
        </a:spcBef>
        <a:spcAft>
          <a:spcPct val="0"/>
        </a:spcAft>
        <a:defRPr sz="3600" b="1">
          <a:solidFill>
            <a:schemeClr val="tx2"/>
          </a:solidFill>
          <a:latin typeface="Arial" charset="0"/>
        </a:defRPr>
      </a:lvl6pPr>
      <a:lvl7pPr marL="914400" algn="l" rtl="0" fontAlgn="base">
        <a:spcBef>
          <a:spcPct val="0"/>
        </a:spcBef>
        <a:spcAft>
          <a:spcPct val="0"/>
        </a:spcAft>
        <a:defRPr sz="3600" b="1">
          <a:solidFill>
            <a:schemeClr val="tx2"/>
          </a:solidFill>
          <a:latin typeface="Arial" charset="0"/>
        </a:defRPr>
      </a:lvl7pPr>
      <a:lvl8pPr marL="1371600" algn="l" rtl="0" fontAlgn="base">
        <a:spcBef>
          <a:spcPct val="0"/>
        </a:spcBef>
        <a:spcAft>
          <a:spcPct val="0"/>
        </a:spcAft>
        <a:defRPr sz="3600" b="1">
          <a:solidFill>
            <a:schemeClr val="tx2"/>
          </a:solidFill>
          <a:latin typeface="Arial" charset="0"/>
        </a:defRPr>
      </a:lvl8pPr>
      <a:lvl9pPr marL="1828800" algn="l" rtl="0" fontAlgn="base">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ordysangers@hotmail.com" TargetMode="External"/><Relationship Id="rId7" Type="http://schemas.openxmlformats.org/officeDocument/2006/relationships/hyperlink" Target="mailto:vadim.chepegin@tiegloba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hogenboom@ese.eur.nl" TargetMode="External"/><Relationship Id="rId5" Type="http://schemas.openxmlformats.org/officeDocument/2006/relationships/hyperlink" Target="mailto:fhogenboom@ese.eur.nl" TargetMode="External"/><Relationship Id="rId4" Type="http://schemas.openxmlformats.org/officeDocument/2006/relationships/hyperlink" Target="mailto:frasincar@ese.eur.nl"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714375" y="1428750"/>
            <a:ext cx="8429625" cy="1071563"/>
          </a:xfrm>
        </p:spPr>
        <p:txBody>
          <a:bodyPr/>
          <a:lstStyle/>
          <a:p>
            <a:r>
              <a:rPr lang="en-US" sz="3200" dirty="0" smtClean="0"/>
              <a:t>A Linguistic Approach for</a:t>
            </a:r>
            <a:br>
              <a:rPr lang="en-US" sz="3200" dirty="0" smtClean="0"/>
            </a:br>
            <a:r>
              <a:rPr lang="en-US" sz="3200" dirty="0" smtClean="0"/>
              <a:t>Semantic Web </a:t>
            </a:r>
            <a:r>
              <a:rPr lang="nl-NL" sz="3200" dirty="0" smtClean="0"/>
              <a:t>Service </a:t>
            </a:r>
            <a:r>
              <a:rPr lang="nl-NL" sz="3200" dirty="0" err="1" smtClean="0"/>
              <a:t>Discovery</a:t>
            </a:r>
            <a:endParaRPr lang="en-US" sz="3200" dirty="0"/>
          </a:p>
        </p:txBody>
      </p:sp>
      <p:sp>
        <p:nvSpPr>
          <p:cNvPr id="6147" name="Tijdelijke aanduiding voor voettekst 3"/>
          <p:cNvSpPr>
            <a:spLocks noGrp="1"/>
          </p:cNvSpPr>
          <p:nvPr>
            <p:ph type="ftr" sz="quarter" idx="12"/>
          </p:nvPr>
        </p:nvSpPr>
        <p:spPr>
          <a:noFill/>
        </p:spPr>
        <p:txBody>
          <a:bodyPr/>
          <a:lstStyle/>
          <a:p>
            <a:r>
              <a:rPr lang="en-US" dirty="0" smtClean="0">
                <a:ea typeface="ＭＳ Ｐゴシック" pitchFamily="34" charset="-128"/>
              </a:rPr>
              <a:t>International Symposium on Management Intelligent Systems 2012 (IS-</a:t>
            </a:r>
            <a:r>
              <a:rPr lang="en-US" dirty="0" err="1" smtClean="0">
                <a:ea typeface="ＭＳ Ｐゴシック" pitchFamily="34" charset="-128"/>
              </a:rPr>
              <a:t>MiS</a:t>
            </a:r>
            <a:r>
              <a:rPr lang="en-US" dirty="0" smtClean="0">
                <a:ea typeface="ＭＳ Ｐゴシック" pitchFamily="34" charset="-128"/>
              </a:rPr>
              <a:t> 2012)</a:t>
            </a:r>
          </a:p>
        </p:txBody>
      </p:sp>
      <p:sp>
        <p:nvSpPr>
          <p:cNvPr id="6148" name="Tijdelijke aanduiding voor datum 7"/>
          <p:cNvSpPr>
            <a:spLocks noGrp="1"/>
          </p:cNvSpPr>
          <p:nvPr>
            <p:ph type="dt" sz="quarter" idx="11"/>
          </p:nvPr>
        </p:nvSpPr>
        <p:spPr>
          <a:noFill/>
        </p:spPr>
        <p:txBody>
          <a:bodyPr/>
          <a:lstStyle/>
          <a:p>
            <a:r>
              <a:rPr lang="nl-NL" smtClean="0">
                <a:ea typeface="ＭＳ Ｐゴシック" pitchFamily="34" charset="-128"/>
              </a:rPr>
              <a:t>July 13, 2012</a:t>
            </a:r>
            <a:endParaRPr lang="en-US" smtClean="0">
              <a:ea typeface="ＭＳ Ｐゴシック" pitchFamily="34" charset="-128"/>
            </a:endParaRPr>
          </a:p>
        </p:txBody>
      </p:sp>
      <p:graphicFrame>
        <p:nvGraphicFramePr>
          <p:cNvPr id="8" name="Tabel 7"/>
          <p:cNvGraphicFramePr>
            <a:graphicFrameLocks noGrp="1"/>
          </p:cNvGraphicFramePr>
          <p:nvPr/>
        </p:nvGraphicFramePr>
        <p:xfrm>
          <a:off x="1475656" y="2995384"/>
          <a:ext cx="6840760" cy="3017520"/>
        </p:xfrm>
        <a:graphic>
          <a:graphicData uri="http://schemas.openxmlformats.org/drawingml/2006/table">
            <a:tbl>
              <a:tblPr firstRow="1" bandRow="1">
                <a:tableStyleId>{2D5ABB26-0587-4C30-8999-92F81FD0307C}</a:tableStyleId>
              </a:tblPr>
              <a:tblGrid>
                <a:gridCol w="432048"/>
                <a:gridCol w="1848205"/>
                <a:gridCol w="1140127"/>
                <a:gridCol w="1140127"/>
                <a:gridCol w="1848205"/>
                <a:gridCol w="432048"/>
              </a:tblGrid>
              <a:tr h="576064">
                <a:tc gridSpan="2">
                  <a:txBody>
                    <a:bodyPr/>
                    <a:lstStyle/>
                    <a:p>
                      <a:pPr algn="ctr"/>
                      <a:r>
                        <a:rPr lang="en-US" sz="1500" b="1" noProof="0" dirty="0" smtClean="0">
                          <a:solidFill>
                            <a:srgbClr val="00393F"/>
                          </a:solidFill>
                        </a:rPr>
                        <a:t>Jordy Sangers*</a:t>
                      </a:r>
                    </a:p>
                    <a:p>
                      <a:pPr algn="ctr"/>
                      <a:r>
                        <a:rPr lang="en-US" sz="1300" b="0" u="sng" noProof="0" dirty="0" smtClean="0">
                          <a:solidFill>
                            <a:schemeClr val="accent1">
                              <a:lumMod val="50000"/>
                            </a:schemeClr>
                          </a:solidFill>
                          <a:hlinkClick r:id="rId3"/>
                        </a:rPr>
                        <a:t>jordysangers@hotmail.com</a:t>
                      </a:r>
                      <a:endParaRPr lang="en-US" sz="1300" u="sng" noProof="0" dirty="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nl-NL"/>
                    </a:p>
                  </a:txBody>
                  <a:tcPr/>
                </a:tc>
                <a:tc gridSpan="2">
                  <a:txBody>
                    <a:bodyPr/>
                    <a:lstStyle/>
                    <a:p>
                      <a:pPr algn="ctr"/>
                      <a:r>
                        <a:rPr lang="en-US" sz="1500" b="1" noProof="0" dirty="0" smtClean="0">
                          <a:solidFill>
                            <a:srgbClr val="00393F"/>
                          </a:solidFill>
                        </a:rPr>
                        <a:t>Flavius Frasincar*</a:t>
                      </a:r>
                      <a:endParaRPr lang="en-US" sz="1500" b="1" baseline="30000" noProof="0" dirty="0" smtClean="0">
                        <a:solidFill>
                          <a:srgbClr val="00393F"/>
                        </a:solidFill>
                      </a:endParaRPr>
                    </a:p>
                    <a:p>
                      <a:pPr algn="ctr"/>
                      <a:r>
                        <a:rPr lang="en-US" sz="1300" b="0" u="sng" noProof="0" dirty="0" smtClean="0">
                          <a:solidFill>
                            <a:schemeClr val="accent1">
                              <a:lumMod val="50000"/>
                            </a:schemeClr>
                          </a:solidFill>
                          <a:hlinkClick r:id="rId4"/>
                        </a:rPr>
                        <a:t>frasincar@ese.eur.nl</a:t>
                      </a:r>
                      <a:endParaRPr lang="en-US" sz="1300" u="sng" noProof="0" dirty="0" smtClean="0"/>
                    </a:p>
                    <a:p>
                      <a:pPr algn="ctr"/>
                      <a:endParaRPr lang="en-US" sz="1300" u="sng" noProof="0" dirty="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nl-NL"/>
                    </a:p>
                  </a:txBody>
                  <a:tcPr/>
                </a:tc>
                <a:tc gridSpan="2">
                  <a:txBody>
                    <a:bodyPr/>
                    <a:lstStyle/>
                    <a:p>
                      <a:pPr algn="ctr"/>
                      <a:r>
                        <a:rPr lang="en-US" sz="1500" b="1" noProof="0" dirty="0" smtClean="0">
                          <a:solidFill>
                            <a:srgbClr val="00393F"/>
                          </a:solidFill>
                        </a:rPr>
                        <a:t>Frederik Hogenboom*</a:t>
                      </a:r>
                    </a:p>
                    <a:p>
                      <a:pPr algn="ctr"/>
                      <a:r>
                        <a:rPr lang="en-US" sz="1300" b="0" u="sng" noProof="0" dirty="0" smtClean="0">
                          <a:solidFill>
                            <a:schemeClr val="accent1">
                              <a:lumMod val="50000"/>
                            </a:schemeClr>
                          </a:solidFill>
                          <a:hlinkClick r:id="rId5"/>
                        </a:rPr>
                        <a:t>fhogenboom@ese.eur.nl</a:t>
                      </a:r>
                      <a:endParaRPr lang="en-US" sz="1300" u="sng" noProof="0" dirty="0" smtClean="0"/>
                    </a:p>
                    <a:p>
                      <a:pPr algn="ctr"/>
                      <a:endParaRPr lang="en-US" sz="1300" u="sng" noProof="0" dirty="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nl-NL"/>
                    </a:p>
                  </a:txBody>
                  <a:tcPr/>
                </a:tc>
              </a:tr>
              <a:tr h="576064">
                <a:tc>
                  <a:txBody>
                    <a:bodyPr/>
                    <a:lstStyle/>
                    <a:p>
                      <a:pPr algn="ctr"/>
                      <a:endParaRPr lang="en-US" sz="1300" u="sng" noProof="0" dirty="0" smtClean="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lang="en-US" sz="1400" b="1" noProof="0" dirty="0" smtClean="0">
                          <a:solidFill>
                            <a:srgbClr val="00393F"/>
                          </a:solidFill>
                        </a:rPr>
                        <a:t>Alexander Hogenboom</a:t>
                      </a:r>
                      <a:r>
                        <a:rPr lang="en-US" sz="1400" b="1" baseline="30000" noProof="0" dirty="0" smtClean="0">
                          <a:solidFill>
                            <a:srgbClr val="00393F"/>
                          </a:solidFill>
                        </a:rPr>
                        <a:t>*</a:t>
                      </a:r>
                      <a:endParaRPr lang="en-US" sz="1400" b="1" noProof="0" dirty="0" smtClean="0">
                        <a:solidFill>
                          <a:srgbClr val="00393F"/>
                        </a:solidFill>
                      </a:endParaRPr>
                    </a:p>
                    <a:p>
                      <a:pPr algn="ctr"/>
                      <a:r>
                        <a:rPr lang="en-US" sz="1200" b="0" u="sng" noProof="0" dirty="0" smtClean="0">
                          <a:solidFill>
                            <a:schemeClr val="accent1">
                              <a:lumMod val="50000"/>
                            </a:schemeClr>
                          </a:solidFill>
                          <a:hlinkClick r:id="rId6"/>
                        </a:rPr>
                        <a:t>hogenboom@ese.eur.nl</a:t>
                      </a:r>
                      <a:endParaRPr lang="en-US" sz="1200" u="sng" noProof="0" dirty="0" smtClean="0"/>
                    </a:p>
                    <a:p>
                      <a:pPr algn="ctr"/>
                      <a:endParaRPr lang="en-US" sz="1300" u="sng" noProof="0" dirty="0" smtClean="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1300" u="sng" noProof="0" dirty="0" smtClean="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lang="en-US" sz="1500" b="1" noProof="0" dirty="0" err="1" smtClean="0">
                          <a:solidFill>
                            <a:srgbClr val="00393F"/>
                          </a:solidFill>
                        </a:rPr>
                        <a:t>Vadim</a:t>
                      </a:r>
                      <a:r>
                        <a:rPr lang="en-US" sz="1500" b="1" noProof="0" dirty="0" smtClean="0">
                          <a:solidFill>
                            <a:srgbClr val="00393F"/>
                          </a:solidFill>
                        </a:rPr>
                        <a:t> </a:t>
                      </a:r>
                      <a:r>
                        <a:rPr lang="en-US" sz="1500" b="1" noProof="0" dirty="0" err="1" smtClean="0">
                          <a:solidFill>
                            <a:srgbClr val="00393F"/>
                          </a:solidFill>
                        </a:rPr>
                        <a:t>Chepegin</a:t>
                      </a:r>
                      <a:r>
                        <a:rPr lang="en-US" sz="1500" b="1" baseline="30000" noProof="0" dirty="0" smtClean="0">
                          <a:solidFill>
                            <a:srgbClr val="00393F"/>
                          </a:solidFill>
                        </a:rPr>
                        <a:t>†</a:t>
                      </a:r>
                      <a:endParaRPr lang="en-US" sz="1500" b="1" noProof="0" dirty="0" smtClean="0">
                        <a:solidFill>
                          <a:srgbClr val="00393F"/>
                        </a:solidFill>
                      </a:endParaRPr>
                    </a:p>
                    <a:p>
                      <a:pPr algn="ctr"/>
                      <a:r>
                        <a:rPr lang="en-US" sz="1300" b="0" u="sng" noProof="0" dirty="0" smtClean="0">
                          <a:solidFill>
                            <a:schemeClr val="accent1">
                              <a:lumMod val="50000"/>
                            </a:schemeClr>
                          </a:solidFill>
                          <a:hlinkClick r:id="rId7"/>
                        </a:rPr>
                        <a:t>vadim.chepegin@tieglobal.com</a:t>
                      </a:r>
                      <a:endParaRPr lang="en-US" sz="1300" u="sng" noProof="0" dirty="0" smtClean="0"/>
                    </a:p>
                    <a:p>
                      <a:pPr algn="ctr"/>
                      <a:endParaRPr lang="en-US" sz="1300" u="sng" noProof="0" dirty="0" smtClean="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1300" u="sng" noProof="0" dirty="0" smtClean="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300" u="sng" noProof="0" dirty="0" smtClean="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977704">
                <a:tc gridSpan="6">
                  <a:txBody>
                    <a:bodyPr/>
                    <a:lstStyle/>
                    <a:p>
                      <a:pPr algn="ctr"/>
                      <a:r>
                        <a:rPr lang="en-US" sz="1400" kern="1200" noProof="0" dirty="0" smtClean="0">
                          <a:solidFill>
                            <a:schemeClr val="tx1"/>
                          </a:solidFill>
                          <a:latin typeface="+mn-lt"/>
                          <a:ea typeface="+mn-ea"/>
                          <a:cs typeface="+mn-cs"/>
                        </a:rPr>
                        <a:t>*Era</a:t>
                      </a:r>
                      <a:r>
                        <a:rPr lang="en-US" sz="1400" noProof="0" dirty="0" smtClean="0"/>
                        <a:t>smus University Rotterdam</a:t>
                      </a:r>
                    </a:p>
                    <a:p>
                      <a:pPr algn="ctr"/>
                      <a:r>
                        <a:rPr lang="en-US" sz="1400" noProof="0" dirty="0" smtClean="0"/>
                        <a:t>PO Box 1738, NL-3000 DR</a:t>
                      </a:r>
                    </a:p>
                    <a:p>
                      <a:pPr algn="ctr"/>
                      <a:r>
                        <a:rPr lang="en-US" sz="1400" noProof="0" dirty="0" smtClean="0"/>
                        <a:t>Rotterdam, the Netherlands</a:t>
                      </a:r>
                    </a:p>
                    <a:p>
                      <a:pPr algn="ctr"/>
                      <a:endParaRPr lang="en-US" sz="1400" noProof="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sz="1400" kern="1200" baseline="30000" noProof="0" dirty="0" smtClean="0">
                          <a:solidFill>
                            <a:schemeClr val="tx1"/>
                          </a:solidFill>
                          <a:latin typeface="+mn-lt"/>
                          <a:ea typeface="+mn-ea"/>
                          <a:cs typeface="+mn-cs"/>
                        </a:rPr>
                        <a:t>†</a:t>
                      </a:r>
                      <a:r>
                        <a:rPr lang="en-US" sz="1400" kern="1200" noProof="0" dirty="0" smtClean="0">
                          <a:solidFill>
                            <a:schemeClr val="tx1"/>
                          </a:solidFill>
                          <a:latin typeface="+mn-lt"/>
                          <a:ea typeface="+mn-ea"/>
                          <a:cs typeface="+mn-cs"/>
                        </a:rPr>
                        <a:t>Tie </a:t>
                      </a:r>
                      <a:r>
                        <a:rPr lang="en-US" sz="1400" kern="1200" noProof="0" dirty="0" err="1" smtClean="0">
                          <a:solidFill>
                            <a:schemeClr val="tx1"/>
                          </a:solidFill>
                          <a:latin typeface="+mn-lt"/>
                          <a:ea typeface="+mn-ea"/>
                          <a:cs typeface="+mn-cs"/>
                        </a:rPr>
                        <a:t>Kinetix</a:t>
                      </a:r>
                      <a:endParaRPr lang="en-US" sz="1400" noProof="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sz="1400" noProof="0" dirty="0" smtClean="0"/>
                        <a:t>PO Box 3053, NL-2130 KB</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noProof="0" dirty="0" err="1" smtClean="0"/>
                        <a:t>Hoofddorp</a:t>
                      </a:r>
                      <a:r>
                        <a:rPr lang="en-US" sz="1400" baseline="0" noProof="0" dirty="0" smtClean="0"/>
                        <a:t>, the Netherlands</a:t>
                      </a:r>
                      <a:endParaRPr lang="en-US" sz="1400" noProof="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nl-NL"/>
                    </a:p>
                  </a:txBody>
                  <a:tcPr/>
                </a:tc>
                <a:tc hMerge="1">
                  <a:txBody>
                    <a:bodyPr/>
                    <a:lstStyle/>
                    <a:p>
                      <a:pPr algn="ctr"/>
                      <a:endParaRPr lang="nl-NL" sz="1600" dirty="0"/>
                    </a:p>
                  </a:txBody>
                  <a:tcPr/>
                </a:tc>
                <a:tc hMerge="1">
                  <a:txBody>
                    <a:bodyPr/>
                    <a:lstStyle/>
                    <a:p>
                      <a:endParaRPr lang="nl-NL"/>
                    </a:p>
                  </a:txBody>
                  <a:tcPr/>
                </a:tc>
                <a:tc hMerge="1">
                  <a:txBody>
                    <a:bodyPr/>
                    <a:lstStyle/>
                    <a:p>
                      <a:pPr algn="ctr"/>
                      <a:endParaRPr lang="en-US" sz="1400" noProof="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nl-NL"/>
                    </a:p>
                  </a:txBody>
                  <a:tcP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Evaluation (1)</a:t>
            </a:r>
            <a:endParaRPr lang="en-US" dirty="0"/>
          </a:p>
        </p:txBody>
      </p:sp>
      <p:sp>
        <p:nvSpPr>
          <p:cNvPr id="3" name="Tijdelijke aanduiding voor inhoud 2"/>
          <p:cNvSpPr>
            <a:spLocks noGrp="1"/>
          </p:cNvSpPr>
          <p:nvPr>
            <p:ph idx="1"/>
          </p:nvPr>
        </p:nvSpPr>
        <p:spPr/>
        <p:txBody>
          <a:bodyPr/>
          <a:lstStyle/>
          <a:p>
            <a:r>
              <a:rPr lang="en-US" sz="2000" dirty="0" smtClean="0"/>
              <a:t>Data: 14 WSMO annotated Web services</a:t>
            </a:r>
          </a:p>
          <a:p>
            <a:r>
              <a:rPr lang="en-US" sz="2000" dirty="0" smtClean="0"/>
              <a:t>Three matching algorithms:</a:t>
            </a:r>
          </a:p>
          <a:p>
            <a:pPr lvl="1"/>
            <a:r>
              <a:rPr lang="en-US" sz="1800" dirty="0" smtClean="0"/>
              <a:t>Simple</a:t>
            </a:r>
          </a:p>
          <a:p>
            <a:pPr lvl="1"/>
            <a:r>
              <a:rPr lang="en-US" sz="1800" dirty="0" err="1" smtClean="0"/>
              <a:t>Jaccard</a:t>
            </a:r>
            <a:endParaRPr lang="en-US" sz="1800" dirty="0" smtClean="0"/>
          </a:p>
          <a:p>
            <a:pPr lvl="1"/>
            <a:r>
              <a:rPr lang="en-US" sz="1800" dirty="0" smtClean="0"/>
              <a:t>Similarity matching</a:t>
            </a:r>
          </a:p>
          <a:p>
            <a:endParaRPr lang="en-US" sz="800" dirty="0" smtClean="0"/>
          </a:p>
          <a:p>
            <a:r>
              <a:rPr lang="en-US" sz="2000" dirty="0" smtClean="0"/>
              <a:t>Metrics:</a:t>
            </a:r>
          </a:p>
          <a:p>
            <a:pPr lvl="1"/>
            <a:r>
              <a:rPr lang="en-US" sz="1800" dirty="0" smtClean="0"/>
              <a:t>Precision</a:t>
            </a:r>
          </a:p>
          <a:p>
            <a:pPr lvl="1"/>
            <a:r>
              <a:rPr lang="en-US" sz="1800" dirty="0" smtClean="0"/>
              <a:t>Recall</a:t>
            </a:r>
          </a:p>
          <a:p>
            <a:endParaRPr lang="en-US" sz="800" dirty="0" smtClean="0"/>
          </a:p>
          <a:p>
            <a:r>
              <a:rPr lang="en-US" sz="2200" dirty="0" smtClean="0"/>
              <a:t>Testing based on lists of two to five preferred Web services</a:t>
            </a:r>
          </a:p>
          <a:p>
            <a:endParaRPr lang="en-US" sz="800" dirty="0" smtClean="0"/>
          </a:p>
          <a:p>
            <a:r>
              <a:rPr lang="en-US" sz="2200" dirty="0" smtClean="0"/>
              <a:t>We distinguish between exact and similar results</a:t>
            </a:r>
            <a:endParaRPr lang="en-US" sz="2200" dirty="0"/>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Evaluation (2)</a:t>
            </a:r>
            <a:endParaRPr lang="en-US" dirty="0"/>
          </a:p>
        </p:txBody>
      </p:sp>
      <p:sp>
        <p:nvSpPr>
          <p:cNvPr id="3" name="Tijdelijke aanduiding voor inhoud 2"/>
          <p:cNvSpPr>
            <a:spLocks noGrp="1"/>
          </p:cNvSpPr>
          <p:nvPr>
            <p:ph idx="1"/>
          </p:nvPr>
        </p:nvSpPr>
        <p:spPr/>
        <p:txBody>
          <a:bodyPr/>
          <a:lstStyle/>
          <a:p>
            <a:r>
              <a:rPr lang="en-US" sz="2000" dirty="0" smtClean="0"/>
              <a:t>When observing exact matches:</a:t>
            </a:r>
          </a:p>
          <a:p>
            <a:pPr lvl="1"/>
            <a:r>
              <a:rPr lang="en-US" sz="1800" dirty="0" err="1" smtClean="0"/>
              <a:t>Jaccard</a:t>
            </a:r>
            <a:r>
              <a:rPr lang="en-US" sz="1800" dirty="0" smtClean="0"/>
              <a:t> outperforms Simple and Similarity matching</a:t>
            </a:r>
          </a:p>
          <a:p>
            <a:pPr lvl="1"/>
            <a:r>
              <a:rPr lang="en-US" sz="1800" dirty="0" smtClean="0"/>
              <a:t>Precision converges when approaching maximum recall</a:t>
            </a:r>
          </a:p>
          <a:p>
            <a:pPr lvl="1"/>
            <a:r>
              <a:rPr lang="en-US" sz="1800" dirty="0" smtClean="0"/>
              <a:t>The larger the number of preferred Web services, the worse Similarity matching performs</a:t>
            </a:r>
          </a:p>
          <a:p>
            <a:pPr>
              <a:buNone/>
            </a:pPr>
            <a:endParaRPr lang="en-US" sz="2000" dirty="0" smtClean="0"/>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pic>
        <p:nvPicPr>
          <p:cNvPr id="54274" name="Picture 2"/>
          <p:cNvPicPr>
            <a:picLocks noChangeAspect="1" noChangeArrowheads="1"/>
          </p:cNvPicPr>
          <p:nvPr/>
        </p:nvPicPr>
        <p:blipFill>
          <a:blip r:embed="rId2" cstate="print"/>
          <a:srcRect/>
          <a:stretch>
            <a:fillRect/>
          </a:stretch>
        </p:blipFill>
        <p:spPr bwMode="auto">
          <a:xfrm>
            <a:off x="1979712" y="3063813"/>
            <a:ext cx="5544616" cy="338952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Evaluation (3)</a:t>
            </a:r>
            <a:endParaRPr lang="en-US" dirty="0"/>
          </a:p>
        </p:txBody>
      </p:sp>
      <p:sp>
        <p:nvSpPr>
          <p:cNvPr id="3" name="Tijdelijke aanduiding voor inhoud 2"/>
          <p:cNvSpPr>
            <a:spLocks noGrp="1"/>
          </p:cNvSpPr>
          <p:nvPr>
            <p:ph idx="1"/>
          </p:nvPr>
        </p:nvSpPr>
        <p:spPr/>
        <p:txBody>
          <a:bodyPr/>
          <a:lstStyle/>
          <a:p>
            <a:r>
              <a:rPr lang="en-US" sz="2000" dirty="0" smtClean="0"/>
              <a:t>When observing non-exact matches:</a:t>
            </a:r>
          </a:p>
          <a:p>
            <a:pPr lvl="1"/>
            <a:r>
              <a:rPr lang="en-US" sz="1800" dirty="0" smtClean="0"/>
              <a:t>Similarity matching outperforms </a:t>
            </a:r>
            <a:r>
              <a:rPr lang="en-US" sz="1800" dirty="0" err="1" smtClean="0"/>
              <a:t>Jaccard</a:t>
            </a:r>
            <a:r>
              <a:rPr lang="en-US" sz="1800" dirty="0" smtClean="0"/>
              <a:t> and Simple matching</a:t>
            </a:r>
          </a:p>
          <a:p>
            <a:pPr lvl="1"/>
            <a:r>
              <a:rPr lang="en-US" sz="1800" dirty="0" smtClean="0"/>
              <a:t>Precision values are higher due to the nature of Similarity matching</a:t>
            </a:r>
          </a:p>
          <a:p>
            <a:pPr lvl="1"/>
            <a:r>
              <a:rPr lang="en-US" sz="1800" dirty="0" smtClean="0"/>
              <a:t>Non-exact matching is a more realistic application of the framework, hence making Similarity matching the best performing algorithm</a:t>
            </a:r>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pic>
        <p:nvPicPr>
          <p:cNvPr id="55298" name="Picture 2"/>
          <p:cNvPicPr>
            <a:picLocks noChangeAspect="1" noChangeArrowheads="1"/>
          </p:cNvPicPr>
          <p:nvPr/>
        </p:nvPicPr>
        <p:blipFill>
          <a:blip r:embed="rId2" cstate="print"/>
          <a:srcRect/>
          <a:stretch>
            <a:fillRect/>
          </a:stretch>
        </p:blipFill>
        <p:spPr bwMode="auto">
          <a:xfrm>
            <a:off x="1976969" y="3068960"/>
            <a:ext cx="5547359" cy="3391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Conclusions</a:t>
            </a:r>
            <a:endParaRPr lang="en-US" dirty="0"/>
          </a:p>
        </p:txBody>
      </p:sp>
      <p:sp>
        <p:nvSpPr>
          <p:cNvPr id="3" name="Tijdelijke aanduiding voor inhoud 2"/>
          <p:cNvSpPr>
            <a:spLocks noGrp="1"/>
          </p:cNvSpPr>
          <p:nvPr>
            <p:ph idx="1"/>
          </p:nvPr>
        </p:nvSpPr>
        <p:spPr/>
        <p:txBody>
          <a:bodyPr/>
          <a:lstStyle/>
          <a:p>
            <a:r>
              <a:rPr lang="en-US" sz="2000" dirty="0" smtClean="0"/>
              <a:t>SWSD framework:</a:t>
            </a:r>
          </a:p>
          <a:p>
            <a:pPr lvl="1"/>
            <a:r>
              <a:rPr lang="en-US" sz="1800" dirty="0" smtClean="0"/>
              <a:t>A keyword-based discovery process for searching Web services that are described using semantically enriched annotations</a:t>
            </a:r>
          </a:p>
          <a:p>
            <a:pPr lvl="1"/>
            <a:r>
              <a:rPr lang="en-US" sz="1800" dirty="0" smtClean="0"/>
              <a:t>Makes use of NLP</a:t>
            </a:r>
          </a:p>
          <a:p>
            <a:pPr lvl="1"/>
            <a:r>
              <a:rPr lang="en-US" sz="1800" dirty="0" smtClean="0"/>
              <a:t>Employs a semantic lexicon for measuring keyword similarity</a:t>
            </a:r>
          </a:p>
          <a:p>
            <a:pPr lvl="1"/>
            <a:r>
              <a:rPr lang="en-US" sz="1800" dirty="0" smtClean="0"/>
              <a:t>Implemented in the </a:t>
            </a:r>
            <a:r>
              <a:rPr lang="en-US" sz="1800" dirty="0" smtClean="0">
                <a:solidFill>
                  <a:srgbClr val="000000"/>
                </a:solidFill>
                <a:ea typeface="+mn-ea"/>
                <a:cs typeface="+mn-cs"/>
              </a:rPr>
              <a:t>Semantic Web Service Discovery Engine for WSMO annotated services</a:t>
            </a:r>
          </a:p>
          <a:p>
            <a:endParaRPr lang="en-US" sz="800" dirty="0" smtClean="0"/>
          </a:p>
          <a:p>
            <a:r>
              <a:rPr lang="en-US" sz="2000" dirty="0" smtClean="0"/>
              <a:t>Experiments:</a:t>
            </a:r>
          </a:p>
          <a:p>
            <a:pPr lvl="1"/>
            <a:r>
              <a:rPr lang="en-US" sz="1800" dirty="0" err="1" smtClean="0"/>
              <a:t>Jaccard</a:t>
            </a:r>
            <a:r>
              <a:rPr lang="en-US" sz="1800" dirty="0" smtClean="0"/>
              <a:t> matching performs best for exact matches</a:t>
            </a:r>
          </a:p>
          <a:p>
            <a:pPr lvl="1"/>
            <a:r>
              <a:rPr lang="en-US" sz="1800" dirty="0" smtClean="0"/>
              <a:t>Similarity-based matching gives best results for non-exact matches</a:t>
            </a:r>
          </a:p>
          <a:p>
            <a:endParaRPr lang="en-US" sz="800" dirty="0" smtClean="0"/>
          </a:p>
          <a:p>
            <a:r>
              <a:rPr lang="en-US" sz="2000" dirty="0" smtClean="0"/>
              <a:t>Future work:</a:t>
            </a:r>
          </a:p>
          <a:p>
            <a:pPr lvl="1"/>
            <a:r>
              <a:rPr lang="en-US" sz="1800" dirty="0" smtClean="0"/>
              <a:t>Extend implementation to languages like WSMO-</a:t>
            </a:r>
            <a:r>
              <a:rPr lang="en-US" sz="1800" dirty="0" err="1" smtClean="0"/>
              <a:t>Lite</a:t>
            </a:r>
            <a:endParaRPr lang="en-US" sz="1800" dirty="0" smtClean="0"/>
          </a:p>
          <a:p>
            <a:pPr lvl="1"/>
            <a:r>
              <a:rPr lang="en-US" sz="1800" dirty="0" smtClean="0"/>
              <a:t>Determine weights using neural networks, Bayesian networks, etc.</a:t>
            </a:r>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el 1"/>
          <p:cNvSpPr>
            <a:spLocks noGrp="1"/>
          </p:cNvSpPr>
          <p:nvPr>
            <p:ph type="title"/>
          </p:nvPr>
        </p:nvSpPr>
        <p:spPr/>
        <p:txBody>
          <a:bodyPr/>
          <a:lstStyle/>
          <a:p>
            <a:r>
              <a:rPr lang="en-US" smtClean="0"/>
              <a:t>Questions</a:t>
            </a:r>
          </a:p>
        </p:txBody>
      </p:sp>
      <p:sp>
        <p:nvSpPr>
          <p:cNvPr id="23555" name="Tijdelijke aanduiding voor inhoud 2"/>
          <p:cNvSpPr>
            <a:spLocks noGrp="1"/>
          </p:cNvSpPr>
          <p:nvPr>
            <p:ph idx="1"/>
          </p:nvPr>
        </p:nvSpPr>
        <p:spPr/>
        <p:txBody>
          <a:bodyPr/>
          <a:lstStyle/>
          <a:p>
            <a:pPr lvl="1" algn="ctr">
              <a:buFontTx/>
              <a:buNone/>
            </a:pPr>
            <a:r>
              <a:rPr lang="nl-NL" smtClean="0"/>
              <a:t> </a:t>
            </a:r>
          </a:p>
        </p:txBody>
      </p:sp>
      <p:sp>
        <p:nvSpPr>
          <p:cNvPr id="23556" name="Tijdelijke aanduiding voor voettekst 3"/>
          <p:cNvSpPr>
            <a:spLocks noGrp="1"/>
          </p:cNvSpPr>
          <p:nvPr>
            <p:ph type="ftr" sz="quarter" idx="10"/>
          </p:nvPr>
        </p:nvSpPr>
        <p:spPr>
          <a:noFill/>
        </p:spPr>
        <p:txBody>
          <a:bodyPr/>
          <a:lstStyle/>
          <a:p>
            <a:r>
              <a:rPr lang="en-US" smtClean="0">
                <a:ea typeface="ＭＳ Ｐゴシック" pitchFamily="34" charset="-128"/>
              </a:rPr>
              <a:t>International Symposium on Management Intelligent Systems 2012 (IS-MiS 2012)</a:t>
            </a:r>
          </a:p>
        </p:txBody>
      </p:sp>
      <p:pic>
        <p:nvPicPr>
          <p:cNvPr id="52226" name="Picture 2"/>
          <p:cNvPicPr>
            <a:picLocks noChangeAspect="1" noChangeArrowheads="1"/>
          </p:cNvPicPr>
          <p:nvPr/>
        </p:nvPicPr>
        <p:blipFill>
          <a:blip r:embed="rId2" cstate="print"/>
          <a:srcRect/>
          <a:stretch>
            <a:fillRect/>
          </a:stretch>
        </p:blipFill>
        <p:spPr bwMode="auto">
          <a:xfrm>
            <a:off x="755576" y="1556792"/>
            <a:ext cx="8316416" cy="439854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p:cNvSpPr>
            <a:spLocks noGrp="1"/>
          </p:cNvSpPr>
          <p:nvPr>
            <p:ph type="title"/>
          </p:nvPr>
        </p:nvSpPr>
        <p:spPr/>
        <p:txBody>
          <a:bodyPr/>
          <a:lstStyle/>
          <a:p>
            <a:r>
              <a:rPr lang="en-US" dirty="0" smtClean="0"/>
              <a:t>Introduction (1)</a:t>
            </a:r>
          </a:p>
        </p:txBody>
      </p:sp>
      <p:sp>
        <p:nvSpPr>
          <p:cNvPr id="5123" name="Tijdelijke aanduiding voor inhoud 2"/>
          <p:cNvSpPr>
            <a:spLocks noGrp="1"/>
          </p:cNvSpPr>
          <p:nvPr>
            <p:ph idx="1"/>
          </p:nvPr>
        </p:nvSpPr>
        <p:spPr/>
        <p:txBody>
          <a:bodyPr/>
          <a:lstStyle/>
          <a:p>
            <a:r>
              <a:rPr lang="en-US" sz="2000" dirty="0" smtClean="0"/>
              <a:t>There is an emergence of Web services and Service Oriented Architectures (SOA), changing the management strategies related to business process components</a:t>
            </a:r>
          </a:p>
          <a:p>
            <a:endParaRPr lang="en-US" sz="800" dirty="0" smtClean="0"/>
          </a:p>
          <a:p>
            <a:r>
              <a:rPr lang="en-US" sz="2000" dirty="0" smtClean="0"/>
              <a:t>Web services are commonly described via narrative Web pages in natural languages, i.e., in plain text without machine interpretable structure</a:t>
            </a:r>
          </a:p>
          <a:p>
            <a:endParaRPr lang="en-US" sz="800" dirty="0" smtClean="0"/>
          </a:p>
          <a:p>
            <a:r>
              <a:rPr lang="en-US" sz="2000" dirty="0" smtClean="0"/>
              <a:t>Automatically processing descriptive Web service information is however desired due to the abundance of available services</a:t>
            </a:r>
          </a:p>
          <a:p>
            <a:endParaRPr lang="en-US" sz="1800" dirty="0" smtClean="0"/>
          </a:p>
        </p:txBody>
      </p:sp>
      <p:sp>
        <p:nvSpPr>
          <p:cNvPr id="7172" name="Tijdelijke aanduiding voor voettekst 3"/>
          <p:cNvSpPr>
            <a:spLocks noGrp="1"/>
          </p:cNvSpPr>
          <p:nvPr>
            <p:ph type="ftr" sz="quarter" idx="10"/>
          </p:nvPr>
        </p:nvSpPr>
        <p:spPr>
          <a:noFill/>
        </p:spPr>
        <p:txBody>
          <a:bodyPr/>
          <a:lstStyle/>
          <a:p>
            <a:r>
              <a:rPr lang="en-US" smtClean="0">
                <a:ea typeface="ＭＳ Ｐゴシック" pitchFamily="34" charset="-128"/>
              </a:rPr>
              <a:t>International Symposium on Management Intelligent Systems 2012 (IS-MiS 2012)</a:t>
            </a:r>
            <a:endParaRPr lang="en-US" dirty="0" smtClean="0">
              <a:ea typeface="ＭＳ Ｐゴシック" pitchFamily="34"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Introduction (2)</a:t>
            </a:r>
            <a:endParaRPr lang="en-US" dirty="0"/>
          </a:p>
        </p:txBody>
      </p:sp>
      <p:sp>
        <p:nvSpPr>
          <p:cNvPr id="3" name="Tijdelijke aanduiding voor inhoud 2"/>
          <p:cNvSpPr>
            <a:spLocks noGrp="1"/>
          </p:cNvSpPr>
          <p:nvPr>
            <p:ph idx="1"/>
          </p:nvPr>
        </p:nvSpPr>
        <p:spPr/>
        <p:txBody>
          <a:bodyPr/>
          <a:lstStyle/>
          <a:p>
            <a:r>
              <a:rPr lang="en-US" sz="2000" dirty="0" smtClean="0">
                <a:solidFill>
                  <a:srgbClr val="000000"/>
                </a:solidFill>
              </a:rPr>
              <a:t>Semantic languages (WSMO, WSMO-</a:t>
            </a:r>
            <a:r>
              <a:rPr lang="en-US" sz="2000" dirty="0" err="1" smtClean="0">
                <a:solidFill>
                  <a:srgbClr val="000000"/>
                </a:solidFill>
              </a:rPr>
              <a:t>Lite</a:t>
            </a:r>
            <a:r>
              <a:rPr lang="en-US" sz="2000" dirty="0" smtClean="0">
                <a:solidFill>
                  <a:srgbClr val="000000"/>
                </a:solidFill>
              </a:rPr>
              <a:t>, OWL-S) have been created to aid machines in processing Web service information</a:t>
            </a:r>
          </a:p>
          <a:p>
            <a:endParaRPr lang="en-US" sz="800" dirty="0" smtClean="0">
              <a:solidFill>
                <a:srgbClr val="000000"/>
              </a:solidFill>
            </a:endParaRPr>
          </a:p>
          <a:p>
            <a:r>
              <a:rPr lang="en-US" sz="2000" dirty="0" smtClean="0">
                <a:solidFill>
                  <a:srgbClr val="000000"/>
                </a:solidFill>
              </a:rPr>
              <a:t>These languages rely on </a:t>
            </a:r>
            <a:r>
              <a:rPr lang="en-US" sz="2000" dirty="0" err="1" smtClean="0">
                <a:solidFill>
                  <a:srgbClr val="000000"/>
                </a:solidFill>
              </a:rPr>
              <a:t>ontologies</a:t>
            </a:r>
            <a:r>
              <a:rPr lang="en-US" sz="2000" dirty="0" smtClean="0">
                <a:solidFill>
                  <a:srgbClr val="000000"/>
                </a:solidFill>
              </a:rPr>
              <a:t> (describing Web services) for reasoning</a:t>
            </a:r>
          </a:p>
          <a:p>
            <a:endParaRPr lang="en-US" sz="800" dirty="0" smtClean="0">
              <a:solidFill>
                <a:srgbClr val="000000"/>
              </a:solidFill>
            </a:endParaRPr>
          </a:p>
          <a:p>
            <a:r>
              <a:rPr lang="en-US" sz="2000" dirty="0" err="1" smtClean="0">
                <a:solidFill>
                  <a:srgbClr val="000000"/>
                </a:solidFill>
              </a:rPr>
              <a:t>Ontologies</a:t>
            </a:r>
            <a:r>
              <a:rPr lang="en-US" sz="2000" dirty="0" smtClean="0">
                <a:solidFill>
                  <a:srgbClr val="000000"/>
                </a:solidFill>
              </a:rPr>
              <a:t> are human-created, and hence contain:</a:t>
            </a:r>
          </a:p>
          <a:p>
            <a:pPr lvl="1"/>
            <a:r>
              <a:rPr lang="en-US" sz="1800" dirty="0" smtClean="0">
                <a:solidFill>
                  <a:srgbClr val="000000"/>
                </a:solidFill>
              </a:rPr>
              <a:t>Machine-interpretable relations and concepts</a:t>
            </a:r>
          </a:p>
          <a:p>
            <a:pPr lvl="1"/>
            <a:r>
              <a:rPr lang="en-US" sz="1800" dirty="0" smtClean="0">
                <a:solidFill>
                  <a:srgbClr val="000000"/>
                </a:solidFill>
              </a:rPr>
              <a:t>Human-interpretable meta-data in natural language</a:t>
            </a:r>
          </a:p>
          <a:p>
            <a:endParaRPr lang="en-US" sz="800" dirty="0" smtClean="0">
              <a:solidFill>
                <a:srgbClr val="000000"/>
              </a:solidFill>
            </a:endParaRPr>
          </a:p>
          <a:p>
            <a:r>
              <a:rPr lang="en-US" sz="2000" dirty="0" smtClean="0">
                <a:solidFill>
                  <a:srgbClr val="000000"/>
                </a:solidFill>
              </a:rPr>
              <a:t>Natural Language Processing (NLP) techniques can help overcome ambiguity problems between multiple </a:t>
            </a:r>
            <a:r>
              <a:rPr lang="en-US" sz="2000" dirty="0" err="1" smtClean="0">
                <a:solidFill>
                  <a:srgbClr val="000000"/>
                </a:solidFill>
              </a:rPr>
              <a:t>ontologies</a:t>
            </a:r>
            <a:endParaRPr lang="en-US" sz="2000" dirty="0" smtClean="0"/>
          </a:p>
          <a:p>
            <a:endParaRPr lang="nl-NL" dirty="0"/>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Introduction (3)</a:t>
            </a:r>
            <a:endParaRPr lang="en-US" dirty="0"/>
          </a:p>
        </p:txBody>
      </p:sp>
      <p:sp>
        <p:nvSpPr>
          <p:cNvPr id="3" name="Tijdelijke aanduiding voor inhoud 2"/>
          <p:cNvSpPr>
            <a:spLocks noGrp="1"/>
          </p:cNvSpPr>
          <p:nvPr>
            <p:ph idx="1"/>
          </p:nvPr>
        </p:nvSpPr>
        <p:spPr/>
        <p:txBody>
          <a:bodyPr/>
          <a:lstStyle/>
          <a:p>
            <a:r>
              <a:rPr lang="en-US" sz="2000" dirty="0" smtClean="0"/>
              <a:t>The Semantic Web Service Discovery (SWSD) framework:</a:t>
            </a:r>
          </a:p>
          <a:p>
            <a:pPr lvl="1"/>
            <a:r>
              <a:rPr lang="en-US" sz="1800" dirty="0" smtClean="0"/>
              <a:t>Enables users to search with keywords for existing Web services, described by a Semantic Web language for service annotation</a:t>
            </a:r>
          </a:p>
          <a:p>
            <a:pPr lvl="1"/>
            <a:r>
              <a:rPr lang="en-US" sz="1800" dirty="0" smtClean="0"/>
              <a:t>Steps include information extraction, word sense disambiguation, and matching user search context with Web service context by means of a similarity measure</a:t>
            </a:r>
          </a:p>
          <a:p>
            <a:pPr lvl="1"/>
            <a:r>
              <a:rPr lang="en-US" sz="1800" dirty="0" smtClean="0"/>
              <a:t>Results in a ranked list of Web services matching search criteria</a:t>
            </a:r>
          </a:p>
          <a:p>
            <a:pPr lvl="1"/>
            <a:endParaRPr lang="en-US" sz="1800" dirty="0" smtClean="0"/>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Framework (1)</a:t>
            </a:r>
            <a:endParaRPr lang="en-US" dirty="0"/>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sp>
        <p:nvSpPr>
          <p:cNvPr id="5" name="Tijdelijke aanduiding voor inhoud 4"/>
          <p:cNvSpPr>
            <a:spLocks noGrp="1"/>
          </p:cNvSpPr>
          <p:nvPr>
            <p:ph idx="1"/>
          </p:nvPr>
        </p:nvSpPr>
        <p:spPr/>
        <p:txBody>
          <a:bodyPr/>
          <a:lstStyle/>
          <a:p>
            <a:r>
              <a:rPr lang="en-US" sz="2000" dirty="0" smtClean="0"/>
              <a:t>We propose a keyword-based discovery process for searching Web services which are described using a semantic language</a:t>
            </a:r>
          </a:p>
          <a:p>
            <a:endParaRPr lang="en-US" sz="800" dirty="0" smtClean="0"/>
          </a:p>
          <a:p>
            <a:r>
              <a:rPr lang="en-US" sz="2000" dirty="0" smtClean="0"/>
              <a:t>The framework incorporates NLP techniques, as names and non-functional elements from descriptions (e.g., capabilities, conditions, effects) help understanding the context and are written in natural language</a:t>
            </a:r>
          </a:p>
          <a:p>
            <a:endParaRPr lang="en-US" sz="800" dirty="0" smtClean="0"/>
          </a:p>
          <a:p>
            <a:r>
              <a:rPr lang="en-US" sz="2000" dirty="0" smtClean="0"/>
              <a:t>It does not take into account logic-based semantics defined in the Web service descriptions, but uses the definitions of concepts stated in imported </a:t>
            </a:r>
            <a:r>
              <a:rPr lang="en-US" sz="2000" dirty="0" err="1" smtClean="0"/>
              <a:t>ontologies</a:t>
            </a:r>
            <a:r>
              <a:rPr lang="en-US" sz="2000" dirty="0" smtClean="0"/>
              <a:t>.</a:t>
            </a:r>
          </a:p>
          <a:p>
            <a:endParaRPr lang="en-US" sz="800" dirty="0" smtClean="0"/>
          </a:p>
          <a:p>
            <a:r>
              <a:rPr lang="en-US" sz="2000" dirty="0" smtClean="0"/>
              <a:t>Three steps:</a:t>
            </a:r>
          </a:p>
          <a:p>
            <a:pPr lvl="1"/>
            <a:r>
              <a:rPr lang="en-US" sz="1800" dirty="0" smtClean="0"/>
              <a:t>Service Reading</a:t>
            </a:r>
          </a:p>
          <a:p>
            <a:pPr lvl="1"/>
            <a:r>
              <a:rPr lang="en-US" sz="1800" dirty="0" smtClean="0"/>
              <a:t>Word Sense Disambiguation</a:t>
            </a:r>
          </a:p>
          <a:p>
            <a:pPr lvl="1"/>
            <a:r>
              <a:rPr lang="en-US" sz="1800" dirty="0" smtClean="0"/>
              <a:t>Match Making</a:t>
            </a:r>
            <a:endParaRPr lang="en-US"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Framework </a:t>
            </a:r>
            <a:r>
              <a:rPr lang="en-US" dirty="0" smtClean="0"/>
              <a:t>(2)</a:t>
            </a:r>
            <a:endParaRPr lang="en-US" dirty="0"/>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pic>
        <p:nvPicPr>
          <p:cNvPr id="6" name="Picture 2"/>
          <p:cNvPicPr>
            <a:picLocks noGrp="1" noChangeAspect="1" noChangeArrowheads="1"/>
          </p:cNvPicPr>
          <p:nvPr>
            <p:ph idx="1"/>
          </p:nvPr>
        </p:nvPicPr>
        <p:blipFill>
          <a:blip r:embed="rId2" cstate="print"/>
          <a:srcRect/>
          <a:stretch>
            <a:fillRect/>
          </a:stretch>
        </p:blipFill>
        <p:spPr bwMode="auto">
          <a:xfrm>
            <a:off x="899592" y="1556794"/>
            <a:ext cx="8064896" cy="325754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Framework </a:t>
            </a:r>
            <a:r>
              <a:rPr lang="en-US" dirty="0" smtClean="0"/>
              <a:t>(3)</a:t>
            </a:r>
            <a:endParaRPr lang="en-US" dirty="0"/>
          </a:p>
        </p:txBody>
      </p:sp>
      <p:sp>
        <p:nvSpPr>
          <p:cNvPr id="3" name="Tijdelijke aanduiding voor inhoud 2"/>
          <p:cNvSpPr>
            <a:spLocks noGrp="1"/>
          </p:cNvSpPr>
          <p:nvPr>
            <p:ph idx="1"/>
          </p:nvPr>
        </p:nvSpPr>
        <p:spPr/>
        <p:txBody>
          <a:bodyPr/>
          <a:lstStyle/>
          <a:p>
            <a:r>
              <a:rPr lang="en-US" sz="2000" dirty="0" smtClean="0"/>
              <a:t>Service Reading:</a:t>
            </a:r>
          </a:p>
          <a:p>
            <a:pPr lvl="1"/>
            <a:r>
              <a:rPr lang="en-US" sz="1800" dirty="0" smtClean="0"/>
              <a:t>WSMO, WSMO-</a:t>
            </a:r>
            <a:r>
              <a:rPr lang="en-US" sz="1800" dirty="0" err="1" smtClean="0"/>
              <a:t>Lite</a:t>
            </a:r>
            <a:r>
              <a:rPr lang="en-US" sz="1800" dirty="0" smtClean="0"/>
              <a:t>, and OWL-S descriptions assumed</a:t>
            </a:r>
          </a:p>
          <a:p>
            <a:pPr lvl="1"/>
            <a:r>
              <a:rPr lang="en-US" sz="1800" dirty="0" smtClean="0"/>
              <a:t>NLP:</a:t>
            </a:r>
          </a:p>
          <a:p>
            <a:pPr lvl="2"/>
            <a:r>
              <a:rPr lang="en-US" sz="1600" dirty="0" smtClean="0"/>
              <a:t>Parsing description using language-specific parser</a:t>
            </a:r>
          </a:p>
          <a:p>
            <a:pPr lvl="2"/>
            <a:r>
              <a:rPr lang="en-US" sz="1600" dirty="0" smtClean="0"/>
              <a:t>Tokenization</a:t>
            </a:r>
          </a:p>
          <a:p>
            <a:pPr lvl="2"/>
            <a:r>
              <a:rPr lang="en-US" sz="1600" dirty="0" smtClean="0"/>
              <a:t>Part-of-Speech tagging</a:t>
            </a:r>
          </a:p>
          <a:p>
            <a:endParaRPr lang="en-US" sz="800" dirty="0" smtClean="0"/>
          </a:p>
          <a:p>
            <a:r>
              <a:rPr lang="en-US" sz="2000" dirty="0" smtClean="0"/>
              <a:t>Word Sense Disambiguation:</a:t>
            </a:r>
          </a:p>
          <a:p>
            <a:pPr lvl="1"/>
            <a:r>
              <a:rPr lang="en-US" sz="1800" dirty="0" smtClean="0"/>
              <a:t>Words can have multiple meanings</a:t>
            </a:r>
          </a:p>
          <a:p>
            <a:pPr lvl="1"/>
            <a:r>
              <a:rPr lang="en-US" sz="1800" dirty="0" smtClean="0"/>
              <a:t>We disambiguate senses using the </a:t>
            </a:r>
            <a:r>
              <a:rPr lang="en-US" sz="1800" b="1" dirty="0" smtClean="0">
                <a:solidFill>
                  <a:schemeClr val="accent1">
                    <a:lumMod val="50000"/>
                  </a:schemeClr>
                </a:solidFill>
              </a:rPr>
              <a:t>SSI</a:t>
            </a:r>
            <a:r>
              <a:rPr lang="en-US" sz="1800" dirty="0" smtClean="0"/>
              <a:t> algorithm and a semantic lexicon (e.g., </a:t>
            </a:r>
            <a:r>
              <a:rPr lang="en-US" sz="1800" dirty="0" err="1" smtClean="0"/>
              <a:t>WordNet</a:t>
            </a:r>
            <a:r>
              <a:rPr lang="en-US" sz="1800" dirty="0" smtClean="0"/>
              <a:t>):</a:t>
            </a:r>
          </a:p>
          <a:p>
            <a:pPr lvl="2"/>
            <a:r>
              <a:rPr lang="en-US" sz="1600" dirty="0" smtClean="0"/>
              <a:t>Find </a:t>
            </a:r>
            <a:r>
              <a:rPr lang="en-US" sz="1600" dirty="0" err="1" smtClean="0"/>
              <a:t>monosemous</a:t>
            </a:r>
            <a:r>
              <a:rPr lang="en-US" sz="1600" dirty="0" smtClean="0"/>
              <a:t> words to establish context</a:t>
            </a:r>
          </a:p>
          <a:p>
            <a:pPr lvl="2"/>
            <a:r>
              <a:rPr lang="en-US" sz="1600" dirty="0" smtClean="0"/>
              <a:t>Based on context, iteratively disambiguate the least ambiguous word</a:t>
            </a:r>
          </a:p>
          <a:p>
            <a:pPr lvl="2"/>
            <a:r>
              <a:rPr lang="en-US" sz="1600" dirty="0" smtClean="0"/>
              <a:t>Calculate pair-wise context sense similarities using a semantic distance measure (e.g., Jiang &amp; </a:t>
            </a:r>
            <a:r>
              <a:rPr lang="en-US" sz="1600" dirty="0" err="1" smtClean="0"/>
              <a:t>Conrath</a:t>
            </a:r>
            <a:r>
              <a:rPr lang="en-US" sz="1600" dirty="0" smtClean="0"/>
              <a:t>)</a:t>
            </a:r>
          </a:p>
          <a:p>
            <a:pPr lvl="1"/>
            <a:endParaRPr lang="en-US" sz="2000" dirty="0"/>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Framework </a:t>
            </a:r>
            <a:r>
              <a:rPr lang="en-US" dirty="0" smtClean="0"/>
              <a:t>(4)</a:t>
            </a:r>
            <a:endParaRPr lang="en-US" dirty="0"/>
          </a:p>
        </p:txBody>
      </p:sp>
      <p:sp>
        <p:nvSpPr>
          <p:cNvPr id="3" name="Tijdelijke aanduiding voor inhoud 2"/>
          <p:cNvSpPr>
            <a:spLocks noGrp="1"/>
          </p:cNvSpPr>
          <p:nvPr>
            <p:ph idx="1"/>
          </p:nvPr>
        </p:nvSpPr>
        <p:spPr/>
        <p:txBody>
          <a:bodyPr/>
          <a:lstStyle/>
          <a:p>
            <a:r>
              <a:rPr lang="en-US" sz="2000" dirty="0" smtClean="0"/>
              <a:t>Sense Matching:</a:t>
            </a:r>
          </a:p>
          <a:p>
            <a:pPr lvl="1"/>
            <a:r>
              <a:rPr lang="en-US" sz="1800" dirty="0" smtClean="0"/>
              <a:t>WSD results in a word and a sense set related to the user query and multiple word and sense sets for a Web service description:</a:t>
            </a:r>
            <a:endParaRPr lang="nl-NL" sz="1600" dirty="0" smtClean="0">
              <a:ea typeface="ＭＳ Ｐゴシック" pitchFamily="48" charset="-128"/>
            </a:endParaRPr>
          </a:p>
          <a:p>
            <a:pPr lvl="2"/>
            <a:r>
              <a:rPr lang="nl-NL" sz="1600" i="1" dirty="0" err="1" smtClean="0">
                <a:latin typeface="Times New Roman" pitchFamily="18" charset="0"/>
                <a:ea typeface="ＭＳ Ｐゴシック" pitchFamily="48" charset="-128"/>
                <a:cs typeface="Times New Roman" pitchFamily="18" charset="0"/>
              </a:rPr>
              <a:t>ss</a:t>
            </a:r>
            <a:r>
              <a:rPr lang="nl-NL" sz="1600" i="1" baseline="-25000" dirty="0" err="1" smtClean="0">
                <a:latin typeface="Times New Roman" pitchFamily="18" charset="0"/>
                <a:ea typeface="ＭＳ Ｐゴシック" pitchFamily="48" charset="-128"/>
                <a:cs typeface="Times New Roman" pitchFamily="18" charset="0"/>
              </a:rPr>
              <a:t>u</a:t>
            </a:r>
            <a:r>
              <a:rPr lang="nl-NL" sz="1600" dirty="0" smtClean="0">
                <a:ea typeface="ＭＳ Ｐゴシック" pitchFamily="48" charset="-128"/>
              </a:rPr>
              <a:t> = query </a:t>
            </a:r>
            <a:r>
              <a:rPr lang="nl-NL" sz="1600" dirty="0" err="1" smtClean="0">
                <a:ea typeface="ＭＳ Ｐゴシック" pitchFamily="48" charset="-128"/>
              </a:rPr>
              <a:t>senses</a:t>
            </a:r>
            <a:r>
              <a:rPr lang="nl-NL" sz="1600" dirty="0" smtClean="0">
                <a:ea typeface="ＭＳ Ｐゴシック" pitchFamily="48" charset="-128"/>
              </a:rPr>
              <a:t>	•   </a:t>
            </a:r>
            <a:r>
              <a:rPr lang="nl-NL" sz="1600" i="1" kern="1200" dirty="0" err="1" smtClean="0">
                <a:latin typeface="Times New Roman" pitchFamily="18" charset="0"/>
                <a:ea typeface="ＭＳ Ｐゴシック" pitchFamily="48" charset="-128"/>
                <a:cs typeface="Times New Roman" pitchFamily="18" charset="0"/>
              </a:rPr>
              <a:t>ws</a:t>
            </a:r>
            <a:r>
              <a:rPr lang="nl-NL" sz="1600" i="1" baseline="-25000" dirty="0" err="1" smtClean="0">
                <a:latin typeface="Times New Roman" pitchFamily="18" charset="0"/>
                <a:ea typeface="ＭＳ Ｐゴシック" pitchFamily="48" charset="-128"/>
                <a:cs typeface="Times New Roman" pitchFamily="18" charset="0"/>
              </a:rPr>
              <a:t>u</a:t>
            </a:r>
            <a:r>
              <a:rPr lang="nl-NL" sz="1600" dirty="0" smtClean="0">
                <a:ea typeface="ＭＳ Ｐゴシック" pitchFamily="48" charset="-128"/>
              </a:rPr>
              <a:t> = query </a:t>
            </a:r>
            <a:r>
              <a:rPr lang="nl-NL" sz="1600" dirty="0" err="1" smtClean="0">
                <a:ea typeface="ＭＳ Ｐゴシック" pitchFamily="48" charset="-128"/>
              </a:rPr>
              <a:t>words</a:t>
            </a:r>
            <a:endParaRPr lang="nl-NL" sz="1600" dirty="0" smtClean="0">
              <a:ea typeface="ＭＳ Ｐゴシック" pitchFamily="48" charset="-128"/>
            </a:endParaRPr>
          </a:p>
          <a:p>
            <a:pPr lvl="2"/>
            <a:r>
              <a:rPr lang="nl-NL" sz="1600" i="1" dirty="0" err="1" smtClean="0">
                <a:latin typeface="Times New Roman" pitchFamily="18" charset="0"/>
                <a:ea typeface="ＭＳ Ｐゴシック" pitchFamily="48" charset="-128"/>
                <a:cs typeface="Times New Roman" pitchFamily="18" charset="0"/>
              </a:rPr>
              <a:t>ss</a:t>
            </a:r>
            <a:r>
              <a:rPr lang="nl-NL" sz="1600" i="1" baseline="-25000" dirty="0" err="1" smtClean="0">
                <a:latin typeface="Times New Roman" pitchFamily="18" charset="0"/>
                <a:ea typeface="ＭＳ Ｐゴシック" pitchFamily="48" charset="-128"/>
                <a:cs typeface="Times New Roman" pitchFamily="18" charset="0"/>
              </a:rPr>
              <a:t>w</a:t>
            </a:r>
            <a:r>
              <a:rPr lang="nl-NL" sz="1600" dirty="0" smtClean="0">
                <a:ea typeface="ＭＳ Ｐゴシック" pitchFamily="48" charset="-128"/>
              </a:rPr>
              <a:t> = </a:t>
            </a:r>
            <a:r>
              <a:rPr lang="nl-NL" sz="1600" dirty="0" err="1" smtClean="0">
                <a:ea typeface="ＭＳ Ｐゴシック" pitchFamily="48" charset="-128"/>
              </a:rPr>
              <a:t>description</a:t>
            </a:r>
            <a:r>
              <a:rPr lang="nl-NL" sz="1600" dirty="0" smtClean="0">
                <a:ea typeface="ＭＳ Ｐゴシック" pitchFamily="48" charset="-128"/>
              </a:rPr>
              <a:t> </a:t>
            </a:r>
            <a:r>
              <a:rPr lang="nl-NL" sz="1600" dirty="0" err="1" smtClean="0">
                <a:ea typeface="ＭＳ Ｐゴシック" pitchFamily="48" charset="-128"/>
              </a:rPr>
              <a:t>senses</a:t>
            </a:r>
            <a:r>
              <a:rPr lang="nl-NL" sz="1600" dirty="0" smtClean="0">
                <a:ea typeface="ＭＳ Ｐゴシック" pitchFamily="48" charset="-128"/>
              </a:rPr>
              <a:t>	•   </a:t>
            </a:r>
            <a:r>
              <a:rPr lang="nl-NL" sz="1600" i="1" dirty="0" err="1" smtClean="0">
                <a:latin typeface="Times New Roman" pitchFamily="18" charset="0"/>
                <a:ea typeface="ＭＳ Ｐゴシック" pitchFamily="48" charset="-128"/>
                <a:cs typeface="Times New Roman" pitchFamily="18" charset="0"/>
              </a:rPr>
              <a:t>ws</a:t>
            </a:r>
            <a:r>
              <a:rPr lang="nl-NL" sz="1600" i="1" baseline="-25000" dirty="0" err="1" smtClean="0">
                <a:latin typeface="Times New Roman" pitchFamily="18" charset="0"/>
                <a:ea typeface="ＭＳ Ｐゴシック" pitchFamily="48" charset="-128"/>
                <a:cs typeface="Times New Roman" pitchFamily="18" charset="0"/>
              </a:rPr>
              <a:t>w</a:t>
            </a:r>
            <a:r>
              <a:rPr lang="nl-NL" sz="1600" dirty="0" smtClean="0">
                <a:latin typeface="Times New Roman" pitchFamily="18" charset="0"/>
                <a:ea typeface="ＭＳ Ｐゴシック" pitchFamily="48" charset="-128"/>
                <a:cs typeface="Times New Roman" pitchFamily="18" charset="0"/>
              </a:rPr>
              <a:t> </a:t>
            </a:r>
            <a:r>
              <a:rPr lang="nl-NL" sz="1600" dirty="0" smtClean="0">
                <a:ea typeface="ＭＳ Ｐゴシック" pitchFamily="48" charset="-128"/>
              </a:rPr>
              <a:t>= </a:t>
            </a:r>
            <a:r>
              <a:rPr lang="nl-NL" sz="1600" dirty="0" err="1" smtClean="0">
                <a:ea typeface="ＭＳ Ｐゴシック" pitchFamily="48" charset="-128"/>
              </a:rPr>
              <a:t>description</a:t>
            </a:r>
            <a:r>
              <a:rPr lang="nl-NL" sz="1600" dirty="0" smtClean="0">
                <a:ea typeface="ＭＳ Ｐゴシック" pitchFamily="48" charset="-128"/>
              </a:rPr>
              <a:t> </a:t>
            </a:r>
            <a:r>
              <a:rPr lang="nl-NL" sz="1600" dirty="0" err="1" smtClean="0">
                <a:ea typeface="ＭＳ Ｐゴシック" pitchFamily="48" charset="-128"/>
              </a:rPr>
              <a:t>words</a:t>
            </a:r>
            <a:endParaRPr lang="en-US" sz="1800" dirty="0" smtClean="0">
              <a:latin typeface="Times New Roman" pitchFamily="18" charset="0"/>
              <a:cs typeface="Times New Roman" pitchFamily="18" charset="0"/>
            </a:endParaRPr>
          </a:p>
          <a:p>
            <a:pPr lvl="1"/>
            <a:r>
              <a:rPr lang="en-US" sz="1800" dirty="0" smtClean="0"/>
              <a:t>We calculate </a:t>
            </a:r>
            <a:r>
              <a:rPr lang="en-US" sz="1800" b="1" dirty="0" err="1" smtClean="0">
                <a:solidFill>
                  <a:schemeClr val="accent1">
                    <a:lumMod val="50000"/>
                  </a:schemeClr>
                </a:solidFill>
              </a:rPr>
              <a:t>Jaccard</a:t>
            </a:r>
            <a:r>
              <a:rPr lang="en-US" sz="1800" dirty="0" smtClean="0"/>
              <a:t> &amp; </a:t>
            </a:r>
            <a:r>
              <a:rPr lang="en-US" sz="1800" b="1" dirty="0" smtClean="0">
                <a:solidFill>
                  <a:schemeClr val="accent1">
                    <a:lumMod val="50000"/>
                  </a:schemeClr>
                </a:solidFill>
              </a:rPr>
              <a:t>Similarity matching </a:t>
            </a:r>
            <a:r>
              <a:rPr lang="en-US" sz="1800" dirty="0" smtClean="0"/>
              <a:t>scores for:</a:t>
            </a:r>
          </a:p>
          <a:p>
            <a:pPr lvl="2"/>
            <a:r>
              <a:rPr lang="en-US" sz="1600" dirty="0" smtClean="0"/>
              <a:t>Disambiguated words (senses)</a:t>
            </a:r>
          </a:p>
          <a:p>
            <a:pPr lvl="2"/>
            <a:r>
              <a:rPr lang="en-US" sz="1600" dirty="0" smtClean="0"/>
              <a:t>Non-disambiguated words (words)</a:t>
            </a:r>
          </a:p>
          <a:p>
            <a:pPr lvl="1"/>
            <a:r>
              <a:rPr lang="en-US" sz="1800" dirty="0" smtClean="0"/>
              <a:t>Scores are weighted and summed</a:t>
            </a:r>
            <a:br>
              <a:rPr lang="en-US" sz="1800" dirty="0" smtClean="0"/>
            </a:br>
            <a:endParaRPr lang="en-US" dirty="0"/>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graphicFrame>
        <p:nvGraphicFramePr>
          <p:cNvPr id="28676" name="Object 4"/>
          <p:cNvGraphicFramePr>
            <a:graphicFrameLocks noChangeAspect="1"/>
          </p:cNvGraphicFramePr>
          <p:nvPr/>
        </p:nvGraphicFramePr>
        <p:xfrm>
          <a:off x="5940152" y="476672"/>
          <a:ext cx="3000375" cy="1263923"/>
        </p:xfrm>
        <a:graphic>
          <a:graphicData uri="http://schemas.openxmlformats.org/presentationml/2006/ole">
            <p:oleObj spid="_x0000_s28676" name="Vergelijking" r:id="rId4" imgW="2145960" imgH="914400" progId="Equation.3">
              <p:embed/>
            </p:oleObj>
          </a:graphicData>
        </a:graphic>
      </p:graphicFrame>
      <p:cxnSp>
        <p:nvCxnSpPr>
          <p:cNvPr id="11" name="Rechte verbindingslijn met pijl 10"/>
          <p:cNvCxnSpPr/>
          <p:nvPr/>
        </p:nvCxnSpPr>
        <p:spPr bwMode="auto">
          <a:xfrm flipH="1">
            <a:off x="3419872" y="1124744"/>
            <a:ext cx="2520280" cy="194421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aphicFrame>
        <p:nvGraphicFramePr>
          <p:cNvPr id="28677" name="Object 5"/>
          <p:cNvGraphicFramePr>
            <a:graphicFrameLocks noChangeAspect="1"/>
          </p:cNvGraphicFramePr>
          <p:nvPr/>
        </p:nvGraphicFramePr>
        <p:xfrm>
          <a:off x="827584" y="4221088"/>
          <a:ext cx="6162675" cy="1316037"/>
        </p:xfrm>
        <a:graphic>
          <a:graphicData uri="http://schemas.openxmlformats.org/presentationml/2006/ole">
            <p:oleObj spid="_x0000_s28677" name="Vergelijking" r:id="rId5" imgW="4406760" imgH="952200" progId="Equation.3">
              <p:embed/>
            </p:oleObj>
          </a:graphicData>
        </a:graphic>
      </p:graphicFrame>
      <p:graphicFrame>
        <p:nvGraphicFramePr>
          <p:cNvPr id="28678" name="Object 6"/>
          <p:cNvGraphicFramePr>
            <a:graphicFrameLocks noChangeAspect="1"/>
          </p:cNvGraphicFramePr>
          <p:nvPr/>
        </p:nvGraphicFramePr>
        <p:xfrm>
          <a:off x="1992313" y="4945063"/>
          <a:ext cx="6570662" cy="1597025"/>
        </p:xfrm>
        <a:graphic>
          <a:graphicData uri="http://schemas.openxmlformats.org/presentationml/2006/ole">
            <p:oleObj spid="_x0000_s28678" name="Vergelijking" r:id="rId6" imgW="4698720" imgH="1155600" progId="Equation.3">
              <p:embed/>
            </p:oleObj>
          </a:graphicData>
        </a:graphic>
      </p:graphicFrame>
      <p:cxnSp>
        <p:nvCxnSpPr>
          <p:cNvPr id="19" name="Rechte verbindingslijn met pijl 18"/>
          <p:cNvCxnSpPr/>
          <p:nvPr/>
        </p:nvCxnSpPr>
        <p:spPr bwMode="auto">
          <a:xfrm flipV="1">
            <a:off x="3491880" y="3284984"/>
            <a:ext cx="1728192" cy="93610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2" name="Rechte verbindingslijn met pijl 21"/>
          <p:cNvCxnSpPr/>
          <p:nvPr/>
        </p:nvCxnSpPr>
        <p:spPr bwMode="auto">
          <a:xfrm flipV="1">
            <a:off x="5220072" y="3284984"/>
            <a:ext cx="72008" cy="165618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867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67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Implementation</a:t>
            </a:r>
            <a:endParaRPr lang="en-US" dirty="0"/>
          </a:p>
        </p:txBody>
      </p:sp>
      <p:sp>
        <p:nvSpPr>
          <p:cNvPr id="3" name="Tijdelijke aanduiding voor inhoud 2"/>
          <p:cNvSpPr>
            <a:spLocks noGrp="1"/>
          </p:cNvSpPr>
          <p:nvPr>
            <p:ph idx="1"/>
          </p:nvPr>
        </p:nvSpPr>
        <p:spPr/>
        <p:txBody>
          <a:bodyPr/>
          <a:lstStyle/>
          <a:p>
            <a:r>
              <a:rPr lang="en-US" sz="2000" dirty="0" smtClean="0"/>
              <a:t>SWSD is implemented in the Java-based Semantic Web Service Discovery Engine</a:t>
            </a:r>
          </a:p>
          <a:p>
            <a:endParaRPr lang="en-US" sz="800" dirty="0" smtClean="0"/>
          </a:p>
          <a:p>
            <a:r>
              <a:rPr lang="en-US" sz="2000" dirty="0" smtClean="0"/>
              <a:t>WSMO web service and ontology readers</a:t>
            </a:r>
          </a:p>
          <a:p>
            <a:endParaRPr lang="en-US" sz="800" dirty="0" smtClean="0"/>
          </a:p>
          <a:p>
            <a:r>
              <a:rPr lang="en-US" sz="2000" dirty="0" smtClean="0"/>
              <a:t>Seven levels of information with different weights:</a:t>
            </a:r>
          </a:p>
          <a:p>
            <a:pPr lvl="1"/>
            <a:r>
              <a:rPr lang="en-US" sz="1800" dirty="0" smtClean="0"/>
              <a:t>Non-functional description and name of Web service (7/27)</a:t>
            </a:r>
          </a:p>
          <a:p>
            <a:pPr lvl="1"/>
            <a:r>
              <a:rPr lang="en-US" sz="1800" dirty="0" smtClean="0"/>
              <a:t>Non-functional descriptions and names of concepts used by Web Service (5/27)</a:t>
            </a:r>
          </a:p>
          <a:p>
            <a:pPr lvl="1"/>
            <a:r>
              <a:rPr lang="en-US" sz="1800" dirty="0" smtClean="0"/>
              <a:t>Non-functional descriptions of properties of capabilities of the Web Service (4/27)</a:t>
            </a:r>
          </a:p>
          <a:p>
            <a:pPr lvl="1"/>
            <a:r>
              <a:rPr lang="en-US" sz="1800" dirty="0" smtClean="0"/>
              <a:t>Non-functional descriptions and names of </a:t>
            </a:r>
            <a:r>
              <a:rPr lang="en-US" sz="1800" dirty="0" err="1" smtClean="0"/>
              <a:t>superconcepts</a:t>
            </a:r>
            <a:r>
              <a:rPr lang="en-US" sz="1800" dirty="0" smtClean="0"/>
              <a:t> of the concepts used by the Web service (4/27)</a:t>
            </a:r>
          </a:p>
          <a:p>
            <a:pPr lvl="1"/>
            <a:r>
              <a:rPr lang="en-US" sz="1800" dirty="0" smtClean="0"/>
              <a:t>Non-functional descriptions and names of </a:t>
            </a:r>
            <a:r>
              <a:rPr lang="en-US" sz="1800" dirty="0" err="1" smtClean="0"/>
              <a:t>subconcepts</a:t>
            </a:r>
            <a:r>
              <a:rPr lang="en-US" sz="1800" dirty="0" smtClean="0"/>
              <a:t> of the concepts used by the Web service (3/27)</a:t>
            </a:r>
          </a:p>
          <a:p>
            <a:pPr lvl="1"/>
            <a:r>
              <a:rPr lang="en-US" sz="1800" dirty="0" smtClean="0"/>
              <a:t>Non-functional descriptions and names of attributes of concepts used by the Web service (1/27)</a:t>
            </a:r>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lnDef>
    <a:txDef>
      <a:spPr bwMode="auto">
        <a:noFill/>
        <a:ln w="9525">
          <a:noFill/>
          <a:miter lim="800000"/>
          <a:headEnd/>
          <a:tailEn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400" b="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defRPr>
        </a:defPPr>
      </a:lstStyle>
    </a:tx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8467</TotalTime>
  <Words>1160</Words>
  <Application>Microsoft Office PowerPoint</Application>
  <PresentationFormat>Diavoorstelling (4:3)</PresentationFormat>
  <Paragraphs>156</Paragraphs>
  <Slides>14</Slides>
  <Notes>6</Notes>
  <HiddenSlides>0</HiddenSlides>
  <MMClips>0</MMClips>
  <ScaleCrop>false</ScaleCrop>
  <HeadingPairs>
    <vt:vector size="6" baseType="variant">
      <vt:variant>
        <vt:lpstr>Thema</vt:lpstr>
      </vt:variant>
      <vt:variant>
        <vt:i4>1</vt:i4>
      </vt:variant>
      <vt:variant>
        <vt:lpstr>Ingesloten OLE-bronprogramma's</vt:lpstr>
      </vt:variant>
      <vt:variant>
        <vt:i4>1</vt:i4>
      </vt:variant>
      <vt:variant>
        <vt:lpstr>Diatitels</vt:lpstr>
      </vt:variant>
      <vt:variant>
        <vt:i4>14</vt:i4>
      </vt:variant>
    </vt:vector>
  </HeadingPairs>
  <TitlesOfParts>
    <vt:vector size="16" baseType="lpstr">
      <vt:lpstr>Custom Design</vt:lpstr>
      <vt:lpstr>Vergelijking</vt:lpstr>
      <vt:lpstr>A Linguistic Approach for Semantic Web Service Discovery</vt:lpstr>
      <vt:lpstr>Introduction (1)</vt:lpstr>
      <vt:lpstr>Introduction (2)</vt:lpstr>
      <vt:lpstr>Introduction (3)</vt:lpstr>
      <vt:lpstr>Framework (1)</vt:lpstr>
      <vt:lpstr>Framework (2)</vt:lpstr>
      <vt:lpstr>Framework (3)</vt:lpstr>
      <vt:lpstr>Framework (4)</vt:lpstr>
      <vt:lpstr>Implementation</vt:lpstr>
      <vt:lpstr>Evaluation (1)</vt:lpstr>
      <vt:lpstr>Evaluation (2)</vt:lpstr>
      <vt:lpstr>Evaluation (3)</vt:lpstr>
      <vt:lpstr>Conclusions</vt:lpstr>
      <vt:lpstr>Questions</vt:lpstr>
    </vt:vector>
  </TitlesOfParts>
  <Company>Erasmus Universiteit Rotterdam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I&amp;A Helpdesk</dc:creator>
  <cp:lastModifiedBy>Frederik Hogenboom</cp:lastModifiedBy>
  <cp:revision>632</cp:revision>
  <dcterms:created xsi:type="dcterms:W3CDTF">2007-09-06T08:43:42Z</dcterms:created>
  <dcterms:modified xsi:type="dcterms:W3CDTF">2012-07-11T09:36:22Z</dcterms:modified>
</cp:coreProperties>
</file>