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9" r:id="rId1"/>
  </p:sldMasterIdLst>
  <p:notesMasterIdLst>
    <p:notesMasterId r:id="rId17"/>
  </p:notesMasterIdLst>
  <p:handoutMasterIdLst>
    <p:handoutMasterId r:id="rId18"/>
  </p:handoutMasterIdLst>
  <p:sldIdLst>
    <p:sldId id="277" r:id="rId2"/>
    <p:sldId id="279" r:id="rId3"/>
    <p:sldId id="292" r:id="rId4"/>
    <p:sldId id="280" r:id="rId5"/>
    <p:sldId id="282" r:id="rId6"/>
    <p:sldId id="283" r:id="rId7"/>
    <p:sldId id="284" r:id="rId8"/>
    <p:sldId id="285" r:id="rId9"/>
    <p:sldId id="286" r:id="rId10"/>
    <p:sldId id="287" r:id="rId11"/>
    <p:sldId id="290" r:id="rId12"/>
    <p:sldId id="288" r:id="rId13"/>
    <p:sldId id="291" r:id="rId14"/>
    <p:sldId id="289" r:id="rId15"/>
    <p:sldId id="278" r:id="rId16"/>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93F"/>
    <a:srgbClr val="CFDFDF"/>
    <a:srgbClr val="FF0000"/>
    <a:srgbClr val="3771B2"/>
    <a:srgbClr val="E37823"/>
  </p:clrMru>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32" autoAdjust="0"/>
    <p:restoredTop sz="88182" autoAdjust="0"/>
  </p:normalViewPr>
  <p:slideViewPr>
    <p:cSldViewPr>
      <p:cViewPr>
        <p:scale>
          <a:sx n="50" d="100"/>
          <a:sy n="50" d="100"/>
        </p:scale>
        <p:origin x="-1128"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425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a:ea typeface="ＭＳ Ｐゴシック" pitchFamily="48" charset="-128"/>
              </a:defRPr>
            </a:lvl1pPr>
          </a:lstStyle>
          <a:p>
            <a:pPr>
              <a:defRPr/>
            </a:pPr>
            <a:endParaRPr lang="en-US"/>
          </a:p>
        </p:txBody>
      </p:sp>
      <p:sp>
        <p:nvSpPr>
          <p:cNvPr id="224259"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ea typeface="ＭＳ Ｐゴシック" pitchFamily="48" charset="-128"/>
              </a:defRPr>
            </a:lvl1pPr>
          </a:lstStyle>
          <a:p>
            <a:pPr>
              <a:defRPr/>
            </a:pPr>
            <a:endParaRPr lang="en-US"/>
          </a:p>
        </p:txBody>
      </p:sp>
      <p:sp>
        <p:nvSpPr>
          <p:cNvPr id="224260"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a:ea typeface="ＭＳ Ｐゴシック" pitchFamily="48" charset="-128"/>
              </a:defRPr>
            </a:lvl1pPr>
          </a:lstStyle>
          <a:p>
            <a:pPr>
              <a:defRPr/>
            </a:pPr>
            <a:endParaRPr lang="en-US"/>
          </a:p>
        </p:txBody>
      </p:sp>
      <p:sp>
        <p:nvSpPr>
          <p:cNvPr id="224261"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ea typeface="ＭＳ Ｐゴシック" pitchFamily="48" charset="-128"/>
              </a:defRPr>
            </a:lvl1pPr>
          </a:lstStyle>
          <a:p>
            <a:pPr>
              <a:defRPr/>
            </a:pPr>
            <a:fld id="{988CD748-CD74-461E-BFA1-49DF0DA3AA5F}" type="slidenum">
              <a:rPr lang="en-US"/>
              <a:pPr>
                <a:defRPr/>
              </a:pPr>
              <a:t>‹nr.›</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defRPr sz="1300">
                <a:ea typeface="ＭＳ Ｐゴシック" pitchFamily="48" charset="-128"/>
              </a:defRPr>
            </a:lvl1pPr>
          </a:lstStyle>
          <a:p>
            <a:pPr>
              <a:defRPr/>
            </a:pPr>
            <a:endParaRPr lang="en-US"/>
          </a:p>
        </p:txBody>
      </p:sp>
      <p:sp>
        <p:nvSpPr>
          <p:cNvPr id="84995" name="Rectangle 3"/>
          <p:cNvSpPr>
            <a:spLocks noGrp="1" noChangeArrowheads="1"/>
          </p:cNvSpPr>
          <p:nvPr>
            <p:ph type="dt" idx="1"/>
          </p:nvPr>
        </p:nvSpPr>
        <p:spPr bwMode="auto">
          <a:xfrm>
            <a:off x="4022725"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lgn="r">
              <a:defRPr sz="1300">
                <a:ea typeface="ＭＳ Ｐゴシック" pitchFamily="48" charset="-128"/>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84997"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4998"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defRPr sz="1300">
                <a:ea typeface="ＭＳ Ｐゴシック" pitchFamily="48" charset="-128"/>
              </a:defRPr>
            </a:lvl1pPr>
          </a:lstStyle>
          <a:p>
            <a:pPr>
              <a:defRPr/>
            </a:pPr>
            <a:endParaRPr lang="en-US"/>
          </a:p>
        </p:txBody>
      </p:sp>
      <p:sp>
        <p:nvSpPr>
          <p:cNvPr id="84999"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lgn="r">
              <a:defRPr sz="1300">
                <a:ea typeface="ＭＳ Ｐゴシック" pitchFamily="48" charset="-128"/>
              </a:defRPr>
            </a:lvl1pPr>
          </a:lstStyle>
          <a:p>
            <a:pPr>
              <a:defRPr/>
            </a:pPr>
            <a:fld id="{AB5256E8-836C-407C-BF72-955E7BE75F77}" type="slidenum">
              <a:rPr lang="en-US"/>
              <a:pPr>
                <a:defRPr/>
              </a:pPr>
              <a:t>‹nr.›</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jdelijke aanduiding voor dia-afbeelding 1"/>
          <p:cNvSpPr>
            <a:spLocks noGrp="1" noRot="1" noChangeAspect="1" noTextEdit="1"/>
          </p:cNvSpPr>
          <p:nvPr>
            <p:ph type="sldImg"/>
          </p:nvPr>
        </p:nvSpPr>
        <p:spPr>
          <a:ln/>
        </p:spPr>
      </p:sp>
      <p:sp>
        <p:nvSpPr>
          <p:cNvPr id="28675" name="Tijdelijke aanduiding voor notities 2"/>
          <p:cNvSpPr>
            <a:spLocks noGrp="1"/>
          </p:cNvSpPr>
          <p:nvPr>
            <p:ph type="body" idx="1"/>
          </p:nvPr>
        </p:nvSpPr>
        <p:spPr>
          <a:noFill/>
          <a:ln/>
        </p:spPr>
        <p:txBody>
          <a:bodyPr/>
          <a:lstStyle/>
          <a:p>
            <a:endParaRPr lang="en-US" dirty="0" smtClean="0">
              <a:ea typeface="ＭＳ Ｐゴシック" pitchFamily="34" charset="-128"/>
            </a:endParaRPr>
          </a:p>
        </p:txBody>
      </p:sp>
      <p:sp>
        <p:nvSpPr>
          <p:cNvPr id="28676" name="Tijdelijke aanduiding voor dianummer 3"/>
          <p:cNvSpPr>
            <a:spLocks noGrp="1"/>
          </p:cNvSpPr>
          <p:nvPr>
            <p:ph type="sldNum" sz="quarter" idx="5"/>
          </p:nvPr>
        </p:nvSpPr>
        <p:spPr>
          <a:noFill/>
        </p:spPr>
        <p:txBody>
          <a:bodyPr/>
          <a:lstStyle/>
          <a:p>
            <a:fld id="{E4ED6A2E-3393-43F8-A57C-6F60E37DC786}" type="slidenum">
              <a:rPr lang="en-US" smtClean="0">
                <a:ea typeface="ＭＳ Ｐゴシック" pitchFamily="34" charset="-128"/>
              </a:rPr>
              <a:pPr/>
              <a:t>1</a:t>
            </a:fld>
            <a:endParaRPr lang="en-US"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jdelijke aanduiding voor dia-afbeelding 1"/>
          <p:cNvSpPr>
            <a:spLocks noGrp="1" noRot="1" noChangeAspect="1" noTextEdit="1"/>
          </p:cNvSpPr>
          <p:nvPr>
            <p:ph type="sldImg"/>
          </p:nvPr>
        </p:nvSpPr>
        <p:spPr>
          <a:ln/>
        </p:spPr>
      </p:sp>
      <p:sp>
        <p:nvSpPr>
          <p:cNvPr id="3" name="Tijdelijke aanduiding voor notities 2"/>
          <p:cNvSpPr>
            <a:spLocks noGrp="1"/>
          </p:cNvSpPr>
          <p:nvPr>
            <p:ph type="body" idx="1"/>
          </p:nvPr>
        </p:nvSpPr>
        <p:spPr/>
        <p:txBody>
          <a:bodyPr>
            <a:normAutofit lnSpcReduction="10000"/>
          </a:bodyPr>
          <a:lstStyle/>
          <a:p>
            <a:pPr>
              <a:defRPr/>
            </a:pPr>
            <a:endParaRPr lang="nl-NL" dirty="0"/>
          </a:p>
        </p:txBody>
      </p:sp>
      <p:sp>
        <p:nvSpPr>
          <p:cNvPr id="29700" name="Tijdelijke aanduiding voor dianummer 3"/>
          <p:cNvSpPr>
            <a:spLocks noGrp="1"/>
          </p:cNvSpPr>
          <p:nvPr>
            <p:ph type="sldNum" sz="quarter" idx="5"/>
          </p:nvPr>
        </p:nvSpPr>
        <p:spPr>
          <a:noFill/>
        </p:spPr>
        <p:txBody>
          <a:bodyPr/>
          <a:lstStyle/>
          <a:p>
            <a:fld id="{C2928BD6-E8F1-42C3-8256-DDD65AAD45A9}" type="slidenum">
              <a:rPr lang="en-US" smtClean="0">
                <a:ea typeface="ＭＳ Ｐゴシック" pitchFamily="34" charset="-128"/>
              </a:rPr>
              <a:pPr/>
              <a:t>2</a:t>
            </a:fld>
            <a:endParaRPr lang="en-US"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jdelijke aanduiding voor dia-afbeelding 1"/>
          <p:cNvSpPr>
            <a:spLocks noGrp="1" noRot="1" noChangeAspect="1" noTextEdit="1"/>
          </p:cNvSpPr>
          <p:nvPr>
            <p:ph type="sldImg"/>
          </p:nvPr>
        </p:nvSpPr>
        <p:spPr>
          <a:ln/>
        </p:spPr>
      </p:sp>
      <p:sp>
        <p:nvSpPr>
          <p:cNvPr id="3" name="Tijdelijke aanduiding voor notities 2"/>
          <p:cNvSpPr>
            <a:spLocks noGrp="1"/>
          </p:cNvSpPr>
          <p:nvPr>
            <p:ph type="body" idx="1"/>
          </p:nvPr>
        </p:nvSpPr>
        <p:spPr/>
        <p:txBody>
          <a:bodyPr>
            <a:normAutofit lnSpcReduction="10000"/>
          </a:bodyPr>
          <a:lstStyle/>
          <a:p>
            <a:pPr>
              <a:defRPr/>
            </a:pPr>
            <a:endParaRPr lang="nl-NL" dirty="0"/>
          </a:p>
        </p:txBody>
      </p:sp>
      <p:sp>
        <p:nvSpPr>
          <p:cNvPr id="29700" name="Tijdelijke aanduiding voor dianummer 3"/>
          <p:cNvSpPr>
            <a:spLocks noGrp="1"/>
          </p:cNvSpPr>
          <p:nvPr>
            <p:ph type="sldNum" sz="quarter" idx="5"/>
          </p:nvPr>
        </p:nvSpPr>
        <p:spPr>
          <a:noFill/>
        </p:spPr>
        <p:txBody>
          <a:bodyPr/>
          <a:lstStyle/>
          <a:p>
            <a:fld id="{C2928BD6-E8F1-42C3-8256-DDD65AAD45A9}" type="slidenum">
              <a:rPr lang="en-US" smtClean="0">
                <a:ea typeface="ＭＳ Ｐゴシック" pitchFamily="34" charset="-128"/>
              </a:rPr>
              <a:pPr/>
              <a:t>3</a:t>
            </a:fld>
            <a:endParaRPr lang="en-US" smtClean="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pPr>
              <a:defRPr/>
            </a:pPr>
            <a:fld id="{AB5256E8-836C-407C-BF72-955E7BE75F77}"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pic>
        <p:nvPicPr>
          <p:cNvPr id="4" name="Picture 11" descr="header"/>
          <p:cNvPicPr>
            <a:picLocks noChangeAspect="1" noChangeArrowheads="1"/>
          </p:cNvPicPr>
          <p:nvPr userDrawn="1"/>
        </p:nvPicPr>
        <p:blipFill>
          <a:blip r:embed="rId2" cstate="print">
            <a:lum bright="36000"/>
          </a:blip>
          <a:srcRect/>
          <a:stretch>
            <a:fillRect/>
          </a:stretch>
        </p:blipFill>
        <p:spPr bwMode="auto">
          <a:xfrm>
            <a:off x="715963" y="0"/>
            <a:ext cx="8428037" cy="2495550"/>
          </a:xfrm>
          <a:prstGeom prst="rect">
            <a:avLst/>
          </a:prstGeom>
          <a:noFill/>
          <a:ln w="9525">
            <a:noFill/>
            <a:miter lim="800000"/>
            <a:headEnd/>
            <a:tailEnd/>
          </a:ln>
        </p:spPr>
      </p:pic>
      <p:pic>
        <p:nvPicPr>
          <p:cNvPr id="5" name="Picture 2" descr="Erasmus PMS 3165"/>
          <p:cNvPicPr>
            <a:picLocks noChangeAspect="1" noChangeArrowheads="1"/>
          </p:cNvPicPr>
          <p:nvPr userDrawn="1"/>
        </p:nvPicPr>
        <p:blipFill>
          <a:blip r:embed="rId3" cstate="print">
            <a:clrChange>
              <a:clrFrom>
                <a:srgbClr val="FFFFFF"/>
              </a:clrFrom>
              <a:clrTo>
                <a:srgbClr val="FFFFFF">
                  <a:alpha val="0"/>
                </a:srgbClr>
              </a:clrTo>
            </a:clrChange>
          </a:blip>
          <a:srcRect/>
          <a:stretch>
            <a:fillRect/>
          </a:stretch>
        </p:blipFill>
        <p:spPr bwMode="auto">
          <a:xfrm>
            <a:off x="6172200" y="5984875"/>
            <a:ext cx="2743200" cy="644525"/>
          </a:xfrm>
          <a:prstGeom prst="rect">
            <a:avLst/>
          </a:prstGeom>
          <a:noFill/>
          <a:ln w="9525">
            <a:noFill/>
            <a:miter lim="800000"/>
            <a:headEnd/>
            <a:tailEnd/>
          </a:ln>
        </p:spPr>
      </p:pic>
      <p:pic>
        <p:nvPicPr>
          <p:cNvPr id="6" name="Picture 8" descr="band"/>
          <p:cNvPicPr>
            <a:picLocks noChangeAspect="1" noChangeArrowheads="1"/>
          </p:cNvPicPr>
          <p:nvPr userDrawn="1"/>
        </p:nvPicPr>
        <p:blipFill>
          <a:blip r:embed="rId4" cstate="print"/>
          <a:srcRect/>
          <a:stretch>
            <a:fillRect/>
          </a:stretch>
        </p:blipFill>
        <p:spPr bwMode="auto">
          <a:xfrm>
            <a:off x="0" y="0"/>
            <a:ext cx="719138" cy="6859588"/>
          </a:xfrm>
          <a:prstGeom prst="rect">
            <a:avLst/>
          </a:prstGeom>
          <a:noFill/>
          <a:ln w="9525">
            <a:noFill/>
            <a:miter lim="800000"/>
            <a:headEnd/>
            <a:tailEnd/>
          </a:ln>
        </p:spPr>
      </p:pic>
      <p:sp>
        <p:nvSpPr>
          <p:cNvPr id="19" name="Titel 18"/>
          <p:cNvSpPr>
            <a:spLocks noGrp="1"/>
          </p:cNvSpPr>
          <p:nvPr>
            <p:ph type="title"/>
          </p:nvPr>
        </p:nvSpPr>
        <p:spPr>
          <a:xfrm>
            <a:off x="714348" y="1428736"/>
            <a:ext cx="8429652" cy="1071570"/>
          </a:xfrm>
        </p:spPr>
        <p:txBody>
          <a:bodyPr anchorCtr="1"/>
          <a:lstStyle>
            <a:lvl1pPr algn="ctr">
              <a:defRPr>
                <a:solidFill>
                  <a:schemeClr val="bg1">
                    <a:lumMod val="95000"/>
                  </a:schemeClr>
                </a:solidFill>
              </a:defRPr>
            </a:lvl1pPr>
          </a:lstStyle>
          <a:p>
            <a:r>
              <a:rPr lang="nl-NL" dirty="0" smtClean="0"/>
              <a:t>Klik om de stijl te bewerken</a:t>
            </a:r>
            <a:endParaRPr lang="nl-NL" dirty="0"/>
          </a:p>
        </p:txBody>
      </p:sp>
      <p:sp>
        <p:nvSpPr>
          <p:cNvPr id="11" name="Rectangle 4"/>
          <p:cNvSpPr>
            <a:spLocks noGrp="1" noChangeArrowheads="1"/>
          </p:cNvSpPr>
          <p:nvPr>
            <p:ph type="subTitle" idx="1"/>
          </p:nvPr>
        </p:nvSpPr>
        <p:spPr>
          <a:xfrm>
            <a:off x="1692275" y="3860800"/>
            <a:ext cx="6400800" cy="1752600"/>
          </a:xfrm>
        </p:spPr>
        <p:txBody>
          <a:bodyPr/>
          <a:lstStyle>
            <a:lvl1pPr marL="0" indent="0" algn="ctr">
              <a:buFontTx/>
              <a:buNone/>
              <a:defRPr/>
            </a:lvl1pPr>
          </a:lstStyle>
          <a:p>
            <a:r>
              <a:rPr lang="en-US" dirty="0"/>
              <a:t>Click to edit Master subtitle style</a:t>
            </a:r>
          </a:p>
        </p:txBody>
      </p:sp>
      <p:sp>
        <p:nvSpPr>
          <p:cNvPr id="7" name="Tijdelijke aanduiding voor dianummer 5"/>
          <p:cNvSpPr>
            <a:spLocks noGrp="1"/>
          </p:cNvSpPr>
          <p:nvPr>
            <p:ph type="sldNum" sz="quarter" idx="10"/>
          </p:nvPr>
        </p:nvSpPr>
        <p:spPr/>
        <p:txBody>
          <a:bodyPr/>
          <a:lstStyle>
            <a:lvl1pPr>
              <a:defRPr/>
            </a:lvl1pPr>
          </a:lstStyle>
          <a:p>
            <a:pPr>
              <a:defRPr/>
            </a:pPr>
            <a:fld id="{68701FE2-DB23-44D8-8CBB-F23E08D2904B}" type="slidenum">
              <a:rPr lang="en-US"/>
              <a:pPr>
                <a:defRPr/>
              </a:pPr>
              <a:t>‹nr.›</a:t>
            </a:fld>
            <a:endParaRPr lang="en-US"/>
          </a:p>
        </p:txBody>
      </p:sp>
      <p:sp>
        <p:nvSpPr>
          <p:cNvPr id="8" name="Rectangle 4"/>
          <p:cNvSpPr>
            <a:spLocks noGrp="1" noChangeArrowheads="1"/>
          </p:cNvSpPr>
          <p:nvPr>
            <p:ph type="dt" sz="half" idx="11"/>
          </p:nvPr>
        </p:nvSpPr>
        <p:spPr>
          <a:xfrm>
            <a:off x="785813" y="6215063"/>
            <a:ext cx="8286750" cy="220662"/>
          </a:xfrm>
        </p:spPr>
        <p:txBody>
          <a:bodyPr/>
          <a:lstStyle>
            <a:lvl1pPr algn="ctr">
              <a:defRPr sz="1400"/>
            </a:lvl1pPr>
          </a:lstStyle>
          <a:p>
            <a:pPr>
              <a:defRPr/>
            </a:pPr>
            <a:r>
              <a:rPr lang="nl-NL" smtClean="0"/>
              <a:t>July 13, 2012</a:t>
            </a:r>
            <a:endParaRPr lang="en-US"/>
          </a:p>
        </p:txBody>
      </p:sp>
      <p:sp>
        <p:nvSpPr>
          <p:cNvPr id="9" name="Rectangle 5"/>
          <p:cNvSpPr>
            <a:spLocks noGrp="1" noChangeArrowheads="1"/>
          </p:cNvSpPr>
          <p:nvPr>
            <p:ph type="ftr" sz="quarter" idx="12"/>
          </p:nvPr>
        </p:nvSpPr>
        <p:spPr/>
        <p:txBody>
          <a:bodyPr/>
          <a:lstStyle>
            <a:lvl1pPr algn="ctr">
              <a:defRPr sz="1400"/>
            </a:lvl1pPr>
          </a:lstStyle>
          <a:p>
            <a:pPr>
              <a:defRPr/>
            </a:pPr>
            <a:r>
              <a:rPr lang="en-US" smtClean="0"/>
              <a:t>International Symposium on Management Intelligent Systems 2012 (IS-MiS 2012)</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A8E3AE1-72A3-499F-B714-AA585CB35053}" type="slidenum">
              <a:rPr lang="en-US"/>
              <a:pPr>
                <a:defRPr/>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23063" y="274638"/>
            <a:ext cx="1963737" cy="6107112"/>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27088" y="274638"/>
            <a:ext cx="5743575" cy="6107112"/>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390DF5D-6F34-4687-8973-0CC13319F7D1}" type="slidenum">
              <a:rPr lang="en-US"/>
              <a:pPr>
                <a:defRPr/>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dirty="0" smtClean="0"/>
              <a:t>Klik om de stijl te bewerken</a:t>
            </a:r>
            <a:endParaRPr lang="nl-NL" dirty="0"/>
          </a:p>
        </p:txBody>
      </p:sp>
      <p:sp>
        <p:nvSpPr>
          <p:cNvPr id="3" name="Tijdelijke aanduiding voor inhoud 2"/>
          <p:cNvSpPr>
            <a:spLocks noGrp="1"/>
          </p:cNvSpPr>
          <p:nvPr>
            <p:ph idx="1"/>
          </p:nvPr>
        </p:nvSpPr>
        <p:spPr/>
        <p:txBody>
          <a:body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Rectangle 5"/>
          <p:cNvSpPr>
            <a:spLocks noGrp="1" noChangeArrowheads="1"/>
          </p:cNvSpPr>
          <p:nvPr>
            <p:ph type="ftr" sz="quarter" idx="10"/>
          </p:nvPr>
        </p:nvSpPr>
        <p:spPr/>
        <p:txBody>
          <a:bodyPr/>
          <a:lstStyle>
            <a:lvl1pPr>
              <a:defRPr/>
            </a:lvl1pPr>
          </a:lstStyle>
          <a:p>
            <a:pPr>
              <a:defRPr/>
            </a:pPr>
            <a:r>
              <a:rPr lang="en-US" smtClean="0"/>
              <a:t>International Symposium on Management Intelligent Systems 2012 (IS-MiS 2012)</a:t>
            </a:r>
            <a:endParaRPr lang="en-US"/>
          </a:p>
        </p:txBody>
      </p:sp>
      <p:sp>
        <p:nvSpPr>
          <p:cNvPr id="5" name="Rectangle 6"/>
          <p:cNvSpPr>
            <a:spLocks noGrp="1" noChangeArrowheads="1"/>
          </p:cNvSpPr>
          <p:nvPr>
            <p:ph type="sldNum" sz="quarter" idx="11"/>
          </p:nvPr>
        </p:nvSpPr>
        <p:spPr/>
        <p:txBody>
          <a:bodyPr/>
          <a:lstStyle>
            <a:lvl1pPr>
              <a:defRPr/>
            </a:lvl1pPr>
          </a:lstStyle>
          <a:p>
            <a:pPr>
              <a:defRPr/>
            </a:pPr>
            <a:fld id="{2F8E8576-2A4C-4A1F-86C9-E7D7FFB8F8A2}" type="slidenum">
              <a:rPr lang="en-US"/>
              <a:pPr>
                <a:defRPr/>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30912A-6F5E-4E1C-A74B-C712AF77B12D}" type="slidenum">
              <a:rPr lang="en-US"/>
              <a:pPr>
                <a:defRPr/>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27088" y="1412875"/>
            <a:ext cx="3852862"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832350" y="1412875"/>
            <a:ext cx="3854450"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6EBAC2-D5C4-4DCB-9651-FB59868F0E25}" type="slidenum">
              <a:rPr lang="en-US"/>
              <a:pPr>
                <a:defRPr/>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828675" y="1535113"/>
            <a:ext cx="3852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dirty="0" smtClean="0"/>
              <a:t>Klik om de modelstijlen te bewerken</a:t>
            </a:r>
          </a:p>
        </p:txBody>
      </p:sp>
      <p:sp>
        <p:nvSpPr>
          <p:cNvPr id="4" name="Tijdelijke aanduiding voor inhoud 3"/>
          <p:cNvSpPr>
            <a:spLocks noGrp="1"/>
          </p:cNvSpPr>
          <p:nvPr>
            <p:ph sz="half" idx="2"/>
          </p:nvPr>
        </p:nvSpPr>
        <p:spPr>
          <a:xfrm>
            <a:off x="828674" y="2192356"/>
            <a:ext cx="3852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11" name="Titel 1"/>
          <p:cNvSpPr>
            <a:spLocks noGrp="1"/>
          </p:cNvSpPr>
          <p:nvPr>
            <p:ph type="title"/>
          </p:nvPr>
        </p:nvSpPr>
        <p:spPr>
          <a:xfrm>
            <a:off x="827088" y="274638"/>
            <a:ext cx="7859712" cy="1143000"/>
          </a:xfrm>
        </p:spPr>
        <p:txBody>
          <a:bodyPr/>
          <a:lstStyle/>
          <a:p>
            <a:r>
              <a:rPr lang="nl-NL" smtClean="0"/>
              <a:t>Klik om de stijl te bewerken</a:t>
            </a:r>
            <a:endParaRPr lang="nl-NL"/>
          </a:p>
        </p:txBody>
      </p:sp>
      <p:sp>
        <p:nvSpPr>
          <p:cNvPr id="12" name="Tijdelijke aanduiding voor tekst 2"/>
          <p:cNvSpPr>
            <a:spLocks noGrp="1"/>
          </p:cNvSpPr>
          <p:nvPr>
            <p:ph type="body" idx="13"/>
          </p:nvPr>
        </p:nvSpPr>
        <p:spPr>
          <a:xfrm>
            <a:off x="4857752" y="1540669"/>
            <a:ext cx="3852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dirty="0" smtClean="0"/>
              <a:t>Klik om de modelstijlen te bewerken</a:t>
            </a:r>
          </a:p>
        </p:txBody>
      </p:sp>
      <p:sp>
        <p:nvSpPr>
          <p:cNvPr id="13" name="Tijdelijke aanduiding voor inhoud 3"/>
          <p:cNvSpPr>
            <a:spLocks noGrp="1"/>
          </p:cNvSpPr>
          <p:nvPr>
            <p:ph sz="half" idx="14"/>
          </p:nvPr>
        </p:nvSpPr>
        <p:spPr>
          <a:xfrm>
            <a:off x="4857751" y="2197912"/>
            <a:ext cx="3852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7" name="Rectangle 5"/>
          <p:cNvSpPr>
            <a:spLocks noGrp="1" noChangeArrowheads="1"/>
          </p:cNvSpPr>
          <p:nvPr>
            <p:ph type="ftr" sz="quarter" idx="15"/>
          </p:nvPr>
        </p:nvSpPr>
        <p:spPr>
          <a:ln/>
        </p:spPr>
        <p:txBody>
          <a:bodyPr/>
          <a:lstStyle>
            <a:lvl1pPr>
              <a:defRPr/>
            </a:lvl1pPr>
          </a:lstStyle>
          <a:p>
            <a:pPr>
              <a:defRPr/>
            </a:pPr>
            <a:r>
              <a:rPr lang="en-US" smtClean="0"/>
              <a:t>International Symposium on Management Intelligent Systems 2012 (IS-MiS 2012)</a:t>
            </a:r>
            <a:endParaRPr lang="en-US"/>
          </a:p>
        </p:txBody>
      </p:sp>
      <p:sp>
        <p:nvSpPr>
          <p:cNvPr id="8" name="Rectangle 4"/>
          <p:cNvSpPr>
            <a:spLocks noGrp="1" noChangeArrowheads="1"/>
          </p:cNvSpPr>
          <p:nvPr>
            <p:ph type="dt" sz="half" idx="16"/>
          </p:nvPr>
        </p:nvSpPr>
        <p:spPr>
          <a:ln/>
        </p:spPr>
        <p:txBody>
          <a:bodyPr/>
          <a:lstStyle>
            <a:lvl1pPr>
              <a:defRPr/>
            </a:lvl1pPr>
          </a:lstStyle>
          <a:p>
            <a:pPr>
              <a:defRPr/>
            </a:pPr>
            <a:r>
              <a:rPr lang="nl-NL" smtClean="0"/>
              <a:t>July 13, 2012</a:t>
            </a:r>
            <a:endParaRPr lang="en-US"/>
          </a:p>
        </p:txBody>
      </p:sp>
      <p:sp>
        <p:nvSpPr>
          <p:cNvPr id="9" name="Rectangle 6"/>
          <p:cNvSpPr>
            <a:spLocks noGrp="1" noChangeArrowheads="1"/>
          </p:cNvSpPr>
          <p:nvPr>
            <p:ph type="sldNum" sz="quarter" idx="17"/>
          </p:nvPr>
        </p:nvSpPr>
        <p:spPr>
          <a:ln/>
        </p:spPr>
        <p:txBody>
          <a:bodyPr/>
          <a:lstStyle>
            <a:lvl1pPr>
              <a:defRPr/>
            </a:lvl1pPr>
          </a:lstStyle>
          <a:p>
            <a:pPr>
              <a:defRPr/>
            </a:pPr>
            <a:fld id="{AB4F138E-335E-43C6-80AE-373C0CF3F432}" type="slidenum">
              <a:rPr lang="en-US"/>
              <a:pPr>
                <a:defRPr/>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4"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0002405-1E06-4ACC-B007-573ED81881FA}" type="slidenum">
              <a:rPr lang="en-US"/>
              <a:pPr>
                <a:defRPr/>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3"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EFD66A-7B4D-473A-9110-D05485DB6D2D}" type="slidenum">
              <a:rPr lang="en-US"/>
              <a:pPr>
                <a:defRPr/>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57224"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4000496" y="273050"/>
            <a:ext cx="468630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tekst 3"/>
          <p:cNvSpPr>
            <a:spLocks noGrp="1"/>
          </p:cNvSpPr>
          <p:nvPr>
            <p:ph type="body" sz="half" idx="2"/>
          </p:nvPr>
        </p:nvSpPr>
        <p:spPr>
          <a:xfrm>
            <a:off x="857224"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EFB54F-1531-4AD3-9A08-E808C1044946}" type="slidenum">
              <a:rPr lang="en-US"/>
              <a:pPr>
                <a:defRPr/>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International Symposium on Management Intelligent Systems 2012 (IS-MiS 2012)</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July 13, 2012</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B025ED-AEA2-4527-BC4A-DA547D1137EF}" type="slidenum">
              <a:rPr lang="en-US"/>
              <a:pPr>
                <a:defRPr/>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827088" y="274638"/>
            <a:ext cx="785971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827088" y="1412875"/>
            <a:ext cx="7859712" cy="4968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1621" name="Rectangle 5"/>
          <p:cNvSpPr>
            <a:spLocks noGrp="1" noChangeArrowheads="1"/>
          </p:cNvSpPr>
          <p:nvPr>
            <p:ph type="ftr" sz="quarter" idx="3"/>
          </p:nvPr>
        </p:nvSpPr>
        <p:spPr bwMode="auto">
          <a:xfrm>
            <a:off x="785813" y="6500813"/>
            <a:ext cx="8286750" cy="220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48" charset="-128"/>
              </a:defRPr>
            </a:lvl1pPr>
          </a:lstStyle>
          <a:p>
            <a:pPr>
              <a:defRPr/>
            </a:pPr>
            <a:r>
              <a:rPr lang="en-US" smtClean="0"/>
              <a:t>International Symposium on Management Intelligent Systems 2012 (IS-MiS 2012)</a:t>
            </a:r>
            <a:endParaRPr lang="en-US"/>
          </a:p>
        </p:txBody>
      </p:sp>
      <p:sp>
        <p:nvSpPr>
          <p:cNvPr id="111620" name="Rectangle 4"/>
          <p:cNvSpPr>
            <a:spLocks noGrp="1" noChangeArrowheads="1"/>
          </p:cNvSpPr>
          <p:nvPr>
            <p:ph type="dt" sz="half" idx="2"/>
          </p:nvPr>
        </p:nvSpPr>
        <p:spPr bwMode="auto">
          <a:xfrm>
            <a:off x="785813" y="6500813"/>
            <a:ext cx="1731962" cy="220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48" charset="-128"/>
              </a:defRPr>
            </a:lvl1pPr>
          </a:lstStyle>
          <a:p>
            <a:pPr>
              <a:defRPr/>
            </a:pPr>
            <a:r>
              <a:rPr lang="nl-NL" smtClean="0"/>
              <a:t>July 13, 2012</a:t>
            </a:r>
            <a:endParaRPr lang="en-US"/>
          </a:p>
        </p:txBody>
      </p:sp>
      <p:sp>
        <p:nvSpPr>
          <p:cNvPr id="111622" name="Rectangle 6"/>
          <p:cNvSpPr>
            <a:spLocks noGrp="1" noChangeArrowheads="1"/>
          </p:cNvSpPr>
          <p:nvPr>
            <p:ph type="sldNum" sz="quarter" idx="4"/>
          </p:nvPr>
        </p:nvSpPr>
        <p:spPr bwMode="auto">
          <a:xfrm>
            <a:off x="8388350" y="115888"/>
            <a:ext cx="622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48" charset="-128"/>
              </a:defRPr>
            </a:lvl1pPr>
          </a:lstStyle>
          <a:p>
            <a:pPr>
              <a:defRPr/>
            </a:pPr>
            <a:fld id="{9D027F74-F849-4B9D-9A9F-1EC310C14274}" type="slidenum">
              <a:rPr lang="en-US"/>
              <a:pPr>
                <a:defRPr/>
              </a:pPr>
              <a:t>‹nr.›</a:t>
            </a:fld>
            <a:endParaRPr lang="en-US"/>
          </a:p>
        </p:txBody>
      </p:sp>
      <p:pic>
        <p:nvPicPr>
          <p:cNvPr id="3079" name="Picture 8" descr="band"/>
          <p:cNvPicPr>
            <a:picLocks noChangeAspect="1" noChangeArrowheads="1"/>
          </p:cNvPicPr>
          <p:nvPr userDrawn="1"/>
        </p:nvPicPr>
        <p:blipFill>
          <a:blip r:embed="rId13" cstate="print"/>
          <a:srcRect/>
          <a:stretch>
            <a:fillRect/>
          </a:stretch>
        </p:blipFill>
        <p:spPr bwMode="auto">
          <a:xfrm>
            <a:off x="0" y="0"/>
            <a:ext cx="719138" cy="68595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84" r:id="rId1"/>
    <p:sldLayoutId id="2147483985"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hf sldNum="0" hdr="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Arial" charset="0"/>
        </a:defRPr>
      </a:lvl2pPr>
      <a:lvl3pPr algn="l" rtl="0" eaLnBrk="0" fontAlgn="base" hangingPunct="0">
        <a:spcBef>
          <a:spcPct val="0"/>
        </a:spcBef>
        <a:spcAft>
          <a:spcPct val="0"/>
        </a:spcAft>
        <a:defRPr sz="3600" b="1">
          <a:solidFill>
            <a:schemeClr val="tx2"/>
          </a:solidFill>
          <a:latin typeface="Arial" charset="0"/>
        </a:defRPr>
      </a:lvl3pPr>
      <a:lvl4pPr algn="l" rtl="0" eaLnBrk="0" fontAlgn="base" hangingPunct="0">
        <a:spcBef>
          <a:spcPct val="0"/>
        </a:spcBef>
        <a:spcAft>
          <a:spcPct val="0"/>
        </a:spcAft>
        <a:defRPr sz="3600" b="1">
          <a:solidFill>
            <a:schemeClr val="tx2"/>
          </a:solidFill>
          <a:latin typeface="Arial" charset="0"/>
        </a:defRPr>
      </a:lvl4pPr>
      <a:lvl5pPr algn="l" rtl="0" eaLnBrk="0" fontAlgn="base" hangingPunct="0">
        <a:spcBef>
          <a:spcPct val="0"/>
        </a:spcBef>
        <a:spcAft>
          <a:spcPct val="0"/>
        </a:spcAft>
        <a:defRPr sz="3600" b="1">
          <a:solidFill>
            <a:schemeClr val="tx2"/>
          </a:solidFill>
          <a:latin typeface="Arial" charset="0"/>
        </a:defRPr>
      </a:lvl5pPr>
      <a:lvl6pPr marL="457200" algn="l" rtl="0" fontAlgn="base">
        <a:spcBef>
          <a:spcPct val="0"/>
        </a:spcBef>
        <a:spcAft>
          <a:spcPct val="0"/>
        </a:spcAft>
        <a:defRPr sz="3600" b="1">
          <a:solidFill>
            <a:schemeClr val="tx2"/>
          </a:solidFill>
          <a:latin typeface="Arial" charset="0"/>
        </a:defRPr>
      </a:lvl6pPr>
      <a:lvl7pPr marL="914400" algn="l" rtl="0" fontAlgn="base">
        <a:spcBef>
          <a:spcPct val="0"/>
        </a:spcBef>
        <a:spcAft>
          <a:spcPct val="0"/>
        </a:spcAft>
        <a:defRPr sz="3600" b="1">
          <a:solidFill>
            <a:schemeClr val="tx2"/>
          </a:solidFill>
          <a:latin typeface="Arial" charset="0"/>
        </a:defRPr>
      </a:lvl7pPr>
      <a:lvl8pPr marL="1371600" algn="l" rtl="0" fontAlgn="base">
        <a:spcBef>
          <a:spcPct val="0"/>
        </a:spcBef>
        <a:spcAft>
          <a:spcPct val="0"/>
        </a:spcAft>
        <a:defRPr sz="3600" b="1">
          <a:solidFill>
            <a:schemeClr val="tx2"/>
          </a:solidFill>
          <a:latin typeface="Arial" charset="0"/>
        </a:defRPr>
      </a:lvl8pPr>
      <a:lvl9pPr marL="1828800" algn="l" rtl="0" fontAlgn="base">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hogenboom@ese.eur.n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hogenboom@ese.eur.nl" TargetMode="External"/><Relationship Id="rId5" Type="http://schemas.openxmlformats.org/officeDocument/2006/relationships/hyperlink" Target="mailto:frasincar@ese.eur.nl" TargetMode="External"/><Relationship Id="rId4" Type="http://schemas.openxmlformats.org/officeDocument/2006/relationships/hyperlink" Target="mailto:m.r.dewinter88@live.n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714375" y="1428750"/>
            <a:ext cx="8429625" cy="1071563"/>
          </a:xfrm>
        </p:spPr>
        <p:txBody>
          <a:bodyPr/>
          <a:lstStyle/>
          <a:p>
            <a:r>
              <a:rPr lang="en-US" sz="3200" dirty="0" smtClean="0"/>
              <a:t>A News-Based Approach for Computing</a:t>
            </a:r>
            <a:br>
              <a:rPr lang="en-US" sz="3200" dirty="0" smtClean="0"/>
            </a:br>
            <a:r>
              <a:rPr lang="en-US" sz="3200" dirty="0" smtClean="0"/>
              <a:t>Historical Value-at-Risk</a:t>
            </a:r>
            <a:endParaRPr lang="en-US" sz="3200" dirty="0"/>
          </a:p>
        </p:txBody>
      </p:sp>
      <p:sp>
        <p:nvSpPr>
          <p:cNvPr id="6147" name="Tijdelijke aanduiding voor voettekst 3"/>
          <p:cNvSpPr>
            <a:spLocks noGrp="1"/>
          </p:cNvSpPr>
          <p:nvPr>
            <p:ph type="ftr" sz="quarter" idx="12"/>
          </p:nvPr>
        </p:nvSpPr>
        <p:spPr>
          <a:noFill/>
        </p:spPr>
        <p:txBody>
          <a:bodyPr/>
          <a:lstStyle/>
          <a:p>
            <a:r>
              <a:rPr lang="en-US" smtClean="0">
                <a:ea typeface="ＭＳ Ｐゴシック" pitchFamily="34" charset="-128"/>
              </a:rPr>
              <a:t>International Symposium on Management Intelligent Systems 2012 (IS-MiS 2012)</a:t>
            </a:r>
          </a:p>
        </p:txBody>
      </p:sp>
      <p:graphicFrame>
        <p:nvGraphicFramePr>
          <p:cNvPr id="8" name="Tabel 7"/>
          <p:cNvGraphicFramePr>
            <a:graphicFrameLocks noGrp="1"/>
          </p:cNvGraphicFramePr>
          <p:nvPr/>
        </p:nvGraphicFramePr>
        <p:xfrm>
          <a:off x="1475656" y="2995384"/>
          <a:ext cx="6768752" cy="2410264"/>
        </p:xfrm>
        <a:graphic>
          <a:graphicData uri="http://schemas.openxmlformats.org/drawingml/2006/table">
            <a:tbl>
              <a:tblPr firstRow="1" bandRow="1">
                <a:tableStyleId>{2D5ABB26-0587-4C30-8999-92F81FD0307C}</a:tableStyleId>
              </a:tblPr>
              <a:tblGrid>
                <a:gridCol w="3384376"/>
                <a:gridCol w="3384376"/>
              </a:tblGrid>
              <a:tr h="576064">
                <a:tc>
                  <a:txBody>
                    <a:bodyPr/>
                    <a:lstStyle/>
                    <a:p>
                      <a:pPr algn="ctr"/>
                      <a:r>
                        <a:rPr lang="en-US" sz="1500" b="1" noProof="0" dirty="0" smtClean="0">
                          <a:solidFill>
                            <a:srgbClr val="00393F"/>
                          </a:solidFill>
                        </a:rPr>
                        <a:t>Frederik Hogenboom</a:t>
                      </a:r>
                    </a:p>
                    <a:p>
                      <a:pPr algn="ctr"/>
                      <a:r>
                        <a:rPr lang="en-US" sz="1300" b="0" u="sng" noProof="0" dirty="0" smtClean="0">
                          <a:solidFill>
                            <a:schemeClr val="accent1">
                              <a:lumMod val="50000"/>
                            </a:schemeClr>
                          </a:solidFill>
                          <a:hlinkClick r:id="rId3"/>
                        </a:rPr>
                        <a:t>fhogenboom@ese.eur.nl</a:t>
                      </a:r>
                      <a:endParaRPr lang="en-US" sz="1300" u="sng" noProof="0" dirty="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500" b="1" noProof="0" dirty="0" smtClean="0">
                          <a:solidFill>
                            <a:srgbClr val="00393F"/>
                          </a:solidFill>
                        </a:rPr>
                        <a:t>Michael</a:t>
                      </a:r>
                      <a:r>
                        <a:rPr lang="en-US" sz="1500" b="1" baseline="0" noProof="0" dirty="0" smtClean="0">
                          <a:solidFill>
                            <a:srgbClr val="00393F"/>
                          </a:solidFill>
                        </a:rPr>
                        <a:t> de Winter</a:t>
                      </a:r>
                      <a:endParaRPr lang="en-US" sz="1500" b="1" baseline="30000" noProof="0" dirty="0" smtClean="0">
                        <a:solidFill>
                          <a:srgbClr val="00393F"/>
                        </a:solidFill>
                      </a:endParaRPr>
                    </a:p>
                    <a:p>
                      <a:pPr algn="ctr"/>
                      <a:r>
                        <a:rPr lang="en-US" sz="1300" b="0" u="sng" noProof="0" dirty="0" smtClean="0">
                          <a:solidFill>
                            <a:schemeClr val="accent1">
                              <a:lumMod val="50000"/>
                            </a:schemeClr>
                          </a:solidFill>
                          <a:hlinkClick r:id="rId4"/>
                        </a:rPr>
                        <a:t>m.r.dewinter88@live.nl</a:t>
                      </a:r>
                      <a:endParaRPr lang="en-US" sz="1300" u="sng" noProof="0" dirty="0" smtClean="0"/>
                    </a:p>
                    <a:p>
                      <a:pPr algn="ctr"/>
                      <a:endParaRPr lang="en-US" sz="1300" u="sng" noProof="0" dirty="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57606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noProof="0" dirty="0" smtClean="0">
                          <a:solidFill>
                            <a:srgbClr val="00393F"/>
                          </a:solidFill>
                        </a:rPr>
                        <a:t>Flavius Frasincar</a:t>
                      </a:r>
                    </a:p>
                    <a:p>
                      <a:pPr marL="0" marR="0" indent="0" algn="ctr" defTabSz="914400" rtl="0" eaLnBrk="1" fontAlgn="auto" latinLnBrk="0" hangingPunct="1">
                        <a:lnSpc>
                          <a:spcPct val="100000"/>
                        </a:lnSpc>
                        <a:spcBef>
                          <a:spcPts val="0"/>
                        </a:spcBef>
                        <a:spcAft>
                          <a:spcPts val="0"/>
                        </a:spcAft>
                        <a:buClrTx/>
                        <a:buSzTx/>
                        <a:buFontTx/>
                        <a:buNone/>
                        <a:tabLst/>
                        <a:defRPr/>
                      </a:pPr>
                      <a:r>
                        <a:rPr lang="en-US" sz="1300" b="0" u="sng" noProof="0" dirty="0" smtClean="0">
                          <a:solidFill>
                            <a:schemeClr val="accent1">
                              <a:lumMod val="50000"/>
                            </a:schemeClr>
                          </a:solidFill>
                          <a:hlinkClick r:id="rId5"/>
                        </a:rPr>
                        <a:t>frasincar@ese.eur.nl</a:t>
                      </a:r>
                      <a:endParaRPr lang="en-US" sz="1300" u="sng" noProof="0" dirty="0" smtClean="0"/>
                    </a:p>
                    <a:p>
                      <a:pPr algn="ctr"/>
                      <a:endParaRPr lang="en-US" sz="1300" u="sng" noProof="0" dirty="0" smtClean="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b="1" noProof="0" dirty="0" smtClean="0">
                          <a:solidFill>
                            <a:srgbClr val="00393F"/>
                          </a:solidFill>
                        </a:rPr>
                        <a:t>Alexander</a:t>
                      </a:r>
                      <a:r>
                        <a:rPr lang="en-US" sz="1500" b="1" baseline="0" noProof="0" dirty="0" smtClean="0">
                          <a:solidFill>
                            <a:srgbClr val="00393F"/>
                          </a:solidFill>
                        </a:rPr>
                        <a:t> </a:t>
                      </a:r>
                      <a:r>
                        <a:rPr lang="en-US" sz="1500" b="1" noProof="0" dirty="0" smtClean="0">
                          <a:solidFill>
                            <a:srgbClr val="00393F"/>
                          </a:solidFill>
                        </a:rPr>
                        <a:t>Hogenboom</a:t>
                      </a:r>
                    </a:p>
                    <a:p>
                      <a:pPr marL="0" marR="0" indent="0" algn="ctr" defTabSz="914400" rtl="0" eaLnBrk="1" fontAlgn="auto" latinLnBrk="0" hangingPunct="1">
                        <a:lnSpc>
                          <a:spcPct val="100000"/>
                        </a:lnSpc>
                        <a:spcBef>
                          <a:spcPts val="0"/>
                        </a:spcBef>
                        <a:spcAft>
                          <a:spcPts val="0"/>
                        </a:spcAft>
                        <a:buClrTx/>
                        <a:buSzTx/>
                        <a:buFontTx/>
                        <a:buNone/>
                        <a:tabLst/>
                        <a:defRPr/>
                      </a:pPr>
                      <a:r>
                        <a:rPr lang="en-US" sz="1300" b="0" u="sng" noProof="0" dirty="0" smtClean="0">
                          <a:solidFill>
                            <a:schemeClr val="accent1">
                              <a:lumMod val="50000"/>
                            </a:schemeClr>
                          </a:solidFill>
                          <a:hlinkClick r:id="rId6"/>
                        </a:rPr>
                        <a:t>hogenboom@ese.eur.nl</a:t>
                      </a:r>
                      <a:endParaRPr lang="en-US" sz="1300" u="sng" noProof="0" dirty="0" smtClean="0"/>
                    </a:p>
                    <a:p>
                      <a:pPr algn="ctr"/>
                      <a:endParaRPr lang="en-US" sz="1300" u="sng" noProof="0" dirty="0" smtClean="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977704">
                <a:tc gridSpan="2">
                  <a:txBody>
                    <a:bodyPr/>
                    <a:lstStyle/>
                    <a:p>
                      <a:pPr algn="ctr"/>
                      <a:r>
                        <a:rPr lang="en-US" sz="1400" kern="1200" noProof="0" dirty="0" smtClean="0">
                          <a:solidFill>
                            <a:schemeClr val="tx1"/>
                          </a:solidFill>
                          <a:latin typeface="+mn-lt"/>
                          <a:ea typeface="+mn-ea"/>
                          <a:cs typeface="+mn-cs"/>
                        </a:rPr>
                        <a:t>Era</a:t>
                      </a:r>
                      <a:r>
                        <a:rPr lang="en-US" sz="1400" noProof="0" dirty="0" smtClean="0"/>
                        <a:t>smus University Rotterdam</a:t>
                      </a:r>
                    </a:p>
                    <a:p>
                      <a:pPr algn="ctr"/>
                      <a:r>
                        <a:rPr lang="en-US" sz="1400" noProof="0" dirty="0" smtClean="0"/>
                        <a:t>PO Box 1738, NL-3000 DR</a:t>
                      </a:r>
                    </a:p>
                    <a:p>
                      <a:pPr algn="ctr"/>
                      <a:r>
                        <a:rPr lang="en-US" sz="1400" noProof="0" dirty="0" smtClean="0"/>
                        <a:t>Rotterdam, the Netherlands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nl-NL" sz="1600" dirty="0"/>
                    </a:p>
                  </a:txBody>
                  <a:tcPr/>
                </a:tc>
              </a:tr>
            </a:tbl>
          </a:graphicData>
        </a:graphic>
      </p:graphicFrame>
      <p:sp>
        <p:nvSpPr>
          <p:cNvPr id="7" name="Tijdelijke aanduiding voor datum 6"/>
          <p:cNvSpPr>
            <a:spLocks noGrp="1"/>
          </p:cNvSpPr>
          <p:nvPr>
            <p:ph type="dt" sz="half" idx="11"/>
          </p:nvPr>
        </p:nvSpPr>
        <p:spPr/>
        <p:txBody>
          <a:bodyPr/>
          <a:lstStyle/>
          <a:p>
            <a:pPr>
              <a:defRPr/>
            </a:pPr>
            <a:r>
              <a:rPr lang="nl-NL" smtClean="0"/>
              <a:t>July 13, 2012</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Evaluation (1)</a:t>
            </a:r>
            <a:endParaRPr lang="en-US" dirty="0"/>
          </a:p>
        </p:txBody>
      </p:sp>
      <p:sp>
        <p:nvSpPr>
          <p:cNvPr id="3" name="Tijdelijke aanduiding voor inhoud 2"/>
          <p:cNvSpPr>
            <a:spLocks noGrp="1"/>
          </p:cNvSpPr>
          <p:nvPr>
            <p:ph idx="1"/>
          </p:nvPr>
        </p:nvSpPr>
        <p:spPr/>
        <p:txBody>
          <a:bodyPr/>
          <a:lstStyle/>
          <a:p>
            <a:r>
              <a:rPr lang="en-US" sz="2000" dirty="0" smtClean="0"/>
              <a:t>Using our 2010 data set, we compare outcomes of historical </a:t>
            </a:r>
            <a:r>
              <a:rPr lang="en-US" sz="2000" dirty="0" err="1" smtClean="0"/>
              <a:t>VaR</a:t>
            </a:r>
            <a:r>
              <a:rPr lang="en-US" sz="2000" dirty="0" smtClean="0"/>
              <a:t> calculations against event-based historical </a:t>
            </a:r>
            <a:r>
              <a:rPr lang="en-US" sz="2000" dirty="0" err="1" smtClean="0"/>
              <a:t>VaR</a:t>
            </a:r>
            <a:endParaRPr lang="en-US" sz="2000" dirty="0" smtClean="0"/>
          </a:p>
          <a:p>
            <a:endParaRPr lang="en-US" sz="800" dirty="0" smtClean="0"/>
          </a:p>
          <a:p>
            <a:r>
              <a:rPr lang="en-US" sz="2000" dirty="0" smtClean="0"/>
              <a:t>First, we determine the optimal fixed window size by evaluating various metrics</a:t>
            </a:r>
          </a:p>
          <a:p>
            <a:endParaRPr lang="en-US" sz="800" dirty="0" smtClean="0"/>
          </a:p>
          <a:p>
            <a:r>
              <a:rPr lang="en-US" sz="2000" dirty="0" smtClean="0"/>
              <a:t>Additionally, we evaluate the performance of </a:t>
            </a:r>
            <a:r>
              <a:rPr lang="en-US" sz="2000" dirty="0" err="1" smtClean="0"/>
              <a:t>VaR</a:t>
            </a:r>
            <a:r>
              <a:rPr lang="en-US" sz="2000" dirty="0" smtClean="0"/>
              <a:t> calculations with variable window sizes:</a:t>
            </a:r>
          </a:p>
          <a:p>
            <a:pPr lvl="1"/>
            <a:r>
              <a:rPr lang="en-US" sz="1800" dirty="0" smtClean="0"/>
              <a:t>Large percentile differences (&gt; 50%) from the mean stock rate per equity after an event occurrence indicate noise that should be removed</a:t>
            </a:r>
          </a:p>
          <a:p>
            <a:pPr lvl="1"/>
            <a:r>
              <a:rPr lang="en-US" sz="1800" dirty="0" smtClean="0"/>
              <a:t>The length of the period in which large differences occur differs per event</a:t>
            </a:r>
          </a:p>
          <a:p>
            <a:endParaRPr lang="en-US" sz="800" dirty="0" smtClean="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Evaluation (2)</a:t>
            </a:r>
            <a:endParaRPr lang="en-US" dirty="0"/>
          </a:p>
        </p:txBody>
      </p:sp>
      <p:sp>
        <p:nvSpPr>
          <p:cNvPr id="3" name="Tijdelijke aanduiding voor inhoud 2"/>
          <p:cNvSpPr>
            <a:spLocks noGrp="1"/>
          </p:cNvSpPr>
          <p:nvPr>
            <p:ph idx="1"/>
          </p:nvPr>
        </p:nvSpPr>
        <p:spPr/>
        <p:txBody>
          <a:bodyPr/>
          <a:lstStyle/>
          <a:p>
            <a:r>
              <a:rPr lang="en-US" sz="2000" dirty="0" smtClean="0"/>
              <a:t>Metrics:</a:t>
            </a:r>
          </a:p>
          <a:p>
            <a:pPr lvl="1"/>
            <a:r>
              <a:rPr lang="en-US" sz="1600" dirty="0" smtClean="0"/>
              <a:t>Mean Squared Error (MSE):</a:t>
            </a:r>
          </a:p>
          <a:p>
            <a:pPr lvl="1"/>
            <a:endParaRPr lang="en-US" sz="1600" dirty="0" smtClean="0"/>
          </a:p>
          <a:p>
            <a:pPr lvl="1"/>
            <a:endParaRPr lang="en-US" sz="1600" dirty="0" smtClean="0"/>
          </a:p>
          <a:p>
            <a:pPr lvl="1"/>
            <a:endParaRPr lang="en-US" sz="1600" dirty="0" smtClean="0"/>
          </a:p>
          <a:p>
            <a:pPr lvl="1"/>
            <a:endParaRPr lang="en-US" sz="1600" dirty="0" smtClean="0"/>
          </a:p>
          <a:p>
            <a:pPr lvl="1"/>
            <a:endParaRPr lang="en-US" sz="600" dirty="0" smtClean="0"/>
          </a:p>
          <a:p>
            <a:pPr lvl="1"/>
            <a:r>
              <a:rPr lang="en-US" sz="1600" dirty="0" err="1" smtClean="0"/>
              <a:t>OutPerformed</a:t>
            </a:r>
            <a:r>
              <a:rPr lang="en-US" sz="1600" dirty="0" smtClean="0"/>
              <a:t> Total (OPT):</a:t>
            </a:r>
          </a:p>
          <a:p>
            <a:pPr lvl="1"/>
            <a:endParaRPr lang="en-US" sz="1600" dirty="0" smtClean="0"/>
          </a:p>
          <a:p>
            <a:pPr lvl="1"/>
            <a:endParaRPr lang="en-US" sz="1600" dirty="0" smtClean="0"/>
          </a:p>
          <a:p>
            <a:pPr lvl="1"/>
            <a:endParaRPr lang="en-US" sz="1600" dirty="0" smtClean="0"/>
          </a:p>
          <a:p>
            <a:pPr lvl="1"/>
            <a:endParaRPr lang="en-US" sz="1600" dirty="0" smtClean="0"/>
          </a:p>
          <a:p>
            <a:pPr lvl="1"/>
            <a:endParaRPr lang="en-US" sz="600" dirty="0" smtClean="0"/>
          </a:p>
          <a:p>
            <a:pPr lvl="1"/>
            <a:r>
              <a:rPr lang="en-US" sz="1600" dirty="0" smtClean="0"/>
              <a:t>Overconfident Predictions (CONF):</a:t>
            </a:r>
          </a:p>
          <a:p>
            <a:endParaRPr lang="nl-NL" dirty="0"/>
          </a:p>
        </p:txBody>
      </p:sp>
      <p:sp>
        <p:nvSpPr>
          <p:cNvPr id="4" name="Tijdelijke aanduiding voor voettekst 3"/>
          <p:cNvSpPr>
            <a:spLocks noGrp="1"/>
          </p:cNvSpPr>
          <p:nvPr>
            <p:ph type="ftr" sz="quarter" idx="10"/>
          </p:nvPr>
        </p:nvSpPr>
        <p:spPr/>
        <p:txBody>
          <a:bodyPr/>
          <a:lstStyle/>
          <a:p>
            <a:pPr>
              <a:defRPr/>
            </a:pPr>
            <a:r>
              <a:rPr lang="en-US" dirty="0" smtClean="0"/>
              <a:t>International Symposium on Management Intelligent Systems 2012 (IS-</a:t>
            </a:r>
            <a:r>
              <a:rPr lang="en-US" dirty="0" err="1" smtClean="0"/>
              <a:t>MiS</a:t>
            </a:r>
            <a:r>
              <a:rPr lang="en-US" dirty="0" smtClean="0"/>
              <a:t> 2012)</a:t>
            </a:r>
            <a:endParaRPr lang="en-US" dirty="0"/>
          </a:p>
        </p:txBody>
      </p:sp>
      <p:graphicFrame>
        <p:nvGraphicFramePr>
          <p:cNvPr id="54274" name="Object 2"/>
          <p:cNvGraphicFramePr>
            <a:graphicFrameLocks noChangeAspect="1"/>
          </p:cNvGraphicFramePr>
          <p:nvPr/>
        </p:nvGraphicFramePr>
        <p:xfrm>
          <a:off x="1622425" y="2132856"/>
          <a:ext cx="4191000" cy="1103313"/>
        </p:xfrm>
        <a:graphic>
          <a:graphicData uri="http://schemas.openxmlformats.org/presentationml/2006/ole">
            <p:oleObj spid="_x0000_s54274" name="Vergelijking" r:id="rId3" imgW="2997000" imgH="787320" progId="Equation.3">
              <p:embed/>
            </p:oleObj>
          </a:graphicData>
        </a:graphic>
      </p:graphicFrame>
      <p:graphicFrame>
        <p:nvGraphicFramePr>
          <p:cNvPr id="54275" name="Object 3"/>
          <p:cNvGraphicFramePr>
            <a:graphicFrameLocks noChangeAspect="1"/>
          </p:cNvGraphicFramePr>
          <p:nvPr/>
        </p:nvGraphicFramePr>
        <p:xfrm>
          <a:off x="1655763" y="3717032"/>
          <a:ext cx="6588125" cy="1157288"/>
        </p:xfrm>
        <a:graphic>
          <a:graphicData uri="http://schemas.openxmlformats.org/presentationml/2006/ole">
            <p:oleObj spid="_x0000_s54275" name="Vergelijking" r:id="rId4" imgW="4622760" imgH="812520" progId="Equation.3">
              <p:embed/>
            </p:oleObj>
          </a:graphicData>
        </a:graphic>
      </p:graphicFrame>
      <p:graphicFrame>
        <p:nvGraphicFramePr>
          <p:cNvPr id="54276" name="Object 4"/>
          <p:cNvGraphicFramePr>
            <a:graphicFrameLocks noChangeAspect="1"/>
          </p:cNvGraphicFramePr>
          <p:nvPr/>
        </p:nvGraphicFramePr>
        <p:xfrm>
          <a:off x="1674044" y="5301208"/>
          <a:ext cx="3402012" cy="1157287"/>
        </p:xfrm>
        <a:graphic>
          <a:graphicData uri="http://schemas.openxmlformats.org/presentationml/2006/ole">
            <p:oleObj spid="_x0000_s54276" name="Vergelijking" r:id="rId5" imgW="2387520" imgH="812520" progId="Equation.3">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Evaluation (3)</a:t>
            </a:r>
            <a:endParaRPr lang="en-US" dirty="0"/>
          </a:p>
        </p:txBody>
      </p:sp>
      <p:sp>
        <p:nvSpPr>
          <p:cNvPr id="3" name="Tijdelijke aanduiding voor inhoud 2"/>
          <p:cNvSpPr>
            <a:spLocks noGrp="1"/>
          </p:cNvSpPr>
          <p:nvPr>
            <p:ph idx="1"/>
          </p:nvPr>
        </p:nvSpPr>
        <p:spPr/>
        <p:txBody>
          <a:bodyPr/>
          <a:lstStyle/>
          <a:p>
            <a:r>
              <a:rPr lang="en-US" sz="2000" dirty="0" smtClean="0"/>
              <a:t>The optimal fixed window size of the adjusted (event-based) historical method is set to </a:t>
            </a:r>
            <a:r>
              <a:rPr lang="en-US" sz="2000" b="1" dirty="0" smtClean="0">
                <a:solidFill>
                  <a:schemeClr val="accent1">
                    <a:lumMod val="50000"/>
                  </a:schemeClr>
                </a:solidFill>
              </a:rPr>
              <a:t>10</a:t>
            </a:r>
            <a:r>
              <a:rPr lang="en-US" sz="2000" dirty="0" smtClean="0"/>
              <a:t> after minimizing </a:t>
            </a:r>
            <a:r>
              <a:rPr lang="en-US" sz="2000" i="1" dirty="0" smtClean="0">
                <a:latin typeface="Times New Roman" pitchFamily="18" charset="0"/>
                <a:cs typeface="Times New Roman" pitchFamily="18" charset="0"/>
              </a:rPr>
              <a:t>MSE</a:t>
            </a:r>
            <a:r>
              <a:rPr lang="en-US" sz="2000" dirty="0" smtClean="0"/>
              <a:t>, maximizing </a:t>
            </a:r>
            <a:r>
              <a:rPr lang="en-US" sz="2000" i="1" dirty="0" smtClean="0">
                <a:latin typeface="Times New Roman" pitchFamily="18" charset="0"/>
                <a:cs typeface="Times New Roman" pitchFamily="18" charset="0"/>
              </a:rPr>
              <a:t>OPT</a:t>
            </a:r>
            <a:r>
              <a:rPr lang="en-US" sz="2000" dirty="0" smtClean="0"/>
              <a:t>, and minimizing </a:t>
            </a:r>
            <a:r>
              <a:rPr lang="en-US" sz="2000" i="1" dirty="0" smtClean="0">
                <a:latin typeface="Times New Roman" pitchFamily="18" charset="0"/>
                <a:cs typeface="Times New Roman" pitchFamily="18" charset="0"/>
              </a:rPr>
              <a:t>CONF</a:t>
            </a:r>
            <a:endParaRPr lang="en-US" sz="2000" dirty="0" smtClean="0">
              <a:latin typeface="Times New Roman" pitchFamily="18" charset="0"/>
              <a:cs typeface="Times New Roman" pitchFamily="18" charset="0"/>
            </a:endParaRPr>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pic>
        <p:nvPicPr>
          <p:cNvPr id="55302" name="Picture 6"/>
          <p:cNvPicPr>
            <a:picLocks noChangeAspect="1" noChangeArrowheads="1"/>
          </p:cNvPicPr>
          <p:nvPr/>
        </p:nvPicPr>
        <p:blipFill>
          <a:blip r:embed="rId2" cstate="print"/>
          <a:srcRect/>
          <a:stretch>
            <a:fillRect/>
          </a:stretch>
        </p:blipFill>
        <p:spPr bwMode="auto">
          <a:xfrm>
            <a:off x="1259632" y="2492896"/>
            <a:ext cx="2880320" cy="2003701"/>
          </a:xfrm>
          <a:prstGeom prst="rect">
            <a:avLst/>
          </a:prstGeom>
          <a:noFill/>
          <a:ln w="9525">
            <a:noFill/>
            <a:miter lim="800000"/>
            <a:headEnd/>
            <a:tailEnd/>
          </a:ln>
        </p:spPr>
      </p:pic>
      <p:pic>
        <p:nvPicPr>
          <p:cNvPr id="55303" name="Picture 7"/>
          <p:cNvPicPr>
            <a:picLocks noChangeAspect="1" noChangeArrowheads="1"/>
          </p:cNvPicPr>
          <p:nvPr/>
        </p:nvPicPr>
        <p:blipFill>
          <a:blip r:embed="rId3" cstate="print"/>
          <a:srcRect/>
          <a:stretch>
            <a:fillRect/>
          </a:stretch>
        </p:blipFill>
        <p:spPr bwMode="auto">
          <a:xfrm>
            <a:off x="5436096" y="2492896"/>
            <a:ext cx="2592288" cy="2033431"/>
          </a:xfrm>
          <a:prstGeom prst="rect">
            <a:avLst/>
          </a:prstGeom>
          <a:noFill/>
          <a:ln w="9525">
            <a:noFill/>
            <a:miter lim="800000"/>
            <a:headEnd/>
            <a:tailEnd/>
          </a:ln>
        </p:spPr>
      </p:pic>
      <p:pic>
        <p:nvPicPr>
          <p:cNvPr id="12" name="Picture 8"/>
          <p:cNvPicPr>
            <a:picLocks noChangeAspect="1" noChangeArrowheads="1"/>
          </p:cNvPicPr>
          <p:nvPr/>
        </p:nvPicPr>
        <p:blipFill>
          <a:blip r:embed="rId4" cstate="print"/>
          <a:srcRect/>
          <a:stretch>
            <a:fillRect/>
          </a:stretch>
        </p:blipFill>
        <p:spPr bwMode="auto">
          <a:xfrm>
            <a:off x="3491880" y="4437849"/>
            <a:ext cx="2592288" cy="2015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Evaluation (4)</a:t>
            </a:r>
            <a:endParaRPr lang="en-US" dirty="0"/>
          </a:p>
        </p:txBody>
      </p:sp>
      <p:sp>
        <p:nvSpPr>
          <p:cNvPr id="3" name="Tijdelijke aanduiding voor inhoud 2"/>
          <p:cNvSpPr>
            <a:spLocks noGrp="1"/>
          </p:cNvSpPr>
          <p:nvPr>
            <p:ph idx="1"/>
          </p:nvPr>
        </p:nvSpPr>
        <p:spPr/>
        <p:txBody>
          <a:bodyPr/>
          <a:lstStyle/>
          <a:p>
            <a:r>
              <a:rPr lang="en-US" sz="2000" dirty="0" smtClean="0"/>
              <a:t>Using a fixed window size results in a </a:t>
            </a:r>
            <a:r>
              <a:rPr lang="en-US" sz="2000" b="1" dirty="0" smtClean="0">
                <a:solidFill>
                  <a:schemeClr val="accent1">
                    <a:lumMod val="50000"/>
                  </a:schemeClr>
                </a:solidFill>
              </a:rPr>
              <a:t>31.73%</a:t>
            </a:r>
            <a:r>
              <a:rPr lang="en-US" sz="2000" dirty="0" smtClean="0"/>
              <a:t> lower </a:t>
            </a:r>
            <a:r>
              <a:rPr lang="en-US" sz="2000" i="1" dirty="0" smtClean="0">
                <a:latin typeface="Times New Roman" pitchFamily="18" charset="0"/>
                <a:cs typeface="Times New Roman" pitchFamily="18" charset="0"/>
              </a:rPr>
              <a:t>MSE</a:t>
            </a:r>
            <a:r>
              <a:rPr lang="en-US" sz="2000" dirty="0" smtClean="0"/>
              <a:t> and </a:t>
            </a:r>
            <a:r>
              <a:rPr lang="en-US" sz="2000" b="1" dirty="0" smtClean="0">
                <a:solidFill>
                  <a:schemeClr val="accent1">
                    <a:lumMod val="50000"/>
                  </a:schemeClr>
                </a:solidFill>
              </a:rPr>
              <a:t>71.72%</a:t>
            </a:r>
            <a:r>
              <a:rPr lang="en-US" sz="2000" dirty="0" smtClean="0"/>
              <a:t> of the event-based </a:t>
            </a:r>
            <a:r>
              <a:rPr lang="en-US" sz="2000" dirty="0" err="1" smtClean="0"/>
              <a:t>VaR</a:t>
            </a:r>
            <a:r>
              <a:rPr lang="en-US" sz="2000" dirty="0" smtClean="0"/>
              <a:t> predictions outperform the traditional ones</a:t>
            </a:r>
          </a:p>
          <a:p>
            <a:endParaRPr lang="en-US" sz="800" dirty="0" smtClean="0"/>
          </a:p>
          <a:p>
            <a:r>
              <a:rPr lang="en-US" sz="2000" dirty="0" smtClean="0"/>
              <a:t>Using variable window sizes results in a </a:t>
            </a:r>
            <a:r>
              <a:rPr lang="en-US" sz="2000" b="1" dirty="0" smtClean="0">
                <a:solidFill>
                  <a:schemeClr val="accent1">
                    <a:lumMod val="50000"/>
                  </a:schemeClr>
                </a:solidFill>
              </a:rPr>
              <a:t>35.47%</a:t>
            </a:r>
            <a:r>
              <a:rPr lang="en-US" sz="2000" dirty="0" smtClean="0"/>
              <a:t> lower </a:t>
            </a:r>
            <a:r>
              <a:rPr lang="en-US" sz="2000" i="1" dirty="0" smtClean="0">
                <a:latin typeface="Times New Roman" pitchFamily="18" charset="0"/>
                <a:cs typeface="Times New Roman" pitchFamily="18" charset="0"/>
              </a:rPr>
              <a:t>MSE</a:t>
            </a:r>
            <a:r>
              <a:rPr lang="en-US" sz="2000" dirty="0" smtClean="0"/>
              <a:t> and </a:t>
            </a:r>
            <a:r>
              <a:rPr lang="en-US" sz="2000" b="1" dirty="0" smtClean="0">
                <a:solidFill>
                  <a:schemeClr val="accent1">
                    <a:lumMod val="50000"/>
                  </a:schemeClr>
                </a:solidFill>
              </a:rPr>
              <a:t>71.01% </a:t>
            </a:r>
            <a:r>
              <a:rPr lang="en-US" sz="2000" dirty="0" smtClean="0"/>
              <a:t>of the event-based </a:t>
            </a:r>
            <a:r>
              <a:rPr lang="en-US" sz="2000" dirty="0" err="1" smtClean="0"/>
              <a:t>VaR</a:t>
            </a:r>
            <a:r>
              <a:rPr lang="en-US" sz="2000" dirty="0" smtClean="0"/>
              <a:t> predictions outperform the traditional ones</a:t>
            </a:r>
          </a:p>
          <a:p>
            <a:endParaRPr lang="en-US" sz="800" dirty="0" smtClean="0"/>
          </a:p>
          <a:p>
            <a:r>
              <a:rPr lang="en-US" sz="2000" dirty="0" smtClean="0"/>
              <a:t>Results are significant (with </a:t>
            </a:r>
            <a:r>
              <a:rPr lang="en-US" sz="2000" i="1" dirty="0" smtClean="0">
                <a:latin typeface="Times New Roman" pitchFamily="18" charset="0"/>
                <a:cs typeface="Times New Roman" pitchFamily="18" charset="0"/>
              </a:rPr>
              <a:t>p</a:t>
            </a:r>
            <a:r>
              <a:rPr lang="en-US" sz="2000" dirty="0" smtClean="0"/>
              <a:t>-value of 0.0027)</a:t>
            </a:r>
            <a:endParaRPr lang="en-US" sz="2000" dirty="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graphicFrame>
        <p:nvGraphicFramePr>
          <p:cNvPr id="5" name="Tabel 4"/>
          <p:cNvGraphicFramePr>
            <a:graphicFrameLocks noGrp="1"/>
          </p:cNvGraphicFramePr>
          <p:nvPr/>
        </p:nvGraphicFramePr>
        <p:xfrm>
          <a:off x="1547664" y="4365104"/>
          <a:ext cx="6684691" cy="1483360"/>
        </p:xfrm>
        <a:graphic>
          <a:graphicData uri="http://schemas.openxmlformats.org/drawingml/2006/table">
            <a:tbl>
              <a:tblPr firstRow="1" bandRow="1">
                <a:tableStyleId>{5C22544A-7EE6-4342-B048-85BDC9FD1C3A}</a:tableStyleId>
              </a:tblPr>
              <a:tblGrid>
                <a:gridCol w="1030605"/>
                <a:gridCol w="1244918"/>
                <a:gridCol w="1244918"/>
                <a:gridCol w="240030"/>
                <a:gridCol w="1394823"/>
                <a:gridCol w="1289367"/>
                <a:gridCol w="240030"/>
              </a:tblGrid>
              <a:tr h="370840">
                <a:tc>
                  <a:txBody>
                    <a:bodyPr/>
                    <a:lstStyle/>
                    <a:p>
                      <a:pPr algn="ctr"/>
                      <a:endParaRPr lang="en-US" sz="1600" noProof="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noFill/>
                  </a:tcPr>
                </a:tc>
                <a:tc gridSpan="2">
                  <a:txBody>
                    <a:bodyPr/>
                    <a:lstStyle/>
                    <a:p>
                      <a:pPr algn="ctr"/>
                      <a:r>
                        <a:rPr lang="en-US" sz="1600" b="0" i="1" noProof="0" dirty="0" smtClean="0">
                          <a:solidFill>
                            <a:schemeClr val="tx1"/>
                          </a:solidFill>
                          <a:latin typeface="Times New Roman" pitchFamily="18" charset="0"/>
                          <a:cs typeface="Times New Roman" pitchFamily="18" charset="0"/>
                        </a:rPr>
                        <a:t>window</a:t>
                      </a:r>
                      <a:r>
                        <a:rPr lang="en-US" sz="1600" b="0" noProof="0" dirty="0" smtClean="0">
                          <a:solidFill>
                            <a:schemeClr val="tx1"/>
                          </a:solidFill>
                          <a:latin typeface="Times New Roman" pitchFamily="18" charset="0"/>
                          <a:cs typeface="Times New Roman" pitchFamily="18" charset="0"/>
                        </a:rPr>
                        <a:t> = 10</a:t>
                      </a:r>
                      <a:endParaRPr lang="en-US" sz="1600" b="0" noProof="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nl-NL"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noProof="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noFill/>
                  </a:tcPr>
                </a:tc>
                <a:tc gridSpan="2">
                  <a:txBody>
                    <a:bodyPr/>
                    <a:lstStyle/>
                    <a:p>
                      <a:pPr algn="ctr"/>
                      <a:r>
                        <a:rPr lang="en-US" sz="1600" b="0" i="1" noProof="0" dirty="0" smtClean="0">
                          <a:solidFill>
                            <a:schemeClr val="tx1"/>
                          </a:solidFill>
                          <a:latin typeface="Times New Roman" pitchFamily="18" charset="0"/>
                          <a:cs typeface="Times New Roman" pitchFamily="18" charset="0"/>
                        </a:rPr>
                        <a:t>window</a:t>
                      </a:r>
                      <a:r>
                        <a:rPr lang="en-US" sz="1600" b="0" i="0" noProof="0" dirty="0" smtClean="0">
                          <a:solidFill>
                            <a:schemeClr val="tx1"/>
                          </a:solidFill>
                          <a:latin typeface="Times New Roman" pitchFamily="18" charset="0"/>
                          <a:cs typeface="Times New Roman" pitchFamily="18" charset="0"/>
                        </a:rPr>
                        <a:t> = event-based</a:t>
                      </a:r>
                      <a:endParaRPr lang="en-US" sz="1600" b="0" i="1" noProof="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nl-NL"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noProof="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noFill/>
                  </a:tcPr>
                </a:tc>
              </a:tr>
              <a:tr h="370840">
                <a:tc>
                  <a:txBody>
                    <a:bodyPr/>
                    <a:lstStyle/>
                    <a:p>
                      <a:pPr algn="ctr"/>
                      <a:r>
                        <a:rPr lang="en-US" sz="1600" noProof="0" dirty="0" smtClean="0">
                          <a:solidFill>
                            <a:schemeClr val="tx1"/>
                          </a:solidFill>
                          <a:latin typeface="Times New Roman" pitchFamily="18" charset="0"/>
                          <a:cs typeface="Times New Roman" pitchFamily="18" charset="0"/>
                        </a:rPr>
                        <a:t>Measure</a:t>
                      </a:r>
                      <a:endParaRPr lang="en-US" sz="1600" noProof="0" dirty="0">
                        <a:solidFill>
                          <a:schemeClr val="tx1"/>
                        </a:solidFill>
                        <a:latin typeface="Times New Roman" pitchFamily="18" charset="0"/>
                        <a:cs typeface="Times New Roman" pitchFamily="18" charset="0"/>
                      </a:endParaRPr>
                    </a:p>
                  </a:txBody>
                  <a:tcPr>
                    <a:lnL w="12700" cmpd="sng">
                      <a:noFill/>
                    </a:lnL>
                    <a:lnR w="12700" cmpd="sng">
                      <a:noFill/>
                    </a:lnR>
                    <a:lnT w="381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i="1" noProof="0" dirty="0" err="1" smtClean="0">
                          <a:latin typeface="Times New Roman" pitchFamily="18" charset="0"/>
                          <a:cs typeface="Times New Roman" pitchFamily="18" charset="0"/>
                        </a:rPr>
                        <a:t>hist</a:t>
                      </a:r>
                      <a:endParaRPr lang="en-US" sz="1600" i="1" noProof="0" dirty="0">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i="1" noProof="0" dirty="0" smtClean="0">
                          <a:latin typeface="Times New Roman" pitchFamily="18" charset="0"/>
                          <a:cs typeface="Times New Roman" pitchFamily="18" charset="0"/>
                        </a:rPr>
                        <a:t>event</a:t>
                      </a:r>
                      <a:endParaRPr lang="en-US" sz="1600" i="1" noProof="0" dirty="0">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i="1" noProof="0" dirty="0">
                        <a:latin typeface="Times New Roman" pitchFamily="18" charset="0"/>
                        <a:cs typeface="Times New Roman" pitchFamily="18" charset="0"/>
                      </a:endParaRPr>
                    </a:p>
                  </a:txBody>
                  <a:tcPr>
                    <a:lnL w="12700" cmpd="sng">
                      <a:noFill/>
                    </a:lnL>
                    <a:lnR w="12700" cmpd="sng">
                      <a:noFill/>
                    </a:lnR>
                    <a:lnT w="381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i="1" noProof="0" dirty="0" err="1" smtClean="0">
                          <a:latin typeface="Times New Roman" pitchFamily="18" charset="0"/>
                          <a:cs typeface="Times New Roman" pitchFamily="18" charset="0"/>
                        </a:rPr>
                        <a:t>hist</a:t>
                      </a:r>
                      <a:endParaRPr lang="en-US" sz="1600" i="1" noProof="0" dirty="0">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i="1" noProof="0" dirty="0" smtClean="0">
                          <a:latin typeface="Times New Roman" pitchFamily="18" charset="0"/>
                          <a:cs typeface="Times New Roman" pitchFamily="18" charset="0"/>
                        </a:rPr>
                        <a:t>event</a:t>
                      </a:r>
                      <a:endParaRPr lang="en-US" sz="1600" i="1" noProof="0" dirty="0">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noProof="0">
                        <a:solidFill>
                          <a:schemeClr val="tx1"/>
                        </a:solidFill>
                      </a:endParaRPr>
                    </a:p>
                  </a:txBody>
                  <a:tcPr>
                    <a:lnL w="12700" cmpd="sng">
                      <a:noFill/>
                    </a:lnL>
                    <a:lnR w="12700" cmpd="sng">
                      <a:noFill/>
                    </a:lnR>
                    <a:lnT w="381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sz="1600" i="1" noProof="0" dirty="0" smtClean="0">
                          <a:solidFill>
                            <a:schemeClr val="tx1"/>
                          </a:solidFill>
                          <a:latin typeface="Times New Roman" pitchFamily="18" charset="0"/>
                          <a:cs typeface="Times New Roman" pitchFamily="18" charset="0"/>
                        </a:rPr>
                        <a:t>MSE</a:t>
                      </a:r>
                      <a:endParaRPr lang="en-US" sz="1600" i="1" noProof="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1600" noProof="0" dirty="0" smtClean="0">
                          <a:solidFill>
                            <a:schemeClr val="tx1"/>
                          </a:solidFill>
                          <a:latin typeface="Times New Roman" pitchFamily="18" charset="0"/>
                          <a:cs typeface="Times New Roman" pitchFamily="18" charset="0"/>
                        </a:rPr>
                        <a:t>1.1220E-05</a:t>
                      </a:r>
                      <a:endParaRPr lang="en-US" sz="1600" noProof="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1600" noProof="0" dirty="0" smtClean="0">
                          <a:solidFill>
                            <a:schemeClr val="tx1"/>
                          </a:solidFill>
                          <a:latin typeface="Times New Roman" pitchFamily="18" charset="0"/>
                          <a:cs typeface="Times New Roman" pitchFamily="18" charset="0"/>
                        </a:rPr>
                        <a:t>7.6600E-06</a:t>
                      </a:r>
                      <a:endParaRPr lang="en-US" sz="1600" noProof="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endParaRPr lang="en-US" sz="1600" noProof="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1600" noProof="0" dirty="0" smtClean="0">
                          <a:solidFill>
                            <a:schemeClr val="tx1"/>
                          </a:solidFill>
                          <a:latin typeface="Times New Roman" pitchFamily="18" charset="0"/>
                          <a:cs typeface="Times New Roman" pitchFamily="18" charset="0"/>
                        </a:rPr>
                        <a:t>1.1220E-05</a:t>
                      </a:r>
                      <a:endParaRPr lang="en-US" sz="1600" noProof="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1600" noProof="0" dirty="0" smtClean="0">
                          <a:solidFill>
                            <a:schemeClr val="tx1"/>
                          </a:solidFill>
                          <a:latin typeface="Times New Roman" pitchFamily="18" charset="0"/>
                          <a:cs typeface="Times New Roman" pitchFamily="18" charset="0"/>
                        </a:rPr>
                        <a:t>7.2400E-06</a:t>
                      </a:r>
                      <a:endParaRPr lang="en-US" sz="1600" noProof="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endParaRPr lang="en-US" sz="1600" noProof="0" dirty="0">
                        <a:solidFill>
                          <a:schemeClr val="tx1"/>
                        </a:solidFill>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r>
              <a:tr h="370840">
                <a:tc>
                  <a:txBody>
                    <a:bodyPr/>
                    <a:lstStyle/>
                    <a:p>
                      <a:pPr algn="ctr"/>
                      <a:r>
                        <a:rPr lang="en-US" sz="1600" i="1" noProof="0" dirty="0" smtClean="0">
                          <a:solidFill>
                            <a:schemeClr val="tx1"/>
                          </a:solidFill>
                          <a:latin typeface="Times New Roman" pitchFamily="18" charset="0"/>
                          <a:cs typeface="Times New Roman" pitchFamily="18" charset="0"/>
                        </a:rPr>
                        <a:t>OPT</a:t>
                      </a:r>
                      <a:endParaRPr lang="en-US" sz="1600" i="1" noProof="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noProof="0" dirty="0" smtClean="0">
                          <a:solidFill>
                            <a:schemeClr val="tx1"/>
                          </a:solidFill>
                          <a:latin typeface="Times New Roman" pitchFamily="18" charset="0"/>
                          <a:cs typeface="Times New Roman" pitchFamily="18" charset="0"/>
                        </a:rPr>
                        <a:t>96</a:t>
                      </a:r>
                      <a:endParaRPr lang="en-US" sz="1600" noProof="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noProof="0" dirty="0" smtClean="0">
                          <a:solidFill>
                            <a:schemeClr val="tx1"/>
                          </a:solidFill>
                          <a:latin typeface="Times New Roman" pitchFamily="18" charset="0"/>
                          <a:cs typeface="Times New Roman" pitchFamily="18" charset="0"/>
                        </a:rPr>
                        <a:t>249</a:t>
                      </a:r>
                      <a:endParaRPr lang="en-US" sz="1600" noProof="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noProof="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noProof="0" dirty="0" smtClean="0">
                          <a:solidFill>
                            <a:schemeClr val="tx1"/>
                          </a:solidFill>
                          <a:latin typeface="Times New Roman" pitchFamily="18" charset="0"/>
                          <a:cs typeface="Times New Roman" pitchFamily="18" charset="0"/>
                        </a:rPr>
                        <a:t>100</a:t>
                      </a:r>
                      <a:endParaRPr lang="en-US" sz="1600" noProof="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noProof="0" dirty="0" smtClean="0">
                          <a:solidFill>
                            <a:schemeClr val="tx1"/>
                          </a:solidFill>
                          <a:latin typeface="Times New Roman" pitchFamily="18" charset="0"/>
                          <a:cs typeface="Times New Roman" pitchFamily="18" charset="0"/>
                        </a:rPr>
                        <a:t>245</a:t>
                      </a:r>
                      <a:endParaRPr lang="en-US" sz="1600" noProof="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600" noProof="0" dirty="0">
                        <a:solidFill>
                          <a:schemeClr val="tx1"/>
                        </a:solidFill>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Conclusions</a:t>
            </a:r>
            <a:endParaRPr lang="en-US" dirty="0"/>
          </a:p>
        </p:txBody>
      </p:sp>
      <p:sp>
        <p:nvSpPr>
          <p:cNvPr id="3" name="Tijdelijke aanduiding voor inhoud 2"/>
          <p:cNvSpPr>
            <a:spLocks noGrp="1"/>
          </p:cNvSpPr>
          <p:nvPr>
            <p:ph idx="1"/>
          </p:nvPr>
        </p:nvSpPr>
        <p:spPr/>
        <p:txBody>
          <a:bodyPr/>
          <a:lstStyle/>
          <a:p>
            <a:r>
              <a:rPr lang="en-US" sz="2000" dirty="0" smtClean="0"/>
              <a:t>We proposed a way to enhance the historical calculation and  prediction of </a:t>
            </a:r>
            <a:r>
              <a:rPr lang="en-US" sz="2000" dirty="0" err="1" smtClean="0"/>
              <a:t>VaR</a:t>
            </a:r>
            <a:r>
              <a:rPr lang="en-US" sz="2000" dirty="0" smtClean="0"/>
              <a:t> by:</a:t>
            </a:r>
          </a:p>
          <a:p>
            <a:pPr lvl="1"/>
            <a:r>
              <a:rPr lang="en-US" sz="1800" dirty="0" smtClean="0"/>
              <a:t>Taking into consideration rare events from news causing noise in stock prices through over- and under reactions</a:t>
            </a:r>
          </a:p>
          <a:p>
            <a:pPr lvl="1"/>
            <a:r>
              <a:rPr lang="en-US" sz="1800" dirty="0" smtClean="0"/>
              <a:t>Introducing a price </a:t>
            </a:r>
            <a:r>
              <a:rPr lang="en-US" sz="1800" dirty="0" err="1" smtClean="0"/>
              <a:t>denoisation</a:t>
            </a:r>
            <a:r>
              <a:rPr lang="en-US" sz="1800" dirty="0" smtClean="0"/>
              <a:t> process linked to these events</a:t>
            </a:r>
          </a:p>
          <a:p>
            <a:pPr lvl="1"/>
            <a:r>
              <a:rPr lang="en-US" sz="1800" dirty="0" smtClean="0"/>
              <a:t>Using the cleaned prices for the calculation of returns and </a:t>
            </a:r>
            <a:r>
              <a:rPr lang="en-US" sz="1800" dirty="0" err="1" smtClean="0"/>
              <a:t>VaR</a:t>
            </a:r>
            <a:endParaRPr lang="en-US" sz="1600" dirty="0" smtClean="0"/>
          </a:p>
          <a:p>
            <a:pPr lvl="1">
              <a:buNone/>
            </a:pPr>
            <a:endParaRPr lang="en-US" sz="800" dirty="0" smtClean="0"/>
          </a:p>
          <a:p>
            <a:r>
              <a:rPr lang="en-US" sz="2000" dirty="0" smtClean="0"/>
              <a:t>Results show that event-based </a:t>
            </a:r>
            <a:r>
              <a:rPr lang="en-US" sz="2000" dirty="0" err="1" smtClean="0"/>
              <a:t>VaR</a:t>
            </a:r>
            <a:r>
              <a:rPr lang="en-US" sz="2000" dirty="0" smtClean="0"/>
              <a:t> outperforms historical </a:t>
            </a:r>
            <a:r>
              <a:rPr lang="en-US" sz="2000" dirty="0" err="1" smtClean="0"/>
              <a:t>VaR</a:t>
            </a:r>
            <a:r>
              <a:rPr lang="en-US" sz="2000" dirty="0" smtClean="0"/>
              <a:t> calculation in 70% of the cases (i.e., the MSE drops significantly with 30-35%)</a:t>
            </a:r>
          </a:p>
          <a:p>
            <a:endParaRPr lang="en-US" sz="800" dirty="0" smtClean="0"/>
          </a:p>
          <a:p>
            <a:r>
              <a:rPr lang="en-US" sz="2000" dirty="0" smtClean="0"/>
              <a:t>Future work:</a:t>
            </a:r>
          </a:p>
          <a:p>
            <a:pPr lvl="1"/>
            <a:r>
              <a:rPr lang="en-US" sz="1800" dirty="0" smtClean="0"/>
              <a:t>Account for type of news events (rumors</a:t>
            </a:r>
            <a:r>
              <a:rPr lang="en-US" sz="1800" smtClean="0"/>
              <a:t>, announcements, …)</a:t>
            </a:r>
            <a:endParaRPr lang="en-US" sz="1800" dirty="0" smtClean="0"/>
          </a:p>
          <a:p>
            <a:pPr lvl="1"/>
            <a:r>
              <a:rPr lang="en-US" sz="1800" dirty="0" smtClean="0"/>
              <a:t>Account for general stock market events (crisis, …)</a:t>
            </a:r>
          </a:p>
          <a:p>
            <a:pPr lvl="1"/>
            <a:r>
              <a:rPr lang="en-US" sz="1800" dirty="0" smtClean="0"/>
              <a:t>Expand to other financial risk measurements (</a:t>
            </a:r>
            <a:r>
              <a:rPr lang="en-US" sz="1800" dirty="0" err="1" smtClean="0"/>
              <a:t>cVaR</a:t>
            </a:r>
            <a:r>
              <a:rPr lang="en-US" sz="1800" dirty="0" smtClean="0"/>
              <a:t>, …)</a:t>
            </a:r>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p:txBody>
          <a:bodyPr/>
          <a:lstStyle/>
          <a:p>
            <a:r>
              <a:rPr lang="en-US" smtClean="0"/>
              <a:t>Questions</a:t>
            </a:r>
          </a:p>
        </p:txBody>
      </p:sp>
      <p:sp>
        <p:nvSpPr>
          <p:cNvPr id="23555" name="Tijdelijke aanduiding voor inhoud 2"/>
          <p:cNvSpPr>
            <a:spLocks noGrp="1"/>
          </p:cNvSpPr>
          <p:nvPr>
            <p:ph idx="1"/>
          </p:nvPr>
        </p:nvSpPr>
        <p:spPr/>
        <p:txBody>
          <a:bodyPr/>
          <a:lstStyle/>
          <a:p>
            <a:pPr lvl="1" algn="ctr">
              <a:buFontTx/>
              <a:buNone/>
            </a:pPr>
            <a:r>
              <a:rPr lang="nl-NL" smtClean="0"/>
              <a:t> </a:t>
            </a:r>
          </a:p>
        </p:txBody>
      </p:sp>
      <p:sp>
        <p:nvSpPr>
          <p:cNvPr id="23556" name="Tijdelijke aanduiding voor voettekst 3"/>
          <p:cNvSpPr>
            <a:spLocks noGrp="1"/>
          </p:cNvSpPr>
          <p:nvPr>
            <p:ph type="ftr" sz="quarter" idx="10"/>
          </p:nvPr>
        </p:nvSpPr>
        <p:spPr>
          <a:noFill/>
        </p:spPr>
        <p:txBody>
          <a:bodyPr/>
          <a:lstStyle/>
          <a:p>
            <a:r>
              <a:rPr lang="en-US" smtClean="0">
                <a:ea typeface="ＭＳ Ｐゴシック" pitchFamily="34" charset="-128"/>
              </a:rPr>
              <a:t>International Symposium on Management Intelligent Systems 2012 (IS-MiS 2012)</a:t>
            </a:r>
          </a:p>
        </p:txBody>
      </p:sp>
      <p:pic>
        <p:nvPicPr>
          <p:cNvPr id="27650" name="Picture 2"/>
          <p:cNvPicPr>
            <a:picLocks noChangeAspect="1" noChangeArrowheads="1"/>
          </p:cNvPicPr>
          <p:nvPr/>
        </p:nvPicPr>
        <p:blipFill>
          <a:blip r:embed="rId2" cstate="print"/>
          <a:srcRect/>
          <a:stretch>
            <a:fillRect/>
          </a:stretch>
        </p:blipFill>
        <p:spPr bwMode="auto">
          <a:xfrm>
            <a:off x="755576" y="1484784"/>
            <a:ext cx="8343327" cy="46085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Titel 1"/>
          <p:cNvSpPr>
            <a:spLocks noGrp="1"/>
          </p:cNvSpPr>
          <p:nvPr>
            <p:ph type="title"/>
          </p:nvPr>
        </p:nvSpPr>
        <p:spPr/>
        <p:txBody>
          <a:bodyPr/>
          <a:lstStyle/>
          <a:p>
            <a:r>
              <a:rPr lang="en-US" dirty="0" smtClean="0"/>
              <a:t>Introduction (1)</a:t>
            </a:r>
          </a:p>
        </p:txBody>
      </p:sp>
      <p:sp>
        <p:nvSpPr>
          <p:cNvPr id="5123" name="Tijdelijke aanduiding voor inhoud 2"/>
          <p:cNvSpPr>
            <a:spLocks noGrp="1"/>
          </p:cNvSpPr>
          <p:nvPr>
            <p:ph idx="1"/>
          </p:nvPr>
        </p:nvSpPr>
        <p:spPr/>
        <p:txBody>
          <a:bodyPr/>
          <a:lstStyle/>
          <a:p>
            <a:r>
              <a:rPr lang="en-US" sz="2000" dirty="0" smtClean="0"/>
              <a:t>Value-at-Risk (</a:t>
            </a:r>
            <a:r>
              <a:rPr lang="en-US" sz="2000" b="1" dirty="0" err="1" smtClean="0">
                <a:solidFill>
                  <a:schemeClr val="accent1">
                    <a:lumMod val="50000"/>
                  </a:schemeClr>
                </a:solidFill>
              </a:rPr>
              <a:t>VaR</a:t>
            </a:r>
            <a:r>
              <a:rPr lang="en-US" sz="2000" dirty="0" smtClean="0"/>
              <a:t>):</a:t>
            </a:r>
          </a:p>
          <a:p>
            <a:pPr lvl="1"/>
            <a:r>
              <a:rPr lang="en-US" sz="1800" dirty="0" smtClean="0"/>
              <a:t>Threshold value for a given portfolio, confidence, and time horizon, such that the probability that the loss on the portfolio over the given time horizon does not exceed this value, is at the given confidence level</a:t>
            </a:r>
          </a:p>
          <a:p>
            <a:pPr lvl="1"/>
            <a:r>
              <a:rPr lang="en-US" sz="1800" dirty="0" smtClean="0"/>
              <a:t>Assumes normal market conditions, i.e., no sudden (unexpected) trend breaks</a:t>
            </a:r>
          </a:p>
          <a:p>
            <a:pPr lvl="1"/>
            <a:r>
              <a:rPr lang="en-US" sz="1800" dirty="0" smtClean="0"/>
              <a:t>Limitations:</a:t>
            </a:r>
          </a:p>
          <a:p>
            <a:pPr lvl="2"/>
            <a:r>
              <a:rPr lang="en-US" sz="1600" dirty="0" smtClean="0"/>
              <a:t>Meaningful on normally distributed losses</a:t>
            </a:r>
          </a:p>
          <a:p>
            <a:pPr lvl="2"/>
            <a:r>
              <a:rPr lang="en-US" sz="1600" dirty="0" smtClean="0"/>
              <a:t>Difficult optimization</a:t>
            </a:r>
          </a:p>
          <a:p>
            <a:pPr lvl="2"/>
            <a:r>
              <a:rPr lang="en-US" sz="1600" dirty="0" smtClean="0"/>
              <a:t>…</a:t>
            </a:r>
          </a:p>
          <a:p>
            <a:pPr lvl="1"/>
            <a:r>
              <a:rPr lang="en-US" sz="1800" dirty="0" smtClean="0"/>
              <a:t>Still a widely used risk measure in financial markets for quantifying the risk of loss on a portfolio of financial equities</a:t>
            </a:r>
          </a:p>
        </p:txBody>
      </p:sp>
      <p:sp>
        <p:nvSpPr>
          <p:cNvPr id="7172" name="Tijdelijke aanduiding voor voettekst 3"/>
          <p:cNvSpPr>
            <a:spLocks noGrp="1"/>
          </p:cNvSpPr>
          <p:nvPr>
            <p:ph type="ftr" sz="quarter" idx="10"/>
          </p:nvPr>
        </p:nvSpPr>
        <p:spPr>
          <a:noFill/>
        </p:spPr>
        <p:txBody>
          <a:bodyPr/>
          <a:lstStyle/>
          <a:p>
            <a:r>
              <a:rPr lang="en-US" smtClean="0">
                <a:ea typeface="ＭＳ Ｐゴシック" pitchFamily="34" charset="-128"/>
              </a:rPr>
              <a:t>International Symposium on Management Intelligent Systems 2012 (IS-MiS 2012)</a:t>
            </a:r>
            <a:endParaRPr lang="en-US" dirty="0" smtClean="0">
              <a:ea typeface="ＭＳ Ｐゴシック" pitchFamily="34" charset="-128"/>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3"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947584" y="1556792"/>
            <a:ext cx="3872888" cy="3096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7170" name="Titel 1"/>
          <p:cNvSpPr>
            <a:spLocks noGrp="1"/>
          </p:cNvSpPr>
          <p:nvPr>
            <p:ph type="title"/>
          </p:nvPr>
        </p:nvSpPr>
        <p:spPr/>
        <p:txBody>
          <a:bodyPr/>
          <a:lstStyle/>
          <a:p>
            <a:r>
              <a:rPr lang="en-US" dirty="0" smtClean="0"/>
              <a:t>Introduction (1)</a:t>
            </a:r>
          </a:p>
        </p:txBody>
      </p:sp>
      <p:sp>
        <p:nvSpPr>
          <p:cNvPr id="5123" name="Tijdelijke aanduiding voor inhoud 2"/>
          <p:cNvSpPr>
            <a:spLocks noGrp="1"/>
          </p:cNvSpPr>
          <p:nvPr>
            <p:ph idx="1"/>
          </p:nvPr>
        </p:nvSpPr>
        <p:spPr/>
        <p:txBody>
          <a:bodyPr/>
          <a:lstStyle/>
          <a:p>
            <a:r>
              <a:rPr lang="en-US" sz="2000" dirty="0" smtClean="0"/>
              <a:t>Value-at-Risk (</a:t>
            </a:r>
            <a:r>
              <a:rPr lang="en-US" sz="2000" b="1" dirty="0" smtClean="0">
                <a:solidFill>
                  <a:schemeClr val="accent1">
                    <a:lumMod val="50000"/>
                  </a:schemeClr>
                </a:solidFill>
              </a:rPr>
              <a:t>VaR</a:t>
            </a:r>
            <a:r>
              <a:rPr lang="en-US" sz="2000" dirty="0" smtClean="0"/>
              <a:t>) is a</a:t>
            </a:r>
            <a:br>
              <a:rPr lang="en-US" sz="2000" dirty="0" smtClean="0"/>
            </a:br>
            <a:r>
              <a:rPr lang="en-US" sz="2000" dirty="0" smtClean="0"/>
              <a:t>threshold value, such that the</a:t>
            </a:r>
            <a:br>
              <a:rPr lang="en-US" sz="2000" dirty="0" smtClean="0"/>
            </a:br>
            <a:r>
              <a:rPr lang="en-US" sz="2000" dirty="0" smtClean="0"/>
              <a:t>probability of future returns</a:t>
            </a:r>
            <a:r>
              <a:rPr lang="en-US" sz="2000" dirty="0"/>
              <a:t/>
            </a:r>
            <a:br>
              <a:rPr lang="en-US" sz="2000" dirty="0"/>
            </a:br>
            <a:r>
              <a:rPr lang="en-US" sz="2000" dirty="0" smtClean="0"/>
              <a:t>exceeding this threshold is at</a:t>
            </a:r>
            <a:br>
              <a:rPr lang="en-US" sz="2000" dirty="0" smtClean="0"/>
            </a:br>
            <a:r>
              <a:rPr lang="en-US" sz="2000" dirty="0" smtClean="0"/>
              <a:t>a given confidence level</a:t>
            </a:r>
            <a:endParaRPr lang="en-US" sz="2000" dirty="0"/>
          </a:p>
          <a:p>
            <a:endParaRPr lang="en-US" sz="800" dirty="0" smtClean="0"/>
          </a:p>
          <a:p>
            <a:r>
              <a:rPr lang="en-US" sz="2000" dirty="0" smtClean="0"/>
              <a:t>VaR is a widely </a:t>
            </a:r>
            <a:r>
              <a:rPr lang="en-US" sz="2000" dirty="0"/>
              <a:t>used </a:t>
            </a:r>
            <a:r>
              <a:rPr lang="en-US" sz="2000" dirty="0" smtClean="0"/>
              <a:t>risk</a:t>
            </a:r>
            <a:br>
              <a:rPr lang="en-US" sz="2000" dirty="0" smtClean="0"/>
            </a:br>
            <a:r>
              <a:rPr lang="en-US" sz="2000" dirty="0" smtClean="0"/>
              <a:t>measure </a:t>
            </a:r>
            <a:r>
              <a:rPr lang="en-US" sz="2000" dirty="0"/>
              <a:t>in financial </a:t>
            </a:r>
            <a:r>
              <a:rPr lang="en-US" sz="2000" dirty="0" smtClean="0"/>
              <a:t>markets</a:t>
            </a:r>
            <a:br>
              <a:rPr lang="en-US" sz="2000" dirty="0" smtClean="0"/>
            </a:br>
            <a:r>
              <a:rPr lang="en-US" sz="2000" dirty="0" smtClean="0"/>
              <a:t>for </a:t>
            </a:r>
            <a:r>
              <a:rPr lang="en-US" sz="2000" dirty="0"/>
              <a:t>quantifying the risk of </a:t>
            </a:r>
            <a:r>
              <a:rPr lang="en-US" sz="2000" dirty="0" smtClean="0"/>
              <a:t>loss</a:t>
            </a:r>
            <a:br>
              <a:rPr lang="en-US" sz="2000" dirty="0" smtClean="0"/>
            </a:br>
            <a:r>
              <a:rPr lang="en-US" sz="2000" dirty="0" smtClean="0"/>
              <a:t>on </a:t>
            </a:r>
            <a:r>
              <a:rPr lang="en-US" sz="2000" dirty="0"/>
              <a:t>a portfolio of </a:t>
            </a:r>
            <a:r>
              <a:rPr lang="en-US" sz="2000" dirty="0" smtClean="0"/>
              <a:t>financial</a:t>
            </a:r>
            <a:br>
              <a:rPr lang="en-US" sz="2000" dirty="0" smtClean="0"/>
            </a:br>
            <a:r>
              <a:rPr lang="en-US" sz="2000" dirty="0" smtClean="0"/>
              <a:t>equities</a:t>
            </a:r>
          </a:p>
          <a:p>
            <a:endParaRPr lang="en-US" sz="800" dirty="0" smtClean="0"/>
          </a:p>
          <a:p>
            <a:r>
              <a:rPr lang="en-US" sz="2000" dirty="0" smtClean="0"/>
              <a:t>Limitation: assumption of </a:t>
            </a:r>
            <a:r>
              <a:rPr lang="en-US" sz="2000" dirty="0"/>
              <a:t>normal market conditions, i.e., no sudden (unexpected) trend </a:t>
            </a:r>
            <a:r>
              <a:rPr lang="en-US" sz="2000" dirty="0" smtClean="0"/>
              <a:t>breaks</a:t>
            </a:r>
          </a:p>
        </p:txBody>
      </p:sp>
      <p:sp>
        <p:nvSpPr>
          <p:cNvPr id="7172" name="Tijdelijke aanduiding voor voettekst 3"/>
          <p:cNvSpPr>
            <a:spLocks noGrp="1"/>
          </p:cNvSpPr>
          <p:nvPr>
            <p:ph type="ftr" sz="quarter" idx="10"/>
          </p:nvPr>
        </p:nvSpPr>
        <p:spPr>
          <a:noFill/>
        </p:spPr>
        <p:txBody>
          <a:bodyPr/>
          <a:lstStyle/>
          <a:p>
            <a:r>
              <a:rPr lang="en-US" smtClean="0">
                <a:ea typeface="ＭＳ Ｐゴシック" pitchFamily="34" charset="-128"/>
              </a:rPr>
              <a:t>International Symposium on Management Intelligent Systems 2012 (IS-MiS 2012)</a:t>
            </a:r>
            <a:endParaRPr lang="en-US" dirty="0" smtClean="0">
              <a:ea typeface="ＭＳ Ｐゴシック" pitchFamily="34" charset="-128"/>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Introduction (2)</a:t>
            </a:r>
            <a:endParaRPr lang="en-US" dirty="0"/>
          </a:p>
        </p:txBody>
      </p:sp>
      <p:sp>
        <p:nvSpPr>
          <p:cNvPr id="3" name="Tijdelijke aanduiding voor inhoud 2"/>
          <p:cNvSpPr>
            <a:spLocks noGrp="1"/>
          </p:cNvSpPr>
          <p:nvPr>
            <p:ph idx="1"/>
          </p:nvPr>
        </p:nvSpPr>
        <p:spPr/>
        <p:txBody>
          <a:bodyPr/>
          <a:lstStyle/>
          <a:p>
            <a:r>
              <a:rPr lang="en-US" sz="2000" dirty="0" smtClean="0">
                <a:solidFill>
                  <a:srgbClr val="000000"/>
                </a:solidFill>
              </a:rPr>
              <a:t>Real world: news causes derivations from trends</a:t>
            </a:r>
            <a:endParaRPr lang="en-US" sz="2000" dirty="0" smtClean="0"/>
          </a:p>
          <a:p>
            <a:endParaRPr lang="nl-NL" dirty="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
        <p:nvSpPr>
          <p:cNvPr id="5" name="Tekstvak 4"/>
          <p:cNvSpPr txBox="1"/>
          <p:nvPr/>
        </p:nvSpPr>
        <p:spPr bwMode="auto">
          <a:xfrm>
            <a:off x="1862923" y="2087557"/>
            <a:ext cx="6422864" cy="2277547"/>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ContrastingRightFacing">
              <a:rot lat="513179" lon="20175308" rev="11472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600" b="1" dirty="0">
                <a:ea typeface="ＭＳ Ｐゴシック" pitchFamily="48" charset="-128"/>
              </a:rPr>
              <a:t>Steve Jobs resigns from Apple, Cook becomes CEO</a:t>
            </a:r>
          </a:p>
          <a:p>
            <a:pPr algn="just"/>
            <a:endParaRPr lang="en-US" sz="1400" dirty="0">
              <a:ea typeface="ＭＳ Ｐゴシック" pitchFamily="48" charset="-128"/>
            </a:endParaRPr>
          </a:p>
          <a:p>
            <a:pPr algn="just"/>
            <a:r>
              <a:rPr lang="en-US" sz="1400" dirty="0">
                <a:ea typeface="ＭＳ Ｐゴシック" pitchFamily="48" charset="-128"/>
              </a:rPr>
              <a:t>(Reuters) - </a:t>
            </a:r>
            <a:r>
              <a:rPr lang="en-US" sz="1400" dirty="0" smtClean="0">
                <a:ea typeface="ＭＳ Ｐゴシック" pitchFamily="48" charset="-128"/>
              </a:rPr>
              <a:t>On Wednesday, Silicon </a:t>
            </a:r>
            <a:r>
              <a:rPr lang="en-US" sz="1400" dirty="0">
                <a:ea typeface="ＭＳ Ｐゴシック" pitchFamily="48" charset="-128"/>
              </a:rPr>
              <a:t>Valley legend </a:t>
            </a:r>
            <a:r>
              <a:rPr lang="en-US" sz="1400" b="1" u="sng" dirty="0">
                <a:solidFill>
                  <a:schemeClr val="accent1">
                    <a:lumMod val="50000"/>
                  </a:schemeClr>
                </a:solidFill>
                <a:ea typeface="ＭＳ Ｐゴシック" pitchFamily="48" charset="-128"/>
              </a:rPr>
              <a:t>Steve Jobs </a:t>
            </a:r>
            <a:r>
              <a:rPr lang="en-US" sz="1400" b="1" u="sng" dirty="0" smtClean="0">
                <a:solidFill>
                  <a:schemeClr val="accent1">
                    <a:lumMod val="50000"/>
                  </a:schemeClr>
                </a:solidFill>
                <a:ea typeface="ＭＳ Ｐゴシック" pitchFamily="48" charset="-128"/>
              </a:rPr>
              <a:t>resigned </a:t>
            </a:r>
            <a:r>
              <a:rPr lang="en-US" sz="1400" b="1" u="sng" dirty="0">
                <a:solidFill>
                  <a:schemeClr val="accent1">
                    <a:lumMod val="50000"/>
                  </a:schemeClr>
                </a:solidFill>
                <a:ea typeface="ＭＳ Ｐゴシック" pitchFamily="48" charset="-128"/>
              </a:rPr>
              <a:t>as chief </a:t>
            </a:r>
            <a:r>
              <a:rPr lang="en-US" sz="1400" b="1" u="sng" dirty="0" smtClean="0">
                <a:solidFill>
                  <a:schemeClr val="accent1">
                    <a:lumMod val="50000"/>
                  </a:schemeClr>
                </a:solidFill>
                <a:ea typeface="ＭＳ Ｐゴシック" pitchFamily="48" charset="-128"/>
              </a:rPr>
              <a:t>executive </a:t>
            </a:r>
            <a:r>
              <a:rPr lang="en-US" sz="1400" b="1" u="sng" dirty="0">
                <a:solidFill>
                  <a:schemeClr val="accent1">
                    <a:lumMod val="50000"/>
                  </a:schemeClr>
                </a:solidFill>
                <a:ea typeface="ＭＳ Ｐゴシック" pitchFamily="48" charset="-128"/>
              </a:rPr>
              <a:t>of Apple Inc</a:t>
            </a:r>
            <a:r>
              <a:rPr lang="en-US" sz="1400" dirty="0">
                <a:ea typeface="ＭＳ Ｐゴシック" pitchFamily="48" charset="-128"/>
              </a:rPr>
              <a:t> in a stunning move that ended his 14-year reign at the technology giant he co-founded in a garage.</a:t>
            </a:r>
          </a:p>
          <a:p>
            <a:pPr algn="just"/>
            <a:endParaRPr lang="en-US" sz="1400" dirty="0">
              <a:ea typeface="ＭＳ Ｐゴシック" pitchFamily="48" charset="-128"/>
            </a:endParaRPr>
          </a:p>
          <a:p>
            <a:pPr algn="just"/>
            <a:r>
              <a:rPr lang="en-US" sz="1400" b="1" u="sng" dirty="0">
                <a:solidFill>
                  <a:schemeClr val="accent1">
                    <a:lumMod val="50000"/>
                  </a:schemeClr>
                </a:solidFill>
                <a:ea typeface="ＭＳ Ｐゴシック" pitchFamily="48" charset="-128"/>
              </a:rPr>
              <a:t>Apple shares dived as much as 7 percent</a:t>
            </a:r>
            <a:r>
              <a:rPr lang="en-US" sz="1400" dirty="0">
                <a:ea typeface="ＭＳ Ｐゴシック" pitchFamily="48" charset="-128"/>
              </a:rPr>
              <a:t> in after-hours trade after the pancreatic cancer survivor and industry icon, who has been on medical leave for an undisclosed condition since January 17, announced he will be replaced by COO and longtime heir apparent Tim Cook.</a:t>
            </a:r>
            <a:endParaRPr kumimoji="0" lang="nl-NL" sz="1400" b="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
        <p:nvSpPr>
          <p:cNvPr id="6" name="Tekstvak 5"/>
          <p:cNvSpPr txBox="1"/>
          <p:nvPr/>
        </p:nvSpPr>
        <p:spPr bwMode="auto">
          <a:xfrm rot="277404">
            <a:off x="1052879" y="2701152"/>
            <a:ext cx="6422864" cy="3354765"/>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HeroicExtremeLeftFacing">
              <a:rot lat="398249" lon="860821" rev="2156886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600" b="1" dirty="0" smtClean="0">
                <a:ea typeface="ＭＳ Ｐゴシック" pitchFamily="48" charset="-128"/>
              </a:rPr>
              <a:t>Apple stock price falls on news of Steve </a:t>
            </a:r>
            <a:r>
              <a:rPr lang="en-US" sz="1600" b="1" dirty="0" err="1" smtClean="0">
                <a:ea typeface="ＭＳ Ｐゴシック" pitchFamily="48" charset="-128"/>
              </a:rPr>
              <a:t>Jobs's</a:t>
            </a:r>
            <a:r>
              <a:rPr lang="en-US" sz="1600" b="1" dirty="0" smtClean="0">
                <a:ea typeface="ＭＳ Ｐゴシック" pitchFamily="48" charset="-128"/>
              </a:rPr>
              <a:t> death</a:t>
            </a:r>
          </a:p>
          <a:p>
            <a:pPr algn="just"/>
            <a:endParaRPr lang="en-US" sz="1400" dirty="0" smtClean="0">
              <a:ea typeface="ＭＳ Ｐゴシック" pitchFamily="48" charset="-128"/>
            </a:endParaRPr>
          </a:p>
          <a:p>
            <a:pPr algn="just"/>
            <a:r>
              <a:rPr lang="en-US" sz="1400" dirty="0" smtClean="0">
                <a:ea typeface="ＭＳ Ｐゴシック" pitchFamily="48" charset="-128"/>
              </a:rPr>
              <a:t>(The Guardian) - Apple's stock price has risen more than 9,000% since Steve Jobs returned in 1997, and doubled in the past two years</a:t>
            </a:r>
          </a:p>
          <a:p>
            <a:pPr algn="just"/>
            <a:endParaRPr lang="en-US" sz="1400" dirty="0" smtClean="0">
              <a:ea typeface="ＭＳ Ｐゴシック" pitchFamily="48" charset="-128"/>
            </a:endParaRPr>
          </a:p>
          <a:p>
            <a:pPr algn="just"/>
            <a:r>
              <a:rPr lang="en-US" sz="1400" dirty="0" smtClean="0">
                <a:ea typeface="ＭＳ Ｐゴシック" pitchFamily="48" charset="-128"/>
              </a:rPr>
              <a:t>News of </a:t>
            </a:r>
            <a:r>
              <a:rPr lang="en-US" sz="1400" b="1" u="sng" dirty="0" smtClean="0">
                <a:solidFill>
                  <a:schemeClr val="accent1">
                    <a:lumMod val="50000"/>
                  </a:schemeClr>
                </a:solidFill>
                <a:ea typeface="ＭＳ Ｐゴシック" pitchFamily="48" charset="-128"/>
              </a:rPr>
              <a:t>Steve </a:t>
            </a:r>
            <a:r>
              <a:rPr lang="en-US" sz="1400" b="1" u="sng" dirty="0" err="1" smtClean="0">
                <a:solidFill>
                  <a:schemeClr val="accent1">
                    <a:lumMod val="50000"/>
                  </a:schemeClr>
                </a:solidFill>
                <a:ea typeface="ＭＳ Ｐゴシック" pitchFamily="48" charset="-128"/>
              </a:rPr>
              <a:t>Jobs's</a:t>
            </a:r>
            <a:r>
              <a:rPr lang="en-US" sz="1400" b="1" u="sng" dirty="0" smtClean="0">
                <a:solidFill>
                  <a:schemeClr val="accent1">
                    <a:lumMod val="50000"/>
                  </a:schemeClr>
                </a:solidFill>
                <a:ea typeface="ＭＳ Ｐゴシック" pitchFamily="48" charset="-128"/>
              </a:rPr>
              <a:t> death</a:t>
            </a:r>
            <a:r>
              <a:rPr lang="en-US" sz="1400" dirty="0" smtClean="0">
                <a:ea typeface="ＭＳ Ｐゴシック" pitchFamily="48" charset="-128"/>
              </a:rPr>
              <a:t> drove the </a:t>
            </a:r>
            <a:r>
              <a:rPr lang="en-US" sz="1400" b="1" u="sng" dirty="0" smtClean="0">
                <a:solidFill>
                  <a:schemeClr val="accent1">
                    <a:lumMod val="50000"/>
                  </a:schemeClr>
                </a:solidFill>
                <a:ea typeface="ＭＳ Ｐゴシック" pitchFamily="48" charset="-128"/>
              </a:rPr>
              <a:t>Apple share price down more than 5%</a:t>
            </a:r>
            <a:r>
              <a:rPr lang="en-US" sz="1400" b="1" dirty="0" smtClean="0">
                <a:solidFill>
                  <a:schemeClr val="accent1">
                    <a:lumMod val="50000"/>
                  </a:schemeClr>
                </a:solidFill>
                <a:ea typeface="ＭＳ Ｐゴシック" pitchFamily="48" charset="-128"/>
              </a:rPr>
              <a:t> </a:t>
            </a:r>
            <a:r>
              <a:rPr lang="en-US" sz="1400" dirty="0" smtClean="0">
                <a:ea typeface="ＭＳ Ｐゴシック" pitchFamily="48" charset="-128"/>
              </a:rPr>
              <a:t>in Frankfurt on Thursday morning.</a:t>
            </a:r>
          </a:p>
          <a:p>
            <a:pPr algn="just"/>
            <a:endParaRPr lang="en-US" sz="1400" dirty="0" smtClean="0">
              <a:ea typeface="ＭＳ Ｐゴシック" pitchFamily="48" charset="-128"/>
            </a:endParaRPr>
          </a:p>
          <a:p>
            <a:pPr algn="just"/>
            <a:r>
              <a:rPr lang="en-US" sz="1400" dirty="0" smtClean="0">
                <a:ea typeface="ＭＳ Ｐゴシック" pitchFamily="48" charset="-128"/>
              </a:rPr>
              <a:t>Apple shares are now trading 3.5% lower at €273, after hitting a low of €270 in Frankfurt. The shares are not traded in London. They are expected to open lower when Wall Street opens at 2.30pm London time.</a:t>
            </a:r>
          </a:p>
          <a:p>
            <a:pPr algn="just"/>
            <a:endParaRPr lang="en-US" sz="1400" dirty="0" smtClean="0">
              <a:ea typeface="ＭＳ Ｐゴシック" pitchFamily="48" charset="-128"/>
            </a:endParaRPr>
          </a:p>
          <a:p>
            <a:pPr algn="just"/>
            <a:r>
              <a:rPr lang="en-US" sz="1400" dirty="0" smtClean="0">
                <a:ea typeface="ＭＳ Ｐゴシック" pitchFamily="48" charset="-128"/>
              </a:rPr>
              <a:t>Apple was briefly the most valuable company in the world in the summer, knocking oil giant Exxon Mobil off the top spot. </a:t>
            </a:r>
            <a:r>
              <a:rPr lang="en-US" sz="1400" b="1" u="sng" dirty="0" smtClean="0">
                <a:solidFill>
                  <a:schemeClr val="accent1">
                    <a:lumMod val="50000"/>
                  </a:schemeClr>
                </a:solidFill>
                <a:ea typeface="ＭＳ Ｐゴシック" pitchFamily="48" charset="-128"/>
              </a:rPr>
              <a:t>Revenues have soared</a:t>
            </a:r>
            <a:r>
              <a:rPr lang="en-US" sz="1400" dirty="0" smtClean="0">
                <a:ea typeface="ＭＳ Ｐゴシック" pitchFamily="48" charset="-128"/>
              </a:rPr>
              <a:t> from $7.1bn (£4.6bn) in 1997 </a:t>
            </a:r>
            <a:r>
              <a:rPr lang="en-US" sz="1400" b="1" u="sng" dirty="0" smtClean="0">
                <a:solidFill>
                  <a:schemeClr val="accent1">
                    <a:lumMod val="50000"/>
                  </a:schemeClr>
                </a:solidFill>
                <a:ea typeface="ＭＳ Ｐゴシック" pitchFamily="48" charset="-128"/>
              </a:rPr>
              <a:t>to $65.2bn</a:t>
            </a:r>
            <a:r>
              <a:rPr lang="en-US" sz="1400" dirty="0" smtClean="0">
                <a:ea typeface="ＭＳ Ｐゴシック" pitchFamily="48" charset="-128"/>
              </a:rPr>
              <a:t> a year now.</a:t>
            </a:r>
            <a:endParaRPr kumimoji="0" lang="nl-NL" sz="120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
        <p:nvSpPr>
          <p:cNvPr id="7" name="Tekstvak 6"/>
          <p:cNvSpPr txBox="1"/>
          <p:nvPr/>
        </p:nvSpPr>
        <p:spPr bwMode="auto">
          <a:xfrm rot="20948100">
            <a:off x="1098207" y="2998092"/>
            <a:ext cx="6422864" cy="3139321"/>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HeroicExtremeLeftFacing">
              <a:rot lat="398249" lon="860821" rev="2156886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600" b="1" dirty="0" smtClean="0">
                <a:ea typeface="ＭＳ Ｐゴシック" pitchFamily="48" charset="-128"/>
              </a:rPr>
              <a:t>Google buys Motorola Mobility for $12.5B	</a:t>
            </a:r>
          </a:p>
          <a:p>
            <a:pPr algn="just"/>
            <a:endParaRPr lang="en-US" sz="1400" dirty="0" smtClean="0">
              <a:ea typeface="ＭＳ Ｐゴシック" pitchFamily="48" charset="-128"/>
            </a:endParaRPr>
          </a:p>
          <a:p>
            <a:pPr algn="just"/>
            <a:r>
              <a:rPr lang="en-US" sz="1400" dirty="0" smtClean="0">
                <a:ea typeface="ＭＳ Ｐゴシック" pitchFamily="48" charset="-128"/>
              </a:rPr>
              <a:t>(</a:t>
            </a:r>
            <a:r>
              <a:rPr lang="en-US" sz="1400" dirty="0" err="1" smtClean="0">
                <a:ea typeface="ＭＳ Ｐゴシック" pitchFamily="48" charset="-128"/>
              </a:rPr>
              <a:t>VentureBeat</a:t>
            </a:r>
            <a:r>
              <a:rPr lang="en-US" sz="1400" dirty="0" smtClean="0">
                <a:ea typeface="ＭＳ Ｐゴシック" pitchFamily="48" charset="-128"/>
              </a:rPr>
              <a:t>) - This morning, Google announced that it will buy Motorola Mobility — Moto’s mobile device arm — for $12.5 billion. </a:t>
            </a:r>
            <a:r>
              <a:rPr lang="en-US" sz="1400" b="1" u="sng" dirty="0" smtClean="0">
                <a:solidFill>
                  <a:schemeClr val="accent1">
                    <a:lumMod val="50000"/>
                  </a:schemeClr>
                </a:solidFill>
                <a:ea typeface="ＭＳ Ｐゴシック" pitchFamily="48" charset="-128"/>
              </a:rPr>
              <a:t>Google will acquire Motorola Mobility</a:t>
            </a:r>
            <a:r>
              <a:rPr lang="en-US" sz="1400" dirty="0" smtClean="0">
                <a:ea typeface="ＭＳ Ｐゴシック" pitchFamily="48" charset="-128"/>
              </a:rPr>
              <a:t> for $40 per share in cash, a 63 percent premium over the company’s Friday closing price. Google says it will run Motorola Mobility as a separate business. Motorola spun off its business into two divisions last year, Mobility and Solutions (the data and telecom portion), as a response to declining profits.</a:t>
            </a:r>
          </a:p>
          <a:p>
            <a:pPr algn="just"/>
            <a:endParaRPr lang="en-US" sz="1400" dirty="0" smtClean="0">
              <a:ea typeface="ＭＳ Ｐゴシック" pitchFamily="48" charset="-128"/>
            </a:endParaRPr>
          </a:p>
          <a:p>
            <a:pPr algn="just"/>
            <a:r>
              <a:rPr lang="en-US" sz="1400" b="1" u="sng" dirty="0" smtClean="0">
                <a:solidFill>
                  <a:schemeClr val="accent1">
                    <a:lumMod val="50000"/>
                  </a:schemeClr>
                </a:solidFill>
                <a:ea typeface="ＭＳ Ｐゴシック" pitchFamily="48" charset="-128"/>
              </a:rPr>
              <a:t>Google shares were down around 1.5 percent</a:t>
            </a:r>
            <a:r>
              <a:rPr lang="en-US" sz="1400" dirty="0" smtClean="0">
                <a:ea typeface="ＭＳ Ｐゴシック" pitchFamily="48" charset="-128"/>
              </a:rPr>
              <a:t>, while </a:t>
            </a:r>
            <a:r>
              <a:rPr lang="en-US" sz="1400" b="1" u="sng" dirty="0" smtClean="0">
                <a:solidFill>
                  <a:schemeClr val="accent1">
                    <a:lumMod val="50000"/>
                  </a:schemeClr>
                </a:solidFill>
                <a:ea typeface="ＭＳ Ｐゴシック" pitchFamily="48" charset="-128"/>
              </a:rPr>
              <a:t>Motorola Mobility’s stock jumped 57 percent</a:t>
            </a:r>
            <a:r>
              <a:rPr lang="en-US" sz="1400" dirty="0" smtClean="0">
                <a:ea typeface="ＭＳ Ｐゴシック" pitchFamily="48" charset="-128"/>
              </a:rPr>
              <a:t>. The company says Motorola Android phones won’t be receiving any special treatment as a consequence of the deal — but that’s a tough nut to swallow, since Google often plays favorites.</a:t>
            </a:r>
            <a:endParaRPr kumimoji="0" lang="nl-NL" sz="120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 calcmode="lin" valueType="num">
                                      <p:cBhvr>
                                        <p:cTn id="9" dur="5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 fill="hold"/>
                                        <p:tgtEl>
                                          <p:spTgt spid="6"/>
                                        </p:tgtEl>
                                        <p:attrNameLst>
                                          <p:attrName>ppt_w</p:attrName>
                                        </p:attrNameLst>
                                      </p:cBhvr>
                                      <p:tavLst>
                                        <p:tav tm="0">
                                          <p:val>
                                            <p:fltVal val="0"/>
                                          </p:val>
                                        </p:tav>
                                        <p:tav tm="100000">
                                          <p:val>
                                            <p:strVal val="#ppt_w"/>
                                          </p:val>
                                        </p:tav>
                                      </p:tavLst>
                                    </p:anim>
                                    <p:anim calcmode="lin" valueType="num">
                                      <p:cBhvr>
                                        <p:cTn id="16" dur="500" fill="hold"/>
                                        <p:tgtEl>
                                          <p:spTgt spid="6"/>
                                        </p:tgtEl>
                                        <p:attrNameLst>
                                          <p:attrName>ppt_h</p:attrName>
                                        </p:attrNameLst>
                                      </p:cBhvr>
                                      <p:tavLst>
                                        <p:tav tm="0">
                                          <p:val>
                                            <p:fltVal val="0"/>
                                          </p:val>
                                        </p:tav>
                                        <p:tav tm="100000">
                                          <p:val>
                                            <p:strVal val="#ppt_h"/>
                                          </p:val>
                                        </p:tav>
                                      </p:tavLst>
                                    </p:anim>
                                    <p:anim calcmode="lin" valueType="num">
                                      <p:cBhvr>
                                        <p:cTn id="17" dur="500" fill="hold"/>
                                        <p:tgtEl>
                                          <p:spTgt spid="6"/>
                                        </p:tgtEl>
                                        <p:attrNameLst>
                                          <p:attrName>ppt_x</p:attrName>
                                        </p:attrNameLst>
                                      </p:cBhvr>
                                      <p:tavLst>
                                        <p:tav tm="0" fmla="#ppt_x+(cos(-2*pi*(1-$))*-#ppt_x-sin(-2*pi*(1-$))*(1-#ppt_y))*(1-$)">
                                          <p:val>
                                            <p:fltVal val="0"/>
                                          </p:val>
                                        </p:tav>
                                        <p:tav tm="100000">
                                          <p:val>
                                            <p:fltVal val="1"/>
                                          </p:val>
                                        </p:tav>
                                      </p:tavLst>
                                    </p:anim>
                                    <p:anim calcmode="lin" valueType="num">
                                      <p:cBhvr>
                                        <p:cTn id="18" dur="5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p:cTn id="23" dur="500" fill="hold"/>
                                        <p:tgtEl>
                                          <p:spTgt spid="7"/>
                                        </p:tgtEl>
                                        <p:attrNameLst>
                                          <p:attrName>ppt_w</p:attrName>
                                        </p:attrNameLst>
                                      </p:cBhvr>
                                      <p:tavLst>
                                        <p:tav tm="0">
                                          <p:val>
                                            <p:fltVal val="0"/>
                                          </p:val>
                                        </p:tav>
                                        <p:tav tm="100000">
                                          <p:val>
                                            <p:strVal val="#ppt_w"/>
                                          </p:val>
                                        </p:tav>
                                      </p:tavLst>
                                    </p:anim>
                                    <p:anim calcmode="lin" valueType="num">
                                      <p:cBhvr>
                                        <p:cTn id="24" dur="500" fill="hold"/>
                                        <p:tgtEl>
                                          <p:spTgt spid="7"/>
                                        </p:tgtEl>
                                        <p:attrNameLst>
                                          <p:attrName>ppt_h</p:attrName>
                                        </p:attrNameLst>
                                      </p:cBhvr>
                                      <p:tavLst>
                                        <p:tav tm="0">
                                          <p:val>
                                            <p:fltVal val="0"/>
                                          </p:val>
                                        </p:tav>
                                        <p:tav tm="100000">
                                          <p:val>
                                            <p:strVal val="#ppt_h"/>
                                          </p:val>
                                        </p:tav>
                                      </p:tavLst>
                                    </p:anim>
                                    <p:anim calcmode="lin" valueType="num">
                                      <p:cBhvr>
                                        <p:cTn id="25" dur="500" fill="hold"/>
                                        <p:tgtEl>
                                          <p:spTgt spid="7"/>
                                        </p:tgtEl>
                                        <p:attrNameLst>
                                          <p:attrName>ppt_x</p:attrName>
                                        </p:attrNameLst>
                                      </p:cBhvr>
                                      <p:tavLst>
                                        <p:tav tm="0" fmla="#ppt_x+(cos(-2*pi*(1-$))*-#ppt_x-sin(-2*pi*(1-$))*(1-#ppt_y))*(1-$)">
                                          <p:val>
                                            <p:fltVal val="0"/>
                                          </p:val>
                                        </p:tav>
                                        <p:tav tm="100000">
                                          <p:val>
                                            <p:fltVal val="1"/>
                                          </p:val>
                                        </p:tav>
                                      </p:tavLst>
                                    </p:anim>
                                    <p:anim calcmode="lin" valueType="num">
                                      <p:cBhvr>
                                        <p:cTn id="26" dur="5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Introduction (3)</a:t>
            </a:r>
            <a:endParaRPr lang="en-US" dirty="0"/>
          </a:p>
        </p:txBody>
      </p:sp>
      <p:sp>
        <p:nvSpPr>
          <p:cNvPr id="3" name="Tijdelijke aanduiding voor inhoud 2"/>
          <p:cNvSpPr>
            <a:spLocks noGrp="1"/>
          </p:cNvSpPr>
          <p:nvPr>
            <p:ph idx="1"/>
          </p:nvPr>
        </p:nvSpPr>
        <p:spPr/>
        <p:txBody>
          <a:bodyPr/>
          <a:lstStyle/>
          <a:p>
            <a:r>
              <a:rPr lang="en-US" sz="2000" dirty="0" smtClean="0"/>
              <a:t>How to incorporate news in </a:t>
            </a:r>
            <a:r>
              <a:rPr lang="en-US" sz="2000" dirty="0" err="1" smtClean="0"/>
              <a:t>VaR</a:t>
            </a:r>
            <a:r>
              <a:rPr lang="en-US" sz="2000" dirty="0" smtClean="0"/>
              <a:t> calculations?</a:t>
            </a:r>
          </a:p>
          <a:p>
            <a:endParaRPr lang="en-US" sz="800" dirty="0" smtClean="0"/>
          </a:p>
          <a:p>
            <a:r>
              <a:rPr lang="en-US" sz="2000" dirty="0" smtClean="0"/>
              <a:t>Historical </a:t>
            </a:r>
            <a:r>
              <a:rPr lang="en-US" sz="2000" dirty="0" err="1" smtClean="0"/>
              <a:t>VaR</a:t>
            </a:r>
            <a:r>
              <a:rPr lang="en-US" sz="2000" dirty="0" smtClean="0"/>
              <a:t>:</a:t>
            </a:r>
          </a:p>
          <a:p>
            <a:pPr lvl="1"/>
            <a:r>
              <a:rPr lang="en-US" sz="1800" dirty="0" smtClean="0"/>
              <a:t>Based on historical returns</a:t>
            </a:r>
          </a:p>
          <a:p>
            <a:pPr lvl="1"/>
            <a:r>
              <a:rPr lang="en-US" sz="1800" dirty="0" smtClean="0"/>
              <a:t>Changes in the past are predictive for the future</a:t>
            </a:r>
          </a:p>
          <a:p>
            <a:pPr lvl="1"/>
            <a:r>
              <a:rPr lang="en-US" sz="1800" dirty="0" smtClean="0"/>
              <a:t>We can </a:t>
            </a:r>
            <a:r>
              <a:rPr lang="en-US" sz="1800" b="1" dirty="0" smtClean="0">
                <a:solidFill>
                  <a:schemeClr val="accent1">
                    <a:lumMod val="50000"/>
                  </a:schemeClr>
                </a:solidFill>
              </a:rPr>
              <a:t>ignore</a:t>
            </a:r>
            <a:r>
              <a:rPr lang="en-US" sz="1800" dirty="0" smtClean="0"/>
              <a:t> noisy data around the time financial events are reported in news</a:t>
            </a:r>
          </a:p>
          <a:p>
            <a:endParaRPr lang="en-US" sz="800" dirty="0" smtClean="0"/>
          </a:p>
          <a:p>
            <a:r>
              <a:rPr lang="en-US" sz="2000" dirty="0" smtClean="0"/>
              <a:t>Data from </a:t>
            </a:r>
            <a:r>
              <a:rPr lang="en-US" sz="2000" b="1" dirty="0" err="1" smtClean="0">
                <a:solidFill>
                  <a:schemeClr val="accent1">
                    <a:lumMod val="50000"/>
                  </a:schemeClr>
                </a:solidFill>
              </a:rPr>
              <a:t>ViewerPro</a:t>
            </a:r>
            <a:r>
              <a:rPr lang="en-US" sz="2000" dirty="0" smtClean="0"/>
              <a:t> software:</a:t>
            </a:r>
          </a:p>
          <a:p>
            <a:pPr lvl="1"/>
            <a:r>
              <a:rPr lang="en-US" sz="1800" dirty="0" smtClean="0"/>
              <a:t>2010 data for 363 equities and 119 financial event types (acquisition, profit announcement, CEO change, …)</a:t>
            </a:r>
          </a:p>
          <a:p>
            <a:pPr lvl="1"/>
            <a:r>
              <a:rPr lang="en-US" sz="1800" dirty="0" smtClean="0"/>
              <a:t>Per equity hourly stock rates and ± 50 – 75 events</a:t>
            </a:r>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Framework (1)</a:t>
            </a:r>
            <a:endParaRPr lang="en-US" dirty="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pic>
        <p:nvPicPr>
          <p:cNvPr id="26627" name="Picture 3"/>
          <p:cNvPicPr>
            <a:picLocks noGrp="1" noChangeAspect="1" noChangeArrowheads="1"/>
          </p:cNvPicPr>
          <p:nvPr>
            <p:ph idx="1"/>
          </p:nvPr>
        </p:nvPicPr>
        <p:blipFill>
          <a:blip r:embed="rId2" cstate="print"/>
          <a:srcRect/>
          <a:stretch>
            <a:fillRect/>
          </a:stretch>
        </p:blipFill>
        <p:spPr bwMode="auto">
          <a:xfrm>
            <a:off x="1599421" y="1412875"/>
            <a:ext cx="6315045" cy="4968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Framework (2)</a:t>
            </a:r>
            <a:endParaRPr lang="en-US" dirty="0"/>
          </a:p>
        </p:txBody>
      </p:sp>
      <p:sp>
        <p:nvSpPr>
          <p:cNvPr id="3" name="Tijdelijke aanduiding voor inhoud 2"/>
          <p:cNvSpPr>
            <a:spLocks noGrp="1"/>
          </p:cNvSpPr>
          <p:nvPr>
            <p:ph idx="1"/>
          </p:nvPr>
        </p:nvSpPr>
        <p:spPr/>
        <p:txBody>
          <a:bodyPr/>
          <a:lstStyle/>
          <a:p>
            <a:r>
              <a:rPr lang="en-US" sz="2000" dirty="0" smtClean="0"/>
              <a:t>Data processing:</a:t>
            </a:r>
          </a:p>
          <a:p>
            <a:pPr lvl="1"/>
            <a:r>
              <a:rPr lang="en-US" sz="1800" dirty="0" err="1" smtClean="0"/>
              <a:t>ViewerPro</a:t>
            </a:r>
            <a:r>
              <a:rPr lang="en-US" sz="1800" dirty="0" smtClean="0"/>
              <a:t> collects ticker data and news</a:t>
            </a:r>
          </a:p>
          <a:p>
            <a:pPr lvl="1"/>
            <a:r>
              <a:rPr lang="en-US" sz="1800" dirty="0" smtClean="0"/>
              <a:t>Data is converted to chronologically ordered historical prices and financial events</a:t>
            </a:r>
          </a:p>
          <a:p>
            <a:endParaRPr lang="en-US" sz="800" dirty="0" smtClean="0"/>
          </a:p>
          <a:p>
            <a:r>
              <a:rPr lang="en-US" sz="2000" dirty="0" smtClean="0"/>
              <a:t>Noise removal:</a:t>
            </a:r>
          </a:p>
          <a:p>
            <a:pPr lvl="1"/>
            <a:r>
              <a:rPr lang="en-US" sz="1800" dirty="0" smtClean="0"/>
              <a:t>Historical prices are cleaned from noise caused by infrequently occurring events (identified through a Poisson distribution)</a:t>
            </a:r>
          </a:p>
          <a:p>
            <a:pPr lvl="1"/>
            <a:r>
              <a:rPr lang="en-US" sz="1800" dirty="0" smtClean="0"/>
              <a:t>For this, the subsequent prices are set to the previous price for a specific amount of time</a:t>
            </a:r>
          </a:p>
          <a:p>
            <a:pPr lvl="1"/>
            <a:r>
              <a:rPr lang="en-US" sz="1800" dirty="0" smtClean="0"/>
              <a:t>Time window is optimized</a:t>
            </a:r>
          </a:p>
          <a:p>
            <a:pPr lvl="1"/>
            <a:r>
              <a:rPr lang="en-US" sz="1800" dirty="0" smtClean="0"/>
              <a:t>Cleaned prices are stored in a separate list</a:t>
            </a:r>
          </a:p>
          <a:p>
            <a:pPr lvl="1"/>
            <a:endParaRPr lang="en-US" sz="2000" dirty="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Framework (3)</a:t>
            </a:r>
            <a:endParaRPr lang="en-US" dirty="0"/>
          </a:p>
        </p:txBody>
      </p:sp>
      <p:sp>
        <p:nvSpPr>
          <p:cNvPr id="3" name="Tijdelijke aanduiding voor inhoud 2"/>
          <p:cNvSpPr>
            <a:spLocks noGrp="1"/>
          </p:cNvSpPr>
          <p:nvPr>
            <p:ph idx="1"/>
          </p:nvPr>
        </p:nvSpPr>
        <p:spPr/>
        <p:txBody>
          <a:bodyPr/>
          <a:lstStyle/>
          <a:p>
            <a:r>
              <a:rPr lang="en-US" sz="2000" dirty="0" smtClean="0"/>
              <a:t>Return calculation:</a:t>
            </a:r>
          </a:p>
          <a:p>
            <a:pPr lvl="1"/>
            <a:r>
              <a:rPr lang="en-US" sz="1800" dirty="0" smtClean="0"/>
              <a:t>Return is to be interpreted as the profit that can be obtained if a share is bought at time </a:t>
            </a:r>
            <a:r>
              <a:rPr lang="en-US" sz="1800" i="1" dirty="0" smtClean="0">
                <a:latin typeface="Times New Roman" pitchFamily="18" charset="0"/>
                <a:cs typeface="Times New Roman" pitchFamily="18" charset="0"/>
              </a:rPr>
              <a:t>t</a:t>
            </a:r>
            <a:r>
              <a:rPr lang="en-US" sz="1800" dirty="0" smtClean="0"/>
              <a:t> and sold at time </a:t>
            </a:r>
            <a:r>
              <a:rPr lang="en-US" sz="1800" i="1" dirty="0" smtClean="0">
                <a:latin typeface="Times New Roman" pitchFamily="18" charset="0"/>
                <a:cs typeface="Times New Roman" pitchFamily="18" charset="0"/>
              </a:rPr>
              <a:t>t+</a:t>
            </a:r>
            <a:r>
              <a:rPr lang="en-US" sz="1800" dirty="0" smtClean="0">
                <a:latin typeface="Times New Roman" pitchFamily="18" charset="0"/>
                <a:cs typeface="Times New Roman" pitchFamily="18" charset="0"/>
              </a:rPr>
              <a:t>1</a:t>
            </a:r>
          </a:p>
          <a:p>
            <a:pPr lvl="1"/>
            <a:r>
              <a:rPr lang="en-US" sz="1800" dirty="0" smtClean="0"/>
              <a:t>Both sets of prices are converted to returns:</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endParaRPr lang="en-US" sz="700" dirty="0" smtClean="0"/>
          </a:p>
          <a:p>
            <a:r>
              <a:rPr lang="en-US" sz="2000" dirty="0" err="1" smtClean="0"/>
              <a:t>VaR</a:t>
            </a:r>
            <a:r>
              <a:rPr lang="en-US" sz="2000" dirty="0" smtClean="0"/>
              <a:t> calculation:</a:t>
            </a:r>
            <a:endParaRPr lang="en-US" sz="2000" dirty="0"/>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graphicFrame>
        <p:nvGraphicFramePr>
          <p:cNvPr id="5" name="Object 4"/>
          <p:cNvGraphicFramePr>
            <a:graphicFrameLocks noChangeAspect="1"/>
          </p:cNvGraphicFramePr>
          <p:nvPr/>
        </p:nvGraphicFramePr>
        <p:xfrm>
          <a:off x="1619672" y="2812727"/>
          <a:ext cx="5305425" cy="976313"/>
        </p:xfrm>
        <a:graphic>
          <a:graphicData uri="http://schemas.openxmlformats.org/presentationml/2006/ole">
            <p:oleObj spid="_x0000_s28674" name="Vergelijking" r:id="rId3" imgW="3593880" imgH="660240" progId="Equation.3">
              <p:embed/>
            </p:oleObj>
          </a:graphicData>
        </a:graphic>
      </p:graphicFrame>
      <p:graphicFrame>
        <p:nvGraphicFramePr>
          <p:cNvPr id="7" name="Object 6"/>
          <p:cNvGraphicFramePr>
            <a:graphicFrameLocks noChangeAspect="1"/>
          </p:cNvGraphicFramePr>
          <p:nvPr/>
        </p:nvGraphicFramePr>
        <p:xfrm>
          <a:off x="1616050" y="4424784"/>
          <a:ext cx="4756150" cy="660400"/>
        </p:xfrm>
        <a:graphic>
          <a:graphicData uri="http://schemas.openxmlformats.org/presentationml/2006/ole">
            <p:oleObj spid="_x0000_s28675" name="Vergelijking" r:id="rId4" imgW="3111480" imgH="431640" progId="Equation.3">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Framework (4)</a:t>
            </a:r>
            <a:endParaRPr lang="en-US" dirty="0"/>
          </a:p>
        </p:txBody>
      </p:sp>
      <p:sp>
        <p:nvSpPr>
          <p:cNvPr id="3" name="Tijdelijke aanduiding voor inhoud 2"/>
          <p:cNvSpPr>
            <a:spLocks noGrp="1"/>
          </p:cNvSpPr>
          <p:nvPr>
            <p:ph idx="1"/>
          </p:nvPr>
        </p:nvSpPr>
        <p:spPr/>
        <p:txBody>
          <a:bodyPr/>
          <a:lstStyle/>
          <a:p>
            <a:r>
              <a:rPr lang="en-US" sz="2000" dirty="0" smtClean="0"/>
              <a:t>Example: </a:t>
            </a:r>
            <a:r>
              <a:rPr lang="en-US" sz="2000" dirty="0" smtClean="0">
                <a:latin typeface="Times New Roman" pitchFamily="18" charset="0"/>
                <a:cs typeface="Times New Roman" pitchFamily="18" charset="0"/>
              </a:rPr>
              <a:t>21</a:t>
            </a:r>
            <a:r>
              <a:rPr lang="en-US" sz="2000" dirty="0" smtClean="0"/>
              <a:t> prices, event at </a:t>
            </a:r>
            <a:r>
              <a:rPr lang="en-US" sz="2000" i="1" dirty="0" smtClean="0">
                <a:latin typeface="Times New Roman" pitchFamily="18" charset="0"/>
                <a:cs typeface="Times New Roman" pitchFamily="18" charset="0"/>
              </a:rPr>
              <a:t>t=6</a:t>
            </a:r>
            <a:r>
              <a:rPr lang="en-US" sz="2000" dirty="0" smtClean="0"/>
              <a:t>, </a:t>
            </a:r>
            <a:r>
              <a:rPr lang="en-US" sz="2000" i="1" dirty="0" smtClean="0">
                <a:latin typeface="Times New Roman" pitchFamily="18" charset="0"/>
                <a:cs typeface="Times New Roman" pitchFamily="18" charset="0"/>
              </a:rPr>
              <a:t>window=</a:t>
            </a:r>
            <a:r>
              <a:rPr lang="en-US" sz="2000" dirty="0" smtClean="0">
                <a:latin typeface="Times New Roman" pitchFamily="18" charset="0"/>
                <a:cs typeface="Times New Roman" pitchFamily="18" charset="0"/>
              </a:rPr>
              <a:t>8, α=0.95</a:t>
            </a:r>
            <a:endParaRPr lang="en-US" sz="2000" dirty="0">
              <a:latin typeface="Times New Roman" pitchFamily="18" charset="0"/>
              <a:cs typeface="Times New Roman" pitchFamily="18" charset="0"/>
            </a:endParaRPr>
          </a:p>
        </p:txBody>
      </p:sp>
      <p:sp>
        <p:nvSpPr>
          <p:cNvPr id="4" name="Tijdelijke aanduiding voor voettekst 3"/>
          <p:cNvSpPr>
            <a:spLocks noGrp="1"/>
          </p:cNvSpPr>
          <p:nvPr>
            <p:ph type="ftr" sz="quarter" idx="10"/>
          </p:nvPr>
        </p:nvSpPr>
        <p:spPr/>
        <p:txBody>
          <a:bodyPr/>
          <a:lstStyle/>
          <a:p>
            <a:pPr>
              <a:defRPr/>
            </a:pPr>
            <a:r>
              <a:rPr lang="en-US" smtClean="0"/>
              <a:t>International Symposium on Management Intelligent Systems 2012 (IS-MiS 2012)</a:t>
            </a:r>
            <a:endParaRPr lang="en-US"/>
          </a:p>
        </p:txBody>
      </p:sp>
      <p:graphicFrame>
        <p:nvGraphicFramePr>
          <p:cNvPr id="5" name="Tabel 4"/>
          <p:cNvGraphicFramePr>
            <a:graphicFrameLocks noGrp="1"/>
          </p:cNvGraphicFramePr>
          <p:nvPr/>
        </p:nvGraphicFramePr>
        <p:xfrm>
          <a:off x="1259632" y="1916832"/>
          <a:ext cx="5257800" cy="4464507"/>
        </p:xfrm>
        <a:graphic>
          <a:graphicData uri="http://schemas.openxmlformats.org/drawingml/2006/table">
            <a:tbl>
              <a:tblPr firstRow="1" bandRow="1">
                <a:tableStyleId>{2D5ABB26-0587-4C30-8999-92F81FD0307C}</a:tableStyleId>
              </a:tblPr>
              <a:tblGrid>
                <a:gridCol w="190500"/>
                <a:gridCol w="609600"/>
                <a:gridCol w="609600"/>
                <a:gridCol w="609600"/>
                <a:gridCol w="190500"/>
                <a:gridCol w="609600"/>
                <a:gridCol w="609600"/>
                <a:gridCol w="609600"/>
                <a:gridCol w="609600"/>
                <a:gridCol w="609600"/>
              </a:tblGrid>
              <a:tr h="194109">
                <a:tc gridSpan="3">
                  <a:txBody>
                    <a:bodyPr/>
                    <a:lstStyle/>
                    <a:p>
                      <a:pPr algn="ctr"/>
                      <a:r>
                        <a:rPr lang="nl-NL" sz="1200" i="1" dirty="0" err="1" smtClean="0">
                          <a:latin typeface="Times New Roman" pitchFamily="18" charset="0"/>
                          <a:cs typeface="Times New Roman" pitchFamily="18" charset="0"/>
                        </a:rPr>
                        <a:t>prices</a:t>
                      </a:r>
                      <a:endParaRPr lang="nl-NL" sz="1200" i="1"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c hMerge="1">
                  <a:txBody>
                    <a:bodyPr/>
                    <a:lstStyle/>
                    <a:p>
                      <a:endParaRPr lang="nl-NL"/>
                    </a:p>
                  </a:txBody>
                  <a:tcPr/>
                </a:tc>
                <a:tc hMerge="1">
                  <a:txBody>
                    <a:bodyPr/>
                    <a:lstStyle/>
                    <a:p>
                      <a:endParaRPr lang="nl-NL" dirty="0"/>
                    </a:p>
                  </a:txBody>
                  <a:tcPr/>
                </a:tc>
                <a:tc>
                  <a:txBody>
                    <a:bodyPr/>
                    <a:lstStyle/>
                    <a:p>
                      <a:endParaRPr lang="nl-NL" sz="1200" dirty="0"/>
                    </a:p>
                  </a:txBody>
                  <a:tcPr marL="0" marR="0" marT="0" marB="0" anchor="ctr"/>
                </a:tc>
                <a:tc gridSpan="3">
                  <a:txBody>
                    <a:bodyPr/>
                    <a:lstStyle/>
                    <a:p>
                      <a:pPr algn="ctr"/>
                      <a:r>
                        <a:rPr lang="nl-NL" sz="1200" i="1" dirty="0" smtClean="0">
                          <a:latin typeface="Times New Roman" pitchFamily="18" charset="0"/>
                          <a:cs typeface="Times New Roman" pitchFamily="18" charset="0"/>
                        </a:rPr>
                        <a:t>returns</a:t>
                      </a:r>
                      <a:endParaRPr lang="nl-NL" sz="1200" i="1"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c hMerge="1">
                  <a:txBody>
                    <a:bodyPr/>
                    <a:lstStyle/>
                    <a:p>
                      <a:endParaRPr lang="nl-NL" dirty="0"/>
                    </a:p>
                  </a:txBody>
                  <a:tcPr/>
                </a:tc>
                <a:tc hMerge="1">
                  <a:txBody>
                    <a:bodyPr/>
                    <a:lstStyle/>
                    <a:p>
                      <a:endParaRPr lang="nl-NL" dirty="0"/>
                    </a:p>
                  </a:txBody>
                  <a:tcPr/>
                </a:tc>
                <a:tc>
                  <a:txBody>
                    <a:bodyPr/>
                    <a:lstStyle/>
                    <a:p>
                      <a:pPr algn="ctr"/>
                      <a:endParaRPr lang="nl-NL" sz="1200" i="1" dirty="0">
                        <a:latin typeface="Times New Roman" pitchFamily="18" charset="0"/>
                        <a:cs typeface="Times New Roman" pitchFamily="18" charset="0"/>
                      </a:endParaRPr>
                    </a:p>
                  </a:txBody>
                  <a:tcPr marL="0" marR="0" marT="0" marB="0" anchor="ctr"/>
                </a:tc>
                <a:tc gridSpan="2">
                  <a:txBody>
                    <a:bodyPr/>
                    <a:lstStyle/>
                    <a:p>
                      <a:pPr algn="ctr"/>
                      <a:r>
                        <a:rPr lang="nl-NL" sz="1200" i="1" dirty="0" smtClean="0">
                          <a:latin typeface="Times New Roman" pitchFamily="18" charset="0"/>
                          <a:cs typeface="Times New Roman" pitchFamily="18" charset="0"/>
                        </a:rPr>
                        <a:t>returns'</a:t>
                      </a:r>
                      <a:endParaRPr lang="nl-NL" sz="1200" i="1"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c hMerge="1">
                  <a:txBody>
                    <a:bodyPr/>
                    <a:lstStyle/>
                    <a:p>
                      <a:pPr algn="ctr"/>
                      <a:endParaRPr lang="nl-NL" sz="1200" i="1"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r>
              <a:tr h="194109">
                <a:tc>
                  <a:txBody>
                    <a:bodyPr/>
                    <a:lstStyle/>
                    <a:p>
                      <a:pPr algn="ctr"/>
                      <a:r>
                        <a:rPr lang="nl-NL" sz="1200" i="1" dirty="0" smtClean="0">
                          <a:latin typeface="Times New Roman" pitchFamily="18" charset="0"/>
                          <a:cs typeface="Times New Roman" pitchFamily="18" charset="0"/>
                        </a:rPr>
                        <a:t>t</a:t>
                      </a:r>
                      <a:endParaRPr lang="nl-NL" sz="1200" i="1"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nl-NL" sz="1200" i="1" dirty="0" err="1" smtClean="0">
                          <a:latin typeface="Times New Roman" pitchFamily="18" charset="0"/>
                          <a:cs typeface="Times New Roman" pitchFamily="18" charset="0"/>
                        </a:rPr>
                        <a:t>hist</a:t>
                      </a:r>
                      <a:endParaRPr lang="nl-NL" sz="1200" i="1"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nl-NL" sz="1200" i="1" dirty="0" err="1" smtClean="0">
                          <a:latin typeface="Times New Roman" pitchFamily="18" charset="0"/>
                          <a:cs typeface="Times New Roman" pitchFamily="18" charset="0"/>
                        </a:rPr>
                        <a:t>event</a:t>
                      </a:r>
                      <a:endParaRPr lang="nl-NL" sz="1200" i="1"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nl-NL" sz="1200" i="1" dirty="0">
                        <a:latin typeface="Times New Roman" pitchFamily="18" charset="0"/>
                        <a:cs typeface="Times New Roman" pitchFamily="18" charset="0"/>
                      </a:endParaRPr>
                    </a:p>
                  </a:txBody>
                  <a:tcPr marL="0" marR="0" marT="0" marB="0" anchor="ctr"/>
                </a:tc>
                <a:tc>
                  <a:txBody>
                    <a:bodyPr/>
                    <a:lstStyle/>
                    <a:p>
                      <a:pPr algn="ctr"/>
                      <a:r>
                        <a:rPr lang="nl-NL" sz="1200" i="1" dirty="0" smtClean="0">
                          <a:latin typeface="Times New Roman" pitchFamily="18" charset="0"/>
                          <a:cs typeface="Times New Roman" pitchFamily="18" charset="0"/>
                        </a:rPr>
                        <a:t>t</a:t>
                      </a:r>
                      <a:endParaRPr lang="nl-NL" sz="1200" i="1"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nl-NL" sz="1200" i="1" dirty="0" err="1" smtClean="0">
                          <a:latin typeface="Times New Roman" pitchFamily="18" charset="0"/>
                          <a:cs typeface="Times New Roman" pitchFamily="18" charset="0"/>
                        </a:rPr>
                        <a:t>hist</a:t>
                      </a:r>
                      <a:endParaRPr lang="nl-NL" sz="1200" i="1"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nl-NL" sz="1200" i="1" dirty="0" err="1" smtClean="0">
                          <a:latin typeface="Times New Roman" pitchFamily="18" charset="0"/>
                          <a:cs typeface="Times New Roman" pitchFamily="18" charset="0"/>
                        </a:rPr>
                        <a:t>event</a:t>
                      </a:r>
                      <a:endParaRPr lang="nl-NL" sz="1200" i="1"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nl-NL" sz="1200" i="1" dirty="0">
                        <a:latin typeface="Times New Roman" pitchFamily="18" charset="0"/>
                        <a:cs typeface="Times New Roman" pitchFamily="18" charset="0"/>
                      </a:endParaRPr>
                    </a:p>
                  </a:txBody>
                  <a:tcPr marL="0" marR="0" marT="0" marB="0" anchor="ctr"/>
                </a:tc>
                <a:tc>
                  <a:txBody>
                    <a:bodyPr/>
                    <a:lstStyle/>
                    <a:p>
                      <a:pPr algn="ctr"/>
                      <a:r>
                        <a:rPr lang="nl-NL" sz="1200" i="1" dirty="0" err="1" smtClean="0">
                          <a:latin typeface="Times New Roman" pitchFamily="18" charset="0"/>
                          <a:cs typeface="Times New Roman" pitchFamily="18" charset="0"/>
                        </a:rPr>
                        <a:t>hist</a:t>
                      </a:r>
                      <a:endParaRPr lang="nl-NL" sz="1200" i="1"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nl-NL" sz="1200" i="1" dirty="0" err="1" smtClean="0">
                          <a:latin typeface="Times New Roman" pitchFamily="18" charset="0"/>
                          <a:cs typeface="Times New Roman" pitchFamily="18" charset="0"/>
                        </a:rPr>
                        <a:t>event</a:t>
                      </a:r>
                      <a:endParaRPr lang="nl-NL" sz="1200" i="1"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4109">
                <a:tc>
                  <a:txBody>
                    <a:bodyPr/>
                    <a:lstStyle/>
                    <a:p>
                      <a:pPr algn="ctr"/>
                      <a:r>
                        <a:rPr lang="nl-NL" sz="1200" dirty="0" smtClean="0">
                          <a:latin typeface="Times New Roman" pitchFamily="18" charset="0"/>
                          <a:cs typeface="Times New Roman" pitchFamily="18" charset="0"/>
                        </a:rPr>
                        <a:t>1</a:t>
                      </a: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a:r>
                        <a:rPr lang="nl-NL" sz="1200" dirty="0" smtClean="0">
                          <a:latin typeface="Times New Roman" pitchFamily="18" charset="0"/>
                          <a:cs typeface="Times New Roman" pitchFamily="18" charset="0"/>
                        </a:rPr>
                        <a:t>0.35</a:t>
                      </a: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a:r>
                        <a:rPr lang="nl-NL" sz="1200" dirty="0" smtClean="0">
                          <a:latin typeface="Times New Roman" pitchFamily="18" charset="0"/>
                          <a:cs typeface="Times New Roman" pitchFamily="18" charset="0"/>
                        </a:rPr>
                        <a:t>0.35</a:t>
                      </a: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1</a:t>
                      </a: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a:r>
                        <a:rPr lang="nl-NL" sz="1200" dirty="0" smtClean="0">
                          <a:latin typeface="Times New Roman" pitchFamily="18" charset="0"/>
                          <a:cs typeface="Times New Roman" pitchFamily="18" charset="0"/>
                        </a:rPr>
                        <a:t>0.14</a:t>
                      </a: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a:r>
                        <a:rPr lang="nl-NL" sz="1200" dirty="0" smtClean="0">
                          <a:latin typeface="Times New Roman" pitchFamily="18" charset="0"/>
                          <a:cs typeface="Times New Roman" pitchFamily="18" charset="0"/>
                        </a:rPr>
                        <a:t>0.14</a:t>
                      </a: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2.50</a:t>
                      </a: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a:r>
                        <a:rPr lang="nl-NL" sz="1200" dirty="0" smtClean="0">
                          <a:latin typeface="Times New Roman" pitchFamily="18" charset="0"/>
                          <a:cs typeface="Times New Roman" pitchFamily="18" charset="0"/>
                        </a:rPr>
                        <a:t>0.44</a:t>
                      </a: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tcPr>
                </a:tc>
              </a:tr>
              <a:tr h="194109">
                <a:tc>
                  <a:txBody>
                    <a:bodyPr/>
                    <a:lstStyle/>
                    <a:p>
                      <a:pPr algn="ctr"/>
                      <a:r>
                        <a:rPr lang="nl-NL" sz="1200" dirty="0" smtClean="0">
                          <a:latin typeface="Times New Roman" pitchFamily="18" charset="0"/>
                          <a:cs typeface="Times New Roman" pitchFamily="18" charset="0"/>
                        </a:rPr>
                        <a:t>2</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0.40</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0.40</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2</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0.07</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0.14</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0.43</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-0.37</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0.44</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0.08</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4</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0.27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0.27</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4</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0.44</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0.44</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0.36</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0.07</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5</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0.39</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0.39</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5</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-0.03</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0.14</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0.05</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6</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6</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-0.68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0.14</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0.05</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0.12</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2.50</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0.42</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0.36</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0.05</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9</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0.57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9</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-0.39</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0.05</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10</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0.35</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r>
                        <a:rPr lang="nl-NL" sz="1200" dirty="0" smtClean="0">
                          <a:latin typeface="Times New Roman" pitchFamily="18" charset="0"/>
                          <a:cs typeface="Times New Roman" pitchFamily="18" charset="0"/>
                        </a:rPr>
                        <a:t>→</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10</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-0.23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nl-NL" sz="1200" dirty="0" smtClean="0">
                          <a:latin typeface="Times New Roman" pitchFamily="18" charset="0"/>
                          <a:cs typeface="Times New Roman" pitchFamily="18" charset="0"/>
                        </a:rPr>
                        <a:t>→</a:t>
                      </a:r>
                    </a:p>
                  </a:txBody>
                  <a:tcPr marL="0" marR="0" marT="0" marB="0" anchor="ctr"/>
                </a:tc>
                <a:tc>
                  <a:txBody>
                    <a:bodyPr/>
                    <a:lstStyle/>
                    <a:p>
                      <a:pPr algn="ctr"/>
                      <a:r>
                        <a:rPr lang="nl-NL" sz="1200" dirty="0" smtClean="0">
                          <a:latin typeface="Times New Roman" pitchFamily="18" charset="0"/>
                          <a:cs typeface="Times New Roman" pitchFamily="18" charset="0"/>
                        </a:rPr>
                        <a:t>-0.02</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11</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0.27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11</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12</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0.40</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12</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13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13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14</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0.36</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14</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0.14</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0.08</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0.00</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15</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0.41</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0.41</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15</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0.05</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0.05</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-0.02</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16</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0.43</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16</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-0.02</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-0.02</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-0.10</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-0.03</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17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0.42</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0.42</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17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-0.10</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-0.10</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-0.23</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-0.03</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18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0.38</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18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0.05</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0.05</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-0.08</a:t>
                      </a:r>
                      <a:endParaRPr lang="nl-NL" sz="1200" dirty="0">
                        <a:latin typeface="Times New Roman" pitchFamily="18" charset="0"/>
                        <a:cs typeface="Times New Roman" pitchFamily="18" charset="0"/>
                      </a:endParaRPr>
                    </a:p>
                  </a:txBody>
                  <a:tcPr marL="0" marR="0" marT="0" marB="0" anchor="ctr"/>
                </a:tc>
              </a:tr>
              <a:tr h="194109">
                <a:tc>
                  <a:txBody>
                    <a:bodyPr/>
                    <a:lstStyle/>
                    <a:p>
                      <a:pPr algn="ctr"/>
                      <a:r>
                        <a:rPr lang="nl-NL" sz="1200" dirty="0" smtClean="0">
                          <a:latin typeface="Times New Roman" pitchFamily="18" charset="0"/>
                          <a:cs typeface="Times New Roman" pitchFamily="18" charset="0"/>
                        </a:rPr>
                        <a:t>19</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0.40</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0.40</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19</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-0.08</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-0.08</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-0.39</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c>
                  <a:txBody>
                    <a:bodyPr/>
                    <a:lstStyle/>
                    <a:p>
                      <a:pPr algn="ctr"/>
                      <a:r>
                        <a:rPr lang="nl-NL" sz="1200" dirty="0" smtClean="0">
                          <a:latin typeface="Times New Roman" pitchFamily="18" charset="0"/>
                          <a:cs typeface="Times New Roman" pitchFamily="18" charset="0"/>
                        </a:rPr>
                        <a:t>-0.10</a:t>
                      </a:r>
                      <a:endParaRPr lang="nl-NL" sz="1200" dirty="0">
                        <a:latin typeface="Times New Roman" pitchFamily="18" charset="0"/>
                        <a:cs typeface="Times New Roman" pitchFamily="18" charset="0"/>
                      </a:endParaRPr>
                    </a:p>
                  </a:txBody>
                  <a:tcPr marL="0" marR="0" marT="0" marB="0" anchor="ctr">
                    <a:solidFill>
                      <a:schemeClr val="accent1">
                        <a:lumMod val="90000"/>
                      </a:schemeClr>
                    </a:solidFill>
                  </a:tcPr>
                </a:tc>
              </a:tr>
              <a:tr h="194109">
                <a:tc>
                  <a:txBody>
                    <a:bodyPr/>
                    <a:lstStyle/>
                    <a:p>
                      <a:pPr algn="ctr"/>
                      <a:r>
                        <a:rPr lang="nl-NL" sz="1200" dirty="0" smtClean="0">
                          <a:latin typeface="Times New Roman" pitchFamily="18" charset="0"/>
                          <a:cs typeface="Times New Roman" pitchFamily="18" charset="0"/>
                        </a:rPr>
                        <a:t>20</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0.37</a:t>
                      </a: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0.37</a:t>
                      </a:r>
                      <a:endParaRPr lang="nl-NL" sz="1200" dirty="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20</a:t>
                      </a:r>
                      <a:endParaRPr lang="nl-NL" sz="1200"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a:r>
                        <a:rPr lang="nl-NL" sz="1200" dirty="0" smtClean="0">
                          <a:latin typeface="Times New Roman" pitchFamily="18" charset="0"/>
                          <a:cs typeface="Times New Roman" pitchFamily="18" charset="0"/>
                        </a:rPr>
                        <a:t>-0.03</a:t>
                      </a:r>
                      <a:endParaRPr lang="nl-NL" sz="1200"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a:r>
                        <a:rPr lang="nl-NL" sz="1200" dirty="0" smtClean="0">
                          <a:latin typeface="Times New Roman" pitchFamily="18" charset="0"/>
                          <a:cs typeface="Times New Roman" pitchFamily="18" charset="0"/>
                        </a:rPr>
                        <a:t>-0.03</a:t>
                      </a:r>
                      <a:endParaRPr lang="nl-NL" sz="1200"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a:endParaRPr lang="nl-NL" sz="1200" dirty="0">
                        <a:latin typeface="Times New Roman" pitchFamily="18" charset="0"/>
                        <a:cs typeface="Times New Roman" pitchFamily="18" charset="0"/>
                      </a:endParaRPr>
                    </a:p>
                  </a:txBody>
                  <a:tcPr marL="0" marR="0" marT="0" marB="0" anchor="ctr"/>
                </a:tc>
                <a:tc>
                  <a:txBody>
                    <a:bodyPr/>
                    <a:lstStyle/>
                    <a:p>
                      <a:pPr algn="ctr"/>
                      <a:r>
                        <a:rPr lang="nl-NL" sz="1200" dirty="0" smtClean="0">
                          <a:latin typeface="Times New Roman" pitchFamily="18" charset="0"/>
                          <a:cs typeface="Times New Roman" pitchFamily="18" charset="0"/>
                        </a:rPr>
                        <a:t>-0.68</a:t>
                      </a:r>
                      <a:endParaRPr lang="nl-NL" sz="1200"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a:r>
                        <a:rPr lang="nl-NL" sz="1200" dirty="0" smtClean="0">
                          <a:latin typeface="Times New Roman" pitchFamily="18" charset="0"/>
                          <a:cs typeface="Times New Roman" pitchFamily="18" charset="0"/>
                        </a:rPr>
                        <a:t>-0.37</a:t>
                      </a:r>
                      <a:endParaRPr lang="nl-NL" sz="1200"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r>
              <a:tr h="194109">
                <a:tc>
                  <a:txBody>
                    <a:bodyPr/>
                    <a:lstStyle/>
                    <a:p>
                      <a:pPr algn="ctr"/>
                      <a:r>
                        <a:rPr lang="nl-NL" sz="1200" dirty="0" smtClean="0">
                          <a:latin typeface="Times New Roman" pitchFamily="18" charset="0"/>
                          <a:cs typeface="Times New Roman" pitchFamily="18" charset="0"/>
                        </a:rPr>
                        <a:t>21</a:t>
                      </a:r>
                      <a:endParaRPr lang="nl-NL" sz="1200"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a:r>
                        <a:rPr lang="nl-NL" sz="1200" dirty="0" smtClean="0">
                          <a:latin typeface="Times New Roman" pitchFamily="18" charset="0"/>
                          <a:cs typeface="Times New Roman" pitchFamily="18" charset="0"/>
                        </a:rPr>
                        <a:t>0.36</a:t>
                      </a:r>
                      <a:endParaRPr lang="nl-NL" sz="1200"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a:r>
                        <a:rPr lang="nl-NL" sz="1200" dirty="0" smtClean="0">
                          <a:latin typeface="Times New Roman" pitchFamily="18" charset="0"/>
                          <a:cs typeface="Times New Roman" pitchFamily="18" charset="0"/>
                        </a:rPr>
                        <a:t>0.36</a:t>
                      </a:r>
                      <a:endParaRPr lang="nl-NL" sz="1200" dirty="0">
                        <a:latin typeface="Times New Roman" pitchFamily="18" charset="0"/>
                        <a:cs typeface="Times New Roman" pitchFamily="18"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a:endParaRPr lang="nl-NL" sz="1200">
                        <a:latin typeface="Times New Roman" pitchFamily="18" charset="0"/>
                        <a:cs typeface="Times New Roman" pitchFamily="18" charset="0"/>
                      </a:endParaRPr>
                    </a:p>
                  </a:txBody>
                  <a:tcPr marL="0" marR="0" marT="0" marB="0" anchor="ctr"/>
                </a:tc>
                <a:tc>
                  <a:txBody>
                    <a:bodyPr/>
                    <a:lstStyle/>
                    <a:p>
                      <a:pPr algn="ct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nl-NL" sz="1200" dirty="0">
                        <a:latin typeface="Times New Roman" pitchFamily="18" charset="0"/>
                        <a:cs typeface="Times New Roman" pitchFamily="18" charset="0"/>
                      </a:endParaRPr>
                    </a:p>
                  </a:txBody>
                  <a:tcPr marL="0" marR="0" marT="0" marB="0" anchor="ctr">
                    <a:lnB w="12700" cap="flat" cmpd="sng" algn="ctr">
                      <a:noFill/>
                      <a:prstDash val="solid"/>
                      <a:round/>
                      <a:headEnd type="none" w="med" len="med"/>
                      <a:tailEnd type="none" w="med" len="med"/>
                    </a:lnB>
                  </a:tcPr>
                </a:tc>
                <a:tc>
                  <a:txBody>
                    <a:bodyPr/>
                    <a:lstStyle/>
                    <a:p>
                      <a:pPr algn="ct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nl-NL" sz="1200" dirty="0">
                        <a:latin typeface="Times New Roman" pitchFamily="18" charset="0"/>
                        <a:cs typeface="Times New Roman" pitchFamily="18" charset="0"/>
                      </a:endParaRPr>
                    </a:p>
                  </a:txBody>
                  <a:tcPr marL="0" marR="0" marT="0"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txDef>
      <a:spPr bwMode="auto">
        <a:noFill/>
        <a:ln w="9525">
          <a:noFill/>
          <a:miter lim="800000"/>
          <a:headEnd/>
          <a:tailEn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defRPr>
        </a:defPPr>
      </a:lstStyle>
    </a:tx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9736</TotalTime>
  <Words>1325</Words>
  <Application>Microsoft Office PowerPoint</Application>
  <PresentationFormat>Diavoorstelling (4:3)</PresentationFormat>
  <Paragraphs>335</Paragraphs>
  <Slides>15</Slides>
  <Notes>4</Notes>
  <HiddenSlides>1</HiddenSlides>
  <MMClips>0</MMClips>
  <ScaleCrop>false</ScaleCrop>
  <HeadingPairs>
    <vt:vector size="6" baseType="variant">
      <vt:variant>
        <vt:lpstr>Thema</vt:lpstr>
      </vt:variant>
      <vt:variant>
        <vt:i4>1</vt:i4>
      </vt:variant>
      <vt:variant>
        <vt:lpstr>Ingesloten OLE-bronprogramma's</vt:lpstr>
      </vt:variant>
      <vt:variant>
        <vt:i4>1</vt:i4>
      </vt:variant>
      <vt:variant>
        <vt:lpstr>Diatitels</vt:lpstr>
      </vt:variant>
      <vt:variant>
        <vt:i4>15</vt:i4>
      </vt:variant>
    </vt:vector>
  </HeadingPairs>
  <TitlesOfParts>
    <vt:vector size="17" baseType="lpstr">
      <vt:lpstr>Custom Design</vt:lpstr>
      <vt:lpstr>Vergelijking</vt:lpstr>
      <vt:lpstr>A News-Based Approach for Computing Historical Value-at-Risk</vt:lpstr>
      <vt:lpstr>Introduction (1)</vt:lpstr>
      <vt:lpstr>Introduction (1)</vt:lpstr>
      <vt:lpstr>Introduction (2)</vt:lpstr>
      <vt:lpstr>Introduction (3)</vt:lpstr>
      <vt:lpstr>Framework (1)</vt:lpstr>
      <vt:lpstr>Framework (2)</vt:lpstr>
      <vt:lpstr>Framework (3)</vt:lpstr>
      <vt:lpstr>Framework (4)</vt:lpstr>
      <vt:lpstr>Evaluation (1)</vt:lpstr>
      <vt:lpstr>Evaluation (2)</vt:lpstr>
      <vt:lpstr>Evaluation (3)</vt:lpstr>
      <vt:lpstr>Evaluation (4)</vt:lpstr>
      <vt:lpstr>Conclusions</vt:lpstr>
      <vt:lpstr>Questions</vt:lpstr>
    </vt:vector>
  </TitlesOfParts>
  <Company>Erasmus Universiteit Rotterdam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I&amp;A Helpdesk</dc:creator>
  <cp:lastModifiedBy>Frederik Hogenboom</cp:lastModifiedBy>
  <cp:revision>611</cp:revision>
  <dcterms:created xsi:type="dcterms:W3CDTF">2007-09-06T08:43:42Z</dcterms:created>
  <dcterms:modified xsi:type="dcterms:W3CDTF">2012-07-13T11:14:12Z</dcterms:modified>
</cp:coreProperties>
</file>