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87" r:id="rId4"/>
    <p:sldId id="288" r:id="rId5"/>
    <p:sldId id="271" r:id="rId6"/>
    <p:sldId id="278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77" r:id="rId15"/>
    <p:sldId id="28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912" autoAdjust="0"/>
  </p:normalViewPr>
  <p:slideViewPr>
    <p:cSldViewPr snapToGrid="0">
      <p:cViewPr varScale="1">
        <p:scale>
          <a:sx n="67" d="100"/>
          <a:sy n="67" d="100"/>
        </p:scale>
        <p:origin x="4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3589E-937C-484D-A924-92E2CFC0CC3E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DDD05-A215-4B38-8847-74DDF84B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8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name is Maria Trusca, I am Bucharest University of Economic Studies. The name of our work is 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Hybrid Approach for Aspect-Based Sentiment Analysis Using Deep Contextual Word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Embeddings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Hierarchical Attention”.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My colleagues are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Wassenberg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Flavius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Frasincar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Rommert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Dekker. They all are from Erasmus University Rotterdam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DDD05-A215-4B38-8847-74DDF84BAE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DDD05-A215-4B38-8847-74DDF84BAEB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85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AED25-3837-4502-9A00-355BACD9998E}" type="datetime1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57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43B7D-6E6F-4B0B-B3C8-C29D9CD16C03}" type="datetime1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55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8F7C5-C436-4AA6-82FA-AC07FEAA4237}" type="datetime1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767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10515600" cy="320675"/>
          </a:xfrm>
        </p:spPr>
        <p:txBody>
          <a:bodyPr/>
          <a:lstStyle>
            <a:lvl1pPr algn="l">
              <a:defRPr/>
            </a:lvl1pPr>
          </a:lstStyle>
          <a:p>
            <a:fld id="{FD836B7F-B55B-492C-87A4-4161FE6EE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1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9FF07-8D73-409E-9754-AC2BFA806D04}" type="datetime1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3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493EB-0162-4038-BF14-F161888FD0A9}" type="datetime1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91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C94F9-D531-44CA-8E7D-47035F5EA68B}" type="datetime1">
              <a:rPr lang="en-US" smtClean="0"/>
              <a:t>7/5/2022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273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BB8F-46D5-4E08-B55B-6956E6895099}" type="datetime1">
              <a:rPr lang="en-US" smtClean="0"/>
              <a:t>7/5/2022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C5ED5-0D1D-4D04-BD33-4EBBFC4EECAF}" type="datetime1">
              <a:rPr lang="en-US" smtClean="0"/>
              <a:t>7/5/2022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2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9F6E-5E9A-47D1-A48C-67B25C444F9F}" type="datetime1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3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C19B5-B48B-4825-B088-A5BE822CF78E}" type="datetime1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4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FB182-7084-4FDD-A8DC-A0A8DEC6AC91}" type="datetime1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36B7F-B55B-492C-87A4-4161FE6EE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9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maria.trusca@csie.ase.r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0" y="1584251"/>
            <a:ext cx="12192000" cy="1028321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Explaining </a:t>
            </a:r>
            <a:r>
              <a:rPr lang="en-US" sz="3200" dirty="0">
                <a:solidFill>
                  <a:srgbClr val="002060"/>
                </a:solidFill>
              </a:rPr>
              <a:t>a Deep Neural Model with Hierarchical Attention for Aspect-Based Sentiment Classification Using Diagnostic </a:t>
            </a:r>
            <a:r>
              <a:rPr lang="en-US" sz="3200" dirty="0" smtClean="0">
                <a:solidFill>
                  <a:srgbClr val="002060"/>
                </a:solidFill>
              </a:rPr>
              <a:t>Classifiers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0" y="3479218"/>
            <a:ext cx="5494565" cy="1157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err="1" smtClean="0"/>
              <a:t>Kunal</a:t>
            </a:r>
            <a:r>
              <a:rPr lang="en-US" sz="1800" dirty="0" smtClean="0"/>
              <a:t> Geed</a:t>
            </a:r>
          </a:p>
          <a:p>
            <a:pPr>
              <a:spcBef>
                <a:spcPts val="300"/>
              </a:spcBef>
            </a:pPr>
            <a:r>
              <a:rPr lang="en-US" sz="1400" dirty="0"/>
              <a:t>Erasmus University Rotterdam</a:t>
            </a:r>
          </a:p>
          <a:p>
            <a:pPr>
              <a:spcBef>
                <a:spcPts val="300"/>
              </a:spcBef>
            </a:pPr>
            <a:r>
              <a:rPr lang="en-US" sz="1400" dirty="0" smtClean="0"/>
              <a:t>kunalgeed15@gmail.com</a:t>
            </a:r>
            <a:endParaRPr lang="en-US" sz="1400" dirty="0">
              <a:latin typeface="+mj-lt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823980" y="3466750"/>
            <a:ext cx="5472795" cy="1157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Maria Trusca</a:t>
            </a:r>
          </a:p>
          <a:p>
            <a:pPr>
              <a:spcBef>
                <a:spcPts val="300"/>
              </a:spcBef>
            </a:pPr>
            <a:r>
              <a:rPr lang="en-US" sz="1400" dirty="0" smtClean="0"/>
              <a:t>Bucharest University of Economic Studies</a:t>
            </a:r>
          </a:p>
          <a:p>
            <a:pPr>
              <a:spcBef>
                <a:spcPts val="300"/>
              </a:spcBef>
            </a:pPr>
            <a:r>
              <a:rPr lang="en-US" sz="1400" dirty="0" smtClean="0"/>
              <a:t>maria.trusca@csie.ase.ro</a:t>
            </a:r>
            <a:endParaRPr lang="en-US" sz="1400" dirty="0">
              <a:latin typeface="+mj-lt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359603" y="3472984"/>
            <a:ext cx="5472794" cy="1157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Flavius </a:t>
            </a:r>
            <a:r>
              <a:rPr lang="en-US" sz="1800" dirty="0" err="1" smtClean="0"/>
              <a:t>Frasincar</a:t>
            </a:r>
            <a:endParaRPr lang="en-US" sz="1800" dirty="0" smtClean="0"/>
          </a:p>
          <a:p>
            <a:pPr>
              <a:spcBef>
                <a:spcPts val="300"/>
              </a:spcBef>
            </a:pPr>
            <a:r>
              <a:rPr lang="en-US" sz="1400" dirty="0" smtClean="0"/>
              <a:t>Erasmus University Rotterdam</a:t>
            </a:r>
          </a:p>
          <a:p>
            <a:pPr>
              <a:spcBef>
                <a:spcPts val="300"/>
              </a:spcBef>
            </a:pPr>
            <a:r>
              <a:rPr lang="en-US" sz="1400" dirty="0" smtClean="0"/>
              <a:t>fransincar@ese.eur.nl</a:t>
            </a:r>
            <a:endParaRPr lang="en-US" sz="1400" dirty="0"/>
          </a:p>
        </p:txBody>
      </p:sp>
      <p:sp>
        <p:nvSpPr>
          <p:cNvPr id="1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10515600" cy="320675"/>
          </a:xfrm>
        </p:spPr>
        <p:txBody>
          <a:bodyPr/>
          <a:lstStyle/>
          <a:p>
            <a:pPr algn="l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1297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401175" cy="4351338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The training labels are specified by the domain sentiment ontology and the </a:t>
            </a:r>
            <a:r>
              <a:rPr lang="en-US" sz="1800" dirty="0" err="1" smtClean="0"/>
              <a:t>SentiWordNet</a:t>
            </a:r>
            <a:r>
              <a:rPr lang="en-US" sz="1800" dirty="0" smtClean="0"/>
              <a:t> lexicon (backup) (3 classes).</a:t>
            </a:r>
          </a:p>
          <a:p>
            <a:r>
              <a:rPr lang="en-US" sz="1800" dirty="0" smtClean="0"/>
              <a:t>The </a:t>
            </a:r>
            <a:r>
              <a:rPr lang="en-US" sz="1800" dirty="0"/>
              <a:t>results prove </a:t>
            </a:r>
            <a:r>
              <a:rPr lang="en-US" sz="1800" dirty="0" smtClean="0"/>
              <a:t>that as </a:t>
            </a:r>
            <a:r>
              <a:rPr lang="en-US" sz="1800" dirty="0"/>
              <a:t>we go deeper into the neural network, the accuracy and the weighted F1 </a:t>
            </a:r>
            <a:r>
              <a:rPr lang="en-US" sz="1800" dirty="0" smtClean="0"/>
              <a:t>score fall. </a:t>
            </a:r>
          </a:p>
          <a:p>
            <a:r>
              <a:rPr lang="en-US" sz="1800" dirty="0" smtClean="0"/>
              <a:t>The higher </a:t>
            </a:r>
            <a:r>
              <a:rPr lang="en-US" sz="1800" dirty="0"/>
              <a:t>performance of the BERT embedding layer is probably </a:t>
            </a:r>
            <a:r>
              <a:rPr lang="en-US" sz="1800" dirty="0" smtClean="0"/>
              <a:t>due to </a:t>
            </a:r>
            <a:r>
              <a:rPr lang="en-US" sz="1800" dirty="0"/>
              <a:t>the nature of word </a:t>
            </a:r>
            <a:r>
              <a:rPr lang="en-US" sz="1800" dirty="0" err="1"/>
              <a:t>embeddings</a:t>
            </a:r>
            <a:r>
              <a:rPr lang="en-US" sz="1800" dirty="0"/>
              <a:t> that can hold information about their </a:t>
            </a:r>
            <a:r>
              <a:rPr lang="en-US" sz="1800" dirty="0" smtClean="0"/>
              <a:t>context, alleviating </a:t>
            </a:r>
            <a:r>
              <a:rPr lang="en-US" sz="1800" dirty="0"/>
              <a:t>the problem of sentiment detection. </a:t>
            </a:r>
            <a:endParaRPr lang="en-US" sz="18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>
                <a:solidFill>
                  <a:srgbClr val="002060"/>
                </a:solidFill>
              </a:rPr>
              <a:t>Diagnostic Classification for Word Sentiment Classification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183051"/>
              </p:ext>
            </p:extLst>
          </p:nvPr>
        </p:nvGraphicFramePr>
        <p:xfrm>
          <a:off x="2080569" y="4050777"/>
          <a:ext cx="7683499" cy="22250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33649"/>
                <a:gridCol w="1762125"/>
                <a:gridCol w="1685925"/>
                <a:gridCol w="1701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Layer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u="none" strike="noStrike" kern="1200" baseline="0" dirty="0" smtClean="0"/>
                        <a:t>Accuracy (%)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u="none" strike="noStrike" kern="1200" baseline="0" dirty="0" smtClean="0"/>
                        <a:t>F1 (%)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Number of Neurons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Embedding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77.03%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80.81%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Hidden State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67.84%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73.69%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66.82%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72.95%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63.13%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70.27%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66.00%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72.01%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747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401175" cy="4351338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The training labels used to test this hypothesis are obtained by combining the labels of the previous two hypotheses (3 classes).</a:t>
            </a:r>
            <a:endParaRPr lang="en-US" sz="1800" dirty="0"/>
          </a:p>
          <a:p>
            <a:r>
              <a:rPr lang="en-US" sz="1800" dirty="0" smtClean="0"/>
              <a:t>The accuracy and F1 score are highest</a:t>
            </a:r>
            <a:r>
              <a:rPr lang="en-US" sz="1800" dirty="0"/>
              <a:t> </a:t>
            </a:r>
            <a:r>
              <a:rPr lang="en-US" sz="1800" dirty="0" smtClean="0"/>
              <a:t>in </a:t>
            </a:r>
            <a:r>
              <a:rPr lang="en-US" sz="1800" dirty="0"/>
              <a:t>the hidden state layer and </a:t>
            </a:r>
            <a:r>
              <a:rPr lang="en-US" sz="1800" dirty="0" smtClean="0"/>
              <a:t>fall </a:t>
            </a:r>
            <a:r>
              <a:rPr lang="en-US" sz="1800" dirty="0"/>
              <a:t>as we move deeper into the neural </a:t>
            </a:r>
            <a:r>
              <a:rPr lang="en-US" sz="1800" dirty="0" smtClean="0"/>
              <a:t>network, before </a:t>
            </a:r>
            <a:r>
              <a:rPr lang="en-US" sz="1800" dirty="0"/>
              <a:t>rising again in the final layer</a:t>
            </a:r>
            <a:r>
              <a:rPr lang="en-US" sz="1800" dirty="0" smtClean="0"/>
              <a:t>. </a:t>
            </a:r>
          </a:p>
          <a:p>
            <a:r>
              <a:rPr lang="en-US" sz="1800" dirty="0" smtClean="0"/>
              <a:t>As this hypothesis </a:t>
            </a:r>
            <a:r>
              <a:rPr lang="en-US" sz="1800" dirty="0"/>
              <a:t>is a combination of </a:t>
            </a:r>
            <a:r>
              <a:rPr lang="en-US" sz="1800" dirty="0" smtClean="0"/>
              <a:t>the previous two hypotheses</a:t>
            </a:r>
            <a:r>
              <a:rPr lang="en-US" sz="1800" dirty="0"/>
              <a:t>, its trend can be </a:t>
            </a:r>
            <a:r>
              <a:rPr lang="en-US" sz="1800" dirty="0" smtClean="0"/>
              <a:t>explained </a:t>
            </a:r>
            <a:r>
              <a:rPr lang="en-US" sz="1800" dirty="0"/>
              <a:t>through them</a:t>
            </a:r>
            <a:r>
              <a:rPr lang="en-US" sz="1800" dirty="0" smtClean="0"/>
              <a:t>. 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>
                <a:solidFill>
                  <a:srgbClr val="002060"/>
                </a:solidFill>
              </a:rPr>
              <a:t>Diagnostic Classification for Aspect-Related Sentiment Classification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610289"/>
              </p:ext>
            </p:extLst>
          </p:nvPr>
        </p:nvGraphicFramePr>
        <p:xfrm>
          <a:off x="1972191" y="3827326"/>
          <a:ext cx="7683499" cy="220884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33649"/>
                <a:gridCol w="1762125"/>
                <a:gridCol w="1685925"/>
                <a:gridCol w="1701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Layer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u="none" strike="noStrike" kern="1200" baseline="0" dirty="0" smtClean="0"/>
                        <a:t>Accuracy (%)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u="none" strike="noStrike" kern="1200" baseline="0" dirty="0" smtClean="0"/>
                        <a:t>F1 (%)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Number of Neurons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Embedding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76.88%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85.27%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4647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Hidden State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78.05%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87.22%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76.05%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85.58%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75.38%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85.10%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77.28%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85.61%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08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401175" cy="4351338"/>
          </a:xfrm>
        </p:spPr>
        <p:txBody>
          <a:bodyPr>
            <a:normAutofit/>
          </a:bodyPr>
          <a:lstStyle/>
          <a:p>
            <a:r>
              <a:rPr lang="en-US" sz="1800" dirty="0" smtClean="0"/>
              <a:t>According to the results, the accuracy falls </a:t>
            </a:r>
            <a:r>
              <a:rPr lang="en-US" sz="1800" dirty="0"/>
              <a:t>as </a:t>
            </a:r>
            <a:r>
              <a:rPr lang="en-US" sz="1800" dirty="0" smtClean="0"/>
              <a:t>we move </a:t>
            </a:r>
            <a:r>
              <a:rPr lang="en-US" sz="1800" dirty="0"/>
              <a:t>deeper into the </a:t>
            </a:r>
            <a:r>
              <a:rPr lang="en-US" sz="1800" dirty="0" smtClean="0"/>
              <a:t>model meaning that the information is to some extent lost</a:t>
            </a:r>
            <a:r>
              <a:rPr lang="en-US" sz="1800" dirty="0"/>
              <a:t> </a:t>
            </a:r>
            <a:r>
              <a:rPr lang="en-US" sz="1800" dirty="0" smtClean="0"/>
              <a:t>(9 classes, including </a:t>
            </a:r>
            <a:r>
              <a:rPr lang="en-US" sz="1800" i="1" dirty="0" smtClean="0"/>
              <a:t>No Aspect</a:t>
            </a:r>
            <a:r>
              <a:rPr lang="en-US" sz="1800" dirty="0" smtClean="0"/>
              <a:t>).</a:t>
            </a:r>
          </a:p>
          <a:p>
            <a:r>
              <a:rPr lang="en-US" sz="1800" dirty="0" smtClean="0"/>
              <a:t>While </a:t>
            </a:r>
            <a:r>
              <a:rPr lang="en-US" sz="1800" dirty="0"/>
              <a:t>the BERT embedding layer has the </a:t>
            </a:r>
            <a:r>
              <a:rPr lang="en-US" sz="1800" dirty="0" smtClean="0"/>
              <a:t>highest accuracy</a:t>
            </a:r>
            <a:r>
              <a:rPr lang="en-US" sz="1800" dirty="0"/>
              <a:t>, the hierarchical weighted layers are the least </a:t>
            </a:r>
            <a:r>
              <a:rPr lang="en-US" sz="1800" dirty="0" smtClean="0"/>
              <a:t>effective. The trend of the F1 score is similar. </a:t>
            </a:r>
          </a:p>
          <a:p>
            <a:r>
              <a:rPr lang="en-US" sz="1800" dirty="0" smtClean="0"/>
              <a:t>Due to the limited size of the ontology, the size of the training dataset is much more limited than the others, leading to poorer results.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>
                <a:solidFill>
                  <a:srgbClr val="002060"/>
                </a:solidFill>
              </a:rPr>
              <a:t>Diagnostic Classification for Aspect Mention Tagging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251114"/>
              </p:ext>
            </p:extLst>
          </p:nvPr>
        </p:nvGraphicFramePr>
        <p:xfrm>
          <a:off x="1957003" y="3851285"/>
          <a:ext cx="7683499" cy="21590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33649"/>
                <a:gridCol w="1762125"/>
                <a:gridCol w="1685925"/>
                <a:gridCol w="1701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Layer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u="none" strike="noStrike" kern="1200" baseline="0" dirty="0" smtClean="0"/>
                        <a:t>Accuracy (%)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u="none" strike="noStrike" kern="1200" baseline="0" dirty="0" smtClean="0"/>
                        <a:t>F1 (%)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Number of Neurons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Embedding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79.50%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61.91%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Hidden State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77.08%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61.99%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73.49%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60.40%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73.37%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59.68%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73.15%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58.22%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62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5429250" cy="4351338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The model </a:t>
            </a:r>
            <a:r>
              <a:rPr lang="en-US" sz="1800" dirty="0"/>
              <a:t>is successful at learning </a:t>
            </a:r>
            <a:r>
              <a:rPr lang="en-US" sz="1800" dirty="0" smtClean="0"/>
              <a:t>about:</a:t>
            </a:r>
          </a:p>
          <a:p>
            <a:pPr lvl="1"/>
            <a:r>
              <a:rPr lang="en-US" sz="1400" dirty="0" smtClean="0"/>
              <a:t>Aspect Relations;</a:t>
            </a:r>
          </a:p>
          <a:p>
            <a:pPr lvl="1"/>
            <a:r>
              <a:rPr lang="en-US" sz="1400" dirty="0" smtClean="0"/>
              <a:t>Word Sentiments;</a:t>
            </a:r>
          </a:p>
          <a:p>
            <a:pPr lvl="1"/>
            <a:r>
              <a:rPr lang="en-US" sz="1400" dirty="0" smtClean="0"/>
              <a:t>Aspect-Related Word Sentiment</a:t>
            </a:r>
            <a:r>
              <a:rPr lang="en-US" sz="1400" dirty="0"/>
              <a:t>.</a:t>
            </a:r>
            <a:endParaRPr lang="en-US" sz="1400" dirty="0" smtClean="0"/>
          </a:p>
          <a:p>
            <a:r>
              <a:rPr lang="en-US" sz="1800" dirty="0" smtClean="0"/>
              <a:t>And less successful at learning:</a:t>
            </a:r>
          </a:p>
          <a:p>
            <a:pPr lvl="1"/>
            <a:r>
              <a:rPr lang="en-US" sz="1400" dirty="0" smtClean="0"/>
              <a:t>POS tagging;</a:t>
            </a:r>
          </a:p>
          <a:p>
            <a:pPr lvl="1"/>
            <a:r>
              <a:rPr lang="en-US" sz="1400" dirty="0" smtClean="0"/>
              <a:t>Aspect Mention Tagging.</a:t>
            </a:r>
          </a:p>
          <a:p>
            <a:r>
              <a:rPr lang="en-US" sz="1800" dirty="0" smtClean="0"/>
              <a:t>These </a:t>
            </a:r>
            <a:r>
              <a:rPr lang="en-US" sz="1800" dirty="0"/>
              <a:t>results are to be expected </a:t>
            </a:r>
            <a:r>
              <a:rPr lang="en-US" sz="1800" dirty="0" smtClean="0"/>
              <a:t>as the last two tasks are not important </a:t>
            </a:r>
            <a:r>
              <a:rPr lang="en-US" sz="1800" dirty="0"/>
              <a:t>for ABSC, as identifying the sentiment </a:t>
            </a:r>
            <a:r>
              <a:rPr lang="en-US" sz="1800" dirty="0" smtClean="0"/>
              <a:t>supersedes POS </a:t>
            </a:r>
            <a:r>
              <a:rPr lang="en-US" sz="1800" dirty="0"/>
              <a:t>tagging and the Aspect Mentions are usually already identified.</a:t>
            </a:r>
            <a:endParaRPr lang="en-US" sz="18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>
                <a:solidFill>
                  <a:srgbClr val="002060"/>
                </a:solidFill>
              </a:rPr>
              <a:t>Diagnostic Classification </a:t>
            </a:r>
            <a:r>
              <a:rPr lang="en-US" sz="2800" b="1" dirty="0" smtClean="0">
                <a:solidFill>
                  <a:srgbClr val="002060"/>
                </a:solidFill>
              </a:rPr>
              <a:t>- Overview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13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562" y="173037"/>
            <a:ext cx="4391025" cy="33051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9437" y="3478212"/>
            <a:ext cx="4333875" cy="322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40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4150"/>
            <a:ext cx="10719391" cy="4902200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/>
              <a:t>Using a state-of-the-art ABSC solution, we investigated how the model deals with the detection of useful information for our task. We conclude that:</a:t>
            </a:r>
          </a:p>
          <a:p>
            <a:pPr lvl="1" algn="just"/>
            <a:r>
              <a:rPr lang="en-US" sz="1400" dirty="0" smtClean="0"/>
              <a:t>POS tagging: </a:t>
            </a:r>
          </a:p>
          <a:p>
            <a:pPr lvl="2" algn="just"/>
            <a:r>
              <a:rPr lang="en-US" sz="1400" dirty="0" smtClean="0"/>
              <a:t>The </a:t>
            </a:r>
            <a:r>
              <a:rPr lang="en-US" sz="1400" dirty="0" smtClean="0"/>
              <a:t>information </a:t>
            </a:r>
            <a:r>
              <a:rPr lang="en-US" sz="1400" dirty="0" smtClean="0"/>
              <a:t>is </a:t>
            </a:r>
            <a:r>
              <a:rPr lang="en-US" sz="1400" dirty="0" smtClean="0"/>
              <a:t>captured especially by the BERT word </a:t>
            </a:r>
            <a:r>
              <a:rPr lang="en-US" sz="1400" dirty="0" err="1" smtClean="0"/>
              <a:t>embeddings</a:t>
            </a:r>
            <a:r>
              <a:rPr lang="en-US" sz="1400" dirty="0" smtClean="0"/>
              <a:t>;</a:t>
            </a:r>
          </a:p>
          <a:p>
            <a:pPr lvl="2" algn="just"/>
            <a:r>
              <a:rPr lang="en-US" sz="1400" dirty="0" smtClean="0"/>
              <a:t>The </a:t>
            </a:r>
            <a:r>
              <a:rPr lang="en-US" sz="1400" dirty="0" smtClean="0"/>
              <a:t>remaining layers tend to lose this information.</a:t>
            </a:r>
          </a:p>
          <a:p>
            <a:pPr lvl="1" algn="just"/>
            <a:r>
              <a:rPr lang="en-US" sz="1400" dirty="0" smtClean="0"/>
              <a:t>Aspect </a:t>
            </a:r>
            <a:r>
              <a:rPr lang="en-US" sz="1400" dirty="0" smtClean="0"/>
              <a:t>Mention </a:t>
            </a:r>
            <a:r>
              <a:rPr lang="en-US" sz="1400" dirty="0" smtClean="0"/>
              <a:t>tags:</a:t>
            </a:r>
          </a:p>
          <a:p>
            <a:pPr lvl="2" algn="just"/>
            <a:r>
              <a:rPr lang="en-US" sz="1400" dirty="0" smtClean="0"/>
              <a:t>The information is stored mainly by the first two internal layers;</a:t>
            </a:r>
            <a:endParaRPr lang="en-US" sz="1400" dirty="0"/>
          </a:p>
          <a:p>
            <a:pPr lvl="2" algn="just"/>
            <a:r>
              <a:rPr lang="en-US" sz="1400" dirty="0" smtClean="0"/>
              <a:t> We lose </a:t>
            </a:r>
            <a:r>
              <a:rPr lang="en-US" sz="1400" dirty="0" smtClean="0"/>
              <a:t>information as we proceed deeper into the network.</a:t>
            </a:r>
          </a:p>
          <a:p>
            <a:pPr lvl="1" algn="just"/>
            <a:r>
              <a:rPr lang="en-US" sz="1400" dirty="0" smtClean="0"/>
              <a:t>Aspect Relation Classification:</a:t>
            </a:r>
          </a:p>
          <a:p>
            <a:pPr lvl="2" algn="just"/>
            <a:r>
              <a:rPr lang="en-US" sz="1400" dirty="0" smtClean="0"/>
              <a:t>The relations </a:t>
            </a:r>
            <a:r>
              <a:rPr lang="en-US" sz="1400" dirty="0" smtClean="0"/>
              <a:t>of words to the aspect are properly captured by the entire LCR-Rot hop++ </a:t>
            </a:r>
            <a:r>
              <a:rPr lang="en-US" sz="1400" dirty="0" smtClean="0"/>
              <a:t>model;</a:t>
            </a:r>
          </a:p>
          <a:p>
            <a:pPr lvl="2" algn="just"/>
            <a:r>
              <a:rPr lang="en-US" sz="1400" dirty="0"/>
              <a:t>T</a:t>
            </a:r>
            <a:r>
              <a:rPr lang="en-US" sz="1400" dirty="0" smtClean="0"/>
              <a:t>he </a:t>
            </a:r>
            <a:r>
              <a:rPr lang="en-US" sz="1400" dirty="0" smtClean="0"/>
              <a:t>deeper layers prove to be more effective than the initial ones.</a:t>
            </a:r>
          </a:p>
          <a:p>
            <a:pPr lvl="1" algn="just"/>
            <a:r>
              <a:rPr lang="en-US" sz="1400" dirty="0" smtClean="0"/>
              <a:t>Word Sentiment Classification:</a:t>
            </a:r>
          </a:p>
          <a:p>
            <a:pPr lvl="2" algn="just"/>
            <a:r>
              <a:rPr lang="en-US" sz="1400" dirty="0" smtClean="0"/>
              <a:t>The </a:t>
            </a:r>
            <a:r>
              <a:rPr lang="en-US" sz="1400" dirty="0" smtClean="0"/>
              <a:t>ability to identify the sentiment of a word fell as we went deeper into the neural </a:t>
            </a:r>
            <a:r>
              <a:rPr lang="en-US" sz="1400" dirty="0" smtClean="0"/>
              <a:t>network;</a:t>
            </a:r>
          </a:p>
          <a:p>
            <a:pPr lvl="2" algn="just"/>
            <a:r>
              <a:rPr lang="en-US" sz="1400" dirty="0" smtClean="0"/>
              <a:t> </a:t>
            </a:r>
            <a:r>
              <a:rPr lang="en-US" sz="1400" dirty="0"/>
              <a:t>M</a:t>
            </a:r>
            <a:r>
              <a:rPr lang="en-US" sz="1400" dirty="0" smtClean="0"/>
              <a:t>ost information was captured by the embedding layer.</a:t>
            </a:r>
          </a:p>
          <a:p>
            <a:pPr lvl="1" algn="just"/>
            <a:r>
              <a:rPr lang="en-US" sz="1400" dirty="0" smtClean="0"/>
              <a:t>Aspect-Related Sentiment Classification:</a:t>
            </a:r>
          </a:p>
          <a:p>
            <a:pPr lvl="2" algn="just"/>
            <a:r>
              <a:rPr lang="en-US" sz="1400" dirty="0" smtClean="0"/>
              <a:t>Similar </a:t>
            </a:r>
            <a:r>
              <a:rPr lang="en-US" sz="1400" dirty="0" smtClean="0"/>
              <a:t>to capturing relations of words with respect to the </a:t>
            </a:r>
            <a:r>
              <a:rPr lang="en-US" sz="1400" dirty="0" smtClean="0"/>
              <a:t>aspects; </a:t>
            </a:r>
            <a:endParaRPr lang="en-US" sz="1400" dirty="0"/>
          </a:p>
          <a:p>
            <a:pPr lvl="2" algn="just"/>
            <a:r>
              <a:rPr lang="en-US" sz="1400" dirty="0" smtClean="0"/>
              <a:t>T</a:t>
            </a:r>
            <a:r>
              <a:rPr lang="en-US" sz="1400" dirty="0" smtClean="0"/>
              <a:t>he </a:t>
            </a:r>
            <a:r>
              <a:rPr lang="en-US" sz="1400" dirty="0" smtClean="0"/>
              <a:t>aspect-related word sentiment information is again better captured by the deeper layer of the LCR-Rot hop++ model</a:t>
            </a:r>
            <a:r>
              <a:rPr lang="en-US" sz="1400" dirty="0" smtClean="0"/>
              <a:t>.</a:t>
            </a:r>
            <a:endParaRPr lang="en-US" sz="14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 </a:t>
            </a:r>
            <a:r>
              <a:rPr lang="en-US" sz="2800" b="1" dirty="0" smtClean="0">
                <a:solidFill>
                  <a:srgbClr val="002060"/>
                </a:solidFill>
              </a:rPr>
              <a:t>Conclusion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78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4150"/>
            <a:ext cx="10719391" cy="4351338"/>
          </a:xfrm>
        </p:spPr>
        <p:txBody>
          <a:bodyPr>
            <a:noAutofit/>
          </a:bodyPr>
          <a:lstStyle/>
          <a:p>
            <a:pPr marL="228600" lvl="1" algn="just">
              <a:spcBef>
                <a:spcPts val="1000"/>
              </a:spcBef>
            </a:pPr>
            <a:r>
              <a:rPr lang="en-US" sz="2200" dirty="0" smtClean="0"/>
              <a:t>Refine </a:t>
            </a:r>
            <a:r>
              <a:rPr lang="en-US" sz="2200" dirty="0"/>
              <a:t>the extraction of aspect mention information by considering the possibility of each word to refer to more than one aspect. </a:t>
            </a:r>
          </a:p>
          <a:p>
            <a:pPr marL="228600" lvl="1" algn="just">
              <a:spcBef>
                <a:spcPts val="1000"/>
              </a:spcBef>
            </a:pPr>
            <a:r>
              <a:rPr lang="en-US" sz="2200" dirty="0"/>
              <a:t>Explore how and where the neural network learns other concepts represented in the ontology besides the aspect mention (e.g., sentiment expressions).</a:t>
            </a:r>
          </a:p>
          <a:p>
            <a:pPr marL="228600" lvl="1" algn="just">
              <a:spcBef>
                <a:spcPts val="1000"/>
              </a:spcBef>
            </a:pPr>
            <a:r>
              <a:rPr lang="en-US" sz="2200" dirty="0"/>
              <a:t>Validate our inferences on other ABSC models and datasets.</a:t>
            </a:r>
          </a:p>
          <a:p>
            <a:pPr marL="228600" lvl="1" algn="just">
              <a:spcBef>
                <a:spcPts val="1000"/>
              </a:spcBef>
            </a:pPr>
            <a:r>
              <a:rPr lang="en-US" sz="2200" dirty="0"/>
              <a:t>Solve the imbalanced classification problem using </a:t>
            </a:r>
            <a:r>
              <a:rPr lang="en-US" sz="2200" dirty="0"/>
              <a:t>more advanced re-sampling techniques, such as Condensed Nearest Neighbor or oversampling techniques, such as </a:t>
            </a:r>
            <a:r>
              <a:rPr lang="en-US" sz="2200" dirty="0"/>
              <a:t>SMOTE.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 </a:t>
            </a:r>
            <a:r>
              <a:rPr lang="en-US" sz="2800" b="1" dirty="0" smtClean="0">
                <a:solidFill>
                  <a:srgbClr val="002060"/>
                </a:solidFill>
              </a:rPr>
              <a:t>Future work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688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705600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3800" b="1" dirty="0" smtClean="0">
                <a:solidFill>
                  <a:srgbClr val="002060"/>
                </a:solidFill>
              </a:rPr>
              <a:t/>
            </a:r>
            <a:br>
              <a:rPr lang="en-US" sz="3800" b="1" dirty="0" smtClean="0">
                <a:solidFill>
                  <a:srgbClr val="002060"/>
                </a:solidFill>
              </a:rPr>
            </a:br>
            <a:r>
              <a:rPr lang="en-US" sz="3800" b="1" dirty="0">
                <a:solidFill>
                  <a:srgbClr val="002060"/>
                </a:solidFill>
              </a:rPr>
              <a:t/>
            </a:r>
            <a:br>
              <a:rPr lang="en-US" sz="3800" b="1" dirty="0">
                <a:solidFill>
                  <a:srgbClr val="002060"/>
                </a:solidFill>
              </a:rPr>
            </a:br>
            <a:r>
              <a:rPr lang="en-US" sz="3800" b="1" dirty="0" smtClean="0">
                <a:solidFill>
                  <a:srgbClr val="002060"/>
                </a:solidFill>
              </a:rPr>
              <a:t>Thank you!</a:t>
            </a:r>
            <a:br>
              <a:rPr lang="en-US" sz="3800" b="1" dirty="0" smtClean="0">
                <a:solidFill>
                  <a:srgbClr val="002060"/>
                </a:solidFill>
              </a:rPr>
            </a:br>
            <a:r>
              <a:rPr lang="en-US" sz="3800" b="1" dirty="0">
                <a:solidFill>
                  <a:srgbClr val="002060"/>
                </a:solidFill>
              </a:rPr>
              <a:t/>
            </a:r>
            <a:br>
              <a:rPr lang="en-US" sz="3800" b="1" dirty="0">
                <a:solidFill>
                  <a:srgbClr val="002060"/>
                </a:solidFill>
              </a:rPr>
            </a:br>
            <a:r>
              <a:rPr lang="en-US" sz="3800" b="1" dirty="0" smtClean="0">
                <a:solidFill>
                  <a:srgbClr val="002060"/>
                </a:solidFill>
              </a:rPr>
              <a:t/>
            </a:r>
            <a:br>
              <a:rPr lang="en-US" sz="3800" b="1" dirty="0" smtClean="0">
                <a:solidFill>
                  <a:srgbClr val="002060"/>
                </a:solidFill>
              </a:rPr>
            </a:br>
            <a:r>
              <a:rPr lang="en-US" sz="3800" b="1" dirty="0">
                <a:solidFill>
                  <a:srgbClr val="002060"/>
                </a:solidFill>
              </a:rPr>
              <a:t/>
            </a:r>
            <a:br>
              <a:rPr lang="en-US" sz="3800" b="1" dirty="0">
                <a:solidFill>
                  <a:srgbClr val="002060"/>
                </a:solidFill>
              </a:rPr>
            </a:br>
            <a:r>
              <a:rPr lang="en-US" sz="2000" b="1" dirty="0" smtClean="0">
                <a:solidFill>
                  <a:srgbClr val="002060"/>
                </a:solidFill>
              </a:rPr>
              <a:t>For questions, please send an email to </a:t>
            </a:r>
            <a:r>
              <a:rPr lang="en-US" sz="2000" b="1" dirty="0" smtClean="0">
                <a:solidFill>
                  <a:srgbClr val="002060"/>
                </a:solidFill>
                <a:hlinkClick r:id="rId3"/>
              </a:rPr>
              <a:t>maria.trusca@csie.ase.ro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br>
              <a:rPr lang="en-US" sz="2000" b="1" dirty="0" smtClean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/>
            </a:r>
            <a:br>
              <a:rPr lang="en-US" sz="2000" b="1" dirty="0">
                <a:solidFill>
                  <a:srgbClr val="002060"/>
                </a:solidFill>
              </a:rPr>
            </a:br>
            <a:r>
              <a:rPr lang="en-US" sz="2000" b="1" dirty="0" smtClean="0">
                <a:solidFill>
                  <a:srgbClr val="002060"/>
                </a:solidFill>
              </a:rPr>
              <a:t/>
            </a:r>
            <a:br>
              <a:rPr lang="en-US" sz="2000" b="1" dirty="0" smtClean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/>
            </a:r>
            <a:br>
              <a:rPr lang="en-US" sz="2000" b="1" dirty="0">
                <a:solidFill>
                  <a:srgbClr val="002060"/>
                </a:solidFill>
              </a:rPr>
            </a:br>
            <a:r>
              <a:rPr lang="en-US" sz="2000" b="1" dirty="0" smtClean="0">
                <a:solidFill>
                  <a:srgbClr val="002060"/>
                </a:solidFill>
              </a:rPr>
              <a:t/>
            </a:r>
            <a:br>
              <a:rPr lang="en-US" sz="2000" b="1" dirty="0" smtClean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/>
            </a:r>
            <a:br>
              <a:rPr lang="en-US" sz="2000" b="1" dirty="0">
                <a:solidFill>
                  <a:srgbClr val="002060"/>
                </a:solidFill>
              </a:rPr>
            </a:b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7" name="AutoShape 2" descr="File:Octicons-mark-github.svg - Wikimedia Commons"/>
          <p:cNvSpPr>
            <a:spLocks noChangeAspect="1" noChangeArrowheads="1"/>
          </p:cNvSpPr>
          <p:nvPr/>
        </p:nvSpPr>
        <p:spPr bwMode="auto">
          <a:xfrm>
            <a:off x="155574" y="-144463"/>
            <a:ext cx="2230431" cy="2230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10515600" cy="320675"/>
          </a:xfrm>
        </p:spPr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1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027142" cy="4351338"/>
          </a:xfrm>
        </p:spPr>
        <p:txBody>
          <a:bodyPr>
            <a:normAutofit/>
          </a:bodyPr>
          <a:lstStyle/>
          <a:p>
            <a:r>
              <a:rPr lang="en-US" sz="2200" dirty="0"/>
              <a:t>Aspect-based sentiment analysis (ABSA) is described by tree major subtasks:</a:t>
            </a:r>
          </a:p>
          <a:p>
            <a:pPr lvl="1"/>
            <a:r>
              <a:rPr lang="en-US" sz="1800" dirty="0"/>
              <a:t>Aspect Category Detection;</a:t>
            </a:r>
          </a:p>
          <a:p>
            <a:pPr lvl="1"/>
            <a:r>
              <a:rPr lang="en-US" sz="1800" dirty="0"/>
              <a:t>Opinion Target Extraction;</a:t>
            </a:r>
          </a:p>
          <a:p>
            <a:pPr lvl="1"/>
            <a:r>
              <a:rPr lang="en-US" sz="1800" b="1" dirty="0" smtClean="0"/>
              <a:t>Aspect-based Sentiment Classification (ABSC).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pPr marL="0" indent="0" algn="just">
              <a:buNone/>
            </a:pPr>
            <a:endParaRPr lang="en-US" sz="22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 </a:t>
            </a:r>
            <a:r>
              <a:rPr lang="en-US" sz="2800" b="1" dirty="0" smtClean="0">
                <a:solidFill>
                  <a:srgbClr val="002060"/>
                </a:solidFill>
              </a:rPr>
              <a:t>Introduction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281" y="4108071"/>
            <a:ext cx="9113527" cy="1969115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6163963" y="1825625"/>
            <a:ext cx="502714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200" dirty="0" smtClean="0"/>
              <a:t>Using Diagnostic Classification, we examine the inner working of a model designed for ABSC. Precisely, we check whether the internal layers of a model encode for each word of an opinion, relevant information.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315200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5051853" cy="4351338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sz="2600" dirty="0" smtClean="0"/>
                  <a:t>Left-Center-Right Separated Neural Network with Multiple Rotatory Attention and </a:t>
                </a:r>
                <a:r>
                  <a:rPr lang="en-US" sz="2600" dirty="0" smtClean="0"/>
                  <a:t>Hierarchical Attention </a:t>
                </a:r>
                <a:r>
                  <a:rPr lang="en-US" sz="2600" dirty="0" smtClean="0"/>
                  <a:t>(LCR-Rot-hop++). The main layers of the neural network are:</a:t>
                </a:r>
              </a:p>
              <a:p>
                <a:r>
                  <a:rPr lang="en-US" sz="2300" dirty="0" smtClean="0"/>
                  <a:t>Input (BERT word </a:t>
                </a:r>
                <a:r>
                  <a:rPr lang="en-US" sz="2300" dirty="0" err="1" smtClean="0"/>
                  <a:t>embeddings</a:t>
                </a:r>
                <a:r>
                  <a:rPr lang="en-US" sz="2300" dirty="0" smtClean="0"/>
                  <a:t>) split into left context, target phrase and right context</a:t>
                </a:r>
              </a:p>
              <a:p>
                <a:r>
                  <a:rPr lang="en-US" sz="2300" dirty="0" smtClean="0"/>
                  <a:t>Bi-LSTM (context-based word </a:t>
                </a:r>
                <a:r>
                  <a:rPr lang="en-US" sz="2300" dirty="0" err="1" smtClean="0"/>
                  <a:t>embeddings</a:t>
                </a:r>
                <a:r>
                  <a:rPr lang="en-US" sz="2300" dirty="0" smtClean="0"/>
                  <a:t>) over the three parts</a:t>
                </a:r>
              </a:p>
              <a:p>
                <a:r>
                  <a:rPr lang="en-US" sz="2300" dirty="0" smtClean="0"/>
                  <a:t>Rotatory Attention (applied multiple times)</a:t>
                </a:r>
              </a:p>
              <a:p>
                <a:pPr lvl="1"/>
                <a:r>
                  <a:rPr lang="en-US" sz="2300" dirty="0" smtClean="0"/>
                  <a:t>Target2context vectors (left context):</a:t>
                </a:r>
              </a:p>
              <a:p>
                <a:pPr lvl="1"/>
                <a:endParaRPr lang="en-US" sz="2300" b="0" i="1" dirty="0">
                  <a:latin typeface="Cambria Math" panose="02040503050406030204" pitchFamily="18" charset="0"/>
                </a:endParaRPr>
              </a:p>
              <a:p>
                <a:pPr marL="457200" lvl="1" indent="0" algn="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3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3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23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</m:sSup>
                    <m:r>
                      <a:rPr lang="en-US" sz="2300" b="0" i="1" smtClean="0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limLoc m:val="subSup"/>
                        <m:ctrlPr>
                          <a:rPr lang="en-US" sz="23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sz="23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3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3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p>
                      <m:e>
                        <m:sSubSup>
                          <m:sSubSupPr>
                            <m:ctrlPr>
                              <a:rPr lang="en-US" sz="23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3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3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2300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p>
                        </m:sSubSup>
                      </m:e>
                    </m:nary>
                    <m:r>
                      <a:rPr lang="en-US" sz="23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Sup>
                      <m:sSubSupPr>
                        <m:ctrlPr>
                          <a:rPr lang="en-US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sup>
                    </m:sSubSup>
                  </m:oMath>
                </a14:m>
                <a:r>
                  <a:rPr lang="en-US" sz="2300" i="1" dirty="0" smtClean="0">
                    <a:latin typeface="Cambria Math" panose="02040503050406030204" pitchFamily="18" charset="0"/>
                  </a:rPr>
                  <a:t>                          </a:t>
                </a:r>
                <a:r>
                  <a:rPr lang="en-US" sz="2300" dirty="0" smtClean="0">
                    <a:latin typeface="Cambria Math" panose="02040503050406030204" pitchFamily="18" charset="0"/>
                  </a:rPr>
                  <a:t>(1)</a:t>
                </a:r>
                <a:endParaRPr lang="en-US" sz="2300" dirty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:r>
                  <a:rPr lang="en-US" sz="2300" dirty="0" smtClean="0"/>
                  <a:t>     </a:t>
                </a:r>
              </a:p>
              <a:p>
                <a:pPr marL="0" lvl="1" indent="0" algn="r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3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3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3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sz="2300" i="1">
                              <a:latin typeface="Cambria Math" panose="02040503050406030204" pitchFamily="18" charset="0"/>
                            </a:rPr>
                            <m:t>𝑙</m:t>
                          </m:r>
                        </m:sup>
                      </m:sSubSup>
                      <m:r>
                        <a:rPr lang="en-US" sz="23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3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300">
                              <a:latin typeface="Cambria Math" panose="02040503050406030204" pitchFamily="18" charset="0"/>
                            </a:rPr>
                            <m:t>exp</m:t>
                          </m:r>
                          <m:r>
                            <a:rPr lang="en-US" sz="2300" i="1">
                              <a:latin typeface="Cambria Math" panose="02040503050406030204" pitchFamily="18" charset="0"/>
                            </a:rPr>
                            <m:t>⁡(</m:t>
                          </m:r>
                          <m:func>
                            <m:funcPr>
                              <m:ctrlPr>
                                <a:rPr lang="en-US" sz="23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300">
                                  <a:latin typeface="Cambria Math" panose="02040503050406030204" pitchFamily="18" charset="0"/>
                                </a:rPr>
                                <m:t>tanh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3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e>
                                    <m:sub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sup>
                                  </m:sSubSup>
                                  <m:r>
                                    <a:rPr lang="en-US" sz="23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× </m:t>
                                  </m:r>
                                  <m:sSubSup>
                                    <m:sSubSupPr>
                                      <m:ctrlPr>
                                        <a:rPr lang="en-US" sz="23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𝑊</m:t>
                                      </m:r>
                                    </m:e>
                                    <m:sub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sub>
                                    <m:sup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𝑙</m:t>
                                      </m:r>
                                    </m:sup>
                                  </m:sSubSup>
                                  <m:r>
                                    <a:rPr lang="en-US" sz="23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×</m:t>
                                  </m:r>
                                  <m:sSup>
                                    <m:sSupPr>
                                      <m:ctrlP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sSub>
                                        <m:sSubPr>
                                          <m:ctrlP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  <m:t>𝑙</m:t>
                                          </m:r>
                                        </m:sub>
                                      </m:sSub>
                                    </m:sup>
                                  </m:sSup>
                                  <m:r>
                                    <a:rPr lang="en-US" sz="2300" i="1">
                                      <a:latin typeface="Cambria Math" panose="02040503050406030204" pitchFamily="18" charset="0"/>
                                    </a:rPr>
                                    <m:t>+ </m:t>
                                  </m:r>
                                  <m:sSubSup>
                                    <m:sSubSupPr>
                                      <m:ctrlP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sub>
                                    <m:sup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sup>
                                  </m:sSubSup>
                                </m:e>
                              </m:d>
                            </m:e>
                          </m:func>
                          <m:r>
                            <a:rPr lang="en-US" sz="23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US" sz="23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3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3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3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p>
                            <m:e>
                              <m:r>
                                <m:rPr>
                                  <m:sty m:val="p"/>
                                </m:rPr>
                                <a:rPr lang="en-US" sz="2300"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  <m:r>
                                <a:rPr lang="en-US" sz="2300" i="1">
                                  <a:latin typeface="Cambria Math" panose="02040503050406030204" pitchFamily="18" charset="0"/>
                                </a:rPr>
                                <m:t>⁡(</m:t>
                              </m:r>
                              <m:func>
                                <m:funcPr>
                                  <m:ctrlPr>
                                    <a:rPr lang="en-US" sz="23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300">
                                      <a:latin typeface="Cambria Math" panose="02040503050406030204" pitchFamily="18" charset="0"/>
                                    </a:rPr>
                                    <m:t>tanh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  <m:t>h</m:t>
                                          </m:r>
                                        </m:e>
                                        <m:sub>
                                          <m: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  <m:sup>
                                          <m: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  <m:t>𝑙</m:t>
                                          </m:r>
                                        </m:sup>
                                      </m:sSubSup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× </m:t>
                                      </m:r>
                                      <m:sSubSup>
                                        <m:sSubSupPr>
                                          <m:ctrlPr>
                                            <a:rPr lang="en-US" sz="23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sz="23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𝑊</m:t>
                                          </m:r>
                                        </m:e>
                                        <m:sub>
                                          <m:r>
                                            <a:rPr lang="en-US" sz="23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𝑐</m:t>
                                          </m:r>
                                        </m:sub>
                                        <m:sup>
                                          <m:r>
                                            <a:rPr lang="en-US" sz="23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𝑙</m:t>
                                          </m:r>
                                        </m:sup>
                                      </m:sSubSup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×</m:t>
                                      </m:r>
                                      <m:sSup>
                                        <m:sSupPr>
                                          <m:ctrlP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p>
                                          <m:sSub>
                                            <m:sSubPr>
                                              <m:ctrlPr>
                                                <a:rPr lang="en-US" sz="23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300" i="1">
                                                  <a:latin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300" i="1">
                                                  <a:latin typeface="Cambria Math" panose="02040503050406030204" pitchFamily="18" charset="0"/>
                                                </a:rPr>
                                                <m:t>𝑙</m:t>
                                              </m:r>
                                            </m:sub>
                                          </m:sSub>
                                        </m:sup>
                                      </m:sSup>
                                      <m:r>
                                        <a:rPr lang="en-US" sz="2300" i="1">
                                          <a:latin typeface="Cambria Math" panose="02040503050406030204" pitchFamily="18" charset="0"/>
                                        </a:rPr>
                                        <m:t>+ </m:t>
                                      </m:r>
                                      <m:sSubSup>
                                        <m:sSubSupPr>
                                          <m:ctrlP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  <m:t>𝑐</m:t>
                                          </m:r>
                                        </m:sub>
                                        <m:sup>
                                          <m:r>
                                            <a:rPr lang="en-US" sz="2300" i="1">
                                              <a:latin typeface="Cambria Math" panose="02040503050406030204" pitchFamily="18" charset="0"/>
                                            </a:rPr>
                                            <m:t>𝑙</m:t>
                                          </m:r>
                                        </m:sup>
                                      </m:sSubSup>
                                    </m:e>
                                  </m:d>
                                </m:e>
                              </m:func>
                              <m:r>
                                <a:rPr lang="en-US" sz="23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den>
                      </m:f>
                      <m:r>
                        <a:rPr lang="en-US" sz="23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3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3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230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5051853" cy="4351338"/>
              </a:xfrm>
              <a:blipFill rotWithShape="0">
                <a:blip r:embed="rId2"/>
                <a:stretch>
                  <a:fillRect l="-1329" t="-2521" r="-1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LCR-Rot hop++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3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/>
              <p:cNvSpPr txBox="1">
                <a:spLocks/>
              </p:cNvSpPr>
              <p:nvPr/>
            </p:nvSpPr>
            <p:spPr>
              <a:xfrm>
                <a:off x="6334897" y="1763841"/>
                <a:ext cx="5018903" cy="43513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en-US" sz="1800" dirty="0" smtClean="0"/>
                  <a:t>Context2target vectors (left context):</a:t>
                </a:r>
              </a:p>
              <a:p>
                <a:pPr marL="0" lvl="1" indent="0" algn="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sSub>
                          <m:sSub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</m:sSub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18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sSubSup>
                          <m:sSubSup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sSub>
                              <m:sSubPr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sz="1800" i="1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sub>
                            </m:sSub>
                          </m:sup>
                        </m:sSubSup>
                      </m:e>
                    </m:nary>
                    <m:r>
                      <a:rPr lang="en-US" sz="1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Sup>
                      <m:sSubSupPr>
                        <m:ctrlP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bSup>
                  </m:oMath>
                </a14:m>
                <a:r>
                  <a:rPr lang="en-US" sz="1800" dirty="0" smtClean="0"/>
                  <a:t>                        (3)</a:t>
                </a:r>
              </a:p>
              <a:p>
                <a:pPr marL="0" lvl="1" indent="0" algn="r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</m:sup>
                      </m:sSubSup>
                      <m:r>
                        <a:rPr lang="en-US" sz="18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800"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tanh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Sup>
                                            <m:sSubSupPr>
                                              <m:ctrlP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  <m:t>h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sup>
                                          </m:sSubSup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× </m:t>
                                          </m:r>
                                          <m:sSubSup>
                                            <m:sSubSupPr>
                                              <m:ctrlP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𝑊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𝑙</m:t>
                                              </m:r>
                                            </m:sup>
                                          </m:sSubSup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 ×</m:t>
                                          </m:r>
                                          <m:sSup>
                                            <m:sSupPr>
                                              <m:ctrlP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p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  <m:t>𝑙</m:t>
                                              </m:r>
                                            </m:sup>
                                          </m:sSup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  <m:t>+ </m:t>
                                          </m:r>
                                          <m:sSubSup>
                                            <m:sSubSupPr>
                                              <m:ctrlP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  <m:t>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  <m:t>𝑙</m:t>
                                              </m:r>
                                            </m:sup>
                                          </m:sSubSup>
                                        </m:e>
                                      </m:d>
                                    </m:e>
                                  </m:func>
                                </m:e>
                              </m:d>
                            </m:e>
                          </m:func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p>
                            <m:e>
                              <m:func>
                                <m:func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exp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1800">
                                              <a:latin typeface="Cambria Math" panose="02040503050406030204" pitchFamily="18" charset="0"/>
                                            </a:rPr>
                                            <m:t>tanh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Sup>
                                                <m:sSubSupPr>
                                                  <m:ctrlP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SupPr>
                                                <m:e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h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𝑗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p>
                                              </m:sSubSup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× </m:t>
                                              </m:r>
                                              <m:sSubSup>
                                                <m:sSubSupPr>
                                                  <m:ctrlP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SupPr>
                                                <m:e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𝑊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𝑙</m:t>
                                                  </m:r>
                                                </m:sup>
                                              </m:sSubSup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 ×</m:t>
                                              </m:r>
                                              <m:sSup>
                                                <m:sSupPr>
                                                  <m:ctrlP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𝑙</m:t>
                                                  </m:r>
                                                </m:sup>
                                              </m:sSup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  <m:t>+ </m:t>
                                              </m:r>
                                              <m:sSubSup>
                                                <m:sSubSupPr>
                                                  <m:ctrlP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SupPr>
                                                <m:e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𝑏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  <m:sup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𝑙</m:t>
                                                  </m:r>
                                                </m:sup>
                                              </m:sSubSup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</m:e>
                              </m:func>
                            </m:e>
                          </m:nary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4)</m:t>
                      </m:r>
                    </m:oMath>
                  </m:oMathPara>
                </a14:m>
                <a:endParaRPr lang="en-US" sz="1800" dirty="0" smtClean="0"/>
              </a:p>
              <a:p>
                <a:pPr lvl="1"/>
                <a:r>
                  <a:rPr lang="en-US" sz="1800" dirty="0" smtClean="0"/>
                  <a:t>Hierarchical attention (left context</a:t>
                </a:r>
                <a:r>
                  <a:rPr lang="en-US" sz="1800" dirty="0" smtClean="0"/>
                  <a:t>):</a:t>
                </a:r>
              </a:p>
              <a:p>
                <a:pPr marL="457200" lvl="1" indent="0" algn="r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sSup>
                          <m:sSupPr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p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sup>
                    </m:sSup>
                    <m:r>
                      <a:rPr lang="en-US" sz="1800" i="1" smtClean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p>
                        <m:r>
                          <a:rPr lang="en-US" sz="180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</m:sSup>
                    <m:r>
                      <a:rPr lang="en-U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</m:sSup>
                  </m:oMath>
                </a14:m>
                <a:r>
                  <a:rPr lang="en-US" sz="1800" dirty="0" smtClean="0">
                    <a:ea typeface="Cambria Math" panose="02040503050406030204" pitchFamily="18" charset="0"/>
                  </a:rPr>
                  <a:t>;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sSubSup>
                          <m:sSubSupPr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  <m:sup>
                            <m:r>
                              <a:rPr lang="en-US" sz="180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p>
                        <m:sSub>
                          <m:sSubPr>
                            <m:ctrlPr>
                              <a:rPr lang="en-US" sz="1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sub>
                        </m:sSub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sSub>
                          <m:sSub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1800" dirty="0" smtClean="0">
                    <a:ea typeface="Cambria Math" panose="02040503050406030204" pitchFamily="18" charset="0"/>
                  </a:rPr>
                  <a:t>            </a:t>
                </a:r>
                <a:r>
                  <a:rPr lang="en-US" sz="1800" dirty="0" smtClean="0">
                    <a:ea typeface="Cambria Math" panose="02040503050406030204" pitchFamily="18" charset="0"/>
                  </a:rPr>
                  <a:t>(5)</a:t>
                </a:r>
              </a:p>
              <a:p>
                <a:pPr marL="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sup>
                      </m:sSup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1800">
                              <a:latin typeface="Cambria Math" panose="02040503050406030204" pitchFamily="18" charset="0"/>
                            </a:rPr>
                            <m:t>exp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⁡(</m:t>
                          </m:r>
                          <m:func>
                            <m:func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800">
                                  <a:latin typeface="Cambria Math" panose="02040503050406030204" pitchFamily="18" charset="0"/>
                                </a:rPr>
                                <m:t>tanh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sup>
                                  </m:sSup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×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𝑊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d>
                            </m:e>
                          </m:func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nary>
                            <m:naryPr>
                              <m:chr m:val="∑"/>
                              <m:limLoc m:val="subSup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⁡(</m:t>
                              </m:r>
                              <m:func>
                                <m:func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tanh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p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p>
                                      </m:sSup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×</m:t>
                                      </m:r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𝑊</m:t>
                                      </m:r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lang="en-US" sz="1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den>
                      </m:f>
                    </m:oMath>
                  </m:oMathPara>
                </a14:m>
                <a:endParaRPr lang="en-US" sz="1800" dirty="0" smtClean="0"/>
              </a:p>
              <a:p>
                <a:pPr marL="0" lvl="1" indent="0" algn="r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p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</m:sup>
                      </m:sSup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800"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1800">
                                          <a:latin typeface="Cambria Math" panose="02040503050406030204" pitchFamily="18" charset="0"/>
                                        </a:rPr>
                                        <m:t>tanh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p>
                                              <m:sSub>
                                                <m:sSubPr>
                                                  <m:ctrlP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𝑙</m:t>
                                                  </m:r>
                                                </m:sub>
                                              </m:sSub>
                                            </m:sup>
                                          </m:sSup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×</m:t>
                                          </m:r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𝑊</m:t>
                                          </m:r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US" sz="1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</m:e>
                                      </m:d>
                                    </m:e>
                                  </m:func>
                                </m:e>
                              </m:d>
                            </m:e>
                          </m:func>
                        </m:num>
                        <m:den>
                          <m:nary>
                            <m:naryPr>
                              <m:chr m:val="∑"/>
                              <m:limLoc m:val="subSup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5"/>
                                </m:rP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  <m:e>
                              <m:func>
                                <m:funcPr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1800">
                                      <a:latin typeface="Cambria Math" panose="02040503050406030204" pitchFamily="18" charset="0"/>
                                    </a:rPr>
                                    <m:t>exp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unc>
                                        <m:funcPr>
                                          <m:ctrlPr>
                                            <a:rPr lang="en-US"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1800">
                                              <a:latin typeface="Cambria Math" panose="02040503050406030204" pitchFamily="18" charset="0"/>
                                            </a:rPr>
                                            <m:t>tanh</m:t>
                                          </m:r>
                                        </m:fName>
                                        <m:e>
                                          <m:d>
                                            <m:dPr>
                                              <m:ctrlP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p>
                                                <m:sSupPr>
                                                  <m:ctrlP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n-US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𝑗</m:t>
                                                  </m:r>
                                                </m:sup>
                                              </m:sSup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×</m:t>
                                              </m:r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𝑊</m:t>
                                              </m:r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r>
                                                <a:rPr lang="en-US" sz="18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𝑏</m:t>
                                              </m:r>
                                            </m:e>
                                          </m:d>
                                        </m:e>
                                      </m:func>
                                    </m:e>
                                  </m:d>
                                </m:e>
                              </m:func>
                            </m:e>
                          </m:nary>
                        </m:den>
                      </m:f>
                      <m:r>
                        <a:rPr lang="en-US" sz="1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</m:t>
                      </m:r>
                      <m:r>
                        <a:rPr lang="en-US" sz="18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(6)</m:t>
                      </m:r>
                    </m:oMath>
                  </m:oMathPara>
                </a14:m>
                <a:endParaRPr lang="en-US" sz="1800" dirty="0"/>
              </a:p>
              <a:p>
                <a:pPr marL="0" lvl="1" indent="0" algn="r">
                  <a:buNone/>
                </a:pPr>
                <a:endParaRPr lang="en-US" sz="1800" dirty="0" smtClean="0"/>
              </a:p>
              <a:p>
                <a:pPr marL="457200" lvl="1" indent="0">
                  <a:buNone/>
                </a:pPr>
                <a:r>
                  <a:rPr lang="en-US" sz="1800" dirty="0" smtClean="0"/>
                  <a:t>where </a:t>
                </a:r>
                <a:r>
                  <a:rPr lang="en-US" sz="1800" i="1" dirty="0" smtClean="0"/>
                  <a:t>L</a:t>
                </a:r>
                <a:r>
                  <a:rPr lang="en-US" sz="1800" dirty="0" smtClean="0"/>
                  <a:t>  is the length of the left context;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sup>
                    </m:sSubSup>
                  </m:oMath>
                </a14:m>
                <a:r>
                  <a:rPr lang="en-US" sz="1800" dirty="0" smtClean="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sup>
                    </m:sSubSup>
                  </m:oMath>
                </a14:m>
                <a:r>
                  <a:rPr lang="en-US" sz="1800" dirty="0" smtClean="0"/>
                  <a:t>, and </a:t>
                </a:r>
                <a:r>
                  <a:rPr lang="en-US" sz="1800" i="1" dirty="0" smtClean="0"/>
                  <a:t>W</a:t>
                </a:r>
                <a:r>
                  <a:rPr lang="en-US" sz="1800" dirty="0" smtClean="0"/>
                  <a:t> are weight matrixes;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sup>
                    </m:sSubSup>
                  </m:oMath>
                </a14:m>
                <a:r>
                  <a:rPr lang="en-US" sz="1800" dirty="0"/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sup>
                    </m:sSubSup>
                  </m:oMath>
                </a14:m>
                <a:r>
                  <a:rPr lang="en-US" sz="1800" dirty="0"/>
                  <a:t>, and </a:t>
                </a:r>
                <a:r>
                  <a:rPr lang="en-US" sz="1800" i="1" dirty="0" smtClean="0"/>
                  <a:t>b</a:t>
                </a:r>
                <a:r>
                  <a:rPr lang="en-US" sz="1800" dirty="0" smtClean="0"/>
                  <a:t> </a:t>
                </a:r>
                <a:r>
                  <a:rPr lang="en-US" sz="1800" dirty="0"/>
                  <a:t>are </a:t>
                </a:r>
                <a:r>
                  <a:rPr lang="en-US" sz="1800" dirty="0" smtClean="0"/>
                  <a:t>biases.</a:t>
                </a:r>
                <a:endParaRPr lang="en-US" sz="1800" dirty="0"/>
              </a:p>
              <a:p>
                <a:pPr marL="285750" lvl="1" indent="-285750"/>
                <a:r>
                  <a:rPr lang="en-US" sz="1800" dirty="0" smtClean="0"/>
                  <a:t>MLP layer.</a:t>
                </a:r>
              </a:p>
            </p:txBody>
          </p:sp>
        </mc:Choice>
        <mc:Fallback>
          <p:sp>
            <p:nvSpPr>
              <p:cNvPr id="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4897" y="1763841"/>
                <a:ext cx="5018903" cy="4351338"/>
              </a:xfrm>
              <a:prstGeom prst="rect">
                <a:avLst/>
              </a:prstGeom>
              <a:blipFill rotWithShape="0">
                <a:blip r:embed="rId3"/>
                <a:stretch>
                  <a:fillRect l="-728" t="-2801" r="-971" b="-79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4102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LCR-Rot hop++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4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633685"/>
            <a:ext cx="4610100" cy="46004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67075" y="5903383"/>
            <a:ext cx="245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67075" y="5191447"/>
            <a:ext cx="245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Bi-LSTM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67075" y="4173073"/>
            <a:ext cx="245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Rotatory Attention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67075" y="2358702"/>
            <a:ext cx="245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MLP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59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81625" cy="4351338"/>
          </a:xfrm>
        </p:spPr>
        <p:txBody>
          <a:bodyPr>
            <a:normAutofit/>
          </a:bodyPr>
          <a:lstStyle/>
          <a:p>
            <a:r>
              <a:rPr lang="en-US" sz="2200" dirty="0" smtClean="0"/>
              <a:t>Using Diagnostic Classification, we keep track of the following information deemed useful at the word level for ABSC:</a:t>
            </a:r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presence of a relation with the aspect;</a:t>
            </a:r>
          </a:p>
          <a:p>
            <a:pPr lvl="1"/>
            <a:r>
              <a:rPr lang="en-US" sz="2000" dirty="0"/>
              <a:t>the sentiment value;</a:t>
            </a:r>
          </a:p>
          <a:p>
            <a:pPr lvl="1"/>
            <a:r>
              <a:rPr lang="en-US" sz="2000" dirty="0"/>
              <a:t>the sentiment value related to the aspect</a:t>
            </a:r>
            <a:r>
              <a:rPr lang="en-US" sz="2000" dirty="0" smtClean="0"/>
              <a:t>;</a:t>
            </a:r>
          </a:p>
          <a:p>
            <a:pPr lvl="1"/>
            <a:r>
              <a:rPr lang="en-US" sz="2000" dirty="0"/>
              <a:t>part-of-speech</a:t>
            </a:r>
            <a:r>
              <a:rPr lang="en-US" sz="2000" dirty="0" smtClean="0"/>
              <a:t>;</a:t>
            </a:r>
            <a:endParaRPr lang="en-US" sz="2000" dirty="0"/>
          </a:p>
          <a:p>
            <a:pPr lvl="1"/>
            <a:r>
              <a:rPr lang="en-US" sz="2000" dirty="0"/>
              <a:t>the presence of the aspects encoded by </a:t>
            </a:r>
            <a:r>
              <a:rPr lang="en-US" sz="2000" dirty="0" smtClean="0"/>
              <a:t>a domain ontology.</a:t>
            </a:r>
            <a:endParaRPr lang="en-US" sz="2200" dirty="0" smtClean="0"/>
          </a:p>
          <a:p>
            <a:r>
              <a:rPr lang="en-US" sz="2200" dirty="0" smtClean="0"/>
              <a:t>The presence of the target information is checked using a single layer MLP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sz="18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Diagnostic Classification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5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6219825" y="1825625"/>
                <a:ext cx="5381625" cy="43513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200" dirty="0" smtClean="0"/>
                  <a:t>The </a:t>
                </a:r>
                <a:r>
                  <a:rPr lang="en-US" sz="2200" dirty="0" smtClean="0"/>
                  <a:t>relevant information </a:t>
                </a:r>
                <a:r>
                  <a:rPr lang="en-US" sz="2200" dirty="0" smtClean="0"/>
                  <a:t>is extracted from all the internal layers of the LCR-Rot-hop++ model:</a:t>
                </a:r>
              </a:p>
              <a:p>
                <a:pPr lvl="1"/>
                <a:r>
                  <a:rPr lang="en-US" sz="2000" dirty="0"/>
                  <a:t>Embedding layer;</a:t>
                </a:r>
              </a:p>
              <a:p>
                <a:pPr lvl="1"/>
                <a:r>
                  <a:rPr lang="en-US" sz="2000" dirty="0"/>
                  <a:t>Bi-LSTM hidden states;</a:t>
                </a:r>
              </a:p>
              <a:p>
                <a:pPr lvl="1"/>
                <a:r>
                  <a:rPr lang="en-US" sz="2000" dirty="0"/>
                  <a:t>Context representations (left context):</a:t>
                </a:r>
              </a:p>
              <a:p>
                <a:pPr lvl="2"/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sup>
                    </m:sSubSup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</m:sup>
                    </m:sSubSup>
                  </m:oMath>
                </a14:m>
                <a:endParaRPr lang="en-US" sz="2200" dirty="0" smtClean="0"/>
              </a:p>
              <a:p>
                <a:pPr marL="457200" lvl="1" indent="0">
                  <a:buNone/>
                </a:pPr>
                <a:endParaRPr lang="en-US" sz="2000" dirty="0" smtClean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 smtClean="0"/>
              </a:p>
              <a:p>
                <a:pPr lvl="1"/>
                <a:endParaRPr lang="en-US" sz="1800" dirty="0" smtClean="0"/>
              </a:p>
            </p:txBody>
          </p:sp>
        </mc:Choice>
        <mc:Fallback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9825" y="1825625"/>
                <a:ext cx="5381625" cy="4351338"/>
              </a:xfrm>
              <a:prstGeom prst="rect">
                <a:avLst/>
              </a:prstGeom>
              <a:blipFill rotWithShape="0">
                <a:blip r:embed="rId2"/>
                <a:stretch>
                  <a:fillRect l="-1246" t="-1681" r="-6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197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 advTm="167631"/>
    </mc:Choice>
    <mc:Fallback xmlns="">
      <p:transition spd="slow" advTm="167631"/>
    </mc:Fallback>
  </mc:AlternateContent>
  <p:timing>
    <p:tnLst>
      <p:par>
        <p:cTn id="1" dur="indefinite" restart="never" nodeType="tmRoot"/>
      </p:par>
    </p:tnLst>
  </p:timing>
  <p:extLst mod="1">
    <p:ext uri="{3A86A75C-4F4B-4683-9AE1-C65F6400EC91}">
      <p14:laserTraceLst xmlns:p14="http://schemas.microsoft.com/office/powerpoint/2010/main">
        <p14:tracePtLst>
          <p14:tracePt t="116737" x="6534150" y="2451100"/>
          <p14:tracePt t="117020" x="6559550" y="2451100"/>
          <p14:tracePt t="117037" x="6680200" y="2470150"/>
          <p14:tracePt t="117053" x="6788150" y="2489200"/>
          <p14:tracePt t="117053" x="6826250" y="2495550"/>
          <p14:tracePt t="117072" x="6883400" y="2501900"/>
          <p14:tracePt t="117086" x="6934200" y="2514600"/>
          <p14:tracePt t="117103" x="6965950" y="2514600"/>
          <p14:tracePt t="117120" x="6978650" y="2514600"/>
          <p14:tracePt t="117137" x="6997700" y="2514600"/>
          <p14:tracePt t="117137" x="7004050" y="2514600"/>
          <p14:tracePt t="117154" x="7010400" y="2514600"/>
          <p14:tracePt t="117170" x="7023100" y="2514600"/>
          <p14:tracePt t="117186" x="7029450" y="2514600"/>
          <p14:tracePt t="117203" x="7054850" y="2514600"/>
          <p14:tracePt t="117203" x="7067550" y="2514600"/>
          <p14:tracePt t="117221" x="7086600" y="2508250"/>
          <p14:tracePt t="117236" x="7124700" y="2508250"/>
          <p14:tracePt t="117253" x="7150100" y="2501900"/>
          <p14:tracePt t="117270" x="7194550" y="2508250"/>
          <p14:tracePt t="117270" x="7219950" y="2508250"/>
          <p14:tracePt t="117286" x="7264400" y="2514600"/>
          <p14:tracePt t="117286" x="7308850" y="2514600"/>
          <p14:tracePt t="117303" x="7404100" y="2540000"/>
          <p14:tracePt t="117320" x="7454900" y="2546350"/>
          <p14:tracePt t="117337" x="7473950" y="2546350"/>
          <p14:tracePt t="117337" x="7499350" y="2546350"/>
          <p14:tracePt t="117354" x="7499350" y="2552700"/>
          <p14:tracePt t="117370" x="7512050" y="2552700"/>
          <p14:tracePt t="117371" x="0" y="0"/>
        </p14:tracePtLst>
        <p14:tracePtLst>
          <p14:tracePt t="118303" x="10693400" y="2425700"/>
          <p14:tracePt t="118453" x="10941050" y="2501900"/>
          <p14:tracePt t="118469" x="11029950" y="2533650"/>
          <p14:tracePt t="118486" x="11068050" y="2559050"/>
          <p14:tracePt t="118503" x="11099800" y="2565400"/>
          <p14:tracePt t="118503" x="11118850" y="2571750"/>
          <p14:tracePt t="118536" x="11131550" y="2578100"/>
          <p14:tracePt t="118553" x="11137900" y="2578100"/>
          <p14:tracePt t="118570" x="11144250" y="2578100"/>
          <p14:tracePt t="118586" x="11156950" y="2584450"/>
          <p14:tracePt t="118603" x="11163300" y="2584450"/>
          <p14:tracePt t="118620" x="11188700" y="2590800"/>
          <p14:tracePt t="118638" x="11201400" y="2590800"/>
          <p14:tracePt t="118638" x="11220450" y="2590800"/>
          <p14:tracePt t="118653" x="11239500" y="2590800"/>
          <p14:tracePt t="118669" x="11264900" y="2590800"/>
          <p14:tracePt t="118687" x="11277600" y="2590800"/>
          <p14:tracePt t="118703" x="11322050" y="2590800"/>
          <p14:tracePt t="118703" x="11334750" y="2590800"/>
          <p14:tracePt t="118719" x="11353800" y="2590800"/>
          <p14:tracePt t="118736" x="11404600" y="2590800"/>
          <p14:tracePt t="118753" x="11417300" y="2590800"/>
          <p14:tracePt t="118769" x="11436350" y="2590800"/>
          <p14:tracePt t="118803" x="11449050" y="2590800"/>
          <p14:tracePt t="118819" x="11455400" y="2590800"/>
          <p14:tracePt t="118836" x="11461750" y="2590800"/>
          <p14:tracePt t="118853" x="11468100" y="2590800"/>
          <p14:tracePt t="118870" x="11480800" y="2590800"/>
          <p14:tracePt t="118886" x="11487150" y="2584450"/>
          <p14:tracePt t="118903" x="11499850" y="2584450"/>
          <p14:tracePt t="118920" x="11506200" y="2578100"/>
          <p14:tracePt t="118936" x="11512550" y="2578100"/>
          <p14:tracePt t="118953" x="11518900" y="2578100"/>
          <p14:tracePt t="118969" x="11518900" y="2571750"/>
          <p14:tracePt t="118986" x="11525250" y="2571750"/>
          <p14:tracePt t="119006" x="11531600" y="2571750"/>
          <p14:tracePt t="119020" x="11544300" y="2571750"/>
          <p14:tracePt t="119070" x="11550650" y="2565400"/>
          <p14:tracePt t="119102" x="11557000" y="2559050"/>
          <p14:tracePt t="119120" x="11563350" y="2559050"/>
          <p14:tracePt t="119136" x="11569700" y="2552700"/>
          <p14:tracePt t="119153" x="11576050" y="2552700"/>
          <p14:tracePt t="119169" x="11588750" y="2552700"/>
          <p14:tracePt t="119186" x="11601450" y="2546350"/>
          <p14:tracePt t="119269" x="0" y="0"/>
        </p14:tracePtLst>
        <p14:tracePtLst>
          <p14:tracePt t="129932" x="8426450" y="2622550"/>
          <p14:tracePt t="130099" x="8420100" y="2673350"/>
          <p14:tracePt t="130116" x="8420100" y="2711450"/>
          <p14:tracePt t="130133" x="8420100" y="2724150"/>
          <p14:tracePt t="130149" x="8420100" y="2730500"/>
          <p14:tracePt t="130166" x="8420100" y="2755900"/>
          <p14:tracePt t="130182" x="8426450" y="2762250"/>
          <p14:tracePt t="130199" x="8426450" y="2768600"/>
          <p14:tracePt t="130216" x="8432800" y="2768600"/>
          <p14:tracePt t="130232" x="8464550" y="2774950"/>
          <p14:tracePt t="130249" x="8509000" y="2774950"/>
          <p14:tracePt t="130266" x="8547100" y="2774950"/>
          <p14:tracePt t="130282" x="8559800" y="2774950"/>
          <p14:tracePt t="130300" x="8572500" y="2774950"/>
          <p14:tracePt t="130315" x="8591550" y="2774950"/>
          <p14:tracePt t="130332" x="8616950" y="2774950"/>
          <p14:tracePt t="130349" x="8636000" y="2774950"/>
          <p14:tracePt t="130366" x="8661400" y="2774950"/>
          <p14:tracePt t="130382" x="8686800" y="2768600"/>
          <p14:tracePt t="130399" x="8699500" y="2762250"/>
          <p14:tracePt t="130416" x="8731250" y="2743200"/>
          <p14:tracePt t="130432" x="8769350" y="2730500"/>
          <p14:tracePt t="130432" x="8775700" y="2724150"/>
          <p14:tracePt t="130449" x="8782050" y="2724150"/>
          <p14:tracePt t="130465" x="8794750" y="2717800"/>
          <p14:tracePt t="130482" x="8801100" y="2711450"/>
          <p14:tracePt t="130499" x="8807450" y="2711450"/>
          <p14:tracePt t="130515" x="8807450" y="2705100"/>
          <p14:tracePt t="130534" x="8807450" y="2686050"/>
          <p14:tracePt t="130549" x="8801100" y="2679700"/>
          <p14:tracePt t="130565" x="8756650" y="2647950"/>
          <p14:tracePt t="130582" x="8731250" y="2628900"/>
          <p14:tracePt t="130582" x="8699500" y="2622550"/>
          <p14:tracePt t="130599" x="8667750" y="2609850"/>
          <p14:tracePt t="130615" x="8616950" y="2597150"/>
          <p14:tracePt t="130632" x="8578850" y="2597150"/>
          <p14:tracePt t="130649" x="8547100" y="2597150"/>
          <p14:tracePt t="130649" x="8540750" y="2603500"/>
          <p14:tracePt t="130665" x="8515350" y="2609850"/>
          <p14:tracePt t="130682" x="8496300" y="2622550"/>
          <p14:tracePt t="130699" x="8477250" y="2641600"/>
          <p14:tracePt t="130716" x="8445500" y="2667000"/>
          <p14:tracePt t="130716" x="8420100" y="2705100"/>
          <p14:tracePt t="130733" x="8407400" y="2724150"/>
          <p14:tracePt t="130749" x="8388350" y="2743200"/>
          <p14:tracePt t="130765" x="8375650" y="2768600"/>
          <p14:tracePt t="130782" x="8369300" y="2787650"/>
          <p14:tracePt t="130782" x="8369300" y="2794000"/>
          <p14:tracePt t="130799" x="8362950" y="2800350"/>
          <p14:tracePt t="130799" x="8356600" y="2825750"/>
          <p14:tracePt t="130817" x="8350250" y="2851150"/>
          <p14:tracePt t="130832" x="8331200" y="2889250"/>
          <p14:tracePt t="130848" x="8331200" y="2914650"/>
          <p14:tracePt t="130866" x="8337550" y="2952750"/>
          <p14:tracePt t="130882" x="8350250" y="2971800"/>
          <p14:tracePt t="130899" x="8470900" y="3035300"/>
          <p14:tracePt t="130915" x="8674100" y="3028950"/>
          <p14:tracePt t="130917" x="0" y="0"/>
        </p14:tracePtLst>
        <p14:tracePtLst>
          <p14:tracePt t="133982" x="9652000" y="2565400"/>
          <p14:tracePt t="134198" x="9632950" y="2578100"/>
          <p14:tracePt t="134214" x="9613900" y="2597150"/>
          <p14:tracePt t="134231" x="9594850" y="2597150"/>
          <p14:tracePt t="134231" x="9582150" y="2609850"/>
          <p14:tracePt t="134247" x="9575800" y="2609850"/>
          <p14:tracePt t="134264" x="9569450" y="2628900"/>
          <p14:tracePt t="134281" x="9556750" y="2647950"/>
          <p14:tracePt t="134297" x="9531350" y="2667000"/>
          <p14:tracePt t="134314" x="9512300" y="2692400"/>
          <p14:tracePt t="134314" x="9499600" y="2705100"/>
          <p14:tracePt t="134331" x="9467850" y="2743200"/>
          <p14:tracePt t="134348" x="9455150" y="2774950"/>
          <p14:tracePt t="134364" x="9442450" y="2813050"/>
          <p14:tracePt t="134381" x="9429750" y="2844800"/>
          <p14:tracePt t="134381" x="9429750" y="2851150"/>
          <p14:tracePt t="134399" x="9423400" y="2876550"/>
          <p14:tracePt t="134414" x="9423400" y="2889250"/>
          <p14:tracePt t="134431" x="9423400" y="2908300"/>
          <p14:tracePt t="134447" x="9423400" y="2927350"/>
          <p14:tracePt t="134464" x="9423400" y="2971800"/>
          <p14:tracePt t="134464" x="9429750" y="2971800"/>
          <p14:tracePt t="134481" x="9442450" y="3003550"/>
          <p14:tracePt t="134498" x="9455150" y="3028950"/>
          <p14:tracePt t="134514" x="9480550" y="3041650"/>
          <p14:tracePt t="134514" x="9480550" y="3048000"/>
          <p14:tracePt t="134531" x="9486900" y="3054350"/>
          <p14:tracePt t="134548" x="9505950" y="3073400"/>
          <p14:tracePt t="134564" x="9537700" y="3092450"/>
          <p14:tracePt t="134581" x="9563100" y="3098800"/>
          <p14:tracePt t="134598" x="9620250" y="3098800"/>
          <p14:tracePt t="134598" x="9645650" y="3098800"/>
          <p14:tracePt t="134615" x="9696450" y="3092450"/>
          <p14:tracePt t="134631" x="9747250" y="3060700"/>
          <p14:tracePt t="134648" x="9779000" y="3048000"/>
          <p14:tracePt t="134664" x="9810750" y="3035300"/>
          <p14:tracePt t="134683" x="9842500" y="3016250"/>
          <p14:tracePt t="134697" x="9848850" y="3003550"/>
          <p14:tracePt t="134714" x="9867900" y="2997200"/>
          <p14:tracePt t="134731" x="9880600" y="2990850"/>
          <p14:tracePt t="134748" x="9886950" y="2978150"/>
          <p14:tracePt t="134764" x="9893300" y="2971800"/>
          <p14:tracePt t="134781" x="9893300" y="2965450"/>
          <p14:tracePt t="134797" x="9899650" y="2959100"/>
          <p14:tracePt t="134814" x="9906000" y="2946400"/>
          <p14:tracePt t="134814" x="9918700" y="2940050"/>
          <p14:tracePt t="134832" x="9925050" y="2895600"/>
          <p14:tracePt t="134847" x="9925050" y="2863850"/>
          <p14:tracePt t="134864" x="9925050" y="2851150"/>
          <p14:tracePt t="134880" x="9925050" y="2832100"/>
          <p14:tracePt t="134880" x="9925050" y="2813050"/>
          <p14:tracePt t="134897" x="9925050" y="2800350"/>
          <p14:tracePt t="134897" x="9912350" y="2794000"/>
          <p14:tracePt t="134914" x="9899650" y="2762250"/>
          <p14:tracePt t="134930" x="9893300" y="2743200"/>
          <p14:tracePt t="134947" x="9880600" y="2717800"/>
          <p14:tracePt t="134964" x="9867900" y="2705100"/>
          <p14:tracePt t="134964" x="9848850" y="2679700"/>
          <p14:tracePt t="134980" x="9836150" y="2673350"/>
          <p14:tracePt t="134997" x="9817100" y="2654300"/>
          <p14:tracePt t="135014" x="9804400" y="2635250"/>
          <p14:tracePt t="135031" x="9785350" y="2616200"/>
          <p14:tracePt t="135031" x="9779000" y="2609850"/>
          <p14:tracePt t="135048" x="9759950" y="2603500"/>
          <p14:tracePt t="135064" x="9747250" y="2597150"/>
          <p14:tracePt t="135081" x="9734550" y="2597150"/>
          <p14:tracePt t="135097" x="9728200" y="2597150"/>
          <p14:tracePt t="135115" x="9715500" y="2597150"/>
          <p14:tracePt t="135131" x="9709150" y="2597150"/>
          <p14:tracePt t="135147" x="9702800" y="2597150"/>
          <p14:tracePt t="135164" x="9696450" y="2597150"/>
          <p14:tracePt t="135164" x="0" y="0"/>
        </p14:tracePtLst>
      </p14:laserTraceLst>
    </p:ext>
    <p:ext uri="{E180D4A7-C9FB-4DFB-919C-405C955672EB}">
      <p14:showEvtLst xmlns:p14="http://schemas.microsoft.com/office/powerpoint/2010/main">
        <p14:playEvt time="0" objId="2"/>
        <p14:stopEvt time="167586" objId="2"/>
      </p14:showEvt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681" y="2414798"/>
            <a:ext cx="5381625" cy="2809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Evaluation of the word “lousy” for the POS hypothesis.</a:t>
            </a:r>
          </a:p>
          <a:p>
            <a:r>
              <a:rPr lang="en-US" sz="2000" dirty="0"/>
              <a:t>Knowing that each word </a:t>
            </a:r>
            <a:r>
              <a:rPr lang="en-US" sz="2000" dirty="0" smtClean="0"/>
              <a:t>is assigned </a:t>
            </a:r>
            <a:r>
              <a:rPr lang="en-US" sz="2000" dirty="0"/>
              <a:t>a label that ranges between 0 and 4 for POS tags: Nouns, </a:t>
            </a:r>
            <a:r>
              <a:rPr lang="en-US" sz="2000" dirty="0" smtClean="0"/>
              <a:t>Adjectives, Adverbs</a:t>
            </a:r>
            <a:r>
              <a:rPr lang="en-US" sz="2000" dirty="0"/>
              <a:t>, Verbs, or “Remaining” words, we notice that the adjective “lousy” </a:t>
            </a:r>
            <a:r>
              <a:rPr lang="en-US" sz="2000" dirty="0" smtClean="0"/>
              <a:t>is properly </a:t>
            </a:r>
            <a:r>
              <a:rPr lang="en-US" sz="2000" dirty="0"/>
              <a:t>classified only by the first layers of the model.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sz="18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Diagnostic Classification - Example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3990" y="1825625"/>
            <a:ext cx="5285470" cy="350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08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 advTm="167631"/>
    </mc:Choice>
    <mc:Fallback xmlns="">
      <p:transition spd="slow" advTm="167631"/>
    </mc:Fallback>
  </mc:AlternateContent>
  <p:timing>
    <p:tnLst>
      <p:par>
        <p:cTn id="1" dur="indefinite" restart="never" nodeType="tmRoot"/>
      </p:par>
    </p:tnLst>
  </p:timing>
  <p:extLst mod="1">
    <p:ext uri="{3A86A75C-4F4B-4683-9AE1-C65F6400EC91}">
      <p14:laserTraceLst xmlns:p14="http://schemas.microsoft.com/office/powerpoint/2010/main">
        <p14:tracePtLst>
          <p14:tracePt t="116737" x="6534150" y="2451100"/>
          <p14:tracePt t="117020" x="6559550" y="2451100"/>
          <p14:tracePt t="117037" x="6680200" y="2470150"/>
          <p14:tracePt t="117053" x="6788150" y="2489200"/>
          <p14:tracePt t="117053" x="6826250" y="2495550"/>
          <p14:tracePt t="117072" x="6883400" y="2501900"/>
          <p14:tracePt t="117086" x="6934200" y="2514600"/>
          <p14:tracePt t="117103" x="6965950" y="2514600"/>
          <p14:tracePt t="117120" x="6978650" y="2514600"/>
          <p14:tracePt t="117137" x="6997700" y="2514600"/>
          <p14:tracePt t="117137" x="7004050" y="2514600"/>
          <p14:tracePt t="117154" x="7010400" y="2514600"/>
          <p14:tracePt t="117170" x="7023100" y="2514600"/>
          <p14:tracePt t="117186" x="7029450" y="2514600"/>
          <p14:tracePt t="117203" x="7054850" y="2514600"/>
          <p14:tracePt t="117203" x="7067550" y="2514600"/>
          <p14:tracePt t="117221" x="7086600" y="2508250"/>
          <p14:tracePt t="117236" x="7124700" y="2508250"/>
          <p14:tracePt t="117253" x="7150100" y="2501900"/>
          <p14:tracePt t="117270" x="7194550" y="2508250"/>
          <p14:tracePt t="117270" x="7219950" y="2508250"/>
          <p14:tracePt t="117286" x="7264400" y="2514600"/>
          <p14:tracePt t="117286" x="7308850" y="2514600"/>
          <p14:tracePt t="117303" x="7404100" y="2540000"/>
          <p14:tracePt t="117320" x="7454900" y="2546350"/>
          <p14:tracePt t="117337" x="7473950" y="2546350"/>
          <p14:tracePt t="117337" x="7499350" y="2546350"/>
          <p14:tracePt t="117354" x="7499350" y="2552700"/>
          <p14:tracePt t="117370" x="7512050" y="2552700"/>
          <p14:tracePt t="117371" x="0" y="0"/>
        </p14:tracePtLst>
        <p14:tracePtLst>
          <p14:tracePt t="118303" x="10693400" y="2425700"/>
          <p14:tracePt t="118453" x="10941050" y="2501900"/>
          <p14:tracePt t="118469" x="11029950" y="2533650"/>
          <p14:tracePt t="118486" x="11068050" y="2559050"/>
          <p14:tracePt t="118503" x="11099800" y="2565400"/>
          <p14:tracePt t="118503" x="11118850" y="2571750"/>
          <p14:tracePt t="118536" x="11131550" y="2578100"/>
          <p14:tracePt t="118553" x="11137900" y="2578100"/>
          <p14:tracePt t="118570" x="11144250" y="2578100"/>
          <p14:tracePt t="118586" x="11156950" y="2584450"/>
          <p14:tracePt t="118603" x="11163300" y="2584450"/>
          <p14:tracePt t="118620" x="11188700" y="2590800"/>
          <p14:tracePt t="118638" x="11201400" y="2590800"/>
          <p14:tracePt t="118638" x="11220450" y="2590800"/>
          <p14:tracePt t="118653" x="11239500" y="2590800"/>
          <p14:tracePt t="118669" x="11264900" y="2590800"/>
          <p14:tracePt t="118687" x="11277600" y="2590800"/>
          <p14:tracePt t="118703" x="11322050" y="2590800"/>
          <p14:tracePt t="118703" x="11334750" y="2590800"/>
          <p14:tracePt t="118719" x="11353800" y="2590800"/>
          <p14:tracePt t="118736" x="11404600" y="2590800"/>
          <p14:tracePt t="118753" x="11417300" y="2590800"/>
          <p14:tracePt t="118769" x="11436350" y="2590800"/>
          <p14:tracePt t="118803" x="11449050" y="2590800"/>
          <p14:tracePt t="118819" x="11455400" y="2590800"/>
          <p14:tracePt t="118836" x="11461750" y="2590800"/>
          <p14:tracePt t="118853" x="11468100" y="2590800"/>
          <p14:tracePt t="118870" x="11480800" y="2590800"/>
          <p14:tracePt t="118886" x="11487150" y="2584450"/>
          <p14:tracePt t="118903" x="11499850" y="2584450"/>
          <p14:tracePt t="118920" x="11506200" y="2578100"/>
          <p14:tracePt t="118936" x="11512550" y="2578100"/>
          <p14:tracePt t="118953" x="11518900" y="2578100"/>
          <p14:tracePt t="118969" x="11518900" y="2571750"/>
          <p14:tracePt t="118986" x="11525250" y="2571750"/>
          <p14:tracePt t="119006" x="11531600" y="2571750"/>
          <p14:tracePt t="119020" x="11544300" y="2571750"/>
          <p14:tracePt t="119070" x="11550650" y="2565400"/>
          <p14:tracePt t="119102" x="11557000" y="2559050"/>
          <p14:tracePt t="119120" x="11563350" y="2559050"/>
          <p14:tracePt t="119136" x="11569700" y="2552700"/>
          <p14:tracePt t="119153" x="11576050" y="2552700"/>
          <p14:tracePt t="119169" x="11588750" y="2552700"/>
          <p14:tracePt t="119186" x="11601450" y="2546350"/>
          <p14:tracePt t="119269" x="0" y="0"/>
        </p14:tracePtLst>
        <p14:tracePtLst>
          <p14:tracePt t="129932" x="8426450" y="2622550"/>
          <p14:tracePt t="130099" x="8420100" y="2673350"/>
          <p14:tracePt t="130116" x="8420100" y="2711450"/>
          <p14:tracePt t="130133" x="8420100" y="2724150"/>
          <p14:tracePt t="130149" x="8420100" y="2730500"/>
          <p14:tracePt t="130166" x="8420100" y="2755900"/>
          <p14:tracePt t="130182" x="8426450" y="2762250"/>
          <p14:tracePt t="130199" x="8426450" y="2768600"/>
          <p14:tracePt t="130216" x="8432800" y="2768600"/>
          <p14:tracePt t="130232" x="8464550" y="2774950"/>
          <p14:tracePt t="130249" x="8509000" y="2774950"/>
          <p14:tracePt t="130266" x="8547100" y="2774950"/>
          <p14:tracePt t="130282" x="8559800" y="2774950"/>
          <p14:tracePt t="130300" x="8572500" y="2774950"/>
          <p14:tracePt t="130315" x="8591550" y="2774950"/>
          <p14:tracePt t="130332" x="8616950" y="2774950"/>
          <p14:tracePt t="130349" x="8636000" y="2774950"/>
          <p14:tracePt t="130366" x="8661400" y="2774950"/>
          <p14:tracePt t="130382" x="8686800" y="2768600"/>
          <p14:tracePt t="130399" x="8699500" y="2762250"/>
          <p14:tracePt t="130416" x="8731250" y="2743200"/>
          <p14:tracePt t="130432" x="8769350" y="2730500"/>
          <p14:tracePt t="130432" x="8775700" y="2724150"/>
          <p14:tracePt t="130449" x="8782050" y="2724150"/>
          <p14:tracePt t="130465" x="8794750" y="2717800"/>
          <p14:tracePt t="130482" x="8801100" y="2711450"/>
          <p14:tracePt t="130499" x="8807450" y="2711450"/>
          <p14:tracePt t="130515" x="8807450" y="2705100"/>
          <p14:tracePt t="130534" x="8807450" y="2686050"/>
          <p14:tracePt t="130549" x="8801100" y="2679700"/>
          <p14:tracePt t="130565" x="8756650" y="2647950"/>
          <p14:tracePt t="130582" x="8731250" y="2628900"/>
          <p14:tracePt t="130582" x="8699500" y="2622550"/>
          <p14:tracePt t="130599" x="8667750" y="2609850"/>
          <p14:tracePt t="130615" x="8616950" y="2597150"/>
          <p14:tracePt t="130632" x="8578850" y="2597150"/>
          <p14:tracePt t="130649" x="8547100" y="2597150"/>
          <p14:tracePt t="130649" x="8540750" y="2603500"/>
          <p14:tracePt t="130665" x="8515350" y="2609850"/>
          <p14:tracePt t="130682" x="8496300" y="2622550"/>
          <p14:tracePt t="130699" x="8477250" y="2641600"/>
          <p14:tracePt t="130716" x="8445500" y="2667000"/>
          <p14:tracePt t="130716" x="8420100" y="2705100"/>
          <p14:tracePt t="130733" x="8407400" y="2724150"/>
          <p14:tracePt t="130749" x="8388350" y="2743200"/>
          <p14:tracePt t="130765" x="8375650" y="2768600"/>
          <p14:tracePt t="130782" x="8369300" y="2787650"/>
          <p14:tracePt t="130782" x="8369300" y="2794000"/>
          <p14:tracePt t="130799" x="8362950" y="2800350"/>
          <p14:tracePt t="130799" x="8356600" y="2825750"/>
          <p14:tracePt t="130817" x="8350250" y="2851150"/>
          <p14:tracePt t="130832" x="8331200" y="2889250"/>
          <p14:tracePt t="130848" x="8331200" y="2914650"/>
          <p14:tracePt t="130866" x="8337550" y="2952750"/>
          <p14:tracePt t="130882" x="8350250" y="2971800"/>
          <p14:tracePt t="130899" x="8470900" y="3035300"/>
          <p14:tracePt t="130915" x="8674100" y="3028950"/>
          <p14:tracePt t="130917" x="0" y="0"/>
        </p14:tracePtLst>
        <p14:tracePtLst>
          <p14:tracePt t="133982" x="9652000" y="2565400"/>
          <p14:tracePt t="134198" x="9632950" y="2578100"/>
          <p14:tracePt t="134214" x="9613900" y="2597150"/>
          <p14:tracePt t="134231" x="9594850" y="2597150"/>
          <p14:tracePt t="134231" x="9582150" y="2609850"/>
          <p14:tracePt t="134247" x="9575800" y="2609850"/>
          <p14:tracePt t="134264" x="9569450" y="2628900"/>
          <p14:tracePt t="134281" x="9556750" y="2647950"/>
          <p14:tracePt t="134297" x="9531350" y="2667000"/>
          <p14:tracePt t="134314" x="9512300" y="2692400"/>
          <p14:tracePt t="134314" x="9499600" y="2705100"/>
          <p14:tracePt t="134331" x="9467850" y="2743200"/>
          <p14:tracePt t="134348" x="9455150" y="2774950"/>
          <p14:tracePt t="134364" x="9442450" y="2813050"/>
          <p14:tracePt t="134381" x="9429750" y="2844800"/>
          <p14:tracePt t="134381" x="9429750" y="2851150"/>
          <p14:tracePt t="134399" x="9423400" y="2876550"/>
          <p14:tracePt t="134414" x="9423400" y="2889250"/>
          <p14:tracePt t="134431" x="9423400" y="2908300"/>
          <p14:tracePt t="134447" x="9423400" y="2927350"/>
          <p14:tracePt t="134464" x="9423400" y="2971800"/>
          <p14:tracePt t="134464" x="9429750" y="2971800"/>
          <p14:tracePt t="134481" x="9442450" y="3003550"/>
          <p14:tracePt t="134498" x="9455150" y="3028950"/>
          <p14:tracePt t="134514" x="9480550" y="3041650"/>
          <p14:tracePt t="134514" x="9480550" y="3048000"/>
          <p14:tracePt t="134531" x="9486900" y="3054350"/>
          <p14:tracePt t="134548" x="9505950" y="3073400"/>
          <p14:tracePt t="134564" x="9537700" y="3092450"/>
          <p14:tracePt t="134581" x="9563100" y="3098800"/>
          <p14:tracePt t="134598" x="9620250" y="3098800"/>
          <p14:tracePt t="134598" x="9645650" y="3098800"/>
          <p14:tracePt t="134615" x="9696450" y="3092450"/>
          <p14:tracePt t="134631" x="9747250" y="3060700"/>
          <p14:tracePt t="134648" x="9779000" y="3048000"/>
          <p14:tracePt t="134664" x="9810750" y="3035300"/>
          <p14:tracePt t="134683" x="9842500" y="3016250"/>
          <p14:tracePt t="134697" x="9848850" y="3003550"/>
          <p14:tracePt t="134714" x="9867900" y="2997200"/>
          <p14:tracePt t="134731" x="9880600" y="2990850"/>
          <p14:tracePt t="134748" x="9886950" y="2978150"/>
          <p14:tracePt t="134764" x="9893300" y="2971800"/>
          <p14:tracePt t="134781" x="9893300" y="2965450"/>
          <p14:tracePt t="134797" x="9899650" y="2959100"/>
          <p14:tracePt t="134814" x="9906000" y="2946400"/>
          <p14:tracePt t="134814" x="9918700" y="2940050"/>
          <p14:tracePt t="134832" x="9925050" y="2895600"/>
          <p14:tracePt t="134847" x="9925050" y="2863850"/>
          <p14:tracePt t="134864" x="9925050" y="2851150"/>
          <p14:tracePt t="134880" x="9925050" y="2832100"/>
          <p14:tracePt t="134880" x="9925050" y="2813050"/>
          <p14:tracePt t="134897" x="9925050" y="2800350"/>
          <p14:tracePt t="134897" x="9912350" y="2794000"/>
          <p14:tracePt t="134914" x="9899650" y="2762250"/>
          <p14:tracePt t="134930" x="9893300" y="2743200"/>
          <p14:tracePt t="134947" x="9880600" y="2717800"/>
          <p14:tracePt t="134964" x="9867900" y="2705100"/>
          <p14:tracePt t="134964" x="9848850" y="2679700"/>
          <p14:tracePt t="134980" x="9836150" y="2673350"/>
          <p14:tracePt t="134997" x="9817100" y="2654300"/>
          <p14:tracePt t="135014" x="9804400" y="2635250"/>
          <p14:tracePt t="135031" x="9785350" y="2616200"/>
          <p14:tracePt t="135031" x="9779000" y="2609850"/>
          <p14:tracePt t="135048" x="9759950" y="2603500"/>
          <p14:tracePt t="135064" x="9747250" y="2597150"/>
          <p14:tracePt t="135081" x="9734550" y="2597150"/>
          <p14:tracePt t="135097" x="9728200" y="2597150"/>
          <p14:tracePt t="135115" x="9715500" y="2597150"/>
          <p14:tracePt t="135131" x="9709150" y="2597150"/>
          <p14:tracePt t="135147" x="9702800" y="2597150"/>
          <p14:tracePt t="135164" x="9696450" y="2597150"/>
          <p14:tracePt t="135164" x="0" y="0"/>
        </p14:tracePtLst>
      </p14:laserTraceLst>
    </p:ext>
    <p:ext uri="{E180D4A7-C9FB-4DFB-919C-405C955672EB}">
      <p14:showEvtLst xmlns:p14="http://schemas.microsoft.com/office/powerpoint/2010/main">
        <p14:playEvt time="0" objId="2"/>
        <p14:stopEvt time="167586" objId="2"/>
      </p14:showEvt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245" y="1644004"/>
            <a:ext cx="7510698" cy="4351338"/>
          </a:xfrm>
        </p:spPr>
        <p:txBody>
          <a:bodyPr>
            <a:normAutofit/>
          </a:bodyPr>
          <a:lstStyle/>
          <a:p>
            <a:r>
              <a:rPr lang="en-US" sz="2200" dirty="0"/>
              <a:t>POS T</a:t>
            </a:r>
            <a:r>
              <a:rPr lang="en-US" sz="2200" dirty="0" smtClean="0"/>
              <a:t>agging: checks </a:t>
            </a:r>
            <a:r>
              <a:rPr lang="en-US" sz="2200" dirty="0"/>
              <a:t>if the neural network can understand the structure of a </a:t>
            </a:r>
            <a:r>
              <a:rPr lang="en-US" sz="2200" dirty="0" smtClean="0"/>
              <a:t>sentence and </a:t>
            </a:r>
            <a:r>
              <a:rPr lang="en-US" sz="2200" dirty="0"/>
              <a:t>its various </a:t>
            </a:r>
            <a:r>
              <a:rPr lang="en-US" sz="2200" dirty="0" smtClean="0"/>
              <a:t>components.</a:t>
            </a:r>
          </a:p>
          <a:p>
            <a:r>
              <a:rPr lang="en-US" sz="2200" dirty="0" smtClean="0"/>
              <a:t>Aspect Relation Classification: checks </a:t>
            </a:r>
            <a:r>
              <a:rPr lang="en-US" sz="2200" dirty="0"/>
              <a:t>if the neural network is encoding information about the </a:t>
            </a:r>
            <a:r>
              <a:rPr lang="en-US" sz="2200" dirty="0" smtClean="0"/>
              <a:t>relationship between </a:t>
            </a:r>
            <a:r>
              <a:rPr lang="en-US" sz="2200" dirty="0"/>
              <a:t>a context word and the </a:t>
            </a:r>
            <a:r>
              <a:rPr lang="en-US" sz="2200" dirty="0" smtClean="0"/>
              <a:t>target.</a:t>
            </a:r>
          </a:p>
          <a:p>
            <a:r>
              <a:rPr lang="en-US" sz="2200" dirty="0"/>
              <a:t>Word Sentiment </a:t>
            </a:r>
            <a:r>
              <a:rPr lang="en-US" sz="2200" dirty="0" smtClean="0"/>
              <a:t>Classification: checks if </a:t>
            </a:r>
            <a:r>
              <a:rPr lang="en-US" sz="2200" dirty="0"/>
              <a:t>the neural network can correctly detect the sentiment of the word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Aspect-Related </a:t>
            </a:r>
            <a:r>
              <a:rPr lang="en-US" sz="2200" dirty="0"/>
              <a:t>Sentiment </a:t>
            </a:r>
            <a:r>
              <a:rPr lang="en-US" sz="2200" dirty="0" smtClean="0"/>
              <a:t>Classification: </a:t>
            </a:r>
            <a:r>
              <a:rPr lang="en-US" sz="2200" dirty="0"/>
              <a:t>checks </a:t>
            </a:r>
            <a:r>
              <a:rPr lang="en-US" sz="2200" dirty="0" smtClean="0"/>
              <a:t>if the </a:t>
            </a:r>
            <a:r>
              <a:rPr lang="en-US" sz="2200" dirty="0"/>
              <a:t>neural network can identify the words that have a relation to the target </a:t>
            </a:r>
            <a:r>
              <a:rPr lang="en-US" sz="2200" dirty="0" smtClean="0"/>
              <a:t>and what </a:t>
            </a:r>
            <a:r>
              <a:rPr lang="en-US" sz="2200" dirty="0"/>
              <a:t>sentiment they hold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Aspect Mention Tagging: check </a:t>
            </a:r>
            <a:r>
              <a:rPr lang="en-US" sz="2200" dirty="0"/>
              <a:t>if the neural network </a:t>
            </a:r>
            <a:r>
              <a:rPr lang="en-US" sz="2200" dirty="0" smtClean="0"/>
              <a:t>can identify </a:t>
            </a:r>
            <a:r>
              <a:rPr lang="en-US" sz="2200" dirty="0"/>
              <a:t>various aspects </a:t>
            </a:r>
            <a:r>
              <a:rPr lang="en-US" sz="2200" dirty="0" smtClean="0"/>
              <a:t>present in the domain ontology.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sz="18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</a:rPr>
              <a:t>Diagnostic Classification – Tested hypothesis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7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8753" y="1671774"/>
            <a:ext cx="3981450" cy="561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211" y="2508465"/>
            <a:ext cx="3962400" cy="76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8279" y="3381282"/>
            <a:ext cx="4067175" cy="6286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75349" y="4135779"/>
            <a:ext cx="3971925" cy="8953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2566" y="5177701"/>
            <a:ext cx="3933825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25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 advTm="167631"/>
    </mc:Choice>
    <mc:Fallback xmlns="">
      <p:transition spd="slow" advTm="167631"/>
    </mc:Fallback>
  </mc:AlternateContent>
  <p:timing>
    <p:tnLst>
      <p:par>
        <p:cTn id="1" dur="indefinite" restart="never" nodeType="tmRoot"/>
      </p:par>
    </p:tnLst>
  </p:timing>
  <p:extLst mod="1">
    <p:ext uri="{3A86A75C-4F4B-4683-9AE1-C65F6400EC91}">
      <p14:laserTraceLst xmlns:p14="http://schemas.microsoft.com/office/powerpoint/2010/main">
        <p14:tracePtLst>
          <p14:tracePt t="116737" x="6534150" y="2451100"/>
          <p14:tracePt t="117020" x="6559550" y="2451100"/>
          <p14:tracePt t="117037" x="6680200" y="2470150"/>
          <p14:tracePt t="117053" x="6788150" y="2489200"/>
          <p14:tracePt t="117053" x="6826250" y="2495550"/>
          <p14:tracePt t="117072" x="6883400" y="2501900"/>
          <p14:tracePt t="117086" x="6934200" y="2514600"/>
          <p14:tracePt t="117103" x="6965950" y="2514600"/>
          <p14:tracePt t="117120" x="6978650" y="2514600"/>
          <p14:tracePt t="117137" x="6997700" y="2514600"/>
          <p14:tracePt t="117137" x="7004050" y="2514600"/>
          <p14:tracePt t="117154" x="7010400" y="2514600"/>
          <p14:tracePt t="117170" x="7023100" y="2514600"/>
          <p14:tracePt t="117186" x="7029450" y="2514600"/>
          <p14:tracePt t="117203" x="7054850" y="2514600"/>
          <p14:tracePt t="117203" x="7067550" y="2514600"/>
          <p14:tracePt t="117221" x="7086600" y="2508250"/>
          <p14:tracePt t="117236" x="7124700" y="2508250"/>
          <p14:tracePt t="117253" x="7150100" y="2501900"/>
          <p14:tracePt t="117270" x="7194550" y="2508250"/>
          <p14:tracePt t="117270" x="7219950" y="2508250"/>
          <p14:tracePt t="117286" x="7264400" y="2514600"/>
          <p14:tracePt t="117286" x="7308850" y="2514600"/>
          <p14:tracePt t="117303" x="7404100" y="2540000"/>
          <p14:tracePt t="117320" x="7454900" y="2546350"/>
          <p14:tracePt t="117337" x="7473950" y="2546350"/>
          <p14:tracePt t="117337" x="7499350" y="2546350"/>
          <p14:tracePt t="117354" x="7499350" y="2552700"/>
          <p14:tracePt t="117370" x="7512050" y="2552700"/>
          <p14:tracePt t="117371" x="0" y="0"/>
        </p14:tracePtLst>
        <p14:tracePtLst>
          <p14:tracePt t="118303" x="10693400" y="2425700"/>
          <p14:tracePt t="118453" x="10941050" y="2501900"/>
          <p14:tracePt t="118469" x="11029950" y="2533650"/>
          <p14:tracePt t="118486" x="11068050" y="2559050"/>
          <p14:tracePt t="118503" x="11099800" y="2565400"/>
          <p14:tracePt t="118503" x="11118850" y="2571750"/>
          <p14:tracePt t="118536" x="11131550" y="2578100"/>
          <p14:tracePt t="118553" x="11137900" y="2578100"/>
          <p14:tracePt t="118570" x="11144250" y="2578100"/>
          <p14:tracePt t="118586" x="11156950" y="2584450"/>
          <p14:tracePt t="118603" x="11163300" y="2584450"/>
          <p14:tracePt t="118620" x="11188700" y="2590800"/>
          <p14:tracePt t="118638" x="11201400" y="2590800"/>
          <p14:tracePt t="118638" x="11220450" y="2590800"/>
          <p14:tracePt t="118653" x="11239500" y="2590800"/>
          <p14:tracePt t="118669" x="11264900" y="2590800"/>
          <p14:tracePt t="118687" x="11277600" y="2590800"/>
          <p14:tracePt t="118703" x="11322050" y="2590800"/>
          <p14:tracePt t="118703" x="11334750" y="2590800"/>
          <p14:tracePt t="118719" x="11353800" y="2590800"/>
          <p14:tracePt t="118736" x="11404600" y="2590800"/>
          <p14:tracePt t="118753" x="11417300" y="2590800"/>
          <p14:tracePt t="118769" x="11436350" y="2590800"/>
          <p14:tracePt t="118803" x="11449050" y="2590800"/>
          <p14:tracePt t="118819" x="11455400" y="2590800"/>
          <p14:tracePt t="118836" x="11461750" y="2590800"/>
          <p14:tracePt t="118853" x="11468100" y="2590800"/>
          <p14:tracePt t="118870" x="11480800" y="2590800"/>
          <p14:tracePt t="118886" x="11487150" y="2584450"/>
          <p14:tracePt t="118903" x="11499850" y="2584450"/>
          <p14:tracePt t="118920" x="11506200" y="2578100"/>
          <p14:tracePt t="118936" x="11512550" y="2578100"/>
          <p14:tracePt t="118953" x="11518900" y="2578100"/>
          <p14:tracePt t="118969" x="11518900" y="2571750"/>
          <p14:tracePt t="118986" x="11525250" y="2571750"/>
          <p14:tracePt t="119006" x="11531600" y="2571750"/>
          <p14:tracePt t="119020" x="11544300" y="2571750"/>
          <p14:tracePt t="119070" x="11550650" y="2565400"/>
          <p14:tracePt t="119102" x="11557000" y="2559050"/>
          <p14:tracePt t="119120" x="11563350" y="2559050"/>
          <p14:tracePt t="119136" x="11569700" y="2552700"/>
          <p14:tracePt t="119153" x="11576050" y="2552700"/>
          <p14:tracePt t="119169" x="11588750" y="2552700"/>
          <p14:tracePt t="119186" x="11601450" y="2546350"/>
          <p14:tracePt t="119269" x="0" y="0"/>
        </p14:tracePtLst>
        <p14:tracePtLst>
          <p14:tracePt t="129932" x="8426450" y="2622550"/>
          <p14:tracePt t="130099" x="8420100" y="2673350"/>
          <p14:tracePt t="130116" x="8420100" y="2711450"/>
          <p14:tracePt t="130133" x="8420100" y="2724150"/>
          <p14:tracePt t="130149" x="8420100" y="2730500"/>
          <p14:tracePt t="130166" x="8420100" y="2755900"/>
          <p14:tracePt t="130182" x="8426450" y="2762250"/>
          <p14:tracePt t="130199" x="8426450" y="2768600"/>
          <p14:tracePt t="130216" x="8432800" y="2768600"/>
          <p14:tracePt t="130232" x="8464550" y="2774950"/>
          <p14:tracePt t="130249" x="8509000" y="2774950"/>
          <p14:tracePt t="130266" x="8547100" y="2774950"/>
          <p14:tracePt t="130282" x="8559800" y="2774950"/>
          <p14:tracePt t="130300" x="8572500" y="2774950"/>
          <p14:tracePt t="130315" x="8591550" y="2774950"/>
          <p14:tracePt t="130332" x="8616950" y="2774950"/>
          <p14:tracePt t="130349" x="8636000" y="2774950"/>
          <p14:tracePt t="130366" x="8661400" y="2774950"/>
          <p14:tracePt t="130382" x="8686800" y="2768600"/>
          <p14:tracePt t="130399" x="8699500" y="2762250"/>
          <p14:tracePt t="130416" x="8731250" y="2743200"/>
          <p14:tracePt t="130432" x="8769350" y="2730500"/>
          <p14:tracePt t="130432" x="8775700" y="2724150"/>
          <p14:tracePt t="130449" x="8782050" y="2724150"/>
          <p14:tracePt t="130465" x="8794750" y="2717800"/>
          <p14:tracePt t="130482" x="8801100" y="2711450"/>
          <p14:tracePt t="130499" x="8807450" y="2711450"/>
          <p14:tracePt t="130515" x="8807450" y="2705100"/>
          <p14:tracePt t="130534" x="8807450" y="2686050"/>
          <p14:tracePt t="130549" x="8801100" y="2679700"/>
          <p14:tracePt t="130565" x="8756650" y="2647950"/>
          <p14:tracePt t="130582" x="8731250" y="2628900"/>
          <p14:tracePt t="130582" x="8699500" y="2622550"/>
          <p14:tracePt t="130599" x="8667750" y="2609850"/>
          <p14:tracePt t="130615" x="8616950" y="2597150"/>
          <p14:tracePt t="130632" x="8578850" y="2597150"/>
          <p14:tracePt t="130649" x="8547100" y="2597150"/>
          <p14:tracePt t="130649" x="8540750" y="2603500"/>
          <p14:tracePt t="130665" x="8515350" y="2609850"/>
          <p14:tracePt t="130682" x="8496300" y="2622550"/>
          <p14:tracePt t="130699" x="8477250" y="2641600"/>
          <p14:tracePt t="130716" x="8445500" y="2667000"/>
          <p14:tracePt t="130716" x="8420100" y="2705100"/>
          <p14:tracePt t="130733" x="8407400" y="2724150"/>
          <p14:tracePt t="130749" x="8388350" y="2743200"/>
          <p14:tracePt t="130765" x="8375650" y="2768600"/>
          <p14:tracePt t="130782" x="8369300" y="2787650"/>
          <p14:tracePt t="130782" x="8369300" y="2794000"/>
          <p14:tracePt t="130799" x="8362950" y="2800350"/>
          <p14:tracePt t="130799" x="8356600" y="2825750"/>
          <p14:tracePt t="130817" x="8350250" y="2851150"/>
          <p14:tracePt t="130832" x="8331200" y="2889250"/>
          <p14:tracePt t="130848" x="8331200" y="2914650"/>
          <p14:tracePt t="130866" x="8337550" y="2952750"/>
          <p14:tracePt t="130882" x="8350250" y="2971800"/>
          <p14:tracePt t="130899" x="8470900" y="3035300"/>
          <p14:tracePt t="130915" x="8674100" y="3028950"/>
          <p14:tracePt t="130917" x="0" y="0"/>
        </p14:tracePtLst>
        <p14:tracePtLst>
          <p14:tracePt t="133982" x="9652000" y="2565400"/>
          <p14:tracePt t="134198" x="9632950" y="2578100"/>
          <p14:tracePt t="134214" x="9613900" y="2597150"/>
          <p14:tracePt t="134231" x="9594850" y="2597150"/>
          <p14:tracePt t="134231" x="9582150" y="2609850"/>
          <p14:tracePt t="134247" x="9575800" y="2609850"/>
          <p14:tracePt t="134264" x="9569450" y="2628900"/>
          <p14:tracePt t="134281" x="9556750" y="2647950"/>
          <p14:tracePt t="134297" x="9531350" y="2667000"/>
          <p14:tracePt t="134314" x="9512300" y="2692400"/>
          <p14:tracePt t="134314" x="9499600" y="2705100"/>
          <p14:tracePt t="134331" x="9467850" y="2743200"/>
          <p14:tracePt t="134348" x="9455150" y="2774950"/>
          <p14:tracePt t="134364" x="9442450" y="2813050"/>
          <p14:tracePt t="134381" x="9429750" y="2844800"/>
          <p14:tracePt t="134381" x="9429750" y="2851150"/>
          <p14:tracePt t="134399" x="9423400" y="2876550"/>
          <p14:tracePt t="134414" x="9423400" y="2889250"/>
          <p14:tracePt t="134431" x="9423400" y="2908300"/>
          <p14:tracePt t="134447" x="9423400" y="2927350"/>
          <p14:tracePt t="134464" x="9423400" y="2971800"/>
          <p14:tracePt t="134464" x="9429750" y="2971800"/>
          <p14:tracePt t="134481" x="9442450" y="3003550"/>
          <p14:tracePt t="134498" x="9455150" y="3028950"/>
          <p14:tracePt t="134514" x="9480550" y="3041650"/>
          <p14:tracePt t="134514" x="9480550" y="3048000"/>
          <p14:tracePt t="134531" x="9486900" y="3054350"/>
          <p14:tracePt t="134548" x="9505950" y="3073400"/>
          <p14:tracePt t="134564" x="9537700" y="3092450"/>
          <p14:tracePt t="134581" x="9563100" y="3098800"/>
          <p14:tracePt t="134598" x="9620250" y="3098800"/>
          <p14:tracePt t="134598" x="9645650" y="3098800"/>
          <p14:tracePt t="134615" x="9696450" y="3092450"/>
          <p14:tracePt t="134631" x="9747250" y="3060700"/>
          <p14:tracePt t="134648" x="9779000" y="3048000"/>
          <p14:tracePt t="134664" x="9810750" y="3035300"/>
          <p14:tracePt t="134683" x="9842500" y="3016250"/>
          <p14:tracePt t="134697" x="9848850" y="3003550"/>
          <p14:tracePt t="134714" x="9867900" y="2997200"/>
          <p14:tracePt t="134731" x="9880600" y="2990850"/>
          <p14:tracePt t="134748" x="9886950" y="2978150"/>
          <p14:tracePt t="134764" x="9893300" y="2971800"/>
          <p14:tracePt t="134781" x="9893300" y="2965450"/>
          <p14:tracePt t="134797" x="9899650" y="2959100"/>
          <p14:tracePt t="134814" x="9906000" y="2946400"/>
          <p14:tracePt t="134814" x="9918700" y="2940050"/>
          <p14:tracePt t="134832" x="9925050" y="2895600"/>
          <p14:tracePt t="134847" x="9925050" y="2863850"/>
          <p14:tracePt t="134864" x="9925050" y="2851150"/>
          <p14:tracePt t="134880" x="9925050" y="2832100"/>
          <p14:tracePt t="134880" x="9925050" y="2813050"/>
          <p14:tracePt t="134897" x="9925050" y="2800350"/>
          <p14:tracePt t="134897" x="9912350" y="2794000"/>
          <p14:tracePt t="134914" x="9899650" y="2762250"/>
          <p14:tracePt t="134930" x="9893300" y="2743200"/>
          <p14:tracePt t="134947" x="9880600" y="2717800"/>
          <p14:tracePt t="134964" x="9867900" y="2705100"/>
          <p14:tracePt t="134964" x="9848850" y="2679700"/>
          <p14:tracePt t="134980" x="9836150" y="2673350"/>
          <p14:tracePt t="134997" x="9817100" y="2654300"/>
          <p14:tracePt t="135014" x="9804400" y="2635250"/>
          <p14:tracePt t="135031" x="9785350" y="2616200"/>
          <p14:tracePt t="135031" x="9779000" y="2609850"/>
          <p14:tracePt t="135048" x="9759950" y="2603500"/>
          <p14:tracePt t="135064" x="9747250" y="2597150"/>
          <p14:tracePt t="135081" x="9734550" y="2597150"/>
          <p14:tracePt t="135097" x="9728200" y="2597150"/>
          <p14:tracePt t="135115" x="9715500" y="2597150"/>
          <p14:tracePt t="135131" x="9709150" y="2597150"/>
          <p14:tracePt t="135147" x="9702800" y="2597150"/>
          <p14:tracePt t="135164" x="9696450" y="2597150"/>
          <p14:tracePt t="135164" x="0" y="0"/>
        </p14:tracePtLst>
      </p14:laserTraceLst>
    </p:ext>
    <p:ext uri="{E180D4A7-C9FB-4DFB-919C-405C955672EB}">
      <p14:showEvtLst xmlns:p14="http://schemas.microsoft.com/office/powerpoint/2010/main">
        <p14:playEvt time="0" objId="2"/>
        <p14:stopEvt time="167586" objId="2"/>
      </p14:showEvt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401175" cy="4351338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The training relies on the labels provided by the Stanford POS tagger (5 classes).</a:t>
            </a:r>
          </a:p>
          <a:p>
            <a:r>
              <a:rPr lang="en-US" sz="1800" dirty="0" smtClean="0"/>
              <a:t>The results shows </a:t>
            </a:r>
            <a:r>
              <a:rPr lang="en-US" sz="1800" dirty="0"/>
              <a:t>that the accuracy is </a:t>
            </a:r>
            <a:r>
              <a:rPr lang="en-US" sz="1800" dirty="0" smtClean="0"/>
              <a:t>highest for </a:t>
            </a:r>
            <a:r>
              <a:rPr lang="en-US" sz="1800" dirty="0"/>
              <a:t>the embedding layer but falls as we move deeper into the neural </a:t>
            </a:r>
            <a:r>
              <a:rPr lang="en-US" sz="1800" dirty="0" smtClean="0"/>
              <a:t>network. </a:t>
            </a:r>
            <a:r>
              <a:rPr lang="en-US" sz="1800" dirty="0"/>
              <a:t>A similar trend is shown by </a:t>
            </a:r>
            <a:r>
              <a:rPr lang="en-US" sz="1800" dirty="0" smtClean="0"/>
              <a:t>the F1 scores. </a:t>
            </a:r>
          </a:p>
          <a:p>
            <a:r>
              <a:rPr lang="en-US" sz="1800" dirty="0" smtClean="0"/>
              <a:t>Overall, the embedding layer </a:t>
            </a:r>
            <a:r>
              <a:rPr lang="en-US" sz="1800" dirty="0"/>
              <a:t>tends to best encode information about the structure of the sentence, </a:t>
            </a:r>
            <a:r>
              <a:rPr lang="en-US" sz="1800" dirty="0" smtClean="0"/>
              <a:t>while the </a:t>
            </a:r>
            <a:r>
              <a:rPr lang="en-US" sz="1800" dirty="0"/>
              <a:t>information is lost or becomes less pronounced in the data as it moves </a:t>
            </a:r>
            <a:r>
              <a:rPr lang="en-US" sz="1800" dirty="0" smtClean="0"/>
              <a:t>deeper into </a:t>
            </a:r>
            <a:r>
              <a:rPr lang="en-US" sz="1800" dirty="0"/>
              <a:t>the network.</a:t>
            </a:r>
            <a:endParaRPr lang="en-US" sz="18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>
                <a:solidFill>
                  <a:srgbClr val="002060"/>
                </a:solidFill>
              </a:rPr>
              <a:t>Diagnostic Classification for </a:t>
            </a:r>
            <a:r>
              <a:rPr lang="en-US" sz="2800" b="1" dirty="0" smtClean="0">
                <a:solidFill>
                  <a:srgbClr val="002060"/>
                </a:solidFill>
              </a:rPr>
              <a:t>POS Tagging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209280"/>
              </p:ext>
            </p:extLst>
          </p:nvPr>
        </p:nvGraphicFramePr>
        <p:xfrm>
          <a:off x="1952626" y="3881966"/>
          <a:ext cx="7683499" cy="22250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33649"/>
                <a:gridCol w="1762125"/>
                <a:gridCol w="1685925"/>
                <a:gridCol w="1701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Layer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u="none" strike="noStrike" kern="1200" baseline="0" dirty="0" smtClean="0"/>
                        <a:t>Accuracy (%)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u="none" strike="noStrike" kern="1200" baseline="0" dirty="0" smtClean="0"/>
                        <a:t>F1 (%)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Number of Neurons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Embedding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65.51%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69.96%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Hidden State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58.18%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63.58%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700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55.57%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61.53%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55.54%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r>
                        <a:rPr lang="en-US" sz="1400" u="none" strike="noStrike" kern="1200" baseline="0" dirty="0" smtClean="0"/>
                        <a:t>1.62%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r>
                        <a:rPr lang="en-US" sz="1400" u="none" strike="noStrike" kern="1200" baseline="0" dirty="0" smtClean="0"/>
                        <a:t>6.50%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62.19%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700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8860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401175" cy="4351338"/>
          </a:xfrm>
        </p:spPr>
        <p:txBody>
          <a:bodyPr>
            <a:normAutofit/>
          </a:bodyPr>
          <a:lstStyle/>
          <a:p>
            <a:r>
              <a:rPr lang="en-US" sz="1800" dirty="0" smtClean="0"/>
              <a:t>The diagnostic classifier is trained using the word relations with respect to the aspect target indicated by the Stanford Dependency Parser (2 classes).</a:t>
            </a:r>
          </a:p>
          <a:p>
            <a:r>
              <a:rPr lang="en-US" sz="1800" dirty="0" smtClean="0"/>
              <a:t>The accuracy and the F1 score </a:t>
            </a:r>
            <a:r>
              <a:rPr lang="en-US" sz="1800" dirty="0"/>
              <a:t>suggests that the model can identify words related to the </a:t>
            </a:r>
            <a:r>
              <a:rPr lang="en-US" sz="1800" dirty="0" smtClean="0"/>
              <a:t>aspect better as </a:t>
            </a:r>
            <a:r>
              <a:rPr lang="en-US" sz="1800" dirty="0"/>
              <a:t>we move deeper into the neural </a:t>
            </a:r>
            <a:r>
              <a:rPr lang="en-US" sz="1800" dirty="0" smtClean="0"/>
              <a:t>network.</a:t>
            </a:r>
          </a:p>
          <a:p>
            <a:r>
              <a:rPr lang="en-US" sz="1800" dirty="0" smtClean="0"/>
              <a:t>Although </a:t>
            </a:r>
            <a:r>
              <a:rPr lang="en-US" sz="1800" dirty="0"/>
              <a:t>there is a small </a:t>
            </a:r>
            <a:r>
              <a:rPr lang="en-US" sz="1800" dirty="0" smtClean="0"/>
              <a:t>drop moving </a:t>
            </a:r>
            <a:r>
              <a:rPr lang="en-US" sz="1800" dirty="0"/>
              <a:t>into the hierarchical layers, the model is able to identify words related </a:t>
            </a:r>
            <a:r>
              <a:rPr lang="en-US" sz="1800" dirty="0" smtClean="0"/>
              <a:t>to the aspect relatively well. </a:t>
            </a:r>
            <a:r>
              <a:rPr lang="en-US" sz="1800" dirty="0"/>
              <a:t>A possible reason for the </a:t>
            </a:r>
            <a:r>
              <a:rPr lang="en-US" sz="1800" dirty="0" smtClean="0"/>
              <a:t>hidden state </a:t>
            </a:r>
            <a:r>
              <a:rPr lang="en-US" sz="1800" dirty="0"/>
              <a:t>performing better than the hierarchical layers could be that some </a:t>
            </a:r>
            <a:r>
              <a:rPr lang="en-US" sz="1800" dirty="0" smtClean="0"/>
              <a:t>words are </a:t>
            </a:r>
            <a:r>
              <a:rPr lang="en-US" sz="1800" dirty="0"/>
              <a:t>related to the aspect but have no sentiment </a:t>
            </a:r>
            <a:r>
              <a:rPr lang="en-US" sz="1800" dirty="0" smtClean="0"/>
              <a:t>value</a:t>
            </a:r>
            <a:r>
              <a:rPr lang="en-US" sz="1800" dirty="0"/>
              <a:t>.</a:t>
            </a:r>
            <a:endParaRPr lang="en-US" sz="2200" dirty="0" smtClean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517452"/>
            <a:ext cx="12192000" cy="765544"/>
          </a:xfrm>
          <a:noFill/>
        </p:spPr>
        <p:txBody>
          <a:bodyPr>
            <a:normAutofit/>
          </a:bodyPr>
          <a:lstStyle/>
          <a:p>
            <a:pPr marL="914400" indent="-914400"/>
            <a:r>
              <a:rPr lang="en-US" sz="2800" dirty="0" smtClean="0">
                <a:solidFill>
                  <a:srgbClr val="002060"/>
                </a:solidFill>
              </a:rPr>
              <a:t>          </a:t>
            </a:r>
            <a:r>
              <a:rPr lang="en-US" sz="2800" b="1" dirty="0">
                <a:solidFill>
                  <a:srgbClr val="002060"/>
                </a:solidFill>
              </a:rPr>
              <a:t>Diagnostic Classification for Aspect Relation Classification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36B7F-B55B-492C-87A4-4161FE6EE3F7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268310"/>
              </p:ext>
            </p:extLst>
          </p:nvPr>
        </p:nvGraphicFramePr>
        <p:xfrm>
          <a:off x="1915813" y="4268888"/>
          <a:ext cx="7683499" cy="22250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33649"/>
                <a:gridCol w="1762125"/>
                <a:gridCol w="1685925"/>
                <a:gridCol w="1701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Layer</a:t>
                      </a:r>
                      <a:endParaRPr lang="en-US" sz="1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u="none" strike="noStrike" kern="1200" baseline="0" dirty="0" smtClean="0"/>
                        <a:t>Accuracy (%)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u="none" strike="noStrike" kern="1200" baseline="0" dirty="0" smtClean="0"/>
                        <a:t>F1 (%)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Number of Neurons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Embedding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73.06%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78.03%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Hidden State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82.38%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84.04%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80.85%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82.79%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81.89%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83.53%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/>
                        <a:t>Hierarchical Weighted State 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80.66%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82.58%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900</a:t>
                      </a:r>
                      <a:endParaRPr lang="en-US" sz="14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036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3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6596</TotalTime>
  <Words>1576</Words>
  <Application>Microsoft Office PowerPoint</Application>
  <PresentationFormat>Widescreen</PresentationFormat>
  <Paragraphs>258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Explaining a Deep Neural Model with Hierarchical Attention for Aspect-Based Sentiment Classification Using Diagnostic Classifiers </vt:lpstr>
      <vt:lpstr>           Introduction</vt:lpstr>
      <vt:lpstr>          LCR-Rot hop++</vt:lpstr>
      <vt:lpstr>          LCR-Rot hop++</vt:lpstr>
      <vt:lpstr>          Diagnostic Classification</vt:lpstr>
      <vt:lpstr>          Diagnostic Classification - Example</vt:lpstr>
      <vt:lpstr>          Diagnostic Classification – Tested hypothesis</vt:lpstr>
      <vt:lpstr>          Diagnostic Classification for POS Tagging</vt:lpstr>
      <vt:lpstr>          Diagnostic Classification for Aspect Relation Classification</vt:lpstr>
      <vt:lpstr>          Diagnostic Classification for Word Sentiment Classification</vt:lpstr>
      <vt:lpstr>          Diagnostic Classification for Aspect-Related Sentiment Classification</vt:lpstr>
      <vt:lpstr>          Diagnostic Classification for Aspect Mention Tagging</vt:lpstr>
      <vt:lpstr>          Diagnostic Classification - Overview</vt:lpstr>
      <vt:lpstr>           Conclusion</vt:lpstr>
      <vt:lpstr>           Future work</vt:lpstr>
      <vt:lpstr>  Thank you!    For questions, please send an email to maria.trusca@csie.ase.ro  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Hybrid Approach for Aspect-Based Sentiment Analysis Using  Deep Contextual Word Embeddings and Hierarchical Attention</dc:title>
  <dc:creator>Maria Trusca</dc:creator>
  <cp:lastModifiedBy>Maria Trusca</cp:lastModifiedBy>
  <cp:revision>239</cp:revision>
  <dcterms:created xsi:type="dcterms:W3CDTF">2020-05-09T15:07:37Z</dcterms:created>
  <dcterms:modified xsi:type="dcterms:W3CDTF">2022-07-05T10:51:08Z</dcterms:modified>
</cp:coreProperties>
</file>