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84" r:id="rId3"/>
    <p:sldId id="268" r:id="rId4"/>
    <p:sldId id="270" r:id="rId5"/>
    <p:sldId id="294" r:id="rId6"/>
    <p:sldId id="271" r:id="rId7"/>
    <p:sldId id="285" r:id="rId8"/>
    <p:sldId id="272" r:id="rId9"/>
    <p:sldId id="273" r:id="rId10"/>
    <p:sldId id="274" r:id="rId11"/>
    <p:sldId id="260" r:id="rId12"/>
    <p:sldId id="275" r:id="rId13"/>
    <p:sldId id="276" r:id="rId14"/>
    <p:sldId id="277" r:id="rId15"/>
    <p:sldId id="307" r:id="rId16"/>
    <p:sldId id="280" r:id="rId17"/>
    <p:sldId id="305" r:id="rId18"/>
    <p:sldId id="306" r:id="rId19"/>
    <p:sldId id="308" r:id="rId20"/>
    <p:sldId id="278" r:id="rId21"/>
    <p:sldId id="286" r:id="rId22"/>
    <p:sldId id="287" r:id="rId23"/>
    <p:sldId id="288" r:id="rId24"/>
    <p:sldId id="290" r:id="rId25"/>
    <p:sldId id="310" r:id="rId26"/>
    <p:sldId id="309" r:id="rId27"/>
    <p:sldId id="295" r:id="rId28"/>
    <p:sldId id="298" r:id="rId29"/>
    <p:sldId id="301" r:id="rId30"/>
    <p:sldId id="299" r:id="rId31"/>
    <p:sldId id="296" r:id="rId32"/>
    <p:sldId id="297" r:id="rId33"/>
    <p:sldId id="302" r:id="rId34"/>
    <p:sldId id="303" r:id="rId35"/>
    <p:sldId id="304" r:id="rId36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8"/>
    </p:embeddedFont>
    <p:embeddedFont>
      <p:font typeface="Museo Sans 500" panose="02000000000000000000" pitchFamily="50" charset="0"/>
      <p:regular r:id="rId39"/>
      <p:italic r:id="rId40"/>
    </p:embeddedFont>
    <p:embeddedFont>
      <p:font typeface="Museo Sans 900" panose="02000000000000000000" pitchFamily="50" charset="0"/>
      <p:bold r:id="rId41"/>
      <p:boldItalic r:id="rId42"/>
    </p:embeddedFont>
    <p:embeddedFont>
      <p:font typeface="Museo Sans 100" panose="02000000000000000000" pitchFamily="50" charset="0"/>
      <p:regular r:id="rId43"/>
      <p:italic r:id="rId44"/>
    </p:embeddedFont>
    <p:embeddedFont>
      <p:font typeface="Museo Sans 700" panose="02000000000000000000" pitchFamily="50" charset="0"/>
      <p:bold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1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5821" autoAdjust="0"/>
  </p:normalViewPr>
  <p:slideViewPr>
    <p:cSldViewPr snapToGrid="0" snapToObjects="1">
      <p:cViewPr varScale="1">
        <p:scale>
          <a:sx n="71" d="100"/>
          <a:sy n="71" d="100"/>
        </p:scale>
        <p:origin x="1157" y="53"/>
      </p:cViewPr>
      <p:guideLst>
        <p:guide orient="horz" pos="984"/>
        <p:guide pos="1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17/05/2018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Wrong </a:t>
            </a:r>
            <a:r>
              <a:rPr lang="nl-NL" dirty="0" err="1"/>
              <a:t>scaling</a:t>
            </a:r>
            <a:r>
              <a:rPr lang="nl-NL" dirty="0"/>
              <a:t> </a:t>
            </a:r>
            <a:r>
              <a:rPr lang="nl-NL" dirty="0" err="1"/>
              <a:t>distorts</a:t>
            </a:r>
            <a:r>
              <a:rPr lang="nl-NL" dirty="0"/>
              <a:t> </a:t>
            </a:r>
            <a:r>
              <a:rPr lang="nl-NL" dirty="0" err="1"/>
              <a:t>relative</a:t>
            </a:r>
            <a:r>
              <a:rPr lang="nl-NL" dirty="0"/>
              <a:t> </a:t>
            </a:r>
            <a:r>
              <a:rPr lang="nl-NL" dirty="0" err="1"/>
              <a:t>importance</a:t>
            </a:r>
            <a:r>
              <a:rPr lang="nl-NL" dirty="0"/>
              <a:t> features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9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Maximum of 6 </a:t>
            </a:r>
            <a:r>
              <a:rPr lang="nl-NL" dirty="0" err="1"/>
              <a:t>objects</a:t>
            </a:r>
            <a:r>
              <a:rPr lang="nl-NL" dirty="0"/>
              <a:t> (</a:t>
            </a:r>
            <a:r>
              <a:rPr lang="nl-NL" dirty="0" err="1"/>
              <a:t>theory</a:t>
            </a:r>
            <a:r>
              <a:rPr lang="nl-NL" dirty="0"/>
              <a:t>), 6 </a:t>
            </a:r>
            <a:r>
              <a:rPr lang="nl-NL" dirty="0">
                <a:sym typeface="Wingdings" panose="05000000000000000000" pitchFamily="2" charset="2"/>
              </a:rPr>
              <a:t> 1, 7  2, 14 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8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5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*Customer </a:t>
            </a:r>
            <a:r>
              <a:rPr lang="nl-NL" dirty="0" err="1"/>
              <a:t>characteristics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differ</a:t>
            </a:r>
            <a:r>
              <a:rPr lang="nl-NL" dirty="0"/>
              <a:t>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flights</a:t>
            </a:r>
            <a:r>
              <a:rPr lang="nl-NL" dirty="0"/>
              <a:t> in a search </a:t>
            </a:r>
            <a:r>
              <a:rPr lang="nl-NL" dirty="0" err="1"/>
              <a:t>result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77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Dot product met feature vector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Wrong </a:t>
            </a:r>
            <a:r>
              <a:rPr lang="nl-NL" dirty="0" err="1"/>
              <a:t>scaling</a:t>
            </a:r>
            <a:r>
              <a:rPr lang="nl-NL" dirty="0"/>
              <a:t> </a:t>
            </a:r>
            <a:r>
              <a:rPr lang="nl-NL" dirty="0" err="1"/>
              <a:t>distorts</a:t>
            </a:r>
            <a:r>
              <a:rPr lang="nl-NL" dirty="0"/>
              <a:t> </a:t>
            </a:r>
            <a:r>
              <a:rPr lang="nl-NL" dirty="0" err="1"/>
              <a:t>relative</a:t>
            </a:r>
            <a:r>
              <a:rPr lang="nl-NL" dirty="0"/>
              <a:t> </a:t>
            </a:r>
            <a:r>
              <a:rPr lang="nl-NL" dirty="0" err="1"/>
              <a:t>importance</a:t>
            </a:r>
            <a:r>
              <a:rPr lang="nl-NL" dirty="0"/>
              <a:t> features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8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5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80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7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504000"/>
            <a:ext cx="59410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133600"/>
            <a:ext cx="535047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17/05/2018</a:t>
            </a:fld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900000"/>
            <a:ext cx="8172000" cy="461815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60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17/05/2018</a:t>
            </a:fld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504000"/>
            <a:ext cx="48742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133600"/>
            <a:ext cx="48742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a picture and move it backwards with right mouse button &gt; send to back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17/05/2018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17/05/2018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1296000"/>
            <a:ext cx="4014000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0" y="1295999"/>
            <a:ext cx="4015325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17/05/2018</a:t>
            </a:fld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6000"/>
            <a:ext cx="4014000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600200"/>
            <a:ext cx="40140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17/05/2018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17/05/2018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50292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17/05/2018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308880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on the icon to </a:t>
            </a:r>
            <a:br>
              <a:rPr lang="en-GB" noProof="0"/>
            </a:br>
            <a:r>
              <a:rPr lang="en-GB" noProof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 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en-GB" noProof="0" smtClean="0"/>
              <a:pPr/>
              <a:t>17/05/2018</a:t>
            </a:fld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1295401"/>
            <a:ext cx="8172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en-GB" noProof="0" smtClean="0"/>
              <a:pPr/>
              <a:t>17/05/2018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6217570"/>
            <a:ext cx="324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Afbeelding 6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6012000"/>
            <a:ext cx="1432608" cy="576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 baseline="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88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576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864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3pPr>
      <a:lvl4pPr marL="1152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440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550" y="504000"/>
            <a:ext cx="6605561" cy="1512000"/>
          </a:xfrm>
        </p:spPr>
        <p:txBody>
          <a:bodyPr/>
          <a:lstStyle/>
          <a:p>
            <a:r>
              <a:rPr lang="nl-NL" sz="5400" dirty="0" err="1"/>
              <a:t>Predicting</a:t>
            </a:r>
            <a:r>
              <a:rPr lang="nl-NL" sz="5400" dirty="0"/>
              <a:t> User </a:t>
            </a:r>
            <a:br>
              <a:rPr lang="nl-NL" sz="5400" dirty="0"/>
            </a:br>
            <a:r>
              <a:rPr lang="nl-NL" sz="5400" dirty="0"/>
              <a:t>Flight </a:t>
            </a:r>
            <a:r>
              <a:rPr lang="nl-NL" sz="5400" dirty="0" err="1"/>
              <a:t>Preferences</a:t>
            </a:r>
            <a:endParaRPr lang="en-GB" sz="54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10550" y="2133600"/>
            <a:ext cx="5350475" cy="1080000"/>
          </a:xfrm>
        </p:spPr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Airline</a:t>
            </a:r>
            <a:r>
              <a:rPr lang="nl-NL" dirty="0"/>
              <a:t> E-shop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Cross-terms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Flight-specific variables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r>
              <a:rPr lang="en-US" dirty="0"/>
              <a:t>Customer-specific variables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r>
              <a:rPr lang="en-US" dirty="0"/>
              <a:t>Cross-terms</a:t>
            </a:r>
          </a:p>
          <a:p>
            <a:pPr>
              <a:lnSpc>
                <a:spcPts val="3500"/>
              </a:lnSpc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32937-0992-4602-BACD-11311CBE32DC}"/>
              </a:ext>
            </a:extLst>
          </p:cNvPr>
          <p:cNvSpPr txBox="1"/>
          <p:nvPr/>
        </p:nvSpPr>
        <p:spPr>
          <a:xfrm>
            <a:off x="925158" y="1790836"/>
            <a:ext cx="32488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6560A0-E3A2-4543-8847-FEFCDB445379}"/>
              </a:ext>
            </a:extLst>
          </p:cNvPr>
          <p:cNvSpPr txBox="1"/>
          <p:nvPr/>
        </p:nvSpPr>
        <p:spPr>
          <a:xfrm>
            <a:off x="925157" y="2664240"/>
            <a:ext cx="32488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children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2A5B4-F349-4855-99C5-DACA17FD58DE}"/>
              </a:ext>
            </a:extLst>
          </p:cNvPr>
          <p:cNvSpPr txBox="1"/>
          <p:nvPr/>
        </p:nvSpPr>
        <p:spPr>
          <a:xfrm flipH="1">
            <a:off x="1808623" y="3491922"/>
            <a:ext cx="124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551721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5.55556E-7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1342 0.121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2" grpId="1"/>
      <p:bldP spid="3" grpId="0"/>
      <p:bldP spid="3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SVM</a:t>
            </a:r>
          </a:p>
        </p:txBody>
      </p:sp>
      <p:pic>
        <p:nvPicPr>
          <p:cNvPr id="67" name="Content Placeholder 66">
            <a:extLst>
              <a:ext uri="{FF2B5EF4-FFF2-40B4-BE49-F238E27FC236}">
                <a16:creationId xmlns:a16="http://schemas.microsoft.com/office/drawing/2014/main" id="{F4B77B36-7FE0-4D96-8FFE-A39964CD2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13" y="1702397"/>
            <a:ext cx="8576974" cy="3654911"/>
          </a:xfrm>
        </p:spPr>
      </p:pic>
      <p:sp>
        <p:nvSpPr>
          <p:cNvPr id="6" name="Rectangle 5"/>
          <p:cNvSpPr/>
          <p:nvPr/>
        </p:nvSpPr>
        <p:spPr>
          <a:xfrm>
            <a:off x="5104312" y="2876790"/>
            <a:ext cx="3756176" cy="2717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F13FB5-3598-480B-B7F6-09479BC8CD0A}"/>
              </a:ext>
            </a:extLst>
          </p:cNvPr>
          <p:cNvSpPr/>
          <p:nvPr/>
        </p:nvSpPr>
        <p:spPr>
          <a:xfrm>
            <a:off x="2462710" y="1702396"/>
            <a:ext cx="6528889" cy="38856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62533-A9EA-49EF-B5C4-7DE727D1D8E6}"/>
              </a:ext>
            </a:extLst>
          </p:cNvPr>
          <p:cNvSpPr/>
          <p:nvPr/>
        </p:nvSpPr>
        <p:spPr>
          <a:xfrm>
            <a:off x="4932860" y="1702395"/>
            <a:ext cx="4039689" cy="38856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SVM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Training and tuning</a:t>
            </a:r>
          </a:p>
          <a:p>
            <a:pPr>
              <a:lnSpc>
                <a:spcPts val="3500"/>
              </a:lnSpc>
            </a:pPr>
            <a:r>
              <a:rPr lang="en-US" dirty="0"/>
              <a:t>Real-time ranking</a:t>
            </a:r>
          </a:p>
          <a:p>
            <a:pPr>
              <a:lnSpc>
                <a:spcPts val="3500"/>
              </a:lnSpc>
            </a:pPr>
            <a:r>
              <a:rPr lang="en-US" dirty="0"/>
              <a:t>Clickstream data</a:t>
            </a:r>
          </a:p>
          <a:p>
            <a:pPr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89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– Learning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91525" y="1295401"/>
            <a:ext cx="8172000" cy="4680000"/>
          </a:xfrm>
        </p:spPr>
        <p:txBody>
          <a:bodyPr/>
          <a:lstStyle/>
          <a:p>
            <a:pPr>
              <a:lnSpc>
                <a:spcPts val="3500"/>
              </a:lnSpc>
              <a:buClr>
                <a:schemeClr val="tx1"/>
              </a:buClr>
            </a:pPr>
            <a:r>
              <a:rPr lang="en-US" dirty="0"/>
              <a:t>Off-line training</a:t>
            </a:r>
          </a:p>
          <a:p>
            <a:pPr>
              <a:lnSpc>
                <a:spcPts val="3500"/>
              </a:lnSpc>
              <a:buClr>
                <a:schemeClr val="tx1"/>
              </a:buClr>
            </a:pPr>
            <a:r>
              <a:rPr lang="en-US" dirty="0"/>
              <a:t>Off-line parameter tuning</a:t>
            </a:r>
          </a:p>
          <a:p>
            <a:pPr>
              <a:lnSpc>
                <a:spcPts val="3500"/>
              </a:lnSpc>
              <a:buClr>
                <a:schemeClr val="tx1"/>
              </a:buClr>
            </a:pPr>
            <a:r>
              <a:rPr lang="en-US" dirty="0">
                <a:solidFill>
                  <a:schemeClr val="tx2"/>
                </a:solidFill>
              </a:rPr>
              <a:t>Fast</a:t>
            </a:r>
            <a:r>
              <a:rPr lang="en-US" dirty="0"/>
              <a:t> ranking function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– Comparability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Different magnitudes</a:t>
            </a:r>
          </a:p>
          <a:p>
            <a:pPr>
              <a:lnSpc>
                <a:spcPts val="3500"/>
              </a:lnSpc>
            </a:pPr>
            <a:r>
              <a:rPr lang="en-US" dirty="0"/>
              <a:t>Standardization with z-score</a:t>
            </a:r>
          </a:p>
          <a:p>
            <a:pPr>
              <a:lnSpc>
                <a:spcPts val="3500"/>
              </a:lnSpc>
            </a:pPr>
            <a:r>
              <a:rPr lang="en-US" dirty="0"/>
              <a:t>Flight-specific </a:t>
            </a:r>
            <a:r>
              <a:rPr lang="en-US" dirty="0" err="1"/>
              <a:t>numerics</a:t>
            </a: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53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– Scaling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Interpretability</a:t>
            </a:r>
          </a:p>
          <a:p>
            <a:pPr>
              <a:lnSpc>
                <a:spcPts val="3500"/>
              </a:lnSpc>
            </a:pPr>
            <a:r>
              <a:rPr lang="en-US" dirty="0"/>
              <a:t>Scaling to [0,1]</a:t>
            </a:r>
          </a:p>
          <a:p>
            <a:pPr>
              <a:lnSpc>
                <a:spcPts val="3500"/>
              </a:lnSpc>
            </a:pPr>
            <a:r>
              <a:rPr lang="en-US" dirty="0"/>
              <a:t>Min-Max normalization</a:t>
            </a:r>
          </a:p>
          <a:p>
            <a:pPr>
              <a:lnSpc>
                <a:spcPts val="3500"/>
              </a:lnSpc>
            </a:pPr>
            <a:r>
              <a:rPr lang="en-US" dirty="0"/>
              <a:t>Important: Min/Max training set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21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– Scaling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4C45B4-B6AF-480B-B320-CFE5AA97B7B5}"/>
              </a:ext>
            </a:extLst>
          </p:cNvPr>
          <p:cNvCxnSpPr/>
          <p:nvPr/>
        </p:nvCxnSpPr>
        <p:spPr>
          <a:xfrm>
            <a:off x="656216" y="3313355"/>
            <a:ext cx="8093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21F45E-F0C2-4253-A7F7-4EA7BC2178E4}"/>
              </a:ext>
            </a:extLst>
          </p:cNvPr>
          <p:cNvSpPr txBox="1"/>
          <p:nvPr/>
        </p:nvSpPr>
        <p:spPr>
          <a:xfrm flipH="1">
            <a:off x="1259983" y="2970170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6B747-FEA2-4B76-8C56-3AEE55148694}"/>
              </a:ext>
            </a:extLst>
          </p:cNvPr>
          <p:cNvSpPr txBox="1"/>
          <p:nvPr/>
        </p:nvSpPr>
        <p:spPr>
          <a:xfrm flipH="1">
            <a:off x="4192824" y="2937896"/>
            <a:ext cx="124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633D1F-0340-41E9-B1F7-832952EB46AA}"/>
              </a:ext>
            </a:extLst>
          </p:cNvPr>
          <p:cNvSpPr txBox="1"/>
          <p:nvPr/>
        </p:nvSpPr>
        <p:spPr>
          <a:xfrm>
            <a:off x="4248101" y="3485323"/>
            <a:ext cx="37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0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1FC83-C69D-42C2-8B1C-9B6F166D5BD9}"/>
              </a:ext>
            </a:extLst>
          </p:cNvPr>
          <p:cNvSpPr txBox="1"/>
          <p:nvPr/>
        </p:nvSpPr>
        <p:spPr>
          <a:xfrm>
            <a:off x="995740" y="3485322"/>
            <a:ext cx="96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-2.83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D2F7F-0368-4584-BD2E-E0EA44644E64}"/>
              </a:ext>
            </a:extLst>
          </p:cNvPr>
          <p:cNvSpPr txBox="1"/>
          <p:nvPr/>
        </p:nvSpPr>
        <p:spPr>
          <a:xfrm>
            <a:off x="6683223" y="3485323"/>
            <a:ext cx="80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2.45</a:t>
            </a:r>
            <a:endParaRPr lang="en-GB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9A59D0-AC81-4F89-9710-7D482F4D97D1}"/>
              </a:ext>
            </a:extLst>
          </p:cNvPr>
          <p:cNvSpPr txBox="1"/>
          <p:nvPr/>
        </p:nvSpPr>
        <p:spPr>
          <a:xfrm>
            <a:off x="5659954" y="3485323"/>
            <a:ext cx="37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</a:t>
            </a:r>
            <a:endParaRPr lang="en-GB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993EFC-6DD3-421A-8808-819A714BB0EE}"/>
              </a:ext>
            </a:extLst>
          </p:cNvPr>
          <p:cNvSpPr txBox="1"/>
          <p:nvPr/>
        </p:nvSpPr>
        <p:spPr>
          <a:xfrm flipH="1">
            <a:off x="5583804" y="2934116"/>
            <a:ext cx="124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88F2A1-700C-4CC9-80CE-B193517FFDF6}"/>
              </a:ext>
            </a:extLst>
          </p:cNvPr>
          <p:cNvSpPr txBox="1"/>
          <p:nvPr/>
        </p:nvSpPr>
        <p:spPr>
          <a:xfrm flipH="1">
            <a:off x="1928999" y="2970170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4F06C9-40FF-45BA-A8B2-E46A255334E9}"/>
              </a:ext>
            </a:extLst>
          </p:cNvPr>
          <p:cNvSpPr txBox="1"/>
          <p:nvPr/>
        </p:nvSpPr>
        <p:spPr>
          <a:xfrm flipH="1">
            <a:off x="2899369" y="2972154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7EC362-AB27-4E6F-B475-5B0DAAF546EA}"/>
              </a:ext>
            </a:extLst>
          </p:cNvPr>
          <p:cNvSpPr txBox="1"/>
          <p:nvPr/>
        </p:nvSpPr>
        <p:spPr>
          <a:xfrm flipH="1">
            <a:off x="4434952" y="2972154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51FC9-98F8-412B-BE49-843FF1E797E3}"/>
              </a:ext>
            </a:extLst>
          </p:cNvPr>
          <p:cNvSpPr txBox="1"/>
          <p:nvPr/>
        </p:nvSpPr>
        <p:spPr>
          <a:xfrm flipH="1">
            <a:off x="6848821" y="2972154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20D773-34BC-493D-A3BD-56BF422C245B}"/>
              </a:ext>
            </a:extLst>
          </p:cNvPr>
          <p:cNvSpPr txBox="1"/>
          <p:nvPr/>
        </p:nvSpPr>
        <p:spPr>
          <a:xfrm flipH="1">
            <a:off x="4727357" y="2972536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4141454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32101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27309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19653 -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07032 -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13889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4913 -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9">
            <a:extLst>
              <a:ext uri="{FF2B5EF4-FFF2-40B4-BE49-F238E27FC236}">
                <a16:creationId xmlns:a16="http://schemas.microsoft.com/office/drawing/2014/main" id="{61EE8FBB-F3D1-458A-B4F2-55255FBD8603}"/>
              </a:ext>
            </a:extLst>
          </p:cNvPr>
          <p:cNvSpPr txBox="1"/>
          <p:nvPr/>
        </p:nvSpPr>
        <p:spPr>
          <a:xfrm flipH="1">
            <a:off x="1259983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AA8E301A-05C4-4E33-B90B-E1AB219B1C36}"/>
              </a:ext>
            </a:extLst>
          </p:cNvPr>
          <p:cNvSpPr txBox="1"/>
          <p:nvPr/>
        </p:nvSpPr>
        <p:spPr>
          <a:xfrm flipH="1">
            <a:off x="1928999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id="{E36A4B61-B9B8-4882-A314-28745E9EC337}"/>
              </a:ext>
            </a:extLst>
          </p:cNvPr>
          <p:cNvSpPr txBox="1"/>
          <p:nvPr/>
        </p:nvSpPr>
        <p:spPr>
          <a:xfrm flipH="1">
            <a:off x="2899369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47" name="TextBox 23">
            <a:extLst>
              <a:ext uri="{FF2B5EF4-FFF2-40B4-BE49-F238E27FC236}">
                <a16:creationId xmlns:a16="http://schemas.microsoft.com/office/drawing/2014/main" id="{8110107A-BF86-481C-90FE-81E960506CD9}"/>
              </a:ext>
            </a:extLst>
          </p:cNvPr>
          <p:cNvSpPr txBox="1"/>
          <p:nvPr/>
        </p:nvSpPr>
        <p:spPr>
          <a:xfrm flipH="1">
            <a:off x="4434952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48" name="TextBox 24">
            <a:extLst>
              <a:ext uri="{FF2B5EF4-FFF2-40B4-BE49-F238E27FC236}">
                <a16:creationId xmlns:a16="http://schemas.microsoft.com/office/drawing/2014/main" id="{CA4233C0-B9EE-4734-8BA8-E65AF6258C92}"/>
              </a:ext>
            </a:extLst>
          </p:cNvPr>
          <p:cNvSpPr txBox="1"/>
          <p:nvPr/>
        </p:nvSpPr>
        <p:spPr>
          <a:xfrm flipH="1">
            <a:off x="6848821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49" name="TextBox 25">
            <a:extLst>
              <a:ext uri="{FF2B5EF4-FFF2-40B4-BE49-F238E27FC236}">
                <a16:creationId xmlns:a16="http://schemas.microsoft.com/office/drawing/2014/main" id="{4B191B55-7653-49A5-A428-613666B15F0A}"/>
              </a:ext>
            </a:extLst>
          </p:cNvPr>
          <p:cNvSpPr txBox="1"/>
          <p:nvPr/>
        </p:nvSpPr>
        <p:spPr>
          <a:xfrm flipH="1">
            <a:off x="4727357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717C5942-5FF1-46CF-8AB6-A9E3F228A16A}"/>
              </a:ext>
            </a:extLst>
          </p:cNvPr>
          <p:cNvSpPr txBox="1"/>
          <p:nvPr/>
        </p:nvSpPr>
        <p:spPr>
          <a:xfrm>
            <a:off x="995740" y="4776008"/>
            <a:ext cx="96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-2.83</a:t>
            </a:r>
            <a:endParaRPr lang="en-GB" sz="24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5" y="391573"/>
            <a:ext cx="8172000" cy="828000"/>
          </a:xfrm>
        </p:spPr>
        <p:txBody>
          <a:bodyPr/>
          <a:lstStyle/>
          <a:p>
            <a:r>
              <a:rPr lang="en-US" dirty="0"/>
              <a:t>Implementation – Scaling</a:t>
            </a:r>
          </a:p>
        </p:txBody>
      </p:sp>
      <p:cxnSp>
        <p:nvCxnSpPr>
          <p:cNvPr id="18" name="Straight Arrow Connector 6">
            <a:extLst>
              <a:ext uri="{FF2B5EF4-FFF2-40B4-BE49-F238E27FC236}">
                <a16:creationId xmlns:a16="http://schemas.microsoft.com/office/drawing/2014/main" id="{15B06E67-6670-45E9-A321-3962516EF3DE}"/>
              </a:ext>
            </a:extLst>
          </p:cNvPr>
          <p:cNvCxnSpPr/>
          <p:nvPr/>
        </p:nvCxnSpPr>
        <p:spPr>
          <a:xfrm>
            <a:off x="656216" y="1705274"/>
            <a:ext cx="8093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9">
            <a:extLst>
              <a:ext uri="{FF2B5EF4-FFF2-40B4-BE49-F238E27FC236}">
                <a16:creationId xmlns:a16="http://schemas.microsoft.com/office/drawing/2014/main" id="{92748507-7AEE-4039-B4C4-C534A95DAA2D}"/>
              </a:ext>
            </a:extLst>
          </p:cNvPr>
          <p:cNvSpPr txBox="1"/>
          <p:nvPr/>
        </p:nvSpPr>
        <p:spPr>
          <a:xfrm flipH="1">
            <a:off x="5082683" y="1362089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DA8C2A89-F4D1-4322-8385-B3BA4FCF7420}"/>
              </a:ext>
            </a:extLst>
          </p:cNvPr>
          <p:cNvSpPr txBox="1"/>
          <p:nvPr/>
        </p:nvSpPr>
        <p:spPr>
          <a:xfrm flipH="1">
            <a:off x="4184884" y="1329815"/>
            <a:ext cx="124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CF91DD99-F802-41BF-B2AE-D5AA0D2BA7B2}"/>
              </a:ext>
            </a:extLst>
          </p:cNvPr>
          <p:cNvSpPr txBox="1"/>
          <p:nvPr/>
        </p:nvSpPr>
        <p:spPr>
          <a:xfrm>
            <a:off x="4243337" y="1877242"/>
            <a:ext cx="37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0</a:t>
            </a:r>
            <a:endParaRPr lang="en-GB" sz="2400" dirty="0"/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904A939E-1F39-41E9-BEF4-CA286EC70902}"/>
              </a:ext>
            </a:extLst>
          </p:cNvPr>
          <p:cNvSpPr txBox="1"/>
          <p:nvPr/>
        </p:nvSpPr>
        <p:spPr>
          <a:xfrm>
            <a:off x="5659954" y="1877242"/>
            <a:ext cx="37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</a:t>
            </a:r>
            <a:endParaRPr lang="en-GB" sz="2400" dirty="0"/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A523E8A1-6D19-4F60-A87A-FABC95D645C8}"/>
              </a:ext>
            </a:extLst>
          </p:cNvPr>
          <p:cNvSpPr txBox="1"/>
          <p:nvPr/>
        </p:nvSpPr>
        <p:spPr>
          <a:xfrm flipH="1">
            <a:off x="5583804" y="1326035"/>
            <a:ext cx="124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58E415B7-5B31-4036-9656-90EF2E82B3E4}"/>
              </a:ext>
            </a:extLst>
          </p:cNvPr>
          <p:cNvSpPr txBox="1"/>
          <p:nvPr/>
        </p:nvSpPr>
        <p:spPr>
          <a:xfrm flipH="1">
            <a:off x="5192899" y="1362089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D3E00906-C1FC-4516-8B8B-3C046BFCE0F0}"/>
              </a:ext>
            </a:extLst>
          </p:cNvPr>
          <p:cNvSpPr txBox="1"/>
          <p:nvPr/>
        </p:nvSpPr>
        <p:spPr>
          <a:xfrm flipH="1">
            <a:off x="4184206" y="1357722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437478EB-9B2A-4E1B-8E47-CD5F90D9B599}"/>
              </a:ext>
            </a:extLst>
          </p:cNvPr>
          <p:cNvSpPr txBox="1"/>
          <p:nvPr/>
        </p:nvSpPr>
        <p:spPr>
          <a:xfrm flipH="1">
            <a:off x="4437069" y="1355605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7E11BB25-0435-4CFE-BAC3-D71CA76FC1FA}"/>
              </a:ext>
            </a:extLst>
          </p:cNvPr>
          <p:cNvSpPr txBox="1"/>
          <p:nvPr/>
        </p:nvSpPr>
        <p:spPr>
          <a:xfrm flipH="1">
            <a:off x="5585171" y="1364073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87BD5545-7264-44D2-A648-3ED8094A15C2}"/>
              </a:ext>
            </a:extLst>
          </p:cNvPr>
          <p:cNvSpPr txBox="1"/>
          <p:nvPr/>
        </p:nvSpPr>
        <p:spPr>
          <a:xfrm flipH="1">
            <a:off x="4725240" y="135598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cxnSp>
        <p:nvCxnSpPr>
          <p:cNvPr id="39" name="Straight Arrow Connector 6">
            <a:extLst>
              <a:ext uri="{FF2B5EF4-FFF2-40B4-BE49-F238E27FC236}">
                <a16:creationId xmlns:a16="http://schemas.microsoft.com/office/drawing/2014/main" id="{69F7D899-9C3B-4DF0-B816-7FA4A8E103D2}"/>
              </a:ext>
            </a:extLst>
          </p:cNvPr>
          <p:cNvCxnSpPr/>
          <p:nvPr/>
        </p:nvCxnSpPr>
        <p:spPr>
          <a:xfrm>
            <a:off x="656216" y="4604041"/>
            <a:ext cx="8093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11">
            <a:extLst>
              <a:ext uri="{FF2B5EF4-FFF2-40B4-BE49-F238E27FC236}">
                <a16:creationId xmlns:a16="http://schemas.microsoft.com/office/drawing/2014/main" id="{A994FF4F-85E8-47A0-A15D-BF19A83ADFC3}"/>
              </a:ext>
            </a:extLst>
          </p:cNvPr>
          <p:cNvSpPr txBox="1"/>
          <p:nvPr/>
        </p:nvSpPr>
        <p:spPr>
          <a:xfrm flipH="1">
            <a:off x="4192824" y="4227425"/>
            <a:ext cx="124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0BDC207C-5F5B-4697-8187-3FF6EDC2EC14}"/>
              </a:ext>
            </a:extLst>
          </p:cNvPr>
          <p:cNvSpPr txBox="1"/>
          <p:nvPr/>
        </p:nvSpPr>
        <p:spPr>
          <a:xfrm>
            <a:off x="4248101" y="4776009"/>
            <a:ext cx="37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0</a:t>
            </a:r>
            <a:endParaRPr lang="en-GB" sz="2400" dirty="0"/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C25B9951-4961-4987-B1B7-86D4E164A682}"/>
              </a:ext>
            </a:extLst>
          </p:cNvPr>
          <p:cNvSpPr txBox="1"/>
          <p:nvPr/>
        </p:nvSpPr>
        <p:spPr>
          <a:xfrm>
            <a:off x="6683223" y="4776009"/>
            <a:ext cx="80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2.45</a:t>
            </a:r>
            <a:endParaRPr lang="en-GB" sz="2400" dirty="0"/>
          </a:p>
        </p:txBody>
      </p:sp>
      <p:sp>
        <p:nvSpPr>
          <p:cNvPr id="52" name="TextBox 14">
            <a:extLst>
              <a:ext uri="{FF2B5EF4-FFF2-40B4-BE49-F238E27FC236}">
                <a16:creationId xmlns:a16="http://schemas.microsoft.com/office/drawing/2014/main" id="{1BBD8FA9-4938-4C2A-B331-E32C0F2041B5}"/>
              </a:ext>
            </a:extLst>
          </p:cNvPr>
          <p:cNvSpPr txBox="1"/>
          <p:nvPr/>
        </p:nvSpPr>
        <p:spPr>
          <a:xfrm>
            <a:off x="8131024" y="4776009"/>
            <a:ext cx="80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3.77</a:t>
            </a:r>
            <a:endParaRPr lang="en-GB" sz="2400" dirty="0"/>
          </a:p>
        </p:txBody>
      </p:sp>
      <p:sp>
        <p:nvSpPr>
          <p:cNvPr id="50" name="TextBox 24">
            <a:extLst>
              <a:ext uri="{FF2B5EF4-FFF2-40B4-BE49-F238E27FC236}">
                <a16:creationId xmlns:a16="http://schemas.microsoft.com/office/drawing/2014/main" id="{744CD085-F279-4731-8AE2-BCD51DB4283E}"/>
              </a:ext>
            </a:extLst>
          </p:cNvPr>
          <p:cNvSpPr txBox="1"/>
          <p:nvPr/>
        </p:nvSpPr>
        <p:spPr>
          <a:xfrm flipH="1">
            <a:off x="7672939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5AAAF2D4-AC3B-4A1A-A36B-372162501E06}"/>
              </a:ext>
            </a:extLst>
          </p:cNvPr>
          <p:cNvSpPr txBox="1"/>
          <p:nvPr/>
        </p:nvSpPr>
        <p:spPr>
          <a:xfrm flipH="1">
            <a:off x="8306949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472745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625 -2.59259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06216 -2.22222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00677 -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1129 0.000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7309 -0.0006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7083 -2.5925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0507 -2.22222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03108 -2.22222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43" grpId="0"/>
      <p:bldP spid="43" grpId="1"/>
      <p:bldP spid="41" grpId="0"/>
      <p:bldP spid="42" grpId="0"/>
      <p:bldP spid="44" grpId="0"/>
      <p:bldP spid="44" grpId="1"/>
      <p:bldP spid="44" grpId="2"/>
      <p:bldP spid="52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3">
            <a:extLst>
              <a:ext uri="{FF2B5EF4-FFF2-40B4-BE49-F238E27FC236}">
                <a16:creationId xmlns:a16="http://schemas.microsoft.com/office/drawing/2014/main" id="{717C5942-5FF1-46CF-8AB6-A9E3F228A16A}"/>
              </a:ext>
            </a:extLst>
          </p:cNvPr>
          <p:cNvSpPr txBox="1"/>
          <p:nvPr/>
        </p:nvSpPr>
        <p:spPr>
          <a:xfrm>
            <a:off x="1642918" y="4776008"/>
            <a:ext cx="96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-2.83</a:t>
            </a:r>
            <a:endParaRPr lang="en-GB" sz="24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5" y="391573"/>
            <a:ext cx="8172000" cy="828000"/>
          </a:xfrm>
        </p:spPr>
        <p:txBody>
          <a:bodyPr/>
          <a:lstStyle/>
          <a:p>
            <a:r>
              <a:rPr lang="en-US" dirty="0"/>
              <a:t>Implementation – Scaling</a:t>
            </a:r>
          </a:p>
        </p:txBody>
      </p:sp>
      <p:cxnSp>
        <p:nvCxnSpPr>
          <p:cNvPr id="18" name="Straight Arrow Connector 6">
            <a:extLst>
              <a:ext uri="{FF2B5EF4-FFF2-40B4-BE49-F238E27FC236}">
                <a16:creationId xmlns:a16="http://schemas.microsoft.com/office/drawing/2014/main" id="{15B06E67-6670-45E9-A321-3962516EF3DE}"/>
              </a:ext>
            </a:extLst>
          </p:cNvPr>
          <p:cNvCxnSpPr/>
          <p:nvPr/>
        </p:nvCxnSpPr>
        <p:spPr>
          <a:xfrm>
            <a:off x="656216" y="1705274"/>
            <a:ext cx="8093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9">
            <a:extLst>
              <a:ext uri="{FF2B5EF4-FFF2-40B4-BE49-F238E27FC236}">
                <a16:creationId xmlns:a16="http://schemas.microsoft.com/office/drawing/2014/main" id="{92748507-7AEE-4039-B4C4-C534A95DAA2D}"/>
              </a:ext>
            </a:extLst>
          </p:cNvPr>
          <p:cNvSpPr txBox="1"/>
          <p:nvPr/>
        </p:nvSpPr>
        <p:spPr>
          <a:xfrm flipH="1">
            <a:off x="5082683" y="1362089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DA8C2A89-F4D1-4322-8385-B3BA4FCF7420}"/>
              </a:ext>
            </a:extLst>
          </p:cNvPr>
          <p:cNvSpPr txBox="1"/>
          <p:nvPr/>
        </p:nvSpPr>
        <p:spPr>
          <a:xfrm flipH="1">
            <a:off x="4184884" y="1329815"/>
            <a:ext cx="124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CF91DD99-F802-41BF-B2AE-D5AA0D2BA7B2}"/>
              </a:ext>
            </a:extLst>
          </p:cNvPr>
          <p:cNvSpPr txBox="1"/>
          <p:nvPr/>
        </p:nvSpPr>
        <p:spPr>
          <a:xfrm>
            <a:off x="4243337" y="1877242"/>
            <a:ext cx="37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0</a:t>
            </a:r>
            <a:endParaRPr lang="en-GB" sz="2400" dirty="0"/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904A939E-1F39-41E9-BEF4-CA286EC70902}"/>
              </a:ext>
            </a:extLst>
          </p:cNvPr>
          <p:cNvSpPr txBox="1"/>
          <p:nvPr/>
        </p:nvSpPr>
        <p:spPr>
          <a:xfrm>
            <a:off x="5659954" y="1877242"/>
            <a:ext cx="37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</a:t>
            </a:r>
            <a:endParaRPr lang="en-GB" sz="2400" dirty="0"/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A523E8A1-6D19-4F60-A87A-FABC95D645C8}"/>
              </a:ext>
            </a:extLst>
          </p:cNvPr>
          <p:cNvSpPr txBox="1"/>
          <p:nvPr/>
        </p:nvSpPr>
        <p:spPr>
          <a:xfrm flipH="1">
            <a:off x="5583804" y="1326035"/>
            <a:ext cx="124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58E415B7-5B31-4036-9656-90EF2E82B3E4}"/>
              </a:ext>
            </a:extLst>
          </p:cNvPr>
          <p:cNvSpPr txBox="1"/>
          <p:nvPr/>
        </p:nvSpPr>
        <p:spPr>
          <a:xfrm flipH="1">
            <a:off x="5192899" y="1362089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D3E00906-C1FC-4516-8B8B-3C046BFCE0F0}"/>
              </a:ext>
            </a:extLst>
          </p:cNvPr>
          <p:cNvSpPr txBox="1"/>
          <p:nvPr/>
        </p:nvSpPr>
        <p:spPr>
          <a:xfrm flipH="1">
            <a:off x="4184206" y="1357722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437478EB-9B2A-4E1B-8E47-CD5F90D9B599}"/>
              </a:ext>
            </a:extLst>
          </p:cNvPr>
          <p:cNvSpPr txBox="1"/>
          <p:nvPr/>
        </p:nvSpPr>
        <p:spPr>
          <a:xfrm flipH="1">
            <a:off x="4437069" y="1355605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7E11BB25-0435-4CFE-BAC3-D71CA76FC1FA}"/>
              </a:ext>
            </a:extLst>
          </p:cNvPr>
          <p:cNvSpPr txBox="1"/>
          <p:nvPr/>
        </p:nvSpPr>
        <p:spPr>
          <a:xfrm flipH="1">
            <a:off x="5585171" y="1364073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87BD5545-7264-44D2-A648-3ED8094A15C2}"/>
              </a:ext>
            </a:extLst>
          </p:cNvPr>
          <p:cNvSpPr txBox="1"/>
          <p:nvPr/>
        </p:nvSpPr>
        <p:spPr>
          <a:xfrm flipH="1">
            <a:off x="4725240" y="135598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cxnSp>
        <p:nvCxnSpPr>
          <p:cNvPr id="39" name="Straight Arrow Connector 6">
            <a:extLst>
              <a:ext uri="{FF2B5EF4-FFF2-40B4-BE49-F238E27FC236}">
                <a16:creationId xmlns:a16="http://schemas.microsoft.com/office/drawing/2014/main" id="{69F7D899-9C3B-4DF0-B816-7FA4A8E103D2}"/>
              </a:ext>
            </a:extLst>
          </p:cNvPr>
          <p:cNvCxnSpPr/>
          <p:nvPr/>
        </p:nvCxnSpPr>
        <p:spPr>
          <a:xfrm>
            <a:off x="656216" y="4604041"/>
            <a:ext cx="8093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9">
            <a:extLst>
              <a:ext uri="{FF2B5EF4-FFF2-40B4-BE49-F238E27FC236}">
                <a16:creationId xmlns:a16="http://schemas.microsoft.com/office/drawing/2014/main" id="{61EE8FBB-F3D1-458A-B4F2-55255FBD8603}"/>
              </a:ext>
            </a:extLst>
          </p:cNvPr>
          <p:cNvSpPr txBox="1"/>
          <p:nvPr/>
        </p:nvSpPr>
        <p:spPr>
          <a:xfrm flipH="1">
            <a:off x="1933079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A994FF4F-85E8-47A0-A15D-BF19A83ADFC3}"/>
              </a:ext>
            </a:extLst>
          </p:cNvPr>
          <p:cNvSpPr txBox="1"/>
          <p:nvPr/>
        </p:nvSpPr>
        <p:spPr>
          <a:xfrm flipH="1">
            <a:off x="4192824" y="4227425"/>
            <a:ext cx="124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0BDC207C-5F5B-4697-8187-3FF6EDC2EC14}"/>
              </a:ext>
            </a:extLst>
          </p:cNvPr>
          <p:cNvSpPr txBox="1"/>
          <p:nvPr/>
        </p:nvSpPr>
        <p:spPr>
          <a:xfrm>
            <a:off x="4248101" y="4776009"/>
            <a:ext cx="37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0</a:t>
            </a:r>
            <a:endParaRPr lang="en-GB" sz="2400" dirty="0"/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C25B9951-4961-4987-B1B7-86D4E164A682}"/>
              </a:ext>
            </a:extLst>
          </p:cNvPr>
          <p:cNvSpPr txBox="1"/>
          <p:nvPr/>
        </p:nvSpPr>
        <p:spPr>
          <a:xfrm>
            <a:off x="8131024" y="4776009"/>
            <a:ext cx="80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3.77</a:t>
            </a:r>
            <a:endParaRPr lang="en-GB" sz="2400" dirty="0"/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id="{E36A4B61-B9B8-4882-A314-28745E9EC337}"/>
              </a:ext>
            </a:extLst>
          </p:cNvPr>
          <p:cNvSpPr txBox="1"/>
          <p:nvPr/>
        </p:nvSpPr>
        <p:spPr>
          <a:xfrm flipH="1">
            <a:off x="3178763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47" name="TextBox 23">
            <a:extLst>
              <a:ext uri="{FF2B5EF4-FFF2-40B4-BE49-F238E27FC236}">
                <a16:creationId xmlns:a16="http://schemas.microsoft.com/office/drawing/2014/main" id="{8110107A-BF86-481C-90FE-81E960506CD9}"/>
              </a:ext>
            </a:extLst>
          </p:cNvPr>
          <p:cNvSpPr txBox="1"/>
          <p:nvPr/>
        </p:nvSpPr>
        <p:spPr>
          <a:xfrm flipH="1">
            <a:off x="4371452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48" name="TextBox 24">
            <a:extLst>
              <a:ext uri="{FF2B5EF4-FFF2-40B4-BE49-F238E27FC236}">
                <a16:creationId xmlns:a16="http://schemas.microsoft.com/office/drawing/2014/main" id="{CA4233C0-B9EE-4734-8BA8-E65AF6258C92}"/>
              </a:ext>
            </a:extLst>
          </p:cNvPr>
          <p:cNvSpPr txBox="1"/>
          <p:nvPr/>
        </p:nvSpPr>
        <p:spPr>
          <a:xfrm flipH="1">
            <a:off x="6277324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49" name="TextBox 25">
            <a:extLst>
              <a:ext uri="{FF2B5EF4-FFF2-40B4-BE49-F238E27FC236}">
                <a16:creationId xmlns:a16="http://schemas.microsoft.com/office/drawing/2014/main" id="{4B191B55-7653-49A5-A428-613666B15F0A}"/>
              </a:ext>
            </a:extLst>
          </p:cNvPr>
          <p:cNvSpPr txBox="1"/>
          <p:nvPr/>
        </p:nvSpPr>
        <p:spPr>
          <a:xfrm flipH="1">
            <a:off x="4625763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CDF091F6-FD2F-4F95-A57C-BAD3AD0672F6}"/>
              </a:ext>
            </a:extLst>
          </p:cNvPr>
          <p:cNvSpPr txBox="1"/>
          <p:nvPr/>
        </p:nvSpPr>
        <p:spPr>
          <a:xfrm>
            <a:off x="5659954" y="4776009"/>
            <a:ext cx="37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</a:t>
            </a:r>
            <a:endParaRPr lang="en-GB" sz="2400" dirty="0"/>
          </a:p>
        </p:txBody>
      </p:sp>
      <p:sp>
        <p:nvSpPr>
          <p:cNvPr id="52" name="TextBox 20">
            <a:extLst>
              <a:ext uri="{FF2B5EF4-FFF2-40B4-BE49-F238E27FC236}">
                <a16:creationId xmlns:a16="http://schemas.microsoft.com/office/drawing/2014/main" id="{89CD8435-2A1C-454D-8C76-412D39BCC799}"/>
              </a:ext>
            </a:extLst>
          </p:cNvPr>
          <p:cNvSpPr txBox="1"/>
          <p:nvPr/>
        </p:nvSpPr>
        <p:spPr>
          <a:xfrm flipH="1">
            <a:off x="5583804" y="4227425"/>
            <a:ext cx="42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5AAAF2D4-AC3B-4A1A-A36B-372162501E06}"/>
              </a:ext>
            </a:extLst>
          </p:cNvPr>
          <p:cNvSpPr txBox="1"/>
          <p:nvPr/>
        </p:nvSpPr>
        <p:spPr>
          <a:xfrm flipH="1">
            <a:off x="8306949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50" name="TextBox 24">
            <a:extLst>
              <a:ext uri="{FF2B5EF4-FFF2-40B4-BE49-F238E27FC236}">
                <a16:creationId xmlns:a16="http://schemas.microsoft.com/office/drawing/2014/main" id="{744CD085-F279-4731-8AE2-BCD51DB4283E}"/>
              </a:ext>
            </a:extLst>
          </p:cNvPr>
          <p:cNvSpPr txBox="1"/>
          <p:nvPr/>
        </p:nvSpPr>
        <p:spPr>
          <a:xfrm flipH="1">
            <a:off x="7672939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AA8E301A-05C4-4E33-B90B-E1AB219B1C36}"/>
              </a:ext>
            </a:extLst>
          </p:cNvPr>
          <p:cNvSpPr txBox="1"/>
          <p:nvPr/>
        </p:nvSpPr>
        <p:spPr>
          <a:xfrm flipH="1">
            <a:off x="2386193" y="4256637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453145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29774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24809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24288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12136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01962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03941 -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20938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3837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0" grpId="0"/>
      <p:bldP spid="44" grpId="0"/>
      <p:bldP spid="46" grpId="0"/>
      <p:bldP spid="47" grpId="0"/>
      <p:bldP spid="48" grpId="0"/>
      <p:bldP spid="49" grpId="0"/>
      <p:bldP spid="38" grpId="0"/>
      <p:bldP spid="52" grpId="0"/>
      <p:bldP spid="51" grpId="0"/>
      <p:bldP spid="50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3">
            <a:extLst>
              <a:ext uri="{FF2B5EF4-FFF2-40B4-BE49-F238E27FC236}">
                <a16:creationId xmlns:a16="http://schemas.microsoft.com/office/drawing/2014/main" id="{717C5942-5FF1-46CF-8AB6-A9E3F228A16A}"/>
              </a:ext>
            </a:extLst>
          </p:cNvPr>
          <p:cNvSpPr txBox="1"/>
          <p:nvPr/>
        </p:nvSpPr>
        <p:spPr>
          <a:xfrm>
            <a:off x="1545132" y="3600967"/>
            <a:ext cx="96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-2.83</a:t>
            </a:r>
            <a:endParaRPr lang="en-GB" sz="24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5" y="391573"/>
            <a:ext cx="8172000" cy="828000"/>
          </a:xfrm>
        </p:spPr>
        <p:txBody>
          <a:bodyPr/>
          <a:lstStyle/>
          <a:p>
            <a:r>
              <a:rPr lang="en-US" dirty="0"/>
              <a:t>Implementation – Scaling</a:t>
            </a:r>
          </a:p>
        </p:txBody>
      </p:sp>
      <p:cxnSp>
        <p:nvCxnSpPr>
          <p:cNvPr id="39" name="Straight Arrow Connector 6">
            <a:extLst>
              <a:ext uri="{FF2B5EF4-FFF2-40B4-BE49-F238E27FC236}">
                <a16:creationId xmlns:a16="http://schemas.microsoft.com/office/drawing/2014/main" id="{69F7D899-9C3B-4DF0-B816-7FA4A8E103D2}"/>
              </a:ext>
            </a:extLst>
          </p:cNvPr>
          <p:cNvCxnSpPr/>
          <p:nvPr/>
        </p:nvCxnSpPr>
        <p:spPr>
          <a:xfrm>
            <a:off x="579078" y="3429000"/>
            <a:ext cx="80933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11">
            <a:extLst>
              <a:ext uri="{FF2B5EF4-FFF2-40B4-BE49-F238E27FC236}">
                <a16:creationId xmlns:a16="http://schemas.microsoft.com/office/drawing/2014/main" id="{A994FF4F-85E8-47A0-A15D-BF19A83ADFC3}"/>
              </a:ext>
            </a:extLst>
          </p:cNvPr>
          <p:cNvSpPr txBox="1"/>
          <p:nvPr/>
        </p:nvSpPr>
        <p:spPr>
          <a:xfrm flipH="1">
            <a:off x="4115686" y="3052384"/>
            <a:ext cx="124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0BDC207C-5F5B-4697-8187-3FF6EDC2EC14}"/>
              </a:ext>
            </a:extLst>
          </p:cNvPr>
          <p:cNvSpPr txBox="1"/>
          <p:nvPr/>
        </p:nvSpPr>
        <p:spPr>
          <a:xfrm>
            <a:off x="4170963" y="3600968"/>
            <a:ext cx="37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0</a:t>
            </a:r>
            <a:endParaRPr lang="en-GB" sz="2400" dirty="0"/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C25B9951-4961-4987-B1B7-86D4E164A682}"/>
              </a:ext>
            </a:extLst>
          </p:cNvPr>
          <p:cNvSpPr txBox="1"/>
          <p:nvPr/>
        </p:nvSpPr>
        <p:spPr>
          <a:xfrm>
            <a:off x="8053886" y="3600968"/>
            <a:ext cx="80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3.77</a:t>
            </a:r>
            <a:endParaRPr lang="en-GB" sz="2400" dirty="0"/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CDF091F6-FD2F-4F95-A57C-BAD3AD0672F6}"/>
              </a:ext>
            </a:extLst>
          </p:cNvPr>
          <p:cNvSpPr txBox="1"/>
          <p:nvPr/>
        </p:nvSpPr>
        <p:spPr>
          <a:xfrm>
            <a:off x="5582816" y="3600968"/>
            <a:ext cx="37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</a:t>
            </a:r>
            <a:endParaRPr lang="en-GB" sz="2400" dirty="0"/>
          </a:p>
        </p:txBody>
      </p:sp>
      <p:sp>
        <p:nvSpPr>
          <p:cNvPr id="52" name="TextBox 20">
            <a:extLst>
              <a:ext uri="{FF2B5EF4-FFF2-40B4-BE49-F238E27FC236}">
                <a16:creationId xmlns:a16="http://schemas.microsoft.com/office/drawing/2014/main" id="{89CD8435-2A1C-454D-8C76-412D39BCC799}"/>
              </a:ext>
            </a:extLst>
          </p:cNvPr>
          <p:cNvSpPr txBox="1"/>
          <p:nvPr/>
        </p:nvSpPr>
        <p:spPr>
          <a:xfrm flipH="1">
            <a:off x="5506666" y="3052384"/>
            <a:ext cx="42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5AAAF2D4-AC3B-4A1A-A36B-372162501E06}"/>
              </a:ext>
            </a:extLst>
          </p:cNvPr>
          <p:cNvSpPr txBox="1"/>
          <p:nvPr/>
        </p:nvSpPr>
        <p:spPr>
          <a:xfrm flipH="1">
            <a:off x="8229811" y="3081596"/>
            <a:ext cx="472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×</a:t>
            </a: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13247466-552B-470C-9BC4-F2E451647F48}"/>
              </a:ext>
            </a:extLst>
          </p:cNvPr>
          <p:cNvSpPr txBox="1"/>
          <p:nvPr/>
        </p:nvSpPr>
        <p:spPr>
          <a:xfrm>
            <a:off x="5855496" y="2670879"/>
            <a:ext cx="80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1.25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611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24827 -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1" grpId="0"/>
      <p:bldP spid="51" grpId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550" y="504000"/>
            <a:ext cx="6605561" cy="1512000"/>
          </a:xfrm>
        </p:spPr>
        <p:txBody>
          <a:bodyPr/>
          <a:lstStyle/>
          <a:p>
            <a:r>
              <a:rPr lang="nl-NL" sz="5400" dirty="0" err="1"/>
              <a:t>Predicting</a:t>
            </a:r>
            <a:r>
              <a:rPr lang="nl-NL" sz="5400" dirty="0"/>
              <a:t> User </a:t>
            </a:r>
            <a:br>
              <a:rPr lang="nl-NL" sz="5400" dirty="0"/>
            </a:br>
            <a:r>
              <a:rPr lang="nl-NL" sz="5400" dirty="0"/>
              <a:t>Flight </a:t>
            </a:r>
            <a:r>
              <a:rPr lang="nl-NL" sz="5400" dirty="0" err="1"/>
              <a:t>Preferences</a:t>
            </a:r>
            <a:endParaRPr lang="en-GB" sz="54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10549" y="2133600"/>
            <a:ext cx="6305403" cy="1080000"/>
          </a:xfrm>
        </p:spPr>
        <p:txBody>
          <a:bodyPr/>
          <a:lstStyle/>
          <a:p>
            <a:r>
              <a:rPr lang="nl-NL" dirty="0"/>
              <a:t>Gabriel Budel, Lennart Hoogenboom, </a:t>
            </a:r>
          </a:p>
          <a:p>
            <a:r>
              <a:rPr lang="nl-NL" dirty="0"/>
              <a:t>Wouter </a:t>
            </a:r>
            <a:r>
              <a:rPr lang="nl-NL" dirty="0" err="1"/>
              <a:t>Kastrop</a:t>
            </a:r>
            <a:r>
              <a:rPr lang="nl-NL" dirty="0"/>
              <a:t>, Nino Reniers, </a:t>
            </a:r>
            <a:r>
              <a:rPr lang="nl-NL" dirty="0" err="1"/>
              <a:t>and</a:t>
            </a:r>
            <a:r>
              <a:rPr lang="nl-NL" dirty="0"/>
              <a:t> </a:t>
            </a:r>
          </a:p>
          <a:p>
            <a:r>
              <a:rPr lang="nl-NL" dirty="0" err="1"/>
              <a:t>Flavius</a:t>
            </a:r>
            <a:r>
              <a:rPr lang="nl-NL" dirty="0"/>
              <a:t> </a:t>
            </a:r>
            <a:r>
              <a:rPr lang="nl-NL" dirty="0" err="1"/>
              <a:t>Frasincar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9508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– Scaling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solidFill>
                  <a:schemeClr val="accent1"/>
                </a:solidFill>
              </a:rPr>
              <a:t>Interpretability</a:t>
            </a:r>
          </a:p>
          <a:p>
            <a:pPr>
              <a:lnSpc>
                <a:spcPts val="3500"/>
              </a:lnSpc>
            </a:pPr>
            <a:r>
              <a:rPr lang="en-US" dirty="0">
                <a:solidFill>
                  <a:schemeClr val="accent1"/>
                </a:solidFill>
              </a:rPr>
              <a:t>Scaling to [0,1]</a:t>
            </a:r>
          </a:p>
          <a:p>
            <a:pPr>
              <a:lnSpc>
                <a:spcPts val="3500"/>
              </a:lnSpc>
            </a:pPr>
            <a:r>
              <a:rPr lang="en-US" dirty="0">
                <a:solidFill>
                  <a:schemeClr val="accent1"/>
                </a:solidFill>
              </a:rPr>
              <a:t>Min-Max normalization</a:t>
            </a:r>
          </a:p>
          <a:p>
            <a:pPr>
              <a:lnSpc>
                <a:spcPts val="3500"/>
              </a:lnSpc>
            </a:pPr>
            <a:r>
              <a:rPr lang="en-US" dirty="0">
                <a:solidFill>
                  <a:schemeClr val="accent1"/>
                </a:solidFill>
              </a:rPr>
              <a:t>Important: Min/Max training set</a:t>
            </a:r>
          </a:p>
          <a:p>
            <a:pPr>
              <a:lnSpc>
                <a:spcPts val="3500"/>
              </a:lnSpc>
            </a:pPr>
            <a:r>
              <a:rPr lang="en-US" dirty="0"/>
              <a:t>Z-scores</a:t>
            </a:r>
          </a:p>
          <a:p>
            <a:pPr>
              <a:lnSpc>
                <a:spcPts val="3500"/>
              </a:lnSpc>
            </a:pPr>
            <a:r>
              <a:rPr lang="en-US" dirty="0"/>
              <a:t>Cross-terms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SVM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Item pairs</a:t>
            </a:r>
          </a:p>
          <a:p>
            <a:pPr>
              <a:lnSpc>
                <a:spcPts val="3500"/>
              </a:lnSpc>
            </a:pPr>
            <a:r>
              <a:rPr lang="en-US" dirty="0"/>
              <a:t>Feature vectors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968622-4A9F-4D08-A885-AAA4847EC2A9}"/>
                  </a:ext>
                </a:extLst>
              </p:cNvPr>
              <p:cNvSpPr txBox="1"/>
              <p:nvPr/>
            </p:nvSpPr>
            <p:spPr>
              <a:xfrm>
                <a:off x="3378047" y="3947569"/>
                <a:ext cx="2387906" cy="4265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nl-NL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968622-4A9F-4D08-A885-AAA4847EC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047" y="3947569"/>
                <a:ext cx="2387906" cy="426592"/>
              </a:xfrm>
              <a:prstGeom prst="rect">
                <a:avLst/>
              </a:prstGeom>
              <a:blipFill>
                <a:blip r:embed="rId2"/>
                <a:stretch>
                  <a:fillRect t="-5714" r="-4337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F30D2C-DF0F-4249-81C4-95E109A184CB}"/>
                  </a:ext>
                </a:extLst>
              </p:cNvPr>
              <p:cNvSpPr txBox="1"/>
              <p:nvPr/>
            </p:nvSpPr>
            <p:spPr>
              <a:xfrm>
                <a:off x="3695251" y="2910431"/>
                <a:ext cx="1553374" cy="391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bSup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F30D2C-DF0F-4249-81C4-95E109A18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251" y="2910431"/>
                <a:ext cx="1553374" cy="391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472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968622-4A9F-4D08-A885-AAA4847EC2A9}"/>
                  </a:ext>
                </a:extLst>
              </p:cNvPr>
              <p:cNvSpPr txBox="1"/>
              <p:nvPr/>
            </p:nvSpPr>
            <p:spPr>
              <a:xfrm>
                <a:off x="2840090" y="3213096"/>
                <a:ext cx="4421321" cy="460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nl-NL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nl-NL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sSubSup>
                        <m:sSubSupPr>
                          <m:ctrlP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968622-4A9F-4D08-A885-AAA4847EC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90" y="3213096"/>
                <a:ext cx="4421321" cy="4606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4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78529B-A608-41AA-BF29-B3B8A50CCCBF}"/>
                  </a:ext>
                </a:extLst>
              </p:cNvPr>
              <p:cNvSpPr txBox="1"/>
              <p:nvPr/>
            </p:nvSpPr>
            <p:spPr>
              <a:xfrm>
                <a:off x="2297583" y="1748327"/>
                <a:ext cx="3821944" cy="1022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fName>
                        <m:e>
                          <m:f>
                            <m:f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nary>
                            <m:naryPr>
                              <m:chr m:val="∑"/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m:rPr>
                                      <m:brk m:alnAt="7"/>
                                    </m:r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nl-NL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nl-NL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78529B-A608-41AA-BF29-B3B8A50CC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83" y="1748327"/>
                <a:ext cx="3821944" cy="1022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B4FCA-F275-421F-ADF2-DA0839CB24A1}"/>
                  </a:ext>
                </a:extLst>
              </p:cNvPr>
              <p:cNvSpPr txBox="1"/>
              <p:nvPr/>
            </p:nvSpPr>
            <p:spPr>
              <a:xfrm>
                <a:off x="2297583" y="3289527"/>
                <a:ext cx="3718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nl-NL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20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1B4FCA-F275-421F-ADF2-DA0839CB2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83" y="3289527"/>
                <a:ext cx="371897" cy="307777"/>
              </a:xfrm>
              <a:prstGeom prst="rect">
                <a:avLst/>
              </a:prstGeom>
              <a:blipFill>
                <a:blip r:embed="rId3"/>
                <a:stretch>
                  <a:fillRect l="-11475" r="-14754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0FFB62-E378-4DDC-A873-76D897FA0557}"/>
                  </a:ext>
                </a:extLst>
              </p:cNvPr>
              <p:cNvSpPr txBox="1"/>
              <p:nvPr/>
            </p:nvSpPr>
            <p:spPr>
              <a:xfrm>
                <a:off x="2840091" y="4116045"/>
                <a:ext cx="3463817" cy="4265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nl-NL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0FFB62-E378-4DDC-A873-76D897FA0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91" y="4116045"/>
                <a:ext cx="3463817" cy="426592"/>
              </a:xfrm>
              <a:prstGeom prst="rect">
                <a:avLst/>
              </a:prstGeom>
              <a:blipFill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9F96B-B399-4019-906C-80021E8105F4}"/>
                  </a:ext>
                </a:extLst>
              </p:cNvPr>
              <p:cNvSpPr txBox="1"/>
              <p:nvPr/>
            </p:nvSpPr>
            <p:spPr>
              <a:xfrm>
                <a:off x="6531125" y="3217479"/>
                <a:ext cx="1226371" cy="4258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a:rPr lang="nl-NL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bSup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9F96B-B399-4019-906C-80021E810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25" y="3217479"/>
                <a:ext cx="1226371" cy="425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4BA170-65D6-44B1-80B7-4334686867D9}"/>
                  </a:ext>
                </a:extLst>
              </p:cNvPr>
              <p:cNvSpPr txBox="1"/>
              <p:nvPr/>
            </p:nvSpPr>
            <p:spPr>
              <a:xfrm>
                <a:off x="2840090" y="3213096"/>
                <a:ext cx="3044343" cy="460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nl-NL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nl-NL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sSubSup>
                        <m:sSubSupPr>
                          <m:ctrlP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4BA170-65D6-44B1-80B7-433468686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90" y="3213096"/>
                <a:ext cx="3044343" cy="4606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295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SVM – Ranking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Items no longer in pairs</a:t>
            </a:r>
          </a:p>
          <a:p>
            <a:pPr>
              <a:lnSpc>
                <a:spcPts val="3500"/>
              </a:lnSpc>
            </a:pPr>
            <a:r>
              <a:rPr lang="en-US" dirty="0"/>
              <a:t>Distance to hyperplane</a:t>
            </a:r>
          </a:p>
          <a:p>
            <a:pPr>
              <a:lnSpc>
                <a:spcPts val="3500"/>
              </a:lnSpc>
            </a:pPr>
            <a:r>
              <a:rPr lang="en-US" dirty="0"/>
              <a:t>Projection onto weight vector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F30D2C-DF0F-4249-81C4-95E109A184CB}"/>
                  </a:ext>
                </a:extLst>
              </p:cNvPr>
              <p:cNvSpPr txBox="1"/>
              <p:nvPr/>
            </p:nvSpPr>
            <p:spPr>
              <a:xfrm>
                <a:off x="2998693" y="3275111"/>
                <a:ext cx="314661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𝑝𝑟𝑜𝑗</m:t>
                              </m:r>
                            </m:e>
                            <m:sub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𝑥𝑤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F30D2C-DF0F-4249-81C4-95E109A18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93" y="3275111"/>
                <a:ext cx="3146614" cy="307777"/>
              </a:xfrm>
              <a:prstGeom prst="rect">
                <a:avLst/>
              </a:prstGeom>
              <a:blipFill>
                <a:blip r:embed="rId3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48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1401CA-ABDE-47A5-8C17-19A50961C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053" y="510090"/>
            <a:ext cx="5841894" cy="5374342"/>
          </a:xfrm>
        </p:spPr>
      </p:pic>
    </p:spTree>
    <p:extLst>
      <p:ext uri="{BB962C8B-B14F-4D97-AF65-F5344CB8AC3E}">
        <p14:creationId xmlns:p14="http://schemas.microsoft.com/office/powerpoint/2010/main" val="3542036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SVM – Ranking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Items no longer in pairs</a:t>
            </a:r>
          </a:p>
          <a:p>
            <a:pPr>
              <a:lnSpc>
                <a:spcPts val="3500"/>
              </a:lnSpc>
            </a:pPr>
            <a:r>
              <a:rPr lang="en-US" dirty="0"/>
              <a:t>Distance to hyperplane</a:t>
            </a:r>
          </a:p>
          <a:p>
            <a:pPr>
              <a:lnSpc>
                <a:spcPts val="3500"/>
              </a:lnSpc>
            </a:pPr>
            <a:r>
              <a:rPr lang="en-US" dirty="0"/>
              <a:t>Projection onto weight vector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968622-4A9F-4D08-A885-AAA4847EC2A9}"/>
                  </a:ext>
                </a:extLst>
              </p:cNvPr>
              <p:cNvSpPr txBox="1"/>
              <p:nvPr/>
            </p:nvSpPr>
            <p:spPr>
              <a:xfrm>
                <a:off x="2022398" y="4181948"/>
                <a:ext cx="509920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nl-NL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func>
                        <m:func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𝑥𝑤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𝑝𝑟𝑜𝑗</m:t>
                              </m:r>
                            </m:e>
                            <m:sub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968622-4A9F-4D08-A885-AAA4847EC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398" y="4181948"/>
                <a:ext cx="5099204" cy="307777"/>
              </a:xfrm>
              <a:prstGeom prst="rect">
                <a:avLst/>
              </a:prstGeom>
              <a:blipFill>
                <a:blip r:embed="rId2"/>
                <a:stretch>
                  <a:fillRect b="-35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F30D2C-DF0F-4249-81C4-95E109A184CB}"/>
                  </a:ext>
                </a:extLst>
              </p:cNvPr>
              <p:cNvSpPr txBox="1"/>
              <p:nvPr/>
            </p:nvSpPr>
            <p:spPr>
              <a:xfrm>
                <a:off x="2998693" y="3275111"/>
                <a:ext cx="314661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𝑝𝑟𝑜𝑗</m:t>
                              </m:r>
                            </m:e>
                            <m:sub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𝑥𝑤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F30D2C-DF0F-4249-81C4-95E109A18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93" y="3275111"/>
                <a:ext cx="3146614" cy="307777"/>
              </a:xfrm>
              <a:prstGeom prst="rect">
                <a:avLst/>
              </a:prstGeom>
              <a:blipFill>
                <a:blip r:embed="rId3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361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European airline</a:t>
            </a:r>
          </a:p>
          <a:p>
            <a:pPr>
              <a:lnSpc>
                <a:spcPts val="3500"/>
              </a:lnSpc>
            </a:pPr>
            <a:r>
              <a:rPr lang="en-US" dirty="0"/>
              <a:t>Website clickstream data</a:t>
            </a:r>
          </a:p>
          <a:p>
            <a:pPr>
              <a:lnSpc>
                <a:spcPts val="3500"/>
              </a:lnSpc>
            </a:pPr>
            <a:r>
              <a:rPr lang="en-US" dirty="0"/>
              <a:t>Presented ranking missing</a:t>
            </a:r>
          </a:p>
          <a:p>
            <a:pPr>
              <a:lnSpc>
                <a:spcPts val="3500"/>
              </a:lnSpc>
            </a:pPr>
            <a:r>
              <a:rPr lang="en-US" dirty="0"/>
              <a:t>2016 Q1</a:t>
            </a:r>
          </a:p>
          <a:p>
            <a:pPr>
              <a:lnSpc>
                <a:spcPts val="3500"/>
              </a:lnSpc>
            </a:pPr>
            <a:r>
              <a:rPr lang="en-US" dirty="0"/>
              <a:t>Purchases only</a:t>
            </a:r>
          </a:p>
          <a:p>
            <a:pPr>
              <a:lnSpc>
                <a:spcPts val="3500"/>
              </a:lnSpc>
            </a:pPr>
            <a:r>
              <a:rPr lang="en-US" dirty="0"/>
              <a:t>16,239 queries</a:t>
            </a:r>
          </a:p>
          <a:p>
            <a:pPr>
              <a:lnSpc>
                <a:spcPts val="3500"/>
              </a:lnSpc>
            </a:pPr>
            <a:r>
              <a:rPr lang="en-US" dirty="0"/>
              <a:t>Random 2/3 training sample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02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64F790-DFE3-4A15-9C13-ECA91119A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822976"/>
              </p:ext>
            </p:extLst>
          </p:nvPr>
        </p:nvGraphicFramePr>
        <p:xfrm>
          <a:off x="492125" y="1295400"/>
          <a:ext cx="8170864" cy="4079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85432">
                  <a:extLst>
                    <a:ext uri="{9D8B030D-6E8A-4147-A177-3AD203B41FA5}">
                      <a16:colId xmlns:a16="http://schemas.microsoft.com/office/drawing/2014/main" val="240235451"/>
                    </a:ext>
                  </a:extLst>
                </a:gridCol>
                <a:gridCol w="4085432">
                  <a:extLst>
                    <a:ext uri="{9D8B030D-6E8A-4147-A177-3AD203B41FA5}">
                      <a16:colId xmlns:a16="http://schemas.microsoft.com/office/drawing/2014/main" val="2167150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Flight-</a:t>
                      </a:r>
                      <a:r>
                        <a:rPr lang="nl-NL" dirty="0" err="1"/>
                        <a:t>specific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Customer-</a:t>
                      </a:r>
                      <a:r>
                        <a:rPr lang="nl-NL" dirty="0" err="1"/>
                        <a:t>specific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6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Number</a:t>
                      </a:r>
                      <a:r>
                        <a:rPr lang="nl-NL" dirty="0"/>
                        <a:t> of </a:t>
                      </a:r>
                      <a:r>
                        <a:rPr lang="nl-NL" dirty="0" err="1"/>
                        <a:t>adults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1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Number</a:t>
                      </a:r>
                      <a:r>
                        <a:rPr lang="nl-NL" dirty="0"/>
                        <a:t> of </a:t>
                      </a:r>
                      <a:r>
                        <a:rPr lang="nl-NL" dirty="0" err="1"/>
                        <a:t>stops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Number</a:t>
                      </a:r>
                      <a:r>
                        <a:rPr lang="nl-NL" dirty="0"/>
                        <a:t> of </a:t>
                      </a:r>
                      <a:r>
                        <a:rPr lang="nl-NL" dirty="0" err="1"/>
                        <a:t>children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32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Journey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duration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Economy</a:t>
                      </a:r>
                      <a:r>
                        <a:rPr lang="nl-NL" dirty="0"/>
                        <a:t> class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2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Departure</a:t>
                      </a:r>
                      <a:r>
                        <a:rPr lang="nl-NL" dirty="0"/>
                        <a:t> in </a:t>
                      </a:r>
                      <a:r>
                        <a:rPr lang="nl-NL" dirty="0" err="1"/>
                        <a:t>night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Log in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81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Departure</a:t>
                      </a:r>
                      <a:r>
                        <a:rPr lang="nl-NL" dirty="0"/>
                        <a:t> in </a:t>
                      </a:r>
                      <a:r>
                        <a:rPr lang="nl-NL" dirty="0" err="1"/>
                        <a:t>morning</a:t>
                      </a:r>
                      <a:r>
                        <a:rPr lang="nl-NL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Business page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51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Departure</a:t>
                      </a:r>
                      <a:r>
                        <a:rPr lang="nl-NL" dirty="0"/>
                        <a:t> in </a:t>
                      </a:r>
                      <a:r>
                        <a:rPr lang="nl-NL" dirty="0" err="1"/>
                        <a:t>afternoon</a:t>
                      </a:r>
                      <a:r>
                        <a:rPr lang="nl-NL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Promotional</a:t>
                      </a:r>
                      <a:r>
                        <a:rPr lang="nl-NL" dirty="0"/>
                        <a:t> page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83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Departure</a:t>
                      </a:r>
                      <a:r>
                        <a:rPr lang="nl-NL" dirty="0"/>
                        <a:t> in evening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Booking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orientation</a:t>
                      </a:r>
                      <a:r>
                        <a:rPr lang="nl-NL" dirty="0"/>
                        <a:t> page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9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Number</a:t>
                      </a:r>
                      <a:r>
                        <a:rPr lang="nl-NL" dirty="0"/>
                        <a:t> of clicks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0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Apple device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5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Europe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1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045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64F790-DFE3-4A15-9C13-ECA91119A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644436"/>
              </p:ext>
            </p:extLst>
          </p:nvPr>
        </p:nvGraphicFramePr>
        <p:xfrm>
          <a:off x="492125" y="1295400"/>
          <a:ext cx="8170864" cy="4079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85432">
                  <a:extLst>
                    <a:ext uri="{9D8B030D-6E8A-4147-A177-3AD203B41FA5}">
                      <a16:colId xmlns:a16="http://schemas.microsoft.com/office/drawing/2014/main" val="240235451"/>
                    </a:ext>
                  </a:extLst>
                </a:gridCol>
                <a:gridCol w="4085432">
                  <a:extLst>
                    <a:ext uri="{9D8B030D-6E8A-4147-A177-3AD203B41FA5}">
                      <a16:colId xmlns:a16="http://schemas.microsoft.com/office/drawing/2014/main" val="2167150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Flight-</a:t>
                      </a:r>
                      <a:r>
                        <a:rPr lang="nl-NL" dirty="0" err="1"/>
                        <a:t>specific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Customer-</a:t>
                      </a:r>
                      <a:r>
                        <a:rPr lang="nl-NL" dirty="0" err="1"/>
                        <a:t>specific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6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Number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adults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1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Number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stops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Number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children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32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Journey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duration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Economy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 class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2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Departure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in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night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Log in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81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Departure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in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morning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Business page</a:t>
                      </a:r>
                      <a:r>
                        <a:rPr lang="nl-NL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51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Departure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in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afternoon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Promotional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page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83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Departure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in evening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Booking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orientation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page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9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Number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of clicks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0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Apple device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5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Europe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1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816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A09F0-A4CA-4C9D-9451-6C25287A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7"/>
            <a:ext cx="9144000" cy="6851926"/>
          </a:xfrm>
          <a:prstGeom prst="rect">
            <a:avLst/>
          </a:prstGeom>
        </p:spPr>
      </p:pic>
      <p:pic>
        <p:nvPicPr>
          <p:cNvPr id="4" name="Afbeelding 5" descr="EU_Titel_01_Tr_300.png"/>
          <p:cNvPicPr>
            <a:picLocks noChangeAspect="1"/>
          </p:cNvPicPr>
          <p:nvPr/>
        </p:nvPicPr>
        <p:blipFill rotWithShape="1">
          <a:blip r:embed="rId3"/>
          <a:srcRect r="4088" b="2969"/>
          <a:stretch/>
        </p:blipFill>
        <p:spPr>
          <a:xfrm>
            <a:off x="0" y="0"/>
            <a:ext cx="8770231" cy="66544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769" y="504000"/>
            <a:ext cx="5120710" cy="1512000"/>
          </a:xfrm>
        </p:spPr>
        <p:txBody>
          <a:bodyPr/>
          <a:lstStyle/>
          <a:p>
            <a:r>
              <a:rPr lang="nl-NL" sz="5400" dirty="0" err="1"/>
              <a:t>Airline</a:t>
            </a:r>
            <a:r>
              <a:rPr lang="nl-NL" sz="5400" dirty="0"/>
              <a:t> E-shop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64F790-DFE3-4A15-9C13-ECA91119A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495929"/>
              </p:ext>
            </p:extLst>
          </p:nvPr>
        </p:nvGraphicFramePr>
        <p:xfrm>
          <a:off x="492125" y="1295400"/>
          <a:ext cx="8170864" cy="4079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85432">
                  <a:extLst>
                    <a:ext uri="{9D8B030D-6E8A-4147-A177-3AD203B41FA5}">
                      <a16:colId xmlns:a16="http://schemas.microsoft.com/office/drawing/2014/main" val="240235451"/>
                    </a:ext>
                  </a:extLst>
                </a:gridCol>
                <a:gridCol w="4085432">
                  <a:extLst>
                    <a:ext uri="{9D8B030D-6E8A-4147-A177-3AD203B41FA5}">
                      <a16:colId xmlns:a16="http://schemas.microsoft.com/office/drawing/2014/main" val="2167150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Flight-</a:t>
                      </a:r>
                      <a:r>
                        <a:rPr lang="nl-NL" dirty="0" err="1"/>
                        <a:t>specific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Customer-</a:t>
                      </a:r>
                      <a:r>
                        <a:rPr lang="nl-NL" dirty="0" err="1"/>
                        <a:t>specific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6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Number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adults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51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Number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stops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Number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of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children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32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Journey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duration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Economy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class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2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Departure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in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night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Log in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81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Departure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in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morning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Business page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51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Departure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in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afternoon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Promotional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page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83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Departure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in evening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Booking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orientation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page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9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accent1"/>
                          </a:solidFill>
                        </a:rPr>
                        <a:t>Number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of clicks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0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Apple device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5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Europe</a:t>
                      </a:r>
                      <a:r>
                        <a:rPr lang="nl-NL" dirty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1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563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Flights per query: up to 31 flights</a:t>
            </a:r>
          </a:p>
          <a:p>
            <a:pPr>
              <a:lnSpc>
                <a:spcPts val="3500"/>
              </a:lnSpc>
            </a:pPr>
            <a:r>
              <a:rPr lang="en-US" dirty="0"/>
              <a:t>Less than 4 flights</a:t>
            </a:r>
          </a:p>
          <a:p>
            <a:pPr>
              <a:lnSpc>
                <a:spcPts val="3500"/>
              </a:lnSpc>
            </a:pPr>
            <a:r>
              <a:rPr lang="en-US" dirty="0"/>
              <a:t>Winner-loser pairs</a:t>
            </a:r>
          </a:p>
          <a:p>
            <a:pPr>
              <a:lnSpc>
                <a:spcPts val="3500"/>
              </a:lnSpc>
            </a:pPr>
            <a:r>
              <a:rPr lang="en-US" dirty="0"/>
              <a:t>Subset of losers</a:t>
            </a:r>
          </a:p>
          <a:p>
            <a:pPr>
              <a:lnSpc>
                <a:spcPts val="3500"/>
              </a:lnSpc>
            </a:pPr>
            <a:r>
              <a:rPr lang="en-US" dirty="0"/>
              <a:t>Feature selection</a:t>
            </a:r>
          </a:p>
          <a:p>
            <a:pPr>
              <a:lnSpc>
                <a:spcPts val="3500"/>
              </a:lnSpc>
            </a:pPr>
            <a:r>
              <a:rPr lang="en-US" dirty="0"/>
              <a:t>Success@15%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6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79F3B0-382D-4519-BA63-E3B12A97B7CC}"/>
              </a:ext>
            </a:extLst>
          </p:cNvPr>
          <p:cNvSpPr txBox="1"/>
          <p:nvPr/>
        </p:nvSpPr>
        <p:spPr>
          <a:xfrm>
            <a:off x="486300" y="1224000"/>
            <a:ext cx="8171400" cy="2291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Success@15%: 75.54%</a:t>
            </a:r>
          </a:p>
          <a:p>
            <a:pPr marL="285750" indent="-285750">
              <a:lnSpc>
                <a:spcPts val="35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000" dirty="0" err="1"/>
              <a:t>Naive</a:t>
            </a:r>
            <a:r>
              <a:rPr lang="nl-NL" sz="2000" dirty="0"/>
              <a:t> ranking: 62.41%</a:t>
            </a:r>
          </a:p>
          <a:p>
            <a:pPr marL="285750" indent="-285750">
              <a:lnSpc>
                <a:spcPts val="35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000" dirty="0" err="1"/>
              <a:t>Improvement</a:t>
            </a:r>
            <a:r>
              <a:rPr lang="nl-NL" sz="2000" dirty="0"/>
              <a:t> of 13.14 percentage points</a:t>
            </a:r>
          </a:p>
          <a:p>
            <a:pPr marL="285750" indent="-285750">
              <a:lnSpc>
                <a:spcPts val="35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000" dirty="0" err="1"/>
              <a:t>Only</a:t>
            </a:r>
            <a:r>
              <a:rPr lang="nl-NL" sz="2000" dirty="0"/>
              <a:t> flight-</a:t>
            </a:r>
            <a:r>
              <a:rPr lang="nl-NL" sz="2000" dirty="0" err="1"/>
              <a:t>specific</a:t>
            </a:r>
            <a:r>
              <a:rPr lang="nl-NL" sz="2000" dirty="0"/>
              <a:t>: 73.43% </a:t>
            </a:r>
          </a:p>
          <a:p>
            <a:pPr marL="285750" indent="-285750">
              <a:lnSpc>
                <a:spcPts val="35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tx2"/>
                </a:solidFill>
              </a:rPr>
              <a:t>Improvement</a:t>
            </a:r>
            <a:r>
              <a:rPr lang="nl-NL" sz="2000" dirty="0"/>
              <a:t> of 2.11 percentage points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97923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Results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91524" y="1295401"/>
            <a:ext cx="6382612" cy="468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Price											</a:t>
            </a:r>
            <a:r>
              <a:rPr lang="en-US" dirty="0">
                <a:cs typeface="Courier New" panose="02070309020205020404" pitchFamily="49" charset="0"/>
              </a:rPr>
              <a:t>-2.945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Price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×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Economy							</a:t>
            </a:r>
            <a:r>
              <a:rPr lang="en-US" dirty="0">
                <a:cs typeface="Courier New" panose="02070309020205020404" pitchFamily="49" charset="0"/>
              </a:rPr>
              <a:t>-2.644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Journey duration							</a:t>
            </a:r>
            <a:r>
              <a:rPr lang="en-US" dirty="0">
                <a:cs typeface="Courier New" panose="02070309020205020404" pitchFamily="49" charset="0"/>
              </a:rPr>
              <a:t>-2.700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Journey duration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×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Europe				+</a:t>
            </a:r>
            <a:r>
              <a:rPr lang="en-US" dirty="0">
                <a:cs typeface="Courier New" panose="02070309020205020404" pitchFamily="49" charset="0"/>
              </a:rPr>
              <a:t>0.607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GB" dirty="0">
              <a:cs typeface="Courier New" panose="02070309020205020404" pitchFamily="49" charset="0"/>
            </a:endParaRPr>
          </a:p>
          <a:p>
            <a:pPr>
              <a:tabLst>
                <a:tab pos="3767138" algn="l"/>
              </a:tabLst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54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Personalized ranking</a:t>
            </a:r>
          </a:p>
          <a:p>
            <a:pPr>
              <a:lnSpc>
                <a:spcPts val="3500"/>
              </a:lnSpc>
            </a:pPr>
            <a:r>
              <a:rPr lang="en-US" dirty="0"/>
              <a:t>Cross-terms</a:t>
            </a:r>
          </a:p>
          <a:p>
            <a:pPr>
              <a:lnSpc>
                <a:spcPts val="3500"/>
              </a:lnSpc>
            </a:pPr>
            <a:r>
              <a:rPr lang="en-US" dirty="0"/>
              <a:t>Impact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A/B test</a:t>
            </a:r>
          </a:p>
          <a:p>
            <a:pPr>
              <a:lnSpc>
                <a:spcPts val="3500"/>
              </a:lnSpc>
            </a:pPr>
            <a:r>
              <a:rPr lang="en-US" dirty="0"/>
              <a:t>Continuous training</a:t>
            </a:r>
          </a:p>
          <a:p>
            <a:pPr>
              <a:lnSpc>
                <a:spcPts val="3500"/>
              </a:lnSpc>
            </a:pPr>
            <a:r>
              <a:rPr lang="en-US" dirty="0"/>
              <a:t>Past purchase behavior</a:t>
            </a:r>
          </a:p>
          <a:p>
            <a:pPr>
              <a:lnSpc>
                <a:spcPts val="3500"/>
              </a:lnSpc>
            </a:pP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2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of Flights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500"/>
              </a:lnSpc>
            </a:pPr>
            <a:r>
              <a:rPr lang="en-US" dirty="0"/>
              <a:t>Engage visitors</a:t>
            </a:r>
          </a:p>
          <a:p>
            <a:pPr>
              <a:lnSpc>
                <a:spcPts val="5500"/>
              </a:lnSpc>
            </a:pPr>
            <a:r>
              <a:rPr lang="en-US" dirty="0"/>
              <a:t>Personal customer experience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0F3A05-EF25-4E74-8420-9EF05761F888}"/>
              </a:ext>
            </a:extLst>
          </p:cNvPr>
          <p:cNvSpPr txBox="1"/>
          <p:nvPr/>
        </p:nvSpPr>
        <p:spPr>
          <a:xfrm>
            <a:off x="333487" y="2958293"/>
            <a:ext cx="42385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tx2"/>
                </a:solidFill>
                <a:sym typeface="Wingdings" panose="05000000000000000000" pitchFamily="2" charset="2"/>
              </a:rPr>
              <a:t>Personalized</a:t>
            </a:r>
            <a:r>
              <a:rPr lang="en-US" sz="2000" dirty="0">
                <a:sym typeface="Wingdings" panose="05000000000000000000" pitchFamily="2" charset="2"/>
              </a:rPr>
              <a:t> ranking of flights</a:t>
            </a: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7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828000"/>
          </a:xfrm>
        </p:spPr>
        <p:txBody>
          <a:bodyPr/>
          <a:lstStyle/>
          <a:p>
            <a:r>
              <a:rPr lang="en-US" dirty="0"/>
              <a:t>Ranking of Flights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91524" y="1295401"/>
            <a:ext cx="8172000" cy="4680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dirty="0"/>
              <a:t>Dynamic assortment</a:t>
            </a:r>
          </a:p>
          <a:p>
            <a:pPr>
              <a:lnSpc>
                <a:spcPts val="4500"/>
              </a:lnSpc>
            </a:pPr>
            <a:r>
              <a:rPr lang="en-US" dirty="0"/>
              <a:t>Cold starts</a:t>
            </a:r>
          </a:p>
          <a:p>
            <a:pPr>
              <a:lnSpc>
                <a:spcPts val="4500"/>
              </a:lnSpc>
            </a:pPr>
            <a:r>
              <a:rPr lang="en-US" dirty="0"/>
              <a:t>Limited feedback</a:t>
            </a:r>
          </a:p>
          <a:p>
            <a:pPr>
              <a:lnSpc>
                <a:spcPts val="4500"/>
              </a:lnSpc>
            </a:pPr>
            <a:r>
              <a:rPr lang="en-US" dirty="0"/>
              <a:t>Customer characteristics</a:t>
            </a:r>
          </a:p>
          <a:p>
            <a:pPr>
              <a:lnSpc>
                <a:spcPts val="4500"/>
              </a:lnSpc>
            </a:pPr>
            <a:r>
              <a:rPr lang="en-US" dirty="0"/>
              <a:t>Clickstream data</a:t>
            </a:r>
          </a:p>
          <a:p>
            <a:pPr>
              <a:lnSpc>
                <a:spcPts val="4500"/>
              </a:lnSpc>
            </a:pPr>
            <a:r>
              <a:rPr lang="en-US" dirty="0"/>
              <a:t>Real-time ranking</a:t>
            </a:r>
          </a:p>
          <a:p>
            <a:pPr>
              <a:lnSpc>
                <a:spcPts val="4500"/>
              </a:lnSpc>
            </a:pPr>
            <a:r>
              <a:rPr lang="en-US" dirty="0"/>
              <a:t>Different motivations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BA3C5C-5C76-47D3-8053-9430DA5E9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560" b="2565"/>
          <a:stretch/>
        </p:blipFill>
        <p:spPr>
          <a:xfrm>
            <a:off x="5096726" y="4905374"/>
            <a:ext cx="2591025" cy="3603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9D47FB0E-965C-42FC-8F60-CBED0175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02" b="86822"/>
          <a:stretch/>
        </p:blipFill>
        <p:spPr>
          <a:xfrm>
            <a:off x="5096726" y="1484314"/>
            <a:ext cx="2591025" cy="36036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73C2104-AACA-4C00-A2EA-A953E30D7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96" b="72629"/>
          <a:stretch/>
        </p:blipFill>
        <p:spPr>
          <a:xfrm>
            <a:off x="5096726" y="2060576"/>
            <a:ext cx="2591025" cy="36036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ED4D80B-56F1-4BAF-B492-4B746CE63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90" b="59335"/>
          <a:stretch/>
        </p:blipFill>
        <p:spPr>
          <a:xfrm>
            <a:off x="5096726" y="2600325"/>
            <a:ext cx="2591025" cy="360363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86929A2-6BBD-477A-9092-AE0A1BE2B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82" b="45143"/>
          <a:stretch/>
        </p:blipFill>
        <p:spPr>
          <a:xfrm>
            <a:off x="5096726" y="3176588"/>
            <a:ext cx="2591025" cy="36036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E45867F-6208-4EED-BDFC-A45219099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175" b="30950"/>
          <a:stretch/>
        </p:blipFill>
        <p:spPr>
          <a:xfrm>
            <a:off x="5096726" y="3752850"/>
            <a:ext cx="2591025" cy="360363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8047B193-C413-4709-888A-3B5420715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68" b="16757"/>
          <a:stretch/>
        </p:blipFill>
        <p:spPr>
          <a:xfrm>
            <a:off x="5096726" y="4329114"/>
            <a:ext cx="2591025" cy="36036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4B92DCF-2223-4F73-B434-7160934F6AD1}"/>
              </a:ext>
            </a:extLst>
          </p:cNvPr>
          <p:cNvSpPr/>
          <p:nvPr/>
        </p:nvSpPr>
        <p:spPr>
          <a:xfrm>
            <a:off x="5096726" y="885524"/>
            <a:ext cx="2591025" cy="4194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Applicable methods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247F67C-67C1-4347-931A-93A9586768D1}"/>
              </a:ext>
            </a:extLst>
          </p:cNvPr>
          <p:cNvSpPr/>
          <p:nvPr/>
        </p:nvSpPr>
        <p:spPr>
          <a:xfrm>
            <a:off x="6134940" y="5413784"/>
            <a:ext cx="514597" cy="4194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093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of Flights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500"/>
              </a:lnSpc>
            </a:pPr>
            <a:r>
              <a:rPr lang="en-US" dirty="0"/>
              <a:t>Ranking of items</a:t>
            </a:r>
          </a:p>
          <a:p>
            <a:pPr>
              <a:lnSpc>
                <a:spcPts val="4500"/>
              </a:lnSpc>
            </a:pPr>
            <a:r>
              <a:rPr lang="en-US" dirty="0"/>
              <a:t>Customer characteristics</a:t>
            </a:r>
          </a:p>
          <a:p>
            <a:pPr>
              <a:lnSpc>
                <a:spcPts val="4500"/>
              </a:lnSpc>
            </a:pPr>
            <a:r>
              <a:rPr lang="en-US" dirty="0"/>
              <a:t>Machine learning</a:t>
            </a:r>
          </a:p>
          <a:p>
            <a:pPr lvl="1"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6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of Flights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500"/>
              </a:lnSpc>
            </a:pPr>
            <a:r>
              <a:rPr lang="en-US" dirty="0">
                <a:solidFill>
                  <a:schemeClr val="accent1"/>
                </a:solidFill>
              </a:rPr>
              <a:t>Ranking of items</a:t>
            </a:r>
          </a:p>
          <a:p>
            <a:pPr>
              <a:lnSpc>
                <a:spcPts val="4500"/>
              </a:lnSpc>
            </a:pPr>
            <a:r>
              <a:rPr lang="en-US" dirty="0">
                <a:solidFill>
                  <a:schemeClr val="accent1"/>
                </a:solidFill>
              </a:rPr>
              <a:t>Customer characteristics</a:t>
            </a:r>
          </a:p>
          <a:p>
            <a:pPr>
              <a:lnSpc>
                <a:spcPts val="4500"/>
              </a:lnSpc>
            </a:pPr>
            <a:r>
              <a:rPr lang="en-US" dirty="0">
                <a:solidFill>
                  <a:schemeClr val="accent1"/>
                </a:solidFill>
              </a:rPr>
              <a:t>Machine learning</a:t>
            </a:r>
          </a:p>
          <a:p>
            <a:pPr lvl="1">
              <a:lnSpc>
                <a:spcPts val="35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F6987-F0EA-4BD6-8C0D-A27F797C4F9C}"/>
              </a:ext>
            </a:extLst>
          </p:cNvPr>
          <p:cNvSpPr txBox="1"/>
          <p:nvPr/>
        </p:nvSpPr>
        <p:spPr>
          <a:xfrm>
            <a:off x="491525" y="3373791"/>
            <a:ext cx="451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Learning to rank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D7DAE-8019-4C0C-874E-DCDA4C539B56}"/>
              </a:ext>
            </a:extLst>
          </p:cNvPr>
          <p:cNvSpPr txBox="1"/>
          <p:nvPr/>
        </p:nvSpPr>
        <p:spPr>
          <a:xfrm>
            <a:off x="3559247" y="3373791"/>
            <a:ext cx="451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（</a:t>
            </a:r>
            <a:r>
              <a:rPr lang="nl-NL" sz="2800" dirty="0">
                <a:sym typeface="Wingdings" panose="05000000000000000000" pitchFamily="2" charset="2"/>
              </a:rPr>
              <a:t>LETOR)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9798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LETOR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500"/>
              </a:lnSpc>
            </a:pPr>
            <a:r>
              <a:rPr lang="en-US" dirty="0"/>
              <a:t>Documents</a:t>
            </a:r>
          </a:p>
          <a:p>
            <a:pPr>
              <a:lnSpc>
                <a:spcPts val="4500"/>
              </a:lnSpc>
            </a:pPr>
            <a:r>
              <a:rPr lang="en-US" dirty="0"/>
              <a:t>Features</a:t>
            </a:r>
          </a:p>
          <a:p>
            <a:pPr>
              <a:lnSpc>
                <a:spcPts val="4500"/>
              </a:lnSpc>
            </a:pPr>
            <a:r>
              <a:rPr lang="en-US" dirty="0"/>
              <a:t>Approaches</a:t>
            </a:r>
          </a:p>
          <a:p>
            <a:pPr lvl="1">
              <a:lnSpc>
                <a:spcPts val="4500"/>
              </a:lnSpc>
            </a:pPr>
            <a:r>
              <a:rPr lang="en-US" dirty="0"/>
              <a:t>Pointwise</a:t>
            </a:r>
          </a:p>
          <a:p>
            <a:pPr lvl="1">
              <a:lnSpc>
                <a:spcPts val="4500"/>
              </a:lnSpc>
            </a:pPr>
            <a:r>
              <a:rPr lang="en-US" dirty="0"/>
              <a:t>Pairwise</a:t>
            </a:r>
          </a:p>
          <a:p>
            <a:pPr lvl="1">
              <a:lnSpc>
                <a:spcPts val="4500"/>
              </a:lnSpc>
            </a:pPr>
            <a:r>
              <a:rPr lang="en-US" dirty="0"/>
              <a:t>Listwise</a:t>
            </a:r>
          </a:p>
        </p:txBody>
      </p:sp>
    </p:spTree>
    <p:extLst>
      <p:ext uri="{BB962C8B-B14F-4D97-AF65-F5344CB8AC3E}">
        <p14:creationId xmlns:p14="http://schemas.microsoft.com/office/powerpoint/2010/main" val="2007551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Ranking SVM</a:t>
            </a:r>
          </a:p>
          <a:p>
            <a:pPr>
              <a:lnSpc>
                <a:spcPts val="3500"/>
              </a:lnSpc>
            </a:pPr>
            <a:r>
              <a:rPr lang="en-US" dirty="0"/>
              <a:t>Trained on partial feedback</a:t>
            </a:r>
          </a:p>
          <a:p>
            <a:pPr>
              <a:lnSpc>
                <a:spcPts val="3500"/>
              </a:lnSpc>
            </a:pPr>
            <a:r>
              <a:rPr lang="en-US" dirty="0"/>
              <a:t>Flight-specific features</a:t>
            </a:r>
          </a:p>
          <a:p>
            <a:pPr>
              <a:lnSpc>
                <a:spcPts val="3500"/>
              </a:lnSpc>
            </a:pPr>
            <a:r>
              <a:rPr lang="en-US" dirty="0"/>
              <a:t>Customer characteristics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Optimized</a:t>
            </a:r>
            <a:r>
              <a:rPr lang="en-US" dirty="0">
                <a:sym typeface="Wingdings" panose="05000000000000000000" pitchFamily="2" charset="2"/>
              </a:rPr>
              <a:t> ranking</a:t>
            </a:r>
            <a:endParaRPr lang="en-US" dirty="0"/>
          </a:p>
          <a:p>
            <a:pPr>
              <a:lnSpc>
                <a:spcPts val="35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85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Erasmus_Corporate_v1">
  <a:themeElements>
    <a:clrScheme name="Erasmus_Corporate">
      <a:dk1>
        <a:srgbClr val="002328"/>
      </a:dk1>
      <a:lt1>
        <a:sysClr val="window" lastClr="FFFFFF"/>
      </a:lt1>
      <a:dk2>
        <a:srgbClr val="00B969"/>
      </a:dk2>
      <a:lt2>
        <a:srgbClr val="9C9C9C"/>
      </a:lt2>
      <a:accent1>
        <a:srgbClr val="E3DAD8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.potx" id="{91A6F19B-1627-48DA-98E7-F14FDCD95BC8}" vid="{9E373E47-EBED-4C2E-81E9-7C35F947BC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EUR_template_ENG</Template>
  <TotalTime>747</TotalTime>
  <Words>664</Words>
  <Application>Microsoft Office PowerPoint</Application>
  <PresentationFormat>On-screen Show (4:3)</PresentationFormat>
  <Paragraphs>288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Cambria Math</vt:lpstr>
      <vt:lpstr>Arial</vt:lpstr>
      <vt:lpstr>Museo Sans 500</vt:lpstr>
      <vt:lpstr>Museo Sans 900</vt:lpstr>
      <vt:lpstr>Museo Sans 100</vt:lpstr>
      <vt:lpstr>Museo Sans 700</vt:lpstr>
      <vt:lpstr>Calibri</vt:lpstr>
      <vt:lpstr>Wingdings</vt:lpstr>
      <vt:lpstr>Courier New</vt:lpstr>
      <vt:lpstr>Erasmus_Corporate_v1</vt:lpstr>
      <vt:lpstr>Predicting User  Flight Preferences</vt:lpstr>
      <vt:lpstr>Predicting User  Flight Preferences</vt:lpstr>
      <vt:lpstr>Airline E-shop</vt:lpstr>
      <vt:lpstr>Ranking of Flights</vt:lpstr>
      <vt:lpstr>Ranking of Flights</vt:lpstr>
      <vt:lpstr>Ranking of Flights</vt:lpstr>
      <vt:lpstr>Ranking of Flights</vt:lpstr>
      <vt:lpstr>LETOR</vt:lpstr>
      <vt:lpstr>Method</vt:lpstr>
      <vt:lpstr>Cross-terms</vt:lpstr>
      <vt:lpstr>Ranking SVM</vt:lpstr>
      <vt:lpstr>Ranking SVM</vt:lpstr>
      <vt:lpstr>Implementation – Learning</vt:lpstr>
      <vt:lpstr>Implementation – Comparability</vt:lpstr>
      <vt:lpstr>Implementation – Scaling</vt:lpstr>
      <vt:lpstr>Implementation – Scaling</vt:lpstr>
      <vt:lpstr>Implementation – Scaling</vt:lpstr>
      <vt:lpstr>Implementation – Scaling</vt:lpstr>
      <vt:lpstr>Implementation – Scaling</vt:lpstr>
      <vt:lpstr>Implementation – Scaling</vt:lpstr>
      <vt:lpstr>Ranking SVM</vt:lpstr>
      <vt:lpstr>Ranking SVM</vt:lpstr>
      <vt:lpstr>Ranking SVM</vt:lpstr>
      <vt:lpstr>Ranking SVM – Ranking</vt:lpstr>
      <vt:lpstr>PowerPoint Presentation</vt:lpstr>
      <vt:lpstr>Ranking SVM – Ranking</vt:lpstr>
      <vt:lpstr>Data</vt:lpstr>
      <vt:lpstr>Data</vt:lpstr>
      <vt:lpstr>Data</vt:lpstr>
      <vt:lpstr>Data</vt:lpstr>
      <vt:lpstr>Evaluation</vt:lpstr>
      <vt:lpstr>Evaluation – Results</vt:lpstr>
      <vt:lpstr>Evaluation – Results</vt:lpstr>
      <vt:lpstr>Concluding Remarks</vt:lpstr>
      <vt:lpstr>Future Work</vt:lpstr>
    </vt:vector>
  </TitlesOfParts>
  <Manager/>
  <Company>Erasmus University Rotterdam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Gaby Budel</dc:creator>
  <cp:keywords/>
  <dc:description>Corporate presentatie _x000d_versie 1.0 - december 2014_x000d_Ontwerp: Fabrique_x000d_Sjabloon: Ton Persoon</dc:description>
  <cp:lastModifiedBy>Gaby Budel</cp:lastModifiedBy>
  <cp:revision>79</cp:revision>
  <dcterms:created xsi:type="dcterms:W3CDTF">2018-05-04T18:42:15Z</dcterms:created>
  <dcterms:modified xsi:type="dcterms:W3CDTF">2018-05-17T19:38:06Z</dcterms:modified>
  <cp:category/>
</cp:coreProperties>
</file>