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8" r:id="rId11"/>
    <p:sldId id="277" r:id="rId12"/>
    <p:sldId id="279" r:id="rId13"/>
    <p:sldId id="285" r:id="rId14"/>
    <p:sldId id="281" r:id="rId15"/>
    <p:sldId id="282" r:id="rId16"/>
    <p:sldId id="283" r:id="rId17"/>
    <p:sldId id="284" r:id="rId18"/>
    <p:sldId id="286" r:id="rId19"/>
    <p:sldId id="287" r:id="rId20"/>
    <p:sldId id="288" r:id="rId21"/>
    <p:sldId id="268" r:id="rId22"/>
    <p:sldId id="289" r:id="rId23"/>
    <p:sldId id="296" r:id="rId24"/>
    <p:sldId id="290" r:id="rId25"/>
    <p:sldId id="298" r:id="rId26"/>
    <p:sldId id="291" r:id="rId27"/>
    <p:sldId id="292" r:id="rId28"/>
    <p:sldId id="299" r:id="rId29"/>
    <p:sldId id="293" r:id="rId30"/>
    <p:sldId id="297" r:id="rId31"/>
    <p:sldId id="294" r:id="rId32"/>
    <p:sldId id="303" r:id="rId33"/>
    <p:sldId id="300" r:id="rId34"/>
    <p:sldId id="301" r:id="rId35"/>
    <p:sldId id="302" r:id="rId36"/>
    <p:sldId id="304" r:id="rId37"/>
    <p:sldId id="305" r:id="rId38"/>
    <p:sldId id="306" r:id="rId39"/>
    <p:sldId id="307" r:id="rId40"/>
    <p:sldId id="308" r:id="rId41"/>
    <p:sldId id="309" r:id="rId42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8" autoAdjust="0"/>
  </p:normalViewPr>
  <p:slideViewPr>
    <p:cSldViewPr snapToGrid="0" snapToObjects="1">
      <p:cViewPr varScale="1">
        <p:scale>
          <a:sx n="118" d="100"/>
          <a:sy n="118" d="100"/>
        </p:scale>
        <p:origin x="470" y="8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8427-736F-48E5-AB0B-6B2DE6C7E3F9}" type="datetimeFigureOut">
              <a:rPr lang="en-GB" smtClean="0"/>
              <a:pPr/>
              <a:t>07/06/2017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BB00A-71ED-40C6-A1CF-164C43AE5CE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73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BB00A-71ED-40C6-A1CF-164C43AE5CE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39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Lexalytics</a:t>
            </a:r>
            <a:r>
              <a:rPr lang="en-US" dirty="0" smtClean="0"/>
              <a:t>, </a:t>
            </a:r>
            <a:r>
              <a:rPr lang="en-US" dirty="0" err="1" smtClean="0"/>
              <a:t>Brandwatch</a:t>
            </a:r>
            <a:r>
              <a:rPr lang="en-US" dirty="0" smtClean="0"/>
              <a:t>,</a:t>
            </a:r>
            <a:r>
              <a:rPr lang="en-US" baseline="0" dirty="0" smtClean="0"/>
              <a:t> startups: </a:t>
            </a:r>
            <a:r>
              <a:rPr lang="en-US" baseline="0" dirty="0" err="1" smtClean="0"/>
              <a:t>Wonderflow</a:t>
            </a:r>
            <a:r>
              <a:rPr lang="en-US" baseline="0" dirty="0" smtClean="0"/>
              <a:t>, Vita.io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D158-DD05-44C4-9C29-8D59C50EA5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30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D158-DD05-44C4-9C29-8D59C50EA5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02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D158-DD05-44C4-9C29-8D59C50EA5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8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5:00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CD158-DD05-44C4-9C29-8D59C50EA5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6" y="1260000"/>
            <a:ext cx="6300000" cy="1548000"/>
          </a:xfrm>
        </p:spPr>
        <p:txBody>
          <a:bodyPr/>
          <a:lstStyle>
            <a:lvl1pPr>
              <a:lnSpc>
                <a:spcPts val="38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6" y="2808000"/>
            <a:ext cx="6300000" cy="8100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2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edit subtitle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7-6-2017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491525" y="792000"/>
            <a:ext cx="8172000" cy="3418613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on the icon to</a:t>
            </a:r>
            <a:br>
              <a:rPr lang="en-GB" noProof="0" dirty="0" smtClean="0"/>
            </a:br>
            <a:r>
              <a:rPr lang="en-GB" noProof="0" dirty="0" smtClean="0"/>
              <a:t>insert a picture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396000"/>
          </a:xfrm>
        </p:spPr>
        <p:txBody>
          <a:bodyPr anchor="t" anchorCtr="0"/>
          <a:lstStyle>
            <a:lvl1pPr algn="l">
              <a:lnSpc>
                <a:spcPts val="2500"/>
              </a:lnSpc>
              <a:defRPr sz="2000"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7-6-2017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91526" y="1260000"/>
            <a:ext cx="6300000" cy="1548000"/>
          </a:xfrm>
        </p:spPr>
        <p:txBody>
          <a:bodyPr/>
          <a:lstStyle>
            <a:lvl1pPr>
              <a:lnSpc>
                <a:spcPts val="38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491526" y="2808000"/>
            <a:ext cx="4533663" cy="108000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2"/>
                </a:solidFill>
                <a:latin typeface="Museo Sans 100"/>
                <a:cs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Insert a picture and move it backwards </a:t>
            </a:r>
            <a:br>
              <a:rPr lang="en-GB" noProof="0" dirty="0" smtClean="0"/>
            </a:br>
            <a:r>
              <a:rPr lang="en-GB" noProof="0" dirty="0" smtClean="0"/>
              <a:t>with right mouse button &gt; send to back</a:t>
            </a:r>
            <a:endParaRPr lang="en-GB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5" y="396000"/>
            <a:ext cx="81720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7-6-2017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 baseline="0"/>
            </a:lvl5pPr>
          </a:lstStyle>
          <a:p>
            <a:pPr lvl="0"/>
            <a:r>
              <a:rPr lang="en-GB" noProof="0" dirty="0" smtClean="0"/>
              <a:t>Click to edit text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7-6-2017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93200" y="972000"/>
            <a:ext cx="4014000" cy="33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201" y="971999"/>
            <a:ext cx="4015325" cy="334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7-6-2017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972000"/>
            <a:ext cx="3997924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tot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972000"/>
            <a:ext cx="4014000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tot edit text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645025" y="1296000"/>
            <a:ext cx="40140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7-6-2017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6" y="396000"/>
            <a:ext cx="3999599" cy="576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3200" y="972000"/>
            <a:ext cx="3997924" cy="324000"/>
          </a:xfrm>
        </p:spPr>
        <p:txBody>
          <a:bodyPr anchor="t" anchorCtr="0"/>
          <a:lstStyle>
            <a:lvl1pPr marL="0" indent="0">
              <a:buNone/>
              <a:defRPr sz="1800" b="0" i="0"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7-6-2017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396000"/>
            <a:ext cx="4014000" cy="381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on the icon to</a:t>
            </a:r>
            <a:br>
              <a:rPr lang="en-GB" noProof="0" dirty="0" smtClean="0"/>
            </a:br>
            <a:r>
              <a:rPr lang="en-GB" noProof="0" dirty="0" smtClean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2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91526" y="396000"/>
            <a:ext cx="3999599" cy="576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91524" y="972000"/>
            <a:ext cx="3999600" cy="324000"/>
          </a:xfrm>
        </p:spPr>
        <p:txBody>
          <a:bodyPr anchor="t" anchorCtr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Museo Sans 900"/>
                <a:cs typeface="Museo Sans 9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to edit text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1524" y="1296000"/>
            <a:ext cx="3999600" cy="3024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7-6-2017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4643999" y="396000"/>
            <a:ext cx="4014000" cy="183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on the icon to </a:t>
            </a:r>
            <a:br>
              <a:rPr lang="en-GB" noProof="0" dirty="0" smtClean="0"/>
            </a:br>
            <a:r>
              <a:rPr lang="en-GB" noProof="0" dirty="0" smtClean="0"/>
              <a:t>insert a picture</a:t>
            </a:r>
          </a:p>
          <a:p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4" hasCustomPrompt="1"/>
          </p:nvPr>
        </p:nvSpPr>
        <p:spPr>
          <a:xfrm>
            <a:off x="4643999" y="2376000"/>
            <a:ext cx="4014000" cy="1836000"/>
          </a:xfrm>
          <a:solidFill>
            <a:schemeClr val="bg1">
              <a:lumMod val="85000"/>
            </a:schemeClr>
          </a:solidFill>
        </p:spPr>
        <p:txBody>
          <a:bodyPr tIns="180000"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 smtClean="0"/>
              <a:t>Click on the icon to </a:t>
            </a:r>
            <a:br>
              <a:rPr lang="en-GB" noProof="0" dirty="0" smtClean="0"/>
            </a:br>
            <a:r>
              <a:rPr lang="en-GB" noProof="0" dirty="0" smtClean="0"/>
              <a:t>insert a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973AC-957D-C346-BA56-D82065FA2AEB}" type="datetimeFigureOut">
              <a:rPr lang="nl-NL" smtClean="0"/>
              <a:pPr/>
              <a:t>7-6-2017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BC05E-DB9A-EB4A-A776-575FA40369A3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EU_Logo_Groen_300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308000" y="4298400"/>
            <a:ext cx="1432608" cy="576091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91525" y="396000"/>
            <a:ext cx="8172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Click to edit title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1524" y="971551"/>
            <a:ext cx="8172000" cy="33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 dirty="0" smtClean="0"/>
              <a:t>Click to edit text in bullets</a:t>
            </a:r>
          </a:p>
          <a:p>
            <a:pPr lvl="1"/>
            <a:r>
              <a:rPr lang="en-GB" noProof="0" dirty="0" smtClean="0"/>
              <a:t>Second level text</a:t>
            </a:r>
          </a:p>
          <a:p>
            <a:pPr lvl="2"/>
            <a:r>
              <a:rPr lang="en-GB" noProof="0" dirty="0" smtClean="0"/>
              <a:t>Third level text</a:t>
            </a:r>
          </a:p>
          <a:p>
            <a:pPr lvl="3"/>
            <a:r>
              <a:rPr lang="en-GB" noProof="0" dirty="0" smtClean="0"/>
              <a:t>Forth level text</a:t>
            </a:r>
          </a:p>
          <a:p>
            <a:pPr lvl="4"/>
            <a:r>
              <a:rPr lang="en-GB" noProof="0" dirty="0" smtClean="0"/>
              <a:t>Fifth level text</a:t>
            </a:r>
            <a:endParaRPr lang="en-GB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17200" y="4663178"/>
            <a:ext cx="75600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Museo Sans 100"/>
                <a:cs typeface="Museo Sans 100"/>
              </a:defRPr>
            </a:lvl1pPr>
          </a:lstStyle>
          <a:p>
            <a:fld id="{F10973AC-957D-C346-BA56-D82065FA2AEB}" type="datetimeFigureOut">
              <a:rPr lang="nl-NL" smtClean="0"/>
              <a:pPr/>
              <a:t>7-6-2017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73200" y="4663178"/>
            <a:ext cx="510292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+mn-lt"/>
                <a:cs typeface="Museo Sans 50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525" y="4663178"/>
            <a:ext cx="324000" cy="180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 b="0" i="0">
                <a:solidFill>
                  <a:schemeClr val="tx1"/>
                </a:solidFill>
                <a:latin typeface="+mn-lt"/>
                <a:cs typeface="Museo Sans 500"/>
              </a:defRPr>
            </a:lvl1pPr>
          </a:lstStyle>
          <a:p>
            <a:fld id="{8C6BC05E-DB9A-EB4A-A776-575FA40369A3}" type="slidenum">
              <a:rPr lang="nl-NL" smtClean="0"/>
              <a:pPr/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9" r:id="rId4"/>
    <p:sldLayoutId id="2147483652" r:id="rId5"/>
    <p:sldLayoutId id="2147483653" r:id="rId6"/>
    <p:sldLayoutId id="2147483660" r:id="rId7"/>
    <p:sldLayoutId id="2147483661" r:id="rId8"/>
    <p:sldLayoutId id="2147483654" r:id="rId9"/>
    <p:sldLayoutId id="2147483655" r:id="rId10"/>
    <p:sldLayoutId id="2147483657" r:id="rId11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2800" b="0" i="0" kern="1200">
          <a:solidFill>
            <a:schemeClr val="tx2"/>
          </a:solidFill>
          <a:latin typeface="+mj-lt"/>
          <a:ea typeface="+mj-ea"/>
          <a:cs typeface="Museo Sans 700"/>
        </a:defRPr>
      </a:lvl1pPr>
    </p:titleStyle>
    <p:bodyStyle>
      <a:lvl1pPr marL="216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 baseline="0">
          <a:solidFill>
            <a:schemeClr val="tx1"/>
          </a:solidFill>
          <a:latin typeface="+mn-lt"/>
          <a:ea typeface="+mn-ea"/>
          <a:cs typeface="Museo Sans 500"/>
        </a:defRPr>
      </a:lvl1pPr>
      <a:lvl2pPr marL="432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2pPr>
      <a:lvl3pPr marL="648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3pPr>
      <a:lvl4pPr marL="864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4pPr>
      <a:lvl5pPr marL="1080000" indent="-216000" algn="l" defTabSz="457200" rtl="0" eaLnBrk="1" latinLnBrk="0" hangingPunct="1">
        <a:lnSpc>
          <a:spcPts val="2300"/>
        </a:lnSpc>
        <a:spcBef>
          <a:spcPts val="0"/>
        </a:spcBef>
        <a:buSzPct val="130000"/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Museo Sans 5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Ontology-Enhanced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Aspect-</a:t>
            </a:r>
            <a:r>
              <a:rPr lang="nl-NL" dirty="0" err="1"/>
              <a:t>Based</a:t>
            </a:r>
            <a:r>
              <a:rPr lang="nl-NL" dirty="0"/>
              <a:t> Sentiment Analysis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Kim Schouten, </a:t>
            </a:r>
            <a:r>
              <a:rPr lang="nl-NL" dirty="0" err="1" smtClean="0"/>
              <a:t>Flavius</a:t>
            </a:r>
            <a:r>
              <a:rPr lang="nl-NL" dirty="0" smtClean="0"/>
              <a:t> </a:t>
            </a:r>
            <a:r>
              <a:rPr lang="nl-NL" dirty="0" err="1" smtClean="0"/>
              <a:t>Frasincar</a:t>
            </a:r>
            <a:r>
              <a:rPr lang="nl-NL" dirty="0" smtClean="0"/>
              <a:t>, </a:t>
            </a:r>
            <a:r>
              <a:rPr lang="nl-NL" dirty="0" err="1" smtClean="0"/>
              <a:t>and</a:t>
            </a:r>
            <a:r>
              <a:rPr lang="nl-NL" dirty="0" smtClean="0"/>
              <a:t> Franciska de Jong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OR_2_Titel_2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71849" cy="49409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Motivation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Setup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89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 smtClean="0"/>
              <a:t>Why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external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Using </a:t>
            </a:r>
            <a:r>
              <a:rPr lang="nl-NL" dirty="0" err="1" smtClean="0"/>
              <a:t>external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r>
              <a:rPr lang="nl-NL" dirty="0" smtClean="0"/>
              <a:t> </a:t>
            </a:r>
            <a:r>
              <a:rPr lang="nl-NL" dirty="0" err="1" smtClean="0"/>
              <a:t>alleviates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data</a:t>
            </a:r>
          </a:p>
          <a:p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resource </a:t>
            </a:r>
            <a:r>
              <a:rPr lang="nl-NL" dirty="0" err="1" smtClean="0"/>
              <a:t>sparse</a:t>
            </a:r>
            <a:r>
              <a:rPr lang="nl-NL" dirty="0" smtClean="0"/>
              <a:t> </a:t>
            </a:r>
            <a:r>
              <a:rPr lang="nl-NL" dirty="0" err="1" smtClean="0"/>
              <a:t>languages</a:t>
            </a:r>
            <a:r>
              <a:rPr lang="nl-NL" dirty="0" smtClean="0"/>
              <a:t> / </a:t>
            </a:r>
            <a:r>
              <a:rPr lang="nl-NL" dirty="0" err="1" smtClean="0"/>
              <a:t>domains</a:t>
            </a:r>
            <a:endParaRPr lang="nl-NL" dirty="0" smtClean="0"/>
          </a:p>
          <a:p>
            <a:r>
              <a:rPr lang="nl-NL" dirty="0" err="1" smtClean="0"/>
              <a:t>Use</a:t>
            </a:r>
            <a:r>
              <a:rPr lang="nl-NL" dirty="0" smtClean="0"/>
              <a:t> machine </a:t>
            </a:r>
            <a:r>
              <a:rPr lang="nl-NL" dirty="0" err="1" smtClean="0"/>
              <a:t>learning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its</a:t>
            </a:r>
            <a:r>
              <a:rPr lang="nl-NL" dirty="0" smtClean="0"/>
              <a:t> high performance</a:t>
            </a:r>
          </a:p>
          <a:p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setup</a:t>
            </a:r>
            <a:r>
              <a:rPr lang="nl-NL" dirty="0" smtClean="0"/>
              <a:t>:</a:t>
            </a:r>
          </a:p>
          <a:p>
            <a:pPr lvl="1"/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linear</a:t>
            </a:r>
            <a:r>
              <a:rPr lang="nl-NL" dirty="0" smtClean="0"/>
              <a:t> SVM</a:t>
            </a:r>
          </a:p>
          <a:p>
            <a:pPr lvl="1"/>
            <a:r>
              <a:rPr lang="nl-NL" dirty="0" smtClean="0"/>
              <a:t>Basic </a:t>
            </a:r>
            <a:r>
              <a:rPr lang="nl-NL" dirty="0" err="1" smtClean="0"/>
              <a:t>linguistic</a:t>
            </a:r>
            <a:r>
              <a:rPr lang="nl-NL" dirty="0" smtClean="0"/>
              <a:t> features (</a:t>
            </a:r>
            <a:r>
              <a:rPr lang="nl-NL" dirty="0" err="1" smtClean="0"/>
              <a:t>lemmas</a:t>
            </a:r>
            <a:r>
              <a:rPr lang="nl-NL" dirty="0" smtClean="0"/>
              <a:t>/</a:t>
            </a:r>
            <a:r>
              <a:rPr lang="nl-NL" dirty="0" err="1" smtClean="0"/>
              <a:t>synsets</a:t>
            </a:r>
            <a:r>
              <a:rPr lang="nl-NL" dirty="0" smtClean="0"/>
              <a:t>)</a:t>
            </a:r>
          </a:p>
          <a:p>
            <a:pPr lvl="1"/>
            <a:r>
              <a:rPr lang="nl-NL" dirty="0" err="1" smtClean="0"/>
              <a:t>Add</a:t>
            </a:r>
            <a:r>
              <a:rPr lang="nl-NL" dirty="0" smtClean="0"/>
              <a:t> features </a:t>
            </a:r>
            <a:r>
              <a:rPr lang="nl-NL" dirty="0" err="1" smtClean="0"/>
              <a:t>and</a:t>
            </a:r>
            <a:r>
              <a:rPr lang="nl-NL" dirty="0" smtClean="0"/>
              <a:t>/or </a:t>
            </a:r>
            <a:r>
              <a:rPr lang="nl-NL" dirty="0" err="1" smtClean="0"/>
              <a:t>adjust</a:t>
            </a:r>
            <a:r>
              <a:rPr lang="nl-NL" dirty="0" smtClean="0"/>
              <a:t> feature </a:t>
            </a:r>
            <a:r>
              <a:rPr lang="nl-NL" dirty="0" err="1" smtClean="0"/>
              <a:t>weights</a:t>
            </a:r>
            <a:r>
              <a:rPr lang="nl-NL" dirty="0" smtClean="0"/>
              <a:t> </a:t>
            </a:r>
            <a:r>
              <a:rPr lang="nl-NL" dirty="0" err="1" smtClean="0"/>
              <a:t>based</a:t>
            </a:r>
            <a:r>
              <a:rPr lang="nl-NL" dirty="0" smtClean="0"/>
              <a:t> on </a:t>
            </a:r>
            <a:r>
              <a:rPr lang="nl-NL" dirty="0" err="1" smtClean="0"/>
              <a:t>external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9934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Ontology</a:t>
            </a:r>
            <a:r>
              <a:rPr lang="nl-NL" dirty="0" smtClean="0"/>
              <a:t> as </a:t>
            </a:r>
            <a:r>
              <a:rPr lang="nl-NL" dirty="0" err="1" smtClean="0"/>
              <a:t>external</a:t>
            </a:r>
            <a:r>
              <a:rPr lang="nl-NL" dirty="0" smtClean="0"/>
              <a:t> </a:t>
            </a:r>
            <a:r>
              <a:rPr lang="nl-NL" dirty="0" err="1" smtClean="0"/>
              <a:t>knowledge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ontology</a:t>
            </a:r>
            <a:r>
              <a:rPr lang="nl-NL" dirty="0" smtClean="0"/>
              <a:t> is</a:t>
            </a:r>
          </a:p>
          <a:p>
            <a:pPr lvl="1"/>
            <a:r>
              <a:rPr lang="nl-NL" dirty="0" smtClean="0"/>
              <a:t>a </a:t>
            </a:r>
            <a:r>
              <a:rPr lang="nl-NL" dirty="0" err="1" smtClean="0"/>
              <a:t>formal</a:t>
            </a:r>
            <a:r>
              <a:rPr lang="nl-NL" dirty="0" smtClean="0"/>
              <a:t> </a:t>
            </a:r>
            <a:r>
              <a:rPr lang="nl-NL" dirty="0" err="1" smtClean="0"/>
              <a:t>representation</a:t>
            </a:r>
            <a:r>
              <a:rPr lang="nl-NL" dirty="0" smtClean="0"/>
              <a:t> of </a:t>
            </a:r>
            <a:r>
              <a:rPr lang="nl-NL" dirty="0" err="1" smtClean="0"/>
              <a:t>knowledge</a:t>
            </a:r>
            <a:endParaRPr lang="nl-NL" dirty="0" smtClean="0"/>
          </a:p>
          <a:p>
            <a:pPr lvl="1"/>
            <a:r>
              <a:rPr lang="nl-NL" dirty="0" err="1" smtClean="0"/>
              <a:t>usually</a:t>
            </a:r>
            <a:r>
              <a:rPr lang="nl-NL" dirty="0" smtClean="0"/>
              <a:t> </a:t>
            </a:r>
            <a:r>
              <a:rPr lang="nl-NL" dirty="0" err="1" smtClean="0"/>
              <a:t>created</a:t>
            </a:r>
            <a:r>
              <a:rPr lang="nl-NL" dirty="0" smtClean="0"/>
              <a:t> </a:t>
            </a:r>
            <a:r>
              <a:rPr lang="nl-NL" dirty="0" err="1" smtClean="0"/>
              <a:t>manually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domain experts</a:t>
            </a:r>
          </a:p>
          <a:p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ontology</a:t>
            </a:r>
            <a:r>
              <a:rPr lang="nl-NL" dirty="0" smtClean="0"/>
              <a:t> </a:t>
            </a:r>
            <a:r>
              <a:rPr lang="nl-NL" dirty="0" err="1" smtClean="0"/>
              <a:t>allows</a:t>
            </a:r>
            <a:r>
              <a:rPr lang="nl-NL" dirty="0" smtClean="0"/>
              <a:t> </a:t>
            </a:r>
          </a:p>
          <a:p>
            <a:pPr lvl="1"/>
            <a:r>
              <a:rPr lang="nl-NL" dirty="0" smtClean="0"/>
              <a:t>easy </a:t>
            </a:r>
            <a:r>
              <a:rPr lang="nl-NL" dirty="0" err="1" smtClean="0"/>
              <a:t>sharing</a:t>
            </a:r>
            <a:r>
              <a:rPr lang="nl-NL" dirty="0" smtClean="0"/>
              <a:t> of </a:t>
            </a:r>
            <a:r>
              <a:rPr lang="nl-NL" dirty="0" err="1" smtClean="0"/>
              <a:t>knowledge</a:t>
            </a:r>
            <a:r>
              <a:rPr lang="nl-NL" dirty="0" smtClean="0"/>
              <a:t> (e.g. LOD)</a:t>
            </a:r>
          </a:p>
          <a:p>
            <a:pPr lvl="1"/>
            <a:r>
              <a:rPr lang="nl-NL" dirty="0" err="1" smtClean="0"/>
              <a:t>reasoning</a:t>
            </a:r>
            <a:r>
              <a:rPr lang="nl-NL" dirty="0" smtClean="0"/>
              <a:t> to </a:t>
            </a:r>
            <a:r>
              <a:rPr lang="nl-NL" dirty="0" err="1" smtClean="0"/>
              <a:t>derive</a:t>
            </a:r>
            <a:r>
              <a:rPr lang="nl-NL" dirty="0" smtClean="0"/>
              <a:t> (</a:t>
            </a:r>
            <a:r>
              <a:rPr lang="nl-NL" dirty="0" err="1" smtClean="0"/>
              <a:t>new</a:t>
            </a:r>
            <a:r>
              <a:rPr lang="nl-NL" dirty="0" smtClean="0"/>
              <a:t>) </a:t>
            </a:r>
            <a:r>
              <a:rPr lang="nl-NL" dirty="0" err="1" smtClean="0"/>
              <a:t>facts</a:t>
            </a:r>
            <a:endParaRPr lang="nl-NL" dirty="0" smtClean="0"/>
          </a:p>
          <a:p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ontology</a:t>
            </a:r>
            <a:r>
              <a:rPr lang="nl-NL" dirty="0" smtClean="0"/>
              <a:t> </a:t>
            </a:r>
            <a:r>
              <a:rPr lang="nl-NL" dirty="0" err="1" smtClean="0"/>
              <a:t>describes</a:t>
            </a:r>
            <a:r>
              <a:rPr lang="nl-NL" dirty="0" smtClean="0"/>
              <a:t> a part of the restaurant domain</a:t>
            </a:r>
          </a:p>
          <a:p>
            <a:pPr lvl="1"/>
            <a:r>
              <a:rPr lang="nl-NL" dirty="0" smtClean="0"/>
              <a:t>56 sentiment </a:t>
            </a:r>
            <a:r>
              <a:rPr lang="nl-NL" dirty="0" err="1" smtClean="0"/>
              <a:t>expressions</a:t>
            </a:r>
            <a:endParaRPr lang="nl-NL" dirty="0" smtClean="0"/>
          </a:p>
          <a:p>
            <a:pPr lvl="1"/>
            <a:r>
              <a:rPr lang="nl-NL" dirty="0" smtClean="0"/>
              <a:t>3 sentiment </a:t>
            </a:r>
            <a:r>
              <a:rPr lang="nl-NL" dirty="0" err="1" smtClean="0"/>
              <a:t>values</a:t>
            </a:r>
            <a:endParaRPr lang="nl-NL" dirty="0" smtClean="0"/>
          </a:p>
          <a:p>
            <a:pPr lvl="1"/>
            <a:r>
              <a:rPr lang="nl-NL" dirty="0" smtClean="0"/>
              <a:t>185 target </a:t>
            </a:r>
            <a:r>
              <a:rPr lang="nl-NL" dirty="0" err="1" smtClean="0"/>
              <a:t>concepts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0789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Ontology Snippet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8" y="970642"/>
            <a:ext cx="8167161" cy="2930026"/>
          </a:xfrm>
        </p:spPr>
      </p:pic>
    </p:spTree>
    <p:extLst>
      <p:ext uri="{BB962C8B-B14F-4D97-AF65-F5344CB8AC3E}">
        <p14:creationId xmlns:p14="http://schemas.microsoft.com/office/powerpoint/2010/main" val="28866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Setup </a:t>
            </a:r>
            <a:r>
              <a:rPr lang="nl-NL" dirty="0" err="1" smtClean="0"/>
              <a:t>for</a:t>
            </a:r>
            <a:r>
              <a:rPr lang="nl-NL" dirty="0" smtClean="0"/>
              <a:t> Aspect </a:t>
            </a:r>
            <a:r>
              <a:rPr lang="nl-NL" dirty="0" err="1" smtClean="0"/>
              <a:t>Detection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Linear</a:t>
            </a:r>
            <a:r>
              <a:rPr lang="nl-NL" dirty="0" smtClean="0"/>
              <a:t> </a:t>
            </a:r>
            <a:r>
              <a:rPr lang="nl-NL" dirty="0" err="1" smtClean="0"/>
              <a:t>SVMs</a:t>
            </a:r>
            <a:r>
              <a:rPr lang="nl-NL" dirty="0" smtClean="0"/>
              <a:t>, </a:t>
            </a:r>
            <a:r>
              <a:rPr lang="nl-NL" dirty="0" err="1" smtClean="0"/>
              <a:t>one</a:t>
            </a:r>
            <a:r>
              <a:rPr lang="nl-NL" dirty="0" smtClean="0"/>
              <a:t> </a:t>
            </a:r>
            <a:r>
              <a:rPr lang="nl-NL" dirty="0" err="1"/>
              <a:t>classifier</a:t>
            </a:r>
            <a:r>
              <a:rPr lang="nl-NL" dirty="0"/>
              <a:t> per </a:t>
            </a:r>
            <a:r>
              <a:rPr lang="nl-NL" dirty="0" smtClean="0"/>
              <a:t>aspect </a:t>
            </a:r>
            <a:r>
              <a:rPr lang="nl-NL" dirty="0" err="1" smtClean="0"/>
              <a:t>category</a:t>
            </a:r>
            <a:r>
              <a:rPr lang="nl-NL" dirty="0" smtClean="0"/>
              <a:t> </a:t>
            </a:r>
            <a:r>
              <a:rPr lang="nl-NL" dirty="0"/>
              <a:t>(13 in </a:t>
            </a:r>
            <a:r>
              <a:rPr lang="nl-NL" dirty="0" err="1"/>
              <a:t>total</a:t>
            </a:r>
            <a:r>
              <a:rPr lang="nl-NL" dirty="0" smtClean="0"/>
              <a:t>)</a:t>
            </a:r>
          </a:p>
          <a:p>
            <a:r>
              <a:rPr lang="nl-NL" b="1" dirty="0" smtClean="0"/>
              <a:t>Input features:</a:t>
            </a:r>
          </a:p>
          <a:p>
            <a:pPr lvl="1"/>
            <a:r>
              <a:rPr lang="nl-NL" dirty="0" smtClean="0"/>
              <a:t>Basic </a:t>
            </a:r>
            <a:r>
              <a:rPr lang="nl-NL" dirty="0" err="1" smtClean="0"/>
              <a:t>binary</a:t>
            </a:r>
            <a:r>
              <a:rPr lang="nl-NL" dirty="0" smtClean="0"/>
              <a:t> features: </a:t>
            </a:r>
            <a:r>
              <a:rPr lang="nl-NL" dirty="0" err="1" smtClean="0"/>
              <a:t>lemmas</a:t>
            </a:r>
            <a:r>
              <a:rPr lang="nl-NL" dirty="0" smtClean="0"/>
              <a:t> and </a:t>
            </a:r>
            <a:r>
              <a:rPr lang="nl-NL" dirty="0" err="1" smtClean="0"/>
              <a:t>synsets</a:t>
            </a:r>
            <a:endParaRPr lang="nl-NL" dirty="0" smtClean="0"/>
          </a:p>
          <a:p>
            <a:pPr lvl="1"/>
            <a:r>
              <a:rPr lang="nl-NL" dirty="0" err="1" smtClean="0"/>
              <a:t>Binary</a:t>
            </a:r>
            <a:r>
              <a:rPr lang="nl-NL" dirty="0" smtClean="0"/>
              <a:t> </a:t>
            </a:r>
            <a:r>
              <a:rPr lang="nl-NL" dirty="0" err="1" smtClean="0"/>
              <a:t>ontology</a:t>
            </a:r>
            <a:r>
              <a:rPr lang="nl-NL" dirty="0" smtClean="0"/>
              <a:t> features: </a:t>
            </a:r>
          </a:p>
          <a:p>
            <a:pPr lvl="2"/>
            <a:r>
              <a:rPr lang="nl-NL" dirty="0" smtClean="0"/>
              <a:t>For </a:t>
            </a:r>
            <a:r>
              <a:rPr lang="nl-NL" dirty="0" err="1" smtClean="0"/>
              <a:t>each</a:t>
            </a:r>
            <a:r>
              <a:rPr lang="nl-NL" dirty="0" smtClean="0"/>
              <a:t> concept: </a:t>
            </a:r>
            <a:r>
              <a:rPr lang="nl-NL" dirty="0" err="1" smtClean="0"/>
              <a:t>include</a:t>
            </a:r>
            <a:r>
              <a:rPr lang="nl-NL" dirty="0" smtClean="0"/>
              <a:t> all </a:t>
            </a:r>
            <a:r>
              <a:rPr lang="nl-NL" dirty="0" err="1" smtClean="0"/>
              <a:t>its</a:t>
            </a:r>
            <a:r>
              <a:rPr lang="nl-NL" dirty="0" smtClean="0"/>
              <a:t> </a:t>
            </a:r>
            <a:r>
              <a:rPr lang="nl-NL" i="1" dirty="0" smtClean="0"/>
              <a:t>types</a:t>
            </a:r>
          </a:p>
          <a:p>
            <a:pPr lvl="3"/>
            <a:r>
              <a:rPr lang="nl-NL" i="1" dirty="0" err="1" smtClean="0"/>
              <a:t>When</a:t>
            </a:r>
            <a:r>
              <a:rPr lang="nl-NL" i="1" dirty="0" smtClean="0"/>
              <a:t> we </a:t>
            </a:r>
            <a:r>
              <a:rPr lang="nl-NL" i="1" dirty="0" err="1" smtClean="0"/>
              <a:t>find</a:t>
            </a:r>
            <a:r>
              <a:rPr lang="nl-NL" i="1" dirty="0" smtClean="0"/>
              <a:t> “Heineken”, we </a:t>
            </a:r>
            <a:r>
              <a:rPr lang="nl-NL" i="1" dirty="0" err="1" smtClean="0"/>
              <a:t>include</a:t>
            </a:r>
            <a:r>
              <a:rPr lang="nl-NL" i="1" dirty="0" smtClean="0"/>
              <a:t> the </a:t>
            </a:r>
            <a:r>
              <a:rPr lang="nl-NL" i="1" dirty="0" err="1" smtClean="0"/>
              <a:t>presence</a:t>
            </a:r>
            <a:r>
              <a:rPr lang="nl-NL" i="1" dirty="0" smtClean="0"/>
              <a:t> of Beer, Drink, </a:t>
            </a:r>
            <a:r>
              <a:rPr lang="nl-NL" i="1" dirty="0" err="1" smtClean="0"/>
              <a:t>Food</a:t>
            </a:r>
            <a:r>
              <a:rPr lang="nl-NL" i="1" dirty="0" smtClean="0"/>
              <a:t>, and Target in </a:t>
            </a:r>
            <a:r>
              <a:rPr lang="nl-NL" i="1" dirty="0" err="1" smtClean="0"/>
              <a:t>our</a:t>
            </a:r>
            <a:r>
              <a:rPr lang="nl-NL" i="1" dirty="0" smtClean="0"/>
              <a:t> input feature vector</a:t>
            </a:r>
            <a:endParaRPr lang="nl-NL" dirty="0" smtClean="0"/>
          </a:p>
          <a:p>
            <a:pPr lvl="2"/>
            <a:r>
              <a:rPr lang="nl-NL" dirty="0" smtClean="0"/>
              <a:t>For </a:t>
            </a:r>
            <a:r>
              <a:rPr lang="nl-NL" dirty="0" err="1" smtClean="0"/>
              <a:t>each</a:t>
            </a:r>
            <a:r>
              <a:rPr lang="nl-NL" dirty="0" smtClean="0"/>
              <a:t> sentiment word: </a:t>
            </a:r>
            <a:r>
              <a:rPr lang="nl-NL" dirty="0" err="1" smtClean="0"/>
              <a:t>include</a:t>
            </a:r>
            <a:r>
              <a:rPr lang="nl-NL" dirty="0" smtClean="0"/>
              <a:t> </a:t>
            </a:r>
            <a:r>
              <a:rPr lang="nl-NL" i="1" dirty="0" smtClean="0"/>
              <a:t>types </a:t>
            </a:r>
            <a:r>
              <a:rPr lang="nl-NL" dirty="0" smtClean="0"/>
              <a:t>of </a:t>
            </a:r>
            <a:r>
              <a:rPr lang="nl-NL" dirty="0" err="1" smtClean="0"/>
              <a:t>its</a:t>
            </a:r>
            <a:r>
              <a:rPr lang="nl-NL" dirty="0" smtClean="0"/>
              <a:t> </a:t>
            </a:r>
            <a:r>
              <a:rPr lang="nl-NL" i="1" dirty="0" smtClean="0"/>
              <a:t>target</a:t>
            </a:r>
          </a:p>
          <a:p>
            <a:pPr lvl="3"/>
            <a:r>
              <a:rPr lang="nl-NL" i="1" dirty="0" err="1" smtClean="0"/>
              <a:t>When</a:t>
            </a:r>
            <a:r>
              <a:rPr lang="nl-NL" i="1" dirty="0" smtClean="0"/>
              <a:t> we </a:t>
            </a:r>
            <a:r>
              <a:rPr lang="nl-NL" i="1" dirty="0" err="1" smtClean="0"/>
              <a:t>find</a:t>
            </a:r>
            <a:r>
              <a:rPr lang="nl-NL" i="1" dirty="0" smtClean="0"/>
              <a:t> “</a:t>
            </a:r>
            <a:r>
              <a:rPr lang="nl-NL" i="1" dirty="0" err="1" smtClean="0"/>
              <a:t>delicious</a:t>
            </a:r>
            <a:r>
              <a:rPr lang="nl-NL" i="1" dirty="0" smtClean="0"/>
              <a:t>”, we </a:t>
            </a:r>
            <a:r>
              <a:rPr lang="nl-NL" i="1" dirty="0" err="1" smtClean="0"/>
              <a:t>include</a:t>
            </a:r>
            <a:r>
              <a:rPr lang="nl-NL" i="1" dirty="0" smtClean="0"/>
              <a:t> the types of </a:t>
            </a:r>
            <a:r>
              <a:rPr lang="nl-NL" i="1" dirty="0" err="1" smtClean="0"/>
              <a:t>its</a:t>
            </a:r>
            <a:r>
              <a:rPr lang="nl-NL" i="1" dirty="0" smtClean="0"/>
              <a:t> target: Food </a:t>
            </a:r>
            <a:r>
              <a:rPr lang="nl-NL" i="1" dirty="0" err="1" smtClean="0"/>
              <a:t>and</a:t>
            </a:r>
            <a:r>
              <a:rPr lang="nl-NL" i="1" dirty="0" smtClean="0"/>
              <a:t> Target</a:t>
            </a:r>
          </a:p>
          <a:p>
            <a:pPr lvl="1"/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8123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Single </a:t>
            </a:r>
            <a:r>
              <a:rPr lang="nl-NL" dirty="0" err="1" smtClean="0"/>
              <a:t>linear</a:t>
            </a:r>
            <a:r>
              <a:rPr lang="nl-NL" dirty="0" smtClean="0"/>
              <a:t> </a:t>
            </a:r>
            <a:r>
              <a:rPr lang="nl-NL" dirty="0" err="1" smtClean="0"/>
              <a:t>multiclass</a:t>
            </a:r>
            <a:r>
              <a:rPr lang="nl-NL" dirty="0" smtClean="0"/>
              <a:t> SVM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find</a:t>
            </a:r>
            <a:r>
              <a:rPr lang="nl-NL" dirty="0" smtClean="0"/>
              <a:t> </a:t>
            </a:r>
            <a:r>
              <a:rPr lang="nl-NL" dirty="0" err="1" smtClean="0"/>
              <a:t>positive</a:t>
            </a:r>
            <a:r>
              <a:rPr lang="nl-NL" dirty="0" smtClean="0"/>
              <a:t>, </a:t>
            </a:r>
            <a:r>
              <a:rPr lang="nl-NL" dirty="0" err="1" smtClean="0"/>
              <a:t>neutral</a:t>
            </a:r>
            <a:r>
              <a:rPr lang="nl-NL" dirty="0" smtClean="0"/>
              <a:t>,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negative</a:t>
            </a:r>
            <a:endParaRPr lang="nl-NL" dirty="0" smtClean="0"/>
          </a:p>
          <a:p>
            <a:r>
              <a:rPr lang="nl-NL" b="1" dirty="0" smtClean="0"/>
              <a:t>Input features:</a:t>
            </a:r>
          </a:p>
          <a:p>
            <a:pPr lvl="1"/>
            <a:r>
              <a:rPr lang="nl-NL" dirty="0" smtClean="0"/>
              <a:t>Aspect </a:t>
            </a:r>
            <a:r>
              <a:rPr lang="nl-NL" dirty="0" err="1" smtClean="0"/>
              <a:t>category</a:t>
            </a:r>
            <a:r>
              <a:rPr lang="nl-NL" dirty="0"/>
              <a:t> </a:t>
            </a:r>
            <a:endParaRPr lang="nl-NL" dirty="0" smtClean="0"/>
          </a:p>
          <a:p>
            <a:pPr lvl="1"/>
            <a:r>
              <a:rPr lang="nl-NL" dirty="0" err="1" smtClean="0"/>
              <a:t>Stanford</a:t>
            </a:r>
            <a:r>
              <a:rPr lang="nl-NL" dirty="0" smtClean="0"/>
              <a:t> sentiment tool </a:t>
            </a:r>
            <a:r>
              <a:rPr lang="nl-NL" dirty="0" err="1" smtClean="0"/>
              <a:t>for</a:t>
            </a:r>
            <a:endParaRPr lang="nl-NL" dirty="0" smtClean="0"/>
          </a:p>
          <a:p>
            <a:pPr lvl="2"/>
            <a:r>
              <a:rPr lang="nl-NL" dirty="0" smtClean="0"/>
              <a:t>Overall </a:t>
            </a:r>
            <a:r>
              <a:rPr lang="nl-NL" dirty="0" err="1" smtClean="0"/>
              <a:t>sentence</a:t>
            </a:r>
            <a:r>
              <a:rPr lang="nl-NL" dirty="0" smtClean="0"/>
              <a:t> sentiment </a:t>
            </a:r>
            <a:r>
              <a:rPr lang="nl-NL" dirty="0" err="1" smtClean="0"/>
              <a:t>value</a:t>
            </a:r>
            <a:endParaRPr lang="nl-NL" dirty="0" smtClean="0"/>
          </a:p>
          <a:p>
            <a:pPr lvl="2"/>
            <a:r>
              <a:rPr lang="nl-NL" dirty="0" smtClean="0"/>
              <a:t>Sentiment </a:t>
            </a:r>
            <a:r>
              <a:rPr lang="nl-NL" dirty="0" err="1" smtClean="0"/>
              <a:t>value</a:t>
            </a:r>
            <a:r>
              <a:rPr lang="nl-NL" dirty="0" smtClean="0"/>
              <a:t> of the </a:t>
            </a:r>
            <a:r>
              <a:rPr lang="nl-NL" dirty="0" err="1" smtClean="0"/>
              <a:t>phrase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contains</a:t>
            </a:r>
            <a:r>
              <a:rPr lang="nl-NL" dirty="0" smtClean="0"/>
              <a:t> aspect (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applicable</a:t>
            </a:r>
            <a:r>
              <a:rPr lang="nl-NL" dirty="0" smtClean="0"/>
              <a:t>)</a:t>
            </a:r>
          </a:p>
          <a:p>
            <a:pPr lvl="1"/>
            <a:r>
              <a:rPr lang="nl-NL" dirty="0" err="1" smtClean="0"/>
              <a:t>Word-based</a:t>
            </a:r>
            <a:r>
              <a:rPr lang="nl-NL" dirty="0" smtClean="0"/>
              <a:t> features: </a:t>
            </a:r>
          </a:p>
          <a:p>
            <a:pPr lvl="2"/>
            <a:r>
              <a:rPr lang="nl-NL" dirty="0" err="1" smtClean="0"/>
              <a:t>lemmas</a:t>
            </a:r>
            <a:r>
              <a:rPr lang="nl-NL" dirty="0" smtClean="0"/>
              <a:t>, </a:t>
            </a:r>
            <a:r>
              <a:rPr lang="nl-NL" dirty="0" err="1" smtClean="0"/>
              <a:t>synsets</a:t>
            </a:r>
            <a:r>
              <a:rPr lang="nl-NL" dirty="0" smtClean="0"/>
              <a:t>, and </a:t>
            </a:r>
            <a:r>
              <a:rPr lang="nl-NL" dirty="0" err="1" smtClean="0"/>
              <a:t>ontology</a:t>
            </a:r>
            <a:r>
              <a:rPr lang="nl-NL" dirty="0" smtClean="0"/>
              <a:t> </a:t>
            </a:r>
            <a:r>
              <a:rPr lang="nl-NL" dirty="0" err="1" smtClean="0"/>
              <a:t>concepts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for Aspect Sentiment Classification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14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Instead</a:t>
            </a:r>
            <a:r>
              <a:rPr lang="nl-NL" dirty="0" smtClean="0"/>
              <a:t> of </a:t>
            </a:r>
            <a:r>
              <a:rPr lang="nl-NL" dirty="0" err="1" smtClean="0"/>
              <a:t>binary</a:t>
            </a:r>
            <a:r>
              <a:rPr lang="nl-NL" dirty="0" smtClean="0"/>
              <a:t> input features </a:t>
            </a:r>
            <a:r>
              <a:rPr lang="nl-NL" dirty="0" err="1" smtClean="0"/>
              <a:t>for</a:t>
            </a:r>
            <a:r>
              <a:rPr lang="nl-NL" dirty="0" smtClean="0"/>
              <a:t> lemma, </a:t>
            </a:r>
            <a:r>
              <a:rPr lang="nl-NL" dirty="0" err="1" smtClean="0"/>
              <a:t>synset</a:t>
            </a:r>
            <a:r>
              <a:rPr lang="nl-NL" dirty="0" smtClean="0"/>
              <a:t>,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ontology</a:t>
            </a:r>
            <a:r>
              <a:rPr lang="nl-NL" dirty="0" smtClean="0"/>
              <a:t> </a:t>
            </a:r>
            <a:r>
              <a:rPr lang="nl-NL" dirty="0" err="1" smtClean="0"/>
              <a:t>concepts</a:t>
            </a:r>
            <a:r>
              <a:rPr lang="nl-NL" dirty="0" smtClean="0"/>
              <a:t>,</a:t>
            </a:r>
            <a:r>
              <a:rPr lang="nl-NL" dirty="0"/>
              <a:t> </a:t>
            </a:r>
            <a:r>
              <a:rPr lang="nl-NL" dirty="0" err="1" smtClean="0"/>
              <a:t>assign</a:t>
            </a:r>
            <a:r>
              <a:rPr lang="nl-NL" dirty="0" smtClean="0"/>
              <a:t> </a:t>
            </a:r>
            <a:r>
              <a:rPr lang="nl-NL" dirty="0" err="1" smtClean="0"/>
              <a:t>weights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these word-</a:t>
            </a:r>
            <a:r>
              <a:rPr lang="nl-NL" dirty="0" err="1" smtClean="0"/>
              <a:t>based</a:t>
            </a:r>
            <a:r>
              <a:rPr lang="nl-NL" dirty="0" smtClean="0"/>
              <a:t> features</a:t>
            </a:r>
          </a:p>
          <a:p>
            <a:pPr lvl="1"/>
            <a:r>
              <a:rPr lang="nl-NL" dirty="0" err="1" smtClean="0"/>
              <a:t>Weight</a:t>
            </a:r>
            <a:r>
              <a:rPr lang="nl-NL" dirty="0" smtClean="0"/>
              <a:t> = </a:t>
            </a:r>
            <a:r>
              <a:rPr lang="nl-NL" dirty="0" err="1" smtClean="0"/>
              <a:t>avg</a:t>
            </a:r>
            <a:r>
              <a:rPr lang="nl-NL" dirty="0" smtClean="0"/>
              <a:t>. sentiment </a:t>
            </a:r>
            <a:r>
              <a:rPr lang="nl-NL" dirty="0" err="1" smtClean="0"/>
              <a:t>value</a:t>
            </a:r>
            <a:r>
              <a:rPr lang="nl-NL" dirty="0" smtClean="0"/>
              <a:t> * </a:t>
            </a:r>
            <a:r>
              <a:rPr lang="nl-NL" dirty="0" err="1" smtClean="0"/>
              <a:t>distance</a:t>
            </a:r>
            <a:r>
              <a:rPr lang="nl-NL" dirty="0" smtClean="0"/>
              <a:t> factor</a:t>
            </a:r>
          </a:p>
          <a:p>
            <a:pPr lvl="1"/>
            <a:r>
              <a:rPr lang="nl-NL" dirty="0" smtClean="0"/>
              <a:t>Features </a:t>
            </a:r>
            <a:r>
              <a:rPr lang="nl-NL" dirty="0" err="1" smtClean="0"/>
              <a:t>get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average sentiment </a:t>
            </a:r>
            <a:r>
              <a:rPr lang="nl-NL" dirty="0" err="1" smtClean="0"/>
              <a:t>value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 err="1" smtClean="0"/>
              <a:t>checking</a:t>
            </a:r>
            <a:r>
              <a:rPr lang="nl-NL" dirty="0" smtClean="0"/>
              <a:t> these </a:t>
            </a:r>
            <a:r>
              <a:rPr lang="nl-NL" dirty="0" err="1" smtClean="0"/>
              <a:t>three</a:t>
            </a:r>
            <a:r>
              <a:rPr lang="nl-NL" dirty="0" smtClean="0"/>
              <a:t> </a:t>
            </a:r>
            <a:r>
              <a:rPr lang="nl-NL" dirty="0" err="1" smtClean="0"/>
              <a:t>sources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</a:t>
            </a:r>
            <a:r>
              <a:rPr lang="nl-NL" dirty="0" err="1" smtClean="0"/>
              <a:t>originating</a:t>
            </a:r>
            <a:r>
              <a:rPr lang="nl-NL" dirty="0" smtClean="0"/>
              <a:t> word:</a:t>
            </a:r>
          </a:p>
          <a:p>
            <a:pPr lvl="2"/>
            <a:r>
              <a:rPr lang="nl-NL" dirty="0" err="1" smtClean="0"/>
              <a:t>Stanford</a:t>
            </a:r>
            <a:r>
              <a:rPr lang="nl-NL" dirty="0" smtClean="0"/>
              <a:t> Sentiment tool</a:t>
            </a:r>
          </a:p>
          <a:p>
            <a:pPr lvl="2"/>
            <a:r>
              <a:rPr lang="nl-NL" dirty="0" smtClean="0"/>
              <a:t>NRC Canada’s </a:t>
            </a:r>
            <a:r>
              <a:rPr lang="nl-NL" dirty="0" err="1" smtClean="0"/>
              <a:t>Yelp</a:t>
            </a:r>
            <a:r>
              <a:rPr lang="nl-NL" dirty="0" smtClean="0"/>
              <a:t> Restaurant </a:t>
            </a:r>
            <a:r>
              <a:rPr lang="nl-NL" dirty="0" err="1" smtClean="0"/>
              <a:t>Review</a:t>
            </a:r>
            <a:r>
              <a:rPr lang="nl-NL" dirty="0" smtClean="0"/>
              <a:t> sentiment word list</a:t>
            </a:r>
          </a:p>
          <a:p>
            <a:pPr lvl="2"/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</a:t>
            </a:r>
            <a:r>
              <a:rPr lang="nl-NL" dirty="0" err="1" smtClean="0"/>
              <a:t>ontology</a:t>
            </a:r>
            <a:endParaRPr lang="nl-NL" dirty="0" smtClean="0"/>
          </a:p>
          <a:p>
            <a:pPr lvl="1"/>
            <a:r>
              <a:rPr lang="nl-NL" dirty="0" smtClean="0"/>
              <a:t>Feature </a:t>
            </a:r>
            <a:r>
              <a:rPr lang="nl-NL" dirty="0" err="1" smtClean="0"/>
              <a:t>weights</a:t>
            </a:r>
            <a:r>
              <a:rPr lang="nl-NL" dirty="0" smtClean="0"/>
              <a:t> are </a:t>
            </a:r>
            <a:r>
              <a:rPr lang="nl-NL" dirty="0" err="1" smtClean="0"/>
              <a:t>factored</a:t>
            </a:r>
            <a:r>
              <a:rPr lang="nl-NL" dirty="0" smtClean="0"/>
              <a:t> </a:t>
            </a:r>
            <a:r>
              <a:rPr lang="nl-NL" dirty="0" err="1" smtClean="0"/>
              <a:t>based</a:t>
            </a:r>
            <a:r>
              <a:rPr lang="nl-NL" dirty="0" smtClean="0"/>
              <a:t> </a:t>
            </a:r>
            <a:r>
              <a:rPr lang="nl-NL" dirty="0" err="1" smtClean="0"/>
              <a:t>on</a:t>
            </a:r>
            <a:r>
              <a:rPr lang="nl-NL" dirty="0" smtClean="0"/>
              <a:t> </a:t>
            </a:r>
            <a:r>
              <a:rPr lang="nl-NL" dirty="0" err="1" smtClean="0"/>
              <a:t>grammatical</a:t>
            </a:r>
            <a:r>
              <a:rPr lang="nl-NL" dirty="0" smtClean="0"/>
              <a:t> </a:t>
            </a:r>
            <a:r>
              <a:rPr lang="nl-NL" dirty="0" err="1" smtClean="0"/>
              <a:t>distance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the aspect (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applicable</a:t>
            </a:r>
            <a:r>
              <a:rPr lang="nl-NL" dirty="0" smtClean="0"/>
              <a:t>)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for Aspect Sentiment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06189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Sentiment </a:t>
            </a:r>
            <a:r>
              <a:rPr lang="nl-NL" dirty="0" err="1" smtClean="0"/>
              <a:t>values</a:t>
            </a:r>
            <a:r>
              <a:rPr lang="nl-NL" dirty="0" smtClean="0"/>
              <a:t> in </a:t>
            </a: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ontology</a:t>
            </a:r>
            <a:r>
              <a:rPr lang="nl-NL" dirty="0" smtClean="0"/>
              <a:t> are context </a:t>
            </a:r>
            <a:r>
              <a:rPr lang="nl-NL" dirty="0" err="1" smtClean="0"/>
              <a:t>dependent</a:t>
            </a:r>
            <a:endParaRPr lang="nl-NL" dirty="0" smtClean="0"/>
          </a:p>
          <a:p>
            <a:pPr lvl="1"/>
            <a:r>
              <a:rPr lang="nl-NL" dirty="0" smtClean="0"/>
              <a:t>The aspect </a:t>
            </a:r>
            <a:r>
              <a:rPr lang="nl-NL" dirty="0" err="1" smtClean="0"/>
              <a:t>text</a:t>
            </a:r>
            <a:r>
              <a:rPr lang="nl-NL" dirty="0" smtClean="0"/>
              <a:t> is </a:t>
            </a:r>
            <a:r>
              <a:rPr lang="nl-NL" dirty="0" err="1" smtClean="0"/>
              <a:t>checked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ontology</a:t>
            </a:r>
            <a:r>
              <a:rPr lang="nl-NL" dirty="0" smtClean="0"/>
              <a:t> </a:t>
            </a:r>
            <a:r>
              <a:rPr lang="nl-NL" dirty="0" err="1" smtClean="0"/>
              <a:t>concepts</a:t>
            </a:r>
            <a:endParaRPr lang="nl-NL" dirty="0" smtClean="0"/>
          </a:p>
          <a:p>
            <a:pPr lvl="1"/>
            <a:r>
              <a:rPr lang="nl-NL" dirty="0" smtClean="0"/>
              <a:t>The </a:t>
            </a:r>
            <a:r>
              <a:rPr lang="nl-NL" i="1" dirty="0" err="1" smtClean="0"/>
              <a:t>SentimentExpression</a:t>
            </a:r>
            <a:r>
              <a:rPr lang="nl-NL" dirty="0" smtClean="0"/>
              <a:t> has to </a:t>
            </a:r>
            <a:r>
              <a:rPr lang="nl-NL" dirty="0" err="1" smtClean="0"/>
              <a:t>relate</a:t>
            </a:r>
            <a:r>
              <a:rPr lang="nl-NL" dirty="0" smtClean="0"/>
              <a:t> to </a:t>
            </a:r>
            <a:r>
              <a:rPr lang="nl-NL" dirty="0" err="1" smtClean="0"/>
              <a:t>one</a:t>
            </a:r>
            <a:r>
              <a:rPr lang="nl-NL" dirty="0" smtClean="0"/>
              <a:t> of these </a:t>
            </a:r>
            <a:r>
              <a:rPr lang="nl-NL" dirty="0" err="1" smtClean="0"/>
              <a:t>concepts</a:t>
            </a:r>
            <a:endParaRPr lang="nl-NL" dirty="0" smtClean="0"/>
          </a:p>
          <a:p>
            <a:pPr lvl="1"/>
            <a:r>
              <a:rPr lang="nl-NL" dirty="0" err="1" smtClean="0"/>
              <a:t>Then</a:t>
            </a:r>
            <a:r>
              <a:rPr lang="nl-NL" dirty="0" smtClean="0"/>
              <a:t> the </a:t>
            </a:r>
            <a:r>
              <a:rPr lang="nl-NL" i="1" dirty="0" err="1" smtClean="0"/>
              <a:t>positive</a:t>
            </a:r>
            <a:r>
              <a:rPr lang="nl-NL" i="1" dirty="0" smtClean="0"/>
              <a:t> </a:t>
            </a:r>
            <a:r>
              <a:rPr lang="nl-NL" dirty="0" smtClean="0"/>
              <a:t>and </a:t>
            </a:r>
            <a:r>
              <a:rPr lang="nl-NL" i="1" dirty="0" err="1" smtClean="0"/>
              <a:t>negative</a:t>
            </a:r>
            <a:r>
              <a:rPr lang="nl-NL" dirty="0" smtClean="0"/>
              <a:t> </a:t>
            </a:r>
            <a:r>
              <a:rPr lang="nl-NL" dirty="0" err="1" smtClean="0"/>
              <a:t>concepts</a:t>
            </a:r>
            <a:r>
              <a:rPr lang="nl-NL" dirty="0" smtClean="0"/>
              <a:t> are </a:t>
            </a:r>
            <a:r>
              <a:rPr lang="nl-NL" dirty="0" err="1" smtClean="0"/>
              <a:t>translated</a:t>
            </a:r>
            <a:r>
              <a:rPr lang="nl-NL" dirty="0" smtClean="0"/>
              <a:t> to a +1 and -1 sentiment score, resp.</a:t>
            </a:r>
          </a:p>
          <a:p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Dependent Sentiment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79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“food was </a:t>
            </a:r>
            <a:r>
              <a:rPr lang="nl-NL" dirty="0" err="1" smtClean="0"/>
              <a:t>delicious</a:t>
            </a:r>
            <a:r>
              <a:rPr lang="nl-NL" dirty="0" smtClean="0"/>
              <a:t>, </a:t>
            </a:r>
            <a:r>
              <a:rPr lang="nl-NL" dirty="0" err="1" smtClean="0"/>
              <a:t>staff</a:t>
            </a:r>
            <a:r>
              <a:rPr lang="nl-NL" dirty="0" smtClean="0"/>
              <a:t> was </a:t>
            </a:r>
            <a:r>
              <a:rPr lang="nl-NL" dirty="0" err="1" smtClean="0"/>
              <a:t>rude</a:t>
            </a:r>
            <a:r>
              <a:rPr lang="nl-NL" dirty="0" smtClean="0"/>
              <a:t>”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lvl="1"/>
            <a:r>
              <a:rPr lang="nl-NL" dirty="0" err="1" smtClean="0"/>
              <a:t>Two</a:t>
            </a:r>
            <a:r>
              <a:rPr lang="nl-NL" dirty="0" smtClean="0"/>
              <a:t> </a:t>
            </a:r>
            <a:r>
              <a:rPr lang="nl-NL" dirty="0" err="1" smtClean="0"/>
              <a:t>ontology</a:t>
            </a:r>
            <a:r>
              <a:rPr lang="nl-NL" dirty="0" smtClean="0"/>
              <a:t> </a:t>
            </a:r>
            <a:r>
              <a:rPr lang="nl-NL" i="1" dirty="0" smtClean="0"/>
              <a:t>Target</a:t>
            </a:r>
            <a:r>
              <a:rPr lang="nl-NL" dirty="0" smtClean="0"/>
              <a:t> </a:t>
            </a:r>
            <a:r>
              <a:rPr lang="nl-NL" dirty="0" err="1" smtClean="0"/>
              <a:t>concepts</a:t>
            </a:r>
            <a:r>
              <a:rPr lang="nl-NL" dirty="0" smtClean="0"/>
              <a:t> are </a:t>
            </a:r>
            <a:r>
              <a:rPr lang="nl-NL" dirty="0" err="1" smtClean="0"/>
              <a:t>found</a:t>
            </a:r>
            <a:r>
              <a:rPr lang="nl-NL" dirty="0" smtClean="0"/>
              <a:t> </a:t>
            </a:r>
            <a:r>
              <a:rPr lang="nl-NL" dirty="0" err="1" smtClean="0"/>
              <a:t>here</a:t>
            </a:r>
            <a:r>
              <a:rPr lang="nl-NL" dirty="0" smtClean="0"/>
              <a:t>: </a:t>
            </a:r>
            <a:r>
              <a:rPr lang="nl-NL" i="1" dirty="0" err="1" smtClean="0"/>
              <a:t>Food</a:t>
            </a:r>
            <a:r>
              <a:rPr lang="nl-NL" dirty="0" smtClean="0"/>
              <a:t> and </a:t>
            </a:r>
            <a:r>
              <a:rPr lang="nl-NL" i="1" dirty="0" err="1" smtClean="0"/>
              <a:t>Staff</a:t>
            </a:r>
            <a:endParaRPr lang="nl-NL" dirty="0" smtClean="0"/>
          </a:p>
          <a:p>
            <a:pPr lvl="1"/>
            <a:r>
              <a:rPr lang="nl-NL" dirty="0" smtClean="0"/>
              <a:t>“</a:t>
            </a:r>
            <a:r>
              <a:rPr lang="nl-NL" dirty="0" err="1" smtClean="0"/>
              <a:t>delicous</a:t>
            </a:r>
            <a:r>
              <a:rPr lang="nl-NL" dirty="0" smtClean="0"/>
              <a:t>” has </a:t>
            </a:r>
            <a:r>
              <a:rPr lang="nl-NL" i="1" dirty="0" smtClean="0"/>
              <a:t>target</a:t>
            </a:r>
            <a:r>
              <a:rPr lang="nl-NL" dirty="0" smtClean="0"/>
              <a:t> </a:t>
            </a:r>
            <a:r>
              <a:rPr lang="nl-NL" i="1" dirty="0" err="1" smtClean="0"/>
              <a:t>Food</a:t>
            </a:r>
            <a:r>
              <a:rPr lang="nl-NL" dirty="0" smtClean="0"/>
              <a:t>, 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its</a:t>
            </a:r>
            <a:r>
              <a:rPr lang="nl-NL" dirty="0" smtClean="0"/>
              <a:t> </a:t>
            </a:r>
            <a:r>
              <a:rPr lang="nl-NL" dirty="0" err="1" smtClean="0"/>
              <a:t>positive</a:t>
            </a:r>
            <a:r>
              <a:rPr lang="nl-NL" dirty="0" smtClean="0"/>
              <a:t> </a:t>
            </a:r>
            <a:r>
              <a:rPr lang="nl-NL" dirty="0" err="1" smtClean="0"/>
              <a:t>value</a:t>
            </a:r>
            <a:r>
              <a:rPr lang="nl-NL" dirty="0" smtClean="0"/>
              <a:t> is </a:t>
            </a:r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doing</a:t>
            </a:r>
            <a:r>
              <a:rPr lang="nl-NL" dirty="0" smtClean="0"/>
              <a:t> the sentiment </a:t>
            </a:r>
            <a:r>
              <a:rPr lang="nl-NL" dirty="0" err="1" smtClean="0"/>
              <a:t>analysis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</a:t>
            </a:r>
            <a:r>
              <a:rPr lang="nl-NL" dirty="0" smtClean="0">
                <a:latin typeface="Courier New" pitchFamily="49" charset="0"/>
                <a:cs typeface="Courier New" pitchFamily="49" charset="0"/>
              </a:rPr>
              <a:t>FOOD#QUALITY</a:t>
            </a:r>
            <a:r>
              <a:rPr lang="nl-NL" dirty="0" smtClean="0"/>
              <a:t> aspect</a:t>
            </a:r>
          </a:p>
          <a:p>
            <a:pPr lvl="1"/>
            <a:r>
              <a:rPr lang="nl-NL" i="1" dirty="0" smtClean="0"/>
              <a:t>“</a:t>
            </a:r>
            <a:r>
              <a:rPr lang="nl-NL" i="1" dirty="0" err="1" smtClean="0"/>
              <a:t>rude</a:t>
            </a:r>
            <a:r>
              <a:rPr lang="nl-NL" i="1" dirty="0" smtClean="0"/>
              <a:t>” </a:t>
            </a:r>
            <a:r>
              <a:rPr lang="nl-NL" dirty="0" smtClean="0"/>
              <a:t>has </a:t>
            </a:r>
            <a:r>
              <a:rPr lang="nl-NL" i="1" dirty="0" smtClean="0"/>
              <a:t>target</a:t>
            </a:r>
            <a:r>
              <a:rPr lang="nl-NL" dirty="0" smtClean="0"/>
              <a:t> </a:t>
            </a:r>
            <a:r>
              <a:rPr lang="nl-NL" i="1" dirty="0" err="1" smtClean="0"/>
              <a:t>Person</a:t>
            </a:r>
            <a:r>
              <a:rPr lang="nl-NL" i="1" dirty="0" smtClean="0"/>
              <a:t>, </a:t>
            </a:r>
            <a:r>
              <a:rPr lang="nl-NL" dirty="0" err="1" smtClean="0"/>
              <a:t>which</a:t>
            </a:r>
            <a:r>
              <a:rPr lang="nl-NL" dirty="0" smtClean="0"/>
              <a:t> is the </a:t>
            </a:r>
            <a:r>
              <a:rPr lang="nl-NL" i="1" dirty="0" err="1" smtClean="0"/>
              <a:t>superclass</a:t>
            </a:r>
            <a:r>
              <a:rPr lang="nl-NL" dirty="0" smtClean="0"/>
              <a:t> of </a:t>
            </a:r>
            <a:r>
              <a:rPr lang="nl-NL" i="1" dirty="0" err="1" smtClean="0"/>
              <a:t>Staff</a:t>
            </a:r>
            <a:r>
              <a:rPr lang="nl-NL" dirty="0" smtClean="0"/>
              <a:t>, </a:t>
            </a:r>
            <a:r>
              <a:rPr lang="nl-NL" dirty="0" err="1" smtClean="0"/>
              <a:t>so</a:t>
            </a:r>
            <a:r>
              <a:rPr lang="nl-NL" dirty="0" smtClean="0"/>
              <a:t> </a:t>
            </a:r>
            <a:r>
              <a:rPr lang="nl-NL" dirty="0" err="1" smtClean="0"/>
              <a:t>its</a:t>
            </a:r>
            <a:r>
              <a:rPr lang="nl-NL" dirty="0" smtClean="0"/>
              <a:t> </a:t>
            </a:r>
            <a:r>
              <a:rPr lang="nl-NL" dirty="0" err="1" smtClean="0"/>
              <a:t>negative</a:t>
            </a:r>
            <a:r>
              <a:rPr lang="nl-NL" dirty="0" smtClean="0"/>
              <a:t> </a:t>
            </a:r>
            <a:r>
              <a:rPr lang="nl-NL" dirty="0" err="1" smtClean="0"/>
              <a:t>value</a:t>
            </a:r>
            <a:r>
              <a:rPr lang="nl-NL" dirty="0" smtClean="0"/>
              <a:t> is </a:t>
            </a:r>
            <a:r>
              <a:rPr lang="nl-NL" dirty="0" err="1" smtClean="0"/>
              <a:t>only</a:t>
            </a:r>
            <a:r>
              <a:rPr lang="nl-NL" dirty="0" smtClean="0"/>
              <a:t> 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doing</a:t>
            </a:r>
            <a:r>
              <a:rPr lang="nl-NL" dirty="0" smtClean="0"/>
              <a:t> the sentiment </a:t>
            </a:r>
            <a:r>
              <a:rPr lang="nl-NL" dirty="0" err="1" smtClean="0"/>
              <a:t>analysis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the </a:t>
            </a:r>
            <a:r>
              <a:rPr lang="nl-NL" dirty="0" smtClean="0">
                <a:latin typeface="Courier New" pitchFamily="49" charset="0"/>
                <a:cs typeface="Courier New" pitchFamily="49" charset="0"/>
              </a:rPr>
              <a:t>SERVICE#GENERAL</a:t>
            </a:r>
            <a:r>
              <a:rPr lang="nl-NL" dirty="0" smtClean="0"/>
              <a:t> aspect</a:t>
            </a:r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Dependent Sentiment -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9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sentence&gt;</a:t>
            </a:r>
            <a:endParaRPr lang="en-US" b="1" dirty="0">
              <a:solidFill>
                <a:srgbClr val="0070C0"/>
              </a:solidFill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text&gt;Food was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delicious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, staff was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rude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text&gt;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="Food"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category="FOOD#QUALITY" 				polarity="positive" from="0" to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4"/&gt;</a:t>
            </a:r>
            <a:endParaRPr lang="en-US" dirty="0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="staff"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category="SERVICE#GENERAL" 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polarity="negative"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from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20"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to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="25"/&gt;</a:t>
            </a:r>
            <a:endParaRPr lang="en-US" dirty="0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&lt;/sentence&gt;</a:t>
            </a:r>
            <a:endParaRPr lang="nl-NL" b="1" dirty="0">
              <a:solidFill>
                <a:srgbClr val="0070C0"/>
              </a:solidFill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Dependent Sentiment -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161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 smtClean="0"/>
              <a:t>What</a:t>
            </a:r>
            <a:r>
              <a:rPr lang="nl-NL" dirty="0" smtClean="0"/>
              <a:t> is sentiment analysis?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people</a:t>
            </a:r>
            <a:r>
              <a:rPr lang="nl-NL" dirty="0" smtClean="0"/>
              <a:t> </a:t>
            </a:r>
            <a:r>
              <a:rPr lang="nl-NL" dirty="0" err="1" smtClean="0"/>
              <a:t>freely</a:t>
            </a:r>
            <a:r>
              <a:rPr lang="nl-NL" dirty="0" smtClean="0"/>
              <a:t> </a:t>
            </a:r>
            <a:r>
              <a:rPr lang="nl-NL" dirty="0" err="1" smtClean="0"/>
              <a:t>express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opinions</a:t>
            </a:r>
            <a:r>
              <a:rPr lang="nl-NL" dirty="0" smtClean="0"/>
              <a:t> on the Web</a:t>
            </a:r>
          </a:p>
          <a:p>
            <a:r>
              <a:rPr lang="nl-NL" dirty="0" smtClean="0"/>
              <a:t>Extract sentiment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unstructured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endParaRPr lang="nl-NL" dirty="0" smtClean="0"/>
          </a:p>
          <a:p>
            <a:r>
              <a:rPr lang="nl-NL" dirty="0" err="1" smtClean="0"/>
              <a:t>Useful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For </a:t>
            </a:r>
            <a:r>
              <a:rPr lang="nl-NL" dirty="0" err="1" smtClean="0"/>
              <a:t>consumers</a:t>
            </a:r>
            <a:r>
              <a:rPr lang="nl-NL" dirty="0"/>
              <a:t> </a:t>
            </a:r>
            <a:r>
              <a:rPr lang="nl-NL" dirty="0" err="1" smtClean="0"/>
              <a:t>when</a:t>
            </a:r>
            <a:r>
              <a:rPr lang="nl-NL" dirty="0" smtClean="0"/>
              <a:t> making a </a:t>
            </a:r>
            <a:r>
              <a:rPr lang="nl-NL" dirty="0" err="1" smtClean="0"/>
              <a:t>purchase</a:t>
            </a:r>
            <a:r>
              <a:rPr lang="nl-NL" dirty="0" smtClean="0"/>
              <a:t> </a:t>
            </a:r>
            <a:r>
              <a:rPr lang="nl-NL" dirty="0" err="1" smtClean="0"/>
              <a:t>decision</a:t>
            </a:r>
            <a:endParaRPr lang="nl-NL" dirty="0" smtClean="0"/>
          </a:p>
          <a:p>
            <a:pPr lvl="1"/>
            <a:r>
              <a:rPr lang="nl-NL" dirty="0" smtClean="0"/>
              <a:t>For producers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assess</a:t>
            </a:r>
            <a:r>
              <a:rPr lang="nl-NL" dirty="0" smtClean="0"/>
              <a:t> the impact of marketing </a:t>
            </a:r>
            <a:r>
              <a:rPr lang="nl-NL" dirty="0" err="1" smtClean="0"/>
              <a:t>campaigns</a:t>
            </a:r>
            <a:r>
              <a:rPr lang="nl-NL" dirty="0" smtClean="0"/>
              <a:t>, </a:t>
            </a:r>
            <a:r>
              <a:rPr lang="nl-NL" dirty="0" err="1" smtClean="0"/>
              <a:t>success</a:t>
            </a:r>
            <a:r>
              <a:rPr lang="nl-NL" dirty="0" smtClean="0"/>
              <a:t> of product </a:t>
            </a:r>
            <a:r>
              <a:rPr lang="nl-NL" dirty="0" err="1" smtClean="0"/>
              <a:t>launches</a:t>
            </a:r>
            <a:r>
              <a:rPr lang="nl-NL" dirty="0" smtClean="0"/>
              <a:t>, etc.</a:t>
            </a:r>
          </a:p>
          <a:p>
            <a:r>
              <a:rPr lang="nl-NL" dirty="0" err="1" smtClean="0"/>
              <a:t>Many</a:t>
            </a:r>
            <a:r>
              <a:rPr lang="nl-NL" dirty="0" smtClean="0"/>
              <a:t> companies in business </a:t>
            </a:r>
            <a:r>
              <a:rPr lang="nl-NL" dirty="0" err="1" smtClean="0"/>
              <a:t>analytics</a:t>
            </a:r>
            <a:r>
              <a:rPr lang="nl-NL" dirty="0" smtClean="0"/>
              <a:t> </a:t>
            </a:r>
            <a:r>
              <a:rPr lang="nl-NL" dirty="0" err="1" smtClean="0"/>
              <a:t>include</a:t>
            </a:r>
            <a:r>
              <a:rPr lang="nl-NL" dirty="0" smtClean="0"/>
              <a:t> </a:t>
            </a:r>
            <a:r>
              <a:rPr lang="nl-NL" dirty="0" err="1" smtClean="0"/>
              <a:t>some</a:t>
            </a:r>
            <a:r>
              <a:rPr lang="nl-NL" dirty="0" smtClean="0"/>
              <a:t> form of sentiment analysis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3954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sentence&gt;</a:t>
            </a:r>
            <a:endParaRPr lang="en-US" b="1" dirty="0">
              <a:solidFill>
                <a:srgbClr val="0070C0"/>
              </a:solidFill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text&gt;Food was delicious, staff was rude&lt;/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text&gt;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="Food"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category="FOOD#QUALITY" 				polarity="positive" from="0" to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4"/&gt;</a:t>
            </a:r>
            <a:endParaRPr lang="en-US" dirty="0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="staff"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category="SERVICE#GENERAL" 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polarity="negative"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from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20"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to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="25"/&gt;</a:t>
            </a:r>
            <a:endParaRPr lang="en-US" dirty="0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&lt;/sentence&gt;</a:t>
            </a:r>
            <a:endParaRPr lang="nl-NL" b="1" dirty="0">
              <a:solidFill>
                <a:srgbClr val="0070C0"/>
              </a:solidFill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Dependent Sentiment -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70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OR_2_Titel_2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71849" cy="49409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 – Aspect </a:t>
            </a:r>
            <a:r>
              <a:rPr lang="nl-NL" dirty="0" err="1" smtClean="0"/>
              <a:t>Detection</a:t>
            </a:r>
            <a:endParaRPr lang="nl-NL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7498090"/>
              </p:ext>
            </p:extLst>
          </p:nvPr>
        </p:nvGraphicFramePr>
        <p:xfrm>
          <a:off x="492665" y="1295127"/>
          <a:ext cx="8170860" cy="248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1810"/>
                <a:gridCol w="1361810"/>
                <a:gridCol w="1361810"/>
                <a:gridCol w="1361810"/>
                <a:gridCol w="1361810"/>
                <a:gridCol w="1361810"/>
              </a:tblGrid>
              <a:tr h="4140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Aspect Detection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p-values of two-sided paired t-test</a:t>
                      </a:r>
                    </a:p>
                  </a:txBody>
                  <a:tcPr marL="122563" marR="122563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Avg. F</a:t>
                      </a:r>
                      <a:r>
                        <a:rPr lang="en-US" sz="1600" b="1" kern="1200" baseline="-250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600" b="1" kern="1200" baseline="-250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St.dev</a:t>
                      </a: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+S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+O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2563" marR="122563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Base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0.5749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0.0057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+S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0.6317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0.0039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&lt;0.0001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+O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0.6870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0.0026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&lt;0.0001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&lt;0.0001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</a:tr>
              <a:tr h="41402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+SO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0.6981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0.0040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&lt;0.0001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&lt;0.0001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&lt;0.0001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122563" marR="122563" marT="34290" marB="34290" anchor="ctr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97425" y="971550"/>
            <a:ext cx="8166100" cy="323850"/>
          </a:xfrm>
        </p:spPr>
        <p:txBody>
          <a:bodyPr/>
          <a:lstStyle/>
          <a:p>
            <a:pPr marL="0" indent="0">
              <a:buNone/>
            </a:pPr>
            <a:r>
              <a:rPr lang="nl-NL" dirty="0" err="1"/>
              <a:t>Average</a:t>
            </a:r>
            <a:r>
              <a:rPr lang="nl-NL" dirty="0"/>
              <a:t> over 10 runs </a:t>
            </a:r>
            <a:r>
              <a:rPr lang="nl-NL" dirty="0" err="1"/>
              <a:t>with</a:t>
            </a:r>
            <a:r>
              <a:rPr lang="nl-NL" dirty="0"/>
              <a:t> 10-fold cross-</a:t>
            </a:r>
            <a:r>
              <a:rPr lang="nl-NL" dirty="0" err="1"/>
              <a:t>validation</a:t>
            </a:r>
            <a:endParaRPr lang="nl-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600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r>
              <a:rPr lang="nl-NL" dirty="0" smtClean="0"/>
              <a:t> – Aspect Sentiment </a:t>
            </a:r>
            <a:r>
              <a:rPr lang="nl-NL" dirty="0" err="1" smtClean="0"/>
              <a:t>Classification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497425" y="971550"/>
            <a:ext cx="8166100" cy="323850"/>
          </a:xfrm>
        </p:spPr>
        <p:txBody>
          <a:bodyPr/>
          <a:lstStyle/>
          <a:p>
            <a:pPr marL="0" indent="0">
              <a:buNone/>
            </a:pPr>
            <a:r>
              <a:rPr lang="nl-NL" dirty="0" err="1"/>
              <a:t>Average</a:t>
            </a:r>
            <a:r>
              <a:rPr lang="nl-NL" dirty="0"/>
              <a:t> over 10 runs </a:t>
            </a:r>
            <a:r>
              <a:rPr lang="nl-NL" dirty="0" err="1"/>
              <a:t>with</a:t>
            </a:r>
            <a:r>
              <a:rPr lang="nl-NL" dirty="0"/>
              <a:t> 10-fold cross-</a:t>
            </a:r>
            <a:r>
              <a:rPr lang="nl-NL" dirty="0" err="1"/>
              <a:t>validation</a:t>
            </a:r>
            <a:endParaRPr lang="nl-NL" dirty="0"/>
          </a:p>
          <a:p>
            <a:endParaRPr lang="en-US" dirty="0"/>
          </a:p>
        </p:txBody>
      </p:sp>
      <p:graphicFrame>
        <p:nvGraphicFramePr>
          <p:cNvPr id="6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948338"/>
              </p:ext>
            </p:extLst>
          </p:nvPr>
        </p:nvGraphicFramePr>
        <p:xfrm>
          <a:off x="497425" y="1295399"/>
          <a:ext cx="8166102" cy="2512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1017"/>
                <a:gridCol w="1361017"/>
                <a:gridCol w="1361017"/>
                <a:gridCol w="1361017"/>
                <a:gridCol w="1361017"/>
                <a:gridCol w="1361017"/>
              </a:tblGrid>
              <a:tr h="418779"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Sentiment Classification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p-values of two-sided paired t-test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8779"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Avg. F1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St.dev</a:t>
                      </a: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base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+S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+O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187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base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0.7823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0.0079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87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+S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0.7862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0.0049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0.0294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</a:tr>
              <a:tr h="4187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+O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0.7958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0.0069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0.0002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0.0008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</a:tr>
              <a:tr h="4187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+SO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0.7995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0.0063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&lt;0.0001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&lt;0.0001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&lt;0.0001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148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060680"/>
              </p:ext>
            </p:extLst>
          </p:nvPr>
        </p:nvGraphicFramePr>
        <p:xfrm>
          <a:off x="4613729" y="1227858"/>
          <a:ext cx="4122204" cy="3108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4068"/>
                <a:gridCol w="1374068"/>
                <a:gridCol w="1374068"/>
              </a:tblGrid>
              <a:tr h="430629"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Sentiment Classification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26883"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In-sample F</a:t>
                      </a:r>
                      <a:r>
                        <a:rPr lang="en-US" sz="1600" b="1" kern="1200" baseline="-250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br>
                        <a:rPr lang="en-US" sz="1600" b="1" kern="1200" baseline="-250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(on training data)</a:t>
                      </a:r>
                      <a:endParaRPr lang="en-US" sz="1600" b="1" kern="1200" baseline="-250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Out-of-sample F</a:t>
                      </a:r>
                      <a:r>
                        <a:rPr lang="en-US" sz="1600" b="1" kern="1200" baseline="-250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br>
                        <a:rPr lang="en-US" sz="1600" b="1" kern="1200" baseline="-250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(on test data)</a:t>
                      </a:r>
                      <a:endParaRPr lang="en-US" sz="160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085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base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0.831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0.7372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85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+S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0.847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0.7349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85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+O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0.863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0.7479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85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+SO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0.884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0.7527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Results</a:t>
            </a:r>
            <a:endParaRPr lang="nl-NL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161490"/>
              </p:ext>
            </p:extLst>
          </p:nvPr>
        </p:nvGraphicFramePr>
        <p:xfrm>
          <a:off x="491525" y="1227857"/>
          <a:ext cx="4122204" cy="3108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4068"/>
                <a:gridCol w="1374068"/>
                <a:gridCol w="1374068"/>
              </a:tblGrid>
              <a:tr h="43062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Aspect Detection</a:t>
                      </a:r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3940">
                <a:tc>
                  <a:txBody>
                    <a:bodyPr/>
                    <a:lstStyle/>
                    <a:p>
                      <a:pPr algn="ctr"/>
                      <a:endParaRPr lang="en-US" sz="16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In-sample F</a:t>
                      </a:r>
                      <a:r>
                        <a:rPr lang="en-US" sz="1600" b="1" kern="1200" baseline="-250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br>
                        <a:rPr lang="en-US" sz="1600" b="1" kern="1200" baseline="-250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(on training data)</a:t>
                      </a:r>
                      <a:endParaRPr lang="en-US" sz="1600" b="1" kern="1200" baseline="-250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Out-of-sample F</a:t>
                      </a:r>
                      <a:r>
                        <a:rPr lang="en-US" sz="1600" b="1" kern="1200" baseline="-250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br>
                        <a:rPr lang="en-US" sz="1600" b="1" kern="1200" baseline="-250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600" b="1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(on test data)</a:t>
                      </a:r>
                      <a:endParaRPr lang="en-US" sz="1600" b="1" kern="1200" baseline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085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base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0.803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0.5392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85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+S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0.896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0.5728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85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+O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0.858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0.6135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85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+SO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/>
                          </a:solidFill>
                        </a:rPr>
                        <a:t>0.920</a:t>
                      </a:r>
                      <a:endParaRPr lang="en-US" sz="16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0.6281</a:t>
                      </a:r>
                      <a:endParaRPr lang="en-US" sz="16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8" name="Text Placeholder 4"/>
          <p:cNvSpPr txBox="1">
            <a:spLocks/>
          </p:cNvSpPr>
          <p:nvPr/>
        </p:nvSpPr>
        <p:spPr>
          <a:xfrm>
            <a:off x="497425" y="971550"/>
            <a:ext cx="8166100" cy="3238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16000" indent="-216000" algn="l" defTabSz="457200" rtl="0" eaLnBrk="1" latinLnBrk="0" hangingPunct="1">
              <a:lnSpc>
                <a:spcPts val="2300"/>
              </a:lnSpc>
              <a:spcBef>
                <a:spcPts val="0"/>
              </a:spcBef>
              <a:buSzPct val="130000"/>
              <a:buFont typeface="Arial"/>
              <a:buChar char="•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Museo Sans 500"/>
              </a:defRPr>
            </a:lvl1pPr>
            <a:lvl2pPr marL="432000" indent="-216000" algn="l" defTabSz="457200" rtl="0" eaLnBrk="1" latinLnBrk="0" hangingPunct="1">
              <a:lnSpc>
                <a:spcPts val="2300"/>
              </a:lnSpc>
              <a:spcBef>
                <a:spcPts val="0"/>
              </a:spcBef>
              <a:buSzPct val="130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Museo Sans 500"/>
              </a:defRPr>
            </a:lvl2pPr>
            <a:lvl3pPr marL="648000" indent="-216000" algn="l" defTabSz="457200" rtl="0" eaLnBrk="1" latinLnBrk="0" hangingPunct="1">
              <a:lnSpc>
                <a:spcPts val="2300"/>
              </a:lnSpc>
              <a:spcBef>
                <a:spcPts val="0"/>
              </a:spcBef>
              <a:buSzPct val="130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Museo Sans 500"/>
              </a:defRPr>
            </a:lvl3pPr>
            <a:lvl4pPr marL="864000" indent="-216000" algn="l" defTabSz="457200" rtl="0" eaLnBrk="1" latinLnBrk="0" hangingPunct="1">
              <a:lnSpc>
                <a:spcPts val="2300"/>
              </a:lnSpc>
              <a:spcBef>
                <a:spcPts val="0"/>
              </a:spcBef>
              <a:buSzPct val="130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Museo Sans 500"/>
              </a:defRPr>
            </a:lvl4pPr>
            <a:lvl5pPr marL="1080000" indent="-216000" algn="l" defTabSz="457200" rtl="0" eaLnBrk="1" latinLnBrk="0" hangingPunct="1">
              <a:lnSpc>
                <a:spcPts val="2300"/>
              </a:lnSpc>
              <a:spcBef>
                <a:spcPts val="0"/>
              </a:spcBef>
              <a:buSzPct val="130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Museo Sans 50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dirty="0" smtClean="0"/>
              <a:t>Single run on training </a:t>
            </a:r>
            <a:r>
              <a:rPr lang="nl-NL" dirty="0" err="1" smtClean="0"/>
              <a:t>and</a:t>
            </a:r>
            <a:r>
              <a:rPr lang="nl-NL" dirty="0" smtClean="0"/>
              <a:t> test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35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size sensitivity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the test set the same</a:t>
            </a:r>
          </a:p>
          <a:p>
            <a:r>
              <a:rPr lang="en-US" dirty="0" smtClean="0"/>
              <a:t>Use only </a:t>
            </a:r>
            <a:r>
              <a:rPr lang="en-US" i="1" dirty="0" smtClean="0"/>
              <a:t>n</a:t>
            </a:r>
            <a:r>
              <a:rPr lang="en-US" dirty="0" smtClean="0"/>
              <a:t>% of available training data</a:t>
            </a:r>
          </a:p>
          <a:p>
            <a:r>
              <a:rPr lang="en-US" dirty="0" smtClean="0"/>
              <a:t>Set n to 10:100 with step size 10</a:t>
            </a:r>
          </a:p>
          <a:p>
            <a:r>
              <a:rPr lang="en-US" dirty="0" smtClean="0"/>
              <a:t>Performed for both aspect detection and aspect sentiment classification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12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DataSizeSensitivity-Aspec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6377" y="453191"/>
            <a:ext cx="6550788" cy="4051301"/>
          </a:xfrm>
        </p:spPr>
      </p:pic>
    </p:spTree>
    <p:extLst>
      <p:ext uri="{BB962C8B-B14F-4D97-AF65-F5344CB8AC3E}">
        <p14:creationId xmlns:p14="http://schemas.microsoft.com/office/powerpoint/2010/main" val="1235479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DataSizeSensitivity-Aspec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6409" y="453191"/>
            <a:ext cx="6489181" cy="4072683"/>
          </a:xfrm>
        </p:spPr>
      </p:pic>
    </p:spTree>
    <p:extLst>
      <p:ext uri="{BB962C8B-B14F-4D97-AF65-F5344CB8AC3E}">
        <p14:creationId xmlns:p14="http://schemas.microsoft.com/office/powerpoint/2010/main" val="12955909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 the weights assigned by SVM to input features</a:t>
            </a:r>
          </a:p>
          <a:p>
            <a:r>
              <a:rPr lang="en-US" dirty="0" smtClean="0"/>
              <a:t>Gives a measure of how important a feature is </a:t>
            </a:r>
          </a:p>
          <a:p>
            <a:r>
              <a:rPr lang="en-US" dirty="0" smtClean="0"/>
              <a:t>Interpretation of these weights is only feasible with binary input values</a:t>
            </a:r>
          </a:p>
          <a:p>
            <a:r>
              <a:rPr lang="en-US" dirty="0" smtClean="0"/>
              <a:t>Hence, it is only performed for the aspect detection task</a:t>
            </a:r>
          </a:p>
          <a:p>
            <a:r>
              <a:rPr lang="en-US" dirty="0" smtClean="0"/>
              <a:t>Two success stories, one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57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 analysis for Aspect Detection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363662"/>
              </p:ext>
            </p:extLst>
          </p:nvPr>
        </p:nvGraphicFramePr>
        <p:xfrm>
          <a:off x="2291506" y="972000"/>
          <a:ext cx="4560988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494"/>
                <a:gridCol w="2280494"/>
              </a:tblGrid>
              <a:tr h="2781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Aspect: DRINK#STYLE_OPTIONS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SVM Weight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Feature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0.369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Ontology Concept:</a:t>
                      </a:r>
                      <a:r>
                        <a:rPr lang="en-US" sz="1400" baseline="0" dirty="0" smtClean="0"/>
                        <a:t> Menu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0.356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Ontology Concept: Drink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0.307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Synset</a:t>
                      </a:r>
                      <a:r>
                        <a:rPr lang="en-US" sz="1400" dirty="0" smtClean="0"/>
                        <a:t>: list</a:t>
                      </a: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0.265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Synset</a:t>
                      </a:r>
                      <a:r>
                        <a:rPr lang="en-US" sz="1400" dirty="0" smtClean="0"/>
                        <a:t>: enough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376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 err="1" smtClean="0"/>
              <a:t>Why</a:t>
            </a:r>
            <a:r>
              <a:rPr lang="nl-NL" dirty="0" smtClean="0"/>
              <a:t> aspect-</a:t>
            </a:r>
            <a:r>
              <a:rPr lang="nl-NL" dirty="0" err="1" smtClean="0"/>
              <a:t>based</a:t>
            </a:r>
            <a:r>
              <a:rPr lang="nl-NL" dirty="0" smtClean="0"/>
              <a:t>?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Finer</a:t>
            </a:r>
            <a:r>
              <a:rPr lang="nl-NL" dirty="0" smtClean="0"/>
              <a:t> level of analysis</a:t>
            </a:r>
          </a:p>
          <a:p>
            <a:r>
              <a:rPr lang="nl-NL" dirty="0" err="1" smtClean="0"/>
              <a:t>Directly</a:t>
            </a:r>
            <a:r>
              <a:rPr lang="nl-NL" dirty="0" smtClean="0"/>
              <a:t> link </a:t>
            </a:r>
            <a:r>
              <a:rPr lang="nl-NL" dirty="0" err="1" smtClean="0"/>
              <a:t>expressed</a:t>
            </a:r>
            <a:r>
              <a:rPr lang="nl-NL" dirty="0" smtClean="0"/>
              <a:t> sentiment to </a:t>
            </a:r>
            <a:r>
              <a:rPr lang="nl-NL" dirty="0" err="1" smtClean="0"/>
              <a:t>actual</a:t>
            </a:r>
            <a:r>
              <a:rPr lang="nl-NL" dirty="0" smtClean="0"/>
              <a:t> topic or aspect</a:t>
            </a:r>
          </a:p>
          <a:p>
            <a:r>
              <a:rPr lang="nl-NL" dirty="0" err="1" smtClean="0"/>
              <a:t>Useful</a:t>
            </a:r>
            <a:r>
              <a:rPr lang="nl-NL" dirty="0" smtClean="0"/>
              <a:t> </a:t>
            </a:r>
            <a:r>
              <a:rPr lang="nl-NL" dirty="0" err="1" smtClean="0"/>
              <a:t>when</a:t>
            </a:r>
            <a:r>
              <a:rPr lang="nl-NL" dirty="0" smtClean="0"/>
              <a:t> topic is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known</a:t>
            </a:r>
            <a:r>
              <a:rPr lang="nl-NL" dirty="0"/>
              <a:t> </a:t>
            </a:r>
            <a:r>
              <a:rPr lang="nl-NL" dirty="0" err="1" smtClean="0"/>
              <a:t>beforehand</a:t>
            </a:r>
            <a:r>
              <a:rPr lang="nl-NL" dirty="0" smtClean="0"/>
              <a:t>, or </a:t>
            </a:r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there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multiple topics</a:t>
            </a:r>
          </a:p>
          <a:p>
            <a:r>
              <a:rPr lang="nl-NL" dirty="0" err="1" smtClean="0"/>
              <a:t>Two</a:t>
            </a:r>
            <a:r>
              <a:rPr lang="nl-NL" dirty="0" smtClean="0"/>
              <a:t> </a:t>
            </a:r>
            <a:r>
              <a:rPr lang="nl-NL" dirty="0" err="1" smtClean="0"/>
              <a:t>main</a:t>
            </a:r>
            <a:r>
              <a:rPr lang="nl-NL" dirty="0" smtClean="0"/>
              <a:t> </a:t>
            </a:r>
            <a:r>
              <a:rPr lang="nl-NL" dirty="0" err="1" smtClean="0"/>
              <a:t>tasks</a:t>
            </a:r>
            <a:r>
              <a:rPr lang="nl-NL" dirty="0" smtClean="0"/>
              <a:t>:</a:t>
            </a:r>
          </a:p>
          <a:p>
            <a:pPr marL="728663" lvl="1" indent="-385763">
              <a:buFont typeface="+mj-lt"/>
              <a:buAutoNum type="arabicPeriod"/>
            </a:pPr>
            <a:r>
              <a:rPr lang="nl-NL" dirty="0" smtClean="0"/>
              <a:t>Aspect </a:t>
            </a:r>
            <a:r>
              <a:rPr lang="nl-NL" dirty="0" err="1" smtClean="0"/>
              <a:t>detection</a:t>
            </a:r>
            <a:endParaRPr lang="nl-NL" dirty="0" smtClean="0"/>
          </a:p>
          <a:p>
            <a:pPr marL="728663" lvl="1" indent="-385763">
              <a:buFont typeface="+mj-lt"/>
              <a:buAutoNum type="arabicPeriod"/>
            </a:pPr>
            <a:r>
              <a:rPr lang="nl-NL" dirty="0" smtClean="0"/>
              <a:t>Sentiment </a:t>
            </a:r>
            <a:r>
              <a:rPr lang="nl-NL" dirty="0" err="1" smtClean="0"/>
              <a:t>analysis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aspects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2509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 analysis for Aspect Detection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654564"/>
              </p:ext>
            </p:extLst>
          </p:nvPr>
        </p:nvGraphicFramePr>
        <p:xfrm>
          <a:off x="2286000" y="974170"/>
          <a:ext cx="4572000" cy="25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2743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Aspect: DRINK#PRICES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81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SVM Weight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Feature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solidFill>
                      <a:schemeClr val="accent1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0.428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Ontology</a:t>
                      </a:r>
                      <a:r>
                        <a:rPr lang="en-US" sz="1400" baseline="0" dirty="0" smtClean="0"/>
                        <a:t> Concept: Price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0.303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Ontology Concept: Drink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0.232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Synset</a:t>
                      </a:r>
                      <a:r>
                        <a:rPr lang="en-US" sz="1400" dirty="0" smtClean="0"/>
                        <a:t>: drink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0.204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Lemma: drink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0.184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Lemma: at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0.180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Lemma: price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0.176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Synset</a:t>
                      </a:r>
                      <a:r>
                        <a:rPr lang="en-US" sz="1400" dirty="0" smtClean="0"/>
                        <a:t>: wine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426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Feature analysis for Aspect Detection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512102"/>
              </p:ext>
            </p:extLst>
          </p:nvPr>
        </p:nvGraphicFramePr>
        <p:xfrm>
          <a:off x="2291506" y="972000"/>
          <a:ext cx="4560988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494"/>
                <a:gridCol w="2280494"/>
              </a:tblGrid>
              <a:tr h="27813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Aspect: RESTAURANT#GENERAL</a:t>
                      </a: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SVM Weight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Feature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0.636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Lemma: worth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0.505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Lemma: love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0.487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Lemma: back</a:t>
                      </a: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0.419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Lemma: wrong</a:t>
                      </a: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0.406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Lemma: return</a:t>
                      </a: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0.402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Lemma: up</a:t>
                      </a: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0.399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Lemma: again</a:t>
                      </a: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0.368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Lemma: overall</a:t>
                      </a: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0.360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Lemma: favorite</a:t>
                      </a: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0.355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Lemma: recommend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6750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OR_2_Titel_2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71849" cy="49409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Conclusions</a:t>
            </a:r>
            <a:r>
              <a:rPr lang="nl-NL" dirty="0" smtClean="0"/>
              <a:t> &amp; </a:t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	</a:t>
            </a:r>
            <a:r>
              <a:rPr lang="nl-NL" dirty="0" err="1" smtClean="0"/>
              <a:t>Future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49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knowledge improves aspect-based sentiment analysis</a:t>
            </a:r>
          </a:p>
          <a:p>
            <a:r>
              <a:rPr lang="en-US" dirty="0" smtClean="0"/>
              <a:t>Especially aspect detection is improved</a:t>
            </a:r>
          </a:p>
          <a:p>
            <a:pPr lvl="1"/>
            <a:r>
              <a:rPr lang="en-US" dirty="0" smtClean="0"/>
              <a:t>Better overall performance</a:t>
            </a:r>
          </a:p>
          <a:p>
            <a:pPr lvl="1"/>
            <a:r>
              <a:rPr lang="en-US" dirty="0" smtClean="0"/>
              <a:t>Less data is needed when using ontology</a:t>
            </a:r>
          </a:p>
          <a:p>
            <a:pPr lvl="1"/>
            <a:r>
              <a:rPr lang="en-US" dirty="0" smtClean="0"/>
              <a:t>Ontology coverage is important, as shown in feature analysis</a:t>
            </a:r>
          </a:p>
          <a:p>
            <a:r>
              <a:rPr lang="en-US" dirty="0" smtClean="0"/>
              <a:t>Sentiment analysis is less impacted by ontology</a:t>
            </a:r>
          </a:p>
          <a:p>
            <a:pPr lvl="1"/>
            <a:r>
              <a:rPr lang="en-US" dirty="0" smtClean="0"/>
              <a:t>Could be due to coverage</a:t>
            </a:r>
          </a:p>
          <a:p>
            <a:pPr lvl="1"/>
            <a:r>
              <a:rPr lang="en-US" dirty="0" smtClean="0"/>
              <a:t>Could be due to already using external knowledge in form of sentiment dictionaries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196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more sentiment expressions</a:t>
            </a:r>
          </a:p>
          <a:p>
            <a:r>
              <a:rPr lang="en-US" dirty="0" smtClean="0"/>
              <a:t>Improve reasoning</a:t>
            </a:r>
          </a:p>
          <a:p>
            <a:r>
              <a:rPr lang="en-US" dirty="0" smtClean="0"/>
              <a:t>Investigate best way to combine sentiment and distance information</a:t>
            </a:r>
          </a:p>
          <a:p>
            <a:r>
              <a:rPr lang="en-US" dirty="0" smtClean="0"/>
              <a:t>Locate aspects within sentence</a:t>
            </a:r>
          </a:p>
          <a:p>
            <a:r>
              <a:rPr lang="en-US" dirty="0" smtClean="0"/>
              <a:t>Investigate the use of domain relations</a:t>
            </a:r>
          </a:p>
          <a:p>
            <a:r>
              <a:rPr lang="en-US" dirty="0" smtClean="0"/>
              <a:t>Automate ontology population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72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1" y="582812"/>
            <a:ext cx="5875598" cy="44066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14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COR_2_Titel_2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71849" cy="494097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Bonus slides: </a:t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	</a:t>
            </a:r>
            <a:r>
              <a:rPr lang="nl-NL" sz="3200" dirty="0" smtClean="0"/>
              <a:t>Data Analysis</a:t>
            </a:r>
            <a:endParaRPr lang="nl-NL" sz="32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5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Natural</a:t>
            </a:r>
            <a:r>
              <a:rPr lang="nl-NL" dirty="0" smtClean="0"/>
              <a:t> </a:t>
            </a:r>
            <a:r>
              <a:rPr lang="nl-NL" dirty="0" err="1" smtClean="0"/>
              <a:t>Language</a:t>
            </a:r>
            <a:r>
              <a:rPr lang="nl-NL" dirty="0" smtClean="0"/>
              <a:t> Processing</a:t>
            </a:r>
            <a:endParaRPr lang="nl-NL" dirty="0"/>
          </a:p>
        </p:txBody>
      </p:sp>
      <p:pic>
        <p:nvPicPr>
          <p:cNvPr id="5" name="Tijdelijke aanduiding voor inhoud 4" descr="nlpPipeline1.emz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1525" y="972000"/>
            <a:ext cx="8172000" cy="3354654"/>
          </a:xfrm>
        </p:spPr>
      </p:pic>
    </p:spTree>
    <p:extLst>
      <p:ext uri="{BB962C8B-B14F-4D97-AF65-F5344CB8AC3E}">
        <p14:creationId xmlns:p14="http://schemas.microsoft.com/office/powerpoint/2010/main" val="3935269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 Statistics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5" y="972000"/>
            <a:ext cx="6886071" cy="3606452"/>
          </a:xfrm>
        </p:spPr>
      </p:pic>
    </p:spTree>
    <p:extLst>
      <p:ext uri="{BB962C8B-B14F-4D97-AF65-F5344CB8AC3E}">
        <p14:creationId xmlns:p14="http://schemas.microsoft.com/office/powerpoint/2010/main" val="18813122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 Statistics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5" y="972000"/>
            <a:ext cx="5990298" cy="3747715"/>
          </a:xfrm>
        </p:spPr>
      </p:pic>
    </p:spTree>
    <p:extLst>
      <p:ext uri="{BB962C8B-B14F-4D97-AF65-F5344CB8AC3E}">
        <p14:creationId xmlns:p14="http://schemas.microsoft.com/office/powerpoint/2010/main" val="2985584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Snippet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&lt;sentence id="1032695:1"&gt;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&lt;text&gt;Everything is always cooked to perfection , the service is excellent , the decor cool and understated .&lt;/text&gt;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target="NULL" category="FOOD#QUALITY" 				polarity="positive" from="0" to="0"/&gt;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target="service" category="SERVICE#GENERAL" 		polarity="positive" from="47" to="54"/&gt;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target="decor" category="AMBIENCE#GENERAL" 			polarity="positive" from="73" to="78"/&gt;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&lt;/Opinions&gt;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&lt;/sentence&gt;</a:t>
            </a:r>
            <a:endParaRPr lang="nl-NL" b="1" dirty="0">
              <a:solidFill>
                <a:srgbClr val="0070C0"/>
              </a:solidFill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342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Statistics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5" y="972000"/>
            <a:ext cx="6172200" cy="3639701"/>
          </a:xfrm>
        </p:spPr>
      </p:pic>
    </p:spTree>
    <p:extLst>
      <p:ext uri="{BB962C8B-B14F-4D97-AF65-F5344CB8AC3E}">
        <p14:creationId xmlns:p14="http://schemas.microsoft.com/office/powerpoint/2010/main" val="7103619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Statistics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5" y="972000"/>
            <a:ext cx="5770379" cy="3774521"/>
          </a:xfrm>
        </p:spPr>
      </p:pic>
    </p:spTree>
    <p:extLst>
      <p:ext uri="{BB962C8B-B14F-4D97-AF65-F5344CB8AC3E}">
        <p14:creationId xmlns:p14="http://schemas.microsoft.com/office/powerpoint/2010/main" val="136311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Snippet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&lt;sentence id="1032695:1"&gt;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&lt;text&gt;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Everything is always cooked to perfection , the service is excellent , the decor cool and 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understated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.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&lt;/text&gt;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target="NULL" category="FOOD#QUALITY" 		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from="0" to="0"/&gt;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target="service" 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="SERVICE#GENERAL" 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from="47" to="54"/&gt;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target="decor" category="AMBIENCE#GENERAL" 	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from="73" to="78"/&gt;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&lt;/Opinions&gt;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&lt;/sentence&gt;</a:t>
            </a:r>
            <a:endParaRPr lang="nl-NL" dirty="0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22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Snippet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&lt;sentence id="1032695:1"&gt;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&lt;text&gt;Everything is always cooked to perfection , the service is excellent , the decor cool 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and understated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.&lt;/text&gt;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target="NULL" category="FOOD#QUALITY" 		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from="0" to="0"/&gt;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target="service" 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="SERVICE#GENERAL" 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from="47" to="54"/&gt;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target="decor" category="AMBIENCE#GENERAL" 	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from="73" to="78"/&gt;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&lt;/sentence&gt;</a:t>
            </a:r>
            <a:endParaRPr lang="nl-NL" dirty="0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628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Snippet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&lt;sentence id="1032695:1"&gt;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&lt;text&gt;Everything is always cooked to perfection , the service is excellent , the decor cool and 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understated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.&lt;/text&gt;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target="NULL"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FOOD#QUALITY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		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from="0" to="0"/&gt;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Opinion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target="service" 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SERVICE#GENERAL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from="47" to="54"/&gt;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target="decor"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AMBIENCE#GENERAL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	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from="73" to="78"/&gt;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&lt;/Opinions&gt;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&lt;/sentence&gt;</a:t>
            </a:r>
            <a:endParaRPr lang="nl-NL" dirty="0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915374" y="4299942"/>
            <a:ext cx="3313253" cy="41095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rm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nl-NL" sz="20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Task</a:t>
            </a:r>
            <a:r>
              <a:rPr lang="nl-NL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1: Aspect </a:t>
            </a:r>
            <a:r>
              <a:rPr lang="nl-NL" sz="20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Detection</a:t>
            </a:r>
            <a:endParaRPr lang="nl-NL" sz="2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9327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Snippet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&lt;sentence id="1032695:1"&gt;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text&gt;Everything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is always cooked to perfection , the 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service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 is excellent , the 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decor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 cool and 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understated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.&lt;/text&gt;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target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NULL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category="FOOD#QUALITY" 		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from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0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to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0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target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service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="SERVICE#GENERAL" 	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from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47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to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54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target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decor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category="AMBIENCE#GENERAL" 			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="positive"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from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73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to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78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&lt;/Opinions&gt;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&lt;/sentence&gt;</a:t>
            </a:r>
            <a:endParaRPr lang="nl-NL" dirty="0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76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Snippet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&lt;sentence id="1032695:1"&gt;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&lt;text&gt;Everything is always cooked to perfection , the service is excellent , the decor cool and 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understated 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.&lt;/text&gt;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target="NULL" category="FOOD#QUALITY" 			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positive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from="0" to="0"/&gt;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target="service" </a:t>
            </a:r>
            <a:r>
              <a:rPr lang="en-US" dirty="0" smtClean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category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="SERVICE#GENERAL" 		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positive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from="47" to="54"/&gt;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	&lt;Opinion target="decor" category="AMBIENCE#GENERAL" 			</a:t>
            </a:r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polarity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="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positive</a:t>
            </a: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" from="73" to="78"/&gt;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	&lt;/Opinions&gt;</a:t>
            </a:r>
          </a:p>
          <a:p>
            <a:pPr>
              <a:lnSpc>
                <a:spcPct val="100000"/>
              </a:lnSpc>
              <a:buNone/>
            </a:pPr>
            <a:r>
              <a:rPr lang="en-US" dirty="0">
                <a:latin typeface="Courier New" pitchFamily="49" charset="0"/>
                <a:ea typeface="Arial Unicode MS" pitchFamily="34" charset="-128"/>
                <a:cs typeface="Courier New" pitchFamily="49" charset="0"/>
              </a:rPr>
              <a:t>&lt;/sentence&gt;</a:t>
            </a:r>
            <a:endParaRPr lang="nl-NL" dirty="0">
              <a:latin typeface="Courier New" pitchFamily="49" charset="0"/>
              <a:ea typeface="Arial Unicode MS" pitchFamily="34" charset="-128"/>
              <a:cs typeface="Courier New" pitchFamily="49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232467" y="4299942"/>
            <a:ext cx="4679066" cy="44567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t">
            <a:norm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nl-NL" sz="20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Task</a:t>
            </a:r>
            <a:r>
              <a:rPr lang="nl-NL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2: Sentiment </a:t>
            </a:r>
            <a:r>
              <a:rPr lang="nl-NL" sz="20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Analysis</a:t>
            </a:r>
            <a:r>
              <a:rPr lang="nl-NL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0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nl-NL" sz="2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20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Aspects</a:t>
            </a:r>
            <a:endParaRPr lang="nl-NL" sz="2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2204087"/>
      </p:ext>
    </p:extLst>
  </p:cSld>
  <p:clrMapOvr>
    <a:masterClrMapping/>
  </p:clrMapOvr>
</p:sld>
</file>

<file path=ppt/theme/theme1.xml><?xml version="1.0" encoding="utf-8"?>
<a:theme xmlns:a="http://schemas.openxmlformats.org/drawingml/2006/main" name="Erasmus_ESE_B_EN_v1">
  <a:themeElements>
    <a:clrScheme name="EUR_ESE_PP2">
      <a:dk1>
        <a:srgbClr val="000000"/>
      </a:dk1>
      <a:lt1>
        <a:sysClr val="window" lastClr="FFFFFF"/>
      </a:lt1>
      <a:dk2>
        <a:srgbClr val="002328"/>
      </a:dk2>
      <a:lt2>
        <a:srgbClr val="9C9C9C"/>
      </a:lt2>
      <a:accent1>
        <a:srgbClr val="FFD700"/>
      </a:accent1>
      <a:accent2>
        <a:srgbClr val="00A22E"/>
      </a:accent2>
      <a:accent3>
        <a:srgbClr val="00B4D2"/>
      </a:accent3>
      <a:accent4>
        <a:srgbClr val="801A99"/>
      </a:accent4>
      <a:accent5>
        <a:srgbClr val="FF9E00"/>
      </a:accent5>
      <a:accent6>
        <a:srgbClr val="BC0436"/>
      </a:accent6>
      <a:hlink>
        <a:srgbClr val="000000"/>
      </a:hlink>
      <a:folHlink>
        <a:srgbClr val="000000"/>
      </a:folHlink>
    </a:clrScheme>
    <a:fontScheme name="Erasmus_500-700">
      <a:majorFont>
        <a:latin typeface="Museo Sans 700"/>
        <a:ea typeface=""/>
        <a:cs typeface=""/>
      </a:majorFont>
      <a:minorFont>
        <a:latin typeface="Museo Sans 500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rasmus_ESE_template_169_ENG.pptx" id="{0E7A3E0D-3348-44E6-AC43-3F79E65E6632}" vid="{5CDEEB43-3930-46C4-84C6-B23DAE439C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Erasmus_ESE_template_169_ENG</Template>
  <TotalTime>153</TotalTime>
  <Words>1124</Words>
  <Application>Microsoft Office PowerPoint</Application>
  <PresentationFormat>On-screen Show (16:9)</PresentationFormat>
  <Paragraphs>338</Paragraphs>
  <Slides>41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 Unicode MS</vt:lpstr>
      <vt:lpstr>Arial</vt:lpstr>
      <vt:lpstr>Calibri</vt:lpstr>
      <vt:lpstr>Courier New</vt:lpstr>
      <vt:lpstr>Museo Sans 100</vt:lpstr>
      <vt:lpstr>Museo Sans 500</vt:lpstr>
      <vt:lpstr>Museo Sans 700</vt:lpstr>
      <vt:lpstr>Museo Sans 900</vt:lpstr>
      <vt:lpstr>Erasmus_ESE_B_EN_v1</vt:lpstr>
      <vt:lpstr>Ontology-Enhanced  Aspect-Based Sentiment Analysis</vt:lpstr>
      <vt:lpstr>What is sentiment analysis?</vt:lpstr>
      <vt:lpstr>Why aspect-based?</vt:lpstr>
      <vt:lpstr>Data Snippet</vt:lpstr>
      <vt:lpstr>Data Snippet</vt:lpstr>
      <vt:lpstr>Data Snippet</vt:lpstr>
      <vt:lpstr>Data Snippet</vt:lpstr>
      <vt:lpstr>Data Snippet</vt:lpstr>
      <vt:lpstr>Data Snippet</vt:lpstr>
      <vt:lpstr>Motivation and Setup</vt:lpstr>
      <vt:lpstr>Why use external knowledge?</vt:lpstr>
      <vt:lpstr>Ontology as external knowledge</vt:lpstr>
      <vt:lpstr>Ontology Snippet</vt:lpstr>
      <vt:lpstr>Setup for Aspect Detection</vt:lpstr>
      <vt:lpstr>Setup for Aspect Sentiment Classification</vt:lpstr>
      <vt:lpstr>Setup for Aspect Sentiment Classification</vt:lpstr>
      <vt:lpstr>Context Dependent Sentiment</vt:lpstr>
      <vt:lpstr>Context Dependent Sentiment - Example</vt:lpstr>
      <vt:lpstr>Context Dependent Sentiment - Example</vt:lpstr>
      <vt:lpstr>Context Dependent Sentiment - Example</vt:lpstr>
      <vt:lpstr>Results</vt:lpstr>
      <vt:lpstr>Results – Aspect Detection</vt:lpstr>
      <vt:lpstr>Results – Aspect Sentiment Classification</vt:lpstr>
      <vt:lpstr>Results</vt:lpstr>
      <vt:lpstr>Data size sensitivity analysis</vt:lpstr>
      <vt:lpstr>PowerPoint Presentation</vt:lpstr>
      <vt:lpstr>PowerPoint Presentation</vt:lpstr>
      <vt:lpstr>Feature analysis</vt:lpstr>
      <vt:lpstr>Feature analysis for Aspect Detection</vt:lpstr>
      <vt:lpstr>Feature analysis for Aspect Detection</vt:lpstr>
      <vt:lpstr>Feature analysis for Aspect Detection</vt:lpstr>
      <vt:lpstr>Conclusions &amp;     Future Work</vt:lpstr>
      <vt:lpstr>Conclusions</vt:lpstr>
      <vt:lpstr>Future Work</vt:lpstr>
      <vt:lpstr>Discussion</vt:lpstr>
      <vt:lpstr>Bonus slides:     Data Analysis</vt:lpstr>
      <vt:lpstr>Natural Language Processing</vt:lpstr>
      <vt:lpstr>Aspect Statistics</vt:lpstr>
      <vt:lpstr>Aspect Statistics</vt:lpstr>
      <vt:lpstr>Sentiment Statistics</vt:lpstr>
      <vt:lpstr>Sentiment Statistics</vt:lpstr>
    </vt:vector>
  </TitlesOfParts>
  <Manager/>
  <Company>EUR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Ontology-Enhanced  Aspect-Based Sentiment Analysis</dc:title>
  <dc:subject/>
  <dc:creator>Kim Schouten</dc:creator>
  <cp:keywords/>
  <dc:description>ESE presentation 16:9_x000d_version 1.0 - April 2015_x000d_Design: Fabrique_x000d_Template: Ton Persoon</dc:description>
  <cp:lastModifiedBy>Kim Schouten</cp:lastModifiedBy>
  <cp:revision>19</cp:revision>
  <dcterms:created xsi:type="dcterms:W3CDTF">2017-06-01T08:00:10Z</dcterms:created>
  <dcterms:modified xsi:type="dcterms:W3CDTF">2017-06-07T13:43:48Z</dcterms:modified>
  <cp:category/>
</cp:coreProperties>
</file>