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85" r:id="rId8"/>
    <p:sldId id="261" r:id="rId9"/>
    <p:sldId id="262" r:id="rId10"/>
    <p:sldId id="279" r:id="rId11"/>
    <p:sldId id="275" r:id="rId12"/>
    <p:sldId id="280" r:id="rId13"/>
    <p:sldId id="281" r:id="rId14"/>
    <p:sldId id="282" r:id="rId15"/>
    <p:sldId id="296" r:id="rId16"/>
    <p:sldId id="297" r:id="rId17"/>
    <p:sldId id="301" r:id="rId18"/>
    <p:sldId id="264" r:id="rId19"/>
    <p:sldId id="283" r:id="rId20"/>
    <p:sldId id="284" r:id="rId21"/>
    <p:sldId id="298" r:id="rId22"/>
    <p:sldId id="265" r:id="rId23"/>
    <p:sldId id="286" r:id="rId24"/>
    <p:sldId id="299" r:id="rId25"/>
    <p:sldId id="266" r:id="rId26"/>
    <p:sldId id="287" r:id="rId27"/>
    <p:sldId id="288" r:id="rId28"/>
    <p:sldId id="267" r:id="rId29"/>
    <p:sldId id="300" r:id="rId30"/>
    <p:sldId id="291" r:id="rId31"/>
    <p:sldId id="269" r:id="rId32"/>
    <p:sldId id="268" r:id="rId33"/>
    <p:sldId id="289" r:id="rId34"/>
    <p:sldId id="290" r:id="rId35"/>
    <p:sldId id="271" r:id="rId36"/>
    <p:sldId id="272" r:id="rId37"/>
    <p:sldId id="292" r:id="rId38"/>
    <p:sldId id="295" r:id="rId39"/>
    <p:sldId id="294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1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F806-45C4-42B9-B7A5-DE12BBB1E6CC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5A25-2C64-4AA8-B1B6-1DAB13328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Aspect-Based Sentiment Analysis on the Web using Rhetorical Structure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Rowan Hoogervorst</a:t>
            </a:r>
            <a:r>
              <a:rPr lang="en-US" baseline="30000" dirty="0" smtClean="0"/>
              <a:t>1</a:t>
            </a:r>
            <a:r>
              <a:rPr lang="en-US" dirty="0" smtClean="0"/>
              <a:t>, Erik Essink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Wouter</a:t>
            </a:r>
            <a:r>
              <a:rPr lang="en-US" dirty="0" smtClean="0"/>
              <a:t> Jansen</a:t>
            </a:r>
            <a:r>
              <a:rPr lang="en-US" baseline="30000" dirty="0" smtClean="0"/>
              <a:t>1</a:t>
            </a:r>
            <a:r>
              <a:rPr lang="en-US" dirty="0" smtClean="0"/>
              <a:t>, Max van den Helder</a:t>
            </a:r>
            <a:r>
              <a:rPr lang="en-US" baseline="30000" dirty="0" smtClean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Kim Schouten</a:t>
            </a:r>
            <a:r>
              <a:rPr lang="en-US" baseline="30000" dirty="0" smtClean="0"/>
              <a:t>1</a:t>
            </a:r>
            <a:r>
              <a:rPr lang="en-US" dirty="0" smtClean="0"/>
              <a:t>, Flavius Frasincar</a:t>
            </a:r>
            <a:r>
              <a:rPr lang="en-US" baseline="30000" dirty="0" smtClean="0"/>
              <a:t>1</a:t>
            </a:r>
            <a:r>
              <a:rPr lang="en-US" dirty="0" smtClean="0"/>
              <a:t>, and </a:t>
            </a:r>
            <a:r>
              <a:rPr lang="en-US" dirty="0" err="1" smtClean="0"/>
              <a:t>Maite</a:t>
            </a:r>
            <a:r>
              <a:rPr lang="en-US" dirty="0" smtClean="0"/>
              <a:t> Taboada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Erasmus University Rotterdam, the Netherlands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Simon Fraser University,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Construct Discourse Tree</a:t>
            </a:r>
            <a:endParaRPr lang="en-US" dirty="0"/>
          </a:p>
        </p:txBody>
      </p:sp>
      <p:pic>
        <p:nvPicPr>
          <p:cNvPr id="5" name="Tijdelijke aanduiding voor inhoud 4" descr="nlpPipelin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71199"/>
            <a:ext cx="10521536" cy="4359145"/>
          </a:xfrm>
        </p:spPr>
      </p:pic>
    </p:spTree>
    <p:extLst>
      <p:ext uri="{BB962C8B-B14F-4D97-AF65-F5344CB8AC3E}">
        <p14:creationId xmlns:p14="http://schemas.microsoft.com/office/powerpoint/2010/main" val="883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Construct Discourse Tree</a:t>
            </a:r>
            <a:endParaRPr lang="en-US" dirty="0"/>
          </a:p>
        </p:txBody>
      </p:sp>
      <p:pic>
        <p:nvPicPr>
          <p:cNvPr id="5" name="Tijdelijke aanduiding voor inhoud 4" descr="nlpPipelin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71134"/>
            <a:ext cx="10515600" cy="4826834"/>
          </a:xfrm>
        </p:spPr>
      </p:pic>
    </p:spTree>
    <p:extLst>
      <p:ext uri="{BB962C8B-B14F-4D97-AF65-F5344CB8AC3E}">
        <p14:creationId xmlns:p14="http://schemas.microsoft.com/office/powerpoint/2010/main" val="8836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Construct Discourse Tree</a:t>
            </a:r>
            <a:endParaRPr lang="en-US" dirty="0"/>
          </a:p>
        </p:txBody>
      </p:sp>
      <p:pic>
        <p:nvPicPr>
          <p:cNvPr id="5" name="Tijdelijke aanduiding voor inhoud 4" descr="nlpPipelin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546" y="1771133"/>
            <a:ext cx="10513254" cy="4825755"/>
          </a:xfrm>
        </p:spPr>
      </p:pic>
    </p:spTree>
    <p:extLst>
      <p:ext uri="{BB962C8B-B14F-4D97-AF65-F5344CB8AC3E}">
        <p14:creationId xmlns:p14="http://schemas.microsoft.com/office/powerpoint/2010/main" val="8836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Construct Discourse Tree</a:t>
            </a:r>
            <a:endParaRPr lang="en-US" dirty="0"/>
          </a:p>
        </p:txBody>
      </p:sp>
      <p:pic>
        <p:nvPicPr>
          <p:cNvPr id="5" name="Tijdelijke aanduiding voor inhoud 4" descr="nlpPipelin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546" y="1771133"/>
            <a:ext cx="10513254" cy="4825755"/>
          </a:xfrm>
        </p:spPr>
      </p:pic>
    </p:spTree>
    <p:extLst>
      <p:ext uri="{BB962C8B-B14F-4D97-AF65-F5344CB8AC3E}">
        <p14:creationId xmlns:p14="http://schemas.microsoft.com/office/powerpoint/2010/main" val="8836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Construct Discourse Tree</a:t>
            </a:r>
            <a:endParaRPr lang="en-US" dirty="0"/>
          </a:p>
        </p:txBody>
      </p:sp>
      <p:pic>
        <p:nvPicPr>
          <p:cNvPr id="5" name="Tijdelijke aanduiding voor inhoud 4" descr="nlpPipelin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546" y="1771133"/>
            <a:ext cx="10513254" cy="4825755"/>
          </a:xfrm>
        </p:spPr>
      </p:pic>
    </p:spTree>
    <p:extLst>
      <p:ext uri="{BB962C8B-B14F-4D97-AF65-F5344CB8AC3E}">
        <p14:creationId xmlns:p14="http://schemas.microsoft.com/office/powerpoint/2010/main" val="8836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</a:t>
            </a:r>
            <a:endParaRPr lang="en-US" dirty="0"/>
          </a:p>
        </p:txBody>
      </p:sp>
      <p:pic>
        <p:nvPicPr>
          <p:cNvPr id="5" name="Tijdelijke aanduiding voor inhoud 4" descr="algorithmSt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953" y="1825625"/>
            <a:ext cx="7154094" cy="4351338"/>
          </a:xfrm>
        </p:spPr>
      </p:pic>
    </p:spTree>
    <p:extLst>
      <p:ext uri="{BB962C8B-B14F-4D97-AF65-F5344CB8AC3E}">
        <p14:creationId xmlns:p14="http://schemas.microsoft.com/office/powerpoint/2010/main" val="18526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Find Context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Satellites add information to nuclei</a:t>
            </a:r>
          </a:p>
          <a:p>
            <a:r>
              <a:rPr lang="en-US" dirty="0" smtClean="0"/>
              <a:t>But not the other way around</a:t>
            </a:r>
          </a:p>
          <a:p>
            <a:r>
              <a:rPr lang="en-US" dirty="0" smtClean="0"/>
              <a:t>This information asymmetry naturally leads to a context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Find Context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I've </a:t>
            </a:r>
            <a:r>
              <a:rPr lang="en-US" dirty="0"/>
              <a:t>been to at </a:t>
            </a:r>
            <a:r>
              <a:rPr lang="en-US" b="1" dirty="0">
                <a:solidFill>
                  <a:srgbClr val="00B050"/>
                </a:solidFill>
              </a:rPr>
              <a:t>Cafe Spice</a:t>
            </a:r>
            <a:r>
              <a:rPr lang="en-US" dirty="0"/>
              <a:t> probably 5-8 </a:t>
            </a:r>
            <a:r>
              <a:rPr lang="en-US" dirty="0" smtClean="0"/>
              <a:t>times, </a:t>
            </a:r>
            <a:r>
              <a:rPr lang="en-US" dirty="0"/>
              <a:t>it is probably still the best Indian restaurant around Union </a:t>
            </a:r>
            <a:r>
              <a:rPr lang="en-US" dirty="0" smtClean="0"/>
              <a:t>Square. </a:t>
            </a:r>
          </a:p>
          <a:p>
            <a:r>
              <a:rPr lang="en-US" dirty="0" smtClean="0"/>
              <a:t>To </a:t>
            </a:r>
            <a:r>
              <a:rPr lang="en-US" dirty="0"/>
              <a:t>sum it </a:t>
            </a:r>
            <a:r>
              <a:rPr lang="en-US" dirty="0" smtClean="0"/>
              <a:t>up: </a:t>
            </a:r>
            <a:r>
              <a:rPr lang="en-US" b="1" dirty="0">
                <a:solidFill>
                  <a:srgbClr val="FFC000"/>
                </a:solidFill>
              </a:rPr>
              <a:t>Service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varies from good to </a:t>
            </a:r>
            <a:r>
              <a:rPr lang="en-US" b="1" dirty="0" err="1">
                <a:solidFill>
                  <a:srgbClr val="002060"/>
                </a:solidFill>
              </a:rPr>
              <a:t>mediorce</a:t>
            </a:r>
            <a:r>
              <a:rPr lang="en-US" dirty="0" smtClean="0"/>
              <a:t>, </a:t>
            </a:r>
            <a:r>
              <a:rPr lang="en-US" dirty="0"/>
              <a:t>depending on which waiter you </a:t>
            </a:r>
            <a:r>
              <a:rPr lang="en-US" dirty="0" smtClean="0"/>
              <a:t>get; </a:t>
            </a:r>
            <a:r>
              <a:rPr lang="en-US" dirty="0"/>
              <a:t>generally it is just average </a:t>
            </a:r>
            <a:r>
              <a:rPr lang="en-US" dirty="0" smtClean="0"/>
              <a:t>Ok.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Seating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is always </a:t>
            </a:r>
            <a:r>
              <a:rPr lang="en-US" dirty="0" smtClean="0"/>
              <a:t>prompt, </a:t>
            </a:r>
            <a:r>
              <a:rPr lang="en-US" dirty="0"/>
              <a:t>though the restaurant does fill up in the </a:t>
            </a:r>
            <a:r>
              <a:rPr lang="en-US" dirty="0" smtClean="0"/>
              <a:t>evening.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Food</a:t>
            </a:r>
            <a:r>
              <a:rPr lang="en-US" dirty="0" smtClean="0"/>
              <a:t> </a:t>
            </a:r>
            <a:r>
              <a:rPr lang="en-US" dirty="0"/>
              <a:t>is usually very </a:t>
            </a:r>
            <a:r>
              <a:rPr lang="en-US" dirty="0" smtClean="0"/>
              <a:t>good, </a:t>
            </a:r>
            <a:r>
              <a:rPr lang="en-US" dirty="0"/>
              <a:t>though </a:t>
            </a:r>
            <a:r>
              <a:rPr lang="en-US" b="1" dirty="0" err="1">
                <a:solidFill>
                  <a:srgbClr val="002060"/>
                </a:solidFill>
              </a:rPr>
              <a:t>ocasionally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 wondered about </a:t>
            </a:r>
            <a:r>
              <a:rPr lang="en-US" b="1" dirty="0" err="1">
                <a:solidFill>
                  <a:srgbClr val="002060"/>
                </a:solidFill>
              </a:rPr>
              <a:t>freshmess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raw vegetables in side </a:t>
            </a:r>
            <a:r>
              <a:rPr lang="en-US" b="1" dirty="0" smtClean="0">
                <a:solidFill>
                  <a:srgbClr val="FF0000"/>
                </a:solidFill>
              </a:rPr>
              <a:t>orders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</a:t>
            </a:r>
            <a:r>
              <a:rPr lang="en-US" dirty="0"/>
              <a:t>many other reviewers </a:t>
            </a:r>
            <a:r>
              <a:rPr lang="en-US" dirty="0" smtClean="0"/>
              <a:t>noticed, </a:t>
            </a:r>
            <a:r>
              <a:rPr lang="en-US" dirty="0"/>
              <a:t>your order is often slow to arrive - this is particularly true in the evening but is not a problem during lunch </a:t>
            </a:r>
            <a:r>
              <a:rPr lang="en-US" dirty="0" smtClean="0"/>
              <a:t>time. 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decor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 vibrant and eye-pleasing with several </a:t>
            </a:r>
            <a:r>
              <a:rPr lang="en-US" b="1" dirty="0">
                <a:solidFill>
                  <a:srgbClr val="00B050"/>
                </a:solidFill>
              </a:rPr>
              <a:t>semi-private </a:t>
            </a:r>
            <a:r>
              <a:rPr lang="en-US" b="1" dirty="0" err="1">
                <a:solidFill>
                  <a:srgbClr val="00B050"/>
                </a:solidFill>
              </a:rPr>
              <a:t>b</a:t>
            </a:r>
            <a:r>
              <a:rPr lang="en-US" b="1" dirty="0" err="1">
                <a:solidFill>
                  <a:srgbClr val="002060"/>
                </a:solidFill>
              </a:rPr>
              <a:t>o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dirty="0" err="1">
                <a:solidFill>
                  <a:srgbClr val="002060"/>
                </a:solidFill>
              </a:rPr>
              <a:t>h</a:t>
            </a:r>
            <a:r>
              <a:rPr lang="en-US" b="1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on the right side of the dining </a:t>
            </a:r>
            <a:r>
              <a:rPr lang="en-US" dirty="0" smtClean="0"/>
              <a:t>hall, </a:t>
            </a:r>
            <a:r>
              <a:rPr lang="en-US" dirty="0"/>
              <a:t>which are great for a </a:t>
            </a:r>
            <a:r>
              <a:rPr lang="en-US" dirty="0" smtClean="0"/>
              <a:t>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Find Context Tree</a:t>
            </a:r>
            <a:endParaRPr lang="en-US" dirty="0"/>
          </a:p>
        </p:txBody>
      </p:sp>
      <p:pic>
        <p:nvPicPr>
          <p:cNvPr id="5" name="Tijdelijke aanduiding voor inhoud 4" descr="Exampl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63" y="1690687"/>
            <a:ext cx="12098281" cy="4748749"/>
          </a:xfrm>
        </p:spPr>
      </p:pic>
    </p:spTree>
    <p:extLst>
      <p:ext uri="{BB962C8B-B14F-4D97-AF65-F5344CB8AC3E}">
        <p14:creationId xmlns:p14="http://schemas.microsoft.com/office/powerpoint/2010/main" val="1352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Find Context Tree</a:t>
            </a:r>
            <a:endParaRPr lang="en-US" dirty="0"/>
          </a:p>
        </p:txBody>
      </p:sp>
      <p:pic>
        <p:nvPicPr>
          <p:cNvPr id="5" name="Tijdelijke aanduiding voor inhoud 4" descr="Exampl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750" y="1690689"/>
            <a:ext cx="7218500" cy="5055760"/>
          </a:xfrm>
        </p:spPr>
      </p:pic>
    </p:spTree>
    <p:extLst>
      <p:ext uri="{BB962C8B-B14F-4D97-AF65-F5344CB8AC3E}">
        <p14:creationId xmlns:p14="http://schemas.microsoft.com/office/powerpoint/2010/main" val="1352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Aspect-Based</a:t>
            </a:r>
            <a:r>
              <a:rPr lang="en-US" dirty="0" smtClean="0"/>
              <a:t> </a:t>
            </a:r>
            <a:r>
              <a:rPr lang="en-US" b="1" dirty="0" smtClean="0"/>
              <a:t>Sentiment Analysis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-&gt; extract sentiment from text</a:t>
            </a:r>
          </a:p>
          <a:p>
            <a:r>
              <a:rPr lang="en-US" dirty="0" smtClean="0"/>
              <a:t>Sentiment can be defined as polarity (positive/negative)</a:t>
            </a:r>
          </a:p>
          <a:p>
            <a:r>
              <a:rPr lang="en-US" dirty="0" smtClean="0"/>
              <a:t>Or as something more complex (numeric scale or set of emotions)</a:t>
            </a:r>
          </a:p>
          <a:p>
            <a:endParaRPr lang="en-US" dirty="0"/>
          </a:p>
          <a:p>
            <a:r>
              <a:rPr lang="en-US" dirty="0" smtClean="0"/>
              <a:t>Useful for consumers to know what other people think</a:t>
            </a:r>
          </a:p>
          <a:p>
            <a:r>
              <a:rPr lang="en-US" dirty="0" smtClean="0"/>
              <a:t>Useful for producers to gauge public opinion w.r.t. their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Find Context Tree</a:t>
            </a:r>
            <a:endParaRPr lang="en-US" dirty="0"/>
          </a:p>
        </p:txBody>
      </p:sp>
      <p:pic>
        <p:nvPicPr>
          <p:cNvPr id="5" name="Tijdelijke aanduiding voor inhoud 4" descr="Example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609" y="1693459"/>
            <a:ext cx="3850783" cy="5098837"/>
          </a:xfrm>
        </p:spPr>
      </p:pic>
    </p:spTree>
    <p:extLst>
      <p:ext uri="{BB962C8B-B14F-4D97-AF65-F5344CB8AC3E}">
        <p14:creationId xmlns:p14="http://schemas.microsoft.com/office/powerpoint/2010/main" val="1352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</a:t>
            </a:r>
            <a:endParaRPr lang="en-US" dirty="0"/>
          </a:p>
        </p:txBody>
      </p:sp>
      <p:pic>
        <p:nvPicPr>
          <p:cNvPr id="5" name="Tijdelijke aanduiding voor inhoud 4" descr="algorithmSt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953" y="1825625"/>
            <a:ext cx="7154094" cy="4351338"/>
          </a:xfrm>
        </p:spPr>
      </p:pic>
    </p:spTree>
    <p:extLst>
      <p:ext uri="{BB962C8B-B14F-4D97-AF65-F5344CB8AC3E}">
        <p14:creationId xmlns:p14="http://schemas.microsoft.com/office/powerpoint/2010/main" val="6653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Word Sentiment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Lesk</a:t>
            </a:r>
            <a:r>
              <a:rPr lang="en-US" dirty="0" smtClean="0"/>
              <a:t> is used as a basic Word Sense Disambiguation step</a:t>
            </a:r>
          </a:p>
          <a:p>
            <a:r>
              <a:rPr lang="en-US" dirty="0" smtClean="0"/>
              <a:t>Result: words are linked to WordNet </a:t>
            </a:r>
            <a:r>
              <a:rPr lang="en-US" dirty="0" err="1" smtClean="0"/>
              <a:t>synsets</a:t>
            </a:r>
            <a:endParaRPr lang="en-US" dirty="0" smtClean="0"/>
          </a:p>
          <a:p>
            <a:r>
              <a:rPr lang="en-US" dirty="0" smtClean="0"/>
              <a:t>We use the </a:t>
            </a:r>
            <a:r>
              <a:rPr lang="en-US" dirty="0" err="1" smtClean="0"/>
              <a:t>SentiWordNet</a:t>
            </a:r>
            <a:r>
              <a:rPr lang="en-US" dirty="0" smtClean="0"/>
              <a:t> dictionary to get scores for </a:t>
            </a:r>
            <a:r>
              <a:rPr lang="en-US" dirty="0" err="1" smtClean="0"/>
              <a:t>synsets</a:t>
            </a:r>
            <a:endParaRPr lang="en-US" dirty="0" smtClean="0"/>
          </a:p>
          <a:p>
            <a:r>
              <a:rPr lang="en-US" dirty="0" smtClean="0"/>
              <a:t>The sentiment of a leaf node is the sum of the sentiment of the words in that leaf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Word Sentiment Scoring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92" y="1937531"/>
            <a:ext cx="12092816" cy="4746604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</a:t>
            </a:r>
            <a:endParaRPr lang="en-US" dirty="0"/>
          </a:p>
        </p:txBody>
      </p:sp>
      <p:pic>
        <p:nvPicPr>
          <p:cNvPr id="5" name="Tijdelijke aanduiding voor inhoud 4" descr="algorithmSt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953" y="1825625"/>
            <a:ext cx="7154094" cy="4351338"/>
          </a:xfrm>
        </p:spPr>
      </p:pic>
    </p:spTree>
    <p:extLst>
      <p:ext uri="{BB962C8B-B14F-4D97-AF65-F5344CB8AC3E}">
        <p14:creationId xmlns:p14="http://schemas.microsoft.com/office/powerpoint/2010/main" val="8100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Get Aspect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of a leaf is computed as follows: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Weights are optimized using a Genetic Algorithm</a:t>
            </a:r>
          </a:p>
          <a:p>
            <a:r>
              <a:rPr lang="en-US" dirty="0" smtClean="0"/>
              <a:t>Take the sum of the sentiment scores of all leaf nodes that are in the context tree to get aspect sentiment</a:t>
            </a:r>
          </a:p>
          <a:p>
            <a:r>
              <a:rPr lang="en-US" dirty="0" smtClean="0"/>
              <a:t>A trained threshold epsilon is used to divide the scores into positive/negative classes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44" y="2263580"/>
            <a:ext cx="8678486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Get Aspect Sentiment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2455" y="1313111"/>
            <a:ext cx="7727091" cy="5410978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 – Get Aspect Sentiment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381457"/>
            <a:ext cx="3962400" cy="5228803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Restaurant data and laptop data from the </a:t>
            </a:r>
            <a:r>
              <a:rPr lang="en-US" dirty="0" err="1" smtClean="0"/>
              <a:t>SemEval</a:t>
            </a:r>
            <a:r>
              <a:rPr lang="en-US" dirty="0" smtClean="0"/>
              <a:t> 2015 and 2014 competitions</a:t>
            </a:r>
          </a:p>
          <a:p>
            <a:r>
              <a:rPr lang="en-US" dirty="0" smtClean="0"/>
              <a:t>Restaurant 2015 and 2014 data have target expressions</a:t>
            </a:r>
          </a:p>
          <a:p>
            <a:r>
              <a:rPr lang="en-US" dirty="0" smtClean="0"/>
              <a:t>The laptop 2015 and restaurant 2015 data are organized by review</a:t>
            </a:r>
          </a:p>
          <a:p>
            <a:r>
              <a:rPr lang="en-US" dirty="0" smtClean="0"/>
              <a:t>The restaurant 2014 data are organized by sentence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0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Data sets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394177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Reviews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SemEval</a:t>
                      </a:r>
                      <a:r>
                        <a:rPr lang="en-US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Sentences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Aspects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Laptops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0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Aspect-Based Sentiment Analysis </a:t>
            </a:r>
            <a:r>
              <a:rPr lang="en-US" b="1" dirty="0" smtClean="0"/>
              <a:t>on the Web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Nowadays the Web is filled with opinion and sentiment</a:t>
            </a:r>
          </a:p>
          <a:p>
            <a:r>
              <a:rPr lang="en-US" dirty="0" smtClean="0"/>
              <a:t>People freely share their thoughts on basically everything</a:t>
            </a:r>
          </a:p>
          <a:p>
            <a:r>
              <a:rPr lang="en-US" dirty="0" smtClean="0"/>
              <a:t>Useful, but lot of noise</a:t>
            </a:r>
          </a:p>
          <a:p>
            <a:r>
              <a:rPr lang="en-US" dirty="0" smtClean="0"/>
              <a:t>Need automatic methods to sift through this much data</a:t>
            </a:r>
          </a:p>
          <a:p>
            <a:r>
              <a:rPr lang="en-US" dirty="0" smtClean="0"/>
              <a:t>Our scope is consumer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Data snippet</a:t>
            </a:r>
            <a:endParaRPr lang="en-US" dirty="0"/>
          </a:p>
        </p:txBody>
      </p:sp>
      <p:pic>
        <p:nvPicPr>
          <p:cNvPr id="5" name="Tijdelijke aanduiding voor inhoud 4" descr="DataSnipp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4900"/>
            <a:ext cx="10515600" cy="4192787"/>
          </a:xfrm>
        </p:spPr>
      </p:pic>
    </p:spTree>
    <p:extLst>
      <p:ext uri="{BB962C8B-B14F-4D97-AF65-F5344CB8AC3E}">
        <p14:creationId xmlns:p14="http://schemas.microsoft.com/office/powerpoint/2010/main" val="234205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baseline model uses a word window around the aspects to get the context instead of RST when target is known</a:t>
            </a:r>
          </a:p>
          <a:p>
            <a:r>
              <a:rPr lang="en-US" dirty="0" smtClean="0"/>
              <a:t>Otherwise, context is formed by all words in sentence</a:t>
            </a:r>
          </a:p>
          <a:p>
            <a:r>
              <a:rPr lang="en-US" dirty="0" smtClean="0"/>
              <a:t>Sums up sentiment from words in context to get aspect sentiment</a:t>
            </a:r>
          </a:p>
          <a:p>
            <a:r>
              <a:rPr lang="en-US" dirty="0" smtClean="0"/>
              <a:t>Same </a:t>
            </a:r>
            <a:r>
              <a:rPr lang="en-US" dirty="0" err="1" smtClean="0"/>
              <a:t>SentiWordNet</a:t>
            </a:r>
            <a:r>
              <a:rPr lang="en-US" dirty="0" smtClean="0"/>
              <a:t> lexicon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45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Performance – Laptops 2015</a:t>
            </a:r>
            <a:endParaRPr lang="en-US" dirty="0"/>
          </a:p>
        </p:txBody>
      </p:sp>
      <p:pic>
        <p:nvPicPr>
          <p:cNvPr id="5" name="Tijdelijke aanduiding voor inhoud 4" descr="Performance_Laptops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8865" y="1825625"/>
            <a:ext cx="4194271" cy="4351338"/>
          </a:xfrm>
        </p:spPr>
      </p:pic>
    </p:spTree>
    <p:extLst>
      <p:ext uri="{BB962C8B-B14F-4D97-AF65-F5344CB8AC3E}">
        <p14:creationId xmlns:p14="http://schemas.microsoft.com/office/powerpoint/2010/main" val="4156936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Performance – Restaurants 2015</a:t>
            </a:r>
            <a:endParaRPr lang="en-US" dirty="0"/>
          </a:p>
        </p:txBody>
      </p:sp>
      <p:pic>
        <p:nvPicPr>
          <p:cNvPr id="5" name="Tijdelijke aanduiding voor inhoud 4" descr="Performance_Laptops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368" y="1473875"/>
            <a:ext cx="8019265" cy="4486901"/>
          </a:xfrm>
        </p:spPr>
      </p:pic>
    </p:spTree>
    <p:extLst>
      <p:ext uri="{BB962C8B-B14F-4D97-AF65-F5344CB8AC3E}">
        <p14:creationId xmlns:p14="http://schemas.microsoft.com/office/powerpoint/2010/main" val="4156936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Performance – Restaurants 2014</a:t>
            </a:r>
            <a:endParaRPr lang="en-US" dirty="0"/>
          </a:p>
        </p:txBody>
      </p:sp>
      <p:pic>
        <p:nvPicPr>
          <p:cNvPr id="5" name="Tijdelijke aanduiding voor inhoud 4" descr="Performance_Laptops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9049" y="1473875"/>
            <a:ext cx="7993903" cy="4486901"/>
          </a:xfrm>
        </p:spPr>
      </p:pic>
    </p:spTree>
    <p:extLst>
      <p:ext uri="{BB962C8B-B14F-4D97-AF65-F5344CB8AC3E}">
        <p14:creationId xmlns:p14="http://schemas.microsoft.com/office/powerpoint/2010/main" val="4156936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RST successfully used in sentiment analysis, but not on aspect level</a:t>
            </a:r>
          </a:p>
          <a:p>
            <a:r>
              <a:rPr lang="en-US" dirty="0" smtClean="0"/>
              <a:t>RST is used to define the context for each aspect</a:t>
            </a:r>
          </a:p>
          <a:p>
            <a:r>
              <a:rPr lang="en-US" dirty="0" smtClean="0"/>
              <a:t>And RST is used to logically combine sentiment from various parts of the text</a:t>
            </a:r>
          </a:p>
          <a:p>
            <a:r>
              <a:rPr lang="en-US" dirty="0" smtClean="0"/>
              <a:t>Baseline model with simple word-distance context is outperformed</a:t>
            </a:r>
          </a:p>
          <a:p>
            <a:endParaRPr lang="en-US" dirty="0" smtClean="0"/>
          </a:p>
          <a:p>
            <a:r>
              <a:rPr lang="en-US" dirty="0" smtClean="0"/>
              <a:t>Address current shortcomings such as negations, better sentiment lexicon, better aspect sentiment computation</a:t>
            </a:r>
          </a:p>
          <a:p>
            <a:r>
              <a:rPr lang="en-US" dirty="0" smtClean="0"/>
              <a:t>Further research could include combining RST with classification algorithms (such as SVM)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6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wordclou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330104"/>
            <a:ext cx="8263724" cy="61977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88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neutral case</a:t>
            </a:r>
          </a:p>
          <a:p>
            <a:r>
              <a:rPr lang="en-US" dirty="0" smtClean="0"/>
              <a:t>Context tree is not always correct (too large)</a:t>
            </a:r>
          </a:p>
          <a:p>
            <a:r>
              <a:rPr lang="en-US" dirty="0" smtClean="0"/>
              <a:t>Negations and amplifiers are not handled</a:t>
            </a:r>
          </a:p>
          <a:p>
            <a:r>
              <a:rPr lang="en-US" dirty="0" smtClean="0"/>
              <a:t>Aspect sentiment computed </a:t>
            </a:r>
            <a:r>
              <a:rPr lang="en-US" dirty="0" err="1" smtClean="0"/>
              <a:t>w.r.t</a:t>
            </a:r>
            <a:r>
              <a:rPr lang="en-US" dirty="0" smtClean="0"/>
              <a:t>. root of context tree mostly ignores contrasting relations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61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Analysis– Example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04" y="1937531"/>
            <a:ext cx="12027193" cy="4720846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 – Example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173" y="1379407"/>
            <a:ext cx="8023654" cy="5342507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Aspect-Based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Sentiment Analysis on the Web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has a scope, for instance a document</a:t>
            </a:r>
          </a:p>
          <a:p>
            <a:r>
              <a:rPr lang="en-US" dirty="0" smtClean="0"/>
              <a:t>More interesting however is the aspect level</a:t>
            </a:r>
          </a:p>
          <a:p>
            <a:r>
              <a:rPr lang="en-US" dirty="0" smtClean="0"/>
              <a:t>An aspect is a characteristic or feature of a product or service being reviewed</a:t>
            </a:r>
          </a:p>
          <a:p>
            <a:r>
              <a:rPr lang="en-US" dirty="0" smtClean="0"/>
              <a:t>This can range from general things like price and size of a product, to very specific aspects like wine selection for restaurants or battery life for laptops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 – Example</a:t>
            </a:r>
            <a:endParaRPr lang="en-US" dirty="0"/>
          </a:p>
        </p:txBody>
      </p:sp>
      <p:pic>
        <p:nvPicPr>
          <p:cNvPr id="5" name="Tijdelijke aanduiding voor inhoud 4" descr="Example2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368" y="1282678"/>
            <a:ext cx="6763264" cy="5404320"/>
          </a:xfrm>
        </p:spPr>
      </p:pic>
    </p:spTree>
    <p:extLst>
      <p:ext uri="{BB962C8B-B14F-4D97-AF65-F5344CB8AC3E}">
        <p14:creationId xmlns:p14="http://schemas.microsoft.com/office/powerpoint/2010/main" val="2112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Structure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theory that looks at the discourse structure of text</a:t>
            </a:r>
          </a:p>
          <a:p>
            <a:r>
              <a:rPr lang="en-US" dirty="0" smtClean="0"/>
              <a:t>Divides text into logical discourse units that are linked to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Structure Theory</a:t>
            </a:r>
            <a:endParaRPr lang="en-US" dirty="0"/>
          </a:p>
        </p:txBody>
      </p:sp>
      <p:pic>
        <p:nvPicPr>
          <p:cNvPr id="4" name="Afbeelding 3" descr="RSTExamp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578" y="1301586"/>
            <a:ext cx="8228844" cy="54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Structure Theory</a:t>
            </a:r>
            <a:endParaRPr lang="en-US" dirty="0"/>
          </a:p>
        </p:txBody>
      </p:sp>
      <p:pic>
        <p:nvPicPr>
          <p:cNvPr id="4" name="Afbeelding 3" descr="RSTExamp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578" y="1441018"/>
            <a:ext cx="8228844" cy="51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Rhetorical Structure Theory for ABSA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discourse tree shows how the various parts are related</a:t>
            </a:r>
          </a:p>
          <a:p>
            <a:r>
              <a:rPr lang="en-US" dirty="0" smtClean="0"/>
              <a:t>We can use it to determine which part of the text is relevant w.r.t. the current aspect -&gt; context tree</a:t>
            </a:r>
          </a:p>
          <a:p>
            <a:r>
              <a:rPr lang="en-US" dirty="0" smtClean="0"/>
              <a:t>We can assign weights to the relations to distinguish between important parts of the text and less important ones</a:t>
            </a:r>
          </a:p>
          <a:p>
            <a:r>
              <a:rPr lang="en-US" dirty="0" smtClean="0"/>
              <a:t>Propagate sentiment over the context tree using these weights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Setup</a:t>
            </a:r>
            <a:endParaRPr lang="en-US" dirty="0"/>
          </a:p>
        </p:txBody>
      </p:sp>
      <p:pic>
        <p:nvPicPr>
          <p:cNvPr id="5" name="Tijdelijke aanduiding voor inhoud 4" descr="algorithmSt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953" y="1825625"/>
            <a:ext cx="7154094" cy="4351338"/>
          </a:xfrm>
        </p:spPr>
      </p:pic>
    </p:spTree>
    <p:extLst>
      <p:ext uri="{BB962C8B-B14F-4D97-AF65-F5344CB8AC3E}">
        <p14:creationId xmlns:p14="http://schemas.microsoft.com/office/powerpoint/2010/main" val="5824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902</Words>
  <Application>Microsoft Office PowerPoint</Application>
  <PresentationFormat>Widescreen</PresentationFormat>
  <Paragraphs>128</Paragraphs>
  <Slides>40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Aspect-Based Sentiment Analysis on the Web using Rhetorical Structure Theory</vt:lpstr>
      <vt:lpstr>Aspect-Based Sentiment Analysis on the Web</vt:lpstr>
      <vt:lpstr>Aspect-Based Sentiment Analysis on the Web</vt:lpstr>
      <vt:lpstr>Aspect-Based Sentiment Analysis on the Web</vt:lpstr>
      <vt:lpstr>Rhetorical Structure Theory</vt:lpstr>
      <vt:lpstr>Rhetorical Structure Theory</vt:lpstr>
      <vt:lpstr>Rhetorical Structure Theory</vt:lpstr>
      <vt:lpstr>Using Rhetorical Structure Theory for ABSA</vt:lpstr>
      <vt:lpstr>Algorithm Setup</vt:lpstr>
      <vt:lpstr>Algorithm Setup – Construct Discourse Tree</vt:lpstr>
      <vt:lpstr>Algorithm Setup – Construct Discourse Tree</vt:lpstr>
      <vt:lpstr>Algorithm Setup – Construct Discourse Tree</vt:lpstr>
      <vt:lpstr>Algorithm Setup – Construct Discourse Tree</vt:lpstr>
      <vt:lpstr>Algorithm Setup – Construct Discourse Tree</vt:lpstr>
      <vt:lpstr>Algorithm Setup</vt:lpstr>
      <vt:lpstr>Algorithm Setup – Find Context Tree</vt:lpstr>
      <vt:lpstr>Algorithm Setup – Find Context Tree</vt:lpstr>
      <vt:lpstr>Algorithm Setup – Find Context Tree</vt:lpstr>
      <vt:lpstr>Algorithm Setup – Find Context Tree</vt:lpstr>
      <vt:lpstr>Algorithm Setup – Find Context Tree</vt:lpstr>
      <vt:lpstr>Algorithm Setup</vt:lpstr>
      <vt:lpstr>Algorithm Setup – Word Sentiment Scoring</vt:lpstr>
      <vt:lpstr>Algorithm Setup – Word Sentiment Scoring</vt:lpstr>
      <vt:lpstr>Algorithm Setup</vt:lpstr>
      <vt:lpstr>Algorithm Setup – Get Aspect Sentiment</vt:lpstr>
      <vt:lpstr>Algorithm Setup – Get Aspect Sentiment</vt:lpstr>
      <vt:lpstr>Algorithm Setup – Get Aspect Sentiment</vt:lpstr>
      <vt:lpstr>Evaluation – Data sets</vt:lpstr>
      <vt:lpstr>Evaluation – Data sets</vt:lpstr>
      <vt:lpstr>Evaluation – Data snippet</vt:lpstr>
      <vt:lpstr>Evaluation – Baseline</vt:lpstr>
      <vt:lpstr>Evaluation – Performance – Laptops 2015</vt:lpstr>
      <vt:lpstr>Evaluation – Performance – Restaurants 2015</vt:lpstr>
      <vt:lpstr>Evaluation – Performance – Restaurants 2014</vt:lpstr>
      <vt:lpstr>Conclusion</vt:lpstr>
      <vt:lpstr>Questions?</vt:lpstr>
      <vt:lpstr>Failure Analysis</vt:lpstr>
      <vt:lpstr>Failure Analysis– Example</vt:lpstr>
      <vt:lpstr>Failure Analysis – Example</vt:lpstr>
      <vt:lpstr>Failure Analysis – Example</vt:lpstr>
    </vt:vector>
  </TitlesOfParts>
  <Company>EUR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Aspect-Based Sentiment Analysis on the Web using Rhetorical Structure Theory</dc:title>
  <dc:creator>Kim Schouten</dc:creator>
  <cp:lastModifiedBy>E.S.E. Laptop guest</cp:lastModifiedBy>
  <cp:revision>64</cp:revision>
  <dcterms:created xsi:type="dcterms:W3CDTF">2016-06-02T12:36:08Z</dcterms:created>
  <dcterms:modified xsi:type="dcterms:W3CDTF">2016-06-06T10:34:22Z</dcterms:modified>
</cp:coreProperties>
</file>