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25203150" cy="36004500"/>
  <p:notesSz cx="6858000" cy="9144000"/>
  <p:defaultTextStyle>
    <a:defPPr>
      <a:defRPr lang="nl-NL"/>
    </a:defPPr>
    <a:lvl1pPr algn="l" defTabSz="3495675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747838" indent="-1365250" algn="l" defTabSz="3495675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3495675" indent="-2730500" algn="l" defTabSz="3495675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5245100" indent="-4095750" algn="l" defTabSz="3495675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6992938" indent="-5461000" algn="l" defTabSz="3495675" rtl="0" fontAlgn="base">
      <a:spcBef>
        <a:spcPct val="0"/>
      </a:spcBef>
      <a:spcAft>
        <a:spcPct val="0"/>
      </a:spcAft>
      <a:defRPr sz="6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6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6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6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6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3F"/>
    <a:srgbClr val="00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34542" autoAdjust="0"/>
    <p:restoredTop sz="99886" autoAdjust="0"/>
  </p:normalViewPr>
  <p:slideViewPr>
    <p:cSldViewPr>
      <p:cViewPr>
        <p:scale>
          <a:sx n="25" d="100"/>
          <a:sy n="25" d="100"/>
        </p:scale>
        <p:origin x="-3624" y="642"/>
      </p:cViewPr>
      <p:guideLst>
        <p:guide orient="horz" pos="11340"/>
        <p:guide pos="7938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17643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0AE9E3-5FBD-4262-92A8-864F7BA2BF2B}" type="datetimeFigureOut">
              <a:rPr lang="nl-NL"/>
              <a:pPr>
                <a:defRPr/>
              </a:pPr>
              <a:t>5-10-2012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17643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F87345-9630-4A62-BAFF-8AA70F9126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495675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747838" algn="l" defTabSz="3495675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3495675" algn="l" defTabSz="3495675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5245100" algn="l" defTabSz="3495675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6992938" algn="l" defTabSz="3495675" rtl="0" eaLnBrk="0" fontAlgn="base" hangingPunct="0">
      <a:spcBef>
        <a:spcPct val="30000"/>
      </a:spcBef>
      <a:spcAft>
        <a:spcPct val="0"/>
      </a:spcAft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8743357" algn="l" defTabSz="3497343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10492029" algn="l" defTabSz="3497343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12240700" algn="l" defTabSz="3497343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13989372" algn="l" defTabSz="3497343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71670" y="8569127"/>
            <a:ext cx="22531480" cy="4145767"/>
          </a:xfrm>
          <a:prstGeom prst="rect">
            <a:avLst/>
          </a:prstGeom>
        </p:spPr>
        <p:txBody>
          <a:bodyPr lIns="76572" tIns="38286" rIns="76572" bIns="38286">
            <a:normAutofit/>
          </a:bodyPr>
          <a:lstStyle>
            <a:lvl1pPr marL="0" indent="0" algn="ctr">
              <a:buNone/>
              <a:defRPr sz="7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4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0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89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671670" y="5685115"/>
            <a:ext cx="22531480" cy="2884012"/>
          </a:xfrm>
          <a:prstGeom prst="rect">
            <a:avLst/>
          </a:prstGeom>
        </p:spPr>
        <p:txBody>
          <a:bodyPr lIns="76572" tIns="38286" rIns="76572" bIns="38286" anchor="ctr"/>
          <a:lstStyle>
            <a:lvl1pPr>
              <a:defRPr sz="8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671670" y="8509044"/>
            <a:ext cx="22531480" cy="23761306"/>
          </a:xfrm>
          <a:prstGeom prst="rect">
            <a:avLst/>
          </a:prstGeom>
        </p:spPr>
        <p:txBody>
          <a:bodyPr vert="eaVert" lIns="76572" tIns="38286" rIns="76572" bIns="38286"/>
          <a:lstStyle>
            <a:lvl1pPr>
              <a:defRPr>
                <a:solidFill>
                  <a:srgbClr val="00393F"/>
                </a:solidFill>
              </a:defRPr>
            </a:lvl1pPr>
            <a:lvl2pPr>
              <a:defRPr>
                <a:solidFill>
                  <a:srgbClr val="00393F"/>
                </a:solidFill>
              </a:defRPr>
            </a:lvl2pPr>
            <a:lvl3pPr>
              <a:defRPr>
                <a:solidFill>
                  <a:srgbClr val="00393F"/>
                </a:solidFill>
              </a:defRPr>
            </a:lvl3pPr>
            <a:lvl4pPr>
              <a:defRPr>
                <a:solidFill>
                  <a:srgbClr val="00393F"/>
                </a:solidFill>
              </a:defRPr>
            </a:lvl4pPr>
            <a:lvl5pPr>
              <a:defRPr>
                <a:solidFill>
                  <a:srgbClr val="00393F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2671670" y="5685115"/>
            <a:ext cx="22531480" cy="2884012"/>
          </a:xfrm>
          <a:prstGeom prst="rect">
            <a:avLst/>
          </a:prstGeom>
        </p:spPr>
        <p:txBody>
          <a:bodyPr lIns="76572" tIns="38286" rIns="76572" bIns="38286" anchor="ctr"/>
          <a:lstStyle>
            <a:lvl1pPr>
              <a:defRPr sz="8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671671" y="8509044"/>
            <a:ext cx="22531480" cy="23793098"/>
          </a:xfrm>
          <a:prstGeom prst="rect">
            <a:avLst/>
          </a:prstGeom>
        </p:spPr>
        <p:txBody>
          <a:bodyPr vert="eaVert" lIns="76572" tIns="38286" rIns="76572" bIns="38286"/>
          <a:lstStyle>
            <a:lvl1pPr>
              <a:defRPr>
                <a:solidFill>
                  <a:srgbClr val="00393F"/>
                </a:solidFill>
              </a:defRPr>
            </a:lvl1pPr>
            <a:lvl2pPr>
              <a:defRPr>
                <a:solidFill>
                  <a:srgbClr val="00393F"/>
                </a:solidFill>
              </a:defRPr>
            </a:lvl2pPr>
            <a:lvl3pPr>
              <a:defRPr>
                <a:solidFill>
                  <a:srgbClr val="00393F"/>
                </a:solidFill>
              </a:defRPr>
            </a:lvl3pPr>
            <a:lvl4pPr>
              <a:defRPr>
                <a:solidFill>
                  <a:srgbClr val="00393F"/>
                </a:solidFill>
              </a:defRPr>
            </a:lvl4pPr>
            <a:lvl5pPr>
              <a:defRPr>
                <a:solidFill>
                  <a:srgbClr val="00393F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tel 9"/>
          <p:cNvSpPr>
            <a:spLocks noGrp="1"/>
          </p:cNvSpPr>
          <p:nvPr>
            <p:ph type="title"/>
          </p:nvPr>
        </p:nvSpPr>
        <p:spPr>
          <a:xfrm>
            <a:off x="2671670" y="5685115"/>
            <a:ext cx="22531480" cy="2884012"/>
          </a:xfrm>
          <a:prstGeom prst="rect">
            <a:avLst/>
          </a:prstGeom>
        </p:spPr>
        <p:txBody>
          <a:bodyPr lIns="76572" tIns="38286" rIns="76572" bIns="38286" anchor="ctr"/>
          <a:lstStyle>
            <a:lvl1pPr>
              <a:defRPr sz="8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43287" y="8509044"/>
            <a:ext cx="22559863" cy="23761306"/>
          </a:xfrm>
          <a:prstGeom prst="rect">
            <a:avLst/>
          </a:prstGeom>
        </p:spPr>
        <p:txBody>
          <a:bodyPr lIns="76572" tIns="38286" rIns="76572" bIns="38286">
            <a:normAutofit/>
          </a:bodyPr>
          <a:lstStyle>
            <a:lvl1pPr>
              <a:defRPr sz="5000">
                <a:solidFill>
                  <a:srgbClr val="00393F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4500">
                <a:solidFill>
                  <a:srgbClr val="00393F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4000">
                <a:solidFill>
                  <a:srgbClr val="00393F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3700">
                <a:solidFill>
                  <a:srgbClr val="00393F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3700">
                <a:solidFill>
                  <a:srgbClr val="00393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2671670" y="5685115"/>
            <a:ext cx="22531480" cy="2884012"/>
          </a:xfrm>
          <a:prstGeom prst="rect">
            <a:avLst/>
          </a:prstGeom>
        </p:spPr>
        <p:txBody>
          <a:bodyPr lIns="76572" tIns="38286" rIns="76572" bIns="38286" anchor="ctr"/>
          <a:lstStyle>
            <a:lvl1pPr>
              <a:defRPr sz="8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2671670" y="8569127"/>
            <a:ext cx="22531480" cy="4145767"/>
          </a:xfrm>
          <a:prstGeom prst="rect">
            <a:avLst/>
          </a:prstGeom>
        </p:spPr>
        <p:txBody>
          <a:bodyPr lIns="76572" tIns="38286" rIns="76572" bIns="38286">
            <a:normAutofit/>
          </a:bodyPr>
          <a:lstStyle>
            <a:lvl1pPr marL="0" indent="0" algn="ctr">
              <a:buNone/>
              <a:defRPr sz="7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74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0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89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2" name="Titel 9"/>
          <p:cNvSpPr>
            <a:spLocks noGrp="1"/>
          </p:cNvSpPr>
          <p:nvPr>
            <p:ph type="title"/>
          </p:nvPr>
        </p:nvSpPr>
        <p:spPr>
          <a:xfrm>
            <a:off x="2671670" y="5685115"/>
            <a:ext cx="22531480" cy="2884012"/>
          </a:xfrm>
          <a:prstGeom prst="rect">
            <a:avLst/>
          </a:prstGeom>
        </p:spPr>
        <p:txBody>
          <a:bodyPr lIns="76572" tIns="38286" rIns="76572" bIns="38286" anchor="ctr"/>
          <a:lstStyle>
            <a:lvl1pPr>
              <a:defRPr sz="8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671670" y="8509044"/>
            <a:ext cx="11131392" cy="23761306"/>
          </a:xfrm>
          <a:prstGeom prst="rect">
            <a:avLst/>
          </a:prstGeom>
        </p:spPr>
        <p:txBody>
          <a:bodyPr lIns="76572" tIns="38286" rIns="76572" bIns="38286">
            <a:normAutofit/>
          </a:bodyPr>
          <a:lstStyle>
            <a:lvl1pPr>
              <a:defRPr sz="5000">
                <a:solidFill>
                  <a:srgbClr val="00393F"/>
                </a:solidFill>
              </a:defRPr>
            </a:lvl1pPr>
            <a:lvl2pPr>
              <a:defRPr sz="4500">
                <a:solidFill>
                  <a:srgbClr val="00393F"/>
                </a:solidFill>
              </a:defRPr>
            </a:lvl2pPr>
            <a:lvl3pPr>
              <a:defRPr sz="4000">
                <a:solidFill>
                  <a:srgbClr val="00393F"/>
                </a:solidFill>
              </a:defRPr>
            </a:lvl3pPr>
            <a:lvl4pPr>
              <a:defRPr sz="3700">
                <a:solidFill>
                  <a:srgbClr val="00393F"/>
                </a:solidFill>
              </a:defRPr>
            </a:lvl4pPr>
            <a:lvl5pPr>
              <a:defRPr sz="3700">
                <a:solidFill>
                  <a:srgbClr val="00393F"/>
                </a:solidFill>
              </a:defRPr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075810" y="8509044"/>
            <a:ext cx="11131392" cy="23761306"/>
          </a:xfrm>
          <a:prstGeom prst="rect">
            <a:avLst/>
          </a:prstGeom>
        </p:spPr>
        <p:txBody>
          <a:bodyPr lIns="76572" tIns="38286" rIns="76572" bIns="38286">
            <a:normAutofit/>
          </a:bodyPr>
          <a:lstStyle>
            <a:lvl1pPr>
              <a:defRPr sz="5000">
                <a:solidFill>
                  <a:srgbClr val="00393F"/>
                </a:solidFill>
              </a:defRPr>
            </a:lvl1pPr>
            <a:lvl2pPr>
              <a:defRPr sz="4500">
                <a:solidFill>
                  <a:srgbClr val="00393F"/>
                </a:solidFill>
              </a:defRPr>
            </a:lvl2pPr>
            <a:lvl3pPr>
              <a:defRPr sz="4000">
                <a:solidFill>
                  <a:srgbClr val="00393F"/>
                </a:solidFill>
              </a:defRPr>
            </a:lvl3pPr>
            <a:lvl4pPr>
              <a:defRPr sz="3700">
                <a:solidFill>
                  <a:srgbClr val="00393F"/>
                </a:solidFill>
              </a:defRPr>
            </a:lvl4pPr>
            <a:lvl5pPr>
              <a:defRPr sz="3700">
                <a:solidFill>
                  <a:srgbClr val="00393F"/>
                </a:solidFill>
              </a:defRPr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9" name="Titel 9"/>
          <p:cNvSpPr>
            <a:spLocks noGrp="1"/>
          </p:cNvSpPr>
          <p:nvPr>
            <p:ph type="title"/>
          </p:nvPr>
        </p:nvSpPr>
        <p:spPr>
          <a:xfrm>
            <a:off x="2671670" y="5685115"/>
            <a:ext cx="22531480" cy="2884012"/>
          </a:xfrm>
          <a:prstGeom prst="rect">
            <a:avLst/>
          </a:prstGeom>
        </p:spPr>
        <p:txBody>
          <a:bodyPr lIns="76572" tIns="38286" rIns="76572" bIns="38286" anchor="ctr"/>
          <a:lstStyle>
            <a:lvl1pPr>
              <a:defRPr sz="8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671670" y="8509044"/>
            <a:ext cx="11135768" cy="2403342"/>
          </a:xfrm>
          <a:prstGeom prst="rect">
            <a:avLst/>
          </a:prstGeom>
        </p:spPr>
        <p:txBody>
          <a:bodyPr lIns="76572" tIns="38286" rIns="76572" bIns="38286" anchor="b">
            <a:noAutofit/>
          </a:bodyPr>
          <a:lstStyle>
            <a:lvl1pPr marL="0" indent="0">
              <a:buNone/>
              <a:defRPr sz="6700" b="1">
                <a:solidFill>
                  <a:srgbClr val="00393F"/>
                </a:solidFill>
              </a:defRPr>
            </a:lvl1pPr>
            <a:lvl2pPr marL="1748671" indent="0">
              <a:buNone/>
              <a:defRPr sz="7600" b="1"/>
            </a:lvl2pPr>
            <a:lvl3pPr marL="3497343" indent="0">
              <a:buNone/>
              <a:defRPr sz="6900" b="1"/>
            </a:lvl3pPr>
            <a:lvl4pPr marL="5246015" indent="0">
              <a:buNone/>
              <a:defRPr sz="6100" b="1"/>
            </a:lvl4pPr>
            <a:lvl5pPr marL="6994686" indent="0">
              <a:buNone/>
              <a:defRPr sz="6100" b="1"/>
            </a:lvl5pPr>
            <a:lvl6pPr marL="8743357" indent="0">
              <a:buNone/>
              <a:defRPr sz="6100" b="1"/>
            </a:lvl6pPr>
            <a:lvl7pPr marL="10492029" indent="0">
              <a:buNone/>
              <a:defRPr sz="6100" b="1"/>
            </a:lvl7pPr>
            <a:lvl8pPr marL="12240700" indent="0">
              <a:buNone/>
              <a:defRPr sz="6100" b="1"/>
            </a:lvl8pPr>
            <a:lvl9pPr marL="13989372" indent="0">
              <a:buNone/>
              <a:defRPr sz="61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671670" y="10912388"/>
            <a:ext cx="11135768" cy="21329670"/>
          </a:xfrm>
          <a:prstGeom prst="rect">
            <a:avLst/>
          </a:prstGeom>
        </p:spPr>
        <p:txBody>
          <a:bodyPr lIns="76572" tIns="38286" rIns="76572" bIns="38286">
            <a:normAutofit/>
          </a:bodyPr>
          <a:lstStyle>
            <a:lvl1pPr>
              <a:defRPr sz="5000">
                <a:solidFill>
                  <a:srgbClr val="00393F"/>
                </a:solidFill>
              </a:defRPr>
            </a:lvl1pPr>
            <a:lvl2pPr>
              <a:defRPr sz="4500">
                <a:solidFill>
                  <a:srgbClr val="00393F"/>
                </a:solidFill>
              </a:defRPr>
            </a:lvl2pPr>
            <a:lvl3pPr>
              <a:defRPr sz="4000">
                <a:solidFill>
                  <a:srgbClr val="00393F"/>
                </a:solidFill>
              </a:defRPr>
            </a:lvl3pPr>
            <a:lvl4pPr>
              <a:defRPr sz="3700">
                <a:solidFill>
                  <a:srgbClr val="00393F"/>
                </a:solidFill>
              </a:defRPr>
            </a:lvl4pPr>
            <a:lvl5pPr>
              <a:defRPr sz="3700">
                <a:solidFill>
                  <a:srgbClr val="00393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14067059" y="8509044"/>
            <a:ext cx="11140143" cy="2403342"/>
          </a:xfrm>
          <a:prstGeom prst="rect">
            <a:avLst/>
          </a:prstGeom>
        </p:spPr>
        <p:txBody>
          <a:bodyPr lIns="76572" tIns="38286" rIns="76572" bIns="38286" anchor="b"/>
          <a:lstStyle>
            <a:lvl1pPr marL="0" indent="0">
              <a:buNone/>
              <a:defRPr sz="6700" b="1">
                <a:solidFill>
                  <a:srgbClr val="00393F"/>
                </a:solidFill>
              </a:defRPr>
            </a:lvl1pPr>
            <a:lvl2pPr marL="1748671" indent="0">
              <a:buNone/>
              <a:defRPr sz="7600" b="1"/>
            </a:lvl2pPr>
            <a:lvl3pPr marL="3497343" indent="0">
              <a:buNone/>
              <a:defRPr sz="6900" b="1"/>
            </a:lvl3pPr>
            <a:lvl4pPr marL="5246015" indent="0">
              <a:buNone/>
              <a:defRPr sz="6100" b="1"/>
            </a:lvl4pPr>
            <a:lvl5pPr marL="6994686" indent="0">
              <a:buNone/>
              <a:defRPr sz="6100" b="1"/>
            </a:lvl5pPr>
            <a:lvl6pPr marL="8743357" indent="0">
              <a:buNone/>
              <a:defRPr sz="6100" b="1"/>
            </a:lvl6pPr>
            <a:lvl7pPr marL="10492029" indent="0">
              <a:buNone/>
              <a:defRPr sz="6100" b="1"/>
            </a:lvl7pPr>
            <a:lvl8pPr marL="12240700" indent="0">
              <a:buNone/>
              <a:defRPr sz="6100" b="1"/>
            </a:lvl8pPr>
            <a:lvl9pPr marL="13989372" indent="0">
              <a:buNone/>
              <a:defRPr sz="61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14067059" y="10912388"/>
            <a:ext cx="11140143" cy="21329670"/>
          </a:xfrm>
          <a:prstGeom prst="rect">
            <a:avLst/>
          </a:prstGeom>
        </p:spPr>
        <p:txBody>
          <a:bodyPr lIns="76572" tIns="38286" rIns="76572" bIns="38286">
            <a:normAutofit/>
          </a:bodyPr>
          <a:lstStyle>
            <a:lvl1pPr>
              <a:defRPr sz="5000">
                <a:solidFill>
                  <a:srgbClr val="00393F"/>
                </a:solidFill>
              </a:defRPr>
            </a:lvl1pPr>
            <a:lvl2pPr>
              <a:defRPr sz="4500">
                <a:solidFill>
                  <a:srgbClr val="00393F"/>
                </a:solidFill>
              </a:defRPr>
            </a:lvl2pPr>
            <a:lvl3pPr>
              <a:defRPr sz="4000">
                <a:solidFill>
                  <a:srgbClr val="00393F"/>
                </a:solidFill>
              </a:defRPr>
            </a:lvl3pPr>
            <a:lvl4pPr>
              <a:defRPr sz="3700">
                <a:solidFill>
                  <a:srgbClr val="00393F"/>
                </a:solidFill>
              </a:defRPr>
            </a:lvl4pPr>
            <a:lvl5pPr>
              <a:defRPr sz="3700">
                <a:solidFill>
                  <a:srgbClr val="00393F"/>
                </a:solidFill>
              </a:defRPr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tel 9"/>
          <p:cNvSpPr>
            <a:spLocks noGrp="1"/>
          </p:cNvSpPr>
          <p:nvPr>
            <p:ph type="title"/>
          </p:nvPr>
        </p:nvSpPr>
        <p:spPr>
          <a:xfrm>
            <a:off x="2671670" y="5685115"/>
            <a:ext cx="22531480" cy="2884012"/>
          </a:xfrm>
          <a:prstGeom prst="rect">
            <a:avLst/>
          </a:prstGeom>
        </p:spPr>
        <p:txBody>
          <a:bodyPr lIns="76572" tIns="38286" rIns="76572" bIns="38286" anchor="ctr"/>
          <a:lstStyle>
            <a:lvl1pPr>
              <a:defRPr sz="8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9"/>
          <p:cNvSpPr>
            <a:spLocks noGrp="1"/>
          </p:cNvSpPr>
          <p:nvPr>
            <p:ph type="title"/>
          </p:nvPr>
        </p:nvSpPr>
        <p:spPr>
          <a:xfrm>
            <a:off x="2671670" y="5685115"/>
            <a:ext cx="22531480" cy="2884012"/>
          </a:xfrm>
          <a:prstGeom prst="rect">
            <a:avLst/>
          </a:prstGeom>
        </p:spPr>
        <p:txBody>
          <a:bodyPr lIns="76572" tIns="38286" rIns="76572" bIns="38286" anchor="ctr"/>
          <a:lstStyle>
            <a:lvl1pPr>
              <a:defRPr sz="8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9"/>
          <p:cNvSpPr>
            <a:spLocks noGrp="1"/>
          </p:cNvSpPr>
          <p:nvPr>
            <p:ph type="title"/>
          </p:nvPr>
        </p:nvSpPr>
        <p:spPr>
          <a:xfrm>
            <a:off x="2671670" y="5685115"/>
            <a:ext cx="22531480" cy="2884012"/>
          </a:xfrm>
          <a:prstGeom prst="rect">
            <a:avLst/>
          </a:prstGeom>
        </p:spPr>
        <p:txBody>
          <a:bodyPr lIns="76572" tIns="38286" rIns="76572" bIns="38286" anchor="ctr"/>
          <a:lstStyle>
            <a:lvl1pPr>
              <a:defRPr sz="8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9"/>
          <p:cNvSpPr txBox="1">
            <a:spLocks/>
          </p:cNvSpPr>
          <p:nvPr userDrawn="1"/>
        </p:nvSpPr>
        <p:spPr>
          <a:xfrm>
            <a:off x="2671763" y="5684838"/>
            <a:ext cx="22531387" cy="2884487"/>
          </a:xfrm>
          <a:prstGeom prst="rect">
            <a:avLst/>
          </a:prstGeom>
        </p:spPr>
        <p:txBody>
          <a:bodyPr lIns="76572" tIns="38286" rIns="76572" bIns="38286" anchor="ctr"/>
          <a:lstStyle>
            <a:lvl1pPr>
              <a:defRPr sz="10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3497343" fontAlgn="auto">
              <a:spcAft>
                <a:spcPts val="0"/>
              </a:spcAft>
              <a:defRPr/>
            </a:pPr>
            <a:r>
              <a:rPr lang="nl-NL" dirty="0" smtClean="0">
                <a:ea typeface="+mj-ea"/>
              </a:rPr>
              <a:t>Klik om de stijl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3289" y="8482908"/>
            <a:ext cx="8291663" cy="2429479"/>
          </a:xfrm>
          <a:prstGeom prst="rect">
            <a:avLst/>
          </a:prstGeom>
        </p:spPr>
        <p:txBody>
          <a:bodyPr lIns="76572" tIns="38286" rIns="76572" bIns="38286" anchor="b"/>
          <a:lstStyle>
            <a:lvl1pPr algn="l">
              <a:defRPr sz="6700" b="1">
                <a:solidFill>
                  <a:srgbClr val="0039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236862" y="8482910"/>
            <a:ext cx="13966288" cy="23759148"/>
          </a:xfrm>
          <a:prstGeom prst="rect">
            <a:avLst/>
          </a:prstGeom>
        </p:spPr>
        <p:txBody>
          <a:bodyPr lIns="76572" tIns="38286" rIns="76572" bIns="38286">
            <a:normAutofit/>
          </a:bodyPr>
          <a:lstStyle>
            <a:lvl1pPr>
              <a:defRPr sz="5000">
                <a:solidFill>
                  <a:srgbClr val="00393F"/>
                </a:solidFill>
              </a:defRPr>
            </a:lvl1pPr>
            <a:lvl2pPr>
              <a:defRPr sz="4500">
                <a:solidFill>
                  <a:srgbClr val="00393F"/>
                </a:solidFill>
              </a:defRPr>
            </a:lvl2pPr>
            <a:lvl3pPr>
              <a:defRPr sz="4000">
                <a:solidFill>
                  <a:srgbClr val="00393F"/>
                </a:solidFill>
              </a:defRPr>
            </a:lvl3pPr>
            <a:lvl4pPr>
              <a:defRPr sz="3700">
                <a:solidFill>
                  <a:srgbClr val="00393F"/>
                </a:solidFill>
              </a:defRPr>
            </a:lvl4pPr>
            <a:lvl5pPr>
              <a:defRPr sz="3700">
                <a:solidFill>
                  <a:srgbClr val="00393F"/>
                </a:solidFill>
              </a:defRPr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645018" y="11152721"/>
            <a:ext cx="8291663" cy="21089337"/>
          </a:xfrm>
          <a:prstGeom prst="rect">
            <a:avLst/>
          </a:prstGeom>
        </p:spPr>
        <p:txBody>
          <a:bodyPr lIns="76572" tIns="38286" rIns="76572" bIns="38286">
            <a:normAutofit/>
          </a:bodyPr>
          <a:lstStyle>
            <a:lvl1pPr marL="0" indent="0">
              <a:buNone/>
              <a:defRPr sz="5000">
                <a:solidFill>
                  <a:srgbClr val="00393F"/>
                </a:solidFill>
              </a:defRPr>
            </a:lvl1pPr>
            <a:lvl2pPr marL="1748671" indent="0">
              <a:buNone/>
              <a:defRPr sz="4600"/>
            </a:lvl2pPr>
            <a:lvl3pPr marL="3497343" indent="0">
              <a:buNone/>
              <a:defRPr sz="3900"/>
            </a:lvl3pPr>
            <a:lvl4pPr marL="5246015" indent="0">
              <a:buNone/>
              <a:defRPr sz="3400"/>
            </a:lvl4pPr>
            <a:lvl5pPr marL="6994686" indent="0">
              <a:buNone/>
              <a:defRPr sz="3400"/>
            </a:lvl5pPr>
            <a:lvl6pPr marL="8743357" indent="0">
              <a:buNone/>
              <a:defRPr sz="3400"/>
            </a:lvl6pPr>
            <a:lvl7pPr marL="10492029" indent="0">
              <a:buNone/>
              <a:defRPr sz="3400"/>
            </a:lvl7pPr>
            <a:lvl8pPr marL="12240700" indent="0">
              <a:buNone/>
              <a:defRPr sz="3400"/>
            </a:lvl8pPr>
            <a:lvl9pPr marL="13989372" indent="0">
              <a:buNone/>
              <a:defRPr sz="34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9"/>
          <p:cNvSpPr txBox="1">
            <a:spLocks/>
          </p:cNvSpPr>
          <p:nvPr userDrawn="1"/>
        </p:nvSpPr>
        <p:spPr>
          <a:xfrm>
            <a:off x="2671763" y="5684838"/>
            <a:ext cx="22531387" cy="2884487"/>
          </a:xfrm>
          <a:prstGeom prst="rect">
            <a:avLst/>
          </a:prstGeom>
        </p:spPr>
        <p:txBody>
          <a:bodyPr lIns="76572" tIns="38286" rIns="76572" bIns="38286" anchor="ctr"/>
          <a:lstStyle>
            <a:lvl1pPr>
              <a:defRPr sz="10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 defTabSz="3497343" fontAlgn="auto">
              <a:spcAft>
                <a:spcPts val="0"/>
              </a:spcAft>
              <a:defRPr/>
            </a:pPr>
            <a:r>
              <a:rPr lang="nl-NL" dirty="0" smtClean="0">
                <a:ea typeface="+mj-ea"/>
              </a:rPr>
              <a:t>Klik om de stijl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71670" y="25203151"/>
            <a:ext cx="22531480" cy="2975374"/>
          </a:xfrm>
          <a:prstGeom prst="rect">
            <a:avLst/>
          </a:prstGeom>
        </p:spPr>
        <p:txBody>
          <a:bodyPr lIns="76572" tIns="38286" rIns="76572" bIns="38286" anchor="ctr"/>
          <a:lstStyle>
            <a:lvl1pPr algn="ctr">
              <a:defRPr sz="7400" b="1">
                <a:solidFill>
                  <a:srgbClr val="0039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671670" y="8509044"/>
            <a:ext cx="22531480" cy="16703235"/>
          </a:xfrm>
          <a:prstGeom prst="rect">
            <a:avLst/>
          </a:prstGeom>
        </p:spPr>
        <p:txBody>
          <a:bodyPr lIns="76572" tIns="38286" rIns="76572" bIns="38286"/>
          <a:lstStyle>
            <a:lvl1pPr marL="0" indent="0" algn="ctr">
              <a:buNone/>
              <a:defRPr sz="12200">
                <a:solidFill>
                  <a:srgbClr val="00393F"/>
                </a:solidFill>
              </a:defRPr>
            </a:lvl1pPr>
            <a:lvl2pPr marL="1748671" indent="0">
              <a:buNone/>
              <a:defRPr sz="10700"/>
            </a:lvl2pPr>
            <a:lvl3pPr marL="3497343" indent="0">
              <a:buNone/>
              <a:defRPr sz="9200"/>
            </a:lvl3pPr>
            <a:lvl4pPr marL="5246015" indent="0">
              <a:buNone/>
              <a:defRPr sz="7600"/>
            </a:lvl4pPr>
            <a:lvl5pPr marL="6994686" indent="0">
              <a:buNone/>
              <a:defRPr sz="7600"/>
            </a:lvl5pPr>
            <a:lvl6pPr marL="8743357" indent="0">
              <a:buNone/>
              <a:defRPr sz="7600"/>
            </a:lvl6pPr>
            <a:lvl7pPr marL="10492029" indent="0">
              <a:buNone/>
              <a:defRPr sz="7600"/>
            </a:lvl7pPr>
            <a:lvl8pPr marL="12240700" indent="0">
              <a:buNone/>
              <a:defRPr sz="7600"/>
            </a:lvl8pPr>
            <a:lvl9pPr marL="13989372" indent="0">
              <a:buNone/>
              <a:defRPr sz="76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671670" y="28178526"/>
            <a:ext cx="22531480" cy="4123617"/>
          </a:xfrm>
          <a:prstGeom prst="rect">
            <a:avLst/>
          </a:prstGeom>
        </p:spPr>
        <p:txBody>
          <a:bodyPr lIns="76572" tIns="38286" rIns="76572" bIns="38286"/>
          <a:lstStyle>
            <a:lvl1pPr marL="0" indent="0" algn="ctr">
              <a:buNone/>
              <a:defRPr sz="5400">
                <a:solidFill>
                  <a:srgbClr val="00393F"/>
                </a:solidFill>
              </a:defRPr>
            </a:lvl1pPr>
            <a:lvl2pPr marL="1748671" indent="0">
              <a:buNone/>
              <a:defRPr sz="4600"/>
            </a:lvl2pPr>
            <a:lvl3pPr marL="3497343" indent="0">
              <a:buNone/>
              <a:defRPr sz="3900"/>
            </a:lvl3pPr>
            <a:lvl4pPr marL="5246015" indent="0">
              <a:buNone/>
              <a:defRPr sz="3400"/>
            </a:lvl4pPr>
            <a:lvl5pPr marL="6994686" indent="0">
              <a:buNone/>
              <a:defRPr sz="3400"/>
            </a:lvl5pPr>
            <a:lvl6pPr marL="8743357" indent="0">
              <a:buNone/>
              <a:defRPr sz="3400"/>
            </a:lvl6pPr>
            <a:lvl7pPr marL="10492029" indent="0">
              <a:buNone/>
              <a:defRPr sz="3400"/>
            </a:lvl7pPr>
            <a:lvl8pPr marL="12240700" indent="0">
              <a:buNone/>
              <a:defRPr sz="3400"/>
            </a:lvl8pPr>
            <a:lvl9pPr marL="13989372" indent="0">
              <a:buNone/>
              <a:defRPr sz="34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3" cstate="print"/>
          <a:srcRect l="15822" t="14412" b="22319"/>
          <a:stretch>
            <a:fillRect/>
          </a:stretch>
        </p:blipFill>
        <p:spPr bwMode="auto">
          <a:xfrm>
            <a:off x="2663825" y="0"/>
            <a:ext cx="21072475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671763" y="32302450"/>
            <a:ext cx="12546012" cy="3702050"/>
          </a:xfrm>
          <a:prstGeom prst="rect">
            <a:avLst/>
          </a:prstGeom>
        </p:spPr>
        <p:txBody>
          <a:bodyPr vert="horz" wrap="square" lIns="331610" tIns="331610" rIns="331610" bIns="331610" numCol="1" anchor="t" anchorCtr="0" compatLnSpc="1">
            <a:prstTxWarp prst="textNoShape">
              <a:avLst/>
            </a:prstTxWarp>
          </a:bodyPr>
          <a:lstStyle>
            <a:lvl1pPr>
              <a:defRPr sz="4600">
                <a:solidFill>
                  <a:srgbClr val="00393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hthoek 7"/>
          <p:cNvSpPr/>
          <p:nvPr userDrawn="1"/>
        </p:nvSpPr>
        <p:spPr bwMode="auto">
          <a:xfrm>
            <a:off x="2671763" y="5684838"/>
            <a:ext cx="22531387" cy="2824162"/>
          </a:xfrm>
          <a:prstGeom prst="rect">
            <a:avLst/>
          </a:prstGeom>
          <a:solidFill>
            <a:srgbClr val="4781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6572" tIns="38286" rIns="76572" bIns="38286"/>
          <a:lstStyle/>
          <a:p>
            <a:pPr defTabSz="765719" eaLnBrk="0" hangingPunct="0">
              <a:defRPr/>
            </a:pPr>
            <a:endParaRPr lang="nl-NL" sz="2000" dirty="0">
              <a:ea typeface="ＭＳ Ｐゴシック" pitchFamily="16" charset="-128"/>
              <a:cs typeface="+mn-cs"/>
            </a:endParaRPr>
          </a:p>
        </p:txBody>
      </p:sp>
      <p:sp>
        <p:nvSpPr>
          <p:cNvPr id="9" name="Rechthoek 8"/>
          <p:cNvSpPr/>
          <p:nvPr userDrawn="1"/>
        </p:nvSpPr>
        <p:spPr bwMode="auto">
          <a:xfrm>
            <a:off x="0" y="0"/>
            <a:ext cx="2671763" cy="36004500"/>
          </a:xfrm>
          <a:prstGeom prst="rect">
            <a:avLst/>
          </a:prstGeom>
          <a:solidFill>
            <a:srgbClr val="09353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6572" tIns="38286" rIns="76572" bIns="38286"/>
          <a:lstStyle/>
          <a:p>
            <a:pPr defTabSz="765719" eaLnBrk="0" hangingPunct="0">
              <a:defRPr/>
            </a:pPr>
            <a:endParaRPr lang="nl-NL" sz="2000" dirty="0">
              <a:ea typeface="ＭＳ Ｐゴシック" pitchFamily="16" charset="-128"/>
              <a:cs typeface="+mn-cs"/>
            </a:endParaRPr>
          </a:p>
        </p:txBody>
      </p:sp>
      <p:sp>
        <p:nvSpPr>
          <p:cNvPr id="10" name="Tekstvak 9"/>
          <p:cNvSpPr txBox="1"/>
          <p:nvPr userDrawn="1"/>
        </p:nvSpPr>
        <p:spPr>
          <a:xfrm rot="16200000">
            <a:off x="-2802731" y="13558044"/>
            <a:ext cx="8170862" cy="717550"/>
          </a:xfrm>
          <a:prstGeom prst="rect">
            <a:avLst/>
          </a:prstGeom>
          <a:noFill/>
        </p:spPr>
        <p:txBody>
          <a:bodyPr lIns="76572" tIns="38286" rIns="76572" bIns="38286">
            <a:spAutoFit/>
          </a:bodyPr>
          <a:lstStyle/>
          <a:p>
            <a:pPr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100" b="1" dirty="0">
                <a:solidFill>
                  <a:schemeClr val="bg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Erasmus University Rotterdam</a:t>
            </a:r>
          </a:p>
        </p:txBody>
      </p:sp>
      <p:pic>
        <p:nvPicPr>
          <p:cNvPr id="1031" name="Picture 6"/>
          <p:cNvPicPr>
            <a:picLocks noChangeAspect="1" noChangeArrowheads="1"/>
          </p:cNvPicPr>
          <p:nvPr userDrawn="1"/>
        </p:nvPicPr>
        <p:blipFill>
          <a:blip r:embed="rId14" cstate="print"/>
          <a:srcRect l="13225"/>
          <a:stretch>
            <a:fillRect/>
          </a:stretch>
        </p:blipFill>
        <p:spPr bwMode="auto">
          <a:xfrm>
            <a:off x="0" y="5684838"/>
            <a:ext cx="2671763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434223" y="33236132"/>
            <a:ext cx="6079952" cy="146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5" r:id="rId8"/>
    <p:sldLayoutId id="2147483776" r:id="rId9"/>
    <p:sldLayoutId id="2147483773" r:id="rId10"/>
    <p:sldLayoutId id="2147483774" r:id="rId11"/>
  </p:sldLayoutIdLst>
  <p:hf sldNum="0" hdr="0" dt="0"/>
  <p:txStyles>
    <p:titleStyle>
      <a:lvl1pPr algn="ctr" defTabSz="3495675" rtl="0" eaLnBrk="0" fontAlgn="base" hangingPunct="0">
        <a:spcBef>
          <a:spcPct val="0"/>
        </a:spcBef>
        <a:spcAft>
          <a:spcPct val="0"/>
        </a:spcAft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95675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2pPr>
      <a:lvl3pPr algn="ctr" defTabSz="3495675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3pPr>
      <a:lvl4pPr algn="ctr" defTabSz="3495675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4pPr>
      <a:lvl5pPr algn="ctr" defTabSz="3495675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5pPr>
      <a:lvl6pPr marL="382859" algn="ctr" defTabSz="3496250" rtl="0" fontAlgn="base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6pPr>
      <a:lvl7pPr marL="765719" algn="ctr" defTabSz="3496250" rtl="0" fontAlgn="base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7pPr>
      <a:lvl8pPr marL="1148578" algn="ctr" defTabSz="3496250" rtl="0" fontAlgn="base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8pPr>
      <a:lvl9pPr marL="1531437" algn="ctr" defTabSz="3496250" rtl="0" fontAlgn="base">
        <a:spcBef>
          <a:spcPct val="0"/>
        </a:spcBef>
        <a:spcAft>
          <a:spcPct val="0"/>
        </a:spcAft>
        <a:defRPr sz="16800">
          <a:solidFill>
            <a:schemeClr val="tx1"/>
          </a:solidFill>
          <a:latin typeface="Calibri" pitchFamily="34" charset="0"/>
        </a:defRPr>
      </a:lvl9pPr>
    </p:titleStyle>
    <p:bodyStyle>
      <a:lvl1pPr marL="1309688" indent="-1309688" algn="l" defTabSz="34956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840038" indent="-1092200" algn="l" defTabSz="34956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370388" indent="-873125" algn="l" defTabSz="34956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118225" indent="-873125" algn="l" defTabSz="34956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867650" indent="-873125" algn="l" defTabSz="34956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9617693" indent="-874336" algn="l" defTabSz="3497343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6364" indent="-874336" algn="l" defTabSz="3497343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5036" indent="-874336" algn="l" defTabSz="3497343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3708" indent="-874336" algn="l" defTabSz="3497343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97343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671" algn="l" defTabSz="3497343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343" algn="l" defTabSz="3497343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015" algn="l" defTabSz="3497343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4686" algn="l" defTabSz="3497343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357" algn="l" defTabSz="3497343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2029" algn="l" defTabSz="3497343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0700" algn="l" defTabSz="3497343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89372" algn="l" defTabSz="3497343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/>
          <p:cNvSpPr txBox="1"/>
          <p:nvPr/>
        </p:nvSpPr>
        <p:spPr>
          <a:xfrm>
            <a:off x="2671670" y="8509044"/>
            <a:ext cx="22531480" cy="23733014"/>
          </a:xfrm>
          <a:prstGeom prst="rect">
            <a:avLst/>
          </a:prstGeom>
          <a:noFill/>
          <a:ln>
            <a:noFill/>
          </a:ln>
        </p:spPr>
        <p:txBody>
          <a:bodyPr lIns="331610" tIns="331610" rIns="331610" bIns="0" numCol="2" spcCol="663221"/>
          <a:lstStyle/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sz="3200" b="1" dirty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Nowadays, emerging news on economic events such as acquisitions has a substantial impact on the financial markets. Therefore, it is important to be able to automatically and accurately </a:t>
            </a:r>
            <a:r>
              <a:rPr lang="en-US" sz="2800" b="1" dirty="0">
                <a:solidFill>
                  <a:srgbClr val="009999"/>
                </a:solidFill>
              </a:rPr>
              <a:t>identify economic events in </a:t>
            </a:r>
            <a:r>
              <a:rPr lang="en-US" sz="2800" b="1" dirty="0" smtClean="0">
                <a:solidFill>
                  <a:srgbClr val="009999"/>
                </a:solidFill>
              </a:rPr>
              <a:t>news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in a timely manner. For this, one has to be able to process a large amount of heterogeneous sources of unstructured data in order to extract knowledge useful for guiding decision making processes. 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propose a </a:t>
            </a:r>
            <a:r>
              <a:rPr lang="en-US" sz="2800" b="1" dirty="0">
                <a:solidFill>
                  <a:srgbClr val="009999"/>
                </a:solidFill>
              </a:rPr>
              <a:t>Semantics-based Pipeline for Economic Event Detection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SPEED), with which we 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aim to extract financial events from emerging news gathered from RSS feeds and to annotate these with machine-understandable meta-data, while retaining a speed that is high enough to make real-time use possible.</a:t>
            </a: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Framework</a:t>
            </a:r>
            <a:endParaRPr lang="en-US" sz="3200" b="1" dirty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Our framework is modeled as a </a:t>
            </a:r>
            <a:r>
              <a:rPr lang="en-US" sz="2800" b="1" dirty="0" smtClean="0">
                <a:solidFill>
                  <a:srgbClr val="009999"/>
                </a:solidFill>
              </a:rPr>
              <a:t>pipeline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which takes news messages as input and 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is driven by a financial </a:t>
            </a:r>
            <a:r>
              <a:rPr lang="en-US" sz="2800" b="1" dirty="0">
                <a:solidFill>
                  <a:srgbClr val="009999"/>
                </a:solidFill>
              </a:rPr>
              <a:t>ontology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developed by domain experts, containing 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information extracted from Yahoo! Finance on NASDAQ-100 companies. The main </a:t>
            </a:r>
            <a:r>
              <a:rPr lang="en-US" sz="2800" b="1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components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of the pipeline are:</a:t>
            </a: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Implementation</a:t>
            </a:r>
            <a:endParaRPr lang="en-US" sz="3200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The framework has been implemented as a </a:t>
            </a:r>
            <a:r>
              <a:rPr lang="en-US" sz="2800" b="1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Java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application using the </a:t>
            </a:r>
            <a:r>
              <a:rPr lang="en-US" sz="2800" b="1" dirty="0" smtClean="0">
                <a:solidFill>
                  <a:srgbClr val="009999"/>
                </a:solidFill>
              </a:rPr>
              <a:t>General Architecture for Text Engineering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(GATE) software. We used some default GATE components, e.g., the English </a:t>
            </a:r>
            <a:r>
              <a:rPr lang="en-US" sz="2800" dirty="0" err="1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Tokenizer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, the Sentence Splitter, the Part-Of-Speech Tagger, and the Morphological Analyzer, which generally suit our needs. Furthermore, we extended the functionality of some other GATE components (e.g., ontology </a:t>
            </a:r>
            <a:r>
              <a:rPr lang="en-US" sz="2800" dirty="0" err="1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gazetteering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), and also implemented additional components to tackle the disambiguation and event detection processes. </a:t>
            </a: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ctr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Fig. 1.</a:t>
            </a:r>
            <a:r>
              <a:rPr lang="en-US" sz="24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SPEED design</a:t>
            </a:r>
            <a:r>
              <a:rPr lang="en-US" sz="24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US" sz="3200" b="1" dirty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Experiments on 200 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news messages fetched from the Yahoo! Business and Technology RSS feeds show </a:t>
            </a:r>
            <a:r>
              <a:rPr lang="en-US" sz="2800" b="1" dirty="0">
                <a:solidFill>
                  <a:srgbClr val="009999"/>
                </a:solidFill>
              </a:rPr>
              <a:t>fast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gazetteering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within 632 milliseconds 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and a </a:t>
            </a:r>
            <a:r>
              <a:rPr lang="en-US" sz="2800" b="1" dirty="0">
                <a:solidFill>
                  <a:srgbClr val="009999"/>
                </a:solidFill>
              </a:rPr>
              <a:t>precision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b="1" dirty="0">
                <a:solidFill>
                  <a:srgbClr val="009999"/>
                </a:solidFill>
              </a:rPr>
              <a:t>recall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for concept identification in news items of </a:t>
            </a:r>
            <a:r>
              <a:rPr lang="en-US" sz="2800" b="1" dirty="0">
                <a:solidFill>
                  <a:srgbClr val="009999"/>
                </a:solidFill>
              </a:rPr>
              <a:t>86%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b="1" dirty="0">
                <a:solidFill>
                  <a:srgbClr val="009999"/>
                </a:solidFill>
              </a:rPr>
              <a:t>81%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respectively. 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Precision and recall of </a:t>
            </a:r>
            <a:r>
              <a:rPr lang="en-US" sz="2800" b="1" dirty="0">
                <a:solidFill>
                  <a:srgbClr val="009999"/>
                </a:solidFill>
              </a:rPr>
              <a:t>fully decorated events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result in lower values of approximately </a:t>
            </a:r>
            <a:r>
              <a:rPr lang="en-US" sz="2800" b="1" dirty="0">
                <a:solidFill>
                  <a:srgbClr val="009999"/>
                </a:solidFill>
              </a:rPr>
              <a:t>62%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b="1" dirty="0">
                <a:solidFill>
                  <a:srgbClr val="009999"/>
                </a:solidFill>
              </a:rPr>
              <a:t>53%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, as they rely on multiple concepts that have to be identified correctly. Our Word Sense </a:t>
            </a:r>
            <a:r>
              <a:rPr lang="en-US" sz="2800" dirty="0" err="1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Disambiguator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with 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adapted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SSI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algorithm shows a precision and recall of </a:t>
            </a:r>
            <a:r>
              <a:rPr lang="en-US" sz="28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59%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, compared to a precision and recall of </a:t>
            </a:r>
            <a:r>
              <a:rPr lang="en-US" sz="28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53%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31%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, respectively, for the </a:t>
            </a:r>
            <a:r>
              <a:rPr lang="en-US" sz="2800" b="1" dirty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original </a:t>
            </a:r>
            <a:r>
              <a:rPr lang="en-US" sz="2800" b="1" dirty="0" smtClean="0">
                <a:solidFill>
                  <a:srgbClr val="009999"/>
                </a:solidFill>
                <a:latin typeface="Arial" pitchFamily="34" charset="0"/>
                <a:cs typeface="Arial" pitchFamily="34" charset="0"/>
              </a:rPr>
              <a:t>SSI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 algorithm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Conclusions</a:t>
            </a: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We have proposed a semantics-based framework for economic event detection (SPEED), which extracts financial events from news articles. For our implementation, we have reused existing components and developed new ones such as gazetteers and a word sense </a:t>
            </a:r>
            <a:r>
              <a:rPr lang="en-US" sz="2800" dirty="0" err="1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disambiguator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. Also, we make use of semantic lexicons and </a:t>
            </a:r>
            <a:r>
              <a:rPr lang="en-US" sz="2800" dirty="0" err="1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ontologies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. The framework shows high precision and recall scores in our 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evaluation </a:t>
            </a:r>
            <a:r>
              <a:rPr lang="en-US" sz="2800" dirty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on news feeds</a:t>
            </a:r>
            <a:r>
              <a:rPr lang="en-US" sz="2800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Acknowledgemen</a:t>
            </a:r>
            <a:r>
              <a:rPr lang="en-US" sz="2800" b="1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t</a:t>
            </a: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This publication was partially supported by the Dutch Organization for Scientific Research (NWO) Physical Sciences Free Competition Project 612.001.009: Financial Events Recognition in News for Algorithmic Trading (FERNAT) and the Dutch national program COMMIT.</a:t>
            </a: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  <a:p>
            <a:pPr algn="just" defTabSz="34973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393F"/>
                </a:solidFill>
                <a:latin typeface="Arial" pitchFamily="34" charset="0"/>
                <a:cs typeface="Arial" pitchFamily="34" charset="0"/>
              </a:rPr>
              <a:t>Contact</a:t>
            </a:r>
            <a:endParaRPr lang="en-US" sz="3200" b="1" dirty="0">
              <a:solidFill>
                <a:srgbClr val="0039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Tijdelijke aanduiding voor voettekst 2"/>
          <p:cNvSpPr>
            <a:spLocks noGrp="1"/>
          </p:cNvSpPr>
          <p:nvPr>
            <p:ph type="ftr" sz="quarter" idx="10"/>
          </p:nvPr>
        </p:nvSpPr>
        <p:spPr bwMode="auto">
          <a:xfrm>
            <a:off x="13969727" y="27939354"/>
            <a:ext cx="11593288" cy="3702050"/>
          </a:xfrm>
          <a:noFill/>
          <a:ln>
            <a:miter lim="800000"/>
            <a:headEnd/>
            <a:tailEnd/>
          </a:ln>
        </p:spPr>
        <p:txBody>
          <a:bodyPr tIns="165600"/>
          <a:lstStyle/>
          <a:p>
            <a:pPr>
              <a:tabLst>
                <a:tab pos="4667250" algn="l"/>
              </a:tabLst>
            </a:pPr>
            <a:r>
              <a:rPr lang="en-US" sz="2800" dirty="0" smtClean="0"/>
              <a:t>Frederik Hogenboom</a:t>
            </a:r>
            <a:r>
              <a:rPr lang="en-US" sz="2800" b="1" dirty="0" smtClean="0"/>
              <a:t>	</a:t>
            </a:r>
            <a:endParaRPr lang="en-US" sz="2800" dirty="0" smtClean="0"/>
          </a:p>
          <a:p>
            <a:pPr>
              <a:tabLst>
                <a:tab pos="1428750" algn="l"/>
              </a:tabLst>
            </a:pPr>
            <a:r>
              <a:rPr lang="en-US" sz="2800" dirty="0" smtClean="0"/>
              <a:t>Postal:</a:t>
            </a:r>
            <a:r>
              <a:rPr lang="en-US" sz="2800" dirty="0" smtClean="0"/>
              <a:t>	</a:t>
            </a:r>
            <a:r>
              <a:rPr lang="en-US" sz="2800" dirty="0" smtClean="0"/>
              <a:t>Erasmus </a:t>
            </a:r>
            <a:r>
              <a:rPr lang="en-US" sz="2800" dirty="0" smtClean="0"/>
              <a:t>University Rotterdam</a:t>
            </a:r>
            <a:endParaRPr lang="en-US" sz="2800" dirty="0" smtClean="0"/>
          </a:p>
          <a:p>
            <a:pPr>
              <a:tabLst>
                <a:tab pos="1428750" algn="l"/>
              </a:tabLst>
            </a:pPr>
            <a:r>
              <a:rPr lang="en-US" sz="2800" dirty="0" smtClean="0"/>
              <a:t>	</a:t>
            </a:r>
            <a:r>
              <a:rPr lang="en-US" sz="2800" dirty="0" smtClean="0"/>
              <a:t>P.O</a:t>
            </a:r>
            <a:r>
              <a:rPr lang="en-US" sz="2800" dirty="0" smtClean="0"/>
              <a:t>. Box </a:t>
            </a:r>
            <a:r>
              <a:rPr lang="en-US" sz="2800" dirty="0" smtClean="0"/>
              <a:t>1738</a:t>
            </a:r>
          </a:p>
          <a:p>
            <a:pPr>
              <a:tabLst>
                <a:tab pos="1428750" algn="l"/>
              </a:tabLst>
            </a:pPr>
            <a:r>
              <a:rPr lang="en-US" sz="2800" dirty="0" smtClean="0"/>
              <a:t>	</a:t>
            </a:r>
            <a:r>
              <a:rPr lang="en-US" sz="2800" dirty="0" smtClean="0"/>
              <a:t>NL-3000 DR	Rotterdam</a:t>
            </a:r>
          </a:p>
          <a:p>
            <a:pPr>
              <a:tabLst>
                <a:tab pos="1428750" algn="l"/>
              </a:tabLst>
            </a:pPr>
            <a:r>
              <a:rPr lang="en-US" sz="2800" dirty="0" smtClean="0"/>
              <a:t>	</a:t>
            </a:r>
            <a:r>
              <a:rPr lang="en-US" sz="2800" dirty="0" smtClean="0"/>
              <a:t>The </a:t>
            </a:r>
            <a:r>
              <a:rPr lang="en-US" sz="2800" dirty="0" smtClean="0"/>
              <a:t>Netherlands	</a:t>
            </a:r>
          </a:p>
          <a:p>
            <a:pPr>
              <a:tabLst>
                <a:tab pos="1428750" algn="l"/>
              </a:tabLst>
            </a:pPr>
            <a:r>
              <a:rPr lang="en-US" sz="2800" dirty="0" smtClean="0"/>
              <a:t>Phone: 	+31 (0)10 408 8907 </a:t>
            </a:r>
            <a:endParaRPr lang="en-US" sz="2800" u="sng" dirty="0" smtClean="0">
              <a:solidFill>
                <a:srgbClr val="009999"/>
              </a:solidFill>
            </a:endParaRPr>
          </a:p>
          <a:p>
            <a:pPr>
              <a:tabLst>
                <a:tab pos="1428750" algn="l"/>
              </a:tabLst>
            </a:pPr>
            <a:r>
              <a:rPr lang="en-US" sz="2800" dirty="0" smtClean="0"/>
              <a:t>E-Mail: 	</a:t>
            </a:r>
            <a:r>
              <a:rPr lang="en-US" sz="2800" u="sng" dirty="0" smtClean="0"/>
              <a:t>fhogenboom@ese.eur.nl</a:t>
            </a:r>
          </a:p>
          <a:p>
            <a:pPr>
              <a:tabLst>
                <a:tab pos="1428750" algn="l"/>
              </a:tabLst>
            </a:pPr>
            <a:r>
              <a:rPr lang="en-US" sz="2800" dirty="0" smtClean="0"/>
              <a:t>Web:</a:t>
            </a:r>
            <a:r>
              <a:rPr lang="en-US" sz="2800" dirty="0" smtClean="0"/>
              <a:t>	</a:t>
            </a:r>
            <a:r>
              <a:rPr lang="en-US" sz="2800" u="sng" dirty="0" smtClean="0"/>
              <a:t>http</a:t>
            </a:r>
            <a:r>
              <a:rPr lang="en-US" sz="2800" u="sng" dirty="0" smtClean="0"/>
              <a:t>://people.few.eur.nl/fhogenboom</a:t>
            </a:r>
            <a:r>
              <a:rPr lang="en-US" sz="2800" u="sng" dirty="0" smtClean="0"/>
              <a:t>/</a:t>
            </a:r>
          </a:p>
        </p:txBody>
      </p:sp>
      <p:sp>
        <p:nvSpPr>
          <p:cNvPr id="4099" name="Titel 3"/>
          <p:cNvSpPr>
            <a:spLocks noGrp="1"/>
          </p:cNvSpPr>
          <p:nvPr>
            <p:ph type="title"/>
          </p:nvPr>
        </p:nvSpPr>
        <p:spPr bwMode="auto">
          <a:xfrm>
            <a:off x="2671763" y="5684838"/>
            <a:ext cx="22531387" cy="2884487"/>
          </a:xfrm>
          <a:noFill/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8000" dirty="0" smtClean="0"/>
              <a:t>Financial </a:t>
            </a:r>
            <a:r>
              <a:rPr lang="en-US" sz="8000" dirty="0" smtClean="0"/>
              <a:t>Event </a:t>
            </a:r>
            <a:r>
              <a:rPr lang="en-US" sz="8000" dirty="0" smtClean="0"/>
              <a:t>Detection Using Semantics</a:t>
            </a:r>
            <a:endParaRPr lang="en-US" sz="8000" dirty="0" smtClean="0">
              <a:latin typeface="Arial" charset="0"/>
              <a:cs typeface="Arial" charset="0"/>
            </a:endParaRP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5831" y="9649322"/>
            <a:ext cx="10679112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2952503" y="18197194"/>
          <a:ext cx="10747600" cy="902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77"/>
                <a:gridCol w="4928489"/>
                <a:gridCol w="5474234"/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800" b="1" dirty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•</a:t>
                      </a:r>
                      <a:endParaRPr lang="nl-NL" sz="2800" b="1" dirty="0">
                        <a:solidFill>
                          <a:srgbClr val="00393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noProof="0" smtClean="0">
                          <a:solidFill>
                            <a:srgbClr val="009999"/>
                          </a:solidFill>
                          <a:latin typeface="Arial" pitchFamily="34" charset="0"/>
                          <a:cs typeface="Arial" pitchFamily="34" charset="0"/>
                        </a:rPr>
                        <a:t>English Tokenizer</a:t>
                      </a:r>
                      <a:r>
                        <a:rPr lang="en-US" sz="2800" b="0" noProof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en-US" sz="2800" b="0" noProof="0">
                        <a:solidFill>
                          <a:srgbClr val="0099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93F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splits text into tokens (e.g., words)</a:t>
                      </a:r>
                      <a:endParaRPr lang="en-US" sz="2800" b="0" noProof="0" dirty="0">
                        <a:solidFill>
                          <a:srgbClr val="00393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="1" dirty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•</a:t>
                      </a:r>
                      <a:endParaRPr lang="nl-NL" sz="2800" b="1" dirty="0">
                        <a:solidFill>
                          <a:srgbClr val="00393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noProof="0" smtClean="0">
                          <a:solidFill>
                            <a:srgbClr val="009999"/>
                          </a:solidFill>
                          <a:latin typeface="Arial" pitchFamily="34" charset="0"/>
                          <a:cs typeface="Arial" pitchFamily="34" charset="0"/>
                        </a:rPr>
                        <a:t>Ontology</a:t>
                      </a:r>
                      <a:r>
                        <a:rPr lang="en-US" sz="2800" b="1" baseline="0" noProof="0" smtClean="0">
                          <a:solidFill>
                            <a:srgbClr val="009999"/>
                          </a:solidFill>
                          <a:latin typeface="Arial" pitchFamily="34" charset="0"/>
                          <a:cs typeface="Arial" pitchFamily="34" charset="0"/>
                        </a:rPr>
                        <a:t> Gazetteer</a:t>
                      </a:r>
                      <a:r>
                        <a:rPr lang="en-US" sz="2800" noProof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en-US" sz="2800" b="1" noProof="0">
                        <a:solidFill>
                          <a:srgbClr val="0099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noProof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links identified tokens to ontology concepts</a:t>
                      </a:r>
                      <a:endParaRPr lang="en-US" sz="2800" b="0" noProof="0">
                        <a:solidFill>
                          <a:srgbClr val="00393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="1" dirty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•</a:t>
                      </a:r>
                      <a:endParaRPr lang="nl-NL" sz="2800" b="1" dirty="0">
                        <a:solidFill>
                          <a:srgbClr val="00393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noProof="0" smtClean="0">
                          <a:solidFill>
                            <a:srgbClr val="009999"/>
                          </a:solidFill>
                          <a:latin typeface="Arial" pitchFamily="34" charset="0"/>
                          <a:cs typeface="Arial" pitchFamily="34" charset="0"/>
                        </a:rPr>
                        <a:t>Sentence Splitter</a:t>
                      </a:r>
                      <a:r>
                        <a:rPr lang="en-US" sz="2800" noProof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en-US" sz="2800" b="1" noProof="0">
                        <a:solidFill>
                          <a:srgbClr val="0099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noProof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groups the tokens into sentences</a:t>
                      </a:r>
                      <a:endParaRPr lang="en-US" sz="2800" b="0" noProof="0">
                        <a:solidFill>
                          <a:srgbClr val="00393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="1" dirty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•</a:t>
                      </a:r>
                      <a:endParaRPr lang="nl-NL" sz="2800" b="1" dirty="0">
                        <a:solidFill>
                          <a:srgbClr val="00393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noProof="0" smtClean="0">
                          <a:solidFill>
                            <a:srgbClr val="009999"/>
                          </a:solidFill>
                          <a:latin typeface="Arial" pitchFamily="34" charset="0"/>
                          <a:cs typeface="Arial" pitchFamily="34" charset="0"/>
                        </a:rPr>
                        <a:t>Part-Of-Speech Tagger</a:t>
                      </a:r>
                      <a:r>
                        <a:rPr lang="en-US" sz="2800" noProof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en-US" sz="2800" b="1" noProof="0">
                        <a:solidFill>
                          <a:srgbClr val="0099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noProof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determines</a:t>
                      </a:r>
                      <a:r>
                        <a:rPr lang="en-US" sz="2800" baseline="0" noProof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 p</a:t>
                      </a:r>
                      <a:r>
                        <a:rPr lang="en-US" sz="2800" noProof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arts-of-speech (e.g., nouns) for each token</a:t>
                      </a:r>
                      <a:endParaRPr lang="en-US" sz="2800" b="0" noProof="0">
                        <a:solidFill>
                          <a:srgbClr val="00393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="1" dirty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•</a:t>
                      </a:r>
                      <a:endParaRPr lang="nl-NL" sz="2800" b="1" dirty="0">
                        <a:solidFill>
                          <a:srgbClr val="00393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noProof="0" smtClean="0">
                          <a:solidFill>
                            <a:srgbClr val="009999"/>
                          </a:solidFill>
                          <a:latin typeface="Arial" pitchFamily="34" charset="0"/>
                          <a:cs typeface="Arial" pitchFamily="34" charset="0"/>
                        </a:rPr>
                        <a:t>Morphological Analyzer</a:t>
                      </a:r>
                      <a:r>
                        <a:rPr lang="en-US" sz="2800" noProof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en-US" sz="2800" b="1" noProof="0">
                        <a:solidFill>
                          <a:srgbClr val="0099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noProof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reduces tokens to lemma  &amp; affix</a:t>
                      </a:r>
                      <a:endParaRPr lang="en-US" sz="2800" b="0" noProof="0">
                        <a:solidFill>
                          <a:srgbClr val="00393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="1" dirty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•</a:t>
                      </a:r>
                      <a:endParaRPr lang="nl-NL" sz="2800" b="1" dirty="0">
                        <a:solidFill>
                          <a:srgbClr val="00393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noProof="0" smtClean="0">
                          <a:solidFill>
                            <a:srgbClr val="009999"/>
                          </a:solidFill>
                          <a:latin typeface="Arial" pitchFamily="34" charset="0"/>
                          <a:cs typeface="Arial" pitchFamily="34" charset="0"/>
                        </a:rPr>
                        <a:t>Word Group Look-Up</a:t>
                      </a:r>
                      <a:r>
                        <a:rPr lang="en-US" sz="2800" noProof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en-US" sz="2800" b="1" noProof="0">
                        <a:solidFill>
                          <a:srgbClr val="0099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noProof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combines tokens into maximal word groups</a:t>
                      </a:r>
                      <a:endParaRPr lang="en-US" sz="2800" b="0" noProof="0">
                        <a:solidFill>
                          <a:srgbClr val="00393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3497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1" dirty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noProof="0" smtClean="0">
                          <a:solidFill>
                            <a:srgbClr val="009999"/>
                          </a:solidFill>
                          <a:latin typeface="Arial" pitchFamily="34" charset="0"/>
                          <a:cs typeface="Arial" pitchFamily="34" charset="0"/>
                        </a:rPr>
                        <a:t>Word Sense Disambiguator</a:t>
                      </a:r>
                      <a:r>
                        <a:rPr lang="en-US" sz="2800" noProof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en-US" sz="2800" b="1" noProof="0">
                        <a:solidFill>
                          <a:srgbClr val="0099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noProof="0" dirty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determines the word sense of each word group by exploring the mutual relations between word group senses using an </a:t>
                      </a:r>
                      <a:r>
                        <a:rPr lang="en-US" sz="2800" b="1" noProof="0" dirty="0" smtClean="0">
                          <a:solidFill>
                            <a:srgbClr val="009999"/>
                          </a:solidFill>
                          <a:latin typeface="Arial" pitchFamily="34" charset="0"/>
                          <a:cs typeface="Arial" pitchFamily="34" charset="0"/>
                        </a:rPr>
                        <a:t>adapted</a:t>
                      </a:r>
                      <a:r>
                        <a:rPr lang="en-US" sz="2800" b="0" noProof="0" dirty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noProof="0" dirty="0" smtClean="0">
                          <a:solidFill>
                            <a:srgbClr val="009999"/>
                          </a:solidFill>
                          <a:latin typeface="Arial" pitchFamily="34" charset="0"/>
                          <a:cs typeface="Arial" pitchFamily="34" charset="0"/>
                        </a:rPr>
                        <a:t>SSI</a:t>
                      </a:r>
                      <a:r>
                        <a:rPr lang="en-US" sz="2800" b="0" baseline="0" noProof="0" dirty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 algorithm</a:t>
                      </a:r>
                      <a:endParaRPr lang="en-US" sz="2800" b="0" noProof="0" dirty="0">
                        <a:solidFill>
                          <a:srgbClr val="00393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3497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1" dirty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497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noProof="0" dirty="0" smtClean="0">
                          <a:solidFill>
                            <a:srgbClr val="009999"/>
                          </a:solidFill>
                          <a:latin typeface="Arial" pitchFamily="34" charset="0"/>
                          <a:cs typeface="Arial" pitchFamily="34" charset="0"/>
                        </a:rPr>
                        <a:t>Event Phrase Gazetteer</a:t>
                      </a:r>
                      <a:r>
                        <a:rPr lang="en-US" sz="2800" noProof="0" dirty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en-US" sz="2800" b="1" noProof="0" dirty="0" smtClean="0">
                        <a:solidFill>
                          <a:srgbClr val="0099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noProof="0" dirty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scans the text for events using a list of phrases or concepts</a:t>
                      </a:r>
                      <a:endParaRPr lang="en-US" sz="2800" b="0" noProof="0" dirty="0">
                        <a:solidFill>
                          <a:srgbClr val="00393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3497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1" dirty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497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noProof="0" dirty="0" smtClean="0">
                          <a:solidFill>
                            <a:srgbClr val="009999"/>
                          </a:solidFill>
                          <a:latin typeface="Arial" pitchFamily="34" charset="0"/>
                          <a:cs typeface="Arial" pitchFamily="34" charset="0"/>
                        </a:rPr>
                        <a:t>Event Pattern Recognition</a:t>
                      </a:r>
                      <a:r>
                        <a:rPr lang="en-US" sz="2800" noProof="0" dirty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en-US" sz="2800" b="1" noProof="0" dirty="0" smtClean="0">
                        <a:solidFill>
                          <a:srgbClr val="0099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noProof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adds information to events</a:t>
                      </a:r>
                      <a:r>
                        <a:rPr lang="en-US" sz="2800" b="0" baseline="0" noProof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0" noProof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with lexico-semantic</a:t>
                      </a:r>
                      <a:r>
                        <a:rPr lang="en-US" sz="2800" b="0" baseline="0" noProof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 patterns</a:t>
                      </a:r>
                      <a:endParaRPr lang="en-US" sz="2800" b="0" noProof="0">
                        <a:solidFill>
                          <a:srgbClr val="00393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3497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b="1" dirty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4973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noProof="0" dirty="0" smtClean="0">
                          <a:solidFill>
                            <a:srgbClr val="009999"/>
                          </a:solidFill>
                          <a:latin typeface="Arial" pitchFamily="34" charset="0"/>
                          <a:cs typeface="Arial" pitchFamily="34" charset="0"/>
                        </a:rPr>
                        <a:t>Ontology </a:t>
                      </a:r>
                      <a:r>
                        <a:rPr lang="en-US" sz="2800" b="1" noProof="0" dirty="0" err="1" smtClean="0">
                          <a:solidFill>
                            <a:srgbClr val="009999"/>
                          </a:solidFill>
                          <a:latin typeface="Arial" pitchFamily="34" charset="0"/>
                          <a:cs typeface="Arial" pitchFamily="34" charset="0"/>
                        </a:rPr>
                        <a:t>Instantiator</a:t>
                      </a:r>
                      <a:r>
                        <a:rPr lang="en-US" sz="2800" noProof="0" dirty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en-US" sz="2800" b="1" noProof="0" dirty="0" smtClean="0">
                        <a:solidFill>
                          <a:srgbClr val="00999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0" noProof="0" dirty="0" smtClean="0">
                          <a:solidFill>
                            <a:srgbClr val="00393F"/>
                          </a:solidFill>
                          <a:latin typeface="Arial" pitchFamily="34" charset="0"/>
                          <a:cs typeface="Arial" pitchFamily="34" charset="0"/>
                        </a:rPr>
                        <a:t>updates ontology with events</a:t>
                      </a:r>
                      <a:endParaRPr lang="en-US" sz="2800" b="0" noProof="0" dirty="0">
                        <a:solidFill>
                          <a:srgbClr val="00393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45720"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495" y="33159934"/>
            <a:ext cx="4104456" cy="20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staff.science.uva.nl/~spreij/stieltjes/NWO-log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9007" y="33333060"/>
            <a:ext cx="2592288" cy="1303038"/>
          </a:xfrm>
          <a:prstGeom prst="rect">
            <a:avLst/>
          </a:prstGeom>
          <a:noFill/>
        </p:spPr>
      </p:pic>
      <p:pic>
        <p:nvPicPr>
          <p:cNvPr id="1030" name="Picture 6" descr="http://www.ebioscience.amc.nl/ebioinfragateway/static/images/commit-logo.png;jsessionid=40313626ca815e94cf03a72618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57359" y="33393502"/>
            <a:ext cx="3384376" cy="1383452"/>
          </a:xfrm>
          <a:prstGeom prst="rect">
            <a:avLst/>
          </a:prstGeom>
          <a:noFill/>
        </p:spPr>
      </p:pic>
      <p:pic>
        <p:nvPicPr>
          <p:cNvPr id="1034" name="Picture 10" descr="http://www.project-infiniti.nl/static/img/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45791" y="33483970"/>
            <a:ext cx="3240360" cy="1257189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/>
        </p:nvSpPr>
        <p:spPr>
          <a:xfrm>
            <a:off x="2664470" y="35120990"/>
            <a:ext cx="22538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 smtClean="0">
                <a:solidFill>
                  <a:srgbClr val="00393F"/>
                </a:solidFill>
              </a:rPr>
              <a:t>Frederik Hogenboom, Alexander Hogenboom, Flavius Frasincar, Franciska de Jong, Uzay Kaymak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68239">
            <a:off x="22010412" y="28227386"/>
            <a:ext cx="241858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7247" y="27795338"/>
            <a:ext cx="473520" cy="49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Erasmus">
      <a:dk1>
        <a:srgbClr val="00393F"/>
      </a:dk1>
      <a:lt1>
        <a:sysClr val="window" lastClr="FFFFFF"/>
      </a:lt1>
      <a:dk2>
        <a:srgbClr val="000000"/>
      </a:dk2>
      <a:lt2>
        <a:srgbClr val="EEECE1"/>
      </a:lt2>
      <a:accent1>
        <a:srgbClr val="F3ED1D"/>
      </a:accent1>
      <a:accent2>
        <a:srgbClr val="AF0043"/>
      </a:accent2>
      <a:accent3>
        <a:srgbClr val="42A263"/>
      </a:accent3>
      <a:accent4>
        <a:srgbClr val="501857"/>
      </a:accent4>
      <a:accent5>
        <a:srgbClr val="6CA9DF"/>
      </a:accent5>
      <a:accent6>
        <a:srgbClr val="E2B939"/>
      </a:accent6>
      <a:hlink>
        <a:srgbClr val="009999"/>
      </a:hlink>
      <a:folHlink>
        <a:srgbClr val="009999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4508</TotalTime>
  <Words>633</Words>
  <Application>Microsoft Office PowerPoint</Application>
  <PresentationFormat>Aangepast</PresentationFormat>
  <Paragraphs>94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Office-thema</vt:lpstr>
      <vt:lpstr>Financial Event Detection Using Semantics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Frederik Hogenboom</dc:creator>
  <cp:lastModifiedBy>frederik</cp:lastModifiedBy>
  <cp:revision>207</cp:revision>
  <dcterms:created xsi:type="dcterms:W3CDTF">2010-01-04T11:45:51Z</dcterms:created>
  <dcterms:modified xsi:type="dcterms:W3CDTF">2012-10-05T21:57:13Z</dcterms:modified>
</cp:coreProperties>
</file>