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7" r:id="rId2"/>
    <p:sldId id="258" r:id="rId3"/>
    <p:sldId id="259" r:id="rId4"/>
    <p:sldId id="260" r:id="rId5"/>
    <p:sldId id="261" r:id="rId6"/>
    <p:sldId id="262" r:id="rId7"/>
    <p:sldId id="263" r:id="rId8"/>
    <p:sldId id="265" r:id="rId9"/>
    <p:sldId id="267" r:id="rId10"/>
    <p:sldId id="270" r:id="rId11"/>
    <p:sldId id="271" r:id="rId12"/>
    <p:sldId id="272" r:id="rId13"/>
    <p:sldId id="268" r:id="rId14"/>
    <p:sldId id="273" r:id="rId15"/>
    <p:sldId id="293" r:id="rId16"/>
    <p:sldId id="294" r:id="rId17"/>
    <p:sldId id="295" r:id="rId18"/>
    <p:sldId id="296" r:id="rId19"/>
    <p:sldId id="297" r:id="rId20"/>
    <p:sldId id="299" r:id="rId21"/>
    <p:sldId id="300" r:id="rId22"/>
    <p:sldId id="301" r:id="rId23"/>
    <p:sldId id="302" r:id="rId24"/>
    <p:sldId id="303" r:id="rId25"/>
    <p:sldId id="304" r:id="rId26"/>
    <p:sldId id="305" r:id="rId27"/>
    <p:sldId id="306" r:id="rId28"/>
    <p:sldId id="307" r:id="rId29"/>
    <p:sldId id="308" r:id="rId30"/>
    <p:sldId id="309" r:id="rId31"/>
    <p:sldId id="290" r:id="rId32"/>
    <p:sldId id="292" r:id="rId33"/>
    <p:sldId id="264" r:id="rId34"/>
    <p:sldId id="266" r:id="rId35"/>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230" autoAdjust="0"/>
  </p:normalViewPr>
  <p:slideViewPr>
    <p:cSldViewPr snapToGrid="0">
      <p:cViewPr varScale="1">
        <p:scale>
          <a:sx n="79" d="100"/>
          <a:sy n="79" d="100"/>
        </p:scale>
        <p:origin x="850"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942EF28E-0B96-4FD2-814E-5F652F766529}" type="datetimeFigureOut">
              <a:rPr lang="en-US" smtClean="0"/>
              <a:t>6/2/2022</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988D2A72-04F9-407B-91D5-41184E56528A}" type="slidenum">
              <a:rPr lang="en-US" smtClean="0"/>
              <a:t>‹#›</a:t>
            </a:fld>
            <a:endParaRPr lang="en-US"/>
          </a:p>
        </p:txBody>
      </p:sp>
    </p:spTree>
    <p:extLst>
      <p:ext uri="{BB962C8B-B14F-4D97-AF65-F5344CB8AC3E}">
        <p14:creationId xmlns:p14="http://schemas.microsoft.com/office/powerpoint/2010/main" val="56223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spcBef>
                <a:spcPct val="30000"/>
              </a:spcBef>
              <a:defRPr sz="1200">
                <a:solidFill>
                  <a:schemeClr val="tx1"/>
                </a:solidFill>
                <a:latin typeface="Arial" charset="0"/>
              </a:defRPr>
            </a:lvl1pPr>
            <a:lvl2pPr marL="742950" indent="-285750" defTabSz="990600" eaLnBrk="0" hangingPunct="0">
              <a:spcBef>
                <a:spcPct val="30000"/>
              </a:spcBef>
              <a:defRPr sz="1200">
                <a:solidFill>
                  <a:schemeClr val="tx1"/>
                </a:solidFill>
                <a:latin typeface="Arial" charset="0"/>
              </a:defRPr>
            </a:lvl2pPr>
            <a:lvl3pPr marL="1143000" indent="-228600" defTabSz="990600" eaLnBrk="0" hangingPunct="0">
              <a:spcBef>
                <a:spcPct val="30000"/>
              </a:spcBef>
              <a:defRPr sz="1200">
                <a:solidFill>
                  <a:schemeClr val="tx1"/>
                </a:solidFill>
                <a:latin typeface="Arial" charset="0"/>
              </a:defRPr>
            </a:lvl3pPr>
            <a:lvl4pPr marL="1600200" indent="-228600" defTabSz="990600" eaLnBrk="0" hangingPunct="0">
              <a:spcBef>
                <a:spcPct val="30000"/>
              </a:spcBef>
              <a:defRPr sz="1200">
                <a:solidFill>
                  <a:schemeClr val="tx1"/>
                </a:solidFill>
                <a:latin typeface="Arial" charset="0"/>
              </a:defRPr>
            </a:lvl4pPr>
            <a:lvl5pPr marL="2057400" indent="-228600" defTabSz="990600" eaLnBrk="0" hangingPunct="0">
              <a:spcBef>
                <a:spcPct val="30000"/>
              </a:spcBef>
              <a:defRPr sz="1200">
                <a:solidFill>
                  <a:schemeClr val="tx1"/>
                </a:solidFill>
                <a:latin typeface="Arial" charset="0"/>
              </a:defRPr>
            </a:lvl5pPr>
            <a:lvl6pPr marL="2514600" indent="-228600" defTabSz="990600" eaLnBrk="0" fontAlgn="base" hangingPunct="0">
              <a:spcBef>
                <a:spcPct val="30000"/>
              </a:spcBef>
              <a:spcAft>
                <a:spcPct val="0"/>
              </a:spcAft>
              <a:defRPr sz="1200">
                <a:solidFill>
                  <a:schemeClr val="tx1"/>
                </a:solidFill>
                <a:latin typeface="Arial" charset="0"/>
              </a:defRPr>
            </a:lvl6pPr>
            <a:lvl7pPr marL="2971800" indent="-228600" defTabSz="990600" eaLnBrk="0" fontAlgn="base" hangingPunct="0">
              <a:spcBef>
                <a:spcPct val="30000"/>
              </a:spcBef>
              <a:spcAft>
                <a:spcPct val="0"/>
              </a:spcAft>
              <a:defRPr sz="1200">
                <a:solidFill>
                  <a:schemeClr val="tx1"/>
                </a:solidFill>
                <a:latin typeface="Arial" charset="0"/>
              </a:defRPr>
            </a:lvl7pPr>
            <a:lvl8pPr marL="3429000" indent="-228600" defTabSz="990600" eaLnBrk="0" fontAlgn="base" hangingPunct="0">
              <a:spcBef>
                <a:spcPct val="30000"/>
              </a:spcBef>
              <a:spcAft>
                <a:spcPct val="0"/>
              </a:spcAft>
              <a:defRPr sz="1200">
                <a:solidFill>
                  <a:schemeClr val="tx1"/>
                </a:solidFill>
                <a:latin typeface="Arial" charset="0"/>
              </a:defRPr>
            </a:lvl8pPr>
            <a:lvl9pPr marL="3886200" indent="-228600" defTabSz="990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DC72CA0-1440-4FF7-99E9-46E04AC49B5E}" type="slidenum">
              <a:rPr lang="en-US" altLang="en-US" sz="1300" smtClean="0">
                <a:solidFill>
                  <a:srgbClr val="000000"/>
                </a:solidFill>
              </a:rPr>
              <a:pPr eaLnBrk="1" hangingPunct="1">
                <a:spcBef>
                  <a:spcPct val="0"/>
                </a:spcBef>
              </a:pPr>
              <a:t>1</a:t>
            </a:fld>
            <a:endParaRPr lang="en-US" altLang="en-US" sz="1300">
              <a:solidFill>
                <a:srgbClr val="000000"/>
              </a:solidFill>
            </a:endParaRPr>
          </a:p>
        </p:txBody>
      </p:sp>
      <p:sp>
        <p:nvSpPr>
          <p:cNvPr id="12291" name="Rectangle 2"/>
          <p:cNvSpPr>
            <a:spLocks noGrp="1" noRot="1" noChangeAspect="1" noChangeArrowheads="1" noTextEdit="1"/>
          </p:cNvSpPr>
          <p:nvPr>
            <p:ph type="sldImg"/>
          </p:nvPr>
        </p:nvSpPr>
        <p:spPr>
          <a:xfrm>
            <a:off x="-184150" y="835025"/>
            <a:ext cx="7404100" cy="4165600"/>
          </a:xfrm>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630249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10</a:t>
            </a:fld>
            <a:endParaRPr lang="en-US"/>
          </a:p>
        </p:txBody>
      </p:sp>
    </p:spTree>
    <p:extLst>
      <p:ext uri="{BB962C8B-B14F-4D97-AF65-F5344CB8AC3E}">
        <p14:creationId xmlns:p14="http://schemas.microsoft.com/office/powerpoint/2010/main" val="4002436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88D2A72-04F9-407B-91D5-41184E56528A}" type="slidenum">
              <a:rPr lang="en-US" smtClean="0"/>
              <a:t>11</a:t>
            </a:fld>
            <a:endParaRPr lang="en-US"/>
          </a:p>
        </p:txBody>
      </p:sp>
    </p:spTree>
    <p:extLst>
      <p:ext uri="{BB962C8B-B14F-4D97-AF65-F5344CB8AC3E}">
        <p14:creationId xmlns:p14="http://schemas.microsoft.com/office/powerpoint/2010/main" val="35455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12</a:t>
            </a:fld>
            <a:endParaRPr lang="en-US"/>
          </a:p>
        </p:txBody>
      </p:sp>
    </p:spTree>
    <p:extLst>
      <p:ext uri="{BB962C8B-B14F-4D97-AF65-F5344CB8AC3E}">
        <p14:creationId xmlns:p14="http://schemas.microsoft.com/office/powerpoint/2010/main" val="1416179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
        <p:nvSpPr>
          <p:cNvPr id="4" name="Slide Number Placeholder 3"/>
          <p:cNvSpPr>
            <a:spLocks noGrp="1"/>
          </p:cNvSpPr>
          <p:nvPr>
            <p:ph type="sldNum" sz="quarter" idx="10"/>
          </p:nvPr>
        </p:nvSpPr>
        <p:spPr/>
        <p:txBody>
          <a:bodyPr/>
          <a:lstStyle/>
          <a:p>
            <a:fld id="{988D2A72-04F9-407B-91D5-41184E56528A}" type="slidenum">
              <a:rPr lang="en-US" smtClean="0"/>
              <a:t>13</a:t>
            </a:fld>
            <a:endParaRPr lang="en-US"/>
          </a:p>
        </p:txBody>
      </p:sp>
    </p:spTree>
    <p:extLst>
      <p:ext uri="{BB962C8B-B14F-4D97-AF65-F5344CB8AC3E}">
        <p14:creationId xmlns:p14="http://schemas.microsoft.com/office/powerpoint/2010/main" val="1750244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Most of</a:t>
            </a:r>
            <a:r>
              <a:rPr lang="en-US" baseline="0"/>
              <a:t> the existing approaches to ontology learning directly build on the text words. In this work we chose a different approach where we use synsets instead of words for our ontology building process. Only for words that do not have </a:t>
            </a:r>
            <a:r>
              <a:rPr lang="en-US" b="1" baseline="0"/>
              <a:t>synsets</a:t>
            </a:r>
            <a:r>
              <a:rPr lang="en-US" baseline="0"/>
              <a:t> associated we employ these instead of synsets in the construction process.</a:t>
            </a:r>
          </a:p>
          <a:p>
            <a:endParaRPr lang="en-US" baseline="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a:t>The ontology structure has been proposed by Schouten and Frasincar in 2018 at this conference. It distinguishes between three types of sentiment words: </a:t>
            </a:r>
            <a:r>
              <a:rPr lang="en-US" b="1" i="0" baseline="0"/>
              <a:t>Type 1</a:t>
            </a:r>
            <a:r>
              <a:rPr lang="en-US" i="0" baseline="0"/>
              <a:t>, which represents the words that have only one sentiment and apply to all aspects, for example “good”, </a:t>
            </a:r>
            <a:r>
              <a:rPr lang="en-US" b="1"/>
              <a:t>Type 2</a:t>
            </a:r>
            <a:r>
              <a:rPr lang="en-US"/>
              <a:t>, which represents</a:t>
            </a:r>
            <a:r>
              <a:rPr lang="en-US" baseline="0"/>
              <a:t> the words that are associated to one or more aspects, but not all aspects, and are always positive, negative, or neutral, for example ‘delicious’ is associated to </a:t>
            </a:r>
            <a:r>
              <a:rPr lang="en-US"/>
              <a:t>‘DRINKS#QUALITY’ and ‘FOOD#QUALITY’, and denotes always positive</a:t>
            </a:r>
            <a:r>
              <a:rPr lang="en-US" baseline="0"/>
              <a:t> sentiment, and last, </a:t>
            </a:r>
            <a:r>
              <a:rPr lang="en-US" b="1" baseline="0"/>
              <a:t>Type 3</a:t>
            </a:r>
            <a:r>
              <a:rPr lang="en-US" baseline="0"/>
              <a:t>, which represents the remaining sentiment words, which are words denoting positive, negative, or neutral sentiment depending on the context. For example, Fries in conjunction with Cold yields Negative sentiment, but Beer in conjunction with Cold yields Positive sentiment.</a:t>
            </a:r>
          </a:p>
          <a:p>
            <a:endParaRPr lang="en-US"/>
          </a:p>
          <a:p>
            <a:r>
              <a:rPr lang="en-US"/>
              <a:t>We have used OWL</a:t>
            </a:r>
            <a:r>
              <a:rPr lang="en-US" baseline="0"/>
              <a:t> 1 to represent the domain sentiment ontology.</a:t>
            </a:r>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14</a:t>
            </a:fld>
            <a:endParaRPr lang="en-US"/>
          </a:p>
        </p:txBody>
      </p:sp>
    </p:spTree>
    <p:extLst>
      <p:ext uri="{BB962C8B-B14F-4D97-AF65-F5344CB8AC3E}">
        <p14:creationId xmlns:p14="http://schemas.microsoft.com/office/powerpoint/2010/main" val="3551288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t>Each aspect in the dataset is represented by a combination of an aspect category and an</a:t>
            </a:r>
            <a:r>
              <a:rPr lang="en-US" baseline="0"/>
              <a:t> aspect attribute. Based on this representation we generate for each </a:t>
            </a:r>
            <a:r>
              <a:rPr lang="en-US" i="1"/>
              <a:t>&lt;Type&gt;Mention</a:t>
            </a:r>
            <a:r>
              <a:rPr lang="en-US" i="0"/>
              <a:t> two subclasses </a:t>
            </a:r>
            <a:r>
              <a:rPr lang="en-US" i="1"/>
              <a:t>&lt;Category&gt;&lt;Type&gt;Mention</a:t>
            </a:r>
            <a:r>
              <a:rPr lang="en-GB" i="0" baseline="0"/>
              <a:t> and </a:t>
            </a:r>
            <a:r>
              <a:rPr lang="en-US" i="1"/>
              <a:t>&lt;Attribute&gt;&lt;Type&gt;Mention</a:t>
            </a:r>
            <a:r>
              <a:rPr lang="en-US" i="0"/>
              <a:t>.</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i="0"/>
          </a:p>
          <a:p>
            <a:pPr marL="0" marR="0" lvl="1" indent="0" algn="l" defTabSz="914400" rtl="0" eaLnBrk="1" fontAlgn="auto" latinLnBrk="0" hangingPunct="1">
              <a:lnSpc>
                <a:spcPct val="100000"/>
              </a:lnSpc>
              <a:spcBef>
                <a:spcPts val="0"/>
              </a:spcBef>
              <a:spcAft>
                <a:spcPts val="0"/>
              </a:spcAft>
              <a:buClrTx/>
              <a:buSzTx/>
              <a:buFontTx/>
              <a:buNone/>
              <a:tabLst/>
              <a:defRPr/>
            </a:pPr>
            <a:r>
              <a:rPr lang="en-US" i="0"/>
              <a:t>There are 6 categories</a:t>
            </a:r>
            <a:r>
              <a:rPr lang="en-US" i="0" baseline="0"/>
              <a:t> in total in the given dataset and we consider all of them: </a:t>
            </a:r>
            <a:r>
              <a:rPr lang="en-US"/>
              <a:t>FOOD, AMBIENCE, DRINKS, LOCATION, RESTAURANT, and SERVICE.</a:t>
            </a:r>
            <a:endParaRPr lang="en-US" i="1"/>
          </a:p>
          <a:p>
            <a:pPr marL="0" marR="0" lvl="1" indent="0" algn="l" defTabSz="914400" rtl="0" eaLnBrk="1" fontAlgn="auto" latinLnBrk="0" hangingPunct="1">
              <a:lnSpc>
                <a:spcPct val="100000"/>
              </a:lnSpc>
              <a:spcBef>
                <a:spcPts val="0"/>
              </a:spcBef>
              <a:spcAft>
                <a:spcPts val="0"/>
              </a:spcAft>
              <a:buClrTx/>
              <a:buSzTx/>
              <a:buFontTx/>
              <a:buNone/>
              <a:tabLst/>
              <a:defRPr/>
            </a:pPr>
            <a:endParaRPr lang="en-US" i="0"/>
          </a:p>
          <a:p>
            <a:pPr marL="0" marR="0" lvl="1" indent="0" algn="l" defTabSz="914400" rtl="0" eaLnBrk="1" fontAlgn="auto" latinLnBrk="0" hangingPunct="1">
              <a:lnSpc>
                <a:spcPct val="100000"/>
              </a:lnSpc>
              <a:spcBef>
                <a:spcPts val="0"/>
              </a:spcBef>
              <a:spcAft>
                <a:spcPts val="0"/>
              </a:spcAft>
              <a:buClrTx/>
              <a:buSzTx/>
              <a:buFontTx/>
              <a:buNone/>
              <a:tabLst/>
              <a:defRPr/>
            </a:pPr>
            <a:r>
              <a:rPr lang="en-US" i="0"/>
              <a:t>There</a:t>
            </a:r>
            <a:r>
              <a:rPr lang="en-US" i="0" baseline="0"/>
              <a:t> are 5 attributes in total in the given dataset but we consider only 3 attributes </a:t>
            </a:r>
            <a:r>
              <a:rPr lang="en-US"/>
              <a:t>PRICES, QUALITY, and STYLE&amp;OPTIONS as GENERAL</a:t>
            </a:r>
            <a:r>
              <a:rPr lang="en-US" baseline="0"/>
              <a:t> and</a:t>
            </a:r>
            <a:r>
              <a:rPr lang="en-US"/>
              <a:t> MISCELLANEOUS</a:t>
            </a:r>
            <a:r>
              <a:rPr lang="en-GB"/>
              <a:t> are too general. Not</a:t>
            </a:r>
            <a:r>
              <a:rPr lang="en-GB" baseline="0"/>
              <a:t> all combinations of categories and attributes are possible.</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i="0" baseline="0"/>
          </a:p>
          <a:p>
            <a:pPr marL="0" marR="0" lvl="1" indent="0" algn="l" defTabSz="914400" rtl="0" eaLnBrk="1" fontAlgn="auto" latinLnBrk="0" hangingPunct="1">
              <a:lnSpc>
                <a:spcPct val="100000"/>
              </a:lnSpc>
              <a:spcBef>
                <a:spcPts val="0"/>
              </a:spcBef>
              <a:spcAft>
                <a:spcPts val="0"/>
              </a:spcAft>
              <a:buClrTx/>
              <a:buSzTx/>
              <a:buFontTx/>
              <a:buNone/>
              <a:tabLst/>
              <a:defRPr/>
            </a:pPr>
            <a:r>
              <a:rPr lang="en-US" i="0" baseline="0"/>
              <a:t>For each &lt;</a:t>
            </a:r>
            <a:r>
              <a:rPr lang="en-US" i="1"/>
              <a:t>Category/Attribute&gt;&lt;Type&gt;Mention</a:t>
            </a:r>
            <a:r>
              <a:rPr lang="en-GB" i="0" baseline="0"/>
              <a:t>  we add two subclasses: </a:t>
            </a:r>
            <a:r>
              <a:rPr lang="en-US" i="1"/>
              <a:t>&lt;Category/Attribute&gt;Positive&lt;Type&gt; </a:t>
            </a:r>
            <a:r>
              <a:rPr lang="en-US" i="0"/>
              <a:t>and </a:t>
            </a:r>
            <a:r>
              <a:rPr lang="en-US" i="1"/>
              <a:t>&lt;Category/Attribute&gt;Negative&lt;Type&gt; </a:t>
            </a:r>
            <a:r>
              <a:rPr lang="en-US" i="0"/>
              <a:t>in relation to the two sentiment classes.</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i="0" dirty="0"/>
          </a:p>
        </p:txBody>
      </p:sp>
      <p:sp>
        <p:nvSpPr>
          <p:cNvPr id="4" name="Slide Number Placeholder 3"/>
          <p:cNvSpPr>
            <a:spLocks noGrp="1"/>
          </p:cNvSpPr>
          <p:nvPr>
            <p:ph type="sldNum" sz="quarter" idx="10"/>
          </p:nvPr>
        </p:nvSpPr>
        <p:spPr/>
        <p:txBody>
          <a:bodyPr/>
          <a:lstStyle/>
          <a:p>
            <a:fld id="{988D2A72-04F9-407B-91D5-41184E56528A}" type="slidenum">
              <a:rPr lang="en-US" smtClean="0"/>
              <a:t>20</a:t>
            </a:fld>
            <a:endParaRPr lang="en-US"/>
          </a:p>
        </p:txBody>
      </p:sp>
    </p:spTree>
    <p:extLst>
      <p:ext uri="{BB962C8B-B14F-4D97-AF65-F5344CB8AC3E}">
        <p14:creationId xmlns:p14="http://schemas.microsoft.com/office/powerpoint/2010/main" val="468865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GB" b="0" dirty="0"/>
          </a:p>
        </p:txBody>
      </p:sp>
      <p:sp>
        <p:nvSpPr>
          <p:cNvPr id="4" name="Slide Number Placeholder 3"/>
          <p:cNvSpPr>
            <a:spLocks noGrp="1"/>
          </p:cNvSpPr>
          <p:nvPr>
            <p:ph type="sldNum" sz="quarter" idx="10"/>
          </p:nvPr>
        </p:nvSpPr>
        <p:spPr/>
        <p:txBody>
          <a:bodyPr/>
          <a:lstStyle/>
          <a:p>
            <a:fld id="{988D2A72-04F9-407B-91D5-41184E56528A}" type="slidenum">
              <a:rPr lang="en-US" smtClean="0"/>
              <a:t>31</a:t>
            </a:fld>
            <a:endParaRPr lang="en-US"/>
          </a:p>
        </p:txBody>
      </p:sp>
    </p:spTree>
    <p:extLst>
      <p:ext uri="{BB962C8B-B14F-4D97-AF65-F5344CB8AC3E}">
        <p14:creationId xmlns:p14="http://schemas.microsoft.com/office/powerpoint/2010/main" val="30418298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32</a:t>
            </a:fld>
            <a:endParaRPr lang="en-US"/>
          </a:p>
        </p:txBody>
      </p:sp>
    </p:spTree>
    <p:extLst>
      <p:ext uri="{BB962C8B-B14F-4D97-AF65-F5344CB8AC3E}">
        <p14:creationId xmlns:p14="http://schemas.microsoft.com/office/powerpoint/2010/main" val="26147715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33</a:t>
            </a:fld>
            <a:endParaRPr lang="en-US"/>
          </a:p>
        </p:txBody>
      </p:sp>
    </p:spTree>
    <p:extLst>
      <p:ext uri="{BB962C8B-B14F-4D97-AF65-F5344CB8AC3E}">
        <p14:creationId xmlns:p14="http://schemas.microsoft.com/office/powerpoint/2010/main" val="2575822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34</a:t>
            </a:fld>
            <a:endParaRPr lang="en-US"/>
          </a:p>
        </p:txBody>
      </p:sp>
    </p:spTree>
    <p:extLst>
      <p:ext uri="{BB962C8B-B14F-4D97-AF65-F5344CB8AC3E}">
        <p14:creationId xmlns:p14="http://schemas.microsoft.com/office/powerpoint/2010/main" val="3785155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D2A72-04F9-407B-91D5-41184E56528A}" type="slidenum">
              <a:rPr lang="en-US" smtClean="0"/>
              <a:t>2</a:t>
            </a:fld>
            <a:endParaRPr lang="en-US"/>
          </a:p>
        </p:txBody>
      </p:sp>
    </p:spTree>
    <p:extLst>
      <p:ext uri="{BB962C8B-B14F-4D97-AF65-F5344CB8AC3E}">
        <p14:creationId xmlns:p14="http://schemas.microsoft.com/office/powerpoint/2010/main" val="1517631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3</a:t>
            </a:fld>
            <a:endParaRPr lang="en-US"/>
          </a:p>
        </p:txBody>
      </p:sp>
    </p:spTree>
    <p:extLst>
      <p:ext uri="{BB962C8B-B14F-4D97-AF65-F5344CB8AC3E}">
        <p14:creationId xmlns:p14="http://schemas.microsoft.com/office/powerpoint/2010/main" val="3375558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4</a:t>
            </a:fld>
            <a:endParaRPr lang="en-US"/>
          </a:p>
        </p:txBody>
      </p:sp>
    </p:spTree>
    <p:extLst>
      <p:ext uri="{BB962C8B-B14F-4D97-AF65-F5344CB8AC3E}">
        <p14:creationId xmlns:p14="http://schemas.microsoft.com/office/powerpoint/2010/main" val="600637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5</a:t>
            </a:fld>
            <a:endParaRPr lang="en-US"/>
          </a:p>
        </p:txBody>
      </p:sp>
    </p:spTree>
    <p:extLst>
      <p:ext uri="{BB962C8B-B14F-4D97-AF65-F5344CB8AC3E}">
        <p14:creationId xmlns:p14="http://schemas.microsoft.com/office/powerpoint/2010/main" val="3674338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6</a:t>
            </a:fld>
            <a:endParaRPr lang="en-US"/>
          </a:p>
        </p:txBody>
      </p:sp>
    </p:spTree>
    <p:extLst>
      <p:ext uri="{BB962C8B-B14F-4D97-AF65-F5344CB8AC3E}">
        <p14:creationId xmlns:p14="http://schemas.microsoft.com/office/powerpoint/2010/main" val="2181761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7</a:t>
            </a:fld>
            <a:endParaRPr lang="en-US"/>
          </a:p>
        </p:txBody>
      </p:sp>
    </p:spTree>
    <p:extLst>
      <p:ext uri="{BB962C8B-B14F-4D97-AF65-F5344CB8AC3E}">
        <p14:creationId xmlns:p14="http://schemas.microsoft.com/office/powerpoint/2010/main" val="1039414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88D2A72-04F9-407B-91D5-41184E56528A}" type="slidenum">
              <a:rPr lang="en-US" smtClean="0"/>
              <a:t>8</a:t>
            </a:fld>
            <a:endParaRPr lang="en-US"/>
          </a:p>
        </p:txBody>
      </p:sp>
    </p:spTree>
    <p:extLst>
      <p:ext uri="{BB962C8B-B14F-4D97-AF65-F5344CB8AC3E}">
        <p14:creationId xmlns:p14="http://schemas.microsoft.com/office/powerpoint/2010/main" val="334088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D2A72-04F9-407B-91D5-41184E56528A}" type="slidenum">
              <a:rPr lang="en-US" smtClean="0"/>
              <a:t>9</a:t>
            </a:fld>
            <a:endParaRPr lang="en-US"/>
          </a:p>
        </p:txBody>
      </p:sp>
    </p:spTree>
    <p:extLst>
      <p:ext uri="{BB962C8B-B14F-4D97-AF65-F5344CB8AC3E}">
        <p14:creationId xmlns:p14="http://schemas.microsoft.com/office/powerpoint/2010/main" val="2418391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1A9E85A0-02B0-4A18-961E-32CCF116C1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3179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462CF01D-2FEA-4C07-8AF8-0C00164A927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27750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FE0EA315-7CE6-40EE-81DD-C9CA8D8051C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86779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9A04AFC9-DF6F-47D6-8C60-E9163772B19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03575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7B4BD39F-A964-4876-A31E-F21A2A0621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5319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C84566AB-70AD-457A-9073-AAECC48D06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80981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16AD877E-B6EA-43F2-8309-B1B53BB72D1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53985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C8576BC0-CEB3-44C9-A387-411564DF80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118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6F732DED-C335-4995-9C83-A968BBA26CA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9313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8320EFE0-B148-4AA8-9B8F-574A1FCD4A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3051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CD21F1C5-92FB-4A88-BBDC-80C9F51C8F9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8837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solidFill>
                <a:srgbClr val="000000"/>
              </a:solidFill>
            </a:endParaRPr>
          </a:p>
          <a:p>
            <a:pPr>
              <a:defRPr/>
            </a:pPr>
            <a:fld id="{CE2D61D9-31DC-41FA-BC56-ECC5EABB083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2565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5E0E5"/>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br>
              <a:rPr lang="en-US" altLang="en-US" dirty="0"/>
            </a:br>
            <a:endParaRPr lang="en-US" altLang="en-US" dirty="0"/>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215217" y="6245225"/>
            <a:ext cx="5664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endParaRPr lang="en-US">
              <a:solidFill>
                <a:srgbClr val="000000"/>
              </a:solidFill>
            </a:endParaRPr>
          </a:p>
          <a:p>
            <a:pPr fontAlgn="base">
              <a:spcBef>
                <a:spcPct val="0"/>
              </a:spcBef>
              <a:spcAft>
                <a:spcPct val="0"/>
              </a:spcAft>
              <a:defRPr/>
            </a:pPr>
            <a:fld id="{378C3EFF-D651-47D7-B0CC-99D93F001E77}"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8663587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ctr" rtl="0" eaLnBrk="0" fontAlgn="base" hangingPunct="0">
        <a:spcBef>
          <a:spcPct val="0"/>
        </a:spcBef>
        <a:spcAft>
          <a:spcPct val="0"/>
        </a:spcAft>
        <a:defRPr sz="2800" b="1">
          <a:solidFill>
            <a:schemeClr val="tx2"/>
          </a:solidFill>
          <a:latin typeface="+mj-lt"/>
          <a:ea typeface="+mj-ea"/>
          <a:cs typeface="+mj-cs"/>
        </a:defRPr>
      </a:lvl1pPr>
      <a:lvl2pPr algn="ctr" rtl="0" eaLnBrk="0" fontAlgn="base" hangingPunct="0">
        <a:spcBef>
          <a:spcPct val="0"/>
        </a:spcBef>
        <a:spcAft>
          <a:spcPct val="0"/>
        </a:spcAft>
        <a:defRPr sz="2800" b="1">
          <a:solidFill>
            <a:schemeClr val="tx2"/>
          </a:solidFill>
          <a:latin typeface="Arial" charset="0"/>
        </a:defRPr>
      </a:lvl2pPr>
      <a:lvl3pPr algn="ctr" rtl="0" eaLnBrk="0" fontAlgn="base" hangingPunct="0">
        <a:spcBef>
          <a:spcPct val="0"/>
        </a:spcBef>
        <a:spcAft>
          <a:spcPct val="0"/>
        </a:spcAft>
        <a:defRPr sz="2800" b="1">
          <a:solidFill>
            <a:schemeClr val="tx2"/>
          </a:solidFill>
          <a:latin typeface="Arial" charset="0"/>
        </a:defRPr>
      </a:lvl3pPr>
      <a:lvl4pPr algn="ctr" rtl="0" eaLnBrk="0" fontAlgn="base" hangingPunct="0">
        <a:spcBef>
          <a:spcPct val="0"/>
        </a:spcBef>
        <a:spcAft>
          <a:spcPct val="0"/>
        </a:spcAft>
        <a:defRPr sz="2800" b="1">
          <a:solidFill>
            <a:schemeClr val="tx2"/>
          </a:solidFill>
          <a:latin typeface="Arial" charset="0"/>
        </a:defRPr>
      </a:lvl4pPr>
      <a:lvl5pPr algn="ctr" rtl="0" eaLnBrk="0" fontAlgn="base" hangingPunct="0">
        <a:spcBef>
          <a:spcPct val="0"/>
        </a:spcBef>
        <a:spcAft>
          <a:spcPct val="0"/>
        </a:spcAft>
        <a:defRPr sz="2800" b="1">
          <a:solidFill>
            <a:schemeClr val="tx2"/>
          </a:solidFill>
          <a:latin typeface="Arial" charset="0"/>
        </a:defRPr>
      </a:lvl5pPr>
      <a:lvl6pPr marL="457200" algn="ctr" rtl="0" fontAlgn="base">
        <a:spcBef>
          <a:spcPct val="0"/>
        </a:spcBef>
        <a:spcAft>
          <a:spcPct val="0"/>
        </a:spcAft>
        <a:defRPr sz="2800" b="1">
          <a:solidFill>
            <a:schemeClr val="tx2"/>
          </a:solidFill>
          <a:latin typeface="Arial" charset="0"/>
        </a:defRPr>
      </a:lvl6pPr>
      <a:lvl7pPr marL="914400" algn="ctr" rtl="0" fontAlgn="base">
        <a:spcBef>
          <a:spcPct val="0"/>
        </a:spcBef>
        <a:spcAft>
          <a:spcPct val="0"/>
        </a:spcAft>
        <a:defRPr sz="2800" b="1">
          <a:solidFill>
            <a:schemeClr val="tx2"/>
          </a:solidFill>
          <a:latin typeface="Arial" charset="0"/>
        </a:defRPr>
      </a:lvl7pPr>
      <a:lvl8pPr marL="1371600" algn="ctr" rtl="0" fontAlgn="base">
        <a:spcBef>
          <a:spcPct val="0"/>
        </a:spcBef>
        <a:spcAft>
          <a:spcPct val="0"/>
        </a:spcAft>
        <a:defRPr sz="2800" b="1">
          <a:solidFill>
            <a:schemeClr val="tx2"/>
          </a:solidFill>
          <a:latin typeface="Arial" charset="0"/>
        </a:defRPr>
      </a:lvl8pPr>
      <a:lvl9pPr marL="1828800" algn="ctr" rtl="0" fontAlgn="base">
        <a:spcBef>
          <a:spcPct val="0"/>
        </a:spcBef>
        <a:spcAft>
          <a:spcPct val="0"/>
        </a:spcAft>
        <a:defRPr sz="2800" b="1">
          <a:solidFill>
            <a:schemeClr val="tx2"/>
          </a:solidFill>
          <a:latin typeface="Arial" charset="0"/>
        </a:defRPr>
      </a:lvl9pPr>
    </p:titleStyle>
    <p:bodyStyle>
      <a:lvl1pPr marL="342900" indent="-342900" algn="l" rtl="0" eaLnBrk="0" fontAlgn="base" hangingPunct="0">
        <a:spcBef>
          <a:spcPct val="10000"/>
        </a:spcBef>
        <a:spcAft>
          <a:spcPct val="10000"/>
        </a:spcAft>
        <a:buChar char="•"/>
        <a:defRPr sz="2400">
          <a:solidFill>
            <a:schemeClr val="tx1"/>
          </a:solidFill>
          <a:latin typeface="+mn-lt"/>
          <a:ea typeface="+mn-ea"/>
          <a:cs typeface="+mn-cs"/>
        </a:defRPr>
      </a:lvl1pPr>
      <a:lvl2pPr marL="742950" indent="-285750" algn="l" rtl="0" eaLnBrk="0" fontAlgn="base" hangingPunct="0">
        <a:spcBef>
          <a:spcPct val="10000"/>
        </a:spcBef>
        <a:spcAft>
          <a:spcPct val="10000"/>
        </a:spcAft>
        <a:buChar char="–"/>
        <a:defRPr sz="2000">
          <a:solidFill>
            <a:schemeClr val="tx1"/>
          </a:solidFill>
          <a:latin typeface="+mn-lt"/>
        </a:defRPr>
      </a:lvl2pPr>
      <a:lvl3pPr marL="1143000" indent="-228600" algn="l" rtl="0" eaLnBrk="0" fontAlgn="base" hangingPunct="0">
        <a:spcBef>
          <a:spcPct val="10000"/>
        </a:spcBef>
        <a:spcAft>
          <a:spcPct val="10000"/>
        </a:spcAft>
        <a:buChar char="•"/>
        <a:defRPr>
          <a:solidFill>
            <a:schemeClr val="tx1"/>
          </a:solidFill>
          <a:latin typeface="+mn-lt"/>
        </a:defRPr>
      </a:lvl3pPr>
      <a:lvl4pPr marL="1600200" indent="-228600" algn="l" rtl="0" eaLnBrk="0" fontAlgn="base" hangingPunct="0">
        <a:spcBef>
          <a:spcPct val="10000"/>
        </a:spcBef>
        <a:spcAft>
          <a:spcPct val="10000"/>
        </a:spcAft>
        <a:buChar char="–"/>
        <a:defRPr sz="1600">
          <a:solidFill>
            <a:schemeClr val="tx1"/>
          </a:solidFill>
          <a:latin typeface="+mn-lt"/>
        </a:defRPr>
      </a:lvl4pPr>
      <a:lvl5pPr marL="2057400" indent="-228600" algn="l" rtl="0" eaLnBrk="0" fontAlgn="base" hangingPunct="0">
        <a:spcBef>
          <a:spcPct val="10000"/>
        </a:spcBef>
        <a:spcAft>
          <a:spcPct val="10000"/>
        </a:spcAft>
        <a:buChar char="»"/>
        <a:defRPr sz="1400">
          <a:solidFill>
            <a:schemeClr val="tx1"/>
          </a:solidFill>
          <a:latin typeface="+mn-lt"/>
        </a:defRPr>
      </a:lvl5pPr>
      <a:lvl6pPr marL="2514600" indent="-228600" algn="l" rtl="0" fontAlgn="base">
        <a:spcBef>
          <a:spcPct val="10000"/>
        </a:spcBef>
        <a:spcAft>
          <a:spcPct val="10000"/>
        </a:spcAft>
        <a:buChar char="»"/>
        <a:defRPr sz="1400">
          <a:solidFill>
            <a:schemeClr val="tx1"/>
          </a:solidFill>
          <a:latin typeface="+mn-lt"/>
        </a:defRPr>
      </a:lvl6pPr>
      <a:lvl7pPr marL="2971800" indent="-228600" algn="l" rtl="0" fontAlgn="base">
        <a:spcBef>
          <a:spcPct val="10000"/>
        </a:spcBef>
        <a:spcAft>
          <a:spcPct val="10000"/>
        </a:spcAft>
        <a:buChar char="»"/>
        <a:defRPr sz="1400">
          <a:solidFill>
            <a:schemeClr val="tx1"/>
          </a:solidFill>
          <a:latin typeface="+mn-lt"/>
        </a:defRPr>
      </a:lvl7pPr>
      <a:lvl8pPr marL="3429000" indent="-228600" algn="l" rtl="0" fontAlgn="base">
        <a:spcBef>
          <a:spcPct val="10000"/>
        </a:spcBef>
        <a:spcAft>
          <a:spcPct val="10000"/>
        </a:spcAft>
        <a:buChar char="»"/>
        <a:defRPr sz="1400">
          <a:solidFill>
            <a:schemeClr val="tx1"/>
          </a:solidFill>
          <a:latin typeface="+mn-lt"/>
        </a:defRPr>
      </a:lvl8pPr>
      <a:lvl9pPr marL="3886200" indent="-228600" algn="l" rtl="0" fontAlgn="base">
        <a:spcBef>
          <a:spcPct val="10000"/>
        </a:spcBef>
        <a:spcAft>
          <a:spcPct val="1000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rasincar@ese.eur.n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hangingPunct="1">
              <a:spcBef>
                <a:spcPct val="0"/>
              </a:spcBef>
              <a:spcAft>
                <a:spcPct val="0"/>
              </a:spcAft>
              <a:buFontTx/>
              <a:buNone/>
            </a:pPr>
            <a:endParaRPr lang="en-US" altLang="en-US" sz="1400" dirty="0">
              <a:solidFill>
                <a:srgbClr val="000000"/>
              </a:solidFill>
            </a:endParaRPr>
          </a:p>
          <a:p>
            <a:pPr eaLnBrk="1" hangingPunct="1">
              <a:spcBef>
                <a:spcPct val="0"/>
              </a:spcBef>
              <a:spcAft>
                <a:spcPct val="0"/>
              </a:spcAft>
              <a:buFontTx/>
              <a:buNone/>
            </a:pPr>
            <a:endParaRPr lang="en-US" altLang="en-US" sz="1400" dirty="0">
              <a:solidFill>
                <a:srgbClr val="000000"/>
              </a:solidFill>
            </a:endParaRPr>
          </a:p>
        </p:txBody>
      </p:sp>
      <p:sp>
        <p:nvSpPr>
          <p:cNvPr id="205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hangingPunct="1">
              <a:spcBef>
                <a:spcPct val="0"/>
              </a:spcBef>
              <a:spcAft>
                <a:spcPct val="0"/>
              </a:spcAft>
              <a:buFontTx/>
              <a:buNone/>
            </a:pPr>
            <a:endParaRPr lang="en-US" altLang="en-US" sz="1400" dirty="0">
              <a:solidFill>
                <a:srgbClr val="000000"/>
              </a:solidFill>
            </a:endParaRPr>
          </a:p>
          <a:p>
            <a:pPr eaLnBrk="1" hangingPunct="1">
              <a:spcBef>
                <a:spcPct val="0"/>
              </a:spcBef>
              <a:spcAft>
                <a:spcPct val="0"/>
              </a:spcAft>
              <a:buFontTx/>
              <a:buNone/>
            </a:pPr>
            <a:fld id="{5CF8F41E-DB8D-4E15-9C99-5D856B433A07}" type="slidenum">
              <a:rPr lang="en-US" altLang="en-US" sz="1400">
                <a:solidFill>
                  <a:srgbClr val="000000"/>
                </a:solidFill>
              </a:rPr>
              <a:pPr eaLnBrk="1" hangingPunct="1">
                <a:spcBef>
                  <a:spcPct val="0"/>
                </a:spcBef>
                <a:spcAft>
                  <a:spcPct val="0"/>
                </a:spcAft>
                <a:buFontTx/>
                <a:buNone/>
              </a:pPr>
              <a:t>1</a:t>
            </a:fld>
            <a:endParaRPr lang="en-US" altLang="en-US" sz="1400" dirty="0">
              <a:solidFill>
                <a:srgbClr val="000000"/>
              </a:solidFill>
            </a:endParaRPr>
          </a:p>
        </p:txBody>
      </p:sp>
      <p:sp>
        <p:nvSpPr>
          <p:cNvPr id="2052" name="Rectangle 2"/>
          <p:cNvSpPr>
            <a:spLocks noGrp="1" noChangeArrowheads="1"/>
          </p:cNvSpPr>
          <p:nvPr>
            <p:ph type="ctrTitle"/>
          </p:nvPr>
        </p:nvSpPr>
        <p:spPr/>
        <p:txBody>
          <a:bodyPr/>
          <a:lstStyle/>
          <a:p>
            <a:pPr eaLnBrk="1" hangingPunct="1"/>
            <a:r>
              <a:rPr lang="en-GB" altLang="en-US" sz="2400" dirty="0"/>
              <a:t> </a:t>
            </a:r>
            <a:r>
              <a:rPr lang="en-GB" altLang="en-US" dirty="0"/>
              <a:t>DCWEB-SOBA: Deep Contextual Word </a:t>
            </a:r>
            <a:r>
              <a:rPr lang="en-GB" altLang="en-US" dirty="0" err="1"/>
              <a:t>Embeddings</a:t>
            </a:r>
            <a:r>
              <a:rPr lang="en-GB" altLang="en-US" dirty="0"/>
              <a:t>-Based Semi-Automatic Ontology Building for Aspect-Based Sentiment Classification</a:t>
            </a:r>
            <a:endParaRPr lang="en-US" altLang="en-US" dirty="0"/>
          </a:p>
        </p:txBody>
      </p:sp>
      <p:sp>
        <p:nvSpPr>
          <p:cNvPr id="2053" name="Rectangle 3"/>
          <p:cNvSpPr>
            <a:spLocks noGrp="1" noChangeArrowheads="1"/>
          </p:cNvSpPr>
          <p:nvPr>
            <p:ph type="subTitle" idx="1"/>
          </p:nvPr>
        </p:nvSpPr>
        <p:spPr>
          <a:xfrm>
            <a:off x="2855914" y="3886200"/>
            <a:ext cx="6480175" cy="1487488"/>
          </a:xfrm>
        </p:spPr>
        <p:txBody>
          <a:bodyPr/>
          <a:lstStyle/>
          <a:p>
            <a:pPr eaLnBrk="1" hangingPunct="1">
              <a:lnSpc>
                <a:spcPct val="90000"/>
              </a:lnSpc>
            </a:pPr>
            <a:r>
              <a:rPr lang="en-US" altLang="en-US" dirty="0"/>
              <a:t>Flavius Frasincar*</a:t>
            </a:r>
          </a:p>
          <a:p>
            <a:pPr eaLnBrk="1" hangingPunct="1">
              <a:lnSpc>
                <a:spcPct val="90000"/>
              </a:lnSpc>
            </a:pPr>
            <a:r>
              <a:rPr lang="en-US" altLang="en-US" sz="2000" dirty="0">
                <a:hlinkClick r:id="rId3"/>
              </a:rPr>
              <a:t>frasincar@ese.eur.nl</a:t>
            </a:r>
            <a:endParaRPr lang="en-US" altLang="en-US" sz="2000" dirty="0"/>
          </a:p>
          <a:p>
            <a:pPr eaLnBrk="1" hangingPunct="1">
              <a:lnSpc>
                <a:spcPct val="90000"/>
              </a:lnSpc>
            </a:pPr>
            <a:endParaRPr lang="en-US" altLang="en-US" sz="2000" dirty="0"/>
          </a:p>
          <a:p>
            <a:pPr algn="l" eaLnBrk="1" hangingPunct="1">
              <a:lnSpc>
                <a:spcPct val="90000"/>
              </a:lnSpc>
            </a:pPr>
            <a:endParaRPr lang="en-US" altLang="en-US" sz="1600" dirty="0"/>
          </a:p>
        </p:txBody>
      </p:sp>
      <p:sp>
        <p:nvSpPr>
          <p:cNvPr id="2054" name="Rectangle 7"/>
          <p:cNvSpPr>
            <a:spLocks noChangeArrowheads="1"/>
          </p:cNvSpPr>
          <p:nvPr/>
        </p:nvSpPr>
        <p:spPr bwMode="auto">
          <a:xfrm>
            <a:off x="439737" y="6094414"/>
            <a:ext cx="8675688"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10000"/>
              </a:spcBef>
              <a:spcAft>
                <a:spcPct val="10000"/>
              </a:spcAft>
              <a:buChar char="•"/>
              <a:defRPr sz="2400">
                <a:solidFill>
                  <a:schemeClr val="tx1"/>
                </a:solidFill>
                <a:latin typeface="Arial" charset="0"/>
              </a:defRPr>
            </a:lvl1pPr>
            <a:lvl2pPr marL="742950" indent="-285750" eaLnBrk="0" hangingPunct="0">
              <a:spcBef>
                <a:spcPct val="10000"/>
              </a:spcBef>
              <a:spcAft>
                <a:spcPct val="10000"/>
              </a:spcAft>
              <a:buChar char="–"/>
              <a:defRPr sz="2000">
                <a:solidFill>
                  <a:schemeClr val="tx1"/>
                </a:solidFill>
                <a:latin typeface="Arial" charset="0"/>
              </a:defRPr>
            </a:lvl2pPr>
            <a:lvl3pPr marL="1143000" indent="-228600" eaLnBrk="0" hangingPunct="0">
              <a:spcBef>
                <a:spcPct val="10000"/>
              </a:spcBef>
              <a:spcAft>
                <a:spcPct val="10000"/>
              </a:spcAft>
              <a:buChar char="•"/>
              <a:defRPr>
                <a:solidFill>
                  <a:schemeClr val="tx1"/>
                </a:solidFill>
                <a:latin typeface="Arial" charset="0"/>
              </a:defRPr>
            </a:lvl3pPr>
            <a:lvl4pPr marL="1600200" indent="-228600" eaLnBrk="0" hangingPunct="0">
              <a:spcBef>
                <a:spcPct val="10000"/>
              </a:spcBef>
              <a:spcAft>
                <a:spcPct val="10000"/>
              </a:spcAft>
              <a:buChar char="–"/>
              <a:defRPr sz="1600">
                <a:solidFill>
                  <a:schemeClr val="tx1"/>
                </a:solidFill>
                <a:latin typeface="Arial" charset="0"/>
              </a:defRPr>
            </a:lvl4pPr>
            <a:lvl5pPr marL="2057400" indent="-228600" eaLnBrk="0" hangingPunct="0">
              <a:spcBef>
                <a:spcPct val="10000"/>
              </a:spcBef>
              <a:spcAft>
                <a:spcPct val="10000"/>
              </a:spcAft>
              <a:buChar char="»"/>
              <a:defRPr sz="1400">
                <a:solidFill>
                  <a:schemeClr val="tx1"/>
                </a:solidFill>
                <a:latin typeface="Arial" charset="0"/>
              </a:defRPr>
            </a:lvl5pPr>
            <a:lvl6pPr marL="2514600" indent="-228600" eaLnBrk="0" fontAlgn="base" hangingPunct="0">
              <a:spcBef>
                <a:spcPct val="10000"/>
              </a:spcBef>
              <a:spcAft>
                <a:spcPct val="10000"/>
              </a:spcAft>
              <a:buChar char="»"/>
              <a:defRPr sz="1400">
                <a:solidFill>
                  <a:schemeClr val="tx1"/>
                </a:solidFill>
                <a:latin typeface="Arial" charset="0"/>
              </a:defRPr>
            </a:lvl6pPr>
            <a:lvl7pPr marL="2971800" indent="-228600" eaLnBrk="0" fontAlgn="base" hangingPunct="0">
              <a:spcBef>
                <a:spcPct val="10000"/>
              </a:spcBef>
              <a:spcAft>
                <a:spcPct val="10000"/>
              </a:spcAft>
              <a:buChar char="»"/>
              <a:defRPr sz="1400">
                <a:solidFill>
                  <a:schemeClr val="tx1"/>
                </a:solidFill>
                <a:latin typeface="Arial" charset="0"/>
              </a:defRPr>
            </a:lvl7pPr>
            <a:lvl8pPr marL="3429000" indent="-228600" eaLnBrk="0" fontAlgn="base" hangingPunct="0">
              <a:spcBef>
                <a:spcPct val="10000"/>
              </a:spcBef>
              <a:spcAft>
                <a:spcPct val="10000"/>
              </a:spcAft>
              <a:buChar char="»"/>
              <a:defRPr sz="1400">
                <a:solidFill>
                  <a:schemeClr val="tx1"/>
                </a:solidFill>
                <a:latin typeface="Arial" charset="0"/>
              </a:defRPr>
            </a:lvl8pPr>
            <a:lvl9pPr marL="3886200" indent="-228600" eaLnBrk="0" fontAlgn="base" hangingPunct="0">
              <a:spcBef>
                <a:spcPct val="10000"/>
              </a:spcBef>
              <a:spcAft>
                <a:spcPct val="10000"/>
              </a:spcAft>
              <a:buChar char="»"/>
              <a:defRPr sz="1400">
                <a:solidFill>
                  <a:schemeClr val="tx1"/>
                </a:solidFill>
                <a:latin typeface="Arial" charset="0"/>
              </a:defRPr>
            </a:lvl9pPr>
          </a:lstStyle>
          <a:p>
            <a:pPr eaLnBrk="1" fontAlgn="base" hangingPunct="1">
              <a:lnSpc>
                <a:spcPct val="90000"/>
              </a:lnSpc>
              <a:buFontTx/>
              <a:buNone/>
            </a:pPr>
            <a:r>
              <a:rPr lang="en-US" altLang="en-US" sz="1800" dirty="0">
                <a:solidFill>
                  <a:srgbClr val="000000"/>
                </a:solidFill>
              </a:rPr>
              <a:t>* </a:t>
            </a:r>
            <a:r>
              <a:rPr lang="en-US" altLang="en-US" sz="1400" dirty="0">
                <a:solidFill>
                  <a:srgbClr val="000000"/>
                </a:solidFill>
              </a:rPr>
              <a:t>Joint work with </a:t>
            </a:r>
            <a:r>
              <a:rPr lang="nl-NL" altLang="en-US" sz="1400" dirty="0">
                <a:solidFill>
                  <a:srgbClr val="000000"/>
                </a:solidFill>
              </a:rPr>
              <a:t>Roos van </a:t>
            </a:r>
            <a:r>
              <a:rPr lang="nl-NL" altLang="en-US" sz="1400" dirty="0" err="1">
                <a:solidFill>
                  <a:srgbClr val="000000"/>
                </a:solidFill>
              </a:rPr>
              <a:t>Lookeren</a:t>
            </a:r>
            <a:r>
              <a:rPr lang="nl-NL" altLang="en-US" sz="1400" dirty="0">
                <a:solidFill>
                  <a:srgbClr val="000000"/>
                </a:solidFill>
              </a:rPr>
              <a:t> Campagne, David van Ommen, Mark Rademaker, </a:t>
            </a:r>
            <a:r>
              <a:rPr lang="nl-NL" altLang="en-US" sz="1400" dirty="0" err="1">
                <a:solidFill>
                  <a:srgbClr val="000000"/>
                </a:solidFill>
              </a:rPr>
              <a:t>and</a:t>
            </a:r>
            <a:r>
              <a:rPr lang="nl-NL" altLang="en-US" sz="1400" dirty="0">
                <a:solidFill>
                  <a:srgbClr val="000000"/>
                </a:solidFill>
              </a:rPr>
              <a:t> Tom </a:t>
            </a:r>
            <a:r>
              <a:rPr lang="nl-NL" altLang="en-US" sz="1400" dirty="0" err="1">
                <a:solidFill>
                  <a:srgbClr val="000000"/>
                </a:solidFill>
              </a:rPr>
              <a:t>Teurlings</a:t>
            </a:r>
            <a:endParaRPr lang="en-US" altLang="en-US" sz="1400" dirty="0">
              <a:solidFill>
                <a:srgbClr val="000000"/>
              </a:solidFill>
            </a:endParaRPr>
          </a:p>
        </p:txBody>
      </p:sp>
    </p:spTree>
    <p:extLst>
      <p:ext uri="{BB962C8B-B14F-4D97-AF65-F5344CB8AC3E}">
        <p14:creationId xmlns:p14="http://schemas.microsoft.com/office/powerpoint/2010/main" val="2373655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endParaRPr lang="en-GB" dirty="0"/>
          </a:p>
        </p:txBody>
      </p:sp>
      <p:sp>
        <p:nvSpPr>
          <p:cNvPr id="3" name="Content Placeholder 2"/>
          <p:cNvSpPr>
            <a:spLocks noGrp="1"/>
          </p:cNvSpPr>
          <p:nvPr>
            <p:ph idx="1"/>
          </p:nvPr>
        </p:nvSpPr>
        <p:spPr/>
        <p:txBody>
          <a:bodyPr/>
          <a:lstStyle/>
          <a:p>
            <a:r>
              <a:rPr lang="en-US" dirty="0"/>
              <a:t>Training and testing data: </a:t>
            </a:r>
            <a:r>
              <a:rPr lang="en-US" dirty="0" err="1"/>
              <a:t>SemEval</a:t>
            </a:r>
            <a:r>
              <a:rPr lang="en-US" dirty="0"/>
              <a:t> 2016, Task 5, Subtask 1, Slot 3 for restaurants</a:t>
            </a:r>
          </a:p>
          <a:p>
            <a:pPr lvl="1"/>
            <a:r>
              <a:rPr lang="en-US" dirty="0"/>
              <a:t>3,365 opinions (target, aspect, and sentiment polarity, i.e., negative, neutral, and positive)</a:t>
            </a:r>
          </a:p>
          <a:p>
            <a:pPr lvl="1"/>
            <a:r>
              <a:rPr lang="en-US" dirty="0"/>
              <a:t>Training data:</a:t>
            </a:r>
          </a:p>
          <a:p>
            <a:pPr lvl="2"/>
            <a:r>
              <a:rPr lang="en-US" dirty="0"/>
              <a:t>350 reviews</a:t>
            </a:r>
          </a:p>
          <a:p>
            <a:pPr lvl="2"/>
            <a:r>
              <a:rPr lang="en-US" dirty="0"/>
              <a:t>2000 sentences</a:t>
            </a:r>
          </a:p>
          <a:p>
            <a:pPr lvl="2"/>
            <a:r>
              <a:rPr lang="en-US" dirty="0"/>
              <a:t>1879 opinions (after removal of opinions with implicit aspects)</a:t>
            </a:r>
          </a:p>
          <a:p>
            <a:pPr lvl="1"/>
            <a:r>
              <a:rPr lang="en-US" dirty="0"/>
              <a:t>Test data:</a:t>
            </a:r>
          </a:p>
          <a:p>
            <a:pPr lvl="2"/>
            <a:r>
              <a:rPr lang="en-US" dirty="0"/>
              <a:t>90 reviews</a:t>
            </a:r>
          </a:p>
          <a:p>
            <a:pPr lvl="2"/>
            <a:r>
              <a:rPr lang="en-US" dirty="0"/>
              <a:t>676 sentences</a:t>
            </a:r>
          </a:p>
          <a:p>
            <a:pPr lvl="2"/>
            <a:r>
              <a:rPr lang="en-US" dirty="0"/>
              <a:t>650 opinions (after removal of opinions with implicit aspects)</a:t>
            </a:r>
          </a:p>
          <a:p>
            <a:pPr lvl="2"/>
            <a:endParaRPr lang="en-US" dirty="0"/>
          </a:p>
          <a:p>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10</a:t>
            </a:fld>
            <a:endParaRPr lang="en-US">
              <a:solidFill>
                <a:srgbClr val="000000"/>
              </a:solidFill>
            </a:endParaRPr>
          </a:p>
        </p:txBody>
      </p:sp>
    </p:spTree>
    <p:extLst>
      <p:ext uri="{BB962C8B-B14F-4D97-AF65-F5344CB8AC3E}">
        <p14:creationId xmlns:p14="http://schemas.microsoft.com/office/powerpoint/2010/main" val="2644602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endParaRPr lang="en-GB" dirty="0"/>
          </a:p>
        </p:txBody>
      </p:sp>
      <p:sp>
        <p:nvSpPr>
          <p:cNvPr id="3" name="Content Placeholder 2"/>
          <p:cNvSpPr>
            <a:spLocks noGrp="1"/>
          </p:cNvSpPr>
          <p:nvPr>
            <p:ph idx="1"/>
          </p:nvPr>
        </p:nvSpPr>
        <p:spPr/>
        <p:txBody>
          <a:bodyPr/>
          <a:lstStyle/>
          <a:p>
            <a:r>
              <a:rPr lang="en-US" dirty="0"/>
              <a:t>Example:</a:t>
            </a:r>
          </a:p>
          <a:p>
            <a:endParaRPr lang="en-US" dirty="0"/>
          </a:p>
          <a:p>
            <a:endParaRPr lang="en-US" dirty="0"/>
          </a:p>
          <a:p>
            <a:endParaRPr lang="en-US" dirty="0"/>
          </a:p>
          <a:p>
            <a:endParaRPr lang="en-US" dirty="0"/>
          </a:p>
          <a:p>
            <a:endParaRPr lang="en-US" dirty="0"/>
          </a:p>
          <a:p>
            <a:endParaRPr lang="en-US" dirty="0"/>
          </a:p>
          <a:p>
            <a:r>
              <a:rPr lang="en-US" dirty="0"/>
              <a:t>Aspect categories: FOOD, AMBIENCE, DRINKS, LOCATION, RESTAURANT, EXPERIENCE, and SERVICE</a:t>
            </a:r>
          </a:p>
          <a:p>
            <a:r>
              <a:rPr lang="en-US" dirty="0"/>
              <a:t>Aspect attributes: PRICES, QUALITY, STYLE&amp;OPTIONS, GENERAL, and MISCELLANEOUS</a:t>
            </a:r>
          </a:p>
          <a:p>
            <a:endParaRPr lang="en-US" dirty="0"/>
          </a:p>
          <a:p>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11</a:t>
            </a:fld>
            <a:endParaRPr lang="en-US">
              <a:solidFill>
                <a:srgbClr val="000000"/>
              </a:solidFill>
            </a:endParaRP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428" y="2251881"/>
            <a:ext cx="9758856" cy="22099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8885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endParaRPr lang="en-GB" dirty="0"/>
          </a:p>
        </p:txBody>
      </p:sp>
      <p:sp>
        <p:nvSpPr>
          <p:cNvPr id="3" name="Content Placeholder 2"/>
          <p:cNvSpPr>
            <a:spLocks noGrp="1"/>
          </p:cNvSpPr>
          <p:nvPr>
            <p:ph idx="1"/>
          </p:nvPr>
        </p:nvSpPr>
        <p:spPr>
          <a:xfrm>
            <a:off x="609600" y="5349922"/>
            <a:ext cx="10972800" cy="776242"/>
          </a:xfrm>
        </p:spPr>
        <p:txBody>
          <a:bodyPr/>
          <a:lstStyle/>
          <a:p>
            <a:r>
              <a:rPr lang="en-US" dirty="0"/>
              <a:t>The most dominant sentiment is positive</a:t>
            </a:r>
          </a:p>
          <a:p>
            <a:r>
              <a:rPr lang="en-US" dirty="0"/>
              <a:t>Almost all sentences have between 0 and 3 opinions</a:t>
            </a:r>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12</a:t>
            </a:fld>
            <a:endParaRPr lang="en-US">
              <a:solidFill>
                <a:srgbClr val="000000"/>
              </a:solidFill>
            </a:endParaRPr>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37" y="1456260"/>
            <a:ext cx="10538900" cy="3675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8727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endParaRPr lang="en-GB" dirty="0"/>
          </a:p>
        </p:txBody>
      </p:sp>
      <p:sp>
        <p:nvSpPr>
          <p:cNvPr id="3" name="Content Placeholder 2"/>
          <p:cNvSpPr>
            <a:spLocks noGrp="1"/>
          </p:cNvSpPr>
          <p:nvPr>
            <p:ph idx="1"/>
          </p:nvPr>
        </p:nvSpPr>
        <p:spPr/>
        <p:txBody>
          <a:bodyPr/>
          <a:lstStyle/>
          <a:p>
            <a:r>
              <a:rPr lang="en-GB" altLang="en-US" b="1" dirty="0"/>
              <a:t>Deep Contextual Word Embedding-Based Semi-Automatic Ontology Builder for Aspect-Based Sentiment Analysis (DCWEB-SOBA)</a:t>
            </a:r>
          </a:p>
          <a:p>
            <a:pPr lvl="1"/>
            <a:r>
              <a:rPr lang="en-US" altLang="en-US" dirty="0"/>
              <a:t>Word </a:t>
            </a:r>
            <a:r>
              <a:rPr lang="en-US" altLang="en-US" dirty="0" err="1"/>
              <a:t>Embeddings</a:t>
            </a:r>
            <a:r>
              <a:rPr lang="en-US" altLang="en-US" dirty="0"/>
              <a:t> Construction</a:t>
            </a:r>
          </a:p>
          <a:p>
            <a:pPr lvl="1"/>
            <a:r>
              <a:rPr lang="en-US" altLang="en-US" dirty="0"/>
              <a:t>Skeletal Ontology Building</a:t>
            </a:r>
          </a:p>
          <a:p>
            <a:pPr lvl="1"/>
            <a:r>
              <a:rPr lang="en-US" altLang="en-US" dirty="0"/>
              <a:t>Term Selection</a:t>
            </a:r>
          </a:p>
          <a:p>
            <a:pPr lvl="1"/>
            <a:r>
              <a:rPr lang="en-US" altLang="en-US" dirty="0"/>
              <a:t>Sentiment Term Clustering</a:t>
            </a:r>
          </a:p>
          <a:p>
            <a:pPr lvl="1"/>
            <a:r>
              <a:rPr lang="en-US" altLang="en-US" dirty="0"/>
              <a:t>Aspect Term Clustering</a:t>
            </a:r>
            <a:endParaRPr lang="en-GB" altLang="en-US"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13</a:t>
            </a:fld>
            <a:endParaRPr lang="en-US">
              <a:solidFill>
                <a:srgbClr val="000000"/>
              </a:solidFill>
            </a:endParaRPr>
          </a:p>
        </p:txBody>
      </p:sp>
    </p:spTree>
    <p:extLst>
      <p:ext uri="{BB962C8B-B14F-4D97-AF65-F5344CB8AC3E}">
        <p14:creationId xmlns:p14="http://schemas.microsoft.com/office/powerpoint/2010/main" val="3669403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Ontology Structure</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600201"/>
                <a:ext cx="10972800" cy="4841542"/>
              </a:xfrm>
            </p:spPr>
            <p:txBody>
              <a:bodyPr/>
              <a:lstStyle/>
              <a:p>
                <a:r>
                  <a:rPr lang="en-US" dirty="0"/>
                  <a:t>The ontology structure is defined by Schouten and Frasincar (2018) and is based on three types of sentiment words:</a:t>
                </a:r>
              </a:p>
              <a:p>
                <a:pPr lvl="1"/>
                <a:r>
                  <a:rPr lang="en-US" b="1" dirty="0"/>
                  <a:t>Type 1</a:t>
                </a:r>
                <a:r>
                  <a:rPr lang="en-US" dirty="0"/>
                  <a:t>: Words that have always the same sentiment and are independent of an aspect (e.g., ‘good’)</a:t>
                </a:r>
              </a:p>
              <a:p>
                <a:pPr lvl="1"/>
                <a:r>
                  <a:rPr lang="en-US" b="1" dirty="0"/>
                  <a:t>Type 2</a:t>
                </a:r>
                <a:r>
                  <a:rPr lang="en-US" dirty="0"/>
                  <a:t>: Words that belong to one or more aspects but not to all aspects and are always positive, negative, or neutral (e.g., ‘delicious’ belongs to  ‘DRINKS#QUALITY’ and ‘FOOD#QUALITY’ and is always positive)</a:t>
                </a:r>
              </a:p>
              <a:p>
                <a:pPr lvl="1"/>
                <a:r>
                  <a:rPr lang="en-US" b="1" dirty="0"/>
                  <a:t>Type 3</a:t>
                </a:r>
                <a:r>
                  <a:rPr lang="en-US" dirty="0"/>
                  <a:t>: Remaining sentiment words, which are words that are positive, negative, or neutral depending on the context (e.g., </a:t>
                </a:r>
                <a:r>
                  <a:rPr lang="en-US" i="1" dirty="0">
                    <a:latin typeface="Times New Roman" panose="02020603050405020304" pitchFamily="18" charset="0"/>
                    <a:cs typeface="Times New Roman" panose="02020603050405020304" pitchFamily="18" charset="0"/>
                  </a:rPr>
                  <a:t>Fries</a:t>
                </a:r>
                <a:r>
                  <a:rPr lang="en-US" dirty="0"/>
                  <a:t> </a:t>
                </a:r>
                <a14:m>
                  <m:oMath xmlns:m="http://schemas.openxmlformats.org/officeDocument/2006/math">
                    <m:r>
                      <a:rPr lang="en-US" i="1" smtClean="0">
                        <a:latin typeface="Cambria Math"/>
                      </a:rPr>
                      <m:t>⊓</m:t>
                    </m:r>
                  </m:oMath>
                </a14:m>
                <a:r>
                  <a:rPr lang="en-US" altLang="en-US" dirty="0">
                    <a:latin typeface="Times New Roman" pitchFamily="18" charset="0"/>
                    <a:cs typeface="Lucida Sans Unicode" pitchFamily="34" charset="0"/>
                  </a:rPr>
                  <a:t> </a:t>
                </a:r>
                <a:r>
                  <a:rPr lang="en-US" altLang="en-US" i="1" dirty="0">
                    <a:latin typeface="Times New Roman" pitchFamily="18" charset="0"/>
                    <a:cs typeface="Lucida Sans Unicode" pitchFamily="34" charset="0"/>
                  </a:rPr>
                  <a:t>Cold</a:t>
                </a:r>
                <a:r>
                  <a:rPr lang="en-US" altLang="en-US" dirty="0">
                    <a:latin typeface="Times New Roman" pitchFamily="18" charset="0"/>
                    <a:cs typeface="Lucida Sans Unicode" pitchFamily="34" charset="0"/>
                  </a:rPr>
                  <a:t>  ⊑ </a:t>
                </a:r>
                <a:r>
                  <a:rPr lang="en-US" altLang="en-US" i="1" dirty="0">
                    <a:latin typeface="Times New Roman" panose="02020603050405020304" pitchFamily="18" charset="0"/>
                    <a:cs typeface="Times New Roman" panose="02020603050405020304" pitchFamily="18" charset="0"/>
                  </a:rPr>
                  <a:t>Negative </a:t>
                </a:r>
                <a:r>
                  <a:rPr lang="en-US" altLang="en-US" dirty="0"/>
                  <a:t>and</a:t>
                </a:r>
                <a:r>
                  <a:rPr lang="en-US" altLang="en-US"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Beer</a:t>
                </a:r>
                <a:r>
                  <a:rPr lang="en-US" dirty="0"/>
                  <a:t> </a:t>
                </a:r>
                <a14:m>
                  <m:oMath xmlns:m="http://schemas.openxmlformats.org/officeDocument/2006/math">
                    <m:r>
                      <a:rPr lang="en-US" i="1" smtClean="0">
                        <a:latin typeface="Cambria Math"/>
                      </a:rPr>
                      <m:t>⊓</m:t>
                    </m:r>
                  </m:oMath>
                </a14:m>
                <a:r>
                  <a:rPr lang="en-US" altLang="en-US" dirty="0">
                    <a:latin typeface="Times New Roman" pitchFamily="18" charset="0"/>
                    <a:cs typeface="Lucida Sans Unicode" pitchFamily="34" charset="0"/>
                  </a:rPr>
                  <a:t> </a:t>
                </a:r>
                <a:r>
                  <a:rPr lang="en-US" altLang="en-US" i="1" dirty="0">
                    <a:latin typeface="Times New Roman" pitchFamily="18" charset="0"/>
                    <a:cs typeface="Lucida Sans Unicode" pitchFamily="34" charset="0"/>
                  </a:rPr>
                  <a:t>Cold</a:t>
                </a:r>
                <a:r>
                  <a:rPr lang="en-US" altLang="en-US" dirty="0">
                    <a:latin typeface="Times New Roman" pitchFamily="18" charset="0"/>
                    <a:cs typeface="Lucida Sans Unicode" pitchFamily="34" charset="0"/>
                  </a:rPr>
                  <a:t>  ⊑ </a:t>
                </a:r>
                <a:r>
                  <a:rPr lang="en-US" altLang="en-US" i="1" dirty="0">
                    <a:latin typeface="Times New Roman" panose="02020603050405020304" pitchFamily="18" charset="0"/>
                    <a:cs typeface="Times New Roman" panose="02020603050405020304" pitchFamily="18" charset="0"/>
                  </a:rPr>
                  <a:t>Positive</a:t>
                </a:r>
                <a:r>
                  <a:rPr lang="en-US" altLang="en-US" dirty="0">
                    <a:latin typeface="Times New Roman" pitchFamily="18" charset="0"/>
                    <a:cs typeface="Lucida Sans Unicode" pitchFamily="34" charset="0"/>
                  </a:rPr>
                  <a:t>)</a:t>
                </a:r>
              </a:p>
              <a:p>
                <a:r>
                  <a:rPr lang="en-US" altLang="en-US" dirty="0"/>
                  <a:t>The domain sentiment ontology models only positive or negative sentiment (neutral sentiment has an inherent ambiguity) in addition to domain aspects</a:t>
                </a:r>
              </a:p>
              <a:p>
                <a:r>
                  <a:rPr lang="en-US" dirty="0"/>
                  <a:t>The domain sentiment ontology is represented in OWL</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600201"/>
                <a:ext cx="10972800" cy="4841542"/>
              </a:xfrm>
              <a:blipFill rotWithShape="1">
                <a:blip r:embed="rId3"/>
                <a:stretch>
                  <a:fillRect l="-722" t="-882"/>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14</a:t>
            </a:fld>
            <a:endParaRPr lang="en-US">
              <a:solidFill>
                <a:srgbClr val="000000"/>
              </a:solidFill>
            </a:endParaRPr>
          </a:p>
        </p:txBody>
      </p:sp>
    </p:spTree>
    <p:extLst>
      <p:ext uri="{BB962C8B-B14F-4D97-AF65-F5344CB8AC3E}">
        <p14:creationId xmlns:p14="http://schemas.microsoft.com/office/powerpoint/2010/main" val="903507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 </a:t>
            </a:r>
            <a:r>
              <a:rPr lang="en-US" dirty="0" err="1"/>
              <a:t>Embeddings</a:t>
            </a:r>
            <a:r>
              <a:rPr lang="en-US" dirty="0"/>
              <a:t> Construction</a:t>
            </a:r>
            <a:endParaRPr lang="en-GB" dirty="0"/>
          </a:p>
        </p:txBody>
      </p:sp>
      <p:sp>
        <p:nvSpPr>
          <p:cNvPr id="3" name="Content Placeholder 2"/>
          <p:cNvSpPr>
            <a:spLocks noGrp="1"/>
          </p:cNvSpPr>
          <p:nvPr>
            <p:ph idx="1"/>
          </p:nvPr>
        </p:nvSpPr>
        <p:spPr/>
        <p:txBody>
          <a:bodyPr/>
          <a:lstStyle/>
          <a:p>
            <a:r>
              <a:rPr lang="en-US" dirty="0"/>
              <a:t>BERT base (uncased): takes in account </a:t>
            </a:r>
            <a:r>
              <a:rPr lang="en-US" dirty="0" err="1"/>
              <a:t>polysemous</a:t>
            </a:r>
            <a:r>
              <a:rPr lang="en-US" dirty="0"/>
              <a:t> words</a:t>
            </a:r>
          </a:p>
          <a:p>
            <a:r>
              <a:rPr lang="en-US" dirty="0"/>
              <a:t>Three variants:</a:t>
            </a:r>
          </a:p>
          <a:p>
            <a:pPr lvl="1"/>
            <a:r>
              <a:rPr lang="en-US" dirty="0"/>
              <a:t>Pre-trained: </a:t>
            </a:r>
            <a:r>
              <a:rPr lang="en-US" dirty="0" err="1"/>
              <a:t>BookCorpus</a:t>
            </a:r>
            <a:r>
              <a:rPr lang="en-US" dirty="0"/>
              <a:t> and Wikipedia</a:t>
            </a:r>
          </a:p>
          <a:p>
            <a:pPr lvl="2"/>
            <a:r>
              <a:rPr lang="en-US" dirty="0"/>
              <a:t>Uses general word semantics</a:t>
            </a:r>
          </a:p>
          <a:p>
            <a:pPr lvl="1"/>
            <a:r>
              <a:rPr lang="en-US" dirty="0"/>
              <a:t>Post-trained: 50,000 reviews from the Yelp dataset</a:t>
            </a:r>
          </a:p>
          <a:p>
            <a:pPr lvl="2"/>
            <a:r>
              <a:rPr lang="en-US" dirty="0"/>
              <a:t>Takes domain word semantics into account</a:t>
            </a:r>
          </a:p>
          <a:p>
            <a:pPr lvl="1"/>
            <a:r>
              <a:rPr lang="en-US" dirty="0"/>
              <a:t>Fine-tuned: 100,000 reviews from the Yelp dataset</a:t>
            </a:r>
          </a:p>
          <a:p>
            <a:pPr lvl="2"/>
            <a:r>
              <a:rPr lang="en-US" dirty="0"/>
              <a:t>Takes domain word polarity into account</a:t>
            </a:r>
          </a:p>
          <a:p>
            <a:r>
              <a:rPr lang="en-US" dirty="0"/>
              <a:t>Use 2D t-SNE diagrams to qualitatively evaluate the quality of the word </a:t>
            </a:r>
            <a:r>
              <a:rPr lang="en-US" dirty="0" err="1"/>
              <a:t>embeddings</a:t>
            </a:r>
            <a:endParaRPr lang="en-US" dirty="0"/>
          </a:p>
          <a:p>
            <a:r>
              <a:rPr lang="en-US" dirty="0"/>
              <a:t>BERT post-trained did not separate well the word meanings possibly due to the limited domain corpus</a:t>
            </a:r>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15</a:t>
            </a:fld>
            <a:endParaRPr lang="en-US">
              <a:solidFill>
                <a:srgbClr val="000000"/>
              </a:solidFill>
            </a:endParaRPr>
          </a:p>
        </p:txBody>
      </p:sp>
    </p:spTree>
    <p:extLst>
      <p:ext uri="{BB962C8B-B14F-4D97-AF65-F5344CB8AC3E}">
        <p14:creationId xmlns:p14="http://schemas.microsoft.com/office/powerpoint/2010/main" val="307494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Polysemy-Aware Word </a:t>
            </a:r>
            <a:r>
              <a:rPr lang="en-US" dirty="0" err="1"/>
              <a:t>Embeddings</a:t>
            </a:r>
            <a:endParaRPr lang="en-GB" dirty="0"/>
          </a:p>
        </p:txBody>
      </p:sp>
      <p:sp>
        <p:nvSpPr>
          <p:cNvPr id="3" name="Content Placeholder 2"/>
          <p:cNvSpPr>
            <a:spLocks noGrp="1"/>
          </p:cNvSpPr>
          <p:nvPr>
            <p:ph idx="1"/>
          </p:nvPr>
        </p:nvSpPr>
        <p:spPr/>
        <p:txBody>
          <a:bodyPr/>
          <a:lstStyle/>
          <a:p>
            <a:r>
              <a:rPr lang="en-US" dirty="0"/>
              <a:t>Pre-trained BERT</a:t>
            </a:r>
          </a:p>
          <a:p>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16</a:t>
            </a:fld>
            <a:endParaRPr lang="en-US">
              <a:solidFill>
                <a:srgbClr val="0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26" y="2322599"/>
            <a:ext cx="6351293" cy="3764303"/>
          </a:xfrm>
          <a:prstGeom prst="rect">
            <a:avLst/>
          </a:prstGeom>
        </p:spPr>
      </p:pic>
      <p:sp>
        <p:nvSpPr>
          <p:cNvPr id="7" name="Content Placeholder 2"/>
          <p:cNvSpPr txBox="1">
            <a:spLocks/>
          </p:cNvSpPr>
          <p:nvPr/>
        </p:nvSpPr>
        <p:spPr bwMode="auto">
          <a:xfrm>
            <a:off x="7223288" y="2306603"/>
            <a:ext cx="4481014" cy="3780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10000"/>
              </a:spcBef>
              <a:spcAft>
                <a:spcPct val="10000"/>
              </a:spcAft>
              <a:buChar char="•"/>
              <a:defRPr sz="2400">
                <a:solidFill>
                  <a:schemeClr val="tx1"/>
                </a:solidFill>
                <a:latin typeface="+mn-lt"/>
                <a:ea typeface="+mn-ea"/>
                <a:cs typeface="+mn-cs"/>
              </a:defRPr>
            </a:lvl1pPr>
            <a:lvl2pPr marL="742950" indent="-285750" algn="l" rtl="0" eaLnBrk="0" fontAlgn="base" hangingPunct="0">
              <a:spcBef>
                <a:spcPct val="10000"/>
              </a:spcBef>
              <a:spcAft>
                <a:spcPct val="10000"/>
              </a:spcAft>
              <a:buChar char="–"/>
              <a:defRPr sz="2000">
                <a:solidFill>
                  <a:schemeClr val="tx1"/>
                </a:solidFill>
                <a:latin typeface="+mn-lt"/>
              </a:defRPr>
            </a:lvl2pPr>
            <a:lvl3pPr marL="1143000" indent="-228600" algn="l" rtl="0" eaLnBrk="0" fontAlgn="base" hangingPunct="0">
              <a:spcBef>
                <a:spcPct val="10000"/>
              </a:spcBef>
              <a:spcAft>
                <a:spcPct val="10000"/>
              </a:spcAft>
              <a:buChar char="•"/>
              <a:defRPr>
                <a:solidFill>
                  <a:schemeClr val="tx1"/>
                </a:solidFill>
                <a:latin typeface="+mn-lt"/>
              </a:defRPr>
            </a:lvl3pPr>
            <a:lvl4pPr marL="1600200" indent="-228600" algn="l" rtl="0" eaLnBrk="0" fontAlgn="base" hangingPunct="0">
              <a:spcBef>
                <a:spcPct val="10000"/>
              </a:spcBef>
              <a:spcAft>
                <a:spcPct val="10000"/>
              </a:spcAft>
              <a:buChar char="–"/>
              <a:defRPr sz="1600">
                <a:solidFill>
                  <a:schemeClr val="tx1"/>
                </a:solidFill>
                <a:latin typeface="+mn-lt"/>
              </a:defRPr>
            </a:lvl4pPr>
            <a:lvl5pPr marL="2057400" indent="-228600" algn="l" rtl="0" eaLnBrk="0" fontAlgn="base" hangingPunct="0">
              <a:spcBef>
                <a:spcPct val="10000"/>
              </a:spcBef>
              <a:spcAft>
                <a:spcPct val="10000"/>
              </a:spcAft>
              <a:buChar char="»"/>
              <a:defRPr sz="1400">
                <a:solidFill>
                  <a:schemeClr val="tx1"/>
                </a:solidFill>
                <a:latin typeface="+mn-lt"/>
              </a:defRPr>
            </a:lvl5pPr>
            <a:lvl6pPr marL="2514600" indent="-228600" algn="l" rtl="0" fontAlgn="base">
              <a:spcBef>
                <a:spcPct val="10000"/>
              </a:spcBef>
              <a:spcAft>
                <a:spcPct val="10000"/>
              </a:spcAft>
              <a:buChar char="»"/>
              <a:defRPr sz="1400">
                <a:solidFill>
                  <a:schemeClr val="tx1"/>
                </a:solidFill>
                <a:latin typeface="+mn-lt"/>
              </a:defRPr>
            </a:lvl6pPr>
            <a:lvl7pPr marL="2971800" indent="-228600" algn="l" rtl="0" fontAlgn="base">
              <a:spcBef>
                <a:spcPct val="10000"/>
              </a:spcBef>
              <a:spcAft>
                <a:spcPct val="10000"/>
              </a:spcAft>
              <a:buChar char="»"/>
              <a:defRPr sz="1400">
                <a:solidFill>
                  <a:schemeClr val="tx1"/>
                </a:solidFill>
                <a:latin typeface="+mn-lt"/>
              </a:defRPr>
            </a:lvl7pPr>
            <a:lvl8pPr marL="3429000" indent="-228600" algn="l" rtl="0" fontAlgn="base">
              <a:spcBef>
                <a:spcPct val="10000"/>
              </a:spcBef>
              <a:spcAft>
                <a:spcPct val="10000"/>
              </a:spcAft>
              <a:buChar char="»"/>
              <a:defRPr sz="1400">
                <a:solidFill>
                  <a:schemeClr val="tx1"/>
                </a:solidFill>
                <a:latin typeface="+mn-lt"/>
              </a:defRPr>
            </a:lvl8pPr>
            <a:lvl9pPr marL="3886200" indent="-228600" algn="l" rtl="0" fontAlgn="base">
              <a:spcBef>
                <a:spcPct val="10000"/>
              </a:spcBef>
              <a:spcAft>
                <a:spcPct val="10000"/>
              </a:spcAft>
              <a:buChar char="»"/>
              <a:defRPr sz="1400">
                <a:solidFill>
                  <a:schemeClr val="tx1"/>
                </a:solidFill>
                <a:latin typeface="+mn-lt"/>
              </a:defRPr>
            </a:lvl9pPr>
          </a:lstStyle>
          <a:p>
            <a:r>
              <a:rPr lang="en-US" sz="2000" kern="0" dirty="0"/>
              <a:t>Good separation of “</a:t>
            </a:r>
            <a:r>
              <a:rPr lang="en-US" sz="2000" kern="0" dirty="0" err="1"/>
              <a:t>Turkey#A</a:t>
            </a:r>
            <a:r>
              <a:rPr lang="en-US" sz="2000" kern="0" dirty="0"/>
              <a:t>” (animal) and “</a:t>
            </a:r>
            <a:r>
              <a:rPr lang="en-US" sz="2000" kern="0" dirty="0" err="1"/>
              <a:t>Turkey#B</a:t>
            </a:r>
            <a:r>
              <a:rPr lang="en-US" sz="2000" kern="0" dirty="0"/>
              <a:t>” (country)</a:t>
            </a:r>
          </a:p>
          <a:p>
            <a:r>
              <a:rPr lang="en-US" sz="2000" kern="0" dirty="0"/>
              <a:t>“Pizza” is near “</a:t>
            </a:r>
            <a:r>
              <a:rPr lang="en-US" sz="2000" kern="0" dirty="0" err="1"/>
              <a:t>Turkey#A</a:t>
            </a:r>
            <a:r>
              <a:rPr lang="en-US" sz="2000" kern="0" dirty="0"/>
              <a:t>” and “Italy” is near “</a:t>
            </a:r>
            <a:r>
              <a:rPr lang="en-US" sz="2000" kern="0" dirty="0" err="1"/>
              <a:t>Turkey#B</a:t>
            </a:r>
            <a:r>
              <a:rPr lang="en-US" sz="2000" kern="0" dirty="0"/>
              <a:t>” (as expected)</a:t>
            </a:r>
            <a:endParaRPr lang="en-GB" sz="2000" kern="0" dirty="0"/>
          </a:p>
        </p:txBody>
      </p:sp>
    </p:spTree>
    <p:extLst>
      <p:ext uri="{BB962C8B-B14F-4D97-AF65-F5344CB8AC3E}">
        <p14:creationId xmlns:p14="http://schemas.microsoft.com/office/powerpoint/2010/main" val="2682259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Sentiment-Aware Word </a:t>
            </a:r>
            <a:r>
              <a:rPr lang="en-US" dirty="0" err="1"/>
              <a:t>Embeddings</a:t>
            </a:r>
            <a:endParaRPr lang="en-GB" dirty="0"/>
          </a:p>
        </p:txBody>
      </p:sp>
      <p:sp>
        <p:nvSpPr>
          <p:cNvPr id="3" name="Content Placeholder 2"/>
          <p:cNvSpPr>
            <a:spLocks noGrp="1"/>
          </p:cNvSpPr>
          <p:nvPr>
            <p:ph idx="1"/>
          </p:nvPr>
        </p:nvSpPr>
        <p:spPr/>
        <p:txBody>
          <a:bodyPr/>
          <a:lstStyle/>
          <a:p>
            <a:r>
              <a:rPr lang="en-US" dirty="0"/>
              <a:t>Pre-trained BERT</a:t>
            </a:r>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17</a:t>
            </a:fld>
            <a:endParaRPr lang="en-US">
              <a:solidFill>
                <a:srgbClr val="000000"/>
              </a:solidFill>
            </a:endParaRPr>
          </a:p>
        </p:txBody>
      </p:sp>
      <p:sp>
        <p:nvSpPr>
          <p:cNvPr id="9" name="Content Placeholder 2"/>
          <p:cNvSpPr txBox="1">
            <a:spLocks/>
          </p:cNvSpPr>
          <p:nvPr/>
        </p:nvSpPr>
        <p:spPr bwMode="auto">
          <a:xfrm>
            <a:off x="7223288" y="2306603"/>
            <a:ext cx="4481014" cy="3780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10000"/>
              </a:spcBef>
              <a:spcAft>
                <a:spcPct val="10000"/>
              </a:spcAft>
              <a:buChar char="•"/>
              <a:defRPr sz="2400">
                <a:solidFill>
                  <a:schemeClr val="tx1"/>
                </a:solidFill>
                <a:latin typeface="+mn-lt"/>
                <a:ea typeface="+mn-ea"/>
                <a:cs typeface="+mn-cs"/>
              </a:defRPr>
            </a:lvl1pPr>
            <a:lvl2pPr marL="742950" indent="-285750" algn="l" rtl="0" eaLnBrk="0" fontAlgn="base" hangingPunct="0">
              <a:spcBef>
                <a:spcPct val="10000"/>
              </a:spcBef>
              <a:spcAft>
                <a:spcPct val="10000"/>
              </a:spcAft>
              <a:buChar char="–"/>
              <a:defRPr sz="2000">
                <a:solidFill>
                  <a:schemeClr val="tx1"/>
                </a:solidFill>
                <a:latin typeface="+mn-lt"/>
              </a:defRPr>
            </a:lvl2pPr>
            <a:lvl3pPr marL="1143000" indent="-228600" algn="l" rtl="0" eaLnBrk="0" fontAlgn="base" hangingPunct="0">
              <a:spcBef>
                <a:spcPct val="10000"/>
              </a:spcBef>
              <a:spcAft>
                <a:spcPct val="10000"/>
              </a:spcAft>
              <a:buChar char="•"/>
              <a:defRPr>
                <a:solidFill>
                  <a:schemeClr val="tx1"/>
                </a:solidFill>
                <a:latin typeface="+mn-lt"/>
              </a:defRPr>
            </a:lvl3pPr>
            <a:lvl4pPr marL="1600200" indent="-228600" algn="l" rtl="0" eaLnBrk="0" fontAlgn="base" hangingPunct="0">
              <a:spcBef>
                <a:spcPct val="10000"/>
              </a:spcBef>
              <a:spcAft>
                <a:spcPct val="10000"/>
              </a:spcAft>
              <a:buChar char="–"/>
              <a:defRPr sz="1600">
                <a:solidFill>
                  <a:schemeClr val="tx1"/>
                </a:solidFill>
                <a:latin typeface="+mn-lt"/>
              </a:defRPr>
            </a:lvl4pPr>
            <a:lvl5pPr marL="2057400" indent="-228600" algn="l" rtl="0" eaLnBrk="0" fontAlgn="base" hangingPunct="0">
              <a:spcBef>
                <a:spcPct val="10000"/>
              </a:spcBef>
              <a:spcAft>
                <a:spcPct val="10000"/>
              </a:spcAft>
              <a:buChar char="»"/>
              <a:defRPr sz="1400">
                <a:solidFill>
                  <a:schemeClr val="tx1"/>
                </a:solidFill>
                <a:latin typeface="+mn-lt"/>
              </a:defRPr>
            </a:lvl5pPr>
            <a:lvl6pPr marL="2514600" indent="-228600" algn="l" rtl="0" fontAlgn="base">
              <a:spcBef>
                <a:spcPct val="10000"/>
              </a:spcBef>
              <a:spcAft>
                <a:spcPct val="10000"/>
              </a:spcAft>
              <a:buChar char="»"/>
              <a:defRPr sz="1400">
                <a:solidFill>
                  <a:schemeClr val="tx1"/>
                </a:solidFill>
                <a:latin typeface="+mn-lt"/>
              </a:defRPr>
            </a:lvl6pPr>
            <a:lvl7pPr marL="2971800" indent="-228600" algn="l" rtl="0" fontAlgn="base">
              <a:spcBef>
                <a:spcPct val="10000"/>
              </a:spcBef>
              <a:spcAft>
                <a:spcPct val="10000"/>
              </a:spcAft>
              <a:buChar char="»"/>
              <a:defRPr sz="1400">
                <a:solidFill>
                  <a:schemeClr val="tx1"/>
                </a:solidFill>
                <a:latin typeface="+mn-lt"/>
              </a:defRPr>
            </a:lvl7pPr>
            <a:lvl8pPr marL="3429000" indent="-228600" algn="l" rtl="0" fontAlgn="base">
              <a:spcBef>
                <a:spcPct val="10000"/>
              </a:spcBef>
              <a:spcAft>
                <a:spcPct val="10000"/>
              </a:spcAft>
              <a:buChar char="»"/>
              <a:defRPr sz="1400">
                <a:solidFill>
                  <a:schemeClr val="tx1"/>
                </a:solidFill>
                <a:latin typeface="+mn-lt"/>
              </a:defRPr>
            </a:lvl8pPr>
            <a:lvl9pPr marL="3886200" indent="-228600" algn="l" rtl="0" fontAlgn="base">
              <a:spcBef>
                <a:spcPct val="10000"/>
              </a:spcBef>
              <a:spcAft>
                <a:spcPct val="10000"/>
              </a:spcAft>
              <a:buChar char="»"/>
              <a:defRPr sz="1400">
                <a:solidFill>
                  <a:schemeClr val="tx1"/>
                </a:solidFill>
                <a:latin typeface="+mn-lt"/>
              </a:defRPr>
            </a:lvl9pPr>
          </a:lstStyle>
          <a:p>
            <a:r>
              <a:rPr lang="en-US" sz="2000" kern="0" dirty="0"/>
              <a:t>Poor separation of “hate” and “love”</a:t>
            </a:r>
          </a:p>
          <a:p>
            <a:endParaRPr lang="en-GB" sz="2000" kern="0"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521" y="2284498"/>
            <a:ext cx="6341875" cy="3706871"/>
          </a:xfrm>
          <a:prstGeom prst="rect">
            <a:avLst/>
          </a:prstGeom>
        </p:spPr>
      </p:pic>
    </p:spTree>
    <p:extLst>
      <p:ext uri="{BB962C8B-B14F-4D97-AF65-F5344CB8AC3E}">
        <p14:creationId xmlns:p14="http://schemas.microsoft.com/office/powerpoint/2010/main" val="3327877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Sentiment-Aware Word </a:t>
            </a:r>
            <a:r>
              <a:rPr lang="en-US" dirty="0" err="1"/>
              <a:t>Embeddings</a:t>
            </a:r>
            <a:endParaRPr lang="en-GB" dirty="0"/>
          </a:p>
        </p:txBody>
      </p:sp>
      <p:sp>
        <p:nvSpPr>
          <p:cNvPr id="9" name="Content Placeholder 8"/>
          <p:cNvSpPr>
            <a:spLocks noGrp="1"/>
          </p:cNvSpPr>
          <p:nvPr>
            <p:ph idx="1"/>
          </p:nvPr>
        </p:nvSpPr>
        <p:spPr/>
        <p:txBody>
          <a:bodyPr/>
          <a:lstStyle/>
          <a:p>
            <a:r>
              <a:rPr lang="en-US" dirty="0"/>
              <a:t>Fine-tuned BERT</a:t>
            </a:r>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18</a:t>
            </a:fld>
            <a:endParaRPr lang="en-US">
              <a:solidFill>
                <a:srgbClr val="000000"/>
              </a:solidFill>
            </a:endParaRPr>
          </a:p>
        </p:txBody>
      </p:sp>
      <p:sp>
        <p:nvSpPr>
          <p:cNvPr id="7" name="Content Placeholder 2"/>
          <p:cNvSpPr txBox="1">
            <a:spLocks/>
          </p:cNvSpPr>
          <p:nvPr/>
        </p:nvSpPr>
        <p:spPr bwMode="auto">
          <a:xfrm>
            <a:off x="7223288" y="2306603"/>
            <a:ext cx="4481014" cy="3780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10000"/>
              </a:spcBef>
              <a:spcAft>
                <a:spcPct val="10000"/>
              </a:spcAft>
              <a:buChar char="•"/>
              <a:defRPr sz="2400">
                <a:solidFill>
                  <a:schemeClr val="tx1"/>
                </a:solidFill>
                <a:latin typeface="+mn-lt"/>
                <a:ea typeface="+mn-ea"/>
                <a:cs typeface="+mn-cs"/>
              </a:defRPr>
            </a:lvl1pPr>
            <a:lvl2pPr marL="742950" indent="-285750" algn="l" rtl="0" eaLnBrk="0" fontAlgn="base" hangingPunct="0">
              <a:spcBef>
                <a:spcPct val="10000"/>
              </a:spcBef>
              <a:spcAft>
                <a:spcPct val="10000"/>
              </a:spcAft>
              <a:buChar char="–"/>
              <a:defRPr sz="2000">
                <a:solidFill>
                  <a:schemeClr val="tx1"/>
                </a:solidFill>
                <a:latin typeface="+mn-lt"/>
              </a:defRPr>
            </a:lvl2pPr>
            <a:lvl3pPr marL="1143000" indent="-228600" algn="l" rtl="0" eaLnBrk="0" fontAlgn="base" hangingPunct="0">
              <a:spcBef>
                <a:spcPct val="10000"/>
              </a:spcBef>
              <a:spcAft>
                <a:spcPct val="10000"/>
              </a:spcAft>
              <a:buChar char="•"/>
              <a:defRPr>
                <a:solidFill>
                  <a:schemeClr val="tx1"/>
                </a:solidFill>
                <a:latin typeface="+mn-lt"/>
              </a:defRPr>
            </a:lvl3pPr>
            <a:lvl4pPr marL="1600200" indent="-228600" algn="l" rtl="0" eaLnBrk="0" fontAlgn="base" hangingPunct="0">
              <a:spcBef>
                <a:spcPct val="10000"/>
              </a:spcBef>
              <a:spcAft>
                <a:spcPct val="10000"/>
              </a:spcAft>
              <a:buChar char="–"/>
              <a:defRPr sz="1600">
                <a:solidFill>
                  <a:schemeClr val="tx1"/>
                </a:solidFill>
                <a:latin typeface="+mn-lt"/>
              </a:defRPr>
            </a:lvl4pPr>
            <a:lvl5pPr marL="2057400" indent="-228600" algn="l" rtl="0" eaLnBrk="0" fontAlgn="base" hangingPunct="0">
              <a:spcBef>
                <a:spcPct val="10000"/>
              </a:spcBef>
              <a:spcAft>
                <a:spcPct val="10000"/>
              </a:spcAft>
              <a:buChar char="»"/>
              <a:defRPr sz="1400">
                <a:solidFill>
                  <a:schemeClr val="tx1"/>
                </a:solidFill>
                <a:latin typeface="+mn-lt"/>
              </a:defRPr>
            </a:lvl5pPr>
            <a:lvl6pPr marL="2514600" indent="-228600" algn="l" rtl="0" fontAlgn="base">
              <a:spcBef>
                <a:spcPct val="10000"/>
              </a:spcBef>
              <a:spcAft>
                <a:spcPct val="10000"/>
              </a:spcAft>
              <a:buChar char="»"/>
              <a:defRPr sz="1400">
                <a:solidFill>
                  <a:schemeClr val="tx1"/>
                </a:solidFill>
                <a:latin typeface="+mn-lt"/>
              </a:defRPr>
            </a:lvl6pPr>
            <a:lvl7pPr marL="2971800" indent="-228600" algn="l" rtl="0" fontAlgn="base">
              <a:spcBef>
                <a:spcPct val="10000"/>
              </a:spcBef>
              <a:spcAft>
                <a:spcPct val="10000"/>
              </a:spcAft>
              <a:buChar char="»"/>
              <a:defRPr sz="1400">
                <a:solidFill>
                  <a:schemeClr val="tx1"/>
                </a:solidFill>
                <a:latin typeface="+mn-lt"/>
              </a:defRPr>
            </a:lvl7pPr>
            <a:lvl8pPr marL="3429000" indent="-228600" algn="l" rtl="0" fontAlgn="base">
              <a:spcBef>
                <a:spcPct val="10000"/>
              </a:spcBef>
              <a:spcAft>
                <a:spcPct val="10000"/>
              </a:spcAft>
              <a:buChar char="»"/>
              <a:defRPr sz="1400">
                <a:solidFill>
                  <a:schemeClr val="tx1"/>
                </a:solidFill>
                <a:latin typeface="+mn-lt"/>
              </a:defRPr>
            </a:lvl8pPr>
            <a:lvl9pPr marL="3886200" indent="-228600" algn="l" rtl="0" fontAlgn="base">
              <a:spcBef>
                <a:spcPct val="10000"/>
              </a:spcBef>
              <a:spcAft>
                <a:spcPct val="10000"/>
              </a:spcAft>
              <a:buChar char="»"/>
              <a:defRPr sz="1400">
                <a:solidFill>
                  <a:schemeClr val="tx1"/>
                </a:solidFill>
                <a:latin typeface="+mn-lt"/>
              </a:defRPr>
            </a:lvl9pPr>
          </a:lstStyle>
          <a:p>
            <a:r>
              <a:rPr lang="en-US" sz="2000" kern="0" dirty="0"/>
              <a:t>Good separation of words with different polarity</a:t>
            </a:r>
          </a:p>
          <a:p>
            <a:endParaRPr lang="en-GB" sz="2000" kern="0"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222" y="2306602"/>
            <a:ext cx="6303079" cy="3722524"/>
          </a:xfrm>
          <a:prstGeom prst="rect">
            <a:avLst/>
          </a:prstGeom>
        </p:spPr>
      </p:pic>
    </p:spTree>
    <p:extLst>
      <p:ext uri="{BB962C8B-B14F-4D97-AF65-F5344CB8AC3E}">
        <p14:creationId xmlns:p14="http://schemas.microsoft.com/office/powerpoint/2010/main" val="2199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Skeletal Ontology Building</a:t>
            </a:r>
            <a:endParaRPr lang="en-GB" dirty="0"/>
          </a:p>
        </p:txBody>
      </p:sp>
      <p:sp>
        <p:nvSpPr>
          <p:cNvPr id="3" name="Content Placeholder 2"/>
          <p:cNvSpPr>
            <a:spLocks noGrp="1"/>
          </p:cNvSpPr>
          <p:nvPr>
            <p:ph idx="1"/>
          </p:nvPr>
        </p:nvSpPr>
        <p:spPr/>
        <p:txBody>
          <a:bodyPr/>
          <a:lstStyle/>
          <a:p>
            <a:r>
              <a:rPr lang="en-US" dirty="0"/>
              <a:t>The ontology has two main classes:</a:t>
            </a:r>
          </a:p>
          <a:p>
            <a:pPr lvl="1"/>
            <a:r>
              <a:rPr lang="en-US" i="1" dirty="0" err="1"/>
              <a:t>SentimentValue</a:t>
            </a:r>
            <a:r>
              <a:rPr lang="en-US" dirty="0"/>
              <a:t> has two subclasses: </a:t>
            </a:r>
            <a:r>
              <a:rPr lang="en-US" i="1" dirty="0"/>
              <a:t>Positive</a:t>
            </a:r>
            <a:r>
              <a:rPr lang="en-US" dirty="0"/>
              <a:t>  and </a:t>
            </a:r>
            <a:r>
              <a:rPr lang="en-US" i="1" dirty="0"/>
              <a:t>Negative</a:t>
            </a:r>
            <a:endParaRPr lang="en-US" dirty="0"/>
          </a:p>
          <a:p>
            <a:pPr lvl="1"/>
            <a:r>
              <a:rPr lang="en-US" i="1" dirty="0"/>
              <a:t>Mention</a:t>
            </a:r>
            <a:r>
              <a:rPr lang="en-US" dirty="0"/>
              <a:t> has four subclasses:</a:t>
            </a:r>
          </a:p>
          <a:p>
            <a:pPr lvl="2"/>
            <a:r>
              <a:rPr lang="en-US" i="1" dirty="0" err="1"/>
              <a:t>ActionMention</a:t>
            </a:r>
            <a:r>
              <a:rPr lang="en-US" dirty="0"/>
              <a:t>: represents verbs</a:t>
            </a:r>
          </a:p>
          <a:p>
            <a:pPr lvl="2"/>
            <a:r>
              <a:rPr lang="en-US" i="1" dirty="0" err="1"/>
              <a:t>EntityMention</a:t>
            </a:r>
            <a:r>
              <a:rPr lang="en-US" dirty="0"/>
              <a:t>: represents nouns</a:t>
            </a:r>
          </a:p>
          <a:p>
            <a:pPr lvl="2"/>
            <a:r>
              <a:rPr lang="en-US" i="1" dirty="0" err="1"/>
              <a:t>PropertyMentio</a:t>
            </a:r>
            <a:r>
              <a:rPr lang="en-US" dirty="0" err="1"/>
              <a:t>n</a:t>
            </a:r>
            <a:r>
              <a:rPr lang="en-US" dirty="0"/>
              <a:t>: represents adjectives</a:t>
            </a:r>
          </a:p>
          <a:p>
            <a:pPr lvl="2"/>
            <a:r>
              <a:rPr lang="en-US" i="1" dirty="0" err="1"/>
              <a:t>ModifierMention</a:t>
            </a:r>
            <a:r>
              <a:rPr lang="en-US" dirty="0"/>
              <a:t>: represents adverbs</a:t>
            </a:r>
          </a:p>
          <a:p>
            <a:r>
              <a:rPr lang="en-US" dirty="0"/>
              <a:t>Each </a:t>
            </a:r>
            <a:r>
              <a:rPr lang="en-US" i="1" dirty="0"/>
              <a:t>Mention</a:t>
            </a:r>
            <a:r>
              <a:rPr lang="en-US" dirty="0"/>
              <a:t> class has two subclasses (where &lt;</a:t>
            </a:r>
            <a:r>
              <a:rPr lang="en-US" i="1" dirty="0"/>
              <a:t>Type&gt;</a:t>
            </a:r>
            <a:r>
              <a:rPr lang="en-US" dirty="0"/>
              <a:t> denotes </a:t>
            </a:r>
            <a:r>
              <a:rPr lang="en-US" i="1" dirty="0"/>
              <a:t>Action</a:t>
            </a:r>
            <a:r>
              <a:rPr lang="en-US" dirty="0"/>
              <a:t>, </a:t>
            </a:r>
            <a:r>
              <a:rPr lang="en-US" i="1" dirty="0"/>
              <a:t>Entity</a:t>
            </a:r>
            <a:r>
              <a:rPr lang="en-US" dirty="0"/>
              <a:t>, </a:t>
            </a:r>
            <a:r>
              <a:rPr lang="en-US" i="1" dirty="0"/>
              <a:t>Property, or Modifier</a:t>
            </a:r>
            <a:r>
              <a:rPr lang="en-US" dirty="0"/>
              <a:t>):</a:t>
            </a:r>
          </a:p>
          <a:p>
            <a:pPr lvl="1"/>
            <a:r>
              <a:rPr lang="en-US" i="1" dirty="0" err="1"/>
              <a:t>GenericPositive</a:t>
            </a:r>
            <a:r>
              <a:rPr lang="en-US" i="1" dirty="0"/>
              <a:t>&lt;Type&gt;</a:t>
            </a:r>
            <a:r>
              <a:rPr lang="en-US" dirty="0"/>
              <a:t>:</a:t>
            </a:r>
            <a:r>
              <a:rPr lang="en-US" i="1" dirty="0"/>
              <a:t> </a:t>
            </a:r>
            <a:r>
              <a:rPr lang="en-US" dirty="0"/>
              <a:t>also a subclass of </a:t>
            </a:r>
            <a:r>
              <a:rPr lang="en-US" i="1" dirty="0"/>
              <a:t>Positive </a:t>
            </a:r>
          </a:p>
          <a:p>
            <a:pPr lvl="1"/>
            <a:r>
              <a:rPr lang="en-US" i="1" dirty="0" err="1"/>
              <a:t>GenericNegative</a:t>
            </a:r>
            <a:r>
              <a:rPr lang="en-US" i="1" dirty="0"/>
              <a:t>&lt;Type&gt;</a:t>
            </a:r>
            <a:r>
              <a:rPr lang="en-US" dirty="0"/>
              <a:t>: also a subclass of </a:t>
            </a:r>
            <a:r>
              <a:rPr lang="en-US" i="1" dirty="0"/>
              <a:t>Negative</a:t>
            </a:r>
          </a:p>
          <a:p>
            <a:pPr lvl="1"/>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19</a:t>
            </a:fld>
            <a:endParaRPr lang="en-US">
              <a:solidFill>
                <a:srgbClr val="000000"/>
              </a:solidFill>
            </a:endParaRPr>
          </a:p>
        </p:txBody>
      </p:sp>
    </p:spTree>
    <p:extLst>
      <p:ext uri="{BB962C8B-B14F-4D97-AF65-F5344CB8AC3E}">
        <p14:creationId xmlns:p14="http://schemas.microsoft.com/office/powerpoint/2010/main" val="2497707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Contents</a:t>
            </a:r>
          </a:p>
        </p:txBody>
      </p:sp>
      <p:sp>
        <p:nvSpPr>
          <p:cNvPr id="7" name="Content Placeholder 6"/>
          <p:cNvSpPr>
            <a:spLocks noGrp="1"/>
          </p:cNvSpPr>
          <p:nvPr>
            <p:ph idx="1"/>
          </p:nvPr>
        </p:nvSpPr>
        <p:spPr/>
        <p:txBody>
          <a:bodyPr/>
          <a:lstStyle/>
          <a:p>
            <a:pPr eaLnBrk="1" hangingPunct="1"/>
            <a:r>
              <a:rPr lang="en-US" altLang="en-US" dirty="0"/>
              <a:t>Motivation</a:t>
            </a:r>
          </a:p>
          <a:p>
            <a:pPr eaLnBrk="1" hangingPunct="1"/>
            <a:endParaRPr lang="en-US" altLang="en-US" sz="800" dirty="0"/>
          </a:p>
          <a:p>
            <a:pPr eaLnBrk="1" hangingPunct="1"/>
            <a:r>
              <a:rPr lang="en-US" altLang="en-US" dirty="0"/>
              <a:t>Related Work</a:t>
            </a:r>
          </a:p>
          <a:p>
            <a:pPr eaLnBrk="1" hangingPunct="1"/>
            <a:endParaRPr lang="en-US" altLang="en-US" sz="800" dirty="0"/>
          </a:p>
          <a:p>
            <a:pPr eaLnBrk="1" hangingPunct="1"/>
            <a:r>
              <a:rPr lang="en-US" altLang="en-US" dirty="0"/>
              <a:t>Data</a:t>
            </a:r>
          </a:p>
          <a:p>
            <a:pPr eaLnBrk="1" hangingPunct="1"/>
            <a:endParaRPr lang="en-US" altLang="en-US" sz="800" dirty="0"/>
          </a:p>
          <a:p>
            <a:pPr eaLnBrk="1" hangingPunct="1"/>
            <a:r>
              <a:rPr lang="en-US" altLang="en-US" dirty="0"/>
              <a:t>Methodology</a:t>
            </a:r>
          </a:p>
          <a:p>
            <a:pPr eaLnBrk="1" hangingPunct="1"/>
            <a:endParaRPr lang="en-US" altLang="en-US" sz="800" dirty="0"/>
          </a:p>
          <a:p>
            <a:pPr eaLnBrk="1" hangingPunct="1"/>
            <a:r>
              <a:rPr lang="en-US" altLang="en-US" dirty="0"/>
              <a:t>Evaluation</a:t>
            </a:r>
          </a:p>
          <a:p>
            <a:pPr eaLnBrk="1" hangingPunct="1"/>
            <a:endParaRPr lang="en-US" altLang="en-US" sz="800" dirty="0"/>
          </a:p>
          <a:p>
            <a:pPr eaLnBrk="1" hangingPunct="1"/>
            <a:r>
              <a:rPr lang="en-US" altLang="en-US" dirty="0"/>
              <a:t>Conclusion</a:t>
            </a:r>
          </a:p>
          <a:p>
            <a:pPr marL="0" indent="0">
              <a:buNone/>
            </a:pPr>
            <a:endParaRPr lang="en-US"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a:t>
            </a:fld>
            <a:endParaRPr lang="en-US">
              <a:solidFill>
                <a:srgbClr val="000000"/>
              </a:solidFill>
            </a:endParaRPr>
          </a:p>
        </p:txBody>
      </p:sp>
    </p:spTree>
    <p:extLst>
      <p:ext uri="{BB962C8B-B14F-4D97-AF65-F5344CB8AC3E}">
        <p14:creationId xmlns:p14="http://schemas.microsoft.com/office/powerpoint/2010/main" val="32666033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Skeletal Ontology Building</a:t>
            </a:r>
            <a:endParaRPr lang="en-GB" dirty="0"/>
          </a:p>
        </p:txBody>
      </p:sp>
      <p:sp>
        <p:nvSpPr>
          <p:cNvPr id="3" name="Content Placeholder 2"/>
          <p:cNvSpPr>
            <a:spLocks noGrp="1"/>
          </p:cNvSpPr>
          <p:nvPr>
            <p:ph idx="1"/>
          </p:nvPr>
        </p:nvSpPr>
        <p:spPr/>
        <p:txBody>
          <a:bodyPr/>
          <a:lstStyle/>
          <a:p>
            <a:r>
              <a:rPr lang="en-US" dirty="0"/>
              <a:t>Each aspect has the form CATEGORY#ATTRIBUTE and for each </a:t>
            </a:r>
            <a:r>
              <a:rPr lang="en-US" i="1" dirty="0"/>
              <a:t>&lt;Type&gt;Mention</a:t>
            </a:r>
            <a:r>
              <a:rPr lang="en-US" dirty="0"/>
              <a:t> we generate two subclasses:</a:t>
            </a:r>
          </a:p>
          <a:p>
            <a:pPr lvl="1"/>
            <a:r>
              <a:rPr lang="en-US" i="1" dirty="0"/>
              <a:t>&lt;Category&gt;&lt;Type&gt;Mention</a:t>
            </a:r>
          </a:p>
          <a:p>
            <a:pPr lvl="1"/>
            <a:r>
              <a:rPr lang="en-US" i="1" dirty="0"/>
              <a:t>&lt;Attribute&gt;&lt;Type&gt;Mention</a:t>
            </a:r>
          </a:p>
          <a:p>
            <a:r>
              <a:rPr lang="en-US" dirty="0"/>
              <a:t>We consider all seven aspect categories: FOOD, AMBIENCE, DRINKS, LOCATION, RESTAURANT, EXPERIENCE, and SERVICE</a:t>
            </a:r>
            <a:endParaRPr lang="en-US" i="1" dirty="0"/>
          </a:p>
          <a:p>
            <a:r>
              <a:rPr lang="en-US" dirty="0"/>
              <a:t> We consider only three attributes: PRICES, QUALITY, STYLE&amp;OPTIONS (split in STYLE and OPTIONS), as GENERAL, MISCELLANEOUS</a:t>
            </a:r>
            <a:r>
              <a:rPr lang="en-GB" dirty="0"/>
              <a:t> are too general</a:t>
            </a:r>
          </a:p>
          <a:p>
            <a:r>
              <a:rPr lang="en-US" dirty="0"/>
              <a:t>For each </a:t>
            </a:r>
            <a:r>
              <a:rPr lang="en-US" i="1" dirty="0"/>
              <a:t>&lt;Category/Attribute&gt;&lt;Type&gt;Mention </a:t>
            </a:r>
            <a:r>
              <a:rPr lang="en-US" dirty="0"/>
              <a:t>we add two subclasses:</a:t>
            </a:r>
          </a:p>
          <a:p>
            <a:pPr lvl="1"/>
            <a:r>
              <a:rPr lang="en-US" i="1" dirty="0"/>
              <a:t>&lt;Category/Attribute&gt;Positive&lt;Type&gt;</a:t>
            </a:r>
            <a:endParaRPr lang="en-US" dirty="0"/>
          </a:p>
          <a:p>
            <a:pPr lvl="1"/>
            <a:r>
              <a:rPr lang="en-US" i="1" dirty="0"/>
              <a:t>&lt;Category/Attribute&gt;Negative&lt;Type&gt;</a:t>
            </a:r>
          </a:p>
          <a:p>
            <a:pPr lvl="1"/>
            <a:endParaRPr lang="en-GB" dirty="0"/>
          </a:p>
          <a:p>
            <a:endParaRPr lang="en-US"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20</a:t>
            </a:fld>
            <a:endParaRPr lang="en-US">
              <a:solidFill>
                <a:srgbClr val="000000"/>
              </a:solidFill>
            </a:endParaRPr>
          </a:p>
        </p:txBody>
      </p:sp>
    </p:spTree>
    <p:extLst>
      <p:ext uri="{BB962C8B-B14F-4D97-AF65-F5344CB8AC3E}">
        <p14:creationId xmlns:p14="http://schemas.microsoft.com/office/powerpoint/2010/main" val="3144746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Skeletal Ontology Building</a:t>
            </a:r>
            <a:endParaRPr lang="en-GB" dirty="0"/>
          </a:p>
        </p:txBody>
      </p:sp>
      <p:sp>
        <p:nvSpPr>
          <p:cNvPr id="3" name="Content Placeholder 2"/>
          <p:cNvSpPr>
            <a:spLocks noGrp="1"/>
          </p:cNvSpPr>
          <p:nvPr>
            <p:ph idx="1"/>
          </p:nvPr>
        </p:nvSpPr>
        <p:spPr/>
        <p:txBody>
          <a:bodyPr/>
          <a:lstStyle/>
          <a:p>
            <a:r>
              <a:rPr lang="en-US" dirty="0"/>
              <a:t>To each</a:t>
            </a:r>
            <a:r>
              <a:rPr lang="en-US" i="1" dirty="0"/>
              <a:t> &lt;Category/Attribute&gt;&lt;Type&gt;Mention</a:t>
            </a:r>
            <a:r>
              <a:rPr lang="en-US" dirty="0"/>
              <a:t> we attach two properties:</a:t>
            </a:r>
          </a:p>
          <a:p>
            <a:pPr lvl="1"/>
            <a:r>
              <a:rPr lang="en-US" i="1" dirty="0" err="1"/>
              <a:t>lex</a:t>
            </a:r>
            <a:r>
              <a:rPr lang="en-US" dirty="0"/>
              <a:t>: denotes an associated lexical representation</a:t>
            </a:r>
          </a:p>
          <a:p>
            <a:pPr lvl="1"/>
            <a:r>
              <a:rPr lang="en-US" i="1" dirty="0"/>
              <a:t>aspect</a:t>
            </a:r>
            <a:r>
              <a:rPr lang="en-US" dirty="0"/>
              <a:t>: denotes a corresponding aspect of the format CATEGORY#ATTRIBUTE</a:t>
            </a:r>
          </a:p>
          <a:p>
            <a:r>
              <a:rPr lang="en-US" i="1" dirty="0" err="1"/>
              <a:t>GenericPositive</a:t>
            </a:r>
            <a:r>
              <a:rPr lang="en-US" i="1" dirty="0"/>
              <a:t>&lt;Type&gt; </a:t>
            </a:r>
            <a:r>
              <a:rPr lang="en-US" dirty="0"/>
              <a:t>and </a:t>
            </a:r>
            <a:r>
              <a:rPr lang="en-US" i="1" dirty="0" err="1"/>
              <a:t>GenericNegative</a:t>
            </a:r>
            <a:r>
              <a:rPr lang="en-US" i="1" dirty="0"/>
              <a:t>&lt;Type&gt;</a:t>
            </a:r>
            <a:r>
              <a:rPr lang="en-US" dirty="0"/>
              <a:t> have initially defined subclasses that denote concepts associated to general concepts that have lexical representations such as ‘hate’, ‘love’, ‘good’, ‘bad’, ‘disappointment’, and ‘satisfaction’</a:t>
            </a:r>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21</a:t>
            </a:fld>
            <a:endParaRPr lang="en-US">
              <a:solidFill>
                <a:srgbClr val="000000"/>
              </a:solidFill>
            </a:endParaRPr>
          </a:p>
        </p:txBody>
      </p:sp>
    </p:spTree>
    <p:extLst>
      <p:ext uri="{BB962C8B-B14F-4D97-AF65-F5344CB8AC3E}">
        <p14:creationId xmlns:p14="http://schemas.microsoft.com/office/powerpoint/2010/main" val="32338410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Skeletal Ontology Building</a:t>
            </a:r>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22</a:t>
            </a:fld>
            <a:endParaRPr lang="en-US">
              <a:solidFill>
                <a:srgbClr val="000000"/>
              </a:solidFill>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7199" y="1475444"/>
            <a:ext cx="4535607" cy="4737189"/>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379" y="1475444"/>
            <a:ext cx="4733925" cy="4733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01420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 Selection</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5952" y="1600201"/>
                <a:ext cx="10972800" cy="4525963"/>
              </a:xfrm>
            </p:spPr>
            <p:txBody>
              <a:bodyPr/>
              <a:lstStyle/>
              <a:p>
                <a:r>
                  <a:rPr lang="en-US" dirty="0"/>
                  <a:t>Stanford POS tagger used to extract nouns, verbs, adjectives, and adverbs</a:t>
                </a:r>
              </a:p>
              <a:p>
                <a:r>
                  <a:rPr lang="en-US" dirty="0"/>
                  <a:t>11 Mention base classes for aspects: </a:t>
                </a:r>
                <a:r>
                  <a:rPr lang="en-US" i="1" dirty="0"/>
                  <a:t>A</a:t>
                </a:r>
                <a:r>
                  <a:rPr lang="en-US" dirty="0"/>
                  <a:t> = {</a:t>
                </a:r>
                <a:r>
                  <a:rPr lang="en-US" i="1" dirty="0"/>
                  <a:t>Restaurant</a:t>
                </a:r>
                <a:r>
                  <a:rPr lang="en-US" dirty="0"/>
                  <a:t>, </a:t>
                </a:r>
                <a:r>
                  <a:rPr lang="en-US" i="1" dirty="0"/>
                  <a:t>Location</a:t>
                </a:r>
                <a:r>
                  <a:rPr lang="en-US" dirty="0"/>
                  <a:t>, </a:t>
                </a:r>
                <a:r>
                  <a:rPr lang="en-US" i="1" dirty="0"/>
                  <a:t>Food</a:t>
                </a:r>
                <a:r>
                  <a:rPr lang="en-US" dirty="0"/>
                  <a:t>, </a:t>
                </a:r>
                <a:r>
                  <a:rPr lang="en-US" i="1" dirty="0"/>
                  <a:t>Drinks</a:t>
                </a:r>
                <a:r>
                  <a:rPr lang="en-US" dirty="0"/>
                  <a:t>, </a:t>
                </a:r>
                <a:r>
                  <a:rPr lang="en-US" i="1" dirty="0"/>
                  <a:t>Price</a:t>
                </a:r>
                <a:r>
                  <a:rPr lang="en-US" dirty="0"/>
                  <a:t>, </a:t>
                </a:r>
                <a:r>
                  <a:rPr lang="en-US" i="1" dirty="0"/>
                  <a:t>Experience</a:t>
                </a:r>
                <a:r>
                  <a:rPr lang="en-US" dirty="0"/>
                  <a:t>, </a:t>
                </a:r>
                <a:r>
                  <a:rPr lang="en-US" i="1" dirty="0"/>
                  <a:t>Service</a:t>
                </a:r>
                <a:r>
                  <a:rPr lang="en-US" dirty="0"/>
                  <a:t>, </a:t>
                </a:r>
                <a:r>
                  <a:rPr lang="en-US" i="1" dirty="0"/>
                  <a:t>Ambiance</a:t>
                </a:r>
                <a:r>
                  <a:rPr lang="en-US" dirty="0"/>
                  <a:t>, </a:t>
                </a:r>
                <a:r>
                  <a:rPr lang="en-US" i="1" dirty="0"/>
                  <a:t>Quality</a:t>
                </a:r>
                <a:r>
                  <a:rPr lang="en-US" dirty="0"/>
                  <a:t>, </a:t>
                </a:r>
                <a:r>
                  <a:rPr lang="en-US" i="1" dirty="0"/>
                  <a:t>Style</a:t>
                </a:r>
                <a:r>
                  <a:rPr lang="en-US" dirty="0"/>
                  <a:t>, and </a:t>
                </a:r>
                <a:r>
                  <a:rPr lang="en-US" i="1" dirty="0"/>
                  <a:t>Options</a:t>
                </a:r>
                <a:r>
                  <a:rPr lang="en-US" dirty="0"/>
                  <a:t>}</a:t>
                </a:r>
              </a:p>
              <a:p>
                <a:pPr lvl="1"/>
                <a:r>
                  <a:rPr lang="en-US" dirty="0"/>
                  <a:t>For each base  aspect class we compute the average of the word </a:t>
                </a:r>
                <a:r>
                  <a:rPr lang="en-US" dirty="0" err="1"/>
                  <a:t>embeddings</a:t>
                </a:r>
                <a:r>
                  <a:rPr lang="en-US" dirty="0"/>
                  <a:t> associated to the class lexical representations (assume non-ambiguous meaning for these lexical representations)</a:t>
                </a:r>
              </a:p>
              <a:p>
                <a:r>
                  <a:rPr lang="en-US" dirty="0"/>
                  <a:t>We use </a:t>
                </a:r>
                <a:r>
                  <a:rPr lang="en-US" b="1" dirty="0"/>
                  <a:t>Mention Class Similarity (MCS)</a:t>
                </a:r>
                <a:r>
                  <a:rPr lang="en-US" dirty="0"/>
                  <a:t> to find terms that are specific for our domain:</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𝑀𝐶𝑆</m:t>
                      </m:r>
                      <m:d>
                        <m:dPr>
                          <m:ctrlPr>
                            <a:rPr lang="en-US" i="1">
                              <a:latin typeface="Cambria Math" panose="02040503050406030204" pitchFamily="18" charset="0"/>
                            </a:rPr>
                          </m:ctrlPr>
                        </m:dPr>
                        <m:e>
                          <m:r>
                            <a:rPr lang="en-US" b="0" i="1" smtClean="0">
                              <a:latin typeface="Cambria Math"/>
                            </a:rPr>
                            <m:t>𝑖</m:t>
                          </m:r>
                        </m:e>
                      </m:d>
                      <m:r>
                        <a:rPr lang="en-US" i="1">
                          <a:latin typeface="Cambria Math"/>
                        </a:rPr>
                        <m:t>=</m:t>
                      </m:r>
                      <m:func>
                        <m:funcPr>
                          <m:ctrlPr>
                            <a:rPr lang="en-US" i="1">
                              <a:latin typeface="Cambria Math" panose="02040503050406030204" pitchFamily="18" charset="0"/>
                            </a:rPr>
                          </m:ctrlPr>
                        </m:funcPr>
                        <m:fName>
                          <m:limLow>
                            <m:limLowPr>
                              <m:ctrlPr>
                                <a:rPr lang="en-US" i="1">
                                  <a:latin typeface="Cambria Math" panose="02040503050406030204" pitchFamily="18" charset="0"/>
                                </a:rPr>
                              </m:ctrlPr>
                            </m:limLowPr>
                            <m:e>
                              <m:r>
                                <m:rPr>
                                  <m:sty m:val="p"/>
                                </m:rPr>
                                <a:rPr lang="en-US">
                                  <a:latin typeface="Cambria Math"/>
                                </a:rPr>
                                <m:t>max</m:t>
                              </m:r>
                            </m:e>
                            <m:lim>
                              <m:r>
                                <a:rPr lang="en-US" b="0" i="1" smtClean="0">
                                  <a:latin typeface="Cambria Math"/>
                                </a:rPr>
                                <m:t>𝑎</m:t>
                              </m:r>
                              <m:r>
                                <a:rPr lang="en-US" b="0" i="1" smtClean="0">
                                  <a:latin typeface="Cambria Math"/>
                                </a:rPr>
                                <m:t>∈</m:t>
                              </m:r>
                              <m:r>
                                <a:rPr lang="en-US" b="0" i="1" smtClean="0">
                                  <a:latin typeface="Cambria Math"/>
                                </a:rPr>
                                <m:t>𝐴</m:t>
                              </m:r>
                            </m:lim>
                          </m:limLow>
                        </m:fName>
                        <m:e>
                          <m:d>
                            <m:dPr>
                              <m:ctrlPr>
                                <a:rPr lang="en-US" i="1">
                                  <a:latin typeface="Cambria Math" panose="02040503050406030204" pitchFamily="18" charset="0"/>
                                </a:rPr>
                              </m:ctrlPr>
                            </m:dPr>
                            <m:e>
                              <m:f>
                                <m:fPr>
                                  <m:ctrlPr>
                                    <a:rPr lang="en-US"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a:rPr>
                                        <m:t>𝑣</m:t>
                                      </m:r>
                                    </m:e>
                                    <m:sub>
                                      <m:r>
                                        <a:rPr lang="en-US" b="0" i="1" smtClean="0">
                                          <a:latin typeface="Cambria Math"/>
                                        </a:rPr>
                                        <m:t>𝑖</m:t>
                                      </m:r>
                                    </m:sub>
                                  </m:sSub>
                                  <m:r>
                                    <a:rPr lang="en-US" b="0" i="1" smtClean="0">
                                      <a:latin typeface="Cambria Math"/>
                                    </a:rPr>
                                    <m:t> </m:t>
                                  </m:r>
                                  <m:sSub>
                                    <m:sSubPr>
                                      <m:ctrlPr>
                                        <a:rPr lang="en-US" b="0" i="1" smtClean="0">
                                          <a:latin typeface="Cambria Math" panose="02040503050406030204" pitchFamily="18" charset="0"/>
                                        </a:rPr>
                                      </m:ctrlPr>
                                    </m:sSubPr>
                                    <m:e>
                                      <m:r>
                                        <a:rPr lang="en-US" b="0" i="1" smtClean="0">
                                          <a:latin typeface="Cambria Math"/>
                                        </a:rPr>
                                        <m:t>𝑣</m:t>
                                      </m:r>
                                    </m:e>
                                    <m:sub>
                                      <m:r>
                                        <a:rPr lang="en-US" b="0" i="1" smtClean="0">
                                          <a:latin typeface="Cambria Math"/>
                                        </a:rPr>
                                        <m:t>𝑎</m:t>
                                      </m:r>
                                    </m:sub>
                                  </m:sSub>
                                </m:num>
                                <m:den>
                                  <m:d>
                                    <m:dPr>
                                      <m:begChr m:val="‖"/>
                                      <m:endChr m:val="‖"/>
                                      <m:ctrlPr>
                                        <a:rPr lang="en-US"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a:rPr>
                                            <m:t>𝑣</m:t>
                                          </m:r>
                                        </m:e>
                                        <m:sub>
                                          <m:r>
                                            <a:rPr lang="en-US" b="0" i="1" smtClean="0">
                                              <a:latin typeface="Cambria Math"/>
                                            </a:rPr>
                                            <m:t>𝑖</m:t>
                                          </m:r>
                                        </m:sub>
                                      </m:sSub>
                                    </m:e>
                                  </m:d>
                                  <m:r>
                                    <a:rPr lang="en-US" b="0" i="1" smtClean="0">
                                      <a:latin typeface="Cambria Math"/>
                                    </a:rPr>
                                    <m:t> </m:t>
                                  </m:r>
                                  <m:d>
                                    <m:dPr>
                                      <m:begChr m:val="‖"/>
                                      <m:endChr m:val="‖"/>
                                      <m:ctrlPr>
                                        <a:rPr lang="en-US" i="1" smtClean="0">
                                          <a:latin typeface="Cambria Math" panose="02040503050406030204" pitchFamily="18" charset="0"/>
                                        </a:rPr>
                                      </m:ctrlPr>
                                    </m:dPr>
                                    <m:e>
                                      <m:sSub>
                                        <m:sSubPr>
                                          <m:ctrlPr>
                                            <a:rPr lang="en-US" b="0" i="1" smtClean="0">
                                              <a:latin typeface="Cambria Math" panose="02040503050406030204" pitchFamily="18" charset="0"/>
                                            </a:rPr>
                                          </m:ctrlPr>
                                        </m:sSubPr>
                                        <m:e>
                                          <m:r>
                                            <a:rPr lang="en-US" b="0" i="1" smtClean="0">
                                              <a:latin typeface="Cambria Math"/>
                                            </a:rPr>
                                            <m:t>𝑣</m:t>
                                          </m:r>
                                        </m:e>
                                        <m:sub>
                                          <m:r>
                                            <a:rPr lang="en-US" b="0" i="1" smtClean="0">
                                              <a:latin typeface="Cambria Math"/>
                                            </a:rPr>
                                            <m:t>𝑎</m:t>
                                          </m:r>
                                        </m:sub>
                                      </m:sSub>
                                    </m:e>
                                  </m:d>
                                </m:den>
                              </m:f>
                            </m:e>
                          </m:d>
                        </m:e>
                      </m:func>
                    </m:oMath>
                  </m:oMathPara>
                </a14:m>
                <a:br>
                  <a:rPr lang="en-US" dirty="0"/>
                </a:br>
                <a:r>
                  <a:rPr lang="en-US" dirty="0"/>
                  <a:t>    where </a:t>
                </a:r>
                <a14:m>
                  <m:oMath xmlns:m="http://schemas.openxmlformats.org/officeDocument/2006/math">
                    <m:r>
                      <a:rPr lang="en-US" sz="2400" b="0" i="1" smtClean="0">
                        <a:latin typeface="Cambria Math"/>
                      </a:rPr>
                      <m:t>𝑖</m:t>
                    </m:r>
                    <m:r>
                      <a:rPr lang="en-US" sz="2400" i="1">
                        <a:latin typeface="Cambria Math"/>
                      </a:rPr>
                      <m:t> </m:t>
                    </m:r>
                  </m:oMath>
                </a14:m>
                <a:r>
                  <a:rPr lang="en-GB" sz="2400" dirty="0"/>
                  <a:t>is a term found in our domain corpus and </a:t>
                </a:r>
                <a14:m>
                  <m:oMath xmlns:m="http://schemas.openxmlformats.org/officeDocument/2006/math">
                    <m:r>
                      <a:rPr lang="en-US" b="0" i="1" smtClean="0">
                        <a:latin typeface="Cambria Math"/>
                      </a:rPr>
                      <m:t>𝑎</m:t>
                    </m:r>
                  </m:oMath>
                </a14:m>
                <a:r>
                  <a:rPr lang="en-US" dirty="0"/>
                  <a:t> is one of the basic</a:t>
                </a:r>
                <a:br>
                  <a:rPr lang="en-US" dirty="0"/>
                </a:br>
                <a:r>
                  <a:rPr lang="en-US" dirty="0"/>
                  <a:t>    aspects (</a:t>
                </a:r>
                <a14:m>
                  <m:oMath xmlns:m="http://schemas.openxmlformats.org/officeDocument/2006/math">
                    <m:r>
                      <a:rPr lang="en-US" b="0" i="1" smtClean="0">
                        <a:latin typeface="Cambria Math"/>
                      </a:rPr>
                      <m:t>𝑣</m:t>
                    </m:r>
                  </m:oMath>
                </a14:m>
                <a:r>
                  <a:rPr lang="en-US" dirty="0"/>
                  <a:t> denotes the associated vectors)</a:t>
                </a:r>
              </a:p>
              <a:p>
                <a:pPr lvl="1"/>
                <a:endParaRPr lang="en-US" dirty="0"/>
              </a:p>
              <a:p>
                <a:endParaRPr lang="en-GB" i="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5952" y="1600201"/>
                <a:ext cx="10972800" cy="4525963"/>
              </a:xfrm>
              <a:blipFill rotWithShape="1">
                <a:blip r:embed="rId2"/>
                <a:stretch>
                  <a:fillRect l="-778" t="-943" b="-6199"/>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23</a:t>
            </a:fld>
            <a:endParaRPr lang="en-US">
              <a:solidFill>
                <a:srgbClr val="000000"/>
              </a:solidFill>
            </a:endParaRPr>
          </a:p>
        </p:txBody>
      </p:sp>
    </p:spTree>
    <p:extLst>
      <p:ext uri="{BB962C8B-B14F-4D97-AF65-F5344CB8AC3E}">
        <p14:creationId xmlns:p14="http://schemas.microsoft.com/office/powerpoint/2010/main" val="1071673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 Selection</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Words that have an MCS value below a certain threshold (0.68, given by the tradeoff between accuracy and coverage on our data) are removed</a:t>
                </a:r>
              </a:p>
              <a:p>
                <a:r>
                  <a:rPr lang="en-US" dirty="0"/>
                  <a:t>After obtaining the relevant terms, we compute the average word embedding (as a word can have different embeddings) – the high MCS values ensure that the selected terms have only one meaning associated – to determine new MCS values that give the order of the suggested terms</a:t>
                </a:r>
              </a:p>
              <a:p>
                <a:r>
                  <a:rPr lang="en-US" dirty="0"/>
                  <a:t>In order to suggest the right amount of words, per POS, a minimum threshold for MCS needs to be determined:</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𝑇</m:t>
                      </m:r>
                      <m:sSubSup>
                        <m:sSubSupPr>
                          <m:ctrlPr>
                            <a:rPr lang="en-US" b="0" i="1" smtClean="0">
                              <a:latin typeface="Cambria Math" panose="02040503050406030204" pitchFamily="18" charset="0"/>
                            </a:rPr>
                          </m:ctrlPr>
                        </m:sSubSupPr>
                        <m:e>
                          <m:r>
                            <a:rPr lang="en-US" b="0" i="1" smtClean="0">
                              <a:latin typeface="Cambria Math"/>
                            </a:rPr>
                            <m:t>𝐻</m:t>
                          </m:r>
                        </m:e>
                        <m:sub>
                          <m:r>
                            <a:rPr lang="en-US" b="0" i="1" smtClean="0">
                              <a:latin typeface="Cambria Math"/>
                            </a:rPr>
                            <m:t>𝑝𝑜𝑠</m:t>
                          </m:r>
                        </m:sub>
                        <m:sup>
                          <m:r>
                            <a:rPr lang="en-US" b="0" i="1" smtClean="0">
                              <a:latin typeface="Cambria Math"/>
                            </a:rPr>
                            <m:t>∗</m:t>
                          </m:r>
                        </m:sup>
                      </m:sSubSup>
                      <m:r>
                        <a:rPr lang="en-US" i="1">
                          <a:latin typeface="Cambria Math"/>
                        </a:rPr>
                        <m:t>=</m:t>
                      </m:r>
                      <m:func>
                        <m:funcPr>
                          <m:ctrlPr>
                            <a:rPr lang="en-US" i="1">
                              <a:latin typeface="Cambria Math" panose="02040503050406030204" pitchFamily="18" charset="0"/>
                            </a:rPr>
                          </m:ctrlPr>
                        </m:funcPr>
                        <m:fName>
                          <m:limLow>
                            <m:limLowPr>
                              <m:ctrlPr>
                                <a:rPr lang="en-US" i="1">
                                  <a:latin typeface="Cambria Math" panose="02040503050406030204" pitchFamily="18" charset="0"/>
                                </a:rPr>
                              </m:ctrlPr>
                            </m:limLowPr>
                            <m:e>
                              <m:r>
                                <m:rPr>
                                  <m:sty m:val="p"/>
                                </m:rPr>
                                <a:rPr lang="en-US">
                                  <a:latin typeface="Cambria Math"/>
                                </a:rPr>
                                <m:t>max</m:t>
                              </m:r>
                            </m:e>
                            <m:lim>
                              <m:r>
                                <a:rPr lang="en-US" b="0" i="1" smtClean="0">
                                  <a:latin typeface="Cambria Math"/>
                                </a:rPr>
                                <m:t>𝑇</m:t>
                              </m:r>
                              <m:sSub>
                                <m:sSubPr>
                                  <m:ctrlPr>
                                    <a:rPr lang="en-US" b="0" i="1" smtClean="0">
                                      <a:latin typeface="Cambria Math" panose="02040503050406030204" pitchFamily="18" charset="0"/>
                                    </a:rPr>
                                  </m:ctrlPr>
                                </m:sSubPr>
                                <m:e>
                                  <m:r>
                                    <a:rPr lang="en-US" b="0" i="1" smtClean="0">
                                      <a:latin typeface="Cambria Math"/>
                                    </a:rPr>
                                    <m:t>𝐻</m:t>
                                  </m:r>
                                </m:e>
                                <m:sub>
                                  <m:r>
                                    <a:rPr lang="en-US" b="0" i="1" smtClean="0">
                                      <a:latin typeface="Cambria Math"/>
                                    </a:rPr>
                                    <m:t>𝑝𝑜𝑠</m:t>
                                  </m:r>
                                </m:sub>
                              </m:sSub>
                            </m:lim>
                          </m:limLow>
                        </m:fName>
                        <m:e>
                          <m:d>
                            <m:dPr>
                              <m:ctrlPr>
                                <a:rPr lang="en-US" i="1">
                                  <a:latin typeface="Cambria Math" panose="02040503050406030204" pitchFamily="18" charset="0"/>
                                </a:rPr>
                              </m:ctrlPr>
                            </m:dPr>
                            <m:e>
                              <m:f>
                                <m:fPr>
                                  <m:ctrlPr>
                                    <a:rPr lang="en-US" i="1">
                                      <a:latin typeface="Cambria Math" panose="02040503050406030204" pitchFamily="18" charset="0"/>
                                    </a:rPr>
                                  </m:ctrlPr>
                                </m:fPr>
                                <m:num>
                                  <m:r>
                                    <a:rPr lang="en-US" b="0" i="1" smtClean="0">
                                      <a:latin typeface="Cambria Math"/>
                                    </a:rPr>
                                    <m:t>𝑎𝑐𝑐𝑒𝑝𝑡𝑒𝑑</m:t>
                                  </m:r>
                                </m:num>
                                <m:den>
                                  <m:r>
                                    <a:rPr lang="en-US" b="0" i="1" smtClean="0">
                                      <a:latin typeface="Cambria Math"/>
                                    </a:rPr>
                                    <m:t>𝑛</m:t>
                                  </m:r>
                                  <m:r>
                                    <a:rPr lang="en-US" b="0" i="1" smtClean="0">
                                      <a:latin typeface="Cambria Math"/>
                                    </a:rPr>
                                    <m:t>+1</m:t>
                                  </m:r>
                                </m:den>
                              </m:f>
                            </m:e>
                          </m:d>
                        </m:e>
                      </m:func>
                    </m:oMath>
                  </m:oMathPara>
                </a14:m>
                <a:endParaRPr lang="en-US" dirty="0"/>
              </a:p>
              <a:p>
                <a:pPr marL="0" indent="0">
                  <a:buNone/>
                </a:pPr>
                <a:r>
                  <a:rPr lang="en-US" dirty="0"/>
                  <a:t>    where </a:t>
                </a:r>
                <a14:m>
                  <m:oMath xmlns:m="http://schemas.openxmlformats.org/officeDocument/2006/math">
                    <m:r>
                      <a:rPr lang="en-US" b="0" i="1" smtClean="0">
                        <a:latin typeface="Cambria Math"/>
                      </a:rPr>
                      <m:t>𝑎𝑐𝑐𝑒𝑝𝑡𝑒𝑑</m:t>
                    </m:r>
                  </m:oMath>
                </a14:m>
                <a:r>
                  <a:rPr lang="en-GB" dirty="0"/>
                  <a:t> denotes the number of accepted terms and </a:t>
                </a:r>
                <a14:m>
                  <m:oMath xmlns:m="http://schemas.openxmlformats.org/officeDocument/2006/math">
                    <m:r>
                      <a:rPr lang="en-US" i="1">
                        <a:latin typeface="Cambria Math"/>
                      </a:rPr>
                      <m:t>𝑛</m:t>
                    </m:r>
                  </m:oMath>
                </a14:m>
                <a:r>
                  <a:rPr lang="en-GB" dirty="0"/>
                  <a:t> is the number</a:t>
                </a:r>
                <a:br>
                  <a:rPr lang="en-GB" dirty="0"/>
                </a:br>
                <a:r>
                  <a:rPr lang="en-GB" dirty="0"/>
                  <a:t>    of suggested terms (</a:t>
                </a:r>
                <a14:m>
                  <m:oMath xmlns:m="http://schemas.openxmlformats.org/officeDocument/2006/math">
                    <m:r>
                      <a:rPr lang="en-US" i="1">
                        <a:latin typeface="Cambria Math"/>
                      </a:rPr>
                      <m:t>+1</m:t>
                    </m:r>
                  </m:oMath>
                </a14:m>
                <a:r>
                  <a:rPr lang="en-GB" dirty="0"/>
                  <a:t> avoids threshold of 100%)</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22" t="-943" r="-1167" b="-10782"/>
                </a:stretch>
              </a:blipFill>
            </p:spPr>
            <p:txBody>
              <a:bodyPr/>
              <a:lstStyle/>
              <a:p>
                <a:r>
                  <a:rPr lang="nl-NL">
                    <a:noFill/>
                  </a:rPr>
                  <a:t> </a:t>
                </a:r>
              </a:p>
            </p:txBody>
          </p:sp>
        </mc:Fallback>
      </mc:AlternateContent>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24</a:t>
            </a:fld>
            <a:endParaRPr lang="en-US">
              <a:solidFill>
                <a:srgbClr val="000000"/>
              </a:solidFill>
            </a:endParaRPr>
          </a:p>
        </p:txBody>
      </p:sp>
    </p:spTree>
    <p:extLst>
      <p:ext uri="{BB962C8B-B14F-4D97-AF65-F5344CB8AC3E}">
        <p14:creationId xmlns:p14="http://schemas.microsoft.com/office/powerpoint/2010/main" val="2005841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 Selection</a:t>
            </a:r>
            <a:endParaRPr lang="en-GB" dirty="0"/>
          </a:p>
        </p:txBody>
      </p:sp>
      <p:sp>
        <p:nvSpPr>
          <p:cNvPr id="3" name="Content Placeholder 2"/>
          <p:cNvSpPr>
            <a:spLocks noGrp="1"/>
          </p:cNvSpPr>
          <p:nvPr>
            <p:ph idx="1"/>
          </p:nvPr>
        </p:nvSpPr>
        <p:spPr/>
        <p:txBody>
          <a:bodyPr/>
          <a:lstStyle/>
          <a:p>
            <a:r>
              <a:rPr lang="en-US" dirty="0"/>
              <a:t>If a term is a noun or a verb:</a:t>
            </a:r>
          </a:p>
          <a:p>
            <a:pPr lvl="1"/>
            <a:r>
              <a:rPr lang="en-US" dirty="0"/>
              <a:t>The user decides if it is an </a:t>
            </a:r>
            <a:r>
              <a:rPr lang="en-US" i="1" dirty="0"/>
              <a:t>Aspect Mention</a:t>
            </a:r>
            <a:r>
              <a:rPr lang="en-US" dirty="0"/>
              <a:t> or a </a:t>
            </a:r>
            <a:r>
              <a:rPr lang="en-US" i="1" dirty="0"/>
              <a:t>Sentiment Mention</a:t>
            </a:r>
          </a:p>
          <a:p>
            <a:r>
              <a:rPr lang="en-US" dirty="0"/>
              <a:t>If a term is an adjective or an adverb:</a:t>
            </a:r>
          </a:p>
          <a:p>
            <a:pPr lvl="1"/>
            <a:r>
              <a:rPr lang="en-US" dirty="0"/>
              <a:t>The term is automatically designated as a </a:t>
            </a:r>
            <a:r>
              <a:rPr lang="en-US" i="1" dirty="0" err="1"/>
              <a:t>SentimentMention</a:t>
            </a:r>
            <a:endParaRPr lang="en-US" i="1" dirty="0"/>
          </a:p>
          <a:p>
            <a:r>
              <a:rPr lang="en-US" dirty="0"/>
              <a:t>If a term is a </a:t>
            </a:r>
            <a:r>
              <a:rPr lang="en-US" i="1" dirty="0" err="1"/>
              <a:t>SentimentMention</a:t>
            </a:r>
            <a:r>
              <a:rPr lang="en-US" dirty="0"/>
              <a:t>:</a:t>
            </a:r>
          </a:p>
          <a:p>
            <a:pPr lvl="1"/>
            <a:r>
              <a:rPr lang="en-US" dirty="0"/>
              <a:t>The user decides if it is:</a:t>
            </a:r>
          </a:p>
          <a:p>
            <a:pPr lvl="2"/>
            <a:r>
              <a:rPr lang="en-US" dirty="0"/>
              <a:t>Type 1 </a:t>
            </a:r>
            <a:r>
              <a:rPr lang="en-US" i="1" dirty="0" err="1"/>
              <a:t>SentimentMention</a:t>
            </a:r>
            <a:endParaRPr lang="en-US" i="1" dirty="0"/>
          </a:p>
          <a:p>
            <a:pPr lvl="2"/>
            <a:r>
              <a:rPr lang="en-US" dirty="0"/>
              <a:t>Type 2 </a:t>
            </a:r>
            <a:r>
              <a:rPr lang="en-US" i="1" dirty="0" err="1"/>
              <a:t>SentimentMention</a:t>
            </a:r>
            <a:endParaRPr lang="en-US" i="1" dirty="0"/>
          </a:p>
          <a:p>
            <a:pPr lvl="2"/>
            <a:r>
              <a:rPr lang="en-US" dirty="0"/>
              <a:t>Type 3 </a:t>
            </a:r>
            <a:r>
              <a:rPr lang="en-US" i="1" dirty="0" err="1"/>
              <a:t>SentimentMention</a:t>
            </a:r>
            <a:endParaRPr lang="en-US" i="1" dirty="0"/>
          </a:p>
          <a:p>
            <a:r>
              <a:rPr lang="en-US" dirty="0"/>
              <a:t>For each accepted word we add all similar words that have a cosine similarity higher than a certain threshold (0.7) to the ontology, as well</a:t>
            </a:r>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25</a:t>
            </a:fld>
            <a:endParaRPr lang="en-US">
              <a:solidFill>
                <a:srgbClr val="000000"/>
              </a:solidFill>
            </a:endParaRPr>
          </a:p>
        </p:txBody>
      </p:sp>
    </p:spTree>
    <p:extLst>
      <p:ext uri="{BB962C8B-B14F-4D97-AF65-F5344CB8AC3E}">
        <p14:creationId xmlns:p14="http://schemas.microsoft.com/office/powerpoint/2010/main" val="2891476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Sentiment Term Clustering</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599" y="1600201"/>
                <a:ext cx="11195713" cy="4525963"/>
              </a:xfrm>
            </p:spPr>
            <p:txBody>
              <a:bodyPr/>
              <a:lstStyle/>
              <a:p>
                <a:r>
                  <a:rPr lang="en-US" dirty="0"/>
                  <a:t>Set of base positive words: P = {</a:t>
                </a:r>
                <a:r>
                  <a:rPr lang="en-GB" dirty="0"/>
                  <a:t>“good”, “decent”, “great”, “tasty”, “fantastic”, “solid”, “yummy”, “terrific”</a:t>
                </a:r>
                <a:r>
                  <a:rPr lang="en-US" dirty="0"/>
                  <a:t>}</a:t>
                </a:r>
              </a:p>
              <a:p>
                <a:r>
                  <a:rPr lang="en-US" dirty="0"/>
                  <a:t>Set of base negative words: N = {“bad”, “awful”, “horrible”, “terrible”, “poor”, “lousy”, “shitty”, “horrid”}</a:t>
                </a:r>
              </a:p>
              <a:p>
                <a:pPr marL="342900" lvl="1" indent="-342900">
                  <a:buFontTx/>
                  <a:buChar char="•"/>
                </a:pPr>
                <a:r>
                  <a:rPr lang="en-US" sz="2400" dirty="0">
                    <a:ea typeface="+mn-ea"/>
                    <a:cs typeface="+mn-cs"/>
                  </a:rPr>
                  <a:t>For each base sentiment word </a:t>
                </a:r>
                <a:r>
                  <a:rPr lang="en-US" sz="2400" dirty="0"/>
                  <a:t>we compute the average sentiment-aware word embedding (as a word can have different sentiment-aware word </a:t>
                </a:r>
                <a:r>
                  <a:rPr lang="en-US" sz="2400" dirty="0" err="1"/>
                  <a:t>embeddings</a:t>
                </a:r>
                <a:r>
                  <a:rPr lang="en-US" sz="2400" dirty="0"/>
                  <a:t>)</a:t>
                </a:r>
              </a:p>
              <a:p>
                <a:pPr marL="342900" lvl="1" indent="-342900">
                  <a:buFontTx/>
                  <a:buChar char="•"/>
                </a:pPr>
                <a:r>
                  <a:rPr lang="en-US" sz="2400" dirty="0">
                    <a:ea typeface="+mn-ea"/>
                    <a:cs typeface="+mn-cs"/>
                  </a:rPr>
                  <a:t>We calculate the </a:t>
                </a:r>
                <a:r>
                  <a:rPr lang="en-US" sz="2400" b="1" dirty="0">
                    <a:ea typeface="+mn-ea"/>
                    <a:cs typeface="+mn-cs"/>
                  </a:rPr>
                  <a:t>Positive Score</a:t>
                </a:r>
                <a:r>
                  <a:rPr lang="en-US" sz="2400" dirty="0">
                    <a:ea typeface="+mn-ea"/>
                    <a:cs typeface="+mn-cs"/>
                  </a:rPr>
                  <a:t> (</a:t>
                </a:r>
                <a:r>
                  <a:rPr lang="en-US" sz="2400" b="1" dirty="0">
                    <a:ea typeface="+mn-ea"/>
                    <a:cs typeface="+mn-cs"/>
                  </a:rPr>
                  <a:t>PS</a:t>
                </a:r>
                <a:r>
                  <a:rPr lang="en-US" sz="2400" dirty="0">
                    <a:ea typeface="+mn-ea"/>
                    <a:cs typeface="+mn-cs"/>
                  </a:rPr>
                  <a:t>) and </a:t>
                </a:r>
                <a:r>
                  <a:rPr lang="en-US" sz="2400" b="1" dirty="0">
                    <a:ea typeface="+mn-ea"/>
                    <a:cs typeface="+mn-cs"/>
                  </a:rPr>
                  <a:t>Negative Score</a:t>
                </a:r>
                <a:r>
                  <a:rPr lang="en-US" sz="2400" dirty="0">
                    <a:ea typeface="+mn-ea"/>
                    <a:cs typeface="+mn-cs"/>
                  </a:rPr>
                  <a:t> (</a:t>
                </a:r>
                <a:r>
                  <a:rPr lang="en-US" sz="2400" b="1" dirty="0">
                    <a:ea typeface="+mn-ea"/>
                    <a:cs typeface="+mn-cs"/>
                  </a:rPr>
                  <a:t>NS</a:t>
                </a:r>
                <a:r>
                  <a:rPr lang="en-US" sz="2400" dirty="0">
                    <a:ea typeface="+mn-ea"/>
                    <a:cs typeface="+mn-cs"/>
                  </a:rPr>
                  <a:t>):</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𝑃𝑆</m:t>
                      </m:r>
                      <m:d>
                        <m:dPr>
                          <m:ctrlPr>
                            <a:rPr lang="en-US" i="1">
                              <a:latin typeface="Cambria Math" panose="02040503050406030204" pitchFamily="18" charset="0"/>
                            </a:rPr>
                          </m:ctrlPr>
                        </m:dPr>
                        <m:e>
                          <m:r>
                            <a:rPr lang="en-US" i="1">
                              <a:latin typeface="Cambria Math"/>
                            </a:rPr>
                            <m:t>𝑖</m:t>
                          </m:r>
                        </m:e>
                      </m:d>
                      <m:r>
                        <a:rPr lang="en-US" i="1">
                          <a:latin typeface="Cambria Math"/>
                        </a:rPr>
                        <m:t>=</m:t>
                      </m:r>
                      <m:func>
                        <m:funcPr>
                          <m:ctrlPr>
                            <a:rPr lang="en-US" i="1">
                              <a:latin typeface="Cambria Math" panose="02040503050406030204" pitchFamily="18" charset="0"/>
                            </a:rPr>
                          </m:ctrlPr>
                        </m:funcPr>
                        <m:fName>
                          <m:limLow>
                            <m:limLowPr>
                              <m:ctrlPr>
                                <a:rPr lang="en-US" i="1">
                                  <a:latin typeface="Cambria Math" panose="02040503050406030204" pitchFamily="18" charset="0"/>
                                </a:rPr>
                              </m:ctrlPr>
                            </m:limLowPr>
                            <m:e>
                              <m:r>
                                <m:rPr>
                                  <m:sty m:val="p"/>
                                </m:rPr>
                                <a:rPr lang="en-US">
                                  <a:latin typeface="Cambria Math"/>
                                </a:rPr>
                                <m:t>max</m:t>
                              </m:r>
                            </m:e>
                            <m:lim>
                              <m:r>
                                <a:rPr lang="en-US" b="0" i="1" smtClean="0">
                                  <a:latin typeface="Cambria Math"/>
                                </a:rPr>
                                <m:t>𝑝</m:t>
                              </m:r>
                              <m:r>
                                <a:rPr lang="en-US" i="1">
                                  <a:latin typeface="Cambria Math"/>
                                </a:rPr>
                                <m:t>∈</m:t>
                              </m:r>
                              <m:r>
                                <a:rPr lang="en-US" b="0" i="1" smtClean="0">
                                  <a:latin typeface="Cambria Math"/>
                                </a:rPr>
                                <m:t>𝑃</m:t>
                              </m:r>
                            </m:lim>
                          </m:limLow>
                        </m:fName>
                        <m:e>
                          <m:d>
                            <m:dPr>
                              <m:ctrlPr>
                                <a:rPr lang="en-US" i="1">
                                  <a:latin typeface="Cambria Math" panose="02040503050406030204" pitchFamily="18" charset="0"/>
                                </a:rPr>
                              </m:ctrlPr>
                            </m:dPr>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a:rPr>
                                        <m:t>𝑣</m:t>
                                      </m:r>
                                    </m:e>
                                    <m:sub>
                                      <m:r>
                                        <a:rPr lang="en-US" i="1">
                                          <a:latin typeface="Cambria Math"/>
                                        </a:rPr>
                                        <m:t>𝑖</m:t>
                                      </m:r>
                                    </m:sub>
                                  </m:sSub>
                                  <m:r>
                                    <a:rPr lang="en-US" i="1">
                                      <a:latin typeface="Cambria Math"/>
                                    </a:rPr>
                                    <m:t> </m:t>
                                  </m:r>
                                  <m:sSub>
                                    <m:sSubPr>
                                      <m:ctrlPr>
                                        <a:rPr lang="en-US" i="1">
                                          <a:latin typeface="Cambria Math" panose="02040503050406030204" pitchFamily="18" charset="0"/>
                                        </a:rPr>
                                      </m:ctrlPr>
                                    </m:sSubPr>
                                    <m:e>
                                      <m:r>
                                        <a:rPr lang="en-US" i="1">
                                          <a:latin typeface="Cambria Math"/>
                                        </a:rPr>
                                        <m:t>𝑣</m:t>
                                      </m:r>
                                    </m:e>
                                    <m:sub>
                                      <m:r>
                                        <a:rPr lang="en-US" b="0" i="1" smtClean="0">
                                          <a:latin typeface="Cambria Math"/>
                                        </a:rPr>
                                        <m:t>𝑝</m:t>
                                      </m:r>
                                    </m:sub>
                                  </m:sSub>
                                </m:num>
                                <m:den>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a:rPr>
                                            <m:t>𝑣</m:t>
                                          </m:r>
                                        </m:e>
                                        <m:sub>
                                          <m:r>
                                            <a:rPr lang="en-US" i="1">
                                              <a:latin typeface="Cambria Math"/>
                                            </a:rPr>
                                            <m:t>𝑖</m:t>
                                          </m:r>
                                        </m:sub>
                                      </m:sSub>
                                    </m:e>
                                  </m:d>
                                  <m:r>
                                    <a:rPr lang="en-US" i="1">
                                      <a:latin typeface="Cambria Math"/>
                                    </a:rPr>
                                    <m:t> </m:t>
                                  </m:r>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a:rPr>
                                            <m:t>𝑣</m:t>
                                          </m:r>
                                        </m:e>
                                        <m:sub>
                                          <m:r>
                                            <a:rPr lang="en-US" b="0" i="1" smtClean="0">
                                              <a:latin typeface="Cambria Math"/>
                                            </a:rPr>
                                            <m:t>𝑝</m:t>
                                          </m:r>
                                        </m:sub>
                                      </m:sSub>
                                    </m:e>
                                  </m:d>
                                </m:den>
                              </m:f>
                            </m:e>
                          </m:d>
                        </m:e>
                      </m:func>
                      <m:r>
                        <a:rPr lang="en-US" b="0" i="1" smtClean="0">
                          <a:latin typeface="Cambria Math"/>
                        </a:rPr>
                        <m:t>       </m:t>
                      </m:r>
                      <m:r>
                        <a:rPr lang="en-US" b="0" i="1" smtClean="0">
                          <a:latin typeface="Cambria Math"/>
                        </a:rPr>
                        <m:t>𝑁𝑆</m:t>
                      </m:r>
                      <m:d>
                        <m:dPr>
                          <m:ctrlPr>
                            <a:rPr lang="en-US" i="1">
                              <a:latin typeface="Cambria Math" panose="02040503050406030204" pitchFamily="18" charset="0"/>
                            </a:rPr>
                          </m:ctrlPr>
                        </m:dPr>
                        <m:e>
                          <m:r>
                            <a:rPr lang="en-US" i="1">
                              <a:latin typeface="Cambria Math"/>
                            </a:rPr>
                            <m:t>𝑖</m:t>
                          </m:r>
                        </m:e>
                      </m:d>
                      <m:r>
                        <a:rPr lang="en-US" i="1">
                          <a:latin typeface="Cambria Math"/>
                        </a:rPr>
                        <m:t>=</m:t>
                      </m:r>
                      <m:func>
                        <m:funcPr>
                          <m:ctrlPr>
                            <a:rPr lang="en-US" i="1">
                              <a:latin typeface="Cambria Math" panose="02040503050406030204" pitchFamily="18" charset="0"/>
                            </a:rPr>
                          </m:ctrlPr>
                        </m:funcPr>
                        <m:fName>
                          <m:limLow>
                            <m:limLowPr>
                              <m:ctrlPr>
                                <a:rPr lang="en-US" i="1">
                                  <a:latin typeface="Cambria Math" panose="02040503050406030204" pitchFamily="18" charset="0"/>
                                </a:rPr>
                              </m:ctrlPr>
                            </m:limLowPr>
                            <m:e>
                              <m:r>
                                <m:rPr>
                                  <m:sty m:val="p"/>
                                </m:rPr>
                                <a:rPr lang="en-US">
                                  <a:latin typeface="Cambria Math"/>
                                </a:rPr>
                                <m:t>max</m:t>
                              </m:r>
                            </m:e>
                            <m:lim>
                              <m:r>
                                <a:rPr lang="en-US" b="0" i="1" smtClean="0">
                                  <a:latin typeface="Cambria Math"/>
                                </a:rPr>
                                <m:t>𝑛</m:t>
                              </m:r>
                              <m:r>
                                <a:rPr lang="en-US" i="1">
                                  <a:latin typeface="Cambria Math"/>
                                </a:rPr>
                                <m:t>∈</m:t>
                              </m:r>
                              <m:r>
                                <a:rPr lang="en-US" b="0" i="1" smtClean="0">
                                  <a:latin typeface="Cambria Math"/>
                                </a:rPr>
                                <m:t>𝑁</m:t>
                              </m:r>
                            </m:lim>
                          </m:limLow>
                        </m:fName>
                        <m:e>
                          <m:d>
                            <m:dPr>
                              <m:ctrlPr>
                                <a:rPr lang="en-US" i="1">
                                  <a:latin typeface="Cambria Math" panose="02040503050406030204" pitchFamily="18" charset="0"/>
                                </a:rPr>
                              </m:ctrlPr>
                            </m:dPr>
                            <m:e>
                              <m:f>
                                <m:fPr>
                                  <m:ctrlPr>
                                    <a:rPr lang="en-US" i="1">
                                      <a:latin typeface="Cambria Math" panose="02040503050406030204" pitchFamily="18" charset="0"/>
                                    </a:rPr>
                                  </m:ctrlPr>
                                </m:fPr>
                                <m:num>
                                  <m:sSub>
                                    <m:sSubPr>
                                      <m:ctrlPr>
                                        <a:rPr lang="en-US" i="1">
                                          <a:latin typeface="Cambria Math" panose="02040503050406030204" pitchFamily="18" charset="0"/>
                                        </a:rPr>
                                      </m:ctrlPr>
                                    </m:sSubPr>
                                    <m:e>
                                      <m:r>
                                        <a:rPr lang="en-US" i="1">
                                          <a:latin typeface="Cambria Math"/>
                                        </a:rPr>
                                        <m:t>𝑣</m:t>
                                      </m:r>
                                    </m:e>
                                    <m:sub>
                                      <m:r>
                                        <a:rPr lang="en-US" i="1">
                                          <a:latin typeface="Cambria Math"/>
                                        </a:rPr>
                                        <m:t>𝑖</m:t>
                                      </m:r>
                                    </m:sub>
                                  </m:sSub>
                                  <m:r>
                                    <a:rPr lang="en-US" i="1">
                                      <a:latin typeface="Cambria Math"/>
                                    </a:rPr>
                                    <m:t> </m:t>
                                  </m:r>
                                  <m:sSub>
                                    <m:sSubPr>
                                      <m:ctrlPr>
                                        <a:rPr lang="en-US" i="1">
                                          <a:latin typeface="Cambria Math" panose="02040503050406030204" pitchFamily="18" charset="0"/>
                                        </a:rPr>
                                      </m:ctrlPr>
                                    </m:sSubPr>
                                    <m:e>
                                      <m:r>
                                        <a:rPr lang="en-US" i="1">
                                          <a:latin typeface="Cambria Math"/>
                                        </a:rPr>
                                        <m:t>𝑣</m:t>
                                      </m:r>
                                    </m:e>
                                    <m:sub>
                                      <m:r>
                                        <a:rPr lang="en-US" b="0" i="1" smtClean="0">
                                          <a:latin typeface="Cambria Math"/>
                                        </a:rPr>
                                        <m:t>𝑛</m:t>
                                      </m:r>
                                    </m:sub>
                                  </m:sSub>
                                </m:num>
                                <m:den>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a:rPr>
                                            <m:t>𝑣</m:t>
                                          </m:r>
                                        </m:e>
                                        <m:sub>
                                          <m:r>
                                            <a:rPr lang="en-US" i="1">
                                              <a:latin typeface="Cambria Math"/>
                                            </a:rPr>
                                            <m:t>𝑖</m:t>
                                          </m:r>
                                        </m:sub>
                                      </m:sSub>
                                    </m:e>
                                  </m:d>
                                  <m:r>
                                    <a:rPr lang="en-US" i="1">
                                      <a:latin typeface="Cambria Math"/>
                                    </a:rPr>
                                    <m:t> </m:t>
                                  </m:r>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a:rPr>
                                            <m:t>𝑣</m:t>
                                          </m:r>
                                        </m:e>
                                        <m:sub>
                                          <m:r>
                                            <a:rPr lang="en-US" b="0" i="1" smtClean="0">
                                              <a:latin typeface="Cambria Math"/>
                                            </a:rPr>
                                            <m:t>𝑛</m:t>
                                          </m:r>
                                        </m:sub>
                                      </m:sSub>
                                    </m:e>
                                  </m:d>
                                </m:den>
                              </m:f>
                            </m:e>
                          </m:d>
                        </m:e>
                      </m:func>
                    </m:oMath>
                  </m:oMathPara>
                </a14:m>
                <a:endParaRPr lang="en-US" dirty="0"/>
              </a:p>
              <a:p>
                <a:pPr marL="0" indent="0">
                  <a:buNone/>
                </a:pPr>
                <a:r>
                  <a:rPr lang="en-US" dirty="0"/>
                  <a:t>    where </a:t>
                </a:r>
                <a14:m>
                  <m:oMath xmlns:m="http://schemas.openxmlformats.org/officeDocument/2006/math">
                    <m:r>
                      <a:rPr lang="en-US" i="1">
                        <a:latin typeface="Cambria Math"/>
                      </a:rPr>
                      <m:t>𝑖</m:t>
                    </m:r>
                    <m:r>
                      <a:rPr lang="en-US" i="1">
                        <a:latin typeface="Cambria Math"/>
                      </a:rPr>
                      <m:t> </m:t>
                    </m:r>
                  </m:oMath>
                </a14:m>
                <a:r>
                  <a:rPr lang="en-GB" dirty="0"/>
                  <a:t>is a sentiment term, </a:t>
                </a:r>
                <a14:m>
                  <m:oMath xmlns:m="http://schemas.openxmlformats.org/officeDocument/2006/math">
                    <m:r>
                      <a:rPr lang="en-US" b="0" i="1" smtClean="0">
                        <a:latin typeface="Cambria Math"/>
                      </a:rPr>
                      <m:t>𝑝</m:t>
                    </m:r>
                  </m:oMath>
                </a14:m>
                <a:r>
                  <a:rPr lang="en-US" dirty="0"/>
                  <a:t> is a positive word, and </a:t>
                </a:r>
                <a14:m>
                  <m:oMath xmlns:m="http://schemas.openxmlformats.org/officeDocument/2006/math">
                    <m:r>
                      <a:rPr lang="en-US" b="0" i="1" smtClean="0">
                        <a:latin typeface="Cambria Math"/>
                      </a:rPr>
                      <m:t>𝑣</m:t>
                    </m:r>
                  </m:oMath>
                </a14:m>
                <a:r>
                  <a:rPr lang="en-US" dirty="0"/>
                  <a:t> is a negative word</a:t>
                </a:r>
                <a:br>
                  <a:rPr lang="en-US" dirty="0"/>
                </a:br>
                <a:r>
                  <a:rPr lang="en-US" dirty="0"/>
                  <a:t>    (</a:t>
                </a:r>
                <a14:m>
                  <m:oMath xmlns:m="http://schemas.openxmlformats.org/officeDocument/2006/math">
                    <m:r>
                      <a:rPr lang="en-US" i="1">
                        <a:latin typeface="Cambria Math"/>
                      </a:rPr>
                      <m:t>𝑣</m:t>
                    </m:r>
                    <m:r>
                      <a:rPr lang="en-US" b="0" i="0" smtClean="0">
                        <a:latin typeface="Cambria Math"/>
                      </a:rPr>
                      <m:t> </m:t>
                    </m:r>
                  </m:oMath>
                </a14:m>
                <a:r>
                  <a:rPr lang="en-US" dirty="0"/>
                  <a:t>denotes the associated vectors)</a:t>
                </a:r>
              </a:p>
              <a:p>
                <a:pPr marL="0" indent="0">
                  <a:buNone/>
                </a:pP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599" y="1600201"/>
                <a:ext cx="11195713" cy="4525963"/>
              </a:xfrm>
              <a:blipFill rotWithShape="1">
                <a:blip r:embed="rId2"/>
                <a:stretch>
                  <a:fillRect l="-708" t="-943" r="-1034" b="-5121"/>
                </a:stretch>
              </a:blipFill>
            </p:spPr>
            <p:txBody>
              <a:bodyPr/>
              <a:lstStyle/>
              <a:p>
                <a:r>
                  <a:rPr lang="en-GB">
                    <a:noFill/>
                  </a:rPr>
                  <a:t> </a:t>
                </a:r>
              </a:p>
            </p:txBody>
          </p:sp>
        </mc:Fallback>
      </mc:AlternateContent>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26</a:t>
            </a:fld>
            <a:endParaRPr lang="en-US">
              <a:solidFill>
                <a:srgbClr val="000000"/>
              </a:solidFill>
            </a:endParaRPr>
          </a:p>
        </p:txBody>
      </p:sp>
    </p:spTree>
    <p:extLst>
      <p:ext uri="{BB962C8B-B14F-4D97-AF65-F5344CB8AC3E}">
        <p14:creationId xmlns:p14="http://schemas.microsoft.com/office/powerpoint/2010/main" val="3837397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Sentiment Term Clustering</a:t>
            </a:r>
            <a:endParaRPr lang="en-GB" dirty="0"/>
          </a:p>
        </p:txBody>
      </p:sp>
      <p:sp>
        <p:nvSpPr>
          <p:cNvPr id="3" name="Content Placeholder 2"/>
          <p:cNvSpPr>
            <a:spLocks noGrp="1"/>
          </p:cNvSpPr>
          <p:nvPr>
            <p:ph idx="1"/>
          </p:nvPr>
        </p:nvSpPr>
        <p:spPr/>
        <p:txBody>
          <a:bodyPr/>
          <a:lstStyle/>
          <a:p>
            <a:r>
              <a:rPr lang="en-US" dirty="0"/>
              <a:t>The largest value between PS and NS indicates the corresponding sentiment</a:t>
            </a:r>
          </a:p>
          <a:p>
            <a:r>
              <a:rPr lang="en-US" dirty="0"/>
              <a:t> The user:</a:t>
            </a:r>
          </a:p>
          <a:p>
            <a:pPr lvl="1"/>
            <a:r>
              <a:rPr lang="en-US" dirty="0"/>
              <a:t>For Type-1 sentiment words, decides if the sentiment is correct and, and, if wrong, makes correction</a:t>
            </a:r>
          </a:p>
          <a:p>
            <a:pPr lvl="1"/>
            <a:r>
              <a:rPr lang="en-US" dirty="0"/>
              <a:t>For Type-2 and Type-3 sentiment words, which are aspect-specific, checks the closest </a:t>
            </a:r>
            <a:r>
              <a:rPr lang="en-US" i="1" dirty="0"/>
              <a:t>&lt;Category/Attribute&gt;&lt;Type&gt;Mention </a:t>
            </a:r>
            <a:r>
              <a:rPr lang="en-US" dirty="0"/>
              <a:t>using the cosine similarity:</a:t>
            </a:r>
          </a:p>
          <a:p>
            <a:pPr lvl="2"/>
            <a:r>
              <a:rPr lang="en-US" dirty="0"/>
              <a:t>If accepted, the user checks the polarity, and, if wrong, makes correction and continues to the next more similar </a:t>
            </a:r>
            <a:r>
              <a:rPr lang="en-US" i="1" dirty="0"/>
              <a:t>&lt;Category/Attribute&gt;&lt;Type&gt;Mention</a:t>
            </a:r>
          </a:p>
          <a:p>
            <a:pPr lvl="2"/>
            <a:r>
              <a:rPr lang="en-US" dirty="0"/>
              <a:t>If rejected, the current sentiment word is fully processed</a:t>
            </a:r>
            <a:endParaRPr lang="en-GB" dirty="0"/>
          </a:p>
          <a:p>
            <a:r>
              <a:rPr lang="en-US" dirty="0"/>
              <a:t>Interestingly, Type-2 and Type-3 sentiment words are treated in the same way, as only the parent sentiment class changes for Type-3 sentiment words based on user sentiment corrections</a:t>
            </a:r>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27</a:t>
            </a:fld>
            <a:endParaRPr lang="en-US">
              <a:solidFill>
                <a:srgbClr val="000000"/>
              </a:solidFill>
            </a:endParaRPr>
          </a:p>
        </p:txBody>
      </p:sp>
    </p:spTree>
    <p:extLst>
      <p:ext uri="{BB962C8B-B14F-4D97-AF65-F5344CB8AC3E}">
        <p14:creationId xmlns:p14="http://schemas.microsoft.com/office/powerpoint/2010/main" val="3472750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Aspect Term Clustering</a:t>
            </a:r>
            <a:endParaRPr lang="en-GB"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Using MCS the term is allocated to the closest base aspect</a:t>
                </a:r>
              </a:p>
              <a:p>
                <a:r>
                  <a:rPr lang="en-US" dirty="0"/>
                  <a:t>We apply hierarchical clustering using </a:t>
                </a:r>
                <a:r>
                  <a:rPr lang="en-US" b="1" dirty="0"/>
                  <a:t>Average Linkage Clustering</a:t>
                </a:r>
                <a:r>
                  <a:rPr lang="en-US" dirty="0"/>
                  <a:t> (</a:t>
                </a:r>
                <a:r>
                  <a:rPr lang="en-US" b="1" dirty="0"/>
                  <a:t>ALC</a:t>
                </a:r>
                <a:r>
                  <a:rPr lang="en-US" dirty="0"/>
                  <a:t>) distance:</a:t>
                </a:r>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a:rPr>
                        <m:t>𝐴𝐿𝐶</m:t>
                      </m:r>
                      <m:d>
                        <m:dPr>
                          <m:ctrlPr>
                            <a:rPr lang="en-US" b="0" i="1" smtClean="0">
                              <a:latin typeface="Cambria Math" panose="02040503050406030204" pitchFamily="18" charset="0"/>
                            </a:rPr>
                          </m:ctrlPr>
                        </m:dPr>
                        <m:e>
                          <m:r>
                            <a:rPr lang="en-US" b="0" i="1" smtClean="0">
                              <a:latin typeface="Cambria Math"/>
                            </a:rPr>
                            <m:t>𝐴</m:t>
                          </m:r>
                          <m:r>
                            <a:rPr lang="en-US" b="0" i="1" smtClean="0">
                              <a:latin typeface="Cambria Math"/>
                            </a:rPr>
                            <m:t>,</m:t>
                          </m:r>
                          <m:r>
                            <a:rPr lang="en-US" b="0" i="1" smtClean="0">
                              <a:latin typeface="Cambria Math"/>
                            </a:rPr>
                            <m:t>𝐵</m:t>
                          </m:r>
                        </m:e>
                      </m:d>
                      <m:r>
                        <a:rPr lang="en-US" b="0" i="1" smtClean="0">
                          <a:latin typeface="Cambria Math"/>
                        </a:rPr>
                        <m:t>=</m:t>
                      </m:r>
                      <m:f>
                        <m:fPr>
                          <m:ctrlPr>
                            <a:rPr lang="en-US" b="0" i="1" smtClean="0">
                              <a:latin typeface="Cambria Math" panose="02040503050406030204" pitchFamily="18" charset="0"/>
                            </a:rPr>
                          </m:ctrlPr>
                        </m:fPr>
                        <m:num>
                          <m:r>
                            <a:rPr lang="en-US" b="0" i="1" smtClean="0">
                              <a:latin typeface="Cambria Math"/>
                            </a:rPr>
                            <m:t>1</m:t>
                          </m:r>
                        </m:num>
                        <m:den>
                          <m:d>
                            <m:dPr>
                              <m:begChr m:val="|"/>
                              <m:endChr m:val="|"/>
                              <m:ctrlPr>
                                <a:rPr lang="en-US" b="0" i="1" smtClean="0">
                                  <a:latin typeface="Cambria Math" panose="02040503050406030204" pitchFamily="18" charset="0"/>
                                </a:rPr>
                              </m:ctrlPr>
                            </m:dPr>
                            <m:e>
                              <m:r>
                                <a:rPr lang="en-US" b="0" i="1" smtClean="0">
                                  <a:latin typeface="Cambria Math"/>
                                </a:rPr>
                                <m:t>𝐴</m:t>
                              </m:r>
                            </m:e>
                          </m:d>
                          <m:r>
                            <a:rPr lang="en-US" b="0" i="1" smtClean="0">
                              <a:latin typeface="Cambria Math"/>
                            </a:rPr>
                            <m:t> </m:t>
                          </m:r>
                          <m:d>
                            <m:dPr>
                              <m:begChr m:val="|"/>
                              <m:endChr m:val="|"/>
                              <m:ctrlPr>
                                <a:rPr lang="en-US" b="0" i="1" smtClean="0">
                                  <a:latin typeface="Cambria Math" panose="02040503050406030204" pitchFamily="18" charset="0"/>
                                </a:rPr>
                              </m:ctrlPr>
                            </m:dPr>
                            <m:e>
                              <m:r>
                                <a:rPr lang="en-US" b="0" i="1" smtClean="0">
                                  <a:latin typeface="Cambria Math"/>
                                </a:rPr>
                                <m:t>𝐵</m:t>
                              </m:r>
                            </m:e>
                          </m:d>
                        </m:den>
                      </m:f>
                      <m:nary>
                        <m:naryPr>
                          <m:chr m:val="∑"/>
                          <m:supHide m:val="on"/>
                          <m:ctrlPr>
                            <a:rPr lang="en-US" b="0" i="1" smtClean="0">
                              <a:latin typeface="Cambria Math" panose="02040503050406030204" pitchFamily="18" charset="0"/>
                            </a:rPr>
                          </m:ctrlPr>
                        </m:naryPr>
                        <m:sub>
                          <m:r>
                            <m:rPr>
                              <m:brk m:alnAt="7"/>
                            </m:rPr>
                            <a:rPr lang="en-US" b="0" i="1" smtClean="0">
                              <a:latin typeface="Cambria Math"/>
                            </a:rPr>
                            <m:t>𝑎</m:t>
                          </m:r>
                          <m:r>
                            <a:rPr lang="en-US" b="0" i="1" smtClean="0">
                              <a:latin typeface="Cambria Math"/>
                            </a:rPr>
                            <m:t>∈</m:t>
                          </m:r>
                          <m:r>
                            <a:rPr lang="en-US" b="0" i="1" smtClean="0">
                              <a:latin typeface="Cambria Math"/>
                            </a:rPr>
                            <m:t>𝐴</m:t>
                          </m:r>
                        </m:sub>
                        <m:sup/>
                        <m:e>
                          <m:nary>
                            <m:naryPr>
                              <m:chr m:val="∑"/>
                              <m:supHide m:val="on"/>
                              <m:ctrlPr>
                                <a:rPr lang="en-US" b="0" i="1" smtClean="0">
                                  <a:latin typeface="Cambria Math" panose="02040503050406030204" pitchFamily="18" charset="0"/>
                                </a:rPr>
                              </m:ctrlPr>
                            </m:naryPr>
                            <m:sub>
                              <m:r>
                                <m:rPr>
                                  <m:brk m:alnAt="7"/>
                                </m:rPr>
                                <a:rPr lang="en-US" b="0" i="1" smtClean="0">
                                  <a:latin typeface="Cambria Math"/>
                                </a:rPr>
                                <m:t>𝑏</m:t>
                              </m:r>
                              <m:r>
                                <a:rPr lang="en-US" b="0" i="1" smtClean="0">
                                  <a:latin typeface="Cambria Math"/>
                                </a:rPr>
                                <m:t>∈</m:t>
                              </m:r>
                              <m:r>
                                <a:rPr lang="en-US" b="0" i="1" smtClean="0">
                                  <a:latin typeface="Cambria Math"/>
                                </a:rPr>
                                <m:t>𝐵</m:t>
                              </m:r>
                            </m:sub>
                            <m:sup/>
                            <m:e>
                              <m:r>
                                <a:rPr lang="en-US" b="0" i="1" smtClean="0">
                                  <a:latin typeface="Cambria Math"/>
                                </a:rPr>
                                <m:t>𝑑</m:t>
                              </m:r>
                              <m:r>
                                <a:rPr lang="en-US" b="0" i="1" smtClean="0">
                                  <a:latin typeface="Cambria Math"/>
                                </a:rPr>
                                <m:t>(</m:t>
                              </m:r>
                              <m:r>
                                <a:rPr lang="en-US" b="0" i="1" smtClean="0">
                                  <a:latin typeface="Cambria Math"/>
                                </a:rPr>
                                <m:t>𝐴</m:t>
                              </m:r>
                              <m:r>
                                <a:rPr lang="en-US" b="0" i="1" smtClean="0">
                                  <a:latin typeface="Cambria Math"/>
                                </a:rPr>
                                <m:t>,</m:t>
                              </m:r>
                              <m:r>
                                <a:rPr lang="en-US" b="0" i="1" smtClean="0">
                                  <a:latin typeface="Cambria Math"/>
                                </a:rPr>
                                <m:t>𝐵</m:t>
                              </m:r>
                              <m:r>
                                <a:rPr lang="en-US" b="0" i="1" smtClean="0">
                                  <a:latin typeface="Cambria Math"/>
                                </a:rPr>
                                <m:t>)</m:t>
                              </m:r>
                            </m:e>
                          </m:nary>
                        </m:e>
                      </m:nary>
                    </m:oMath>
                  </m:oMathPara>
                </a14:m>
                <a:endParaRPr lang="en-GB" dirty="0"/>
              </a:p>
              <a:p>
                <a:pPr marL="0" indent="0">
                  <a:buNone/>
                </a:pPr>
                <a:r>
                  <a:rPr lang="en-US" dirty="0"/>
                  <a:t>    where </a:t>
                </a:r>
                <a14:m>
                  <m:oMath xmlns:m="http://schemas.openxmlformats.org/officeDocument/2006/math">
                    <m:r>
                      <a:rPr lang="en-US" i="1">
                        <a:latin typeface="Cambria Math"/>
                      </a:rPr>
                      <m:t>𝑑</m:t>
                    </m:r>
                    <m:r>
                      <a:rPr lang="en-US" i="1">
                        <a:latin typeface="Cambria Math"/>
                      </a:rPr>
                      <m:t>(</m:t>
                    </m:r>
                    <m:r>
                      <a:rPr lang="en-US" i="1">
                        <a:latin typeface="Cambria Math"/>
                      </a:rPr>
                      <m:t>𝐴</m:t>
                    </m:r>
                    <m:r>
                      <a:rPr lang="en-US" i="1">
                        <a:latin typeface="Cambria Math"/>
                      </a:rPr>
                      <m:t>,</m:t>
                    </m:r>
                    <m:r>
                      <a:rPr lang="en-US" i="1">
                        <a:latin typeface="Cambria Math"/>
                      </a:rPr>
                      <m:t>𝐵</m:t>
                    </m:r>
                    <m:r>
                      <a:rPr lang="en-US" i="1">
                        <a:latin typeface="Cambria Math"/>
                      </a:rPr>
                      <m:t>)</m:t>
                    </m:r>
                  </m:oMath>
                </a14:m>
                <a:r>
                  <a:rPr lang="en-GB" dirty="0"/>
                  <a:t> is the Euclidian distance between vector </a:t>
                </a:r>
                <a14:m>
                  <m:oMath xmlns:m="http://schemas.openxmlformats.org/officeDocument/2006/math">
                    <m:r>
                      <m:rPr>
                        <m:brk m:alnAt="7"/>
                      </m:rPr>
                      <a:rPr lang="en-US" i="1">
                        <a:latin typeface="Cambria Math"/>
                      </a:rPr>
                      <m:t>𝑎</m:t>
                    </m:r>
                  </m:oMath>
                </a14:m>
                <a:r>
                  <a:rPr lang="en-GB" dirty="0"/>
                  <a:t> (from cluster </a:t>
                </a:r>
                <a14:m>
                  <m:oMath xmlns:m="http://schemas.openxmlformats.org/officeDocument/2006/math">
                    <m:r>
                      <a:rPr lang="en-US" b="0" i="1" smtClean="0">
                        <a:latin typeface="Cambria Math"/>
                      </a:rPr>
                      <m:t>𝐴</m:t>
                    </m:r>
                  </m:oMath>
                </a14:m>
                <a:r>
                  <a:rPr lang="en-GB" dirty="0"/>
                  <a:t>) and</a:t>
                </a:r>
                <a:br>
                  <a:rPr lang="en-GB" dirty="0"/>
                </a:br>
                <a:r>
                  <a:rPr lang="en-GB" dirty="0"/>
                  <a:t>    </a:t>
                </a:r>
                <a14:m>
                  <m:oMath xmlns:m="http://schemas.openxmlformats.org/officeDocument/2006/math">
                    <m:r>
                      <a:rPr lang="en-US" b="0" i="1" smtClean="0">
                        <a:latin typeface="Cambria Math"/>
                      </a:rPr>
                      <m:t>𝑏</m:t>
                    </m:r>
                  </m:oMath>
                </a14:m>
                <a:r>
                  <a:rPr lang="en-GB" dirty="0"/>
                  <a:t> (from cluster B)</a:t>
                </a:r>
              </a:p>
              <a:p>
                <a:r>
                  <a:rPr lang="en-US" dirty="0"/>
                  <a:t>Using the elbow method the depth of the hierarchy is 3 subclasses</a:t>
                </a:r>
              </a:p>
              <a:p>
                <a:r>
                  <a:rPr lang="en-US" dirty="0"/>
                  <a:t>The user:</a:t>
                </a:r>
              </a:p>
              <a:p>
                <a:pPr lvl="1"/>
                <a:r>
                  <a:rPr lang="en-US" dirty="0"/>
                  <a:t>Decides if the term is placed in the correct base aspect, and if wrong, makes correction (all terms start in the right base cluster before performing hierarchical clustering)</a:t>
                </a:r>
              </a:p>
              <a:p>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22" t="-943" r="-333" b="-4043"/>
                </a:stretch>
              </a:blipFill>
            </p:spPr>
            <p:txBody>
              <a:bodyPr/>
              <a:lstStyle/>
              <a:p>
                <a:r>
                  <a:rPr lang="nl-NL">
                    <a:noFill/>
                  </a:rPr>
                  <a:t> </a:t>
                </a:r>
              </a:p>
            </p:txBody>
          </p:sp>
        </mc:Fallback>
      </mc:AlternateContent>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28</a:t>
            </a:fld>
            <a:endParaRPr lang="en-US">
              <a:solidFill>
                <a:srgbClr val="000000"/>
              </a:solidFill>
            </a:endParaRPr>
          </a:p>
        </p:txBody>
      </p:sp>
    </p:spTree>
    <p:extLst>
      <p:ext uri="{BB962C8B-B14F-4D97-AF65-F5344CB8AC3E}">
        <p14:creationId xmlns:p14="http://schemas.microsoft.com/office/powerpoint/2010/main" val="3391309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a:t>
            </a:r>
            <a:endParaRPr lang="en-GB" dirty="0"/>
          </a:p>
        </p:txBody>
      </p:sp>
      <p:sp>
        <p:nvSpPr>
          <p:cNvPr id="6" name="Content Placeholder 5"/>
          <p:cNvSpPr>
            <a:spLocks noGrp="1"/>
          </p:cNvSpPr>
          <p:nvPr>
            <p:ph idx="1"/>
          </p:nvPr>
        </p:nvSpPr>
        <p:spPr>
          <a:xfrm>
            <a:off x="609600" y="4353635"/>
            <a:ext cx="10972800" cy="1745233"/>
          </a:xfrm>
        </p:spPr>
        <p:txBody>
          <a:bodyPr/>
          <a:lstStyle/>
          <a:p>
            <a:r>
              <a:rPr lang="en-US" sz="2200" dirty="0"/>
              <a:t>DCWEB-SOBA has the largest amount of classes and second largest number of lexicalizations (due to adverbs and word polysemy)</a:t>
            </a:r>
          </a:p>
          <a:p>
            <a:r>
              <a:rPr lang="en-US" sz="2200" dirty="0"/>
              <a:t>DCWEB-SOBA requires more user time than WEB-SOBA</a:t>
            </a:r>
          </a:p>
          <a:p>
            <a:r>
              <a:rPr lang="en-US" sz="2200" dirty="0"/>
              <a:t>DCWEB-SOBA requires less computing time than WEB-SOBA as fine-</a:t>
            </a:r>
            <a:r>
              <a:rPr lang="en-US" sz="2200" dirty="0" err="1"/>
              <a:t>tunning</a:t>
            </a:r>
            <a:r>
              <a:rPr lang="en-US" sz="2200" dirty="0"/>
              <a:t> BERT </a:t>
            </a:r>
            <a:r>
              <a:rPr lang="en-US" sz="2200" dirty="0" err="1"/>
              <a:t>embeddings</a:t>
            </a:r>
            <a:r>
              <a:rPr lang="en-US" sz="2200" dirty="0"/>
              <a:t> (120 minutes) is faster than building word2vec </a:t>
            </a:r>
            <a:r>
              <a:rPr lang="en-US" sz="2200" dirty="0" err="1"/>
              <a:t>embeddings</a:t>
            </a:r>
            <a:r>
              <a:rPr lang="en-US" sz="2200" dirty="0"/>
              <a:t> (300 minutes)</a:t>
            </a:r>
            <a:endParaRPr lang="en-GB" sz="2200"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29</a:t>
            </a:fld>
            <a:endParaRPr lang="en-US">
              <a:solidFill>
                <a:srgbClr val="000000"/>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909" y="1528548"/>
            <a:ext cx="10838506" cy="27524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7880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endParaRPr lang="en-GB" dirty="0"/>
          </a:p>
        </p:txBody>
      </p:sp>
      <p:sp>
        <p:nvSpPr>
          <p:cNvPr id="3" name="Content Placeholder 2"/>
          <p:cNvSpPr>
            <a:spLocks noGrp="1"/>
          </p:cNvSpPr>
          <p:nvPr>
            <p:ph idx="1"/>
          </p:nvPr>
        </p:nvSpPr>
        <p:spPr/>
        <p:txBody>
          <a:bodyPr/>
          <a:lstStyle/>
          <a:p>
            <a:r>
              <a:rPr lang="en-US" dirty="0"/>
              <a:t>Growing number of reviews:</a:t>
            </a:r>
          </a:p>
          <a:p>
            <a:pPr lvl="1"/>
            <a:r>
              <a:rPr lang="en-US" dirty="0"/>
              <a:t>In 2020: the number of reviews on Amazon around 250 million</a:t>
            </a:r>
          </a:p>
          <a:p>
            <a:pPr marL="457200" lvl="1" indent="0">
              <a:buNone/>
            </a:pPr>
            <a:endParaRPr lang="en-US" dirty="0"/>
          </a:p>
          <a:p>
            <a:pPr marL="400050"/>
            <a:r>
              <a:rPr lang="en-US" dirty="0"/>
              <a:t>Growing importance of reviews:</a:t>
            </a:r>
          </a:p>
          <a:p>
            <a:pPr marL="800100" lvl="1"/>
            <a:r>
              <a:rPr lang="en-US" dirty="0"/>
              <a:t>80% of the consumers read online reviews</a:t>
            </a:r>
          </a:p>
          <a:p>
            <a:pPr marL="800100" lvl="1"/>
            <a:r>
              <a:rPr lang="en-US" dirty="0"/>
              <a:t>75% of the consumers consider reviews important</a:t>
            </a:r>
          </a:p>
          <a:p>
            <a:pPr marL="514350" lvl="1" indent="0">
              <a:buNone/>
            </a:pPr>
            <a:endParaRPr lang="en-US" dirty="0"/>
          </a:p>
          <a:p>
            <a:pPr marL="400050"/>
            <a:r>
              <a:rPr lang="en-US" dirty="0"/>
              <a:t>Reading all reviews is time consuming, therefore the need for </a:t>
            </a:r>
            <a:r>
              <a:rPr lang="en-US" i="1" dirty="0"/>
              <a:t>automation</a:t>
            </a:r>
          </a:p>
          <a:p>
            <a:pPr marL="400050"/>
            <a:endParaRPr lang="en-US" i="1" dirty="0"/>
          </a:p>
          <a:p>
            <a:pPr marL="400050"/>
            <a:endParaRPr lang="en-US" i="1" dirty="0"/>
          </a:p>
          <a:p>
            <a:pPr marL="400050"/>
            <a:endParaRPr lang="en-US" dirty="0"/>
          </a:p>
          <a:p>
            <a:pPr marL="800100" lvl="1"/>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3</a:t>
            </a:fld>
            <a:endParaRPr lang="en-US">
              <a:solidFill>
                <a:srgbClr val="000000"/>
              </a:solidFill>
            </a:endParaRPr>
          </a:p>
        </p:txBody>
      </p:sp>
    </p:spTree>
    <p:extLst>
      <p:ext uri="{BB962C8B-B14F-4D97-AF65-F5344CB8AC3E}">
        <p14:creationId xmlns:p14="http://schemas.microsoft.com/office/powerpoint/2010/main" val="2955257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a:t>
            </a:r>
            <a:endParaRPr lang="en-GB" dirty="0"/>
          </a:p>
        </p:txBody>
      </p:sp>
      <p:sp>
        <p:nvSpPr>
          <p:cNvPr id="3" name="Content Placeholder 2"/>
          <p:cNvSpPr>
            <a:spLocks noGrp="1"/>
          </p:cNvSpPr>
          <p:nvPr>
            <p:ph idx="1"/>
          </p:nvPr>
        </p:nvSpPr>
        <p:spPr>
          <a:xfrm>
            <a:off x="609600" y="4266856"/>
            <a:ext cx="10972800" cy="2338659"/>
          </a:xfrm>
        </p:spPr>
        <p:txBody>
          <a:bodyPr/>
          <a:lstStyle/>
          <a:p>
            <a:r>
              <a:rPr lang="en-US" sz="2200" dirty="0"/>
              <a:t>DCWEB-SOBA  is conclusive in more cases than WEB-SOBA, but less than the other methods</a:t>
            </a:r>
          </a:p>
          <a:p>
            <a:r>
              <a:rPr lang="en-US" sz="2200" dirty="0"/>
              <a:t>DCWEB-SOBA has a better accuracy than WEB-SOBA for ontology reasoning (on the conclusive cases)</a:t>
            </a:r>
          </a:p>
          <a:p>
            <a:r>
              <a:rPr lang="en-US" sz="2200" dirty="0"/>
              <a:t>DCWEB-SOBA has the best accuracy for the combing approach (HAABSA++)</a:t>
            </a:r>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30</a:t>
            </a:fld>
            <a:endParaRPr lang="en-US">
              <a:solidFill>
                <a:srgbClr val="000000"/>
              </a:solidFill>
            </a:endParaRPr>
          </a:p>
        </p:txBody>
      </p:sp>
      <p:pic>
        <p:nvPicPr>
          <p:cNvPr id="2061"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0818" y="1593517"/>
            <a:ext cx="8442729" cy="25690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731829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en-GB" dirty="0"/>
          </a:p>
        </p:txBody>
      </p:sp>
      <p:sp>
        <p:nvSpPr>
          <p:cNvPr id="3" name="Content Placeholder 2"/>
          <p:cNvSpPr>
            <a:spLocks noGrp="1"/>
          </p:cNvSpPr>
          <p:nvPr>
            <p:ph idx="1"/>
          </p:nvPr>
        </p:nvSpPr>
        <p:spPr/>
        <p:txBody>
          <a:bodyPr/>
          <a:lstStyle/>
          <a:p>
            <a:r>
              <a:rPr lang="en-US" dirty="0"/>
              <a:t>We have proposed </a:t>
            </a:r>
            <a:r>
              <a:rPr lang="en-US" altLang="en-US" b="1" dirty="0"/>
              <a:t>DCWEB-SOBA,</a:t>
            </a:r>
            <a:r>
              <a:rPr lang="en-US" altLang="en-US" dirty="0"/>
              <a:t> a semi-automatic method for domain sentiment ontology construction using deep contextual word </a:t>
            </a:r>
            <a:r>
              <a:rPr lang="en-US" altLang="en-US" dirty="0" err="1"/>
              <a:t>embeddings</a:t>
            </a:r>
            <a:r>
              <a:rPr lang="en-US" altLang="en-US" dirty="0"/>
              <a:t> (BERT) for ABSA at sentence-level:</a:t>
            </a:r>
          </a:p>
          <a:p>
            <a:pPr lvl="1"/>
            <a:r>
              <a:rPr lang="en-US" altLang="en-US" dirty="0"/>
              <a:t>Word </a:t>
            </a:r>
            <a:r>
              <a:rPr lang="en-US" altLang="en-US" dirty="0" err="1"/>
              <a:t>Embeddings</a:t>
            </a:r>
            <a:r>
              <a:rPr lang="en-US" altLang="en-US" dirty="0"/>
              <a:t> Construction</a:t>
            </a:r>
          </a:p>
          <a:p>
            <a:pPr lvl="1"/>
            <a:r>
              <a:rPr lang="en-US" altLang="en-US" dirty="0"/>
              <a:t>Skeletal Ontology Building</a:t>
            </a:r>
          </a:p>
          <a:p>
            <a:pPr lvl="1"/>
            <a:r>
              <a:rPr lang="en-US" altLang="en-US" dirty="0"/>
              <a:t>Term Selection</a:t>
            </a:r>
          </a:p>
          <a:p>
            <a:pPr lvl="1"/>
            <a:r>
              <a:rPr lang="en-US" altLang="en-US" dirty="0"/>
              <a:t>Sentiment Term Clustering</a:t>
            </a:r>
          </a:p>
          <a:p>
            <a:pPr lvl="1"/>
            <a:r>
              <a:rPr lang="en-US" altLang="en-US" dirty="0"/>
              <a:t>Aspect Term Clustering</a:t>
            </a:r>
            <a:endParaRPr lang="en-GB" altLang="en-US" dirty="0"/>
          </a:p>
          <a:p>
            <a:r>
              <a:rPr lang="en-US" altLang="en-US" dirty="0"/>
              <a:t>We have used two restaurant datasets:</a:t>
            </a:r>
          </a:p>
          <a:p>
            <a:pPr lvl="1"/>
            <a:r>
              <a:rPr lang="en-US" dirty="0"/>
              <a:t>Yelp Open Dataset for ontology building</a:t>
            </a:r>
          </a:p>
          <a:p>
            <a:pPr lvl="1"/>
            <a:r>
              <a:rPr lang="en-US" dirty="0" err="1"/>
              <a:t>SemEval</a:t>
            </a:r>
            <a:r>
              <a:rPr lang="en-US" dirty="0"/>
              <a:t> 2016, Task 5, Subtask 1, Slot 3 data for measuring performance</a:t>
            </a:r>
          </a:p>
          <a:p>
            <a:r>
              <a:rPr lang="en-US" dirty="0"/>
              <a:t>We have employed BERT base (uncased), pre-trained on </a:t>
            </a:r>
            <a:r>
              <a:rPr lang="en-US" dirty="0" err="1"/>
              <a:t>BookCorpus</a:t>
            </a:r>
            <a:r>
              <a:rPr lang="en-US" dirty="0"/>
              <a:t> and Wikipedia</a:t>
            </a:r>
            <a:endParaRPr lang="en-US" altLang="en-US" dirty="0"/>
          </a:p>
          <a:p>
            <a:pPr lvl="1"/>
            <a:endParaRPr lang="en-US" altLang="en-US" dirty="0"/>
          </a:p>
          <a:p>
            <a:endParaRPr lang="en-US" altLang="en-US" dirty="0"/>
          </a:p>
          <a:p>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31</a:t>
            </a:fld>
            <a:endParaRPr lang="en-US">
              <a:solidFill>
                <a:srgbClr val="000000"/>
              </a:solidFill>
            </a:endParaRPr>
          </a:p>
        </p:txBody>
      </p:sp>
    </p:spTree>
    <p:extLst>
      <p:ext uri="{BB962C8B-B14F-4D97-AF65-F5344CB8AC3E}">
        <p14:creationId xmlns:p14="http://schemas.microsoft.com/office/powerpoint/2010/main" val="17129689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en-GB" dirty="0"/>
          </a:p>
        </p:txBody>
      </p:sp>
      <p:sp>
        <p:nvSpPr>
          <p:cNvPr id="3" name="Content Placeholder 2"/>
          <p:cNvSpPr>
            <a:spLocks noGrp="1"/>
          </p:cNvSpPr>
          <p:nvPr>
            <p:ph idx="1"/>
          </p:nvPr>
        </p:nvSpPr>
        <p:spPr/>
        <p:txBody>
          <a:bodyPr/>
          <a:lstStyle/>
          <a:p>
            <a:r>
              <a:rPr lang="en-US" dirty="0"/>
              <a:t>We have shown that DCWEB-SOBA (based on deep contextual word </a:t>
            </a:r>
            <a:r>
              <a:rPr lang="en-US" dirty="0" err="1"/>
              <a:t>embeddings</a:t>
            </a:r>
            <a:r>
              <a:rPr lang="en-US" dirty="0"/>
              <a:t>) ontology is </a:t>
            </a:r>
            <a:r>
              <a:rPr lang="en-US" b="1" dirty="0"/>
              <a:t>more conclusive</a:t>
            </a:r>
            <a:r>
              <a:rPr lang="en-US" dirty="0"/>
              <a:t>, </a:t>
            </a:r>
            <a:r>
              <a:rPr lang="en-US" b="1" dirty="0"/>
              <a:t>more accurate</a:t>
            </a:r>
            <a:r>
              <a:rPr lang="en-US" dirty="0"/>
              <a:t>, and </a:t>
            </a:r>
            <a:r>
              <a:rPr lang="en-US" b="1" dirty="0"/>
              <a:t>requires less time</a:t>
            </a:r>
            <a:r>
              <a:rPr lang="en-US" dirty="0"/>
              <a:t> to build than WEB-SOBA (based on context-independent word </a:t>
            </a:r>
            <a:r>
              <a:rPr lang="en-US" dirty="0" err="1"/>
              <a:t>embeddings</a:t>
            </a:r>
            <a:r>
              <a:rPr lang="en-US" dirty="0"/>
              <a:t>)</a:t>
            </a:r>
          </a:p>
          <a:p>
            <a:r>
              <a:rPr lang="en-US" dirty="0"/>
              <a:t>DCWEB-SOBA ontology gives the </a:t>
            </a:r>
            <a:r>
              <a:rPr lang="en-US" b="1" dirty="0"/>
              <a:t>best accuracy</a:t>
            </a:r>
            <a:r>
              <a:rPr lang="en-US" dirty="0"/>
              <a:t> in a hybrid approach (HAABSA++)</a:t>
            </a:r>
          </a:p>
          <a:p>
            <a:r>
              <a:rPr lang="en-US" dirty="0"/>
              <a:t>Future work:</a:t>
            </a:r>
          </a:p>
          <a:p>
            <a:pPr lvl="1"/>
            <a:r>
              <a:rPr lang="en-US" dirty="0"/>
              <a:t>Apply DCWEB-SOBA to other domains (e.g., laptops) in addition to restaurants</a:t>
            </a:r>
          </a:p>
          <a:p>
            <a:pPr lvl="1"/>
            <a:r>
              <a:rPr lang="en-US" dirty="0"/>
              <a:t>Fine-tune the BERT model on aspect sentiment instead of review sentiment</a:t>
            </a:r>
          </a:p>
          <a:p>
            <a:pPr lvl="1"/>
            <a:r>
              <a:rPr lang="en-US" dirty="0"/>
              <a:t>Experiment with other deep contextual word </a:t>
            </a:r>
            <a:r>
              <a:rPr lang="en-US" dirty="0" err="1"/>
              <a:t>embeddings</a:t>
            </a:r>
            <a:r>
              <a:rPr lang="en-US" dirty="0"/>
              <a:t> like </a:t>
            </a:r>
            <a:r>
              <a:rPr lang="en-US" dirty="0" err="1"/>
              <a:t>RoBERTa</a:t>
            </a:r>
            <a:r>
              <a:rPr lang="en-US" dirty="0"/>
              <a:t> (trained on a 10 times larger dataset than BERT)</a:t>
            </a:r>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32</a:t>
            </a:fld>
            <a:endParaRPr lang="en-US">
              <a:solidFill>
                <a:srgbClr val="000000"/>
              </a:solidFill>
            </a:endParaRPr>
          </a:p>
        </p:txBody>
      </p:sp>
    </p:spTree>
    <p:extLst>
      <p:ext uri="{BB962C8B-B14F-4D97-AF65-F5344CB8AC3E}">
        <p14:creationId xmlns:p14="http://schemas.microsoft.com/office/powerpoint/2010/main" val="6334522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  ABSA</a:t>
            </a:r>
            <a:endParaRPr lang="en-GB" dirty="0"/>
          </a:p>
        </p:txBody>
      </p:sp>
      <p:sp>
        <p:nvSpPr>
          <p:cNvPr id="3" name="Content Placeholder 2"/>
          <p:cNvSpPr>
            <a:spLocks noGrp="1"/>
          </p:cNvSpPr>
          <p:nvPr>
            <p:ph idx="1"/>
          </p:nvPr>
        </p:nvSpPr>
        <p:spPr/>
        <p:txBody>
          <a:bodyPr/>
          <a:lstStyle/>
          <a:p>
            <a:r>
              <a:rPr lang="en-GB" b="1" dirty="0"/>
              <a:t>Kim Schouten and Flavius </a:t>
            </a:r>
            <a:r>
              <a:rPr lang="en-GB" b="1" dirty="0" err="1"/>
              <a:t>Frasincar</a:t>
            </a:r>
            <a:r>
              <a:rPr lang="en-GB" dirty="0"/>
              <a:t>. Ontology-Driven Sentiment Analysis of Product and Service Aspects. 15th Extended Semantic Web Conference (ESWC 2018), LNCS, Volume 10843, pages 608-623, Springer, </a:t>
            </a:r>
            <a:r>
              <a:rPr lang="en-GB" b="1" dirty="0"/>
              <a:t>2018</a:t>
            </a:r>
            <a:r>
              <a:rPr lang="en-GB" dirty="0"/>
              <a:t>.</a:t>
            </a:r>
          </a:p>
          <a:p>
            <a:endParaRPr lang="en-GB" sz="1000" dirty="0"/>
          </a:p>
          <a:p>
            <a:r>
              <a:rPr lang="en-US" b="1" dirty="0"/>
              <a:t>Olaf </a:t>
            </a:r>
            <a:r>
              <a:rPr lang="en-US" b="1" dirty="0" err="1"/>
              <a:t>Wallaart</a:t>
            </a:r>
            <a:r>
              <a:rPr lang="en-US" b="1" dirty="0"/>
              <a:t> and Flavius Frasincar</a:t>
            </a:r>
            <a:r>
              <a:rPr lang="en-US" dirty="0"/>
              <a:t>. </a:t>
            </a:r>
            <a:r>
              <a:rPr lang="en-GB" dirty="0"/>
              <a:t>A Hybrid Approach for Aspect-Based Sentiment Analysis Using a Lexicalized Domain Ontology and Attentional Neural Models. 16th Extended Semantic Web Conference, LNCS, Volume 11503, pages 363-378, Springer, </a:t>
            </a:r>
            <a:r>
              <a:rPr lang="en-GB" b="1" dirty="0"/>
              <a:t>2019</a:t>
            </a:r>
            <a:r>
              <a:rPr lang="en-GB" dirty="0"/>
              <a:t>.</a:t>
            </a:r>
          </a:p>
          <a:p>
            <a:endParaRPr lang="en-GB" sz="1000" dirty="0"/>
          </a:p>
          <a:p>
            <a:r>
              <a:rPr lang="en-GB" b="1" dirty="0"/>
              <a:t>Maria </a:t>
            </a:r>
            <a:r>
              <a:rPr lang="en-GB" b="1" dirty="0" err="1"/>
              <a:t>Mihaela</a:t>
            </a:r>
            <a:r>
              <a:rPr lang="en-GB" b="1" dirty="0"/>
              <a:t> </a:t>
            </a:r>
            <a:r>
              <a:rPr lang="en-GB" b="1" dirty="0" err="1"/>
              <a:t>Trusca</a:t>
            </a:r>
            <a:r>
              <a:rPr lang="en-GB" b="1" dirty="0"/>
              <a:t>, </a:t>
            </a:r>
            <a:r>
              <a:rPr lang="en-GB" b="1" dirty="0" err="1"/>
              <a:t>Daan</a:t>
            </a:r>
            <a:r>
              <a:rPr lang="en-GB" b="1" dirty="0"/>
              <a:t> </a:t>
            </a:r>
            <a:r>
              <a:rPr lang="en-GB" b="1" dirty="0" err="1"/>
              <a:t>Wassenberg</a:t>
            </a:r>
            <a:r>
              <a:rPr lang="en-GB" b="1" dirty="0"/>
              <a:t>, Flavius </a:t>
            </a:r>
            <a:r>
              <a:rPr lang="en-GB" b="1" dirty="0" err="1"/>
              <a:t>Frasincar</a:t>
            </a:r>
            <a:r>
              <a:rPr lang="en-GB" b="1" dirty="0"/>
              <a:t>, and </a:t>
            </a:r>
            <a:r>
              <a:rPr lang="en-GB" b="1" dirty="0" err="1"/>
              <a:t>Rommert</a:t>
            </a:r>
            <a:r>
              <a:rPr lang="en-GB" b="1" dirty="0"/>
              <a:t> Dekker</a:t>
            </a:r>
            <a:r>
              <a:rPr lang="en-GB" dirty="0"/>
              <a:t>. A Hybrid Approach for Aspect-Based Sentiment Analysis Using Deep Contextual Word </a:t>
            </a:r>
            <a:r>
              <a:rPr lang="en-GB" dirty="0" err="1"/>
              <a:t>Embeddings</a:t>
            </a:r>
            <a:r>
              <a:rPr lang="en-GB" dirty="0"/>
              <a:t> and Hierarchical Attention. 20th International Conference on Web Engineering, LNCS, Volume 12128, pages 365-380, Springer, </a:t>
            </a:r>
            <a:r>
              <a:rPr lang="en-GB" b="1" dirty="0"/>
              <a:t>2020</a:t>
            </a:r>
            <a:r>
              <a:rPr lang="en-GB" dirty="0"/>
              <a:t>.</a:t>
            </a:r>
          </a:p>
          <a:p>
            <a:endParaRPr lang="en-GB" dirty="0"/>
          </a:p>
        </p:txBody>
      </p:sp>
      <p:sp>
        <p:nvSpPr>
          <p:cNvPr id="4" name="Footer Placeholder 3"/>
          <p:cNvSpPr>
            <a:spLocks noGrp="1"/>
          </p:cNvSpPr>
          <p:nvPr>
            <p:ph type="ftr" sz="quarter" idx="11"/>
          </p:nvPr>
        </p:nvSpPr>
        <p:spPr/>
        <p:txBody>
          <a:bodyPr/>
          <a:lstStyle/>
          <a:p>
            <a:pPr>
              <a:defRPr/>
            </a:pPr>
            <a:endParaRPr lang="en-US" dirty="0">
              <a:solidFill>
                <a:srgbClr val="000000"/>
              </a:solidFill>
            </a:endParaRPr>
          </a:p>
          <a:p>
            <a:pPr>
              <a:defRPr/>
            </a:pPr>
            <a:endParaRPr lang="en-US" dirty="0">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33</a:t>
            </a:fld>
            <a:endParaRPr lang="en-US">
              <a:solidFill>
                <a:srgbClr val="000000"/>
              </a:solidFill>
            </a:endParaRPr>
          </a:p>
        </p:txBody>
      </p:sp>
    </p:spTree>
    <p:extLst>
      <p:ext uri="{BB962C8B-B14F-4D97-AF65-F5344CB8AC3E}">
        <p14:creationId xmlns:p14="http://schemas.microsoft.com/office/powerpoint/2010/main" val="1003101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 Ontology Building</a:t>
            </a:r>
            <a:endParaRPr lang="en-GB" dirty="0"/>
          </a:p>
        </p:txBody>
      </p:sp>
      <p:sp>
        <p:nvSpPr>
          <p:cNvPr id="3" name="Content Placeholder 2"/>
          <p:cNvSpPr>
            <a:spLocks noGrp="1"/>
          </p:cNvSpPr>
          <p:nvPr>
            <p:ph idx="1"/>
          </p:nvPr>
        </p:nvSpPr>
        <p:spPr>
          <a:ln>
            <a:noFill/>
          </a:ln>
        </p:spPr>
        <p:txBody>
          <a:bodyPr/>
          <a:lstStyle/>
          <a:p>
            <a:r>
              <a:rPr lang="en-GB" b="1" dirty="0"/>
              <a:t>Lisa Zhuang, Kim Schouten, and Flavius </a:t>
            </a:r>
            <a:r>
              <a:rPr lang="en-GB" b="1" dirty="0" err="1"/>
              <a:t>Frasincar</a:t>
            </a:r>
            <a:r>
              <a:rPr lang="en-GB" b="1" dirty="0"/>
              <a:t>. </a:t>
            </a:r>
            <a:r>
              <a:rPr lang="en-GB" dirty="0"/>
              <a:t>SOBA: Semi-Automated Ontology Builder for Aspect-Based Sentiment Analysis, Journal of Web Semantics, Volume 60, Article 100544, </a:t>
            </a:r>
            <a:r>
              <a:rPr lang="en-GB" b="1" dirty="0"/>
              <a:t>2020</a:t>
            </a:r>
            <a:r>
              <a:rPr lang="en-GB" dirty="0"/>
              <a:t>.</a:t>
            </a:r>
          </a:p>
          <a:p>
            <a:endParaRPr lang="en-GB" sz="1000" dirty="0"/>
          </a:p>
          <a:p>
            <a:r>
              <a:rPr lang="en-GB" b="1" dirty="0" err="1"/>
              <a:t>Ewelina</a:t>
            </a:r>
            <a:r>
              <a:rPr lang="en-GB" b="1" dirty="0"/>
              <a:t> </a:t>
            </a:r>
            <a:r>
              <a:rPr lang="en-GB" b="1" dirty="0" err="1"/>
              <a:t>Dera</a:t>
            </a:r>
            <a:r>
              <a:rPr lang="en-GB" b="1" dirty="0"/>
              <a:t> and Flavius </a:t>
            </a:r>
            <a:r>
              <a:rPr lang="en-GB" b="1" dirty="0" err="1"/>
              <a:t>Frasincar</a:t>
            </a:r>
            <a:r>
              <a:rPr lang="en-GB" b="1" dirty="0"/>
              <a:t>. </a:t>
            </a:r>
            <a:r>
              <a:rPr lang="en-GB" dirty="0"/>
              <a:t>SASOBUS: Semi-automatic Sentiment Domain Ontology Building Using </a:t>
            </a:r>
            <a:r>
              <a:rPr lang="en-GB" dirty="0" err="1"/>
              <a:t>Synsets</a:t>
            </a:r>
            <a:r>
              <a:rPr lang="en-GB" dirty="0"/>
              <a:t>. 17th Extended Semantic Web Conference, LNCS, Volume 12123, pages 105-120, Springer, </a:t>
            </a:r>
            <a:r>
              <a:rPr lang="en-GB" b="1" dirty="0"/>
              <a:t>2020</a:t>
            </a:r>
            <a:r>
              <a:rPr lang="en-GB" dirty="0"/>
              <a:t>.</a:t>
            </a:r>
            <a:endParaRPr lang="en-GB" sz="1000" dirty="0"/>
          </a:p>
          <a:p>
            <a:endParaRPr lang="en-US" sz="1000" dirty="0"/>
          </a:p>
          <a:p>
            <a:r>
              <a:rPr lang="en-GB" b="1" dirty="0" err="1"/>
              <a:t>Fenna</a:t>
            </a:r>
            <a:r>
              <a:rPr lang="en-GB" b="1" dirty="0"/>
              <a:t> ten </a:t>
            </a:r>
            <a:r>
              <a:rPr lang="en-GB" b="1" dirty="0" err="1"/>
              <a:t>Haaf</a:t>
            </a:r>
            <a:r>
              <a:rPr lang="en-GB" b="1" dirty="0"/>
              <a:t>, Christopher Claassen, Ruben </a:t>
            </a:r>
            <a:r>
              <a:rPr lang="en-GB" b="1" dirty="0" err="1"/>
              <a:t>Eschauzier</a:t>
            </a:r>
            <a:r>
              <a:rPr lang="en-GB" b="1" dirty="0"/>
              <a:t>, Joanne </a:t>
            </a:r>
            <a:r>
              <a:rPr lang="en-GB" b="1" dirty="0" err="1"/>
              <a:t>Tjan</a:t>
            </a:r>
            <a:r>
              <a:rPr lang="en-GB" b="1" dirty="0"/>
              <a:t>, </a:t>
            </a:r>
            <a:r>
              <a:rPr lang="en-GB" b="1" dirty="0" err="1"/>
              <a:t>Daniël</a:t>
            </a:r>
            <a:r>
              <a:rPr lang="en-GB" b="1" dirty="0"/>
              <a:t> </a:t>
            </a:r>
            <a:r>
              <a:rPr lang="en-GB" b="1" dirty="0" err="1"/>
              <a:t>Buijs</a:t>
            </a:r>
            <a:r>
              <a:rPr lang="en-GB" b="1" dirty="0"/>
              <a:t>, Flavius </a:t>
            </a:r>
            <a:r>
              <a:rPr lang="en-GB" b="1" dirty="0" err="1"/>
              <a:t>Frasincar</a:t>
            </a:r>
            <a:r>
              <a:rPr lang="en-GB" b="1" dirty="0"/>
              <a:t>, and Kim Schouten. </a:t>
            </a:r>
            <a:r>
              <a:rPr lang="en-GB" dirty="0"/>
              <a:t>WEB-SOBA: Word </a:t>
            </a:r>
            <a:r>
              <a:rPr lang="en-GB" dirty="0" err="1"/>
              <a:t>Embeddings</a:t>
            </a:r>
            <a:r>
              <a:rPr lang="en-GB" dirty="0"/>
              <a:t>-Based Semi-automatic Ontology Building for Aspect-Based Sentiment Classification, 18th Extended Semantic Web Conference, LNCS, Volume 12731, pages 340-355, Springer, </a:t>
            </a:r>
            <a:r>
              <a:rPr lang="en-GB" b="1" dirty="0"/>
              <a:t>2021</a:t>
            </a:r>
            <a:r>
              <a:rPr lang="en-GB" dirty="0"/>
              <a:t>.</a:t>
            </a:r>
          </a:p>
        </p:txBody>
      </p:sp>
      <p:sp>
        <p:nvSpPr>
          <p:cNvPr id="4" name="Footer Placeholder 3"/>
          <p:cNvSpPr>
            <a:spLocks noGrp="1"/>
          </p:cNvSpPr>
          <p:nvPr>
            <p:ph type="ftr" sz="quarter" idx="11"/>
          </p:nvPr>
        </p:nvSpPr>
        <p:spPr/>
        <p:txBody>
          <a:bodyPr/>
          <a:lstStyle/>
          <a:p>
            <a:pPr>
              <a:defRPr/>
            </a:pPr>
            <a:endParaRPr lang="en-US" dirty="0">
              <a:solidFill>
                <a:srgbClr val="000000"/>
              </a:solidFill>
            </a:endParaRPr>
          </a:p>
          <a:p>
            <a:pPr>
              <a:defRPr/>
            </a:pPr>
            <a:endParaRPr lang="en-US" dirty="0">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34</a:t>
            </a:fld>
            <a:endParaRPr lang="en-US">
              <a:solidFill>
                <a:srgbClr val="000000"/>
              </a:solidFill>
            </a:endParaRPr>
          </a:p>
        </p:txBody>
      </p:sp>
    </p:spTree>
    <p:extLst>
      <p:ext uri="{BB962C8B-B14F-4D97-AF65-F5344CB8AC3E}">
        <p14:creationId xmlns:p14="http://schemas.microsoft.com/office/powerpoint/2010/main" val="196465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endParaRPr lang="en-GB" dirty="0"/>
          </a:p>
        </p:txBody>
      </p:sp>
      <p:sp>
        <p:nvSpPr>
          <p:cNvPr id="3" name="Content Placeholder 2"/>
          <p:cNvSpPr>
            <a:spLocks noGrp="1"/>
          </p:cNvSpPr>
          <p:nvPr>
            <p:ph idx="1"/>
          </p:nvPr>
        </p:nvSpPr>
        <p:spPr/>
        <p:txBody>
          <a:bodyPr/>
          <a:lstStyle/>
          <a:p>
            <a:r>
              <a:rPr lang="en-US" b="1" dirty="0"/>
              <a:t>Sentiment mining</a:t>
            </a:r>
            <a:r>
              <a:rPr lang="en-US" i="1" dirty="0"/>
              <a:t> </a:t>
            </a:r>
            <a:r>
              <a:rPr lang="en-US" dirty="0"/>
              <a:t>is defined as the automatic assessment of the sentiment expressed in text (in our case by consumers in product reviews)</a:t>
            </a:r>
          </a:p>
          <a:p>
            <a:endParaRPr lang="en-US" sz="1000" dirty="0"/>
          </a:p>
          <a:p>
            <a:r>
              <a:rPr lang="en-US" dirty="0"/>
              <a:t>Several granularities of sentiment mining:</a:t>
            </a:r>
          </a:p>
          <a:p>
            <a:pPr lvl="1"/>
            <a:r>
              <a:rPr lang="en-US" b="1" dirty="0"/>
              <a:t>Review-level</a:t>
            </a:r>
          </a:p>
          <a:p>
            <a:pPr lvl="1"/>
            <a:r>
              <a:rPr lang="en-US" b="1" dirty="0"/>
              <a:t>Sentence-level</a:t>
            </a:r>
          </a:p>
          <a:p>
            <a:pPr lvl="1"/>
            <a:r>
              <a:rPr lang="en-US" i="1" dirty="0"/>
              <a:t>Aspect</a:t>
            </a:r>
            <a:r>
              <a:rPr lang="en-US" dirty="0"/>
              <a:t>-level (product aspects are sometimes referred to as product features): </a:t>
            </a:r>
            <a:r>
              <a:rPr lang="en-US" b="1" dirty="0"/>
              <a:t>Aspect-Based Sentiment Analysis (ABSA)</a:t>
            </a:r>
            <a:r>
              <a:rPr lang="en-US" dirty="0"/>
              <a:t>:</a:t>
            </a:r>
          </a:p>
          <a:p>
            <a:pPr lvl="2"/>
            <a:r>
              <a:rPr lang="en-US" b="1" dirty="0"/>
              <a:t>Review-level</a:t>
            </a:r>
            <a:endParaRPr lang="en-US" i="1" dirty="0"/>
          </a:p>
          <a:p>
            <a:pPr lvl="2"/>
            <a:r>
              <a:rPr lang="en-US" b="1" dirty="0"/>
              <a:t>Sentence-level </a:t>
            </a:r>
            <a:r>
              <a:rPr lang="en-US" dirty="0"/>
              <a:t>[our focus here]</a:t>
            </a:r>
          </a:p>
          <a:p>
            <a:pPr marL="0" indent="0">
              <a:buNone/>
            </a:pPr>
            <a:endParaRPr lang="en-US" dirty="0"/>
          </a:p>
          <a:p>
            <a:pPr lvl="2"/>
            <a:endParaRPr lang="en-US" b="1" dirty="0"/>
          </a:p>
          <a:p>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4</a:t>
            </a:fld>
            <a:endParaRPr lang="en-US">
              <a:solidFill>
                <a:srgbClr val="000000"/>
              </a:solidFill>
            </a:endParaRPr>
          </a:p>
        </p:txBody>
      </p:sp>
    </p:spTree>
    <p:extLst>
      <p:ext uri="{BB962C8B-B14F-4D97-AF65-F5344CB8AC3E}">
        <p14:creationId xmlns:p14="http://schemas.microsoft.com/office/powerpoint/2010/main" val="2507891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endParaRPr lang="en-GB" dirty="0"/>
          </a:p>
        </p:txBody>
      </p:sp>
      <p:sp>
        <p:nvSpPr>
          <p:cNvPr id="3" name="Content Placeholder 2"/>
          <p:cNvSpPr>
            <a:spLocks noGrp="1"/>
          </p:cNvSpPr>
          <p:nvPr>
            <p:ph idx="1"/>
          </p:nvPr>
        </p:nvSpPr>
        <p:spPr>
          <a:xfrm>
            <a:off x="609600" y="1600201"/>
            <a:ext cx="10972800" cy="4691417"/>
          </a:xfrm>
        </p:spPr>
        <p:txBody>
          <a:bodyPr/>
          <a:lstStyle/>
          <a:p>
            <a:r>
              <a:rPr lang="en-US" dirty="0"/>
              <a:t>Aspect-Based Sentiment Analysis (ABSA) has two stages:</a:t>
            </a:r>
          </a:p>
          <a:p>
            <a:pPr lvl="1"/>
            <a:r>
              <a:rPr lang="en-US" b="1" dirty="0"/>
              <a:t>Aspect detection</a:t>
            </a:r>
            <a:r>
              <a:rPr lang="en-US" dirty="0"/>
              <a:t>:</a:t>
            </a:r>
          </a:p>
          <a:p>
            <a:pPr lvl="2"/>
            <a:r>
              <a:rPr lang="en-US" dirty="0"/>
              <a:t>Explicit aspect detection: aspects appear literally in product reviews</a:t>
            </a:r>
          </a:p>
          <a:p>
            <a:pPr lvl="2"/>
            <a:r>
              <a:rPr lang="en-US" dirty="0"/>
              <a:t>Implicit aspect detection: aspects do not appear literally in the product reviews</a:t>
            </a:r>
          </a:p>
          <a:p>
            <a:pPr marL="857250" lvl="1" indent="-342900"/>
            <a:r>
              <a:rPr lang="en-US" b="1" dirty="0"/>
              <a:t>Sentiment detection</a:t>
            </a:r>
            <a:r>
              <a:rPr lang="en-US" dirty="0"/>
              <a:t>: assigning the sentiment associated to explicit or implicit aspects [our focus here]</a:t>
            </a:r>
          </a:p>
          <a:p>
            <a:endParaRPr lang="en-US" sz="2000" dirty="0"/>
          </a:p>
          <a:p>
            <a:r>
              <a:rPr lang="en-US" dirty="0"/>
              <a:t>Three approaches for ABSA:</a:t>
            </a:r>
          </a:p>
          <a:p>
            <a:pPr lvl="1"/>
            <a:r>
              <a:rPr lang="en-US" b="1" dirty="0"/>
              <a:t>Knowledge Representation (KR)</a:t>
            </a:r>
          </a:p>
          <a:p>
            <a:pPr lvl="1"/>
            <a:r>
              <a:rPr lang="en-US" b="1" dirty="0"/>
              <a:t>Machine Learning (ML)</a:t>
            </a:r>
          </a:p>
          <a:p>
            <a:pPr lvl="1"/>
            <a:r>
              <a:rPr lang="en-US" b="1" dirty="0"/>
              <a:t>Hybrid</a:t>
            </a:r>
            <a:r>
              <a:rPr lang="en-US" dirty="0"/>
              <a:t>: current state-of-the-art, e.g., </a:t>
            </a:r>
            <a:r>
              <a:rPr lang="en-GB" b="1" dirty="0"/>
              <a:t>A Hybrid Approach for Aspect-Based Sentiment Analysis++ (HAABSA++)</a:t>
            </a:r>
            <a:r>
              <a:rPr lang="en-GB" dirty="0"/>
              <a:t> proposed by </a:t>
            </a:r>
            <a:r>
              <a:rPr lang="en-GB" dirty="0" err="1"/>
              <a:t>Trusca</a:t>
            </a:r>
            <a:r>
              <a:rPr lang="en-GB" dirty="0"/>
              <a:t>, </a:t>
            </a:r>
            <a:r>
              <a:rPr lang="en-GB" dirty="0" err="1"/>
              <a:t>Wassenberg</a:t>
            </a:r>
            <a:r>
              <a:rPr lang="en-GB" dirty="0"/>
              <a:t>, </a:t>
            </a:r>
            <a:r>
              <a:rPr lang="en-GB" dirty="0" err="1"/>
              <a:t>Frasincar</a:t>
            </a:r>
            <a:r>
              <a:rPr lang="en-GB" dirty="0"/>
              <a:t>, and Dekker (2020)</a:t>
            </a:r>
            <a:endParaRPr lang="en-US" dirty="0"/>
          </a:p>
          <a:p>
            <a:pPr lvl="1"/>
            <a:endParaRPr lang="en-US" dirty="0"/>
          </a:p>
          <a:p>
            <a:pPr lvl="1"/>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5</a:t>
            </a:fld>
            <a:endParaRPr lang="en-US">
              <a:solidFill>
                <a:srgbClr val="000000"/>
              </a:solidFill>
            </a:endParaRPr>
          </a:p>
        </p:txBody>
      </p:sp>
    </p:spTree>
    <p:extLst>
      <p:ext uri="{BB962C8B-B14F-4D97-AF65-F5344CB8AC3E}">
        <p14:creationId xmlns:p14="http://schemas.microsoft.com/office/powerpoint/2010/main" val="4014998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a:t>
            </a:r>
            <a:endParaRPr lang="en-GB" dirty="0"/>
          </a:p>
        </p:txBody>
      </p:sp>
      <p:sp>
        <p:nvSpPr>
          <p:cNvPr id="3" name="Content Placeholder 2"/>
          <p:cNvSpPr>
            <a:spLocks noGrp="1"/>
          </p:cNvSpPr>
          <p:nvPr>
            <p:ph idx="1"/>
          </p:nvPr>
        </p:nvSpPr>
        <p:spPr/>
        <p:txBody>
          <a:bodyPr/>
          <a:lstStyle/>
          <a:p>
            <a:r>
              <a:rPr lang="en-US" dirty="0"/>
              <a:t>HAABSA++ is a two-step approach for ABSA at sentence-level:</a:t>
            </a:r>
          </a:p>
          <a:p>
            <a:pPr marL="914400" lvl="1" indent="-457200">
              <a:buFont typeface="+mj-lt"/>
              <a:buAutoNum type="arabicPeriod"/>
            </a:pPr>
            <a:r>
              <a:rPr lang="en-US" b="1" dirty="0"/>
              <a:t>Ontology-based reasoning</a:t>
            </a:r>
          </a:p>
          <a:p>
            <a:pPr marL="914400" lvl="1" indent="-457200">
              <a:buFont typeface="+mj-lt"/>
              <a:buAutoNum type="arabicPeriod"/>
            </a:pPr>
            <a:r>
              <a:rPr lang="en-US" b="1" dirty="0"/>
              <a:t>Deep learning (backup solution)</a:t>
            </a:r>
            <a:br>
              <a:rPr lang="en-US" b="1" dirty="0"/>
            </a:br>
            <a:endParaRPr lang="en-US" sz="800" b="1" dirty="0"/>
          </a:p>
          <a:p>
            <a:pPr marL="514350" indent="-457200"/>
            <a:r>
              <a:rPr lang="en-US" dirty="0"/>
              <a:t>The domain sentiment ontology is manually constructed:</a:t>
            </a:r>
          </a:p>
          <a:p>
            <a:pPr marL="914400" lvl="1" indent="-457200"/>
            <a:r>
              <a:rPr lang="en-US" dirty="0"/>
              <a:t>Available only for some domains (restaurants and laptops)</a:t>
            </a:r>
          </a:p>
          <a:p>
            <a:pPr marL="914400" lvl="1" indent="-457200"/>
            <a:r>
              <a:rPr lang="en-US" dirty="0"/>
              <a:t>Limited coverage</a:t>
            </a:r>
          </a:p>
          <a:p>
            <a:pPr marL="514350" indent="-457200"/>
            <a:endParaRPr lang="en-US" sz="800" dirty="0"/>
          </a:p>
          <a:p>
            <a:pPr marL="514350" indent="-457200"/>
            <a:r>
              <a:rPr lang="en-US" b="1" dirty="0"/>
              <a:t>Research question</a:t>
            </a:r>
            <a:r>
              <a:rPr lang="en-US" dirty="0"/>
              <a:t>: </a:t>
            </a:r>
            <a:r>
              <a:rPr lang="en-US" i="1" dirty="0"/>
              <a:t>How to build in a semi-automatic manner a domain sentiment ontology for ABSA at sentence-level?</a:t>
            </a:r>
          </a:p>
          <a:p>
            <a:pPr marL="514350" indent="-457200"/>
            <a:endParaRPr lang="en-US" sz="800" i="1" dirty="0"/>
          </a:p>
          <a:p>
            <a:pPr marL="514350" indent="-457200"/>
            <a:r>
              <a:rPr lang="en-US" dirty="0"/>
              <a:t>In addition we aim to extend the ontology representation by means of </a:t>
            </a:r>
            <a:r>
              <a:rPr lang="en-US" i="1" dirty="0"/>
              <a:t>adverbs </a:t>
            </a:r>
            <a:r>
              <a:rPr lang="en-US" dirty="0"/>
              <a:t>(e.g., “carefully” in “carefully prepared” denotes positive sentiment) and make use of </a:t>
            </a:r>
            <a:r>
              <a:rPr lang="en-US" i="1" dirty="0"/>
              <a:t>contextual word </a:t>
            </a:r>
            <a:r>
              <a:rPr lang="en-US" i="1" dirty="0" err="1"/>
              <a:t>embeddings</a:t>
            </a:r>
            <a:r>
              <a:rPr lang="en-US" dirty="0"/>
              <a:t> during ontology building</a:t>
            </a:r>
          </a:p>
          <a:p>
            <a:pPr marL="514350" indent="-457200"/>
            <a:endParaRPr lang="en-US" dirty="0"/>
          </a:p>
          <a:p>
            <a:pPr marL="514350" indent="-457200"/>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6</a:t>
            </a:fld>
            <a:endParaRPr lang="en-US">
              <a:solidFill>
                <a:srgbClr val="000000"/>
              </a:solidFill>
            </a:endParaRPr>
          </a:p>
        </p:txBody>
      </p:sp>
    </p:spTree>
    <p:extLst>
      <p:ext uri="{BB962C8B-B14F-4D97-AF65-F5344CB8AC3E}">
        <p14:creationId xmlns:p14="http://schemas.microsoft.com/office/powerpoint/2010/main" val="428225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Related Work –  ABSA</a:t>
            </a:r>
            <a:endParaRPr lang="en-GB" dirty="0"/>
          </a:p>
        </p:txBody>
      </p:sp>
      <p:sp>
        <p:nvSpPr>
          <p:cNvPr id="3" name="Content Placeholder 2"/>
          <p:cNvSpPr>
            <a:spLocks noGrp="1"/>
          </p:cNvSpPr>
          <p:nvPr>
            <p:ph idx="1"/>
          </p:nvPr>
        </p:nvSpPr>
        <p:spPr/>
        <p:txBody>
          <a:bodyPr/>
          <a:lstStyle/>
          <a:p>
            <a:r>
              <a:rPr lang="en-US" dirty="0"/>
              <a:t>There are several hybrid approaches for ABSA:</a:t>
            </a:r>
          </a:p>
          <a:p>
            <a:endParaRPr lang="en-US" sz="500" dirty="0"/>
          </a:p>
          <a:p>
            <a:pPr lvl="1"/>
            <a:r>
              <a:rPr lang="en-US" b="1" dirty="0" err="1"/>
              <a:t>Ont+BoW</a:t>
            </a:r>
            <a:r>
              <a:rPr lang="en-US" dirty="0"/>
              <a:t> by Schouten and Frasincar (2018): a two-step approach with ontology-based reasoning and an SVM classifier as backup</a:t>
            </a:r>
          </a:p>
          <a:p>
            <a:pPr marL="457200" lvl="1" indent="0">
              <a:buNone/>
            </a:pPr>
            <a:r>
              <a:rPr lang="en-US" sz="500" dirty="0"/>
              <a:t> </a:t>
            </a:r>
            <a:br>
              <a:rPr lang="en-US" dirty="0"/>
            </a:br>
            <a:endParaRPr lang="en-US" sz="800" dirty="0"/>
          </a:p>
          <a:p>
            <a:pPr lvl="1"/>
            <a:r>
              <a:rPr lang="en-US" b="1" dirty="0" err="1"/>
              <a:t>Ont+LCR-Rot-hop</a:t>
            </a:r>
            <a:r>
              <a:rPr lang="en-US" b="1" dirty="0"/>
              <a:t> (HAABSA)</a:t>
            </a:r>
            <a:r>
              <a:rPr lang="en-US" dirty="0"/>
              <a:t> by </a:t>
            </a:r>
            <a:r>
              <a:rPr lang="en-US" dirty="0" err="1"/>
              <a:t>Wallaart</a:t>
            </a:r>
            <a:r>
              <a:rPr lang="en-US" dirty="0"/>
              <a:t> and </a:t>
            </a:r>
            <a:r>
              <a:rPr lang="en-US" dirty="0" err="1"/>
              <a:t>Frasincar</a:t>
            </a:r>
            <a:r>
              <a:rPr lang="en-US" dirty="0"/>
              <a:t> (2019): a two-step approach with ontology-based reasoning and a neural network with rotatory attention performed in multiple hops using </a:t>
            </a:r>
            <a:r>
              <a:rPr lang="en-US" dirty="0" err="1"/>
              <a:t>GloVe</a:t>
            </a:r>
            <a:r>
              <a:rPr lang="en-US" dirty="0"/>
              <a:t> </a:t>
            </a:r>
            <a:r>
              <a:rPr lang="en-US" dirty="0" err="1"/>
              <a:t>embeddings</a:t>
            </a:r>
            <a:r>
              <a:rPr lang="en-US" dirty="0"/>
              <a:t> (context-independent) as backup</a:t>
            </a:r>
          </a:p>
          <a:p>
            <a:pPr marL="457200" lvl="1" indent="0">
              <a:buNone/>
            </a:pPr>
            <a:r>
              <a:rPr lang="en-US" sz="800" dirty="0"/>
              <a:t> </a:t>
            </a:r>
            <a:endParaRPr lang="en-US" dirty="0"/>
          </a:p>
          <a:p>
            <a:pPr lvl="1"/>
            <a:r>
              <a:rPr lang="en-US" b="1" dirty="0" err="1"/>
              <a:t>Ont+LCR-Rot-hop</a:t>
            </a:r>
            <a:r>
              <a:rPr lang="en-US" b="1" dirty="0"/>
              <a:t>++ (HAABSA++) </a:t>
            </a:r>
            <a:r>
              <a:rPr lang="en-US" dirty="0"/>
              <a:t>by </a:t>
            </a:r>
            <a:r>
              <a:rPr lang="en-GB" dirty="0" err="1"/>
              <a:t>Trusca</a:t>
            </a:r>
            <a:r>
              <a:rPr lang="en-GB" dirty="0"/>
              <a:t>, </a:t>
            </a:r>
            <a:r>
              <a:rPr lang="en-GB" dirty="0" err="1"/>
              <a:t>Wassenberg</a:t>
            </a:r>
            <a:r>
              <a:rPr lang="en-GB" dirty="0"/>
              <a:t>, </a:t>
            </a:r>
            <a:r>
              <a:rPr lang="en-GB" dirty="0" err="1"/>
              <a:t>Frasincar</a:t>
            </a:r>
            <a:r>
              <a:rPr lang="en-GB" dirty="0"/>
              <a:t>, and Dekker (2020): a two-step approach with ontology-based reasoning and a neural network with rotatory and hierarchical attention performed in multiple hops using BERT </a:t>
            </a:r>
            <a:r>
              <a:rPr lang="en-GB" dirty="0" err="1"/>
              <a:t>embeddings</a:t>
            </a:r>
            <a:r>
              <a:rPr lang="en-GB" dirty="0"/>
              <a:t> (context-dependent) as backup</a:t>
            </a:r>
          </a:p>
          <a:p>
            <a:pPr marL="457200" lvl="1" indent="0">
              <a:buNone/>
            </a:pPr>
            <a:r>
              <a:rPr lang="en-GB" dirty="0"/>
              <a:t> </a:t>
            </a:r>
            <a:endParaRPr lang="en-US" sz="500"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7</a:t>
            </a:fld>
            <a:endParaRPr lang="en-US">
              <a:solidFill>
                <a:srgbClr val="000000"/>
              </a:solidFill>
            </a:endParaRPr>
          </a:p>
        </p:txBody>
      </p:sp>
    </p:spTree>
    <p:extLst>
      <p:ext uri="{BB962C8B-B14F-4D97-AF65-F5344CB8AC3E}">
        <p14:creationId xmlns:p14="http://schemas.microsoft.com/office/powerpoint/2010/main" val="1411917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Related Work – Ontology Building</a:t>
            </a:r>
            <a:endParaRPr lang="en-GB" dirty="0"/>
          </a:p>
        </p:txBody>
      </p:sp>
      <p:sp>
        <p:nvSpPr>
          <p:cNvPr id="3" name="Content Placeholder 2"/>
          <p:cNvSpPr>
            <a:spLocks noGrp="1"/>
          </p:cNvSpPr>
          <p:nvPr>
            <p:ph idx="1"/>
          </p:nvPr>
        </p:nvSpPr>
        <p:spPr/>
        <p:txBody>
          <a:bodyPr/>
          <a:lstStyle/>
          <a:p>
            <a:r>
              <a:rPr lang="en-US" dirty="0"/>
              <a:t>The ontology building is based on (sentiment annotated) domain corpora</a:t>
            </a:r>
          </a:p>
          <a:p>
            <a:r>
              <a:rPr lang="en-US" dirty="0"/>
              <a:t>There are several approaches to build ontologies for ABSA:</a:t>
            </a:r>
          </a:p>
          <a:p>
            <a:endParaRPr lang="en-US" sz="500" dirty="0"/>
          </a:p>
          <a:p>
            <a:pPr lvl="1"/>
            <a:r>
              <a:rPr lang="en-US" b="1" dirty="0"/>
              <a:t>SOBA</a:t>
            </a:r>
            <a:r>
              <a:rPr lang="en-US" dirty="0"/>
              <a:t> by Zhuang, Schouten, and </a:t>
            </a:r>
            <a:r>
              <a:rPr lang="en-US" dirty="0" err="1"/>
              <a:t>Frasincar</a:t>
            </a:r>
            <a:r>
              <a:rPr lang="en-US" dirty="0"/>
              <a:t> (2020): uses word co-</a:t>
            </a:r>
            <a:r>
              <a:rPr lang="en-US" dirty="0" err="1"/>
              <a:t>occurences</a:t>
            </a:r>
            <a:endParaRPr lang="en-US" dirty="0"/>
          </a:p>
          <a:p>
            <a:pPr lvl="2"/>
            <a:endParaRPr lang="en-US" sz="1000" dirty="0"/>
          </a:p>
          <a:p>
            <a:pPr lvl="1"/>
            <a:r>
              <a:rPr lang="en-US" b="1" dirty="0"/>
              <a:t>SASOBUS</a:t>
            </a:r>
            <a:r>
              <a:rPr lang="en-US" dirty="0"/>
              <a:t> by </a:t>
            </a:r>
            <a:r>
              <a:rPr lang="en-US" dirty="0" err="1"/>
              <a:t>Dera</a:t>
            </a:r>
            <a:r>
              <a:rPr lang="en-US" dirty="0"/>
              <a:t>, </a:t>
            </a:r>
            <a:r>
              <a:rPr lang="en-US" dirty="0" err="1"/>
              <a:t>Frasincar</a:t>
            </a:r>
            <a:r>
              <a:rPr lang="en-US" dirty="0"/>
              <a:t>, Schouten, and Zhuang (2020): uses word and </a:t>
            </a:r>
            <a:r>
              <a:rPr lang="en-US" dirty="0" err="1"/>
              <a:t>synset</a:t>
            </a:r>
            <a:r>
              <a:rPr lang="en-US" dirty="0"/>
              <a:t> co-</a:t>
            </a:r>
            <a:r>
              <a:rPr lang="en-US" dirty="0" err="1"/>
              <a:t>occurences</a:t>
            </a:r>
            <a:r>
              <a:rPr lang="en-US" dirty="0"/>
              <a:t> (</a:t>
            </a:r>
            <a:r>
              <a:rPr lang="en-US" dirty="0" err="1"/>
              <a:t>synsets</a:t>
            </a:r>
            <a:r>
              <a:rPr lang="en-US" dirty="0"/>
              <a:t> deal with </a:t>
            </a:r>
            <a:r>
              <a:rPr lang="en-US" dirty="0" err="1"/>
              <a:t>polysemous</a:t>
            </a:r>
            <a:r>
              <a:rPr lang="en-US" dirty="0"/>
              <a:t> words)</a:t>
            </a:r>
          </a:p>
          <a:p>
            <a:pPr lvl="2"/>
            <a:endParaRPr lang="en-US" sz="1000" dirty="0"/>
          </a:p>
          <a:p>
            <a:pPr lvl="1"/>
            <a:r>
              <a:rPr lang="en-US" b="1" dirty="0"/>
              <a:t>WEB-SOBA</a:t>
            </a:r>
            <a:r>
              <a:rPr lang="en-US" dirty="0"/>
              <a:t> by ten </a:t>
            </a:r>
            <a:r>
              <a:rPr lang="en-US" dirty="0" err="1"/>
              <a:t>Haaf</a:t>
            </a:r>
            <a:r>
              <a:rPr lang="en-US" dirty="0"/>
              <a:t>, Claassen, </a:t>
            </a:r>
            <a:r>
              <a:rPr lang="en-US" dirty="0" err="1"/>
              <a:t>Enschauzier</a:t>
            </a:r>
            <a:r>
              <a:rPr lang="en-US" dirty="0"/>
              <a:t>, </a:t>
            </a:r>
            <a:r>
              <a:rPr lang="en-US" dirty="0" err="1"/>
              <a:t>Tjan</a:t>
            </a:r>
            <a:r>
              <a:rPr lang="en-US" dirty="0"/>
              <a:t>, </a:t>
            </a:r>
            <a:r>
              <a:rPr lang="en-US" dirty="0" err="1"/>
              <a:t>Buijs</a:t>
            </a:r>
            <a:r>
              <a:rPr lang="en-US" dirty="0"/>
              <a:t>, </a:t>
            </a:r>
            <a:r>
              <a:rPr lang="en-US" dirty="0" err="1"/>
              <a:t>Frasincar</a:t>
            </a:r>
            <a:r>
              <a:rPr lang="en-US" dirty="0"/>
              <a:t>, and Schouten (2021): uses word2vec representations (context-independent)</a:t>
            </a:r>
          </a:p>
          <a:p>
            <a:pPr lvl="2"/>
            <a:r>
              <a:rPr lang="en-GB" dirty="0"/>
              <a:t>WEB-SOBA outperforms SASOBUS on accuracy and time-efficiency (SASOBUS not used in the evaluation)</a:t>
            </a:r>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8</a:t>
            </a:fld>
            <a:endParaRPr lang="en-US">
              <a:solidFill>
                <a:srgbClr val="000000"/>
              </a:solidFill>
            </a:endParaRPr>
          </a:p>
        </p:txBody>
      </p:sp>
    </p:spTree>
    <p:extLst>
      <p:ext uri="{BB962C8B-B14F-4D97-AF65-F5344CB8AC3E}">
        <p14:creationId xmlns:p14="http://schemas.microsoft.com/office/powerpoint/2010/main" val="1129169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endParaRPr lang="en-GB" dirty="0"/>
          </a:p>
        </p:txBody>
      </p:sp>
      <p:sp>
        <p:nvSpPr>
          <p:cNvPr id="3" name="Content Placeholder 2"/>
          <p:cNvSpPr>
            <a:spLocks noGrp="1"/>
          </p:cNvSpPr>
          <p:nvPr>
            <p:ph idx="1"/>
          </p:nvPr>
        </p:nvSpPr>
        <p:spPr/>
        <p:txBody>
          <a:bodyPr/>
          <a:lstStyle/>
          <a:p>
            <a:r>
              <a:rPr lang="en-US" dirty="0"/>
              <a:t>Domain corpus: Yelp Open Dataset for restaurants</a:t>
            </a:r>
          </a:p>
          <a:p>
            <a:pPr lvl="1"/>
            <a:r>
              <a:rPr lang="en-US" dirty="0"/>
              <a:t>2,000 restaurant reviews</a:t>
            </a:r>
          </a:p>
          <a:p>
            <a:pPr lvl="1"/>
            <a:r>
              <a:rPr lang="en-US" dirty="0"/>
              <a:t>200,000 unique words</a:t>
            </a:r>
          </a:p>
          <a:p>
            <a:pPr lvl="1"/>
            <a:r>
              <a:rPr lang="en-US" dirty="0"/>
              <a:t>Each review has text and star rating (1 to 5)</a:t>
            </a:r>
          </a:p>
          <a:p>
            <a:r>
              <a:rPr lang="en-US" dirty="0"/>
              <a:t>BERT base (uncased) which is trained on:</a:t>
            </a:r>
          </a:p>
          <a:p>
            <a:pPr lvl="1"/>
            <a:r>
              <a:rPr lang="en-US" dirty="0" err="1"/>
              <a:t>BookCorpus</a:t>
            </a:r>
            <a:r>
              <a:rPr lang="en-US" dirty="0"/>
              <a:t> (800M words)</a:t>
            </a:r>
          </a:p>
          <a:p>
            <a:pPr lvl="1"/>
            <a:r>
              <a:rPr lang="en-US" dirty="0"/>
              <a:t>Wikipedia (2500M words)</a:t>
            </a:r>
          </a:p>
          <a:p>
            <a:r>
              <a:rPr lang="en-US" dirty="0"/>
              <a:t>Remove review sentences containing negation words (e.g., “not”, “never”, etc.), so 10.4% of review sentences are removed (so that word </a:t>
            </a:r>
            <a:r>
              <a:rPr lang="en-US" dirty="0" err="1"/>
              <a:t>embeddings</a:t>
            </a:r>
            <a:r>
              <a:rPr lang="en-US" dirty="0"/>
              <a:t> reflect true word polarity) </a:t>
            </a:r>
          </a:p>
          <a:p>
            <a:endParaRPr lang="en-GB" dirty="0"/>
          </a:p>
        </p:txBody>
      </p:sp>
      <p:sp>
        <p:nvSpPr>
          <p:cNvPr id="4" name="Footer Placeholder 3"/>
          <p:cNvSpPr>
            <a:spLocks noGrp="1"/>
          </p:cNvSpPr>
          <p:nvPr>
            <p:ph type="ftr" sz="quarter" idx="11"/>
          </p:nvPr>
        </p:nvSpPr>
        <p:spPr/>
        <p:txBody>
          <a:bodyPr/>
          <a:lstStyle/>
          <a:p>
            <a:pPr>
              <a:defRPr/>
            </a:pPr>
            <a:endParaRPr lang="en-US">
              <a:solidFill>
                <a:srgbClr val="000000"/>
              </a:solidFill>
            </a:endParaRPr>
          </a:p>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endParaRPr lang="en-US">
              <a:solidFill>
                <a:srgbClr val="000000"/>
              </a:solidFill>
            </a:endParaRPr>
          </a:p>
          <a:p>
            <a:pPr>
              <a:defRPr/>
            </a:pPr>
            <a:fld id="{7B4BD39F-A964-4876-A31E-F21A2A06217E}" type="slidenum">
              <a:rPr lang="en-US" smtClean="0">
                <a:solidFill>
                  <a:srgbClr val="000000"/>
                </a:solidFill>
              </a:rPr>
              <a:pPr>
                <a:defRPr/>
              </a:pPr>
              <a:t>9</a:t>
            </a:fld>
            <a:endParaRPr lang="en-US">
              <a:solidFill>
                <a:srgbClr val="000000"/>
              </a:solidFill>
            </a:endParaRPr>
          </a:p>
        </p:txBody>
      </p:sp>
    </p:spTree>
    <p:extLst>
      <p:ext uri="{BB962C8B-B14F-4D97-AF65-F5344CB8AC3E}">
        <p14:creationId xmlns:p14="http://schemas.microsoft.com/office/powerpoint/2010/main" val="276669702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2911</TotalTime>
  <Words>3152</Words>
  <Application>Microsoft Office PowerPoint</Application>
  <PresentationFormat>Widescreen</PresentationFormat>
  <Paragraphs>356</Paragraphs>
  <Slides>34</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Cambria Math</vt:lpstr>
      <vt:lpstr>Times New Roman</vt:lpstr>
      <vt:lpstr>Default Design</vt:lpstr>
      <vt:lpstr> DCWEB-SOBA: Deep Contextual Word Embeddings-Based Semi-Automatic Ontology Building for Aspect-Based Sentiment Classification</vt:lpstr>
      <vt:lpstr>Contents</vt:lpstr>
      <vt:lpstr>Motivation</vt:lpstr>
      <vt:lpstr>Motivation</vt:lpstr>
      <vt:lpstr>Motivation</vt:lpstr>
      <vt:lpstr>Motivation</vt:lpstr>
      <vt:lpstr>Related Work –  ABSA</vt:lpstr>
      <vt:lpstr>Related Work – Ontology Building</vt:lpstr>
      <vt:lpstr>Data</vt:lpstr>
      <vt:lpstr>Data</vt:lpstr>
      <vt:lpstr>Data</vt:lpstr>
      <vt:lpstr>Data</vt:lpstr>
      <vt:lpstr>Methodology</vt:lpstr>
      <vt:lpstr>Ontology Structure</vt:lpstr>
      <vt:lpstr>Word Embeddings Construction</vt:lpstr>
      <vt:lpstr>Polysemy-Aware Word Embeddings</vt:lpstr>
      <vt:lpstr>Sentiment-Aware Word Embeddings</vt:lpstr>
      <vt:lpstr>Sentiment-Aware Word Embeddings</vt:lpstr>
      <vt:lpstr>Skeletal Ontology Building</vt:lpstr>
      <vt:lpstr>Skeletal Ontology Building</vt:lpstr>
      <vt:lpstr>Skeletal Ontology Building</vt:lpstr>
      <vt:lpstr>Skeletal Ontology Building</vt:lpstr>
      <vt:lpstr>Term Selection</vt:lpstr>
      <vt:lpstr>Term Selection</vt:lpstr>
      <vt:lpstr>Term Selection</vt:lpstr>
      <vt:lpstr>Sentiment Term Clustering</vt:lpstr>
      <vt:lpstr>Sentiment Term Clustering</vt:lpstr>
      <vt:lpstr>Aspect Term Clustering</vt:lpstr>
      <vt:lpstr>Evaluation</vt:lpstr>
      <vt:lpstr>Evaluation</vt:lpstr>
      <vt:lpstr>Conclusion</vt:lpstr>
      <vt:lpstr>Conclusion</vt:lpstr>
      <vt:lpstr>References  –  ABSA</vt:lpstr>
      <vt:lpstr>References – Ontology Building</vt:lpstr>
    </vt:vector>
  </TitlesOfParts>
  <Company>EUR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Word Embeddings for Ontology-Driven Aspect-Based Sentiment Analysis</dc:title>
  <dc:creator>Flavius Frasincar</dc:creator>
  <cp:lastModifiedBy>Flavius Frasincar</cp:lastModifiedBy>
  <cp:revision>241</cp:revision>
  <cp:lastPrinted>2020-05-15T15:20:19Z</cp:lastPrinted>
  <dcterms:created xsi:type="dcterms:W3CDTF">2020-05-02T23:04:29Z</dcterms:created>
  <dcterms:modified xsi:type="dcterms:W3CDTF">2022-06-02T10:16:47Z</dcterms:modified>
</cp:coreProperties>
</file>