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5" r:id="rId9"/>
    <p:sldId id="267" r:id="rId10"/>
    <p:sldId id="270" r:id="rId11"/>
    <p:sldId id="271" r:id="rId12"/>
    <p:sldId id="272" r:id="rId13"/>
    <p:sldId id="268"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69" r:id="rId29"/>
    <p:sldId id="287" r:id="rId30"/>
    <p:sldId id="289" r:id="rId31"/>
    <p:sldId id="288" r:id="rId32"/>
    <p:sldId id="291" r:id="rId33"/>
    <p:sldId id="290" r:id="rId34"/>
    <p:sldId id="292" r:id="rId35"/>
    <p:sldId id="264" r:id="rId36"/>
    <p:sldId id="266" r:id="rId3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53" autoAdjust="0"/>
  </p:normalViewPr>
  <p:slideViewPr>
    <p:cSldViewPr snapToGrid="0">
      <p:cViewPr>
        <p:scale>
          <a:sx n="70" d="100"/>
          <a:sy n="70" d="100"/>
        </p:scale>
        <p:origin x="-840" y="216"/>
      </p:cViewPr>
      <p:guideLst>
        <p:guide orient="horz" pos="2160"/>
        <p:guide pos="3840"/>
      </p:guideLst>
    </p:cSldViewPr>
  </p:slideViewPr>
  <p:notesTextViewPr>
    <p:cViewPr>
      <p:scale>
        <a:sx n="1" d="1"/>
        <a:sy n="1" d="1"/>
      </p:scale>
      <p:origin x="0" y="0"/>
    </p:cViewPr>
  </p:notesTextViewPr>
  <p:sorterViewPr>
    <p:cViewPr>
      <p:scale>
        <a:sx n="100" d="100"/>
        <a:sy n="100" d="100"/>
      </p:scale>
      <p:origin x="0" y="75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42EF28E-0B96-4FD2-814E-5F652F766529}" type="datetimeFigureOut">
              <a:rPr lang="en-US" smtClean="0"/>
              <a:t>6/4/2020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88D2A72-04F9-407B-91D5-41184E56528A}" type="slidenum">
              <a:rPr lang="en-US" smtClean="0"/>
              <a:t>‹#›</a:t>
            </a:fld>
            <a:endParaRPr lang="en-US"/>
          </a:p>
        </p:txBody>
      </p:sp>
    </p:spTree>
    <p:extLst>
      <p:ext uri="{BB962C8B-B14F-4D97-AF65-F5344CB8AC3E}">
        <p14:creationId xmlns:p14="http://schemas.microsoft.com/office/powerpoint/2010/main" val="56223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C72CA0-1440-4FF7-99E9-46E04AC49B5E}" type="slidenum">
              <a:rPr lang="en-US" altLang="en-US" sz="1300" smtClean="0">
                <a:solidFill>
                  <a:srgbClr val="000000"/>
                </a:solidFill>
              </a:rPr>
              <a:pPr eaLnBrk="1" hangingPunct="1">
                <a:spcBef>
                  <a:spcPct val="0"/>
                </a:spcBef>
              </a:pPr>
              <a:t>1</a:t>
            </a:fld>
            <a:endParaRPr lang="en-US" altLang="en-US" sz="1300" smtClean="0">
              <a:solidFill>
                <a:srgbClr val="000000"/>
              </a:solidFill>
            </a:endParaRPr>
          </a:p>
        </p:txBody>
      </p:sp>
      <p:sp>
        <p:nvSpPr>
          <p:cNvPr id="12291" name="Rectangle 2"/>
          <p:cNvSpPr>
            <a:spLocks noGrp="1" noRot="1" noChangeAspect="1" noChangeArrowheads="1" noTextEdit="1"/>
          </p:cNvSpPr>
          <p:nvPr>
            <p:ph type="sldImg"/>
          </p:nvPr>
        </p:nvSpPr>
        <p:spPr>
          <a:xfrm>
            <a:off x="-184150" y="835025"/>
            <a:ext cx="7404100" cy="41656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Hi everybody! Welcome to</a:t>
            </a:r>
            <a:r>
              <a:rPr lang="en-US" altLang="en-US" baseline="0" dirty="0" smtClean="0"/>
              <a:t> my presentation. My name is Flavius Frasincar and I am an assistant professor at Erasmus University Rotterdam in the Netherlands. My talk is entitled </a:t>
            </a:r>
            <a:r>
              <a:rPr lang="en-US" altLang="en-US" b="1" dirty="0" smtClean="0"/>
              <a:t>SASOBUS: Semi-automatic Sentiment Domain Ontology Building Using </a:t>
            </a:r>
            <a:r>
              <a:rPr lang="en-US" altLang="en-US" b="1" dirty="0" err="1" smtClean="0"/>
              <a:t>Synsets</a:t>
            </a:r>
            <a:r>
              <a:rPr lang="en-US" altLang="en-US" dirty="0" smtClean="0"/>
              <a:t> and </a:t>
            </a:r>
            <a:r>
              <a:rPr lang="en-US" altLang="en-US" baseline="0" dirty="0" smtClean="0"/>
              <a:t>presents </a:t>
            </a:r>
            <a:r>
              <a:rPr lang="en-US" altLang="en-US" dirty="0" smtClean="0"/>
              <a:t>joint</a:t>
            </a:r>
            <a:r>
              <a:rPr lang="en-US" altLang="en-US" baseline="0" dirty="0" smtClean="0"/>
              <a:t> work with </a:t>
            </a:r>
            <a:r>
              <a:rPr lang="en-US" altLang="en-US" baseline="0" dirty="0" err="1" smtClean="0"/>
              <a:t>Ewelina</a:t>
            </a:r>
            <a:r>
              <a:rPr lang="en-US" altLang="en-US" baseline="0" dirty="0" smtClean="0"/>
              <a:t> </a:t>
            </a:r>
            <a:r>
              <a:rPr lang="en-US" altLang="en-US" baseline="0" dirty="0" err="1" smtClean="0"/>
              <a:t>Dera</a:t>
            </a:r>
            <a:r>
              <a:rPr lang="en-US" altLang="en-US" baseline="0" dirty="0" smtClean="0"/>
              <a:t>, Kim Schouten, and Lisa Zhuang from Erasmus University Rotterdam. In this talk I will describe a semi-automatic approach for learning a domain sentiment ontology for aspect-based sentiment analysis at sentence-level. </a:t>
            </a:r>
            <a:endParaRPr lang="en-US" altLang="en-US" dirty="0" smtClean="0"/>
          </a:p>
        </p:txBody>
      </p:sp>
    </p:spTree>
    <p:extLst>
      <p:ext uri="{BB962C8B-B14F-4D97-AF65-F5344CB8AC3E}">
        <p14:creationId xmlns:p14="http://schemas.microsoft.com/office/powerpoint/2010/main" val="63024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used for training and testing hybrid approaches using domain sentiment ontologies, the </a:t>
            </a:r>
            <a:r>
              <a:rPr lang="en-US" baseline="0" dirty="0" err="1" smtClean="0"/>
              <a:t>SemEval</a:t>
            </a:r>
            <a:r>
              <a:rPr lang="en-US" baseline="0" dirty="0" smtClean="0"/>
              <a:t> 2016, </a:t>
            </a:r>
            <a:r>
              <a:rPr lang="en-US" dirty="0" smtClean="0"/>
              <a:t>Task 5, Subtask 1, Slot 3 restaurant</a:t>
            </a:r>
            <a:r>
              <a:rPr lang="en-US" baseline="0" dirty="0" smtClean="0"/>
              <a:t> dataset. The dataset has </a:t>
            </a:r>
            <a:r>
              <a:rPr lang="en-US" dirty="0" smtClean="0"/>
              <a:t>3,365 opinions where an opinion</a:t>
            </a:r>
            <a:r>
              <a:rPr lang="en-US" baseline="0" dirty="0" smtClean="0"/>
              <a:t> is a triple composed of the target, the aspect, and the sentiment polarity, and the sentiment polarity can be negative, neutral, or positive.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1" baseline="0" dirty="0" smtClean="0"/>
              <a:t>training dataset</a:t>
            </a:r>
            <a:r>
              <a:rPr lang="en-US" baseline="0" dirty="0" smtClean="0"/>
              <a:t> is larger than the test dataset and it has 350 reviews. These reviews contain 2000 sentences, which in their turn contain 1870 opinions after we remove the opinions with implicit aspects, that is opinions for which the target is null. Similarly, the </a:t>
            </a:r>
            <a:r>
              <a:rPr lang="en-US" b="1" baseline="0" dirty="0" smtClean="0"/>
              <a:t>test dataset</a:t>
            </a:r>
            <a:r>
              <a:rPr lang="en-US" baseline="0" dirty="0" smtClean="0"/>
              <a:t> has 90 reviews. These reviews contain 676 sentences, which in their turn contain 650 opinions after we remove the opinions with implicit aspects.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10</a:t>
            </a:fld>
            <a:endParaRPr lang="en-US"/>
          </a:p>
        </p:txBody>
      </p:sp>
    </p:spTree>
    <p:extLst>
      <p:ext uri="{BB962C8B-B14F-4D97-AF65-F5344CB8AC3E}">
        <p14:creationId xmlns:p14="http://schemas.microsoft.com/office/powerpoint/2010/main" val="400243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t>
            </a:r>
            <a:r>
              <a:rPr lang="en-US" b="1" dirty="0" smtClean="0"/>
              <a:t>an example</a:t>
            </a:r>
            <a:r>
              <a:rPr lang="en-US" b="1" baseline="0" dirty="0" smtClean="0"/>
              <a:t> of a sentence in XML format</a:t>
            </a:r>
            <a:r>
              <a:rPr lang="en-US" baseline="0" dirty="0" smtClean="0"/>
              <a:t> from our dataset. It contains three opinions. For the first opinion the </a:t>
            </a:r>
            <a:r>
              <a:rPr lang="en-GB" sz="1200" b="0" i="0" u="none" strike="noStrike" kern="1200" baseline="0" dirty="0" smtClean="0">
                <a:solidFill>
                  <a:schemeClr val="tx1"/>
                </a:solidFill>
                <a:latin typeface="+mn-lt"/>
                <a:ea typeface="+mn-ea"/>
                <a:cs typeface="+mn-cs"/>
              </a:rPr>
              <a:t>target</a:t>
            </a:r>
          </a:p>
          <a:p>
            <a:r>
              <a:rPr lang="en-GB" sz="1200" b="0" i="0" u="none" strike="noStrike" kern="1200" baseline="0" dirty="0" smtClean="0">
                <a:solidFill>
                  <a:schemeClr val="tx1"/>
                </a:solidFill>
                <a:latin typeface="+mn-lt"/>
                <a:ea typeface="+mn-ea"/>
                <a:cs typeface="+mn-cs"/>
              </a:rPr>
              <a:t>word is ‘atmosphere’ (spans from the ‘12’th character to the ‘22’nd character in the text), the aspect is ‘AMBIENCE#GENERAL’, and the sentiment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polarity is ‘positive’. One can note that the aspect is composed of two parts first is the </a:t>
            </a:r>
            <a:r>
              <a:rPr lang="en-GB" sz="1200" b="1" i="0" u="none" strike="noStrike" kern="1200" baseline="0" dirty="0" smtClean="0">
                <a:solidFill>
                  <a:schemeClr val="tx1"/>
                </a:solidFill>
                <a:latin typeface="+mn-lt"/>
                <a:ea typeface="+mn-ea"/>
                <a:cs typeface="+mn-cs"/>
              </a:rPr>
              <a:t>aspect category</a:t>
            </a:r>
            <a:r>
              <a:rPr lang="en-GB" sz="1200" b="0" i="0" u="none" strike="noStrike" kern="1200" baseline="0" dirty="0" smtClean="0">
                <a:solidFill>
                  <a:schemeClr val="tx1"/>
                </a:solidFill>
                <a:latin typeface="+mn-lt"/>
                <a:ea typeface="+mn-ea"/>
                <a:cs typeface="+mn-cs"/>
              </a:rPr>
              <a:t>, ‘AMBIENCE’ and then is the </a:t>
            </a:r>
            <a:r>
              <a:rPr lang="en-GB" sz="1200" b="1" i="0" u="none" strike="noStrike" kern="1200" baseline="0" dirty="0" smtClean="0">
                <a:solidFill>
                  <a:schemeClr val="tx1"/>
                </a:solidFill>
                <a:latin typeface="+mn-lt"/>
                <a:ea typeface="+mn-ea"/>
                <a:cs typeface="+mn-cs"/>
              </a:rPr>
              <a:t>aspect attribute</a:t>
            </a:r>
            <a:r>
              <a:rPr lang="en-GB" sz="1200" b="0" i="0" u="none" strike="noStrike" kern="1200" baseline="0" dirty="0" smtClean="0">
                <a:solidFill>
                  <a:schemeClr val="tx1"/>
                </a:solidFill>
                <a:latin typeface="+mn-lt"/>
                <a:ea typeface="+mn-ea"/>
                <a:cs typeface="+mn-cs"/>
              </a:rPr>
              <a:t> ‘GENERAL’. In the data set we have 6 categories:  </a:t>
            </a:r>
            <a:r>
              <a:rPr lang="en-US" dirty="0" smtClean="0"/>
              <a:t>FOOD, AMBIENCE, DRINKS, LOCATION, RESTAURANT, and SERVICE,</a:t>
            </a:r>
            <a:r>
              <a:rPr lang="en-US" baseline="0" dirty="0" smtClean="0"/>
              <a:t> and 5 attributes: </a:t>
            </a:r>
            <a:r>
              <a:rPr lang="en-US" dirty="0" smtClean="0"/>
              <a:t>PRICES, QUALITY, STYLE&amp;OPTIONS, GENERAL, and MISCELLANEOUS.</a:t>
            </a:r>
            <a:r>
              <a:rPr lang="en-GB" baseline="0" dirty="0" smtClean="0"/>
              <a:t> Not all combinations are possible.</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88D2A72-04F9-407B-91D5-41184E56528A}" type="slidenum">
              <a:rPr lang="en-US" smtClean="0"/>
              <a:t>11</a:t>
            </a:fld>
            <a:endParaRPr lang="en-US"/>
          </a:p>
        </p:txBody>
      </p:sp>
    </p:spTree>
    <p:extLst>
      <p:ext uri="{BB962C8B-B14F-4D97-AF65-F5344CB8AC3E}">
        <p14:creationId xmlns:p14="http://schemas.microsoft.com/office/powerpoint/2010/main" val="3545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left-hand side graph we observe that the </a:t>
            </a:r>
            <a:r>
              <a:rPr lang="en-US" b="1" baseline="0" dirty="0" smtClean="0"/>
              <a:t>positive sentiment</a:t>
            </a:r>
            <a:r>
              <a:rPr lang="en-US" baseline="0" dirty="0" smtClean="0"/>
              <a:t> is the dominant one with a frequency of 65% in the training dataset and 70% in the test dataset. The negative sentiment is found considerably less with a frequency of 30% in the training dataset and 25% in the test dataset. The neutral sentiment is the least represented one in our dataset.</a:t>
            </a:r>
          </a:p>
          <a:p>
            <a:endParaRPr lang="en-US" baseline="0" dirty="0" smtClean="0"/>
          </a:p>
          <a:p>
            <a:r>
              <a:rPr lang="en-US" baseline="0" dirty="0" smtClean="0"/>
              <a:t>In the right-hand side graph we observe that almost all sentences have between </a:t>
            </a:r>
            <a:r>
              <a:rPr lang="en-US" b="1" baseline="0" dirty="0" smtClean="0"/>
              <a:t>0 and 3 opinions</a:t>
            </a:r>
            <a:r>
              <a:rPr lang="en-US" baseline="0" dirty="0" smtClean="0"/>
              <a:t>. As an extreme case there is one sentence in the test dataset with 26 opinions.</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12</a:t>
            </a:fld>
            <a:endParaRPr lang="en-US"/>
          </a:p>
        </p:txBody>
      </p:sp>
    </p:spTree>
    <p:extLst>
      <p:ext uri="{BB962C8B-B14F-4D97-AF65-F5344CB8AC3E}">
        <p14:creationId xmlns:p14="http://schemas.microsoft.com/office/powerpoint/2010/main" val="141617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methodology that we propose for building</a:t>
            </a:r>
            <a:r>
              <a:rPr lang="en-US" baseline="0" dirty="0" smtClean="0"/>
              <a:t> domain sentiment ontologies is called SASOBUS and stands for </a:t>
            </a:r>
            <a:r>
              <a:rPr lang="en-US" altLang="en-US" b="1" dirty="0" smtClean="0"/>
              <a:t>Semi-automatic Sentiment Domain Ontology Building Using </a:t>
            </a:r>
            <a:r>
              <a:rPr lang="en-US" altLang="en-US" b="1" dirty="0" err="1" smtClean="0"/>
              <a:t>Synsets</a:t>
            </a:r>
            <a:r>
              <a:rPr lang="en-US" altLang="en-US" b="0" dirty="0" smtClean="0"/>
              <a:t>.</a:t>
            </a:r>
            <a:r>
              <a:rPr lang="en-US" altLang="en-US" b="0" baseline="0" dirty="0" smtClean="0"/>
              <a:t> The implementation of SASOBUS is done in Java (due to the good support in Java for Semantic Web technologies) and is made freely available at the first indicated </a:t>
            </a:r>
            <a:r>
              <a:rPr lang="en-US" altLang="en-US" b="0" baseline="0" dirty="0" err="1" smtClean="0"/>
              <a:t>github</a:t>
            </a:r>
            <a:r>
              <a:rPr lang="en-US" altLang="en-US" b="0" baseline="0" dirty="0" smtClean="0"/>
              <a:t> link. The HAABSA implementation is done in Python (due to the good support in Python for Deep Learning technologies) and is made freely available as well at the second indicated </a:t>
            </a:r>
            <a:r>
              <a:rPr lang="en-US" altLang="en-US" b="0" baseline="0" dirty="0" err="1" smtClean="0"/>
              <a:t>github</a:t>
            </a:r>
            <a:r>
              <a:rPr lang="en-US" altLang="en-US" b="0" baseline="0" dirty="0" smtClean="0"/>
              <a:t> link.</a:t>
            </a:r>
          </a:p>
          <a:p>
            <a:endParaRPr lang="en-US" b="0" baseline="0" dirty="0" smtClean="0"/>
          </a:p>
          <a:p>
            <a:r>
              <a:rPr lang="en-US" b="0" baseline="0" dirty="0" smtClean="0"/>
              <a:t>For sentence splitting (which is needed for our external corpora), tokenization, lemmatization, and part-of-speech tagging we have used the Stanford </a:t>
            </a:r>
            <a:r>
              <a:rPr lang="en-US" b="0" baseline="0" dirty="0" err="1" smtClean="0"/>
              <a:t>CoreNLP</a:t>
            </a:r>
            <a:r>
              <a:rPr lang="en-US" b="0" baseline="0" dirty="0" smtClean="0"/>
              <a:t> library. For obtaining </a:t>
            </a:r>
            <a:r>
              <a:rPr lang="en-US" b="0" baseline="0" dirty="0" err="1" smtClean="0"/>
              <a:t>synsets</a:t>
            </a:r>
            <a:r>
              <a:rPr lang="en-US" b="0" baseline="0" dirty="0" smtClean="0"/>
              <a:t> we have used the JAWS library. For performing word sense disambiguation we employed the Simplified </a:t>
            </a:r>
            <a:r>
              <a:rPr lang="en-US" b="0" baseline="0" dirty="0" err="1" smtClean="0"/>
              <a:t>Lesk</a:t>
            </a:r>
            <a:r>
              <a:rPr lang="en-US" b="0" baseline="0" dirty="0" smtClean="0"/>
              <a:t> algorithm due to the good trade-off it offers between accuracy and speed, as we need to process large amounts of data for our considered corpora while keeping the accuracy at an adequate level. The Simplified </a:t>
            </a:r>
            <a:r>
              <a:rPr lang="en-US" b="0" baseline="0" dirty="0" err="1" smtClean="0"/>
              <a:t>Lesk</a:t>
            </a:r>
            <a:r>
              <a:rPr lang="en-US" b="0" baseline="0" dirty="0" smtClean="0"/>
              <a:t> algorithm associates to a word the word sense corresponding to a </a:t>
            </a:r>
            <a:r>
              <a:rPr lang="en-US" b="0" baseline="0" dirty="0" err="1" smtClean="0"/>
              <a:t>synset</a:t>
            </a:r>
            <a:r>
              <a:rPr lang="en-US" b="0" baseline="0" dirty="0" smtClean="0"/>
              <a:t> that has the highest overlap between the </a:t>
            </a:r>
            <a:r>
              <a:rPr lang="en-US" b="0" baseline="0" dirty="0" err="1" smtClean="0"/>
              <a:t>synset</a:t>
            </a:r>
            <a:r>
              <a:rPr lang="en-US" b="0" baseline="0" dirty="0" smtClean="0"/>
              <a:t> gloss and the context words. In case of no overlap the most frequent </a:t>
            </a:r>
            <a:r>
              <a:rPr lang="en-US" b="0" baseline="0" dirty="0" err="1" smtClean="0"/>
              <a:t>synset</a:t>
            </a:r>
            <a:r>
              <a:rPr lang="en-US" b="0" baseline="0" dirty="0" smtClean="0"/>
              <a:t> is chosen.</a:t>
            </a:r>
            <a:endParaRPr lang="en-GB" b="0" dirty="0"/>
          </a:p>
        </p:txBody>
      </p:sp>
      <p:sp>
        <p:nvSpPr>
          <p:cNvPr id="4" name="Slide Number Placeholder 3"/>
          <p:cNvSpPr>
            <a:spLocks noGrp="1"/>
          </p:cNvSpPr>
          <p:nvPr>
            <p:ph type="sldNum" sz="quarter" idx="10"/>
          </p:nvPr>
        </p:nvSpPr>
        <p:spPr/>
        <p:txBody>
          <a:bodyPr/>
          <a:lstStyle/>
          <a:p>
            <a:fld id="{988D2A72-04F9-407B-91D5-41184E56528A}" type="slidenum">
              <a:rPr lang="en-US" smtClean="0"/>
              <a:t>13</a:t>
            </a:fld>
            <a:endParaRPr lang="en-US"/>
          </a:p>
        </p:txBody>
      </p:sp>
    </p:spTree>
    <p:extLst>
      <p:ext uri="{BB962C8B-B14F-4D97-AF65-F5344CB8AC3E}">
        <p14:creationId xmlns:p14="http://schemas.microsoft.com/office/powerpoint/2010/main" val="175024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a:t>
            </a:r>
            <a:r>
              <a:rPr lang="en-US" baseline="0" dirty="0" smtClean="0"/>
              <a:t> the existing approaches to ontology learning directly build on the text words. In this work we chose a different approach where we use </a:t>
            </a:r>
            <a:r>
              <a:rPr lang="en-US" baseline="0" dirty="0" err="1" smtClean="0"/>
              <a:t>synsets</a:t>
            </a:r>
            <a:r>
              <a:rPr lang="en-US" baseline="0" dirty="0" smtClean="0"/>
              <a:t> instead of words for our ontology building process. Only for words that do not have </a:t>
            </a:r>
            <a:r>
              <a:rPr lang="en-US" b="1" baseline="0" dirty="0" err="1" smtClean="0"/>
              <a:t>synsets</a:t>
            </a:r>
            <a:r>
              <a:rPr lang="en-US" baseline="0" dirty="0" smtClean="0"/>
              <a:t> associated we employ these instead of </a:t>
            </a:r>
            <a:r>
              <a:rPr lang="en-US" baseline="0" dirty="0" err="1" smtClean="0"/>
              <a:t>synsets</a:t>
            </a:r>
            <a:r>
              <a:rPr lang="en-US" baseline="0" dirty="0" smtClean="0"/>
              <a:t> in the construction process.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ontology structure has been proposed by Schouten and Frasincar in 2018 at this conference. It distinguishes between three types of sentiment words: </a:t>
            </a:r>
            <a:r>
              <a:rPr lang="en-US" b="1" i="0" baseline="0" dirty="0" smtClean="0"/>
              <a:t>Type 1</a:t>
            </a:r>
            <a:r>
              <a:rPr lang="en-US" i="0" baseline="0" dirty="0" smtClean="0"/>
              <a:t>, which represents the words that have only one sentiment and apply to all aspects, for example “good”, </a:t>
            </a:r>
            <a:r>
              <a:rPr lang="en-US" b="1" dirty="0" smtClean="0"/>
              <a:t>Type 2</a:t>
            </a:r>
            <a:r>
              <a:rPr lang="en-US" dirty="0" smtClean="0"/>
              <a:t>, which represents</a:t>
            </a:r>
            <a:r>
              <a:rPr lang="en-US" baseline="0" dirty="0" smtClean="0"/>
              <a:t> the words that are associated to one or more aspects, but not all aspects, and are always positive, negative, or neutral, for example ‘delicious’ is associated to </a:t>
            </a:r>
            <a:r>
              <a:rPr lang="en-US" dirty="0" smtClean="0"/>
              <a:t>‘DRINKS#QUALITY’ and ‘FOOD#QUALITY’, and denotes always positive</a:t>
            </a:r>
            <a:r>
              <a:rPr lang="en-US" baseline="0" dirty="0" smtClean="0"/>
              <a:t> sentiment, and last, </a:t>
            </a:r>
            <a:r>
              <a:rPr lang="en-US" b="1" baseline="0" dirty="0" smtClean="0"/>
              <a:t>Type 3</a:t>
            </a:r>
            <a:r>
              <a:rPr lang="en-US" baseline="0" dirty="0" smtClean="0"/>
              <a:t>, which represents the remaining sentiment words, which are words denoting positive, negative, or neutral sentiment depending on the context. For example, Fries in conjunction with Cold yields Negative sentiment, but Beer in conjunction with Cold yields Positive sentiment.</a:t>
            </a:r>
          </a:p>
          <a:p>
            <a:endParaRPr lang="en-US" dirty="0" smtClean="0"/>
          </a:p>
          <a:p>
            <a:r>
              <a:rPr lang="en-US" dirty="0" smtClean="0"/>
              <a:t>We have used OWL</a:t>
            </a:r>
            <a:r>
              <a:rPr lang="en-US" baseline="0" dirty="0" smtClean="0"/>
              <a:t> 1 to represent the domain sentiment ontology.</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14</a:t>
            </a:fld>
            <a:endParaRPr lang="en-US"/>
          </a:p>
        </p:txBody>
      </p:sp>
    </p:spTree>
    <p:extLst>
      <p:ext uri="{BB962C8B-B14F-4D97-AF65-F5344CB8AC3E}">
        <p14:creationId xmlns:p14="http://schemas.microsoft.com/office/powerpoint/2010/main" val="355128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ontology skeleton is defined before adding concepts based</a:t>
            </a:r>
            <a:r>
              <a:rPr lang="en-US" baseline="0" dirty="0" smtClean="0"/>
              <a:t> on the used corpora. It contains two main classes: </a:t>
            </a:r>
            <a:r>
              <a:rPr lang="en-US" i="1" baseline="0" dirty="0" smtClean="0"/>
              <a:t>Sentiment</a:t>
            </a:r>
            <a:r>
              <a:rPr lang="en-US" baseline="0" dirty="0" smtClean="0"/>
              <a:t> and </a:t>
            </a:r>
            <a:r>
              <a:rPr lang="en-US" i="1" baseline="0" dirty="0" smtClean="0"/>
              <a:t>Mention</a:t>
            </a:r>
            <a:r>
              <a:rPr lang="en-US" baseline="0" dirty="0" smtClean="0"/>
              <a:t>. The Sentiment class has two subclasses </a:t>
            </a:r>
            <a:r>
              <a:rPr lang="en-US" i="1" baseline="0" dirty="0" smtClean="0"/>
              <a:t>Positive</a:t>
            </a:r>
            <a:r>
              <a:rPr lang="en-US" baseline="0" dirty="0" smtClean="0"/>
              <a:t> and </a:t>
            </a:r>
            <a:r>
              <a:rPr lang="en-US" i="1" baseline="0" dirty="0" smtClean="0"/>
              <a:t>Negative</a:t>
            </a:r>
            <a:r>
              <a:rPr lang="en-US" i="0" baseline="0" dirty="0" smtClean="0"/>
              <a:t>. The </a:t>
            </a:r>
            <a:r>
              <a:rPr lang="en-US" i="1" baseline="0" dirty="0" smtClean="0"/>
              <a:t>Mention</a:t>
            </a:r>
            <a:r>
              <a:rPr lang="en-US" i="0" baseline="0" dirty="0" smtClean="0"/>
              <a:t> class has three subclasses: </a:t>
            </a:r>
            <a:r>
              <a:rPr lang="en-US" i="1" dirty="0" err="1" smtClean="0"/>
              <a:t>ActionMention</a:t>
            </a:r>
            <a:r>
              <a:rPr lang="en-US" i="0" dirty="0" smtClean="0"/>
              <a:t> (which</a:t>
            </a:r>
            <a:r>
              <a:rPr lang="en-US" i="0" baseline="0" dirty="0" smtClean="0"/>
              <a:t> represents verbs)</a:t>
            </a:r>
            <a:r>
              <a:rPr lang="en-US" i="0" dirty="0" smtClean="0"/>
              <a:t>,</a:t>
            </a:r>
            <a:r>
              <a:rPr lang="en-US" i="1" dirty="0" smtClean="0"/>
              <a:t> </a:t>
            </a:r>
            <a:r>
              <a:rPr lang="en-US" i="1" dirty="0" err="1" smtClean="0"/>
              <a:t>EntityMention</a:t>
            </a:r>
            <a:r>
              <a:rPr lang="en-US" i="0" dirty="0" smtClean="0"/>
              <a:t> (which represents nouns),</a:t>
            </a:r>
            <a:r>
              <a:rPr lang="en-US" i="1" dirty="0" smtClean="0"/>
              <a:t> </a:t>
            </a:r>
            <a:r>
              <a:rPr lang="en-US" i="0" dirty="0" smtClean="0"/>
              <a:t>and </a:t>
            </a:r>
            <a:r>
              <a:rPr lang="en-US" i="1" dirty="0" err="1" smtClean="0"/>
              <a:t>PropertyMention</a:t>
            </a:r>
            <a:r>
              <a:rPr lang="en-US" i="0" dirty="0" smtClean="0"/>
              <a:t> (which represents adjectives).</a:t>
            </a:r>
          </a:p>
          <a:p>
            <a:endParaRPr lang="en-US" i="0" dirty="0" smtClean="0"/>
          </a:p>
          <a:p>
            <a:r>
              <a:rPr lang="en-US" i="0" dirty="0" smtClean="0"/>
              <a:t>Each Mention</a:t>
            </a:r>
            <a:r>
              <a:rPr lang="en-US" i="0" baseline="0" dirty="0" smtClean="0"/>
              <a:t> class has two subclasses </a:t>
            </a:r>
            <a:r>
              <a:rPr lang="en-US" i="1" dirty="0" err="1" smtClean="0"/>
              <a:t>GenericPositive</a:t>
            </a:r>
            <a:r>
              <a:rPr lang="en-US" i="1" dirty="0" smtClean="0"/>
              <a:t>&lt;Type&gt;</a:t>
            </a:r>
            <a:r>
              <a:rPr lang="en-US" i="0" dirty="0" smtClean="0"/>
              <a:t> and </a:t>
            </a:r>
            <a:r>
              <a:rPr lang="en-US" i="1" dirty="0" err="1" smtClean="0"/>
              <a:t>GenericNegative</a:t>
            </a:r>
            <a:r>
              <a:rPr lang="en-US" i="1" dirty="0" smtClean="0"/>
              <a:t>&lt;Type</a:t>
            </a:r>
            <a:r>
              <a:rPr lang="en-US" i="0" dirty="0" smtClean="0"/>
              <a:t>&gt;, where </a:t>
            </a:r>
            <a:r>
              <a:rPr lang="en-US" i="1" dirty="0" smtClean="0"/>
              <a:t>&lt;Type&gt;</a:t>
            </a:r>
            <a:r>
              <a:rPr lang="en-US" i="0" baseline="0" dirty="0" smtClean="0"/>
              <a:t> denotes </a:t>
            </a:r>
            <a:r>
              <a:rPr lang="en-US" i="1" dirty="0" smtClean="0"/>
              <a:t>Action</a:t>
            </a:r>
            <a:r>
              <a:rPr lang="en-US" dirty="0" smtClean="0"/>
              <a:t>, </a:t>
            </a:r>
            <a:r>
              <a:rPr lang="en-US" i="1" dirty="0" smtClean="0"/>
              <a:t>Entity</a:t>
            </a:r>
            <a:r>
              <a:rPr lang="en-US" dirty="0" smtClean="0"/>
              <a:t>, or </a:t>
            </a:r>
            <a:r>
              <a:rPr lang="en-US" i="1" dirty="0" smtClean="0"/>
              <a:t>Property. </a:t>
            </a:r>
            <a:r>
              <a:rPr lang="en-US" i="1" dirty="0" err="1" smtClean="0"/>
              <a:t>GenericPositive</a:t>
            </a:r>
            <a:r>
              <a:rPr lang="en-US" i="1" dirty="0" smtClean="0"/>
              <a:t>&lt;Type&gt;</a:t>
            </a:r>
            <a:r>
              <a:rPr lang="en-US" i="0" dirty="0" smtClean="0"/>
              <a:t> is a subclass of </a:t>
            </a:r>
            <a:r>
              <a:rPr lang="en-US" i="1" dirty="0" smtClean="0"/>
              <a:t>Positive</a:t>
            </a:r>
            <a:r>
              <a:rPr lang="en-US" i="0" dirty="0" smtClean="0"/>
              <a:t> and </a:t>
            </a:r>
            <a:r>
              <a:rPr lang="en-US" i="1" dirty="0" err="1" smtClean="0"/>
              <a:t>GenericNegative</a:t>
            </a:r>
            <a:r>
              <a:rPr lang="en-US" i="1" dirty="0" smtClean="0"/>
              <a:t>&lt;Type&gt;</a:t>
            </a:r>
            <a:r>
              <a:rPr lang="en-US" i="0" dirty="0" smtClean="0"/>
              <a:t> is</a:t>
            </a:r>
            <a:r>
              <a:rPr lang="en-US" i="0" baseline="0" dirty="0" smtClean="0"/>
              <a:t> a subclass of </a:t>
            </a:r>
            <a:r>
              <a:rPr lang="en-US" i="1" baseline="0" dirty="0" smtClean="0"/>
              <a:t>Negative</a:t>
            </a:r>
            <a:r>
              <a:rPr lang="en-US" i="0" baseline="0" dirty="0" smtClean="0"/>
              <a:t>.</a:t>
            </a:r>
          </a:p>
          <a:p>
            <a:endParaRPr lang="en-US" i="0" baseline="0" dirty="0" smtClean="0"/>
          </a:p>
          <a:p>
            <a:r>
              <a:rPr lang="en-US" i="0" baseline="0" dirty="0" smtClean="0"/>
              <a:t>We initialize </a:t>
            </a:r>
            <a:r>
              <a:rPr lang="en-US" i="1" dirty="0" err="1" smtClean="0"/>
              <a:t>GenericPositive</a:t>
            </a:r>
            <a:r>
              <a:rPr lang="en-US" i="1" dirty="0" smtClean="0"/>
              <a:t>&lt;Type&gt; </a:t>
            </a:r>
            <a:r>
              <a:rPr lang="en-US" dirty="0" smtClean="0"/>
              <a:t>and </a:t>
            </a:r>
            <a:r>
              <a:rPr lang="en-US" i="1" dirty="0" err="1" smtClean="0"/>
              <a:t>GenericNegative</a:t>
            </a:r>
            <a:r>
              <a:rPr lang="en-US" i="1" dirty="0" smtClean="0"/>
              <a:t>&lt;Type&gt;</a:t>
            </a:r>
            <a:r>
              <a:rPr lang="en-US" i="0" dirty="0" smtClean="0"/>
              <a:t> with a few subclasses</a:t>
            </a:r>
            <a:r>
              <a:rPr lang="en-US" i="0" baseline="0" dirty="0" smtClean="0"/>
              <a:t> that denote concepts associated </a:t>
            </a:r>
            <a:r>
              <a:rPr lang="en-US" dirty="0" smtClean="0"/>
              <a:t>to general </a:t>
            </a:r>
            <a:r>
              <a:rPr lang="en-US" dirty="0" err="1" smtClean="0"/>
              <a:t>synsets</a:t>
            </a:r>
            <a:r>
              <a:rPr lang="en-US" dirty="0" smtClean="0"/>
              <a:t> that use words such as ‘hate’, ‘love’, ‘good’, ‘bad’, ‘disappointment’, and ‘satisfaction’.</a:t>
            </a:r>
            <a:endParaRPr lang="en-US" i="0" baseline="0" dirty="0" smtClean="0"/>
          </a:p>
          <a:p>
            <a:endParaRPr lang="en-GB" i="0" dirty="0"/>
          </a:p>
        </p:txBody>
      </p:sp>
      <p:sp>
        <p:nvSpPr>
          <p:cNvPr id="4" name="Slide Number Placeholder 3"/>
          <p:cNvSpPr>
            <a:spLocks noGrp="1"/>
          </p:cNvSpPr>
          <p:nvPr>
            <p:ph type="sldNum" sz="quarter" idx="10"/>
          </p:nvPr>
        </p:nvSpPr>
        <p:spPr/>
        <p:txBody>
          <a:bodyPr/>
          <a:lstStyle/>
          <a:p>
            <a:fld id="{988D2A72-04F9-407B-91D5-41184E56528A}" type="slidenum">
              <a:rPr lang="en-US" smtClean="0"/>
              <a:t>15</a:t>
            </a:fld>
            <a:endParaRPr lang="en-US"/>
          </a:p>
        </p:txBody>
      </p:sp>
    </p:spTree>
    <p:extLst>
      <p:ext uri="{BB962C8B-B14F-4D97-AF65-F5344CB8AC3E}">
        <p14:creationId xmlns:p14="http://schemas.microsoft.com/office/powerpoint/2010/main" val="109418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Concepts have two properties associated:</a:t>
            </a:r>
            <a:r>
              <a:rPr lang="en-US" baseline="0" dirty="0" smtClean="0"/>
              <a:t> </a:t>
            </a:r>
            <a:r>
              <a:rPr lang="en-US" i="1" baseline="0" dirty="0" err="1" smtClean="0"/>
              <a:t>lex</a:t>
            </a:r>
            <a:r>
              <a:rPr lang="en-US" baseline="0" dirty="0" smtClean="0"/>
              <a:t>, which denotes one of the lexical representations associated to the concept, and </a:t>
            </a:r>
            <a:r>
              <a:rPr lang="en-US" i="1" baseline="0" dirty="0" err="1" smtClean="0"/>
              <a:t>synset</a:t>
            </a:r>
            <a:r>
              <a:rPr lang="en-US" baseline="0" dirty="0" smtClean="0"/>
              <a:t> which denotes one of the </a:t>
            </a:r>
            <a:r>
              <a:rPr lang="en-US" baseline="0" dirty="0" err="1" smtClean="0"/>
              <a:t>synsets</a:t>
            </a:r>
            <a:r>
              <a:rPr lang="en-US" baseline="0" dirty="0" smtClean="0"/>
              <a:t> associated to the concept. In the picture you can see the concept </a:t>
            </a:r>
            <a:r>
              <a:rPr lang="en-US" i="1" baseline="0" dirty="0" smtClean="0"/>
              <a:t>Hate</a:t>
            </a:r>
            <a:r>
              <a:rPr lang="en-US" baseline="0" dirty="0" smtClean="0"/>
              <a:t> which has two lexical representations attached “hate” and “detest” and one </a:t>
            </a:r>
            <a:r>
              <a:rPr lang="en-US" baseline="0" dirty="0" err="1" smtClean="0"/>
              <a:t>synset</a:t>
            </a:r>
            <a:r>
              <a:rPr lang="en-US" baseline="0" dirty="0" smtClean="0"/>
              <a:t> with two parts: the part-of-speech, in this case “verb”, and a number.</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16</a:t>
            </a:fld>
            <a:endParaRPr lang="en-US"/>
          </a:p>
        </p:txBody>
      </p:sp>
    </p:spTree>
    <p:extLst>
      <p:ext uri="{BB962C8B-B14F-4D97-AF65-F5344CB8AC3E}">
        <p14:creationId xmlns:p14="http://schemas.microsoft.com/office/powerpoint/2010/main" val="225452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Each aspect in the dataset is represented by a combination of an aspect category and an</a:t>
            </a:r>
            <a:r>
              <a:rPr lang="en-US" baseline="0" dirty="0" smtClean="0"/>
              <a:t> aspect attribute. Based on this representation we generate for each </a:t>
            </a:r>
            <a:r>
              <a:rPr lang="en-US" i="1" dirty="0" smtClean="0"/>
              <a:t>&lt;Type&gt;Mention</a:t>
            </a:r>
            <a:r>
              <a:rPr lang="en-US" i="0" dirty="0" smtClean="0"/>
              <a:t> two subclasses </a:t>
            </a:r>
            <a:r>
              <a:rPr lang="en-US" i="1" dirty="0" smtClean="0"/>
              <a:t>&lt;Category&gt;&lt;Type&gt;Mention</a:t>
            </a:r>
            <a:r>
              <a:rPr lang="en-GB" i="0" baseline="0" dirty="0" smtClean="0"/>
              <a:t> and </a:t>
            </a:r>
            <a:r>
              <a:rPr lang="en-US" i="1" dirty="0" smtClean="0"/>
              <a:t>&lt;Attribute&gt;&lt;Type&gt;Mention</a:t>
            </a:r>
            <a:r>
              <a:rPr lang="en-US" i="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smtClean="0"/>
              <a:t>There are 6 categories</a:t>
            </a:r>
            <a:r>
              <a:rPr lang="en-US" i="0" baseline="0" dirty="0" smtClean="0"/>
              <a:t> in total in the given dataset and we consider all of them: </a:t>
            </a:r>
            <a:r>
              <a:rPr lang="en-US" dirty="0" smtClean="0"/>
              <a:t>FOOD, AMBIENCE, DRINKS, LOCATION, RESTAURANT, and SERVICE.</a:t>
            </a:r>
            <a:endParaRPr lang="en-US" i="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smtClean="0"/>
              <a:t>There</a:t>
            </a:r>
            <a:r>
              <a:rPr lang="en-US" i="0" baseline="0" dirty="0" smtClean="0"/>
              <a:t> are 5 attributes in total in the given dataset but we consider only 3 attributes </a:t>
            </a:r>
            <a:r>
              <a:rPr lang="en-US" dirty="0" smtClean="0"/>
              <a:t>PRICES, QUALITY, and STYLE&amp;OPTIONS as GENERAL</a:t>
            </a:r>
            <a:r>
              <a:rPr lang="en-US" baseline="0" dirty="0" smtClean="0"/>
              <a:t> and</a:t>
            </a:r>
            <a:r>
              <a:rPr lang="en-US" dirty="0" smtClean="0"/>
              <a:t> MISCELLANEOUS</a:t>
            </a:r>
            <a:r>
              <a:rPr lang="en-GB" dirty="0" smtClean="0"/>
              <a:t> are too general. Not</a:t>
            </a:r>
            <a:r>
              <a:rPr lang="en-GB" baseline="0" dirty="0" smtClean="0"/>
              <a:t> all combinations of categories and attributes are possible.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i="0" baseline="0" dirty="0" smtClean="0"/>
              <a:t>For each &lt;</a:t>
            </a:r>
            <a:r>
              <a:rPr lang="en-US" i="1" dirty="0" smtClean="0"/>
              <a:t>Category/Attribute&gt;&lt;Type&gt;Mention</a:t>
            </a:r>
            <a:r>
              <a:rPr lang="en-GB" i="0" baseline="0" dirty="0" smtClean="0"/>
              <a:t>  we add two subclasses: </a:t>
            </a:r>
            <a:r>
              <a:rPr lang="en-US" i="1" dirty="0" smtClean="0"/>
              <a:t>&lt;Category/Attribute&gt;Positive&lt;Type&gt; </a:t>
            </a:r>
            <a:r>
              <a:rPr lang="en-US" i="0" dirty="0" smtClean="0"/>
              <a:t>and </a:t>
            </a:r>
            <a:r>
              <a:rPr lang="en-US" i="1" dirty="0" smtClean="0"/>
              <a:t>&lt;Category/Attribute&gt;Negative&lt;Type&gt; </a:t>
            </a:r>
            <a:r>
              <a:rPr lang="en-US" i="0" dirty="0" smtClean="0"/>
              <a:t>in relation to the two sentiment classes.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988D2A72-04F9-407B-91D5-41184E56528A}" type="slidenum">
              <a:rPr lang="en-US" smtClean="0"/>
              <a:t>17</a:t>
            </a:fld>
            <a:endParaRPr lang="en-US"/>
          </a:p>
        </p:txBody>
      </p:sp>
    </p:spTree>
    <p:extLst>
      <p:ext uri="{BB962C8B-B14F-4D97-AF65-F5344CB8AC3E}">
        <p14:creationId xmlns:p14="http://schemas.microsoft.com/office/powerpoint/2010/main" val="46886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a:t>
            </a:r>
            <a:r>
              <a:rPr lang="en-US" baseline="0" dirty="0" smtClean="0"/>
              <a:t> previously mentioned </a:t>
            </a:r>
            <a:r>
              <a:rPr lang="en-US" i="1" baseline="0" dirty="0" err="1" smtClean="0"/>
              <a:t>lex</a:t>
            </a:r>
            <a:r>
              <a:rPr lang="en-US" baseline="0" dirty="0" smtClean="0"/>
              <a:t> and </a:t>
            </a:r>
            <a:r>
              <a:rPr lang="en-US" i="1" baseline="0" dirty="0" err="1" smtClean="0"/>
              <a:t>synset</a:t>
            </a:r>
            <a:r>
              <a:rPr lang="en-US" baseline="0" dirty="0" smtClean="0"/>
              <a:t> properties, each </a:t>
            </a:r>
            <a:r>
              <a:rPr lang="en-US" i="1" dirty="0" smtClean="0"/>
              <a:t>&lt;Category</a:t>
            </a:r>
            <a:r>
              <a:rPr lang="en-US" i="1" baseline="0" dirty="0" smtClean="0"/>
              <a:t>/</a:t>
            </a:r>
            <a:r>
              <a:rPr lang="en-US" i="1" dirty="0" smtClean="0"/>
              <a:t>Attribute&gt;&lt;Type&gt;Mention</a:t>
            </a:r>
            <a:r>
              <a:rPr lang="en-US" i="0" dirty="0" smtClean="0"/>
              <a:t> has</a:t>
            </a:r>
            <a:r>
              <a:rPr lang="en-US" i="1" dirty="0" smtClean="0"/>
              <a:t> </a:t>
            </a:r>
            <a:r>
              <a:rPr lang="en-US" i="0" dirty="0" smtClean="0"/>
              <a:t>one</a:t>
            </a:r>
            <a:r>
              <a:rPr lang="en-US" i="0" baseline="0" dirty="0" smtClean="0"/>
              <a:t> or more aspects associated by means of the </a:t>
            </a:r>
            <a:r>
              <a:rPr lang="en-US" i="1" baseline="0" dirty="0" smtClean="0"/>
              <a:t>aspect</a:t>
            </a:r>
            <a:r>
              <a:rPr lang="en-US" i="0" baseline="0" dirty="0" smtClean="0"/>
              <a:t> property</a:t>
            </a:r>
            <a:r>
              <a:rPr lang="en-US" i="1" baseline="0" dirty="0" smtClean="0"/>
              <a:t>.</a:t>
            </a:r>
            <a:r>
              <a:rPr lang="en-US" i="0" baseline="0" dirty="0" smtClean="0"/>
              <a:t> In this picture for example the </a:t>
            </a:r>
            <a:r>
              <a:rPr lang="en-US" i="1" baseline="0" dirty="0" err="1" smtClean="0"/>
              <a:t>LocationEntityMention</a:t>
            </a:r>
            <a:r>
              <a:rPr lang="en-US" i="0" baseline="0" dirty="0" smtClean="0"/>
              <a:t>, where </a:t>
            </a:r>
            <a:r>
              <a:rPr lang="en-US" i="1" baseline="0" dirty="0" smtClean="0"/>
              <a:t>Location</a:t>
            </a:r>
            <a:r>
              <a:rPr lang="en-US" i="0" baseline="0" dirty="0" smtClean="0"/>
              <a:t> is a </a:t>
            </a:r>
            <a:r>
              <a:rPr lang="en-US" i="1" baseline="0" dirty="0" smtClean="0"/>
              <a:t>Category</a:t>
            </a:r>
            <a:r>
              <a:rPr lang="en-US" i="0" baseline="0" dirty="0" smtClean="0"/>
              <a:t> and </a:t>
            </a:r>
            <a:r>
              <a:rPr lang="en-US" i="1" baseline="0" dirty="0" smtClean="0"/>
              <a:t>Entity</a:t>
            </a:r>
            <a:r>
              <a:rPr lang="en-US" i="0" baseline="0" dirty="0" smtClean="0"/>
              <a:t> is a </a:t>
            </a:r>
            <a:r>
              <a:rPr lang="en-US" i="1" baseline="0" dirty="0" smtClean="0"/>
              <a:t>Type</a:t>
            </a:r>
            <a:r>
              <a:rPr lang="en-US" i="0" baseline="0" dirty="0" smtClean="0"/>
              <a:t>, has the aspect LOCATION#GENERAL associated, where the </a:t>
            </a:r>
            <a:r>
              <a:rPr lang="en-US" i="1" baseline="0" dirty="0" smtClean="0"/>
              <a:t>Category</a:t>
            </a:r>
            <a:r>
              <a:rPr lang="en-US" i="0" baseline="0" dirty="0" smtClean="0"/>
              <a:t> is LOCATION and the </a:t>
            </a:r>
            <a:r>
              <a:rPr lang="en-US" i="1" baseline="0" dirty="0" smtClean="0"/>
              <a:t>Attribute</a:t>
            </a:r>
            <a:r>
              <a:rPr lang="en-US" i="0" baseline="0" dirty="0" smtClean="0"/>
              <a:t> is GENERAL. </a:t>
            </a:r>
          </a:p>
          <a:p>
            <a:pPr lvl="1"/>
            <a:endParaRPr lang="en-US" i="0" baseline="0" dirty="0" smtClean="0"/>
          </a:p>
          <a:p>
            <a:pPr lvl="0"/>
            <a:r>
              <a:rPr lang="en-US" i="0" baseline="0" dirty="0" smtClean="0"/>
              <a:t>In our ontology we have modeled a </a:t>
            </a:r>
            <a:r>
              <a:rPr lang="en-US" i="1" baseline="0" dirty="0" err="1" smtClean="0"/>
              <a:t>disjointWith</a:t>
            </a:r>
            <a:r>
              <a:rPr lang="en-US" i="0" baseline="0" dirty="0" smtClean="0"/>
              <a:t> relation between the classes </a:t>
            </a:r>
            <a:r>
              <a:rPr lang="en-US" i="1" dirty="0" smtClean="0"/>
              <a:t>&lt;Category/Attribute&gt;Positive&lt;Type&gt;</a:t>
            </a:r>
            <a:r>
              <a:rPr lang="en-US" i="0" dirty="0" smtClean="0"/>
              <a:t> and </a:t>
            </a:r>
            <a:r>
              <a:rPr lang="en-US" i="1" dirty="0" smtClean="0"/>
              <a:t>&lt;Category/Attribute&gt;Negative&lt;Type&gt;</a:t>
            </a:r>
            <a:r>
              <a:rPr lang="en-US" i="0" dirty="0" smtClean="0"/>
              <a:t>.</a:t>
            </a:r>
            <a:endParaRPr lang="en-US" i="0" dirty="0"/>
          </a:p>
        </p:txBody>
      </p:sp>
      <p:sp>
        <p:nvSpPr>
          <p:cNvPr id="4" name="Slide Number Placeholder 3"/>
          <p:cNvSpPr>
            <a:spLocks noGrp="1"/>
          </p:cNvSpPr>
          <p:nvPr>
            <p:ph type="sldNum" sz="quarter" idx="10"/>
          </p:nvPr>
        </p:nvSpPr>
        <p:spPr/>
        <p:txBody>
          <a:bodyPr/>
          <a:lstStyle/>
          <a:p>
            <a:fld id="{988D2A72-04F9-407B-91D5-41184E56528A}" type="slidenum">
              <a:rPr lang="en-US" smtClean="0"/>
              <a:t>18</a:t>
            </a:fld>
            <a:endParaRPr lang="en-US"/>
          </a:p>
        </p:txBody>
      </p:sp>
    </p:spTree>
    <p:extLst>
      <p:ext uri="{BB962C8B-B14F-4D97-AF65-F5344CB8AC3E}">
        <p14:creationId xmlns:p14="http://schemas.microsoft.com/office/powerpoint/2010/main" val="358268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first step of our methodology is </a:t>
                </a:r>
                <a:r>
                  <a:rPr lang="en-US" b="1" dirty="0" smtClean="0"/>
                  <a:t>Term</a:t>
                </a:r>
                <a:r>
                  <a:rPr lang="en-US" b="1" baseline="0" dirty="0" smtClean="0"/>
                  <a:t> Selection</a:t>
                </a:r>
                <a:r>
                  <a:rPr lang="en-US" baseline="0" dirty="0" smtClean="0"/>
                  <a:t>. We aim to select terms that have a high </a:t>
                </a:r>
                <a:r>
                  <a:rPr lang="en-US" b="1" baseline="0" dirty="0" smtClean="0"/>
                  <a:t>Domain Pertinence</a:t>
                </a:r>
                <a:r>
                  <a:rPr lang="en-US" baseline="0" dirty="0" smtClean="0"/>
                  <a:t>, which means terms that appear more often in our domain than in other domains. We compute the domain pertinence as the ratio between the frequency of the term </a:t>
                </a:r>
                <a:r>
                  <a:rPr lang="en-US" i="1" baseline="0" dirty="0" smtClean="0"/>
                  <a:t>t</a:t>
                </a:r>
                <a:r>
                  <a:rPr lang="en-US" baseline="0" dirty="0" smtClean="0"/>
                  <a:t> in our domain corpus </a:t>
                </a:r>
                <a:r>
                  <a:rPr lang="en-US" i="1" baseline="0" dirty="0" smtClean="0"/>
                  <a:t>D </a:t>
                </a:r>
                <a:r>
                  <a:rPr lang="en-US" i="0" baseline="0" dirty="0" smtClean="0"/>
                  <a:t>and the maximum frequency of the term</a:t>
                </a:r>
                <a:r>
                  <a:rPr lang="en-US" i="1" baseline="0" dirty="0" smtClean="0"/>
                  <a:t> t</a:t>
                </a:r>
                <a:r>
                  <a:rPr lang="en-US" i="0" baseline="0" dirty="0" smtClean="0"/>
                  <a:t> in a contrastive corpus </a:t>
                </a:r>
                <a14:m>
                  <m:oMath xmlns:m="http://schemas.openxmlformats.org/officeDocument/2006/math">
                    <m:sSub>
                      <m:sSubPr>
                        <m:ctrlPr>
                          <a:rPr lang="en-US" sz="1200" i="1" dirty="0" smtClean="0">
                            <a:latin typeface="Cambria Math"/>
                          </a:rPr>
                        </m:ctrlPr>
                      </m:sSubPr>
                      <m:e>
                        <m:r>
                          <a:rPr lang="en-US" sz="1200" i="1" dirty="0">
                            <a:latin typeface="Cambria Math"/>
                          </a:rPr>
                          <m:t>𝐶</m:t>
                        </m:r>
                      </m:e>
                      <m:sub>
                        <m:r>
                          <a:rPr lang="en-US" sz="1200" i="1" dirty="0">
                            <a:latin typeface="Cambria Math"/>
                          </a:rPr>
                          <m:t>𝑖</m:t>
                        </m:r>
                      </m:sub>
                    </m:sSub>
                  </m:oMath>
                </a14:m>
                <a:r>
                  <a:rPr lang="en-GB" i="0" dirty="0" smtClean="0"/>
                  <a:t>. The frequency</a:t>
                </a:r>
                <a:r>
                  <a:rPr lang="en-GB" i="0" baseline="0" dirty="0" smtClean="0"/>
                  <a:t> of a term in a corpus is defined as the ratio between the number of times the term appears in the corpus and the total number of times all terms appear in the corpus.</a:t>
                </a:r>
                <a:endParaRPr lang="en-GB" i="0" dirty="0"/>
              </a:p>
            </p:txBody>
          </p:sp>
        </mc:Choice>
        <mc:Fallback xmlns="">
          <p:sp>
            <p:nvSpPr>
              <p:cNvPr id="3" name="Notes Placeholder 2"/>
              <p:cNvSpPr>
                <a:spLocks noGrp="1"/>
              </p:cNvSpPr>
              <p:nvPr>
                <p:ph type="body" idx="1"/>
              </p:nvPr>
            </p:nvSpPr>
            <p:spPr/>
            <p:txBody>
              <a:bodyPr/>
              <a:lstStyle/>
              <a:p>
                <a:r>
                  <a:rPr lang="en-US" dirty="0" smtClean="0"/>
                  <a:t>The first step of our methodology is term</a:t>
                </a:r>
                <a:r>
                  <a:rPr lang="en-US" baseline="0" dirty="0" smtClean="0"/>
                  <a:t> selection. We aim to select terms that have a high domain pertinence, that is terms that appear more often in our domain than in other domains. We compute the domain pertinence as the ratio between the frequency of term </a:t>
                </a:r>
                <a:r>
                  <a:rPr lang="en-US" i="1" baseline="0" dirty="0" smtClean="0"/>
                  <a:t>t</a:t>
                </a:r>
                <a:r>
                  <a:rPr lang="en-US" baseline="0" dirty="0" smtClean="0"/>
                  <a:t> in our domain corpus </a:t>
                </a:r>
                <a:r>
                  <a:rPr lang="en-US" i="1" baseline="0" dirty="0" smtClean="0"/>
                  <a:t>D </a:t>
                </a:r>
                <a:r>
                  <a:rPr lang="en-US" i="0" baseline="0" dirty="0" smtClean="0"/>
                  <a:t>and the maximum frequency of the term</a:t>
                </a:r>
                <a:r>
                  <a:rPr lang="en-US" i="1" baseline="0" dirty="0" smtClean="0"/>
                  <a:t> t</a:t>
                </a:r>
                <a:r>
                  <a:rPr lang="en-US" i="0" baseline="0" dirty="0" smtClean="0"/>
                  <a:t> in a contrastive domain </a:t>
                </a:r>
                <a:r>
                  <a:rPr lang="en-US" sz="1200" i="0" dirty="0">
                    <a:latin typeface="Cambria Math"/>
                  </a:rPr>
                  <a:t>𝐶</a:t>
                </a:r>
                <a:r>
                  <a:rPr lang="en-US" sz="1200" i="0" dirty="0" smtClean="0">
                    <a:latin typeface="Cambria Math"/>
                  </a:rPr>
                  <a:t>_</a:t>
                </a:r>
                <a:r>
                  <a:rPr lang="en-US" sz="1200" i="0" dirty="0">
                    <a:latin typeface="Cambria Math"/>
                  </a:rPr>
                  <a:t>𝑖</a:t>
                </a:r>
                <a:r>
                  <a:rPr lang="en-GB" i="0" dirty="0" smtClean="0"/>
                  <a:t>. The frequency</a:t>
                </a:r>
                <a:r>
                  <a:rPr lang="en-GB" i="0" baseline="0" dirty="0" smtClean="0"/>
                  <a:t> of a term in a corpus is defined as the ratio between the number of times the term appears in a corpus and the total number of times all terms appear in a corpus.</a:t>
                </a:r>
                <a:endParaRPr lang="en-GB" i="0" dirty="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19</a:t>
            </a:fld>
            <a:endParaRPr lang="en-US"/>
          </a:p>
        </p:txBody>
      </p:sp>
    </p:spTree>
    <p:extLst>
      <p:ext uri="{BB962C8B-B14F-4D97-AF65-F5344CB8AC3E}">
        <p14:creationId xmlns:p14="http://schemas.microsoft.com/office/powerpoint/2010/main" val="276385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content of my talk has</a:t>
            </a:r>
            <a:r>
              <a:rPr lang="en-US" baseline="0" dirty="0" smtClean="0"/>
              <a:t> a classical structure. First I will motivate the need for this research, and after that I will present related work. Then I will explain the data used for our experiments and the proposed methodology to answer our research question. Last, I will give our evaluation results, main conclusions, and suggest ideas for future work.</a:t>
            </a:r>
            <a:endParaRPr lang="en-GB" dirty="0" smtClean="0"/>
          </a:p>
          <a:p>
            <a:endParaRPr lang="en-US" dirty="0"/>
          </a:p>
        </p:txBody>
      </p:sp>
      <p:sp>
        <p:nvSpPr>
          <p:cNvPr id="4" name="Slide Number Placeholder 3"/>
          <p:cNvSpPr>
            <a:spLocks noGrp="1"/>
          </p:cNvSpPr>
          <p:nvPr>
            <p:ph type="sldNum" sz="quarter" idx="10"/>
          </p:nvPr>
        </p:nvSpPr>
        <p:spPr/>
        <p:txBody>
          <a:bodyPr/>
          <a:lstStyle/>
          <a:p>
            <a:fld id="{988D2A72-04F9-407B-91D5-41184E56528A}" type="slidenum">
              <a:rPr lang="en-US" smtClean="0"/>
              <a:t>2</a:t>
            </a:fld>
            <a:endParaRPr lang="en-US"/>
          </a:p>
        </p:txBody>
      </p:sp>
    </p:spTree>
    <p:extLst>
      <p:ext uri="{BB962C8B-B14F-4D97-AF65-F5344CB8AC3E}">
        <p14:creationId xmlns:p14="http://schemas.microsoft.com/office/powerpoint/2010/main" val="151763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measure that we use is</a:t>
                </a:r>
                <a:r>
                  <a:rPr lang="en-US" baseline="0" dirty="0" smtClean="0"/>
                  <a:t> </a:t>
                </a:r>
                <a:r>
                  <a:rPr lang="en-US" b="1" baseline="0" dirty="0" smtClean="0"/>
                  <a:t>Domain Consensus</a:t>
                </a:r>
                <a:r>
                  <a:rPr lang="en-US" baseline="0" dirty="0" smtClean="0"/>
                  <a:t> which aims to find terms that appear often across the documents in our domain corpus </a:t>
                </a:r>
                <a:r>
                  <a:rPr lang="en-US" i="1" baseline="0" dirty="0" smtClean="0"/>
                  <a:t>D</a:t>
                </a:r>
                <a:r>
                  <a:rPr lang="en-US" baseline="0" dirty="0" smtClean="0"/>
                  <a:t>. For this we employ the entropy with respect to the normalized frequencies of the term </a:t>
                </a:r>
                <a:r>
                  <a:rPr lang="en-US" i="1" baseline="0" dirty="0" smtClean="0"/>
                  <a:t>t </a:t>
                </a:r>
                <a:r>
                  <a:rPr lang="en-US" i="0" baseline="0" dirty="0" smtClean="0"/>
                  <a:t>in the documents </a:t>
                </a:r>
                <a14:m>
                  <m:oMath xmlns:m="http://schemas.openxmlformats.org/officeDocument/2006/math">
                    <m:sSub>
                      <m:sSubPr>
                        <m:ctrlPr>
                          <a:rPr lang="en-US" b="0" i="1" smtClean="0">
                            <a:latin typeface="Cambria Math"/>
                          </a:rPr>
                        </m:ctrlPr>
                      </m:sSubPr>
                      <m:e>
                        <m:r>
                          <a:rPr lang="en-US" i="1">
                            <a:latin typeface="Cambria Math"/>
                          </a:rPr>
                          <m:t>𝑑</m:t>
                        </m:r>
                      </m:e>
                      <m:sub>
                        <m:r>
                          <a:rPr lang="en-US" b="0" i="1" smtClean="0">
                            <a:latin typeface="Cambria Math"/>
                          </a:rPr>
                          <m:t>𝑖</m:t>
                        </m:r>
                      </m:sub>
                    </m:sSub>
                  </m:oMath>
                </a14:m>
                <a:r>
                  <a:rPr lang="en-US" i="0" baseline="0" dirty="0" smtClean="0"/>
                  <a:t> that make up our domain corpus. The normalized frequency for the term t in the document </a:t>
                </a:r>
                <a:r>
                  <a:rPr lang="en-US" i="1" baseline="0" dirty="0" smtClean="0"/>
                  <a:t>d</a:t>
                </a:r>
                <a:r>
                  <a:rPr lang="en-US" i="0" baseline="0" dirty="0" smtClean="0"/>
                  <a:t>  is defined as the frequency of term t in document </a:t>
                </a:r>
                <a:r>
                  <a:rPr lang="en-US" i="1" baseline="0" dirty="0" smtClean="0"/>
                  <a:t>d  </a:t>
                </a:r>
                <a:r>
                  <a:rPr lang="en-US" i="0" baseline="0" dirty="0" smtClean="0"/>
                  <a:t>divided by the sum of all frequencies of term t in all the documents </a:t>
                </a:r>
                <a14:m>
                  <m:oMath xmlns:m="http://schemas.openxmlformats.org/officeDocument/2006/math">
                    <m:sSub>
                      <m:sSubPr>
                        <m:ctrlPr>
                          <a:rPr lang="en-US" b="0" i="1" smtClean="0">
                            <a:latin typeface="Cambria Math"/>
                          </a:rPr>
                        </m:ctrlPr>
                      </m:sSubPr>
                      <m:e>
                        <m:r>
                          <a:rPr lang="en-US" i="1">
                            <a:latin typeface="Cambria Math"/>
                          </a:rPr>
                          <m:t>𝑑</m:t>
                        </m:r>
                      </m:e>
                      <m:sub>
                        <m:r>
                          <a:rPr lang="en-US" b="0" i="1" smtClean="0">
                            <a:latin typeface="Cambria Math"/>
                          </a:rPr>
                          <m:t>𝑗</m:t>
                        </m:r>
                      </m:sub>
                    </m:sSub>
                  </m:oMath>
                </a14:m>
                <a:r>
                  <a:rPr lang="en-US" i="0" baseline="0" dirty="0" smtClean="0"/>
                  <a:t> in our domain corpus </a:t>
                </a:r>
                <a:r>
                  <a:rPr lang="en-US" i="1" baseline="0" dirty="0" smtClean="0"/>
                  <a:t>D</a:t>
                </a:r>
                <a:r>
                  <a:rPr lang="en-US" i="0" baseline="0" dirty="0" smtClean="0"/>
                  <a:t>. </a:t>
                </a:r>
                <a:r>
                  <a:rPr lang="en-GB" i="0" dirty="0" smtClean="0"/>
                  <a:t>The frequency</a:t>
                </a:r>
                <a:r>
                  <a:rPr lang="en-GB" i="0" baseline="0" dirty="0" smtClean="0"/>
                  <a:t> of a term in a document is defined as the ratio between the number of times the term appears in the document and the total number of times all terms appear in the document.</a:t>
                </a:r>
                <a:endParaRPr lang="en-GB" i="0" dirty="0" smtClean="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measure that we use is</a:t>
                </a:r>
                <a:r>
                  <a:rPr lang="en-US" baseline="0" dirty="0" smtClean="0"/>
                  <a:t> domain consensus which aims to find terms that appear often across the documents in our domain corpus </a:t>
                </a:r>
                <a:r>
                  <a:rPr lang="en-US" i="1" baseline="0" dirty="0" smtClean="0"/>
                  <a:t>D</a:t>
                </a:r>
                <a:r>
                  <a:rPr lang="en-US" baseline="0" dirty="0" smtClean="0"/>
                  <a:t>. For this we employ the entropy with respect to the normalized frequencies of the term </a:t>
                </a:r>
                <a:r>
                  <a:rPr lang="en-US" i="1" baseline="0" dirty="0" smtClean="0"/>
                  <a:t>t </a:t>
                </a:r>
                <a:r>
                  <a:rPr lang="en-US" i="0" baseline="0" dirty="0" smtClean="0"/>
                  <a:t>in the documents </a:t>
                </a:r>
                <a:r>
                  <a:rPr lang="en-US" i="0">
                    <a:latin typeface="Cambria Math"/>
                  </a:rPr>
                  <a:t>𝑑</a:t>
                </a:r>
                <a:r>
                  <a:rPr lang="en-US" b="0" i="0" smtClean="0">
                    <a:latin typeface="Cambria Math"/>
                  </a:rPr>
                  <a:t>_</a:t>
                </a:r>
                <a:r>
                  <a:rPr lang="en-US" b="0" i="0" smtClean="0">
                    <a:latin typeface="Cambria Math"/>
                  </a:rPr>
                  <a:t>𝑖</a:t>
                </a:r>
                <a:r>
                  <a:rPr lang="en-US" i="0" baseline="0" dirty="0" smtClean="0"/>
                  <a:t> that make up our domain corpus. The normalized frequency for term t in document </a:t>
                </a:r>
                <a:r>
                  <a:rPr lang="en-US" i="1" baseline="0" dirty="0" smtClean="0"/>
                  <a:t>d</a:t>
                </a:r>
                <a:r>
                  <a:rPr lang="en-US" i="0" baseline="0" dirty="0" smtClean="0"/>
                  <a:t> is defined as the frequency of term </a:t>
                </a:r>
                <a:r>
                  <a:rPr lang="en-US" i="0" baseline="0" dirty="0" smtClean="0"/>
                  <a:t>t in document </a:t>
                </a:r>
                <a:r>
                  <a:rPr lang="en-US" i="1" baseline="0" dirty="0" smtClean="0"/>
                  <a:t>d </a:t>
                </a:r>
                <a:r>
                  <a:rPr lang="en-US" i="0" baseline="0" dirty="0" smtClean="0"/>
                  <a:t>divided by the sum of all frequencies of term t in all the documents </a:t>
                </a:r>
                <a:r>
                  <a:rPr lang="en-US" i="0">
                    <a:latin typeface="Cambria Math"/>
                  </a:rPr>
                  <a:t>𝑑</a:t>
                </a:r>
                <a:r>
                  <a:rPr lang="en-US" b="0" i="0" smtClean="0">
                    <a:latin typeface="Cambria Math"/>
                  </a:rPr>
                  <a:t>_𝑗</a:t>
                </a:r>
                <a:r>
                  <a:rPr lang="en-US" i="0" baseline="0" dirty="0" smtClean="0"/>
                  <a:t> in our domain corpus </a:t>
                </a:r>
                <a:r>
                  <a:rPr lang="en-US" i="1" baseline="0" dirty="0" smtClean="0"/>
                  <a:t>D</a:t>
                </a:r>
                <a:r>
                  <a:rPr lang="en-US" i="0" baseline="0" dirty="0" smtClean="0"/>
                  <a:t>. </a:t>
                </a:r>
                <a:r>
                  <a:rPr lang="en-GB" i="0" dirty="0" smtClean="0"/>
                  <a:t>The frequency</a:t>
                </a:r>
                <a:r>
                  <a:rPr lang="en-GB" i="0" baseline="0" dirty="0" smtClean="0"/>
                  <a:t> of a term in a document is defined as the ratio between the number of times the term appears in the document and the total number of times all terms appear in the document.</a:t>
                </a:r>
                <a:endParaRPr lang="en-GB" i="0" dirty="0" smtClean="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20</a:t>
            </a:fld>
            <a:endParaRPr lang="en-US"/>
          </a:p>
        </p:txBody>
      </p:sp>
    </p:spTree>
    <p:extLst>
      <p:ext uri="{BB962C8B-B14F-4D97-AF65-F5344CB8AC3E}">
        <p14:creationId xmlns:p14="http://schemas.microsoft.com/office/powerpoint/2010/main" val="53651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Last we compute the </a:t>
                </a:r>
                <a:r>
                  <a:rPr lang="en-US" b="1" dirty="0" smtClean="0"/>
                  <a:t>relevance score </a:t>
                </a:r>
                <a:r>
                  <a:rPr lang="en-US" dirty="0" smtClean="0"/>
                  <a:t>of</a:t>
                </a:r>
                <a:r>
                  <a:rPr lang="en-US" baseline="0" dirty="0" smtClean="0"/>
                  <a:t> a </a:t>
                </a:r>
                <a:r>
                  <a:rPr lang="en-US" dirty="0" smtClean="0"/>
                  <a:t>term</a:t>
                </a:r>
                <a:r>
                  <a:rPr lang="en-US" baseline="0" dirty="0" smtClean="0"/>
                  <a:t> </a:t>
                </a:r>
                <a:r>
                  <a:rPr lang="en-US" i="1" baseline="0" dirty="0" smtClean="0"/>
                  <a:t>t</a:t>
                </a:r>
                <a:r>
                  <a:rPr lang="en-US" baseline="0" dirty="0" smtClean="0"/>
                  <a:t> as a weighted average of the normalized domain pertinence score and the normalized domain consensus score. The normalized versions of our scores are computed with respect to the maximum values of these scores. As the relevance scores order depends only on the ratio of the weighting factors </a:t>
                </a:r>
                <a14:m>
                  <m:oMath xmlns:m="http://schemas.openxmlformats.org/officeDocument/2006/math">
                    <m:r>
                      <a:rPr lang="en-US" sz="1200" i="1" smtClean="0">
                        <a:latin typeface="Cambria Math"/>
                      </a:rPr>
                      <m:t>𝛼</m:t>
                    </m:r>
                  </m:oMath>
                </a14:m>
                <a:r>
                  <a:rPr lang="en-US" baseline="0" dirty="0" smtClean="0"/>
                  <a:t> and </a:t>
                </a:r>
                <a14:m>
                  <m:oMath xmlns:m="http://schemas.openxmlformats.org/officeDocument/2006/math">
                    <m:r>
                      <a:rPr lang="en-US" sz="1200" i="1" smtClean="0">
                        <a:latin typeface="Cambria Math"/>
                      </a:rPr>
                      <m:t>𝛽</m:t>
                    </m:r>
                  </m:oMath>
                </a14:m>
                <a:r>
                  <a:rPr lang="en-GB" dirty="0" smtClean="0"/>
                  <a:t>, we impose the restriction that the</a:t>
                </a:r>
                <a:r>
                  <a:rPr lang="en-GB" baseline="0" dirty="0" smtClean="0"/>
                  <a:t> sum of these weights should be 1.</a:t>
                </a:r>
              </a:p>
              <a:p>
                <a:endParaRPr lang="en-US" baseline="0" dirty="0" smtClean="0"/>
              </a:p>
              <a:p>
                <a:r>
                  <a:rPr lang="en-US" baseline="0" dirty="0" smtClean="0"/>
                  <a:t>In all the previous calculations we use </a:t>
                </a:r>
                <a:r>
                  <a:rPr lang="en-US" b="1" baseline="0" dirty="0" err="1" smtClean="0"/>
                  <a:t>synsets</a:t>
                </a:r>
                <a:r>
                  <a:rPr lang="en-US" baseline="0" dirty="0" smtClean="0"/>
                  <a:t> of words if words have </a:t>
                </a:r>
                <a:r>
                  <a:rPr lang="en-US" baseline="0" dirty="0" err="1" smtClean="0"/>
                  <a:t>synsets</a:t>
                </a:r>
                <a:r>
                  <a:rPr lang="en-US" baseline="0" dirty="0" smtClean="0"/>
                  <a:t> associated and these are obtained through a word sense disambiguation procedure, or </a:t>
                </a:r>
                <a:r>
                  <a:rPr lang="en-US" b="1" baseline="0" dirty="0" smtClean="0"/>
                  <a:t>lemmas</a:t>
                </a:r>
                <a:r>
                  <a:rPr lang="en-US" baseline="0" dirty="0" smtClean="0"/>
                  <a:t> of words if words do not have </a:t>
                </a:r>
                <a:r>
                  <a:rPr lang="en-US" baseline="0" dirty="0" err="1" smtClean="0"/>
                  <a:t>synsets</a:t>
                </a:r>
                <a:r>
                  <a:rPr lang="en-US" baseline="0" dirty="0" smtClean="0"/>
                  <a:t> associated. In this way we deal better with the semantics of words in our computations.</a:t>
                </a:r>
                <a:endParaRPr lang="en-GB" dirty="0"/>
              </a:p>
            </p:txBody>
          </p:sp>
        </mc:Choice>
        <mc:Fallback xmlns="">
          <p:sp>
            <p:nvSpPr>
              <p:cNvPr id="3" name="Notes Placeholder 2"/>
              <p:cNvSpPr>
                <a:spLocks noGrp="1"/>
              </p:cNvSpPr>
              <p:nvPr>
                <p:ph type="body" idx="1"/>
              </p:nvPr>
            </p:nvSpPr>
            <p:spPr/>
            <p:txBody>
              <a:bodyPr/>
              <a:lstStyle/>
              <a:p>
                <a:r>
                  <a:rPr lang="en-US" dirty="0" smtClean="0"/>
                  <a:t>Last we compute the relevance score of</a:t>
                </a:r>
                <a:r>
                  <a:rPr lang="en-US" baseline="0" dirty="0" smtClean="0"/>
                  <a:t> a </a:t>
                </a:r>
                <a:r>
                  <a:rPr lang="en-US" dirty="0" smtClean="0"/>
                  <a:t>term</a:t>
                </a:r>
                <a:r>
                  <a:rPr lang="en-US" baseline="0" dirty="0" smtClean="0"/>
                  <a:t> </a:t>
                </a:r>
                <a:r>
                  <a:rPr lang="en-US" i="1" baseline="0" dirty="0" smtClean="0"/>
                  <a:t>t</a:t>
                </a:r>
                <a:r>
                  <a:rPr lang="en-US" baseline="0" dirty="0" smtClean="0"/>
                  <a:t> as a weighted average of the normalized domain pertinence score and the normalized domain consensus score. The normalized versions of our scores are computed with respect to the maximum values of these scores. As the relevance scores depend only on the ratio of the weighting factors </a:t>
                </a:r>
                <a:r>
                  <a:rPr lang="en-US" sz="1200" i="0" smtClean="0">
                    <a:latin typeface="Cambria Math"/>
                  </a:rPr>
                  <a:t>𝛼</a:t>
                </a:r>
                <a:r>
                  <a:rPr lang="en-US" baseline="0" dirty="0" smtClean="0"/>
                  <a:t> and </a:t>
                </a:r>
                <a:r>
                  <a:rPr lang="en-US" sz="1200" i="0" smtClean="0">
                    <a:latin typeface="Cambria Math"/>
                  </a:rPr>
                  <a:t>𝛽</a:t>
                </a:r>
                <a:r>
                  <a:rPr lang="en-GB" dirty="0" smtClean="0"/>
                  <a:t>, we impose the restriction that the</a:t>
                </a:r>
                <a:r>
                  <a:rPr lang="en-GB" baseline="0" dirty="0" smtClean="0"/>
                  <a:t> sum of the weights should be 1.</a:t>
                </a:r>
              </a:p>
              <a:p>
                <a:endParaRPr lang="en-US" baseline="0" dirty="0" smtClean="0"/>
              </a:p>
              <a:p>
                <a:r>
                  <a:rPr lang="en-US" baseline="0" dirty="0" smtClean="0"/>
                  <a:t>In all the previous calculations we </a:t>
                </a:r>
                <a:r>
                  <a:rPr lang="en-US" baseline="0" dirty="0" err="1" smtClean="0"/>
                  <a:t>synsets</a:t>
                </a:r>
                <a:r>
                  <a:rPr lang="en-US" baseline="0" dirty="0" smtClean="0"/>
                  <a:t> of words if words have </a:t>
                </a:r>
                <a:r>
                  <a:rPr lang="en-US" baseline="0" dirty="0" err="1" smtClean="0"/>
                  <a:t>synsets</a:t>
                </a:r>
                <a:r>
                  <a:rPr lang="en-US" baseline="0" dirty="0" smtClean="0"/>
                  <a:t> associated and these are obtained through a word sense disambiguation procedure, or lemmas of words if words do not have </a:t>
                </a:r>
                <a:r>
                  <a:rPr lang="en-US" baseline="0" dirty="0" err="1" smtClean="0"/>
                  <a:t>synsets</a:t>
                </a:r>
                <a:r>
                  <a:rPr lang="en-US" baseline="0" dirty="0" smtClean="0"/>
                  <a:t> associated. In this way we deal better with the semantics of words in our computations.</a:t>
                </a:r>
                <a:endParaRPr lang="en-GB" dirty="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21</a:t>
            </a:fld>
            <a:endParaRPr lang="en-US"/>
          </a:p>
        </p:txBody>
      </p:sp>
    </p:spTree>
    <p:extLst>
      <p:ext uri="{BB962C8B-B14F-4D97-AF65-F5344CB8AC3E}">
        <p14:creationId xmlns:p14="http://schemas.microsoft.com/office/powerpoint/2010/main" val="2366725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the considered part-of-speeches, that is verbs, nouns, and adjectives we determine a corresponding</a:t>
            </a:r>
            <a:r>
              <a:rPr lang="en-US" baseline="0" dirty="0" smtClean="0"/>
              <a:t> threshold </a:t>
            </a:r>
            <a:r>
              <a:rPr lang="en-US" i="1" baseline="0" dirty="0" smtClean="0"/>
              <a:t>f </a:t>
            </a:r>
            <a:r>
              <a:rPr lang="en-US" i="0" baseline="0" dirty="0" smtClean="0"/>
              <a:t>that the relevance score of a term needs to pass in order to recommend to the user this term. Please note that each part-of-speech has its own threshold.</a:t>
            </a:r>
          </a:p>
          <a:p>
            <a:endParaRPr lang="en-US" i="0" baseline="0" dirty="0" smtClean="0"/>
          </a:p>
          <a:p>
            <a:r>
              <a:rPr lang="en-US" i="0" baseline="0" dirty="0" smtClean="0"/>
              <a:t>The objective function that we maximize, denoted with </a:t>
            </a:r>
            <a:r>
              <a:rPr lang="en-US" i="1" baseline="0" dirty="0" smtClean="0"/>
              <a:t>J</a:t>
            </a:r>
            <a:r>
              <a:rPr lang="en-US" i="0" baseline="0" dirty="0" smtClean="0"/>
              <a:t>  in this slide is the harmonic mean between the ratio of accepted terms by the user and the number of accepted terms by the user, as we want both these measures to be as high as possible in order to best utilize the user input, and, in the same time, have a good lexical coverage for our domain sentiment ontology.  </a:t>
            </a:r>
            <a:endParaRPr lang="en-GB" i="0" dirty="0"/>
          </a:p>
        </p:txBody>
      </p:sp>
      <p:sp>
        <p:nvSpPr>
          <p:cNvPr id="4" name="Slide Number Placeholder 3"/>
          <p:cNvSpPr>
            <a:spLocks noGrp="1"/>
          </p:cNvSpPr>
          <p:nvPr>
            <p:ph type="sldNum" sz="quarter" idx="10"/>
          </p:nvPr>
        </p:nvSpPr>
        <p:spPr/>
        <p:txBody>
          <a:bodyPr/>
          <a:lstStyle/>
          <a:p>
            <a:fld id="{988D2A72-04F9-407B-91D5-41184E56528A}" type="slidenum">
              <a:rPr lang="en-US" smtClean="0"/>
              <a:t>22</a:t>
            </a:fld>
            <a:endParaRPr lang="en-US"/>
          </a:p>
        </p:txBody>
      </p:sp>
    </p:spTree>
    <p:extLst>
      <p:ext uri="{BB962C8B-B14F-4D97-AF65-F5344CB8AC3E}">
        <p14:creationId xmlns:p14="http://schemas.microsoft.com/office/powerpoint/2010/main" val="868747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parameters to optimize</a:t>
                </a:r>
                <a:r>
                  <a:rPr lang="en-US" baseline="0" dirty="0" smtClean="0"/>
                  <a:t> are the </a:t>
                </a:r>
                <a14:m>
                  <m:oMath xmlns:m="http://schemas.openxmlformats.org/officeDocument/2006/math">
                    <m:r>
                      <a:rPr lang="en-US" sz="1200" b="0" i="1" smtClean="0">
                        <a:latin typeface="Cambria Math"/>
                      </a:rPr>
                      <m:t>𝛼</m:t>
                    </m:r>
                  </m:oMath>
                </a14:m>
                <a:r>
                  <a:rPr lang="en-GB" dirty="0" smtClean="0"/>
                  <a:t>, </a:t>
                </a:r>
                <a14:m>
                  <m:oMath xmlns:m="http://schemas.openxmlformats.org/officeDocument/2006/math">
                    <m:r>
                      <a:rPr lang="en-US" sz="1200" i="1" smtClean="0">
                        <a:latin typeface="Cambria Math"/>
                      </a:rPr>
                      <m:t>𝛽</m:t>
                    </m:r>
                  </m:oMath>
                </a14:m>
                <a:r>
                  <a:rPr lang="en-GB" dirty="0" smtClean="0"/>
                  <a:t>, and </a:t>
                </a:r>
                <a14:m>
                  <m:oMath xmlns:m="http://schemas.openxmlformats.org/officeDocument/2006/math">
                    <m:r>
                      <a:rPr lang="en-US" sz="1200" b="0" i="1" smtClean="0">
                        <a:latin typeface="Cambria Math"/>
                      </a:rPr>
                      <m:t>𝑓</m:t>
                    </m:r>
                  </m:oMath>
                </a14:m>
                <a:r>
                  <a:rPr lang="en-GB" dirty="0" smtClean="0"/>
                  <a:t> for each of the three considered parts-of-speech: verbs,</a:t>
                </a:r>
                <a:r>
                  <a:rPr lang="en-GB" baseline="0" dirty="0" smtClean="0"/>
                  <a:t> nouns, and adjectives.</a:t>
                </a:r>
              </a:p>
              <a:p>
                <a:r>
                  <a:rPr lang="en-US" baseline="0" dirty="0" smtClean="0"/>
                  <a:t>We use a grid search procedure to optimize our objective function for each of the considered parts-of-speech. </a:t>
                </a:r>
              </a:p>
              <a:p>
                <a:r>
                  <a:rPr lang="en-US" baseline="0" dirty="0" smtClean="0"/>
                  <a:t>For </a:t>
                </a:r>
                <a14:m>
                  <m:oMath xmlns:m="http://schemas.openxmlformats.org/officeDocument/2006/math">
                    <m:r>
                      <a:rPr lang="en-US" sz="1200" b="0" i="1" smtClean="0">
                        <a:latin typeface="Cambria Math"/>
                      </a:rPr>
                      <m:t>𝛼</m:t>
                    </m:r>
                    <m:r>
                      <a:rPr lang="en-US" sz="1200" b="0" i="0" smtClean="0">
                        <a:latin typeface="Cambria Math"/>
                      </a:rPr>
                      <m:t> </m:t>
                    </m:r>
                    <m:r>
                      <m:rPr>
                        <m:sty m:val="p"/>
                      </m:rPr>
                      <a:rPr lang="en-US" sz="1200" b="0" i="0" smtClean="0">
                        <a:latin typeface="Cambria Math"/>
                      </a:rPr>
                      <m:t>and</m:t>
                    </m:r>
                    <m:r>
                      <a:rPr lang="en-US" sz="1200" b="0" i="0" smtClean="0">
                        <a:latin typeface="Cambria Math"/>
                      </a:rPr>
                      <m:t> </m:t>
                    </m:r>
                  </m:oMath>
                </a14:m>
                <a:r>
                  <a:rPr lang="en-GB" dirty="0" smtClean="0"/>
                  <a:t> </a:t>
                </a:r>
                <a14:m>
                  <m:oMath xmlns:m="http://schemas.openxmlformats.org/officeDocument/2006/math">
                    <m:r>
                      <a:rPr lang="en-US" sz="1200" i="1" smtClean="0">
                        <a:latin typeface="Cambria Math"/>
                      </a:rPr>
                      <m:t>𝛽</m:t>
                    </m:r>
                    <m:r>
                      <a:rPr lang="en-US" sz="1200" b="0" i="1" smtClean="0">
                        <a:latin typeface="Cambria Math"/>
                      </a:rPr>
                      <m:t> </m:t>
                    </m:r>
                  </m:oMath>
                </a14:m>
                <a:r>
                  <a:rPr lang="en-GB" baseline="0" dirty="0" smtClean="0"/>
                  <a:t> we use values between 0 and 1 with a step of 0.1 and for </a:t>
                </a:r>
                <a:r>
                  <a:rPr lang="en-GB" i="1" baseline="0" dirty="0" smtClean="0"/>
                  <a:t>f</a:t>
                </a:r>
                <a:r>
                  <a:rPr lang="en-GB" baseline="0" dirty="0" smtClean="0"/>
                  <a:t> </a:t>
                </a:r>
                <a:r>
                  <a:rPr lang="en-GB" baseline="0" dirty="0" smtClean="0"/>
                  <a:t>we use values between 0.1 and 0.2 with a step of 0.01 (based on preliminary empirical results).</a:t>
                </a:r>
              </a:p>
              <a:p>
                <a:r>
                  <a:rPr lang="en-GB" dirty="0" smtClean="0"/>
                  <a:t>The user accepts</a:t>
                </a:r>
                <a:r>
                  <a:rPr lang="en-GB" baseline="0" dirty="0" smtClean="0"/>
                  <a:t> or rejects a recommended term by the system. If the user accepts a term, the user needs to decide if the accepted term represents an </a:t>
                </a:r>
                <a:r>
                  <a:rPr lang="en-GB" b="1" baseline="0" dirty="0" smtClean="0"/>
                  <a:t>aspect concept</a:t>
                </a:r>
                <a:r>
                  <a:rPr lang="en-GB" baseline="0" dirty="0" smtClean="0"/>
                  <a:t>, that is if the term carries no sentiment (for example ‘sushi’ is an aspect term that does not carry sentiment) or the accepted term represents a </a:t>
                </a:r>
                <a:r>
                  <a:rPr lang="en-GB" b="1" baseline="0" dirty="0" smtClean="0"/>
                  <a:t>sentiment concept</a:t>
                </a:r>
                <a:r>
                  <a:rPr lang="en-GB" baseline="0" dirty="0" smtClean="0"/>
                  <a:t>, that is if the term carries sentiment (for example ‘</a:t>
                </a:r>
                <a:r>
                  <a:rPr lang="en-GB" baseline="0" dirty="0" err="1" smtClean="0"/>
                  <a:t>yummi</a:t>
                </a:r>
                <a:r>
                  <a:rPr lang="en-GB" baseline="0" dirty="0" smtClean="0"/>
                  <a:t>’ carries a positive sentiment).</a:t>
                </a:r>
                <a:endParaRPr lang="en-GB" dirty="0"/>
              </a:p>
            </p:txBody>
          </p:sp>
        </mc:Choice>
        <mc:Fallback xmlns="">
          <p:sp>
            <p:nvSpPr>
              <p:cNvPr id="3" name="Notes Placeholder 2"/>
              <p:cNvSpPr>
                <a:spLocks noGrp="1"/>
              </p:cNvSpPr>
              <p:nvPr>
                <p:ph type="body" idx="1"/>
              </p:nvPr>
            </p:nvSpPr>
            <p:spPr/>
            <p:txBody>
              <a:bodyPr/>
              <a:lstStyle/>
              <a:p>
                <a:r>
                  <a:rPr lang="en-US" dirty="0" smtClean="0"/>
                  <a:t>The parameters to optimize</a:t>
                </a:r>
                <a:r>
                  <a:rPr lang="en-US" baseline="0" dirty="0" smtClean="0"/>
                  <a:t> are the </a:t>
                </a:r>
                <a:r>
                  <a:rPr lang="en-US" sz="1200" b="0" i="0" smtClean="0">
                    <a:latin typeface="Cambria Math"/>
                  </a:rPr>
                  <a:t>𝛼</a:t>
                </a:r>
                <a:r>
                  <a:rPr lang="en-GB" dirty="0" smtClean="0"/>
                  <a:t>, </a:t>
                </a:r>
                <a:r>
                  <a:rPr lang="en-US" sz="1200" i="0" smtClean="0">
                    <a:latin typeface="Cambria Math"/>
                  </a:rPr>
                  <a:t>𝛽</a:t>
                </a:r>
                <a:r>
                  <a:rPr lang="en-GB" dirty="0" smtClean="0"/>
                  <a:t>, and </a:t>
                </a:r>
                <a:r>
                  <a:rPr lang="en-US" sz="1200" i="0" smtClean="0">
                    <a:latin typeface="Cambria Math"/>
                  </a:rPr>
                  <a:t>𝑡</a:t>
                </a:r>
                <a:r>
                  <a:rPr lang="en-GB" dirty="0" smtClean="0"/>
                  <a:t> for each of the three considered part-of-speeches: verbs,</a:t>
                </a:r>
                <a:r>
                  <a:rPr lang="en-GB" baseline="0" dirty="0" smtClean="0"/>
                  <a:t> nouns, and adjectives.</a:t>
                </a:r>
              </a:p>
              <a:p>
                <a:r>
                  <a:rPr lang="en-US" baseline="0" dirty="0" smtClean="0"/>
                  <a:t>We use a grid search procedure to optimize our objective function for each of the considered part-of-speeches. </a:t>
                </a:r>
              </a:p>
              <a:p>
                <a:r>
                  <a:rPr lang="en-US" baseline="0" dirty="0" smtClean="0"/>
                  <a:t>For </a:t>
                </a:r>
                <a:r>
                  <a:rPr lang="en-US" sz="1200" b="0" i="0" smtClean="0">
                    <a:latin typeface="Cambria Math"/>
                  </a:rPr>
                  <a:t>𝛼 and </a:t>
                </a:r>
                <a:r>
                  <a:rPr lang="en-GB" dirty="0" smtClean="0"/>
                  <a:t> </a:t>
                </a:r>
                <a:r>
                  <a:rPr lang="en-US" sz="1200" i="0" smtClean="0">
                    <a:latin typeface="Cambria Math"/>
                  </a:rPr>
                  <a:t>𝛽</a:t>
                </a:r>
                <a:r>
                  <a:rPr lang="en-US" sz="1200" b="0" i="0" smtClean="0">
                    <a:latin typeface="Cambria Math"/>
                  </a:rPr>
                  <a:t> </a:t>
                </a:r>
                <a:r>
                  <a:rPr lang="en-GB" baseline="0" dirty="0" smtClean="0"/>
                  <a:t> we consider values between 0 and 1 with a step of 0.01 and for </a:t>
                </a:r>
                <a:r>
                  <a:rPr lang="en-GB" i="1" baseline="0" dirty="0" smtClean="0"/>
                  <a:t>t</a:t>
                </a:r>
                <a:r>
                  <a:rPr lang="en-GB" baseline="0" dirty="0" smtClean="0"/>
                  <a:t> we consider values between 0.1 and 0.2 with a step of 0.01 (based on empirical results).</a:t>
                </a:r>
              </a:p>
              <a:p>
                <a:r>
                  <a:rPr lang="en-GB" dirty="0" smtClean="0"/>
                  <a:t>The user accepts</a:t>
                </a:r>
                <a:r>
                  <a:rPr lang="en-GB" baseline="0" dirty="0" smtClean="0"/>
                  <a:t> or rejects a recommended term by the system. If the user accepts a term, the user needs to decide if the accepted term represents an aspect concept, that is if the term carries no sentiment (for example ‘sushi’ is an aspect term that does not carry sentiment) or the accepted term represents a sentiment concept, that is if the term carries sentiment (for example ‘</a:t>
                </a:r>
                <a:r>
                  <a:rPr lang="en-GB" baseline="0" dirty="0" err="1" smtClean="0"/>
                  <a:t>yummi</a:t>
                </a:r>
                <a:r>
                  <a:rPr lang="en-GB" baseline="0" dirty="0" smtClean="0"/>
                  <a:t>’ carries a positive sentiment).</a:t>
                </a:r>
                <a:endParaRPr lang="en-GB" dirty="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23</a:t>
            </a:fld>
            <a:endParaRPr lang="en-US"/>
          </a:p>
        </p:txBody>
      </p:sp>
    </p:spTree>
    <p:extLst>
      <p:ext uri="{BB962C8B-B14F-4D97-AF65-F5344CB8AC3E}">
        <p14:creationId xmlns:p14="http://schemas.microsoft.com/office/powerpoint/2010/main" val="3159426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After</a:t>
                </a:r>
                <a:r>
                  <a:rPr lang="en-US" baseline="0" dirty="0" smtClean="0"/>
                  <a:t> all the aspect and sentiment concepts are determined we use the </a:t>
                </a:r>
                <a:r>
                  <a:rPr lang="en-US" b="1" baseline="0" dirty="0" err="1" smtClean="0"/>
                  <a:t>subsumption</a:t>
                </a:r>
                <a:r>
                  <a:rPr lang="en-US" b="1" baseline="0" dirty="0" smtClean="0"/>
                  <a:t> method</a:t>
                </a:r>
                <a:r>
                  <a:rPr lang="en-US" baseline="0" dirty="0" smtClean="0"/>
                  <a:t> to find the parent concept of a certain concept. For this we expect that the parent appears in more than a certain fraction </a:t>
                </a:r>
                <a14:m>
                  <m:oMath xmlns:m="http://schemas.openxmlformats.org/officeDocument/2006/math">
                    <m:sSub>
                      <m:sSubPr>
                        <m:ctrlPr>
                          <a:rPr lang="en-US" sz="1200" i="1" smtClean="0">
                            <a:latin typeface="Cambria Math"/>
                            <a:ea typeface="Cambria Math"/>
                          </a:rPr>
                        </m:ctrlPr>
                      </m:sSubPr>
                      <m:e>
                        <m:r>
                          <a:rPr lang="en-US" sz="1200" i="1">
                            <a:latin typeface="Cambria Math"/>
                            <a:ea typeface="Cambria Math"/>
                          </a:rPr>
                          <m:t>𝑐</m:t>
                        </m:r>
                      </m:e>
                      <m:sub>
                        <m:r>
                          <a:rPr lang="en-US" sz="1200" i="1">
                            <a:latin typeface="Cambria Math"/>
                            <a:ea typeface="Cambria Math"/>
                          </a:rPr>
                          <m:t>1</m:t>
                        </m:r>
                      </m:sub>
                    </m:sSub>
                  </m:oMath>
                </a14:m>
                <a:r>
                  <a:rPr lang="en-US" baseline="0" dirty="0" smtClean="0"/>
                  <a:t> of documents where the child occurs and that the child appears in less than a fraction </a:t>
                </a:r>
                <a14:m>
                  <m:oMath xmlns:m="http://schemas.openxmlformats.org/officeDocument/2006/math">
                    <m:sSub>
                      <m:sSubPr>
                        <m:ctrlPr>
                          <a:rPr lang="en-US" sz="1200" i="1" smtClean="0">
                            <a:latin typeface="Cambria Math"/>
                            <a:ea typeface="Cambria Math"/>
                          </a:rPr>
                        </m:ctrlPr>
                      </m:sSubPr>
                      <m:e>
                        <m:r>
                          <a:rPr lang="en-US" sz="1200" i="1">
                            <a:latin typeface="Cambria Math"/>
                            <a:ea typeface="Cambria Math"/>
                          </a:rPr>
                          <m:t>𝑐</m:t>
                        </m:r>
                      </m:e>
                      <m:sub>
                        <m:r>
                          <a:rPr lang="en-US" sz="1200" b="0" i="1" smtClean="0">
                            <a:latin typeface="Cambria Math"/>
                            <a:ea typeface="Cambria Math"/>
                          </a:rPr>
                          <m:t>2</m:t>
                        </m:r>
                      </m:sub>
                    </m:sSub>
                  </m:oMath>
                </a14:m>
                <a:r>
                  <a:rPr lang="en-GB" dirty="0" smtClean="0"/>
                  <a:t> of documents where the parent also appears.</a:t>
                </a:r>
                <a:r>
                  <a:rPr lang="en-GB" baseline="0" dirty="0" smtClean="0"/>
                  <a:t> The thresholds </a:t>
                </a:r>
                <a14:m>
                  <m:oMath xmlns:m="http://schemas.openxmlformats.org/officeDocument/2006/math">
                    <m:sSub>
                      <m:sSubPr>
                        <m:ctrlPr>
                          <a:rPr lang="en-US" sz="1200" i="1" smtClean="0">
                            <a:latin typeface="Cambria Math"/>
                            <a:ea typeface="Cambria Math"/>
                          </a:rPr>
                        </m:ctrlPr>
                      </m:sSubPr>
                      <m:e>
                        <m:r>
                          <a:rPr lang="en-US" sz="1200" i="1">
                            <a:latin typeface="Cambria Math"/>
                            <a:ea typeface="Cambria Math"/>
                          </a:rPr>
                          <m:t>𝑐</m:t>
                        </m:r>
                      </m:e>
                      <m:sub>
                        <m:r>
                          <a:rPr lang="en-US" sz="1200" i="1">
                            <a:latin typeface="Cambria Math"/>
                            <a:ea typeface="Cambria Math"/>
                          </a:rPr>
                          <m:t>1</m:t>
                        </m:r>
                      </m:sub>
                    </m:sSub>
                    <m:r>
                      <a:rPr lang="en-US" sz="1200" b="0" i="1" smtClean="0">
                        <a:latin typeface="Cambria Math"/>
                        <a:ea typeface="Cambria Math"/>
                      </a:rPr>
                      <m:t>=0.2</m:t>
                    </m:r>
                  </m:oMath>
                </a14:m>
                <a:r>
                  <a:rPr lang="en-US" sz="1200" dirty="0" smtClean="0"/>
                  <a:t> and </a:t>
                </a:r>
                <a14:m>
                  <m:oMath xmlns:m="http://schemas.openxmlformats.org/officeDocument/2006/math">
                    <m:sSub>
                      <m:sSubPr>
                        <m:ctrlPr>
                          <a:rPr lang="en-US" sz="1200" i="1">
                            <a:latin typeface="Cambria Math"/>
                            <a:ea typeface="Cambria Math"/>
                          </a:rPr>
                        </m:ctrlPr>
                      </m:sSubPr>
                      <m:e>
                        <m:r>
                          <a:rPr lang="en-US" sz="1200" i="1">
                            <a:latin typeface="Cambria Math"/>
                            <a:ea typeface="Cambria Math"/>
                          </a:rPr>
                          <m:t>𝑐</m:t>
                        </m:r>
                      </m:e>
                      <m:sub>
                        <m:r>
                          <a:rPr lang="en-US" sz="1200" b="0" i="1" smtClean="0">
                            <a:latin typeface="Cambria Math"/>
                            <a:ea typeface="Cambria Math"/>
                          </a:rPr>
                          <m:t>2</m:t>
                        </m:r>
                      </m:sub>
                    </m:sSub>
                    <m:r>
                      <a:rPr lang="en-US" sz="1200" b="0" i="1" smtClean="0">
                        <a:latin typeface="Cambria Math"/>
                        <a:ea typeface="Cambria Math"/>
                      </a:rPr>
                      <m:t>=1</m:t>
                    </m:r>
                  </m:oMath>
                </a14:m>
                <a:r>
                  <a:rPr lang="en-GB" sz="1200" dirty="0" smtClean="0"/>
                  <a:t> have been empirically determined in previous work.</a:t>
                </a:r>
                <a:endParaRPr lang="en-GB" dirty="0"/>
              </a:p>
            </p:txBody>
          </p:sp>
        </mc:Choice>
        <mc:Fallback xmlns="">
          <p:sp>
            <p:nvSpPr>
              <p:cNvPr id="3" name="Notes Placeholder 2"/>
              <p:cNvSpPr>
                <a:spLocks noGrp="1"/>
              </p:cNvSpPr>
              <p:nvPr>
                <p:ph type="body" idx="1"/>
              </p:nvPr>
            </p:nvSpPr>
            <p:spPr/>
            <p:txBody>
              <a:bodyPr/>
              <a:lstStyle/>
              <a:p>
                <a:r>
                  <a:rPr lang="en-US" dirty="0" smtClean="0"/>
                  <a:t>After</a:t>
                </a:r>
                <a:r>
                  <a:rPr lang="en-US" baseline="0" dirty="0" smtClean="0"/>
                  <a:t> all the aspect and sentiment concepts are determined we use the </a:t>
                </a:r>
                <a:r>
                  <a:rPr lang="en-US" baseline="0" dirty="0" err="1" smtClean="0"/>
                  <a:t>subsumption</a:t>
                </a:r>
                <a:r>
                  <a:rPr lang="en-US" baseline="0" dirty="0" smtClean="0"/>
                  <a:t> method to find the parent concepts of a certain concept. For this we expect that the parent appears in more than a certain fraction </a:t>
                </a:r>
                <a:r>
                  <a:rPr lang="en-US" sz="1200" i="0">
                    <a:latin typeface="Cambria Math"/>
                    <a:ea typeface="Cambria Math"/>
                  </a:rPr>
                  <a:t>𝑐</a:t>
                </a:r>
                <a:r>
                  <a:rPr lang="en-US" sz="1200" i="0" smtClean="0">
                    <a:latin typeface="Cambria Math"/>
                    <a:ea typeface="Cambria Math"/>
                  </a:rPr>
                  <a:t>_</a:t>
                </a:r>
                <a:r>
                  <a:rPr lang="en-US" sz="1200" i="0">
                    <a:latin typeface="Cambria Math"/>
                    <a:ea typeface="Cambria Math"/>
                  </a:rPr>
                  <a:t>1</a:t>
                </a:r>
                <a:r>
                  <a:rPr lang="en-US" baseline="0" dirty="0" smtClean="0"/>
                  <a:t> of documents where the child occurs and that the child appears in less than a fraction of </a:t>
                </a:r>
                <a:r>
                  <a:rPr lang="en-US" sz="1200" i="0">
                    <a:latin typeface="Cambria Math"/>
                    <a:ea typeface="Cambria Math"/>
                  </a:rPr>
                  <a:t>𝑐</a:t>
                </a:r>
                <a:r>
                  <a:rPr lang="en-US" sz="1200" i="0" smtClean="0">
                    <a:latin typeface="Cambria Math"/>
                    <a:ea typeface="Cambria Math"/>
                  </a:rPr>
                  <a:t>_</a:t>
                </a:r>
                <a:r>
                  <a:rPr lang="en-US" sz="1200" b="0" i="0" smtClean="0">
                    <a:latin typeface="Cambria Math"/>
                    <a:ea typeface="Cambria Math"/>
                  </a:rPr>
                  <a:t>2</a:t>
                </a:r>
                <a:r>
                  <a:rPr lang="en-GB" dirty="0" smtClean="0"/>
                  <a:t> of documents where the parent also appears.</a:t>
                </a:r>
                <a:r>
                  <a:rPr lang="en-GB" baseline="0" dirty="0" smtClean="0"/>
                  <a:t> The thresholds </a:t>
                </a:r>
                <a:r>
                  <a:rPr lang="en-US" sz="1200" i="0">
                    <a:latin typeface="Cambria Math"/>
                    <a:ea typeface="Cambria Math"/>
                  </a:rPr>
                  <a:t>𝑐</a:t>
                </a:r>
                <a:r>
                  <a:rPr lang="en-US" sz="1200" i="0" smtClean="0">
                    <a:latin typeface="Cambria Math"/>
                    <a:ea typeface="Cambria Math"/>
                  </a:rPr>
                  <a:t>_</a:t>
                </a:r>
                <a:r>
                  <a:rPr lang="en-US" sz="1200" i="0">
                    <a:latin typeface="Cambria Math"/>
                    <a:ea typeface="Cambria Math"/>
                  </a:rPr>
                  <a:t>1</a:t>
                </a:r>
                <a:r>
                  <a:rPr lang="en-US" sz="1200" b="0" i="0" smtClean="0">
                    <a:latin typeface="Cambria Math"/>
                    <a:ea typeface="Cambria Math"/>
                  </a:rPr>
                  <a:t>=0.2</a:t>
                </a:r>
                <a:r>
                  <a:rPr lang="en-US" sz="1200" dirty="0" smtClean="0"/>
                  <a:t> and </a:t>
                </a:r>
                <a:r>
                  <a:rPr lang="en-US" sz="1200" i="0">
                    <a:latin typeface="Cambria Math"/>
                    <a:ea typeface="Cambria Math"/>
                  </a:rPr>
                  <a:t>𝑐_</a:t>
                </a:r>
                <a:r>
                  <a:rPr lang="en-US" sz="1200" b="0" i="0" smtClean="0">
                    <a:latin typeface="Cambria Math"/>
                    <a:ea typeface="Cambria Math"/>
                  </a:rPr>
                  <a:t>2=1</a:t>
                </a:r>
                <a:r>
                  <a:rPr lang="en-GB" sz="1200" dirty="0" smtClean="0"/>
                  <a:t> </a:t>
                </a:r>
                <a:r>
                  <a:rPr lang="en-GB" sz="1200" dirty="0" smtClean="0"/>
                  <a:t>have been empirically determined in previous work.</a:t>
                </a:r>
                <a:endParaRPr lang="en-GB" dirty="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24</a:t>
            </a:fld>
            <a:endParaRPr lang="en-US"/>
          </a:p>
        </p:txBody>
      </p:sp>
    </p:spTree>
    <p:extLst>
      <p:ext uri="{BB962C8B-B14F-4D97-AF65-F5344CB8AC3E}">
        <p14:creationId xmlns:p14="http://schemas.microsoft.com/office/powerpoint/2010/main" val="1150132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potential parents are ranked </a:t>
                </a:r>
                <a:r>
                  <a:rPr lang="en-US" dirty="0" err="1" smtClean="0"/>
                  <a:t>descendingly</a:t>
                </a:r>
                <a:r>
                  <a:rPr lang="en-US" baseline="0" dirty="0" smtClean="0"/>
                  <a:t> based on the </a:t>
                </a:r>
                <a:r>
                  <a:rPr lang="en-US" b="1" baseline="0" dirty="0" smtClean="0"/>
                  <a:t>parent score</a:t>
                </a:r>
                <a:r>
                  <a:rPr lang="en-US" baseline="0" dirty="0" smtClean="0"/>
                  <a:t> </a:t>
                </a:r>
                <a:r>
                  <a:rPr lang="en-GB" dirty="0" smtClean="0"/>
                  <a:t>which</a:t>
                </a:r>
                <a:r>
                  <a:rPr lang="en-GB" baseline="0" dirty="0" smtClean="0"/>
                  <a:t> is given by the probability to encounter the parent concept in a document that contains the current child concept. </a:t>
                </a:r>
              </a:p>
              <a:p>
                <a:endParaRPr lang="en-US" baseline="0" dirty="0" smtClean="0"/>
              </a:p>
              <a:p>
                <a:r>
                  <a:rPr lang="en-US" baseline="0" dirty="0" smtClean="0"/>
                  <a:t>Inline with the ontology skeleton, the potential parents for verbs, nouns, and adjectives (these parts-of-speech denote types) that represent aspect concepts are given by  </a:t>
                </a:r>
                <a:r>
                  <a:rPr lang="en-US" sz="1200" i="1" dirty="0" smtClean="0"/>
                  <a:t>&lt;Category/Attribute&gt;&lt;Type&gt;Mention </a:t>
                </a:r>
                <a:r>
                  <a:rPr lang="en-US" sz="1200" i="0" dirty="0" smtClean="0"/>
                  <a:t>and the potential parents for </a:t>
                </a:r>
                <a:r>
                  <a:rPr lang="en-US" baseline="0" dirty="0" smtClean="0"/>
                  <a:t>verbs, nouns, and adjectives that represent sentiment concepts are given by </a:t>
                </a:r>
                <a:r>
                  <a:rPr lang="en-US" i="1" dirty="0" smtClean="0"/>
                  <a:t>&lt;Category/Attribute&gt;&lt;Polarity&gt;&lt;Type&gt;.</a:t>
                </a:r>
              </a:p>
              <a:p>
                <a:endParaRPr lang="en-US" i="1" dirty="0" smtClean="0"/>
              </a:p>
              <a:p>
                <a:r>
                  <a:rPr lang="en-US" i="0" dirty="0" smtClean="0"/>
                  <a:t>It is up to the user to decide which</a:t>
                </a:r>
                <a:r>
                  <a:rPr lang="en-US" i="0" baseline="0" dirty="0" smtClean="0"/>
                  <a:t> one of these potential parent concepts represent the true parent of the current concept in the ontology by scanning the ranked list from the top and stopping when the parent has been found.</a:t>
                </a:r>
                <a:endParaRPr lang="en-GB" i="0" dirty="0"/>
              </a:p>
            </p:txBody>
          </p:sp>
        </mc:Choice>
        <mc:Fallback xmlns="">
          <p:sp>
            <p:nvSpPr>
              <p:cNvPr id="3" name="Notes Placeholder 2"/>
              <p:cNvSpPr>
                <a:spLocks noGrp="1"/>
              </p:cNvSpPr>
              <p:nvPr>
                <p:ph type="body" idx="1"/>
              </p:nvPr>
            </p:nvSpPr>
            <p:spPr/>
            <p:txBody>
              <a:bodyPr/>
              <a:lstStyle/>
              <a:p>
                <a:r>
                  <a:rPr lang="en-US" dirty="0" smtClean="0"/>
                  <a:t>The potential parents are ranked </a:t>
                </a:r>
                <a:r>
                  <a:rPr lang="en-US" dirty="0" err="1" smtClean="0"/>
                  <a:t>descendingly</a:t>
                </a:r>
                <a:r>
                  <a:rPr lang="en-US" baseline="0" dirty="0" smtClean="0"/>
                  <a:t> based on the </a:t>
                </a:r>
                <a:r>
                  <a:rPr lang="en-US" b="0" i="0" smtClean="0">
                    <a:latin typeface="Cambria Math"/>
                  </a:rPr>
                  <a:t>𝑝𝑎𝑟𝑒𝑛𝑡_𝑠𝑐𝑜𝑟𝑒</a:t>
                </a:r>
                <a:r>
                  <a:rPr lang="en-GB" dirty="0" smtClean="0"/>
                  <a:t> which</a:t>
                </a:r>
                <a:r>
                  <a:rPr lang="en-GB" baseline="0" dirty="0" smtClean="0"/>
                  <a:t> is given by the probability to encounter the parent concept in a document that contains the current child concept. </a:t>
                </a:r>
              </a:p>
              <a:p>
                <a:endParaRPr lang="en-US" baseline="0" dirty="0" smtClean="0"/>
              </a:p>
              <a:p>
                <a:r>
                  <a:rPr lang="en-US" baseline="0" dirty="0" smtClean="0"/>
                  <a:t>Inline with the skeleton ontology, the potential parents for verbs, nouns, and adjectives (these parts of speech denote types) that represent aspect concepts are given by  </a:t>
                </a:r>
                <a:r>
                  <a:rPr lang="en-US" sz="1200" i="1" dirty="0" smtClean="0"/>
                  <a:t>&lt;Category/Attribute&gt;&lt;Type&gt;Mention  </a:t>
                </a:r>
                <a:r>
                  <a:rPr lang="en-US" sz="1200" i="0" dirty="0" smtClean="0"/>
                  <a:t>and its subclasses and the potential parents for </a:t>
                </a:r>
                <a:r>
                  <a:rPr lang="en-US" baseline="0" dirty="0" smtClean="0"/>
                  <a:t>verbs, nouns, and adjectives that represent sentiment concepts are given by </a:t>
                </a:r>
                <a:r>
                  <a:rPr lang="en-US" i="1" dirty="0" smtClean="0"/>
                  <a:t>&lt;Category/Attribute&gt;&lt;Polarity&gt;&lt;Type&gt;Mention.</a:t>
                </a:r>
              </a:p>
              <a:p>
                <a:endParaRPr lang="en-US" i="1" dirty="0" smtClean="0"/>
              </a:p>
              <a:p>
                <a:r>
                  <a:rPr lang="en-US" i="0" dirty="0" smtClean="0"/>
                  <a:t>It is up to the user to decide which</a:t>
                </a:r>
                <a:r>
                  <a:rPr lang="en-US" i="0" baseline="0" dirty="0" smtClean="0"/>
                  <a:t> one of these potential parent concepts represent the true parents of the current concept in the ontology.</a:t>
                </a:r>
                <a:endParaRPr lang="en-GB" i="0" dirty="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25</a:t>
            </a:fld>
            <a:endParaRPr lang="en-US"/>
          </a:p>
        </p:txBody>
      </p:sp>
    </p:spTree>
    <p:extLst>
      <p:ext uri="{BB962C8B-B14F-4D97-AF65-F5344CB8AC3E}">
        <p14:creationId xmlns:p14="http://schemas.microsoft.com/office/powerpoint/2010/main" val="4103160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sentiment concepts we compute,</a:t>
            </a:r>
            <a:r>
              <a:rPr lang="en-US" baseline="0" dirty="0" smtClean="0"/>
              <a:t> in addition to the </a:t>
            </a:r>
            <a:r>
              <a:rPr lang="en-US" b="1" i="0" baseline="0" dirty="0" smtClean="0"/>
              <a:t>parent score,</a:t>
            </a:r>
            <a:r>
              <a:rPr lang="en-US" i="1" baseline="0" dirty="0" smtClean="0"/>
              <a:t> </a:t>
            </a:r>
            <a:r>
              <a:rPr lang="en-US" i="0" baseline="0" dirty="0" smtClean="0"/>
              <a:t>also the </a:t>
            </a:r>
            <a:r>
              <a:rPr lang="en-US" b="1" i="0" baseline="0" dirty="0" smtClean="0"/>
              <a:t>sentiment score</a:t>
            </a:r>
            <a:r>
              <a:rPr lang="en-US" i="0" baseline="0" dirty="0" smtClean="0"/>
              <a:t> using a pseudo-expected sentiment value based the indicated formula. It is basically a weighted average of the sentiment of the documents in which the sentiment concept appears weighted by the frequency of the sentiment concept in these documents. The sentiment of the documents was transformed from the Yelp star ratings to the interval [0,1] using Min-Max normalization in order to keep the range of both document sentiment and concept sentiment in the unit interval.</a:t>
            </a:r>
            <a:endParaRPr lang="en-GB" i="0" dirty="0"/>
          </a:p>
        </p:txBody>
      </p:sp>
      <p:sp>
        <p:nvSpPr>
          <p:cNvPr id="4" name="Slide Number Placeholder 3"/>
          <p:cNvSpPr>
            <a:spLocks noGrp="1"/>
          </p:cNvSpPr>
          <p:nvPr>
            <p:ph type="sldNum" sz="quarter" idx="10"/>
          </p:nvPr>
        </p:nvSpPr>
        <p:spPr/>
        <p:txBody>
          <a:bodyPr/>
          <a:lstStyle/>
          <a:p>
            <a:fld id="{988D2A72-04F9-407B-91D5-41184E56528A}" type="slidenum">
              <a:rPr lang="en-US" smtClean="0"/>
              <a:t>26</a:t>
            </a:fld>
            <a:endParaRPr lang="en-US"/>
          </a:p>
        </p:txBody>
      </p:sp>
    </p:spTree>
    <p:extLst>
      <p:ext uri="{BB962C8B-B14F-4D97-AF65-F5344CB8AC3E}">
        <p14:creationId xmlns:p14="http://schemas.microsoft.com/office/powerpoint/2010/main" val="1916080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As previously</a:t>
                </a:r>
                <a:r>
                  <a:rPr lang="en-US" baseline="0" dirty="0" smtClean="0"/>
                  <a:t> said for both aspect concepts and sentiment concepts the potential parents are ranked using the </a:t>
                </a:r>
                <a14:m>
                  <m:oMath xmlns:m="http://schemas.openxmlformats.org/officeDocument/2006/math">
                    <m:r>
                      <a:rPr lang="en-US" i="1" smtClean="0">
                        <a:latin typeface="Cambria Math"/>
                      </a:rPr>
                      <m:t>𝑝𝑎𝑟𝑒𝑛𝑡</m:t>
                    </m:r>
                    <m:r>
                      <a:rPr lang="en-US" i="1" smtClean="0">
                        <a:latin typeface="Cambria Math"/>
                      </a:rPr>
                      <m:t>_</m:t>
                    </m:r>
                    <m:r>
                      <a:rPr lang="en-US" i="1" smtClean="0">
                        <a:latin typeface="Cambria Math"/>
                      </a:rPr>
                      <m:t>𝑠𝑐𝑜𝑟𝑒</m:t>
                    </m:r>
                  </m:oMath>
                </a14:m>
                <a:r>
                  <a:rPr lang="en-GB" dirty="0" smtClean="0"/>
                  <a:t>. For sentiment concepts we also make use</a:t>
                </a:r>
                <a:r>
                  <a:rPr lang="en-GB" baseline="0" dirty="0" smtClean="0"/>
                  <a:t> of the </a:t>
                </a:r>
                <a14:m>
                  <m:oMath xmlns:m="http://schemas.openxmlformats.org/officeDocument/2006/math">
                    <m:r>
                      <a:rPr lang="en-US" i="1" smtClean="0">
                        <a:latin typeface="Cambria Math"/>
                      </a:rPr>
                      <m:t>𝑠𝑒𝑛𝑡𝑖𝑚𝑒𝑛𝑡</m:t>
                    </m:r>
                    <m:r>
                      <a:rPr lang="en-US" i="1" smtClean="0">
                        <a:latin typeface="Cambria Math"/>
                      </a:rPr>
                      <m:t>_</m:t>
                    </m:r>
                    <m:r>
                      <a:rPr lang="en-US" i="1" smtClean="0">
                        <a:latin typeface="Cambria Math"/>
                      </a:rPr>
                      <m:t>𝑠𝑐𝑜𝑟𝑒</m:t>
                    </m:r>
                  </m:oMath>
                </a14:m>
                <a:r>
                  <a:rPr lang="en-GB" baseline="0" dirty="0" smtClean="0"/>
                  <a:t> to decide which sentiment carrying parent concepts to show first, if the </a:t>
                </a:r>
                <a14:m>
                  <m:oMath xmlns:m="http://schemas.openxmlformats.org/officeDocument/2006/math">
                    <m:r>
                      <a:rPr lang="en-US" i="1" smtClean="0">
                        <a:latin typeface="Cambria Math"/>
                      </a:rPr>
                      <m:t>𝑠𝑒𝑛𝑡𝑖𝑚𝑒𝑛𝑡</m:t>
                    </m:r>
                    <m:r>
                      <a:rPr lang="en-US" i="1" smtClean="0">
                        <a:latin typeface="Cambria Math"/>
                      </a:rPr>
                      <m:t>_</m:t>
                    </m:r>
                    <m:r>
                      <a:rPr lang="en-US" i="1" smtClean="0">
                        <a:latin typeface="Cambria Math"/>
                      </a:rPr>
                      <m:t>𝑠𝑐𝑜𝑟𝑒</m:t>
                    </m:r>
                  </m:oMath>
                </a14:m>
                <a:r>
                  <a:rPr lang="en-GB" baseline="0" dirty="0" smtClean="0"/>
                  <a:t> is smaller than 0.5 we use the negative sentiment concept, </a:t>
                </a:r>
                <a:r>
                  <a:rPr lang="en-US" baseline="0" dirty="0" smtClean="0"/>
                  <a:t>otherwise we use the positive sentiment concept</a:t>
                </a:r>
                <a:r>
                  <a:rPr lang="en-GB" baseline="0" dirty="0" smtClean="0"/>
                  <a:t>. For example for the sentiment concept </a:t>
                </a:r>
                <a:r>
                  <a:rPr lang="en-GB" i="1" baseline="0" dirty="0" smtClean="0"/>
                  <a:t>Attentive</a:t>
                </a:r>
                <a:r>
                  <a:rPr lang="en-GB" baseline="0" dirty="0" smtClean="0"/>
                  <a:t>, which is a </a:t>
                </a:r>
                <a:r>
                  <a:rPr lang="en-GB" i="1" baseline="0" dirty="0" smtClean="0"/>
                  <a:t>Property</a:t>
                </a:r>
                <a:r>
                  <a:rPr lang="en-GB" baseline="0" dirty="0" smtClean="0"/>
                  <a:t> and is related to the aspect category </a:t>
                </a:r>
                <a:r>
                  <a:rPr lang="en-GB" i="1" baseline="0" dirty="0" smtClean="0"/>
                  <a:t>Service, </a:t>
                </a:r>
                <a:r>
                  <a:rPr lang="en-GB" i="0" baseline="0" dirty="0" smtClean="0"/>
                  <a:t>we show first </a:t>
                </a:r>
                <a:r>
                  <a:rPr lang="en-GB" i="1" dirty="0" err="1" smtClean="0"/>
                  <a:t>ServicePositiveProperty</a:t>
                </a:r>
                <a:r>
                  <a:rPr lang="en-GB" dirty="0" smtClean="0"/>
                  <a:t> and then </a:t>
                </a:r>
                <a:r>
                  <a:rPr lang="en-GB" i="1" dirty="0" err="1" smtClean="0"/>
                  <a:t>ServiceNegativeProperty</a:t>
                </a:r>
                <a:r>
                  <a:rPr lang="en-GB" i="1"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smtClean="0"/>
                  <a:t>For</a:t>
                </a:r>
                <a:r>
                  <a:rPr lang="en-US" i="0" baseline="0" dirty="0" smtClean="0"/>
                  <a:t> the type 2 and type 3 sentiment concepts, the user selects more than one parent concept as the sentiment aspect corresponds to more than one aspect concept in our domain. </a:t>
                </a:r>
                <a:endParaRPr lang="en-GB" i="0" dirty="0" smtClean="0"/>
              </a:p>
              <a:p>
                <a:endParaRPr lang="en-GB" i="1" dirty="0"/>
              </a:p>
            </p:txBody>
          </p:sp>
        </mc:Choice>
        <mc:Fallback xmlns="">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As previously</a:t>
                </a:r>
                <a:r>
                  <a:rPr lang="en-US" baseline="0" dirty="0" smtClean="0"/>
                  <a:t> said for both aspect concepts and sentiment concepts the potential parents are ranked using the </a:t>
                </a:r>
                <a:r>
                  <a:rPr lang="en-US" i="0" smtClean="0">
                    <a:latin typeface="Cambria Math"/>
                  </a:rPr>
                  <a:t>𝑝𝑎𝑟𝑒𝑛𝑡_𝑠𝑐𝑜𝑟𝑒</a:t>
                </a:r>
                <a:r>
                  <a:rPr lang="en-GB" dirty="0" smtClean="0"/>
                  <a:t>. For sentiment concepts we also make use</a:t>
                </a:r>
                <a:r>
                  <a:rPr lang="en-GB" baseline="0" dirty="0" smtClean="0"/>
                  <a:t> of the </a:t>
                </a:r>
                <a:r>
                  <a:rPr lang="en-US" i="0" smtClean="0">
                    <a:latin typeface="Cambria Math"/>
                  </a:rPr>
                  <a:t>𝑠𝑒𝑛𝑡𝑖𝑚𝑒𝑛𝑡_𝑠𝑐𝑜𝑟𝑒</a:t>
                </a:r>
                <a:r>
                  <a:rPr lang="en-GB" baseline="0" dirty="0" smtClean="0"/>
                  <a:t> to decide which sentiment carrying parent concepts to show first, if the </a:t>
                </a:r>
                <a:r>
                  <a:rPr lang="en-US" i="0" smtClean="0">
                    <a:latin typeface="Cambria Math"/>
                  </a:rPr>
                  <a:t>𝑠𝑒𝑛𝑡𝑖𝑚𝑒𝑛𝑡_𝑠𝑐𝑜𝑟𝑒</a:t>
                </a:r>
                <a:r>
                  <a:rPr lang="en-GB" baseline="0" dirty="0" smtClean="0"/>
                  <a:t> </a:t>
                </a:r>
                <a:r>
                  <a:rPr lang="en-GB" baseline="0" dirty="0" smtClean="0"/>
                  <a:t>is smaller than 0.5 we use the negative polarity concept, </a:t>
                </a:r>
                <a:r>
                  <a:rPr lang="en-US" baseline="0" dirty="0" smtClean="0"/>
                  <a:t>otherwise we use the positive sentiment score</a:t>
                </a:r>
                <a:r>
                  <a:rPr lang="en-GB" baseline="0" dirty="0" smtClean="0"/>
                  <a:t>. For example for the sentiment concept ‘attentive’, which is a </a:t>
                </a:r>
                <a:r>
                  <a:rPr lang="en-GB" i="1" baseline="0" dirty="0" smtClean="0"/>
                  <a:t>Property</a:t>
                </a:r>
                <a:r>
                  <a:rPr lang="en-GB" baseline="0" dirty="0" smtClean="0"/>
                  <a:t> and is related to the aspect category </a:t>
                </a:r>
                <a:r>
                  <a:rPr lang="en-GB" i="1" baseline="0" dirty="0" smtClean="0"/>
                  <a:t>Service, </a:t>
                </a:r>
                <a:r>
                  <a:rPr lang="en-GB" i="0" baseline="0" dirty="0" smtClean="0"/>
                  <a:t>we show first </a:t>
                </a:r>
                <a:r>
                  <a:rPr lang="en-GB" i="1" dirty="0" err="1" smtClean="0"/>
                  <a:t>ServicePositivePropertyMention</a:t>
                </a:r>
                <a:r>
                  <a:rPr lang="en-GB" dirty="0" smtClean="0"/>
                  <a:t> and then </a:t>
                </a:r>
                <a:r>
                  <a:rPr lang="en-GB" i="1" dirty="0" err="1" smtClean="0"/>
                  <a:t>ServiceNegativePropertyMention</a:t>
                </a:r>
                <a:r>
                  <a:rPr lang="en-GB" i="1"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smtClean="0"/>
                  <a:t>For</a:t>
                </a:r>
                <a:r>
                  <a:rPr lang="en-US" i="0" baseline="0" dirty="0" smtClean="0"/>
                  <a:t> the type 2 and type 3 sentiment concepts, the user selects more than one parent concepts as the sentiment aspect corresponds to more than one </a:t>
                </a:r>
                <a:r>
                  <a:rPr lang="en-US" i="0" baseline="0" smtClean="0"/>
                  <a:t>parent concept </a:t>
                </a:r>
                <a:r>
                  <a:rPr lang="en-US" i="0" baseline="0" dirty="0" smtClean="0"/>
                  <a:t>but not all concepts in our domain. </a:t>
                </a:r>
                <a:endParaRPr lang="en-GB" i="0" dirty="0" smtClean="0"/>
              </a:p>
              <a:p>
                <a:endParaRPr lang="en-GB" i="1" dirty="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27</a:t>
            </a:fld>
            <a:endParaRPr lang="en-US"/>
          </a:p>
        </p:txBody>
      </p:sp>
    </p:spTree>
    <p:extLst>
      <p:ext uri="{BB962C8B-B14F-4D97-AF65-F5344CB8AC3E}">
        <p14:creationId xmlns:p14="http://schemas.microsoft.com/office/powerpoint/2010/main" val="2121976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As previously mentioned</a:t>
                </a:r>
                <a:r>
                  <a:rPr lang="en-US" baseline="0" dirty="0" smtClean="0"/>
                  <a:t> we have optimized the ontology learning parameters using the grid search method having as objective the harmonic mean of the acceptance ratio and accepted terms per part-of-speech. As parts-of-speech we have used verbs, nouns, and adjectives. We have the parameters </a:t>
                </a:r>
                <a14:m>
                  <m:oMath xmlns:m="http://schemas.openxmlformats.org/officeDocument/2006/math">
                    <m:r>
                      <a:rPr lang="en-US" b="0" i="1" baseline="0" smtClean="0">
                        <a:latin typeface="Cambria Math"/>
                      </a:rPr>
                      <m:t>𝛼</m:t>
                    </m:r>
                  </m:oMath>
                </a14:m>
                <a:r>
                  <a:rPr lang="en-GB" dirty="0" smtClean="0"/>
                  <a:t> and </a:t>
                </a:r>
                <a14:m>
                  <m:oMath xmlns:m="http://schemas.openxmlformats.org/officeDocument/2006/math">
                    <m:r>
                      <a:rPr lang="en-US" b="0" i="1" smtClean="0">
                        <a:latin typeface="Cambria Math"/>
                      </a:rPr>
                      <m:t>𝛽</m:t>
                    </m:r>
                  </m:oMath>
                </a14:m>
                <a:r>
                  <a:rPr lang="en-GB" dirty="0" smtClean="0"/>
                  <a:t> that control the trade-off between </a:t>
                </a:r>
                <a:r>
                  <a:rPr lang="en-GB" i="0" dirty="0" smtClean="0"/>
                  <a:t>Domain Pertinence </a:t>
                </a:r>
                <a:r>
                  <a:rPr lang="en-GB" dirty="0" smtClean="0"/>
                  <a:t>and Domain</a:t>
                </a:r>
                <a:r>
                  <a:rPr lang="en-GB" baseline="0" dirty="0" smtClean="0"/>
                  <a:t> Consensus, and the parameter </a:t>
                </a:r>
                <a:r>
                  <a:rPr lang="en-GB" i="1" baseline="0" dirty="0" smtClean="0"/>
                  <a:t>f  </a:t>
                </a:r>
                <a:r>
                  <a:rPr lang="en-GB" i="0" baseline="0" dirty="0" smtClean="0"/>
                  <a:t>that defines the threshold value for the </a:t>
                </a:r>
                <a:r>
                  <a:rPr lang="en-GB" i="1" baseline="0" dirty="0" err="1" smtClean="0"/>
                  <a:t>relevance_score</a:t>
                </a:r>
                <a:r>
                  <a:rPr lang="en-GB" i="0" baseline="0" dirty="0" smtClean="0"/>
                  <a:t> of a term in order to have the term proposed to the user</a:t>
                </a:r>
                <a:r>
                  <a:rPr lang="en-GB" i="1" baseline="0" dirty="0" smtClean="0"/>
                  <a:t>. </a:t>
                </a:r>
                <a:r>
                  <a:rPr lang="en-GB" i="0" baseline="0" dirty="0" smtClean="0"/>
                  <a:t>Interestingly for verbs Domain Pertinence is more important than Domain Consensus and for adjectives it is the other way around. All thresholds have values around 0.1. These values have been obtained using the </a:t>
                </a:r>
                <a:r>
                  <a:rPr lang="en-US" dirty="0" smtClean="0"/>
                  <a:t>Yelp Dataset Challenge 2017 data</a:t>
                </a:r>
                <a:r>
                  <a:rPr lang="en-US" baseline="0" dirty="0" smtClean="0"/>
                  <a:t> for restaurants.</a:t>
                </a:r>
                <a:endParaRPr lang="en-GB" i="0" dirty="0"/>
              </a:p>
            </p:txBody>
          </p:sp>
        </mc:Choice>
        <mc:Fallback xmlns="">
          <p:sp>
            <p:nvSpPr>
              <p:cNvPr id="3" name="Notes Placeholder 2"/>
              <p:cNvSpPr>
                <a:spLocks noGrp="1"/>
              </p:cNvSpPr>
              <p:nvPr>
                <p:ph type="body" idx="1"/>
              </p:nvPr>
            </p:nvSpPr>
            <p:spPr/>
            <p:txBody>
              <a:bodyPr/>
              <a:lstStyle/>
              <a:p>
                <a:r>
                  <a:rPr lang="en-US" dirty="0" smtClean="0"/>
                  <a:t>As previously mentioned</a:t>
                </a:r>
                <a:r>
                  <a:rPr lang="en-US" baseline="0" dirty="0" smtClean="0"/>
                  <a:t> we have optimized the ontology learning parameters using the grid search method having as objective the harmonic mean of the acceptance ratio and accepted terms per part-of-speech. As parts-of-speech we have used verbs, nouns, and adjectives. We have the parameters </a:t>
                </a:r>
                <a:r>
                  <a:rPr lang="en-US" b="0" i="0" baseline="0" smtClean="0">
                    <a:latin typeface="Cambria Math"/>
                  </a:rPr>
                  <a:t>𝛼</a:t>
                </a:r>
                <a:r>
                  <a:rPr lang="en-GB" dirty="0" smtClean="0"/>
                  <a:t> and </a:t>
                </a:r>
                <a:r>
                  <a:rPr lang="en-US" b="0" i="0" smtClean="0">
                    <a:latin typeface="Cambria Math"/>
                  </a:rPr>
                  <a:t>𝛽</a:t>
                </a:r>
                <a:r>
                  <a:rPr lang="en-GB" dirty="0" smtClean="0"/>
                  <a:t> that control the trade-off between </a:t>
                </a:r>
                <a:r>
                  <a:rPr lang="en-GB" i="0" dirty="0" smtClean="0"/>
                  <a:t>Domain Pertinence </a:t>
                </a:r>
                <a:r>
                  <a:rPr lang="en-GB" dirty="0" smtClean="0"/>
                  <a:t>and Domain</a:t>
                </a:r>
                <a:r>
                  <a:rPr lang="en-GB" baseline="0" dirty="0" smtClean="0"/>
                  <a:t> Consensus, and the parameter </a:t>
                </a:r>
                <a:r>
                  <a:rPr lang="en-GB" i="1" baseline="0" dirty="0" smtClean="0"/>
                  <a:t>f  </a:t>
                </a:r>
                <a:r>
                  <a:rPr lang="en-GB" i="0" baseline="0" dirty="0" smtClean="0"/>
                  <a:t>that defines the threshold value for the </a:t>
                </a:r>
                <a:r>
                  <a:rPr lang="en-GB" i="1" baseline="0" dirty="0" err="1" smtClean="0"/>
                  <a:t>relevance_score</a:t>
                </a:r>
                <a:r>
                  <a:rPr lang="en-GB" i="0" baseline="0" dirty="0" smtClean="0"/>
                  <a:t> of a term in order to be proposed to the user</a:t>
                </a:r>
                <a:r>
                  <a:rPr lang="en-GB" i="1" baseline="0" dirty="0" smtClean="0"/>
                  <a:t>. </a:t>
                </a:r>
                <a:r>
                  <a:rPr lang="en-GB" i="0" baseline="0" dirty="0" smtClean="0"/>
                  <a:t>Interestingly for verbs Domain Pertinence is more important than Domain Consensus and for adjectives it is the other way around. All threshold values seem to have values around 0.1.</a:t>
                </a:r>
                <a:endParaRPr lang="en-GB" i="0" dirty="0"/>
              </a:p>
            </p:txBody>
          </p:sp>
        </mc:Fallback>
      </mc:AlternateContent>
      <p:sp>
        <p:nvSpPr>
          <p:cNvPr id="4" name="Slide Number Placeholder 3"/>
          <p:cNvSpPr>
            <a:spLocks noGrp="1"/>
          </p:cNvSpPr>
          <p:nvPr>
            <p:ph type="sldNum" sz="quarter" idx="10"/>
          </p:nvPr>
        </p:nvSpPr>
        <p:spPr/>
        <p:txBody>
          <a:bodyPr/>
          <a:lstStyle/>
          <a:p>
            <a:fld id="{988D2A72-04F9-407B-91D5-41184E56528A}" type="slidenum">
              <a:rPr lang="en-US" smtClean="0"/>
              <a:t>28</a:t>
            </a:fld>
            <a:endParaRPr lang="en-US"/>
          </a:p>
        </p:txBody>
      </p:sp>
    </p:spTree>
    <p:extLst>
      <p:ext uri="{BB962C8B-B14F-4D97-AF65-F5344CB8AC3E}">
        <p14:creationId xmlns:p14="http://schemas.microsoft.com/office/powerpoint/2010/main" val="2858199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table one can see a comparison between various features of </a:t>
            </a:r>
            <a:r>
              <a:rPr lang="en-US" b="1" baseline="0" dirty="0" err="1" smtClean="0"/>
              <a:t>sOnt</a:t>
            </a:r>
            <a:r>
              <a:rPr lang="en-US" baseline="0" dirty="0" smtClean="0"/>
              <a:t>, which is the semi-automatically built ontology, and </a:t>
            </a:r>
            <a:r>
              <a:rPr lang="en-US" b="1" baseline="0" dirty="0" err="1" smtClean="0"/>
              <a:t>mOnt</a:t>
            </a:r>
            <a:r>
              <a:rPr lang="en-US" baseline="0" dirty="0" smtClean="0"/>
              <a:t>, which is the manually built ontology by Schouten and </a:t>
            </a:r>
            <a:r>
              <a:rPr lang="en-US" baseline="0" dirty="0" err="1" smtClean="0"/>
              <a:t>Frasincar</a:t>
            </a:r>
            <a:r>
              <a:rPr lang="en-US" baseline="0" dirty="0" smtClean="0"/>
              <a:t> in 2018. In this table </a:t>
            </a:r>
            <a:r>
              <a:rPr lang="en-US" b="1" baseline="0" dirty="0" smtClean="0"/>
              <a:t>Classes</a:t>
            </a:r>
            <a:r>
              <a:rPr lang="en-US" baseline="0" dirty="0" smtClean="0"/>
              <a:t> represent all ontology classes and </a:t>
            </a:r>
            <a:r>
              <a:rPr lang="en-US" b="1" baseline="0" dirty="0" smtClean="0"/>
              <a:t>Concepts</a:t>
            </a:r>
            <a:r>
              <a:rPr lang="en-US" baseline="0" dirty="0" smtClean="0"/>
              <a:t> represent the terms accepted by the user. The Classes set includes the user accepted Concepts as well as the Classes that have been predefined in the ontology skeleton.</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29</a:t>
            </a:fld>
            <a:endParaRPr lang="en-US"/>
          </a:p>
        </p:txBody>
      </p:sp>
    </p:spTree>
    <p:extLst>
      <p:ext uri="{BB962C8B-B14F-4D97-AF65-F5344CB8AC3E}">
        <p14:creationId xmlns:p14="http://schemas.microsoft.com/office/powerpoint/2010/main" val="201352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have a growing number of reviews being posted on the Web. For example, in 2014 Amazon had more than 10 million reviews. </a:t>
            </a:r>
          </a:p>
          <a:p>
            <a:endParaRPr lang="en-US" baseline="0" dirty="0" smtClean="0"/>
          </a:p>
          <a:p>
            <a:r>
              <a:rPr lang="en-US" baseline="0" dirty="0" smtClean="0"/>
              <a:t>In addition the importance of reviews for both producers and consumers is also growing. For example, 80% of the consumers read online reviews, while 75% of the consumers consider reviews important for their buying decision.</a:t>
            </a:r>
          </a:p>
          <a:p>
            <a:endParaRPr lang="en-US" baseline="0" dirty="0" smtClean="0"/>
          </a:p>
          <a:p>
            <a:r>
              <a:rPr lang="en-US" baseline="0" dirty="0" smtClean="0"/>
              <a:t>Reading all the reviews is time consuming, if not impossible, therefore there is a high need for automation, where information gets automatically extracted, filtered, and summarized from reviews. </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3</a:t>
            </a:fld>
            <a:endParaRPr lang="en-US"/>
          </a:p>
        </p:txBody>
      </p:sp>
    </p:spTree>
    <p:extLst>
      <p:ext uri="{BB962C8B-B14F-4D97-AF65-F5344CB8AC3E}">
        <p14:creationId xmlns:p14="http://schemas.microsoft.com/office/powerpoint/2010/main" val="3375558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observations to be</a:t>
            </a:r>
            <a:r>
              <a:rPr lang="en-US" baseline="0" dirty="0" smtClean="0"/>
              <a:t> made: </a:t>
            </a:r>
          </a:p>
          <a:p>
            <a:r>
              <a:rPr lang="en-US" baseline="0" dirty="0" smtClean="0"/>
              <a:t>- </a:t>
            </a:r>
            <a:r>
              <a:rPr lang="en-US" b="1" baseline="0" dirty="0" err="1" smtClean="0"/>
              <a:t>sOnt</a:t>
            </a:r>
            <a:r>
              <a:rPr lang="en-US" b="0" baseline="0" dirty="0" smtClean="0"/>
              <a:t> has more lexicalizations than </a:t>
            </a:r>
            <a:r>
              <a:rPr lang="en-US" b="1" baseline="0" dirty="0" err="1" smtClean="0"/>
              <a:t>mOnt</a:t>
            </a:r>
            <a:r>
              <a:rPr lang="en-US" baseline="0" dirty="0" err="1" smtClean="0"/>
              <a:t>.</a:t>
            </a:r>
            <a:r>
              <a:rPr lang="en-US" baseline="0" dirty="0" smtClean="0"/>
              <a:t> </a:t>
            </a:r>
            <a:r>
              <a:rPr lang="en-US" baseline="0" dirty="0" err="1" smtClean="0"/>
              <a:t>sOnt</a:t>
            </a:r>
            <a:r>
              <a:rPr lang="en-US" baseline="0" dirty="0" smtClean="0"/>
              <a:t> has around 3 lexicalizations per concept while </a:t>
            </a:r>
            <a:r>
              <a:rPr lang="en-US" baseline="0" dirty="0" err="1" smtClean="0"/>
              <a:t>mOnt</a:t>
            </a:r>
            <a:r>
              <a:rPr lang="en-US" baseline="0" dirty="0" smtClean="0"/>
              <a:t> has only 1. This is expected as </a:t>
            </a:r>
            <a:r>
              <a:rPr lang="en-US" baseline="0" dirty="0" err="1" smtClean="0"/>
              <a:t>sOnt</a:t>
            </a:r>
            <a:r>
              <a:rPr lang="en-US" baseline="0" dirty="0" smtClean="0"/>
              <a:t> benefits from more lexicalization provided by the use of the WordNet synonyms.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err="1" smtClean="0"/>
              <a:t>sOnt</a:t>
            </a:r>
            <a:r>
              <a:rPr lang="en-US" dirty="0" smtClean="0"/>
              <a:t> has more </a:t>
            </a:r>
            <a:r>
              <a:rPr lang="en-US" b="1" dirty="0" err="1" smtClean="0"/>
              <a:t>synsets</a:t>
            </a:r>
            <a:r>
              <a:rPr lang="en-US" dirty="0" smtClean="0"/>
              <a:t> than concepts,</a:t>
            </a:r>
            <a:r>
              <a:rPr lang="en-US" baseline="0" dirty="0" smtClean="0"/>
              <a:t> which is due to the fact that there are concepts that have more than 1 </a:t>
            </a:r>
            <a:r>
              <a:rPr lang="en-US" baseline="0" dirty="0" err="1" smtClean="0"/>
              <a:t>synset</a:t>
            </a:r>
            <a:r>
              <a:rPr lang="en-US" baseline="0" dirty="0" smtClean="0"/>
              <a:t> attached. For example the concept </a:t>
            </a:r>
            <a:r>
              <a:rPr lang="en-US" sz="1200" i="1" dirty="0" smtClean="0"/>
              <a:t>Atmosphere </a:t>
            </a:r>
            <a:r>
              <a:rPr lang="en-US" sz="1200" i="0" dirty="0" smtClean="0"/>
              <a:t>has two </a:t>
            </a:r>
            <a:r>
              <a:rPr lang="en-US" sz="1200" i="0" dirty="0" err="1" smtClean="0"/>
              <a:t>synsets</a:t>
            </a:r>
            <a:r>
              <a:rPr lang="en-US" sz="1200" i="0" dirty="0" smtClean="0"/>
              <a:t> attached for the</a:t>
            </a:r>
            <a:r>
              <a:rPr lang="en-US" sz="1200" i="0" baseline="0" dirty="0" smtClean="0"/>
              <a:t> two possible meanings of the word ‘atmosphere’ that are relevant for this concept: </a:t>
            </a:r>
            <a:r>
              <a:rPr lang="en-GB" dirty="0" smtClean="0"/>
              <a:t>‘a particular environment or surrounding influence’ and ‘a distinctive but intangible quality surrounding a person or thing’.</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the </a:t>
            </a:r>
            <a:r>
              <a:rPr lang="en-US" b="1" baseline="0" dirty="0" smtClean="0"/>
              <a:t>total time</a:t>
            </a:r>
            <a:r>
              <a:rPr lang="en-US" baseline="0" dirty="0" smtClean="0"/>
              <a:t> needed to create </a:t>
            </a:r>
            <a:r>
              <a:rPr lang="en-US" b="1" baseline="0" dirty="0" err="1" smtClean="0"/>
              <a:t>sOnt</a:t>
            </a:r>
            <a:r>
              <a:rPr lang="en-US" baseline="0" dirty="0" smtClean="0"/>
              <a:t> is larger than the total time needed to create </a:t>
            </a:r>
            <a:r>
              <a:rPr lang="en-US" b="1" baseline="0" dirty="0" err="1" smtClean="0"/>
              <a:t>mOnt</a:t>
            </a:r>
            <a:r>
              <a:rPr lang="en-US" baseline="0" dirty="0" smtClean="0"/>
              <a:t>; this is mainly due the </a:t>
            </a:r>
            <a:r>
              <a:rPr lang="en-US" b="1" baseline="0" dirty="0" smtClean="0"/>
              <a:t>system time</a:t>
            </a:r>
            <a:r>
              <a:rPr lang="en-US" baseline="0" dirty="0" smtClean="0"/>
              <a:t> dominated by the word sense disambiguation phase. Nevertheless we consider this not to be problematic as calculations done by the computer can happen offline, that is without requiring the user presence.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The most important observation is that the </a:t>
            </a:r>
            <a:r>
              <a:rPr lang="en-US" b="1" baseline="0" dirty="0" smtClean="0"/>
              <a:t>user time</a:t>
            </a:r>
            <a:r>
              <a:rPr lang="en-US" baseline="0" dirty="0" smtClean="0"/>
              <a:t> needed to create </a:t>
            </a:r>
            <a:r>
              <a:rPr lang="en-US" b="1" baseline="0" dirty="0" err="1" smtClean="0"/>
              <a:t>sOnt</a:t>
            </a:r>
            <a:r>
              <a:rPr lang="en-US" baseline="0" dirty="0" smtClean="0"/>
              <a:t> is </a:t>
            </a:r>
            <a:r>
              <a:rPr lang="en-US" b="1" baseline="0" dirty="0" smtClean="0"/>
              <a:t>less than half the time</a:t>
            </a:r>
            <a:r>
              <a:rPr lang="en-US" baseline="0" dirty="0" smtClean="0"/>
              <a:t> needed to create </a:t>
            </a:r>
            <a:r>
              <a:rPr lang="en-US" b="1" baseline="0" dirty="0" err="1" smtClean="0"/>
              <a:t>mOnt</a:t>
            </a:r>
            <a:r>
              <a:rPr lang="en-US" baseline="0" dirty="0" smtClean="0"/>
              <a:t> and this result is very relevant in practice as the user time is the most costly part of our system. </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i="0" dirty="0"/>
          </a:p>
        </p:txBody>
      </p:sp>
      <p:sp>
        <p:nvSpPr>
          <p:cNvPr id="4" name="Slide Number Placeholder 3"/>
          <p:cNvSpPr>
            <a:spLocks noGrp="1"/>
          </p:cNvSpPr>
          <p:nvPr>
            <p:ph type="sldNum" sz="quarter" idx="10"/>
          </p:nvPr>
        </p:nvSpPr>
        <p:spPr/>
        <p:txBody>
          <a:bodyPr/>
          <a:lstStyle/>
          <a:p>
            <a:fld id="{988D2A72-04F9-407B-91D5-41184E56528A}" type="slidenum">
              <a:rPr lang="en-US" smtClean="0"/>
              <a:t>30</a:t>
            </a:fld>
            <a:endParaRPr lang="en-US"/>
          </a:p>
        </p:txBody>
      </p:sp>
    </p:spTree>
    <p:extLst>
      <p:ext uri="{BB962C8B-B14F-4D97-AF65-F5344CB8AC3E}">
        <p14:creationId xmlns:p14="http://schemas.microsoft.com/office/powerpoint/2010/main" val="2955313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used the</a:t>
            </a:r>
            <a:r>
              <a:rPr lang="en-US" baseline="0" dirty="0" smtClean="0"/>
              <a:t> </a:t>
            </a:r>
            <a:r>
              <a:rPr lang="en-US" dirty="0" err="1" smtClean="0"/>
              <a:t>SemEval</a:t>
            </a:r>
            <a:r>
              <a:rPr lang="en-US" dirty="0" smtClean="0"/>
              <a:t> 2016, Task 5, Subtask 1, Slot 3 dataset for restaurants to evaluate</a:t>
            </a:r>
            <a:r>
              <a:rPr lang="en-US" baseline="0" dirty="0" smtClean="0"/>
              <a:t> the quality of the built ontologies using the Two-Step Hybrid approach for ABSA at sentence-level proposed by Schouten and </a:t>
            </a:r>
            <a:r>
              <a:rPr lang="en-US" baseline="0" dirty="0" err="1" smtClean="0"/>
              <a:t>Frasincar</a:t>
            </a:r>
            <a:r>
              <a:rPr lang="en-US" baseline="0" dirty="0" smtClean="0"/>
              <a:t> in 2018.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table one can see the out-of-sample accuracy, the in-sample accuracy and the cross-validation accuracy and standard deviation for various two-step hybrid approaches for performing ABSA at the sentence-level.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three methods are the </a:t>
            </a:r>
            <a:r>
              <a:rPr lang="en-US" b="1" baseline="0" dirty="0" smtClean="0"/>
              <a:t>ontology-based solutions with the majority classifier as backup</a:t>
            </a:r>
            <a:r>
              <a:rPr lang="en-US" baseline="0" dirty="0" smtClean="0"/>
              <a:t>. We have named them after the type of the ontology that they are using, more precisely, </a:t>
            </a:r>
            <a:r>
              <a:rPr lang="en-US" baseline="0" dirty="0" err="1" smtClean="0"/>
              <a:t>mOnt</a:t>
            </a:r>
            <a:r>
              <a:rPr lang="en-US" baseline="0" dirty="0" smtClean="0"/>
              <a:t> stands for the manually built ontology, </a:t>
            </a:r>
            <a:r>
              <a:rPr lang="en-US" baseline="0" dirty="0" err="1" smtClean="0"/>
              <a:t>wOnt</a:t>
            </a:r>
            <a:r>
              <a:rPr lang="en-US" baseline="0" dirty="0" smtClean="0"/>
              <a:t> stands for the semi-automatically built ontology with words, and </a:t>
            </a:r>
            <a:r>
              <a:rPr lang="en-US" baseline="0" dirty="0" err="1" smtClean="0"/>
              <a:t>sOnt</a:t>
            </a:r>
            <a:r>
              <a:rPr lang="en-US" baseline="0" dirty="0" smtClean="0"/>
              <a:t> stands for the semi-automatically built ontology with </a:t>
            </a:r>
            <a:r>
              <a:rPr lang="en-US" baseline="0" dirty="0" err="1" smtClean="0"/>
              <a:t>synsets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two methods are the </a:t>
            </a:r>
            <a:r>
              <a:rPr lang="en-US" b="1" baseline="0" dirty="0" smtClean="0"/>
              <a:t>hybrid methods using </a:t>
            </a:r>
            <a:r>
              <a:rPr lang="en-US" b="1" baseline="0" dirty="0" err="1" smtClean="0"/>
              <a:t>mOnt</a:t>
            </a:r>
            <a:r>
              <a:rPr lang="en-US" b="1" baseline="0" dirty="0" smtClean="0"/>
              <a:t> and as backup CABASC or LCR-Rot-hop</a:t>
            </a:r>
            <a:r>
              <a:rPr lang="en-US" baseline="0" dirty="0" smtClean="0"/>
              <a:t>, and the last two methods are the </a:t>
            </a:r>
            <a:r>
              <a:rPr lang="en-US" b="1" baseline="0" dirty="0" smtClean="0"/>
              <a:t>hybrid methods using </a:t>
            </a:r>
            <a:r>
              <a:rPr lang="en-US" b="1" baseline="0" dirty="0" err="1" smtClean="0"/>
              <a:t>sOnt</a:t>
            </a:r>
            <a:r>
              <a:rPr lang="en-US" b="1" baseline="0" dirty="0" smtClean="0"/>
              <a:t> and the very same two deep learning models as backup</a:t>
            </a:r>
            <a:r>
              <a:rPr lang="en-US"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31</a:t>
            </a:fld>
            <a:endParaRPr lang="en-US"/>
          </a:p>
        </p:txBody>
      </p:sp>
    </p:spTree>
    <p:extLst>
      <p:ext uri="{BB962C8B-B14F-4D97-AF65-F5344CB8AC3E}">
        <p14:creationId xmlns:p14="http://schemas.microsoft.com/office/powerpoint/2010/main" val="1656411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observations</a:t>
            </a:r>
            <a:r>
              <a:rPr lang="en-US" baseline="0" dirty="0" smtClean="0"/>
              <a:t> that can be derived from the previous graph:</a:t>
            </a:r>
          </a:p>
          <a:p>
            <a:r>
              <a:rPr lang="en-US" baseline="0" dirty="0" smtClean="0"/>
              <a:t>- </a:t>
            </a:r>
            <a:r>
              <a:rPr lang="en-US" b="1" baseline="0" dirty="0" err="1" smtClean="0"/>
              <a:t>sOnt</a:t>
            </a:r>
            <a:r>
              <a:rPr lang="en-US" b="1" baseline="0" dirty="0" smtClean="0"/>
              <a:t> has lower accuracy (both </a:t>
            </a:r>
            <a:r>
              <a:rPr lang="en-US" b="1" dirty="0" smtClean="0"/>
              <a:t>out-of-sample and in-sample) than </a:t>
            </a:r>
            <a:r>
              <a:rPr lang="en-US" b="1" dirty="0" err="1" smtClean="0"/>
              <a:t>mOnt</a:t>
            </a:r>
            <a:r>
              <a:rPr lang="en-US" dirty="0" err="1" smtClean="0"/>
              <a:t>.</a:t>
            </a:r>
            <a:r>
              <a:rPr lang="en-US" dirty="0" smtClean="0"/>
              <a:t> The</a:t>
            </a:r>
            <a:r>
              <a:rPr lang="en-US" baseline="0" dirty="0" smtClean="0"/>
              <a:t> difference is approximately 2 percentage points. This is expected as the quality of the manually built domain ontology cannot be rivaled by a semi-automatic approach </a:t>
            </a:r>
            <a:r>
              <a:rPr lang="en-US" dirty="0" smtClean="0"/>
              <a:t> </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err="1" smtClean="0"/>
              <a:t>wOnt</a:t>
            </a:r>
            <a:r>
              <a:rPr lang="en-US" b="1" dirty="0" smtClean="0"/>
              <a:t> has lower accuracy (both out-of-sample and in-sample) than </a:t>
            </a:r>
            <a:r>
              <a:rPr lang="en-US" b="1" dirty="0" err="1" smtClean="0"/>
              <a:t>sOnt</a:t>
            </a:r>
            <a:r>
              <a:rPr lang="en-US" dirty="0" smtClean="0"/>
              <a:t>. The difference</a:t>
            </a:r>
            <a:r>
              <a:rPr lang="en-US" baseline="0" dirty="0" smtClean="0"/>
              <a:t> is approximately </a:t>
            </a:r>
            <a:r>
              <a:rPr lang="en-US" dirty="0" smtClean="0"/>
              <a:t> 3 percentage points. This is</a:t>
            </a:r>
            <a:r>
              <a:rPr lang="en-US" baseline="0" dirty="0" smtClean="0"/>
              <a:t> expected as the use of </a:t>
            </a:r>
            <a:r>
              <a:rPr lang="en-US" baseline="0" dirty="0" err="1" smtClean="0"/>
              <a:t>synsets</a:t>
            </a:r>
            <a:r>
              <a:rPr lang="en-US" baseline="0" dirty="0" smtClean="0"/>
              <a:t> allows for more precise counting by employing word meanings than using plain words.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Each of the considered hybrid</a:t>
            </a:r>
            <a:r>
              <a:rPr lang="en-US" baseline="0" dirty="0" smtClean="0"/>
              <a:t> solutions involving deep learning </a:t>
            </a:r>
            <a:r>
              <a:rPr lang="en-US" dirty="0" smtClean="0"/>
              <a:t>with </a:t>
            </a:r>
            <a:r>
              <a:rPr lang="en-US" b="1" dirty="0" err="1" smtClean="0"/>
              <a:t>sOnt</a:t>
            </a:r>
            <a:r>
              <a:rPr lang="en-US" dirty="0" smtClean="0"/>
              <a:t> has lower accuracy (both out-of-sample and in-sample) than the</a:t>
            </a:r>
            <a:r>
              <a:rPr lang="en-US" baseline="0" dirty="0" smtClean="0"/>
              <a:t> same type of</a:t>
            </a:r>
            <a:r>
              <a:rPr lang="en-US" dirty="0" smtClean="0"/>
              <a:t> hybrid method with </a:t>
            </a:r>
            <a:r>
              <a:rPr lang="en-US" b="1" dirty="0" err="1" smtClean="0"/>
              <a:t>mOnt</a:t>
            </a:r>
            <a:r>
              <a:rPr lang="en-US" dirty="0" err="1" smtClean="0"/>
              <a:t>.</a:t>
            </a:r>
            <a:r>
              <a:rPr lang="en-US" dirty="0" smtClean="0"/>
              <a:t> The</a:t>
            </a:r>
            <a:r>
              <a:rPr lang="en-US" baseline="0" dirty="0" smtClean="0"/>
              <a:t> difference is approximately 2 percentage points and inline with our previous observation on the simple hybrid methods.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Using the CABASC</a:t>
            </a:r>
            <a:r>
              <a:rPr lang="en-US" baseline="0" dirty="0" smtClean="0"/>
              <a:t> method as the backup solution provides a lower accuracy than using the </a:t>
            </a:r>
            <a:r>
              <a:rPr lang="en-US" dirty="0" smtClean="0"/>
              <a:t>LCR-Rot-hop as the backup method.</a:t>
            </a:r>
            <a:r>
              <a:rPr lang="en-US" baseline="0" dirty="0" smtClean="0"/>
              <a:t> The </a:t>
            </a:r>
            <a:r>
              <a:rPr lang="en-US" baseline="0" dirty="0" err="1" smtClean="0"/>
              <a:t>mOnt</a:t>
            </a:r>
            <a:r>
              <a:rPr lang="en-US" baseline="0" dirty="0" smtClean="0"/>
              <a:t>-based results confirm the findings of </a:t>
            </a:r>
            <a:r>
              <a:rPr lang="en-US" dirty="0" err="1" smtClean="0"/>
              <a:t>Wallaart</a:t>
            </a:r>
            <a:r>
              <a:rPr lang="en-US" dirty="0" smtClean="0"/>
              <a:t> and </a:t>
            </a:r>
            <a:r>
              <a:rPr lang="en-US" dirty="0" err="1" smtClean="0"/>
              <a:t>Frasincar</a:t>
            </a:r>
            <a:r>
              <a:rPr lang="en-US" dirty="0" smtClean="0"/>
              <a:t> in</a:t>
            </a:r>
            <a:r>
              <a:rPr lang="en-US" baseline="0" dirty="0" smtClean="0"/>
              <a:t> </a:t>
            </a:r>
            <a:r>
              <a:rPr lang="en-US" dirty="0" smtClean="0"/>
              <a:t>2019.</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results are limited by the used dataset for learning the ontology and the used NLP components, especially the word sense disambiguation algorithm.</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32</a:t>
            </a:fld>
            <a:endParaRPr lang="en-US"/>
          </a:p>
        </p:txBody>
      </p:sp>
    </p:spTree>
    <p:extLst>
      <p:ext uri="{BB962C8B-B14F-4D97-AF65-F5344CB8AC3E}">
        <p14:creationId xmlns:p14="http://schemas.microsoft.com/office/powerpoint/2010/main" val="1582066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conclusion I </a:t>
            </a:r>
            <a:r>
              <a:rPr lang="en-US" baseline="0" dirty="0" smtClean="0"/>
              <a:t>have presented </a:t>
            </a:r>
            <a:r>
              <a:rPr lang="en-US" b="1" baseline="0" dirty="0" smtClean="0"/>
              <a:t>SASOBUS</a:t>
            </a:r>
            <a:r>
              <a:rPr lang="en-US" b="0" baseline="0" dirty="0" smtClean="0"/>
              <a:t>, </a:t>
            </a:r>
            <a:r>
              <a:rPr lang="en-US" altLang="en-US" dirty="0" smtClean="0"/>
              <a:t>a semi-automatic method for domain sentiment ontology construction with </a:t>
            </a:r>
            <a:r>
              <a:rPr lang="en-US" altLang="en-US" dirty="0" err="1" smtClean="0"/>
              <a:t>synsets</a:t>
            </a:r>
            <a:r>
              <a:rPr lang="en-US" altLang="en-US" dirty="0" smtClean="0"/>
              <a:t> for ABSA at sentence-level. The proposed method has three main components:</a:t>
            </a:r>
            <a:r>
              <a:rPr lang="en-US" altLang="en-US" baseline="0" dirty="0" smtClean="0"/>
              <a:t> </a:t>
            </a:r>
            <a:r>
              <a:rPr lang="en-US" altLang="en-US" b="1" dirty="0" smtClean="0"/>
              <a:t>Term Selection</a:t>
            </a:r>
            <a:r>
              <a:rPr lang="en-US" altLang="en-US" dirty="0" smtClean="0"/>
              <a:t>, </a:t>
            </a:r>
            <a:r>
              <a:rPr lang="en-US" altLang="en-US" b="1" dirty="0" smtClean="0"/>
              <a:t>Concept Formation</a:t>
            </a:r>
            <a:r>
              <a:rPr lang="en-US" altLang="en-US" dirty="0" smtClean="0"/>
              <a:t>, and </a:t>
            </a:r>
            <a:r>
              <a:rPr lang="en-US" altLang="en-US" b="1" dirty="0" smtClean="0"/>
              <a:t>Concept Hierarchy Construction</a:t>
            </a:r>
            <a:r>
              <a:rPr lang="en-US" altLang="en-US" dirty="0" smtClean="0"/>
              <a:t>, for which we have provided customized </a:t>
            </a:r>
            <a:r>
              <a:rPr lang="en-US" altLang="en-US" baseline="0" dirty="0" smtClean="0"/>
              <a:t>solutions</a:t>
            </a:r>
            <a:r>
              <a:rPr lang="en-US" altLang="en-US" dirty="0" smtClean="0"/>
              <a:t>.</a:t>
            </a:r>
            <a:r>
              <a:rPr lang="en-US" altLang="en-US" baseline="0" dirty="0" smtClean="0"/>
              <a:t>  For evaluating the proposed method we used two restaurant datasets: the </a:t>
            </a:r>
            <a:r>
              <a:rPr lang="en-US" dirty="0" smtClean="0"/>
              <a:t>Yelp Dataset Challenge 2017 data for ontology building</a:t>
            </a:r>
            <a:r>
              <a:rPr lang="en-US" baseline="0" dirty="0" smtClean="0"/>
              <a:t> and</a:t>
            </a:r>
            <a:r>
              <a:rPr lang="en-US" altLang="en-US" baseline="0" dirty="0" smtClean="0"/>
              <a:t> the </a:t>
            </a:r>
            <a:r>
              <a:rPr lang="en-US" dirty="0" err="1" smtClean="0"/>
              <a:t>SemEval</a:t>
            </a:r>
            <a:r>
              <a:rPr lang="en-US" dirty="0" smtClean="0"/>
              <a:t> 2016, Task 5, Subtask 1, Slot 3 data for measuring performance.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Despite</a:t>
            </a:r>
            <a:r>
              <a:rPr lang="en-US" baseline="0" dirty="0" smtClean="0"/>
              <a:t> the fact that the accuracy slightly dropped by approximately 2% points when using the semi-automatically built ontology compared to the manually built ontology, the user time has become significantly lower (less than half).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GB" b="0" dirty="0"/>
          </a:p>
        </p:txBody>
      </p:sp>
      <p:sp>
        <p:nvSpPr>
          <p:cNvPr id="4" name="Slide Number Placeholder 3"/>
          <p:cNvSpPr>
            <a:spLocks noGrp="1"/>
          </p:cNvSpPr>
          <p:nvPr>
            <p:ph type="sldNum" sz="quarter" idx="10"/>
          </p:nvPr>
        </p:nvSpPr>
        <p:spPr/>
        <p:txBody>
          <a:bodyPr/>
          <a:lstStyle/>
          <a:p>
            <a:fld id="{988D2A72-04F9-407B-91D5-41184E56528A}" type="slidenum">
              <a:rPr lang="en-US" smtClean="0"/>
              <a:t>33</a:t>
            </a:fld>
            <a:endParaRPr lang="en-US"/>
          </a:p>
        </p:txBody>
      </p:sp>
    </p:spTree>
    <p:extLst>
      <p:ext uri="{BB962C8B-B14F-4D97-AF65-F5344CB8AC3E}">
        <p14:creationId xmlns:p14="http://schemas.microsoft.com/office/powerpoint/2010/main" val="3041829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shown that using </a:t>
            </a:r>
            <a:r>
              <a:rPr lang="en-US" dirty="0" err="1" smtClean="0"/>
              <a:t>synsets</a:t>
            </a:r>
            <a:r>
              <a:rPr lang="en-US" dirty="0" smtClean="0"/>
              <a:t> instead</a:t>
            </a:r>
            <a:r>
              <a:rPr lang="en-US" baseline="0" dirty="0" smtClean="0"/>
              <a:t> of words in the ontology construction and representation process improves the accuracy of the hybrid approach by approximately 3 percentage points.</a:t>
            </a:r>
          </a:p>
          <a:p>
            <a:r>
              <a:rPr lang="en-US" baseline="0" dirty="0" smtClean="0"/>
              <a:t>As application, we envisage SASOBUS to be extremely useful for building sentiment ontologies for domains that do not have such a knowledge resource yet, but for which there is a text corpus available.</a:t>
            </a:r>
          </a:p>
          <a:p>
            <a:r>
              <a:rPr lang="en-US" baseline="0" dirty="0" smtClean="0"/>
              <a:t>As </a:t>
            </a:r>
            <a:r>
              <a:rPr lang="en-US" b="1" baseline="0" dirty="0" smtClean="0"/>
              <a:t>future work </a:t>
            </a:r>
            <a:r>
              <a:rPr lang="en-US" baseline="0" dirty="0" smtClean="0"/>
              <a:t>we plan to apply SASOBUS to other domains than restaurants like the laptops domain which is also supported by </a:t>
            </a:r>
            <a:r>
              <a:rPr lang="en-US" baseline="0" dirty="0" err="1" smtClean="0"/>
              <a:t>SemEval</a:t>
            </a:r>
            <a:r>
              <a:rPr lang="en-US" baseline="0" dirty="0" smtClean="0"/>
              <a:t>.</a:t>
            </a:r>
          </a:p>
          <a:p>
            <a:r>
              <a:rPr lang="en-US" baseline="0" dirty="0" smtClean="0"/>
              <a:t>Also, we aim to experiment with other approaches for the concept hierarchy construction like for example using word </a:t>
            </a:r>
            <a:r>
              <a:rPr lang="en-US" baseline="0" dirty="0" err="1" smtClean="0"/>
              <a:t>embeddings</a:t>
            </a:r>
            <a:r>
              <a:rPr lang="en-US" baseline="0" dirty="0" smtClean="0"/>
              <a:t> in conjunction with a hierarchical clustering algorithm.</a:t>
            </a:r>
          </a:p>
          <a:p>
            <a:r>
              <a:rPr lang="en-US" baseline="0" dirty="0" smtClean="0"/>
              <a:t>Given that the word sense disambiguation component is the current bottleneck in terms of accuracy and speed we plan to investigate other solutions like the Adapted </a:t>
            </a:r>
            <a:r>
              <a:rPr lang="en-US" baseline="0" dirty="0" err="1" smtClean="0"/>
              <a:t>Lesk</a:t>
            </a:r>
            <a:r>
              <a:rPr lang="en-US" baseline="0" dirty="0" smtClean="0"/>
              <a:t> algorithm.</a:t>
            </a:r>
          </a:p>
          <a:p>
            <a:r>
              <a:rPr lang="en-US" baseline="0" dirty="0" smtClean="0"/>
              <a:t>Last, we aim to explore alternative approaches for determining the sentiment of a concept as in a recently proposed solution for learning sentiment lexicons using neural networks.</a:t>
            </a:r>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34</a:t>
            </a:fld>
            <a:endParaRPr lang="en-US"/>
          </a:p>
        </p:txBody>
      </p:sp>
    </p:spTree>
    <p:extLst>
      <p:ext uri="{BB962C8B-B14F-4D97-AF65-F5344CB8AC3E}">
        <p14:creationId xmlns:p14="http://schemas.microsoft.com/office/powerpoint/2010/main" val="2614771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references that are used in this presentation for ABSA methods.</a:t>
            </a:r>
          </a:p>
          <a:p>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35</a:t>
            </a:fld>
            <a:endParaRPr lang="en-US"/>
          </a:p>
        </p:txBody>
      </p:sp>
    </p:spTree>
    <p:extLst>
      <p:ext uri="{BB962C8B-B14F-4D97-AF65-F5344CB8AC3E}">
        <p14:creationId xmlns:p14="http://schemas.microsoft.com/office/powerpoint/2010/main" val="2575822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these</a:t>
            </a:r>
            <a:r>
              <a:rPr lang="en-US" baseline="0" dirty="0" smtClean="0"/>
              <a:t> are the references that are used for ontology building.</a:t>
            </a:r>
          </a:p>
          <a:p>
            <a:endParaRPr lang="en-US" baseline="0" dirty="0" smtClean="0"/>
          </a:p>
          <a:p>
            <a:r>
              <a:rPr lang="en-US" baseline="0" dirty="0" smtClean="0"/>
              <a:t>I thank you for your attention and, if you have any questions, please do not hesitate to ask me.</a:t>
            </a:r>
            <a:endParaRPr lang="en-GB" dirty="0" smtClean="0"/>
          </a:p>
          <a:p>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36</a:t>
            </a:fld>
            <a:endParaRPr lang="en-US"/>
          </a:p>
        </p:txBody>
      </p:sp>
    </p:spTree>
    <p:extLst>
      <p:ext uri="{BB962C8B-B14F-4D97-AF65-F5344CB8AC3E}">
        <p14:creationId xmlns:p14="http://schemas.microsoft.com/office/powerpoint/2010/main" val="378515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text mining field that has emerged in the last decade is </a:t>
            </a:r>
            <a:r>
              <a:rPr lang="en-US" b="1" baseline="0" dirty="0" smtClean="0"/>
              <a:t>sentiment mining</a:t>
            </a:r>
            <a:r>
              <a:rPr lang="en-US" baseline="0" dirty="0" smtClean="0"/>
              <a:t>, which means the automatic extraction and summarization of the sentiment expressed in text, in our case product reviews. </a:t>
            </a:r>
          </a:p>
          <a:p>
            <a:endParaRPr lang="en-US" baseline="0" dirty="0" smtClean="0"/>
          </a:p>
          <a:p>
            <a:r>
              <a:rPr lang="en-US" baseline="0" dirty="0" smtClean="0"/>
              <a:t>There are several granularities for sentiment mining, </a:t>
            </a:r>
            <a:r>
              <a:rPr lang="en-US" b="1" baseline="0" dirty="0" smtClean="0"/>
              <a:t>review-level</a:t>
            </a:r>
            <a:r>
              <a:rPr lang="en-US" baseline="0" dirty="0" smtClean="0"/>
              <a:t>, where the sentiment is computed for the whole review, </a:t>
            </a:r>
            <a:r>
              <a:rPr lang="en-US" b="1" baseline="0" dirty="0" smtClean="0"/>
              <a:t>sentence-level</a:t>
            </a:r>
            <a:r>
              <a:rPr lang="en-US" baseline="0" dirty="0" smtClean="0"/>
              <a:t>, where the sentiment is computed per sentence, and </a:t>
            </a:r>
            <a:r>
              <a:rPr lang="en-US" b="1" baseline="0" dirty="0" smtClean="0"/>
              <a:t>aspect-level</a:t>
            </a:r>
            <a:r>
              <a:rPr lang="en-US" baseline="0" dirty="0" smtClean="0"/>
              <a:t>, where the sentiment is computed per aspect of the entity of interest. The last one is called </a:t>
            </a:r>
            <a:r>
              <a:rPr lang="en-US" b="1" baseline="0" dirty="0" smtClean="0"/>
              <a:t>Aspect-Based Sentiment Analysis (or ABSA)</a:t>
            </a:r>
            <a:r>
              <a:rPr lang="en-US" baseline="0" dirty="0" smtClean="0"/>
              <a:t> and it can be of two types: </a:t>
            </a:r>
            <a:r>
              <a:rPr lang="en-US" b="1" baseline="0" dirty="0" smtClean="0"/>
              <a:t>review-level</a:t>
            </a:r>
            <a:r>
              <a:rPr lang="en-US" baseline="0" dirty="0" smtClean="0"/>
              <a:t>, where the sentiment is given per aspect in the whole review, and </a:t>
            </a:r>
            <a:r>
              <a:rPr lang="en-US" b="1" baseline="0" dirty="0" smtClean="0"/>
              <a:t>sentence-level</a:t>
            </a:r>
            <a:r>
              <a:rPr lang="en-US" baseline="0" dirty="0" smtClean="0"/>
              <a:t>, where the sentiment is given per aspect in a sentence. In this work we focus on </a:t>
            </a:r>
            <a:r>
              <a:rPr lang="en-US" b="1" baseline="0" dirty="0" smtClean="0"/>
              <a:t>Aspect-Based Sentiment Analysis at sentence-level</a:t>
            </a:r>
            <a:r>
              <a:rPr lang="en-US" baseline="0" dirty="0" smtClean="0"/>
              <a:t>.</a:t>
            </a:r>
            <a:endParaRPr lang="en-GB" dirty="0" smtClean="0"/>
          </a:p>
        </p:txBody>
      </p:sp>
      <p:sp>
        <p:nvSpPr>
          <p:cNvPr id="4" name="Slide Number Placeholder 3"/>
          <p:cNvSpPr>
            <a:spLocks noGrp="1"/>
          </p:cNvSpPr>
          <p:nvPr>
            <p:ph type="sldNum" sz="quarter" idx="10"/>
          </p:nvPr>
        </p:nvSpPr>
        <p:spPr/>
        <p:txBody>
          <a:bodyPr/>
          <a:lstStyle/>
          <a:p>
            <a:fld id="{988D2A72-04F9-407B-91D5-41184E56528A}" type="slidenum">
              <a:rPr lang="en-US" smtClean="0"/>
              <a:t>4</a:t>
            </a:fld>
            <a:endParaRPr lang="en-US"/>
          </a:p>
        </p:txBody>
      </p:sp>
    </p:spTree>
    <p:extLst>
      <p:ext uri="{BB962C8B-B14F-4D97-AF65-F5344CB8AC3E}">
        <p14:creationId xmlns:p14="http://schemas.microsoft.com/office/powerpoint/2010/main" val="60063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Aspect-Based Sentiment Analysis has</a:t>
            </a:r>
            <a:r>
              <a:rPr lang="en-US" baseline="0" dirty="0" smtClean="0"/>
              <a:t> two stages. The first stage is </a:t>
            </a:r>
            <a:r>
              <a:rPr lang="en-US" b="1" baseline="0" dirty="0" smtClean="0"/>
              <a:t>aspect detection</a:t>
            </a:r>
            <a:r>
              <a:rPr lang="en-US" baseline="0" dirty="0" smtClean="0"/>
              <a:t>, which focuses on the extraction of aspects of the entity of interest from text. There are two types of aspect detection: </a:t>
            </a:r>
            <a:r>
              <a:rPr lang="en-US" b="1" baseline="0" dirty="0" smtClean="0"/>
              <a:t>explicit aspect detection</a:t>
            </a:r>
            <a:r>
              <a:rPr lang="en-US" baseline="0" dirty="0" smtClean="0"/>
              <a:t>, which extracts aspects that appear literally in the text; for example in the text “the screen is small”, the extracted aspect is “screen”, and </a:t>
            </a:r>
            <a:r>
              <a:rPr lang="en-US" b="1" baseline="0" dirty="0" smtClean="0"/>
              <a:t>implicit aspect detection</a:t>
            </a:r>
            <a:r>
              <a:rPr lang="en-US" baseline="0" dirty="0" smtClean="0"/>
              <a:t>, which extracts aspects that are implicit in the text; for example in the text “the phone is light”, the extracted aspect is &lt;weight&gt;. The second stage is </a:t>
            </a:r>
            <a:r>
              <a:rPr lang="en-US" b="1" baseline="0" dirty="0" smtClean="0"/>
              <a:t>sentiment detection</a:t>
            </a:r>
            <a:r>
              <a:rPr lang="en-US" baseline="0" dirty="0" smtClean="0"/>
              <a:t>, which is responsible for computing the sentiment, for example positive or negative, associated to explicit or implicit aspects, and represents our main focus here. </a:t>
            </a:r>
          </a:p>
          <a:p>
            <a:endParaRPr lang="en-US" dirty="0" smtClean="0"/>
          </a:p>
          <a:p>
            <a:r>
              <a:rPr lang="en-US" dirty="0" smtClean="0"/>
              <a:t>In the literature</a:t>
            </a:r>
            <a:r>
              <a:rPr lang="en-US" baseline="0" dirty="0" smtClean="0"/>
              <a:t> we find three main approaches for ABSA: </a:t>
            </a:r>
            <a:r>
              <a:rPr lang="en-US" b="1" baseline="0" dirty="0" smtClean="0"/>
              <a:t>Knowledge Representation</a:t>
            </a:r>
            <a:r>
              <a:rPr lang="en-US" baseline="0" dirty="0" smtClean="0"/>
              <a:t>, which is logic-based, </a:t>
            </a:r>
            <a:r>
              <a:rPr lang="en-US" b="1" baseline="0" dirty="0" smtClean="0"/>
              <a:t>Machine Learning</a:t>
            </a:r>
            <a:r>
              <a:rPr lang="en-US" baseline="0" dirty="0" smtClean="0"/>
              <a:t>, which is statistics-based, and </a:t>
            </a:r>
            <a:r>
              <a:rPr lang="en-US" b="1" baseline="0" dirty="0" smtClean="0"/>
              <a:t>Hybrid</a:t>
            </a:r>
            <a:r>
              <a:rPr lang="en-US" baseline="0" dirty="0" smtClean="0"/>
              <a:t>, which combines the strengths of the first two approaches, giving state-of-the-art results. One hybrid approach is the two-step method entitled </a:t>
            </a:r>
            <a:r>
              <a:rPr lang="en-US" b="1" baseline="0" dirty="0" smtClean="0"/>
              <a:t>HAABSA</a:t>
            </a:r>
            <a:r>
              <a:rPr lang="en-US" baseline="0" dirty="0" smtClean="0"/>
              <a:t> proposed by </a:t>
            </a:r>
            <a:r>
              <a:rPr lang="en-US" baseline="0" dirty="0" err="1" smtClean="0"/>
              <a:t>Wallart</a:t>
            </a:r>
            <a:r>
              <a:rPr lang="en-US" baseline="0" dirty="0" smtClean="0"/>
              <a:t> and </a:t>
            </a:r>
            <a:r>
              <a:rPr lang="en-US" baseline="0" dirty="0" err="1" smtClean="0"/>
              <a:t>Frasincar</a:t>
            </a:r>
            <a:r>
              <a:rPr lang="en-US" baseline="0" dirty="0" smtClean="0"/>
              <a:t> last year at this conference. </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5</a:t>
            </a:fld>
            <a:endParaRPr lang="en-US"/>
          </a:p>
        </p:txBody>
      </p:sp>
    </p:spTree>
    <p:extLst>
      <p:ext uri="{BB962C8B-B14F-4D97-AF65-F5344CB8AC3E}">
        <p14:creationId xmlns:p14="http://schemas.microsoft.com/office/powerpoint/2010/main" val="367433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HAABSA is a two-step approach</a:t>
            </a:r>
            <a:r>
              <a:rPr lang="en-US" baseline="0" dirty="0" smtClean="0"/>
              <a:t> for ABSA at sentence-level where first the sentiment for an aspect is computed based on reasoning using a </a:t>
            </a:r>
            <a:r>
              <a:rPr lang="en-US" b="1" baseline="0" dirty="0" smtClean="0"/>
              <a:t>domain sentiment ontology</a:t>
            </a:r>
            <a:r>
              <a:rPr lang="en-US" baseline="0" dirty="0" smtClean="0"/>
              <a:t>, and if this is inconclusive, a </a:t>
            </a:r>
            <a:r>
              <a:rPr lang="en-US" b="1" baseline="0" dirty="0" smtClean="0"/>
              <a:t>machine learning</a:t>
            </a:r>
            <a:r>
              <a:rPr lang="en-US" baseline="0" dirty="0" smtClean="0"/>
              <a:t> approach (in this case a neural attention model) acts as a backup solution. The domain sentiment ontology models only the positive and the negative sentiment (the neutral sentiment is left out on purpose due to its intrinsic ambiguity), and the machine learning solution models all three types of sentiment: positive, neutral, and negative.</a:t>
            </a:r>
          </a:p>
          <a:p>
            <a:endParaRPr lang="en-US" baseline="0" dirty="0" smtClean="0"/>
          </a:p>
          <a:p>
            <a:r>
              <a:rPr lang="en-US" baseline="0" dirty="0" smtClean="0"/>
              <a:t>As the domain sentiment ontology is manually constructed it is suitable only for the </a:t>
            </a:r>
            <a:r>
              <a:rPr lang="en-US" b="1" baseline="0" dirty="0" smtClean="0"/>
              <a:t>domains</a:t>
            </a:r>
            <a:r>
              <a:rPr lang="en-US" baseline="0" dirty="0" smtClean="0"/>
              <a:t> it was made for, and, in addition, has </a:t>
            </a:r>
            <a:r>
              <a:rPr lang="en-US" b="1" baseline="0" dirty="0" smtClean="0"/>
              <a:t>limited coverage</a:t>
            </a:r>
            <a:r>
              <a:rPr lang="en-US" baseline="0" dirty="0" smtClean="0"/>
              <a:t>. In this work we aim to build in a semi-automatic manner a domain sentiment ontology for ABSA at sentence-level. In addition we plan to enhance the ontology representation with </a:t>
            </a:r>
            <a:r>
              <a:rPr lang="en-US" b="1" baseline="0" dirty="0" err="1" smtClean="0"/>
              <a:t>synsets</a:t>
            </a:r>
            <a:r>
              <a:rPr lang="en-US" baseline="0" dirty="0" smtClean="0"/>
              <a:t>, which represent </a:t>
            </a:r>
            <a:r>
              <a:rPr lang="en-US" b="1" baseline="0" dirty="0" smtClean="0"/>
              <a:t>sets of synonyms</a:t>
            </a:r>
            <a:r>
              <a:rPr lang="en-US" baseline="0" dirty="0" smtClean="0"/>
              <a:t> that we attach to the modeled concepts. The aim of this research is to support new domains and improve the ontology coverage.</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6</a:t>
            </a:fld>
            <a:endParaRPr lang="en-US"/>
          </a:p>
        </p:txBody>
      </p:sp>
    </p:spTree>
    <p:extLst>
      <p:ext uri="{BB962C8B-B14F-4D97-AF65-F5344CB8AC3E}">
        <p14:creationId xmlns:p14="http://schemas.microsoft.com/office/powerpoint/2010/main" val="218176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related works that we consider in our research. The first pillar of related work is represented by </a:t>
            </a:r>
            <a:r>
              <a:rPr lang="en-US" b="1" baseline="0" dirty="0" smtClean="0"/>
              <a:t>ABSA-based solutions</a:t>
            </a:r>
            <a:r>
              <a:rPr lang="en-US" baseline="0" dirty="0" smtClean="0"/>
              <a:t>. We distinguish the </a:t>
            </a:r>
            <a:r>
              <a:rPr lang="en-US" b="1" baseline="0" dirty="0" err="1" smtClean="0"/>
              <a:t>Ont</a:t>
            </a:r>
            <a:r>
              <a:rPr lang="en-US" baseline="0" dirty="0" smtClean="0"/>
              <a:t> method proposed by Schouten and Frasincar in 2018, which is a two-step approach with the first step being ontology-based reasoning and the second step being the majority classifier. Then, we have the </a:t>
            </a:r>
            <a:r>
              <a:rPr lang="en-US" b="1" baseline="0" dirty="0" smtClean="0"/>
              <a:t>CABASC</a:t>
            </a:r>
            <a:r>
              <a:rPr lang="en-US" baseline="0" dirty="0" smtClean="0"/>
              <a:t> method proposed by Liu et al. in 2018, which combines two attention mechanisms: one that considers the relation between words, aspects, and the current sentence, and another one that accounts for the word order in a sentence. Last, we consider the </a:t>
            </a:r>
            <a:r>
              <a:rPr lang="en-US" b="1" baseline="0" dirty="0" smtClean="0"/>
              <a:t>LCR-Rot-hop</a:t>
            </a:r>
            <a:r>
              <a:rPr lang="en-US" baseline="0" dirty="0" smtClean="0"/>
              <a:t> method, which like CABASC is a neural attention model, but differently than CABASC it uses four attention mechanisms: one for the left context, two for the target (based on the left context and the right context), and one for the right context and everything is repeated a number of hops (the optimal number of hops was found to be 3).</a:t>
            </a:r>
          </a:p>
          <a:p>
            <a:endParaRPr lang="en-US" baseline="0" dirty="0" smtClean="0"/>
          </a:p>
          <a:p>
            <a:r>
              <a:rPr lang="en-US" baseline="0" dirty="0" smtClean="0"/>
              <a:t>We also consider combinations of these models like </a:t>
            </a:r>
            <a:r>
              <a:rPr lang="en-US" b="1" dirty="0" err="1" smtClean="0"/>
              <a:t>Ont+LCR-Rot-hop</a:t>
            </a:r>
            <a:r>
              <a:rPr lang="en-US" dirty="0" smtClean="0"/>
              <a:t> which is known</a:t>
            </a:r>
            <a:r>
              <a:rPr lang="en-US" baseline="0" dirty="0" smtClean="0"/>
              <a:t> as </a:t>
            </a:r>
            <a:r>
              <a:rPr lang="en-US" b="1" baseline="0" dirty="0" smtClean="0"/>
              <a:t>HAABSA</a:t>
            </a:r>
            <a:r>
              <a:rPr lang="en-US" baseline="0" dirty="0" smtClean="0"/>
              <a:t>, where the majority classifier of </a:t>
            </a:r>
            <a:r>
              <a:rPr lang="en-US" baseline="0" dirty="0" err="1" smtClean="0"/>
              <a:t>Ont</a:t>
            </a:r>
            <a:r>
              <a:rPr lang="en-US" baseline="0" dirty="0" smtClean="0"/>
              <a:t> is replaced with the neural attention method </a:t>
            </a:r>
            <a:r>
              <a:rPr lang="en-US" dirty="0" smtClean="0"/>
              <a:t>LCR-Rot-hop. HAABSA has a state-of-the-art</a:t>
            </a:r>
            <a:r>
              <a:rPr lang="en-US" baseline="0" dirty="0" smtClean="0"/>
              <a:t> accuracy of 88% on the test data of the Semantic Evaluation Workshop known as </a:t>
            </a:r>
            <a:r>
              <a:rPr lang="en-US" baseline="0" dirty="0" err="1" smtClean="0"/>
              <a:t>SemEval</a:t>
            </a:r>
            <a:r>
              <a:rPr lang="en-US" baseline="0" dirty="0" smtClean="0"/>
              <a:t> organized in 2016.</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7</a:t>
            </a:fld>
            <a:endParaRPr lang="en-US"/>
          </a:p>
        </p:txBody>
      </p:sp>
    </p:spTree>
    <p:extLst>
      <p:ext uri="{BB962C8B-B14F-4D97-AF65-F5344CB8AC3E}">
        <p14:creationId xmlns:p14="http://schemas.microsoft.com/office/powerpoint/2010/main" val="103941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pillar of related work is given by ontology building solutions.</a:t>
            </a:r>
            <a:r>
              <a:rPr lang="en-US" baseline="0" dirty="0" smtClean="0"/>
              <a:t> First it is important to remark that the ontology alone is used in 60% of the test data instances of </a:t>
            </a:r>
            <a:r>
              <a:rPr lang="en-US" baseline="0" dirty="0" err="1" smtClean="0"/>
              <a:t>SemEval</a:t>
            </a:r>
            <a:r>
              <a:rPr lang="en-US" baseline="0" dirty="0" smtClean="0"/>
              <a:t> 2016 and obtains an accuracy of 89%.</a:t>
            </a:r>
          </a:p>
          <a:p>
            <a:endParaRPr lang="en-US" baseline="0" dirty="0" smtClean="0"/>
          </a:p>
          <a:p>
            <a:r>
              <a:rPr lang="en-US" baseline="0" dirty="0" smtClean="0"/>
              <a:t>There are many approaches for ontology building from domain and contrastive corpora but none which targets domain sentiment ontologies.</a:t>
            </a:r>
          </a:p>
          <a:p>
            <a:endParaRPr lang="en-US" baseline="0" dirty="0" smtClean="0"/>
          </a:p>
          <a:p>
            <a:r>
              <a:rPr lang="en-US" baseline="0" dirty="0" smtClean="0"/>
              <a:t>In our research we follow the seminal work of </a:t>
            </a:r>
            <a:r>
              <a:rPr lang="en-US" baseline="0" dirty="0" err="1" smtClean="0"/>
              <a:t>Buitelaar</a:t>
            </a:r>
            <a:r>
              <a:rPr lang="en-US" baseline="0" dirty="0" smtClean="0"/>
              <a:t> et al. from 2005: where we first identify terms using the domain pertinence and domain consensus with </a:t>
            </a:r>
            <a:r>
              <a:rPr lang="en-US" baseline="0" dirty="0" err="1" smtClean="0"/>
              <a:t>synsets</a:t>
            </a:r>
            <a:r>
              <a:rPr lang="en-US" baseline="0" dirty="0" smtClean="0"/>
              <a:t> as proposed by Meijer et al. in 2014, then we form concepts using feedback from the user, and last we organize the concepts in a hierarchy using the </a:t>
            </a:r>
            <a:r>
              <a:rPr lang="en-US" baseline="0" dirty="0" err="1" smtClean="0"/>
              <a:t>subsumption</a:t>
            </a:r>
            <a:r>
              <a:rPr lang="en-US" baseline="0" dirty="0" smtClean="0"/>
              <a:t> method proposed by Sanderson and Croft in 1999.</a:t>
            </a:r>
            <a:endParaRPr lang="en-GB" dirty="0"/>
          </a:p>
        </p:txBody>
      </p:sp>
      <p:sp>
        <p:nvSpPr>
          <p:cNvPr id="4" name="Slide Number Placeholder 3"/>
          <p:cNvSpPr>
            <a:spLocks noGrp="1"/>
          </p:cNvSpPr>
          <p:nvPr>
            <p:ph type="sldNum" sz="quarter" idx="10"/>
          </p:nvPr>
        </p:nvSpPr>
        <p:spPr/>
        <p:txBody>
          <a:bodyPr/>
          <a:lstStyle/>
          <a:p>
            <a:fld id="{988D2A72-04F9-407B-91D5-41184E56528A}" type="slidenum">
              <a:rPr lang="en-US" smtClean="0"/>
              <a:t>8</a:t>
            </a:fld>
            <a:endParaRPr lang="en-US"/>
          </a:p>
        </p:txBody>
      </p:sp>
    </p:spTree>
    <p:extLst>
      <p:ext uri="{BB962C8B-B14F-4D97-AF65-F5344CB8AC3E}">
        <p14:creationId xmlns:p14="http://schemas.microsoft.com/office/powerpoint/2010/main" val="3340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learning the domain</a:t>
            </a:r>
            <a:r>
              <a:rPr lang="en-US" baseline="0" dirty="0" smtClean="0"/>
              <a:t> sentiment ontology we use the Yelp data from the </a:t>
            </a:r>
            <a:r>
              <a:rPr lang="en-US" b="1" baseline="0" dirty="0" smtClean="0"/>
              <a:t>Yelp Dataset Challenge 2017</a:t>
            </a:r>
            <a:r>
              <a:rPr lang="en-US" baseline="0" dirty="0" smtClean="0"/>
              <a:t> as our working domain is represented by restaurants. This dataset contains 5,001 restaurants composed of 47,734 sentences. Each review contains text and a star annotation from 0 stars to 5 stars. Our approach is not limited to the restaurant domain, it has a generic nature and can be applied to any domain for which there is a text corpus available.</a:t>
            </a:r>
          </a:p>
          <a:p>
            <a:endParaRPr lang="en-US" baseline="0" dirty="0" smtClean="0"/>
          </a:p>
          <a:p>
            <a:pPr lvl="0"/>
            <a:r>
              <a:rPr lang="en-US" baseline="0" dirty="0" smtClean="0"/>
              <a:t>When learning a domain ontology there is a need for contrastive corpora as one wants to differentiate between domain specific concepts and general concepts. For this purpose we used 6 popular and freely available English books from the </a:t>
            </a:r>
            <a:r>
              <a:rPr lang="en-US" b="1" baseline="0" dirty="0" smtClean="0"/>
              <a:t>Project Gutenberg</a:t>
            </a:r>
            <a:r>
              <a:rPr lang="en-US" baseline="0" dirty="0" smtClean="0"/>
              <a:t>: </a:t>
            </a:r>
            <a:r>
              <a:rPr lang="en-GB" dirty="0" smtClean="0"/>
              <a:t>Alice's Adventures in Wonderland, Pride and Prejudice,</a:t>
            </a:r>
            <a:r>
              <a:rPr lang="en-GB" baseline="0" dirty="0" smtClean="0"/>
              <a:t> </a:t>
            </a:r>
            <a:r>
              <a:rPr lang="en-GB" dirty="0" smtClean="0"/>
              <a:t>The Adventures of Sherlock Holmes,</a:t>
            </a:r>
            <a:r>
              <a:rPr lang="en-GB" baseline="0" dirty="0" smtClean="0"/>
              <a:t> </a:t>
            </a:r>
            <a:r>
              <a:rPr lang="en-GB" dirty="0" smtClean="0"/>
              <a:t>The Adventures of Tom Sawyer, and</a:t>
            </a:r>
            <a:r>
              <a:rPr lang="en-GB" baseline="0" dirty="0" smtClean="0"/>
              <a:t> </a:t>
            </a:r>
            <a:r>
              <a:rPr lang="en-GB" dirty="0" smtClean="0"/>
              <a:t>Great Expectations.</a:t>
            </a:r>
            <a:endParaRPr lang="en-US" dirty="0" smtClean="0"/>
          </a:p>
        </p:txBody>
      </p:sp>
      <p:sp>
        <p:nvSpPr>
          <p:cNvPr id="4" name="Slide Number Placeholder 3"/>
          <p:cNvSpPr>
            <a:spLocks noGrp="1"/>
          </p:cNvSpPr>
          <p:nvPr>
            <p:ph type="sldNum" sz="quarter" idx="10"/>
          </p:nvPr>
        </p:nvSpPr>
        <p:spPr/>
        <p:txBody>
          <a:bodyPr/>
          <a:lstStyle/>
          <a:p>
            <a:fld id="{988D2A72-04F9-407B-91D5-41184E56528A}" type="slidenum">
              <a:rPr lang="en-US" smtClean="0"/>
              <a:t>9</a:t>
            </a:fld>
            <a:endParaRPr lang="en-US"/>
          </a:p>
        </p:txBody>
      </p:sp>
    </p:spTree>
    <p:extLst>
      <p:ext uri="{BB962C8B-B14F-4D97-AF65-F5344CB8AC3E}">
        <p14:creationId xmlns:p14="http://schemas.microsoft.com/office/powerpoint/2010/main" val="241839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1A9E85A0-02B0-4A18-961E-32CCF116C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17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462CF01D-2FEA-4C07-8AF8-0C00164A92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75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FE0EA315-7CE6-40EE-81DD-C9CA8D805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77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9A04AFC9-DF6F-47D6-8C60-E9163772B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357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7B4BD39F-A964-4876-A31E-F21A2A0621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31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C84566AB-70AD-457A-9073-AAECC48D06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098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16AD877E-B6EA-43F2-8309-B1B53BB72D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398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C8576BC0-CEB3-44C9-A387-411564DF80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1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6F732DED-C335-4995-9C83-A968BBA26C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931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8320EFE0-B148-4AA8-9B8F-574A1FCD4A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305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CD21F1C5-92FB-4A88-BBDC-80C9F51C8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37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a:p>
            <a:pPr>
              <a:defRPr/>
            </a:pPr>
            <a:fld id="{CE2D61D9-31DC-41FA-BC56-ECC5EABB0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256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0E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br>
              <a:rPr lang="en-US" altLang="en-US" dirty="0" smtClean="0"/>
            </a:br>
            <a:endParaRPr lang="en-US" altLang="en-US" dirty="0"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215217" y="6245225"/>
            <a:ext cx="566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endParaRPr lang="en-US">
              <a:solidFill>
                <a:srgbClr val="000000"/>
              </a:solidFill>
            </a:endParaRPr>
          </a:p>
          <a:p>
            <a:pPr fontAlgn="base">
              <a:spcBef>
                <a:spcPct val="0"/>
              </a:spcBef>
              <a:spcAft>
                <a:spcPct val="0"/>
              </a:spcAft>
              <a:defRPr/>
            </a:pPr>
            <a:fld id="{378C3EFF-D651-47D7-B0CC-99D93F001E7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66358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10000"/>
        </a:spcBef>
        <a:spcAft>
          <a:spcPct val="10000"/>
        </a:spcAft>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har char="–"/>
        <a:defRPr sz="2000">
          <a:solidFill>
            <a:schemeClr val="tx1"/>
          </a:solidFill>
          <a:latin typeface="+mn-lt"/>
        </a:defRPr>
      </a:lvl2pPr>
      <a:lvl3pPr marL="1143000" indent="-228600" algn="l" rtl="0" eaLnBrk="0" fontAlgn="base" hangingPunct="0">
        <a:spcBef>
          <a:spcPct val="10000"/>
        </a:spcBef>
        <a:spcAft>
          <a:spcPct val="10000"/>
        </a:spcAft>
        <a:buChar char="•"/>
        <a:defRPr>
          <a:solidFill>
            <a:schemeClr val="tx1"/>
          </a:solidFill>
          <a:latin typeface="+mn-lt"/>
        </a:defRPr>
      </a:lvl3pPr>
      <a:lvl4pPr marL="1600200" indent="-228600" algn="l" rtl="0" eaLnBrk="0" fontAlgn="base" hangingPunct="0">
        <a:spcBef>
          <a:spcPct val="10000"/>
        </a:spcBef>
        <a:spcAft>
          <a:spcPct val="10000"/>
        </a:spcAft>
        <a:buChar char="–"/>
        <a:defRPr sz="1600">
          <a:solidFill>
            <a:schemeClr val="tx1"/>
          </a:solidFill>
          <a:latin typeface="+mn-lt"/>
        </a:defRPr>
      </a:lvl4pPr>
      <a:lvl5pPr marL="2057400" indent="-228600" algn="l" rtl="0" eaLnBrk="0" fontAlgn="base" hangingPunct="0">
        <a:spcBef>
          <a:spcPct val="10000"/>
        </a:spcBef>
        <a:spcAft>
          <a:spcPct val="10000"/>
        </a:spcAft>
        <a:buChar char="»"/>
        <a:defRPr sz="1400">
          <a:solidFill>
            <a:schemeClr val="tx1"/>
          </a:solidFill>
          <a:latin typeface="+mn-lt"/>
        </a:defRPr>
      </a:lvl5pPr>
      <a:lvl6pPr marL="2514600" indent="-228600" algn="l" rtl="0" fontAlgn="base">
        <a:spcBef>
          <a:spcPct val="10000"/>
        </a:spcBef>
        <a:spcAft>
          <a:spcPct val="10000"/>
        </a:spcAft>
        <a:buChar char="»"/>
        <a:defRPr sz="1400">
          <a:solidFill>
            <a:schemeClr val="tx1"/>
          </a:solidFill>
          <a:latin typeface="+mn-lt"/>
        </a:defRPr>
      </a:lvl6pPr>
      <a:lvl7pPr marL="2971800" indent="-228600" algn="l" rtl="0" fontAlgn="base">
        <a:spcBef>
          <a:spcPct val="10000"/>
        </a:spcBef>
        <a:spcAft>
          <a:spcPct val="10000"/>
        </a:spcAft>
        <a:buChar char="»"/>
        <a:defRPr sz="1400">
          <a:solidFill>
            <a:schemeClr val="tx1"/>
          </a:solidFill>
          <a:latin typeface="+mn-lt"/>
        </a:defRPr>
      </a:lvl7pPr>
      <a:lvl8pPr marL="3429000" indent="-228600" algn="l" rtl="0" fontAlgn="base">
        <a:spcBef>
          <a:spcPct val="10000"/>
        </a:spcBef>
        <a:spcAft>
          <a:spcPct val="10000"/>
        </a:spcAft>
        <a:buChar char="»"/>
        <a:defRPr sz="1400">
          <a:solidFill>
            <a:schemeClr val="tx1"/>
          </a:solidFill>
          <a:latin typeface="+mn-lt"/>
        </a:defRPr>
      </a:lvl8pPr>
      <a:lvl9pPr marL="3886200" indent="-228600" algn="l" rtl="0" fontAlgn="base">
        <a:spcBef>
          <a:spcPct val="10000"/>
        </a:spcBef>
        <a:spcAft>
          <a:spcPct val="1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sincar@ese.eur.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EJDera/SASOB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github.com/ofwallaart/HAABS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dirty="0">
              <a:solidFill>
                <a:srgbClr val="000000"/>
              </a:solidFill>
            </a:endParaRPr>
          </a:p>
          <a:p>
            <a:pPr eaLnBrk="1" hangingPunct="1">
              <a:spcBef>
                <a:spcPct val="0"/>
              </a:spcBef>
              <a:spcAft>
                <a:spcPct val="0"/>
              </a:spcAft>
              <a:buFontTx/>
              <a:buNone/>
            </a:pPr>
            <a:endParaRPr lang="en-US" altLang="en-US" sz="1400" dirty="0">
              <a:solidFill>
                <a:srgbClr val="000000"/>
              </a:solidFill>
            </a:endParaRPr>
          </a:p>
        </p:txBody>
      </p:sp>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hangingPunct="1">
              <a:spcBef>
                <a:spcPct val="0"/>
              </a:spcBef>
              <a:spcAft>
                <a:spcPct val="0"/>
              </a:spcAft>
              <a:buFontTx/>
              <a:buNone/>
            </a:pPr>
            <a:endParaRPr lang="en-US" altLang="en-US" sz="1400" dirty="0">
              <a:solidFill>
                <a:srgbClr val="000000"/>
              </a:solidFill>
            </a:endParaRPr>
          </a:p>
          <a:p>
            <a:pPr eaLnBrk="1" hangingPunct="1">
              <a:spcBef>
                <a:spcPct val="0"/>
              </a:spcBef>
              <a:spcAft>
                <a:spcPct val="0"/>
              </a:spcAft>
              <a:buFontTx/>
              <a:buNone/>
            </a:pPr>
            <a:fld id="{5CF8F41E-DB8D-4E15-9C99-5D856B433A07}" type="slidenum">
              <a:rPr lang="en-US" altLang="en-US" sz="1400">
                <a:solidFill>
                  <a:srgbClr val="000000"/>
                </a:solidFill>
              </a:rPr>
              <a:pPr eaLnBrk="1" hangingPunct="1">
                <a:spcBef>
                  <a:spcPct val="0"/>
                </a:spcBef>
                <a:spcAft>
                  <a:spcPct val="0"/>
                </a:spcAft>
                <a:buFontTx/>
                <a:buNone/>
              </a:pPr>
              <a:t>1</a:t>
            </a:fld>
            <a:endParaRPr lang="en-US" altLang="en-US" sz="1400" dirty="0">
              <a:solidFill>
                <a:srgbClr val="000000"/>
              </a:solidFill>
            </a:endParaRPr>
          </a:p>
        </p:txBody>
      </p:sp>
      <p:sp>
        <p:nvSpPr>
          <p:cNvPr id="2052" name="Rectangle 2"/>
          <p:cNvSpPr>
            <a:spLocks noGrp="1" noChangeArrowheads="1"/>
          </p:cNvSpPr>
          <p:nvPr>
            <p:ph type="ctrTitle"/>
          </p:nvPr>
        </p:nvSpPr>
        <p:spPr/>
        <p:txBody>
          <a:bodyPr/>
          <a:lstStyle/>
          <a:p>
            <a:pPr eaLnBrk="1" hangingPunct="1"/>
            <a:r>
              <a:rPr lang="en-GB" altLang="en-US" sz="2400" dirty="0"/>
              <a:t> </a:t>
            </a:r>
            <a:r>
              <a:rPr lang="en-US" altLang="en-US" dirty="0" smtClean="0"/>
              <a:t>SASOBUS: Semi-automatic Sentiment Domain Ontology Building Using </a:t>
            </a:r>
            <a:r>
              <a:rPr lang="en-US" altLang="en-US" dirty="0" err="1" smtClean="0"/>
              <a:t>Synsets</a:t>
            </a:r>
            <a:endParaRPr lang="en-US" altLang="en-US" dirty="0" smtClean="0"/>
          </a:p>
        </p:txBody>
      </p:sp>
      <p:sp>
        <p:nvSpPr>
          <p:cNvPr id="2053" name="Rectangle 3"/>
          <p:cNvSpPr>
            <a:spLocks noGrp="1" noChangeArrowheads="1"/>
          </p:cNvSpPr>
          <p:nvPr>
            <p:ph type="subTitle" idx="1"/>
          </p:nvPr>
        </p:nvSpPr>
        <p:spPr>
          <a:xfrm>
            <a:off x="2855914" y="3886200"/>
            <a:ext cx="6480175" cy="1487488"/>
          </a:xfrm>
        </p:spPr>
        <p:txBody>
          <a:bodyPr/>
          <a:lstStyle/>
          <a:p>
            <a:pPr eaLnBrk="1" hangingPunct="1">
              <a:lnSpc>
                <a:spcPct val="90000"/>
              </a:lnSpc>
            </a:pPr>
            <a:r>
              <a:rPr lang="en-US" altLang="en-US" dirty="0" smtClean="0"/>
              <a:t>Flavius Frasincar*</a:t>
            </a:r>
          </a:p>
          <a:p>
            <a:pPr eaLnBrk="1" hangingPunct="1">
              <a:lnSpc>
                <a:spcPct val="90000"/>
              </a:lnSpc>
            </a:pPr>
            <a:r>
              <a:rPr lang="en-US" altLang="en-US" sz="2000" dirty="0">
                <a:hlinkClick r:id="rId3"/>
              </a:rPr>
              <a:t>frasincar@ese.eur.nl</a:t>
            </a:r>
            <a:endParaRPr lang="en-US" altLang="en-US" sz="2000" dirty="0"/>
          </a:p>
          <a:p>
            <a:pPr eaLnBrk="1" hangingPunct="1">
              <a:lnSpc>
                <a:spcPct val="90000"/>
              </a:lnSpc>
            </a:pPr>
            <a:endParaRPr lang="en-US" altLang="en-US" sz="2000" dirty="0"/>
          </a:p>
          <a:p>
            <a:pPr algn="l" eaLnBrk="1" hangingPunct="1">
              <a:lnSpc>
                <a:spcPct val="90000"/>
              </a:lnSpc>
            </a:pPr>
            <a:endParaRPr lang="en-US" altLang="en-US" sz="1600" dirty="0"/>
          </a:p>
        </p:txBody>
      </p:sp>
      <p:sp>
        <p:nvSpPr>
          <p:cNvPr id="2054" name="Rectangle 7"/>
          <p:cNvSpPr>
            <a:spLocks noChangeArrowheads="1"/>
          </p:cNvSpPr>
          <p:nvPr/>
        </p:nvSpPr>
        <p:spPr bwMode="auto">
          <a:xfrm>
            <a:off x="439737" y="6094414"/>
            <a:ext cx="86756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spcAft>
                <a:spcPct val="10000"/>
              </a:spcAft>
              <a:buChar char="•"/>
              <a:defRPr sz="2400">
                <a:solidFill>
                  <a:schemeClr val="tx1"/>
                </a:solidFill>
                <a:latin typeface="Arial" charset="0"/>
              </a:defRPr>
            </a:lvl1pPr>
            <a:lvl2pPr marL="742950" indent="-285750" eaLnBrk="0" hangingPunct="0">
              <a:spcBef>
                <a:spcPct val="10000"/>
              </a:spcBef>
              <a:spcAft>
                <a:spcPct val="10000"/>
              </a:spcAft>
              <a:buChar char="–"/>
              <a:defRPr sz="2000">
                <a:solidFill>
                  <a:schemeClr val="tx1"/>
                </a:solidFill>
                <a:latin typeface="Arial" charset="0"/>
              </a:defRPr>
            </a:lvl2pPr>
            <a:lvl3pPr marL="1143000" indent="-228600" eaLnBrk="0" hangingPunct="0">
              <a:spcBef>
                <a:spcPct val="10000"/>
              </a:spcBef>
              <a:spcAft>
                <a:spcPct val="10000"/>
              </a:spcAft>
              <a:buChar char="•"/>
              <a:defRPr>
                <a:solidFill>
                  <a:schemeClr val="tx1"/>
                </a:solidFill>
                <a:latin typeface="Arial" charset="0"/>
              </a:defRPr>
            </a:lvl3pPr>
            <a:lvl4pPr marL="1600200" indent="-228600" eaLnBrk="0" hangingPunct="0">
              <a:spcBef>
                <a:spcPct val="10000"/>
              </a:spcBef>
              <a:spcAft>
                <a:spcPct val="10000"/>
              </a:spcAft>
              <a:buChar char="–"/>
              <a:defRPr sz="1600">
                <a:solidFill>
                  <a:schemeClr val="tx1"/>
                </a:solidFill>
                <a:latin typeface="Arial" charset="0"/>
              </a:defRPr>
            </a:lvl4pPr>
            <a:lvl5pPr marL="2057400" indent="-228600" eaLnBrk="0" hangingPunct="0">
              <a:spcBef>
                <a:spcPct val="10000"/>
              </a:spcBef>
              <a:spcAft>
                <a:spcPct val="10000"/>
              </a:spcAft>
              <a:buChar char="»"/>
              <a:defRPr sz="1400">
                <a:solidFill>
                  <a:schemeClr val="tx1"/>
                </a:solidFill>
                <a:latin typeface="Arial" charset="0"/>
              </a:defRPr>
            </a:lvl5pPr>
            <a:lvl6pPr marL="2514600" indent="-228600" eaLnBrk="0" fontAlgn="base" hangingPunct="0">
              <a:spcBef>
                <a:spcPct val="10000"/>
              </a:spcBef>
              <a:spcAft>
                <a:spcPct val="10000"/>
              </a:spcAft>
              <a:buChar char="»"/>
              <a:defRPr sz="1400">
                <a:solidFill>
                  <a:schemeClr val="tx1"/>
                </a:solidFill>
                <a:latin typeface="Arial" charset="0"/>
              </a:defRPr>
            </a:lvl6pPr>
            <a:lvl7pPr marL="2971800" indent="-228600" eaLnBrk="0" fontAlgn="base" hangingPunct="0">
              <a:spcBef>
                <a:spcPct val="10000"/>
              </a:spcBef>
              <a:spcAft>
                <a:spcPct val="10000"/>
              </a:spcAft>
              <a:buChar char="»"/>
              <a:defRPr sz="1400">
                <a:solidFill>
                  <a:schemeClr val="tx1"/>
                </a:solidFill>
                <a:latin typeface="Arial" charset="0"/>
              </a:defRPr>
            </a:lvl7pPr>
            <a:lvl8pPr marL="3429000" indent="-228600" eaLnBrk="0" fontAlgn="base" hangingPunct="0">
              <a:spcBef>
                <a:spcPct val="10000"/>
              </a:spcBef>
              <a:spcAft>
                <a:spcPct val="10000"/>
              </a:spcAft>
              <a:buChar char="»"/>
              <a:defRPr sz="1400">
                <a:solidFill>
                  <a:schemeClr val="tx1"/>
                </a:solidFill>
                <a:latin typeface="Arial" charset="0"/>
              </a:defRPr>
            </a:lvl8pPr>
            <a:lvl9pPr marL="3886200" indent="-228600" eaLnBrk="0" fontAlgn="base" hangingPunct="0">
              <a:spcBef>
                <a:spcPct val="10000"/>
              </a:spcBef>
              <a:spcAft>
                <a:spcPct val="10000"/>
              </a:spcAft>
              <a:buChar char="»"/>
              <a:defRPr sz="1400">
                <a:solidFill>
                  <a:schemeClr val="tx1"/>
                </a:solidFill>
                <a:latin typeface="Arial" charset="0"/>
              </a:defRPr>
            </a:lvl9pPr>
          </a:lstStyle>
          <a:p>
            <a:pPr eaLnBrk="1" fontAlgn="base" hangingPunct="1">
              <a:lnSpc>
                <a:spcPct val="90000"/>
              </a:lnSpc>
              <a:buFontTx/>
              <a:buNone/>
            </a:pPr>
            <a:r>
              <a:rPr lang="en-US" altLang="en-US" sz="1800" dirty="0">
                <a:solidFill>
                  <a:srgbClr val="000000"/>
                </a:solidFill>
              </a:rPr>
              <a:t>* </a:t>
            </a:r>
            <a:r>
              <a:rPr lang="en-US" altLang="en-US" sz="1400" dirty="0">
                <a:solidFill>
                  <a:srgbClr val="000000"/>
                </a:solidFill>
              </a:rPr>
              <a:t>Joint work with </a:t>
            </a:r>
            <a:r>
              <a:rPr lang="en-US" altLang="en-US" sz="1400" dirty="0" err="1" smtClean="0">
                <a:solidFill>
                  <a:srgbClr val="000000"/>
                </a:solidFill>
              </a:rPr>
              <a:t>Ewelina</a:t>
            </a:r>
            <a:r>
              <a:rPr lang="en-US" altLang="en-US" sz="1400" dirty="0" smtClean="0">
                <a:solidFill>
                  <a:srgbClr val="000000"/>
                </a:solidFill>
              </a:rPr>
              <a:t> </a:t>
            </a:r>
            <a:r>
              <a:rPr lang="en-US" altLang="en-US" sz="1400" dirty="0" err="1" smtClean="0">
                <a:solidFill>
                  <a:srgbClr val="000000"/>
                </a:solidFill>
              </a:rPr>
              <a:t>Dera</a:t>
            </a:r>
            <a:r>
              <a:rPr lang="en-US" altLang="en-US" sz="1400" dirty="0" smtClean="0">
                <a:solidFill>
                  <a:srgbClr val="000000"/>
                </a:solidFill>
              </a:rPr>
              <a:t>, Kim Schouten, and Lisa Zhuang</a:t>
            </a:r>
            <a:endParaRPr lang="en-US" altLang="en-US" sz="1400" dirty="0">
              <a:solidFill>
                <a:srgbClr val="000000"/>
              </a:solidFill>
            </a:endParaRPr>
          </a:p>
        </p:txBody>
      </p:sp>
    </p:spTree>
    <p:extLst>
      <p:ext uri="{BB962C8B-B14F-4D97-AF65-F5344CB8AC3E}">
        <p14:creationId xmlns:p14="http://schemas.microsoft.com/office/powerpoint/2010/main" val="2373655347"/>
      </p:ext>
    </p:extLst>
  </p:cSld>
  <p:clrMapOvr>
    <a:masterClrMapping/>
  </p:clrMapOvr>
  <mc:AlternateContent xmlns:mc="http://schemas.openxmlformats.org/markup-compatibility/2006" xmlns:p14="http://schemas.microsoft.com/office/powerpoint/2010/main">
    <mc:Choice Requires="p14">
      <p:transition spd="slow" p14:dur="2000" advTm="37815"/>
    </mc:Choice>
    <mc:Fallback xmlns="">
      <p:transition spd="slow" advTm="378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GB" dirty="0"/>
          </a:p>
        </p:txBody>
      </p:sp>
      <p:sp>
        <p:nvSpPr>
          <p:cNvPr id="3" name="Content Placeholder 2"/>
          <p:cNvSpPr>
            <a:spLocks noGrp="1"/>
          </p:cNvSpPr>
          <p:nvPr>
            <p:ph idx="1"/>
          </p:nvPr>
        </p:nvSpPr>
        <p:spPr/>
        <p:txBody>
          <a:bodyPr/>
          <a:lstStyle/>
          <a:p>
            <a:r>
              <a:rPr lang="en-US" dirty="0" smtClean="0"/>
              <a:t>Training and testing data: </a:t>
            </a:r>
            <a:r>
              <a:rPr lang="en-US" dirty="0" err="1" smtClean="0"/>
              <a:t>SemEval</a:t>
            </a:r>
            <a:r>
              <a:rPr lang="en-US" dirty="0" smtClean="0"/>
              <a:t> 2016, Task 5, Subtask 1, Slot 3 for restaurants</a:t>
            </a:r>
          </a:p>
          <a:p>
            <a:pPr lvl="1"/>
            <a:r>
              <a:rPr lang="en-US" dirty="0" smtClean="0"/>
              <a:t>3,365 opinions (target, aspect, and sentiment polarity, i.e., negative, neutral, and positive)</a:t>
            </a:r>
          </a:p>
          <a:p>
            <a:pPr lvl="1"/>
            <a:r>
              <a:rPr lang="en-US" dirty="0" smtClean="0"/>
              <a:t>Training data:</a:t>
            </a:r>
          </a:p>
          <a:p>
            <a:pPr lvl="2"/>
            <a:r>
              <a:rPr lang="en-US" dirty="0" smtClean="0"/>
              <a:t>350 reviews</a:t>
            </a:r>
          </a:p>
          <a:p>
            <a:pPr lvl="2"/>
            <a:r>
              <a:rPr lang="en-US" dirty="0" smtClean="0"/>
              <a:t>2000 sentences</a:t>
            </a:r>
          </a:p>
          <a:p>
            <a:pPr lvl="2"/>
            <a:r>
              <a:rPr lang="en-US" dirty="0" smtClean="0"/>
              <a:t>1879 opinions (after removal of opinions with implicit aspects)</a:t>
            </a:r>
          </a:p>
          <a:p>
            <a:pPr lvl="1"/>
            <a:r>
              <a:rPr lang="en-US" dirty="0" smtClean="0"/>
              <a:t>Test data:</a:t>
            </a:r>
          </a:p>
          <a:p>
            <a:pPr lvl="2"/>
            <a:r>
              <a:rPr lang="en-US" dirty="0" smtClean="0"/>
              <a:t>90 reviews</a:t>
            </a:r>
          </a:p>
          <a:p>
            <a:pPr lvl="2"/>
            <a:r>
              <a:rPr lang="en-US" dirty="0" smtClean="0"/>
              <a:t>676 sentences</a:t>
            </a:r>
          </a:p>
          <a:p>
            <a:pPr lvl="2"/>
            <a:r>
              <a:rPr lang="en-US" dirty="0" smtClean="0"/>
              <a:t>650 opinions </a:t>
            </a:r>
            <a:r>
              <a:rPr lang="en-US" dirty="0"/>
              <a:t>(after removal of opinions with implicit aspects</a:t>
            </a:r>
            <a:r>
              <a:rPr lang="en-US" dirty="0" smtClean="0"/>
              <a:t>)</a:t>
            </a:r>
          </a:p>
          <a:p>
            <a:pPr lvl="2"/>
            <a:endParaRPr lang="en-US" dirty="0" smtClean="0"/>
          </a:p>
          <a:p>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644602808"/>
      </p:ext>
    </p:extLst>
  </p:cSld>
  <p:clrMapOvr>
    <a:masterClrMapping/>
  </p:clrMapOvr>
  <mc:AlternateContent xmlns:mc="http://schemas.openxmlformats.org/markup-compatibility/2006" xmlns:p14="http://schemas.microsoft.com/office/powerpoint/2010/main">
    <mc:Choice Requires="p14">
      <p:transition spd="slow" p14:dur="2000" advTm="56715"/>
    </mc:Choice>
    <mc:Fallback xmlns="">
      <p:transition spd="slow" advTm="5671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GB" dirty="0"/>
          </a:p>
        </p:txBody>
      </p:sp>
      <p:sp>
        <p:nvSpPr>
          <p:cNvPr id="3" name="Content Placeholder 2"/>
          <p:cNvSpPr>
            <a:spLocks noGrp="1"/>
          </p:cNvSpPr>
          <p:nvPr>
            <p:ph idx="1"/>
          </p:nvPr>
        </p:nvSpPr>
        <p:spPr/>
        <p:txBody>
          <a:bodyPr/>
          <a:lstStyle/>
          <a:p>
            <a:r>
              <a:rPr lang="en-US" dirty="0" smtClean="0"/>
              <a:t>Example:</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Aspect categories: FOOD, AMBIENCE, DRINKS, LOCATION, RESTAURANT, and SERVICE</a:t>
            </a:r>
          </a:p>
          <a:p>
            <a:r>
              <a:rPr lang="en-US" dirty="0" smtClean="0"/>
              <a:t>Aspect attributes: PRICES, QUALITY, STYLE&amp;OPTIONS, GENERAL, and MISCELLANEOUS</a:t>
            </a:r>
            <a:endParaRPr lang="en-US" dirty="0"/>
          </a:p>
          <a:p>
            <a:endParaRPr lang="en-US" dirty="0" smtClean="0"/>
          </a:p>
          <a:p>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11</a:t>
            </a:fld>
            <a:endParaRPr lang="en-US">
              <a:solidFill>
                <a:srgbClr val="000000"/>
              </a:solidFill>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28" y="2251881"/>
            <a:ext cx="9758856" cy="220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885935"/>
      </p:ext>
    </p:extLst>
  </p:cSld>
  <p:clrMapOvr>
    <a:masterClrMapping/>
  </p:clrMapOvr>
  <mc:AlternateContent xmlns:mc="http://schemas.openxmlformats.org/markup-compatibility/2006" xmlns:p14="http://schemas.microsoft.com/office/powerpoint/2010/main">
    <mc:Choice Requires="p14">
      <p:transition spd="slow" p14:dur="2000" advTm="45017"/>
    </mc:Choice>
    <mc:Fallback xmlns="">
      <p:transition spd="slow" advTm="4501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GB" dirty="0"/>
          </a:p>
        </p:txBody>
      </p:sp>
      <p:sp>
        <p:nvSpPr>
          <p:cNvPr id="3" name="Content Placeholder 2"/>
          <p:cNvSpPr>
            <a:spLocks noGrp="1"/>
          </p:cNvSpPr>
          <p:nvPr>
            <p:ph idx="1"/>
          </p:nvPr>
        </p:nvSpPr>
        <p:spPr>
          <a:xfrm>
            <a:off x="609600" y="5349922"/>
            <a:ext cx="10972800" cy="776242"/>
          </a:xfrm>
        </p:spPr>
        <p:txBody>
          <a:bodyPr/>
          <a:lstStyle/>
          <a:p>
            <a:r>
              <a:rPr lang="en-US" dirty="0" smtClean="0"/>
              <a:t>The most dominant sentiment is positive</a:t>
            </a:r>
          </a:p>
          <a:p>
            <a:r>
              <a:rPr lang="en-US" dirty="0" smtClean="0"/>
              <a:t>Almost all sentences have between 0 and 3 opinions</a:t>
            </a:r>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12</a:t>
            </a:fld>
            <a:endParaRPr lang="en-US">
              <a:solidFill>
                <a:srgbClr val="00000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37" y="1456260"/>
            <a:ext cx="10538900" cy="367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727078"/>
      </p:ext>
    </p:extLst>
  </p:cSld>
  <p:clrMapOvr>
    <a:masterClrMapping/>
  </p:clrMapOvr>
  <mc:AlternateContent xmlns:mc="http://schemas.openxmlformats.org/markup-compatibility/2006" xmlns:p14="http://schemas.microsoft.com/office/powerpoint/2010/main">
    <mc:Choice Requires="p14">
      <p:transition spd="slow" p14:dur="2000" advTm="35890"/>
    </mc:Choice>
    <mc:Fallback xmlns="">
      <p:transition spd="slow" advTm="3589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GB" dirty="0"/>
          </a:p>
        </p:txBody>
      </p:sp>
      <p:sp>
        <p:nvSpPr>
          <p:cNvPr id="3" name="Content Placeholder 2"/>
          <p:cNvSpPr>
            <a:spLocks noGrp="1"/>
          </p:cNvSpPr>
          <p:nvPr>
            <p:ph idx="1"/>
          </p:nvPr>
        </p:nvSpPr>
        <p:spPr/>
        <p:txBody>
          <a:bodyPr/>
          <a:lstStyle/>
          <a:p>
            <a:r>
              <a:rPr lang="en-US" altLang="en-US" b="1" dirty="0" smtClean="0"/>
              <a:t>Semi-automatic </a:t>
            </a:r>
            <a:r>
              <a:rPr lang="en-US" altLang="en-US" b="1" dirty="0"/>
              <a:t>Sentiment Domain Ontology Building Using </a:t>
            </a:r>
            <a:r>
              <a:rPr lang="en-US" altLang="en-US" b="1" dirty="0" err="1" smtClean="0"/>
              <a:t>Synsets</a:t>
            </a:r>
            <a:r>
              <a:rPr lang="en-US" altLang="en-US" b="1" dirty="0" smtClean="0"/>
              <a:t> (SASOBUS)</a:t>
            </a:r>
          </a:p>
          <a:p>
            <a:r>
              <a:rPr lang="en-US" dirty="0" smtClean="0"/>
              <a:t>SASOBUS implementation in Java: </a:t>
            </a:r>
            <a:r>
              <a:rPr lang="en-US" dirty="0" smtClean="0">
                <a:hlinkClick r:id="rId3"/>
              </a:rPr>
              <a:t>https</a:t>
            </a:r>
            <a:r>
              <a:rPr lang="en-US" dirty="0">
                <a:hlinkClick r:id="rId3"/>
              </a:rPr>
              <a:t>://</a:t>
            </a:r>
            <a:r>
              <a:rPr lang="en-US" dirty="0" smtClean="0">
                <a:hlinkClick r:id="rId3"/>
              </a:rPr>
              <a:t>github.com/EJDera/SASOBUS</a:t>
            </a:r>
            <a:endParaRPr lang="en-US" dirty="0"/>
          </a:p>
          <a:p>
            <a:r>
              <a:rPr lang="en-US" dirty="0" smtClean="0"/>
              <a:t>HAABSA implementation in </a:t>
            </a:r>
            <a:r>
              <a:rPr lang="en-US" dirty="0"/>
              <a:t>Python: </a:t>
            </a:r>
            <a:r>
              <a:rPr lang="en-US" dirty="0">
                <a:hlinkClick r:id="rId4"/>
              </a:rPr>
              <a:t>https://</a:t>
            </a:r>
            <a:r>
              <a:rPr lang="en-US" dirty="0" smtClean="0">
                <a:hlinkClick r:id="rId4"/>
              </a:rPr>
              <a:t>github.com/ofwallaart/HAABSA</a:t>
            </a:r>
            <a:r>
              <a:rPr lang="en-US" dirty="0" smtClean="0"/>
              <a:t> </a:t>
            </a:r>
          </a:p>
          <a:p>
            <a:r>
              <a:rPr lang="en-US" b="1" dirty="0" smtClean="0"/>
              <a:t>Stanford </a:t>
            </a:r>
            <a:r>
              <a:rPr lang="en-US" b="1" dirty="0" err="1" smtClean="0"/>
              <a:t>CoreNLP</a:t>
            </a:r>
            <a:r>
              <a:rPr lang="en-US" b="1" dirty="0" smtClean="0"/>
              <a:t> 3.8.0</a:t>
            </a:r>
            <a:r>
              <a:rPr lang="en-US" dirty="0" smtClean="0"/>
              <a:t> for sentence splitting, tokenization, lemmatization, and part-of-speech tagging</a:t>
            </a:r>
          </a:p>
          <a:p>
            <a:r>
              <a:rPr lang="en-US" b="1" dirty="0" smtClean="0"/>
              <a:t>Java API for WordNet Searching (JAWS</a:t>
            </a:r>
            <a:r>
              <a:rPr lang="en-US" dirty="0" smtClean="0"/>
              <a:t>) for obtaining </a:t>
            </a:r>
            <a:r>
              <a:rPr lang="en-US" dirty="0" err="1" smtClean="0"/>
              <a:t>synsets</a:t>
            </a:r>
            <a:endParaRPr lang="en-US" dirty="0" smtClean="0"/>
          </a:p>
          <a:p>
            <a:r>
              <a:rPr lang="en-US" dirty="0" smtClean="0"/>
              <a:t>Word sense disambiguation (WSD) using the </a:t>
            </a:r>
            <a:r>
              <a:rPr lang="en-US" b="1" dirty="0" smtClean="0"/>
              <a:t>Simplified </a:t>
            </a:r>
            <a:r>
              <a:rPr lang="en-US" b="1" dirty="0" err="1" smtClean="0"/>
              <a:t>Lesk</a:t>
            </a:r>
            <a:r>
              <a:rPr lang="en-US" dirty="0" smtClean="0"/>
              <a:t> algorithm as it offers a good trade-off between accuracy and speed:</a:t>
            </a:r>
          </a:p>
          <a:p>
            <a:pPr lvl="1"/>
            <a:r>
              <a:rPr lang="en-US" dirty="0" smtClean="0"/>
              <a:t>The word sense associated to the </a:t>
            </a:r>
            <a:r>
              <a:rPr lang="en-US" dirty="0" err="1" smtClean="0"/>
              <a:t>synset</a:t>
            </a:r>
            <a:r>
              <a:rPr lang="en-US" dirty="0" smtClean="0"/>
              <a:t> with the gloss that has the largest overlap with the other words in the sentence is chosen as the disambiguated </a:t>
            </a:r>
            <a:r>
              <a:rPr lang="en-US" dirty="0" err="1" smtClean="0"/>
              <a:t>synset</a:t>
            </a:r>
            <a:r>
              <a:rPr lang="en-US" dirty="0" smtClean="0"/>
              <a:t> for the current word (if there is not overlap the most frequent </a:t>
            </a:r>
            <a:r>
              <a:rPr lang="en-US" dirty="0" err="1" smtClean="0"/>
              <a:t>synset</a:t>
            </a:r>
            <a:r>
              <a:rPr lang="en-US" dirty="0" smtClean="0"/>
              <a:t> is chosen)   </a:t>
            </a:r>
            <a:endParaRPr lang="en-US"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669403636"/>
      </p:ext>
    </p:extLst>
  </p:cSld>
  <p:clrMapOvr>
    <a:masterClrMapping/>
  </p:clrMapOvr>
  <mc:AlternateContent xmlns:mc="http://schemas.openxmlformats.org/markup-compatibility/2006" xmlns:p14="http://schemas.microsoft.com/office/powerpoint/2010/main">
    <mc:Choice Requires="p14">
      <p:transition spd="slow" p14:dur="2000" advTm="70842"/>
    </mc:Choice>
    <mc:Fallback xmlns="">
      <p:transition spd="slow" advTm="7084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r>
              <a:rPr lang="en-US" dirty="0"/>
              <a:t>–</a:t>
            </a:r>
            <a:r>
              <a:rPr lang="en-US" dirty="0" smtClean="0"/>
              <a:t> </a:t>
            </a:r>
            <a:r>
              <a:rPr lang="en-US" dirty="0"/>
              <a:t>Ontology Structure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Differently than many approaches to ontology construction we have used </a:t>
                </a:r>
                <a:r>
                  <a:rPr lang="en-US" b="1" dirty="0" err="1" smtClean="0"/>
                  <a:t>synsets</a:t>
                </a:r>
                <a:r>
                  <a:rPr lang="en-US" dirty="0" smtClean="0"/>
                  <a:t> instead of words as these better capture the semantics of text</a:t>
                </a:r>
              </a:p>
              <a:p>
                <a:r>
                  <a:rPr lang="en-US" dirty="0" smtClean="0"/>
                  <a:t>The ontology structure is defined in Schouten and Frasincar (2018) and is based on three types of sentiment words:</a:t>
                </a:r>
                <a:endParaRPr lang="en-US" dirty="0"/>
              </a:p>
              <a:p>
                <a:pPr lvl="1"/>
                <a:r>
                  <a:rPr lang="en-US" b="1" dirty="0"/>
                  <a:t>Type 1</a:t>
                </a:r>
                <a:r>
                  <a:rPr lang="en-US" dirty="0"/>
                  <a:t>: Words that have always the same sentiment and are independent of an aspect (e.g., ‘good’)</a:t>
                </a:r>
              </a:p>
              <a:p>
                <a:pPr lvl="1"/>
                <a:r>
                  <a:rPr lang="en-US" b="1" dirty="0" smtClean="0"/>
                  <a:t>Type 2</a:t>
                </a:r>
                <a:r>
                  <a:rPr lang="en-US" dirty="0" smtClean="0"/>
                  <a:t>: </a:t>
                </a:r>
                <a:r>
                  <a:rPr lang="en-US" dirty="0"/>
                  <a:t>Words that belong to </a:t>
                </a:r>
                <a:r>
                  <a:rPr lang="en-US" dirty="0" smtClean="0"/>
                  <a:t>one or more </a:t>
                </a:r>
                <a:r>
                  <a:rPr lang="en-US" dirty="0"/>
                  <a:t>aspects but not to all </a:t>
                </a:r>
                <a:r>
                  <a:rPr lang="en-US" dirty="0" smtClean="0"/>
                  <a:t>aspects and </a:t>
                </a:r>
                <a:r>
                  <a:rPr lang="en-US" dirty="0"/>
                  <a:t>are always positive, negative, or neutral (e.g., ‘delicious’ belongs to  ‘DRINKS#QUALITY’ and ‘FOOD#QUALITY’ and is always positive)</a:t>
                </a:r>
              </a:p>
              <a:p>
                <a:pPr lvl="1"/>
                <a:r>
                  <a:rPr lang="en-US" b="1" dirty="0"/>
                  <a:t>Type 3</a:t>
                </a:r>
                <a:r>
                  <a:rPr lang="en-US" dirty="0" smtClean="0"/>
                  <a:t>: </a:t>
                </a:r>
                <a:r>
                  <a:rPr lang="en-US" dirty="0"/>
                  <a:t>Remaining sentiment words, which are words that are positive, negative, or neutral depending on the context (e.g., </a:t>
                </a:r>
                <a:r>
                  <a:rPr lang="en-US" i="1" dirty="0">
                    <a:latin typeface="Times New Roman" panose="02020603050405020304" pitchFamily="18" charset="0"/>
                    <a:cs typeface="Times New Roman" panose="02020603050405020304" pitchFamily="18" charset="0"/>
                  </a:rPr>
                  <a:t>Fries</a:t>
                </a:r>
                <a:r>
                  <a:rPr lang="en-US" dirty="0"/>
                  <a:t> </a:t>
                </a:r>
                <a14:m>
                  <m:oMath xmlns:m="http://schemas.openxmlformats.org/officeDocument/2006/math">
                    <m:r>
                      <a:rPr lang="en-US" i="1" smtClean="0">
                        <a:latin typeface="Cambria Math"/>
                      </a:rPr>
                      <m:t>⊓</m:t>
                    </m:r>
                  </m:oMath>
                </a14:m>
                <a:r>
                  <a:rPr lang="en-US" altLang="en-US" dirty="0">
                    <a:latin typeface="Times New Roman" pitchFamily="18" charset="0"/>
                    <a:cs typeface="Lucida Sans Unicode" pitchFamily="34" charset="0"/>
                  </a:rPr>
                  <a:t> </a:t>
                </a:r>
                <a:r>
                  <a:rPr lang="en-US" altLang="en-US" i="1" dirty="0">
                    <a:latin typeface="Times New Roman" pitchFamily="18" charset="0"/>
                    <a:cs typeface="Lucida Sans Unicode" pitchFamily="34" charset="0"/>
                  </a:rPr>
                  <a:t>Cold</a:t>
                </a:r>
                <a:r>
                  <a:rPr lang="en-US" altLang="en-US" dirty="0">
                    <a:latin typeface="Times New Roman" pitchFamily="18" charset="0"/>
                    <a:cs typeface="Lucida Sans Unicode" pitchFamily="34" charset="0"/>
                  </a:rPr>
                  <a:t>  ⊑ </a:t>
                </a:r>
                <a:r>
                  <a:rPr lang="en-US" altLang="en-US" i="1" dirty="0">
                    <a:latin typeface="Times New Roman" panose="02020603050405020304" pitchFamily="18" charset="0"/>
                    <a:cs typeface="Times New Roman" panose="02020603050405020304" pitchFamily="18" charset="0"/>
                  </a:rPr>
                  <a:t>Negative </a:t>
                </a:r>
                <a:r>
                  <a:rPr lang="en-US" altLang="en-US" dirty="0"/>
                  <a:t>and</a:t>
                </a:r>
                <a:r>
                  <a:rPr lang="en-US" altLang="en-US"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Beer</a:t>
                </a:r>
                <a:r>
                  <a:rPr lang="en-US" dirty="0"/>
                  <a:t> </a:t>
                </a:r>
                <a14:m>
                  <m:oMath xmlns:m="http://schemas.openxmlformats.org/officeDocument/2006/math">
                    <m:r>
                      <a:rPr lang="en-US" i="1" smtClean="0">
                        <a:latin typeface="Cambria Math"/>
                      </a:rPr>
                      <m:t>⊓</m:t>
                    </m:r>
                  </m:oMath>
                </a14:m>
                <a:r>
                  <a:rPr lang="en-US" altLang="en-US" dirty="0">
                    <a:latin typeface="Times New Roman" pitchFamily="18" charset="0"/>
                    <a:cs typeface="Lucida Sans Unicode" pitchFamily="34" charset="0"/>
                  </a:rPr>
                  <a:t> </a:t>
                </a:r>
                <a:r>
                  <a:rPr lang="en-US" altLang="en-US" i="1" dirty="0">
                    <a:latin typeface="Times New Roman" pitchFamily="18" charset="0"/>
                    <a:cs typeface="Lucida Sans Unicode" pitchFamily="34" charset="0"/>
                  </a:rPr>
                  <a:t>Cold</a:t>
                </a:r>
                <a:r>
                  <a:rPr lang="en-US" altLang="en-US" dirty="0">
                    <a:latin typeface="Times New Roman" pitchFamily="18" charset="0"/>
                    <a:cs typeface="Lucida Sans Unicode" pitchFamily="34" charset="0"/>
                  </a:rPr>
                  <a:t>  ⊑ </a:t>
                </a:r>
                <a:r>
                  <a:rPr lang="en-US" altLang="en-US" i="1" dirty="0">
                    <a:latin typeface="Times New Roman" panose="02020603050405020304" pitchFamily="18" charset="0"/>
                    <a:cs typeface="Times New Roman" panose="02020603050405020304" pitchFamily="18" charset="0"/>
                  </a:rPr>
                  <a:t>Positive</a:t>
                </a:r>
                <a:r>
                  <a:rPr lang="en-US" altLang="en-US" dirty="0" smtClean="0">
                    <a:latin typeface="Times New Roman" pitchFamily="18" charset="0"/>
                    <a:cs typeface="Lucida Sans Unicode" pitchFamily="34" charset="0"/>
                  </a:rPr>
                  <a:t>)</a:t>
                </a:r>
              </a:p>
              <a:p>
                <a:r>
                  <a:rPr lang="en-US" dirty="0"/>
                  <a:t>The domain sentiment </a:t>
                </a:r>
                <a:r>
                  <a:rPr lang="en-US" dirty="0" smtClean="0"/>
                  <a:t>ontology is represented in OWL</a:t>
                </a: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b="-673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903507073"/>
      </p:ext>
    </p:extLst>
  </p:cSld>
  <p:clrMapOvr>
    <a:masterClrMapping/>
  </p:clrMapOvr>
  <mc:AlternateContent xmlns:mc="http://schemas.openxmlformats.org/markup-compatibility/2006" xmlns:p14="http://schemas.microsoft.com/office/powerpoint/2010/main">
    <mc:Choice Requires="p14">
      <p:transition spd="slow" p14:dur="2000" advTm="68839"/>
    </mc:Choice>
    <mc:Fallback xmlns="">
      <p:transition spd="slow" advTm="6883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a:t>
            </a:r>
            <a:r>
              <a:rPr lang="en-US" dirty="0" smtClean="0"/>
              <a:t>– Ontology Structure</a:t>
            </a:r>
            <a:endParaRPr lang="en-GB" dirty="0"/>
          </a:p>
        </p:txBody>
      </p:sp>
      <p:sp>
        <p:nvSpPr>
          <p:cNvPr id="3" name="Content Placeholder 2"/>
          <p:cNvSpPr>
            <a:spLocks noGrp="1"/>
          </p:cNvSpPr>
          <p:nvPr>
            <p:ph idx="1"/>
          </p:nvPr>
        </p:nvSpPr>
        <p:spPr/>
        <p:txBody>
          <a:bodyPr/>
          <a:lstStyle/>
          <a:p>
            <a:r>
              <a:rPr lang="en-US" dirty="0" smtClean="0"/>
              <a:t>The </a:t>
            </a:r>
            <a:r>
              <a:rPr lang="en-US" dirty="0"/>
              <a:t>o</a:t>
            </a:r>
            <a:r>
              <a:rPr lang="en-US" dirty="0" smtClean="0"/>
              <a:t>ntology skeleton has</a:t>
            </a:r>
            <a:r>
              <a:rPr lang="en-GB" dirty="0" smtClean="0"/>
              <a:t> two main classes:</a:t>
            </a:r>
          </a:p>
          <a:p>
            <a:pPr lvl="1"/>
            <a:r>
              <a:rPr lang="en-US" i="1" dirty="0" smtClean="0"/>
              <a:t>Sentiment</a:t>
            </a:r>
            <a:r>
              <a:rPr lang="en-US" dirty="0"/>
              <a:t> </a:t>
            </a:r>
            <a:r>
              <a:rPr lang="en-US" dirty="0" smtClean="0"/>
              <a:t>has two subclasses</a:t>
            </a:r>
            <a:r>
              <a:rPr lang="en-US" dirty="0"/>
              <a:t>: </a:t>
            </a:r>
            <a:r>
              <a:rPr lang="en-US" i="1" dirty="0" smtClean="0"/>
              <a:t>Positive</a:t>
            </a:r>
            <a:r>
              <a:rPr lang="en-US" dirty="0"/>
              <a:t> </a:t>
            </a:r>
            <a:r>
              <a:rPr lang="en-US" dirty="0" smtClean="0"/>
              <a:t> and </a:t>
            </a:r>
            <a:r>
              <a:rPr lang="en-US" i="1" dirty="0" smtClean="0"/>
              <a:t>Negative</a:t>
            </a:r>
            <a:endParaRPr lang="en-US" i="1" dirty="0"/>
          </a:p>
          <a:p>
            <a:pPr lvl="1"/>
            <a:r>
              <a:rPr lang="en-US" i="1" dirty="0" smtClean="0"/>
              <a:t>Mention</a:t>
            </a:r>
            <a:r>
              <a:rPr lang="en-US" dirty="0"/>
              <a:t> </a:t>
            </a:r>
            <a:r>
              <a:rPr lang="en-US" dirty="0" smtClean="0"/>
              <a:t>has three subclasses:</a:t>
            </a:r>
          </a:p>
          <a:p>
            <a:pPr lvl="2"/>
            <a:r>
              <a:rPr lang="en-US" i="1" dirty="0" err="1" smtClean="0"/>
              <a:t>ActionMention</a:t>
            </a:r>
            <a:r>
              <a:rPr lang="en-US" dirty="0" smtClean="0"/>
              <a:t>: represents verbs</a:t>
            </a:r>
          </a:p>
          <a:p>
            <a:pPr lvl="2"/>
            <a:r>
              <a:rPr lang="en-US" i="1" dirty="0" err="1" smtClean="0"/>
              <a:t>EntityMention</a:t>
            </a:r>
            <a:r>
              <a:rPr lang="en-US" dirty="0" smtClean="0"/>
              <a:t>: represents nouns</a:t>
            </a:r>
          </a:p>
          <a:p>
            <a:pPr lvl="2"/>
            <a:r>
              <a:rPr lang="en-US" i="1" dirty="0" err="1" smtClean="0"/>
              <a:t>PropertyMentio</a:t>
            </a:r>
            <a:r>
              <a:rPr lang="en-US" dirty="0" err="1" smtClean="0"/>
              <a:t>n</a:t>
            </a:r>
            <a:r>
              <a:rPr lang="en-US" dirty="0" smtClean="0"/>
              <a:t>: represents adjectives</a:t>
            </a:r>
          </a:p>
          <a:p>
            <a:r>
              <a:rPr lang="en-US" dirty="0" smtClean="0"/>
              <a:t>Each </a:t>
            </a:r>
            <a:r>
              <a:rPr lang="en-US" i="1" dirty="0" smtClean="0"/>
              <a:t>Mention</a:t>
            </a:r>
            <a:r>
              <a:rPr lang="en-US" dirty="0" smtClean="0"/>
              <a:t> class has two subclasses (where &lt;</a:t>
            </a:r>
            <a:r>
              <a:rPr lang="en-US" i="1" dirty="0" smtClean="0"/>
              <a:t>Type&gt;</a:t>
            </a:r>
            <a:r>
              <a:rPr lang="en-US" dirty="0" smtClean="0"/>
              <a:t> denotes </a:t>
            </a:r>
            <a:r>
              <a:rPr lang="en-US" i="1" dirty="0" smtClean="0"/>
              <a:t>Action</a:t>
            </a:r>
            <a:r>
              <a:rPr lang="en-US" dirty="0" smtClean="0"/>
              <a:t>, </a:t>
            </a:r>
            <a:r>
              <a:rPr lang="en-US" i="1" dirty="0" smtClean="0"/>
              <a:t>Entity</a:t>
            </a:r>
            <a:r>
              <a:rPr lang="en-US" dirty="0" smtClean="0"/>
              <a:t>, or </a:t>
            </a:r>
            <a:r>
              <a:rPr lang="en-US" i="1" dirty="0" smtClean="0"/>
              <a:t>Property</a:t>
            </a:r>
            <a:r>
              <a:rPr lang="en-US" dirty="0" smtClean="0"/>
              <a:t>):</a:t>
            </a:r>
          </a:p>
          <a:p>
            <a:pPr lvl="1"/>
            <a:r>
              <a:rPr lang="en-US" i="1" dirty="0" err="1" smtClean="0"/>
              <a:t>GenericPositive</a:t>
            </a:r>
            <a:r>
              <a:rPr lang="en-US" i="1" dirty="0" smtClean="0"/>
              <a:t>&lt;Type&gt;</a:t>
            </a:r>
            <a:r>
              <a:rPr lang="en-US" dirty="0" smtClean="0"/>
              <a:t>:</a:t>
            </a:r>
            <a:r>
              <a:rPr lang="en-US" i="1" dirty="0" smtClean="0"/>
              <a:t> </a:t>
            </a:r>
            <a:r>
              <a:rPr lang="en-US" dirty="0" smtClean="0"/>
              <a:t>also a subclass of </a:t>
            </a:r>
            <a:r>
              <a:rPr lang="en-US" i="1" dirty="0"/>
              <a:t>Positive</a:t>
            </a:r>
            <a:endParaRPr lang="en-US" i="1" dirty="0" smtClean="0"/>
          </a:p>
          <a:p>
            <a:pPr lvl="1"/>
            <a:r>
              <a:rPr lang="en-US" i="1" dirty="0" err="1" smtClean="0"/>
              <a:t>GenericNegative</a:t>
            </a:r>
            <a:r>
              <a:rPr lang="en-US" i="1" dirty="0" smtClean="0"/>
              <a:t>&lt;Type&gt;</a:t>
            </a:r>
            <a:r>
              <a:rPr lang="en-US" dirty="0" smtClean="0"/>
              <a:t>: also </a:t>
            </a:r>
            <a:r>
              <a:rPr lang="en-US" dirty="0"/>
              <a:t>a subclass of </a:t>
            </a:r>
            <a:r>
              <a:rPr lang="en-US" i="1" dirty="0" smtClean="0"/>
              <a:t>Negative</a:t>
            </a:r>
            <a:endParaRPr lang="en-US" i="1" dirty="0"/>
          </a:p>
          <a:p>
            <a:r>
              <a:rPr lang="en-US" i="1" dirty="0" err="1" smtClean="0"/>
              <a:t>GenericPositive</a:t>
            </a:r>
            <a:r>
              <a:rPr lang="en-US" i="1" dirty="0" smtClean="0"/>
              <a:t>&lt;Type&gt; </a:t>
            </a:r>
            <a:r>
              <a:rPr lang="en-US" dirty="0" smtClean="0"/>
              <a:t>and </a:t>
            </a:r>
            <a:r>
              <a:rPr lang="en-US" i="1" dirty="0" err="1"/>
              <a:t>GenericNegative</a:t>
            </a:r>
            <a:r>
              <a:rPr lang="en-US" i="1" dirty="0"/>
              <a:t>&lt;Type</a:t>
            </a:r>
            <a:r>
              <a:rPr lang="en-US" i="1" dirty="0" smtClean="0"/>
              <a:t>&gt;</a:t>
            </a:r>
            <a:r>
              <a:rPr lang="en-US" dirty="0" smtClean="0"/>
              <a:t> have initially defined subclasses that denote concepts associated to general </a:t>
            </a:r>
            <a:r>
              <a:rPr lang="en-US" dirty="0" err="1" smtClean="0"/>
              <a:t>synsets</a:t>
            </a:r>
            <a:r>
              <a:rPr lang="en-US" dirty="0" smtClean="0"/>
              <a:t> that use words such as ‘hate’, ‘love’, ‘good’, ‘bad’, ‘disappointment’, and ‘satisfaction’</a:t>
            </a:r>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pPr>
              <a:defRPr/>
            </a:pPr>
            <a:endParaRPr lang="en-US" dirty="0" smtClean="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394961535"/>
      </p:ext>
    </p:extLst>
  </p:cSld>
  <p:clrMapOvr>
    <a:masterClrMapping/>
  </p:clrMapOvr>
  <mc:AlternateContent xmlns:mc="http://schemas.openxmlformats.org/markup-compatibility/2006" xmlns:p14="http://schemas.microsoft.com/office/powerpoint/2010/main">
    <mc:Choice Requires="p14">
      <p:transition spd="slow" p14:dur="2000" advTm="53108"/>
    </mc:Choice>
    <mc:Fallback xmlns="">
      <p:transition spd="slow" advTm="5310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Ontology Structure</a:t>
            </a:r>
            <a:endParaRPr lang="en-GB" dirty="0"/>
          </a:p>
        </p:txBody>
      </p:sp>
      <p:sp>
        <p:nvSpPr>
          <p:cNvPr id="3" name="Content Placeholder 2"/>
          <p:cNvSpPr>
            <a:spLocks noGrp="1"/>
          </p:cNvSpPr>
          <p:nvPr>
            <p:ph idx="1"/>
          </p:nvPr>
        </p:nvSpPr>
        <p:spPr/>
        <p:txBody>
          <a:bodyPr/>
          <a:lstStyle/>
          <a:p>
            <a:r>
              <a:rPr lang="en-US" dirty="0" smtClean="0"/>
              <a:t>Concepts have two properties associated:</a:t>
            </a:r>
          </a:p>
          <a:p>
            <a:pPr lvl="1"/>
            <a:r>
              <a:rPr lang="en-US" i="1" dirty="0" err="1" smtClean="0"/>
              <a:t>lex</a:t>
            </a:r>
            <a:r>
              <a:rPr lang="en-US" dirty="0" smtClean="0"/>
              <a:t>: denotes an associated lexical representation</a:t>
            </a:r>
          </a:p>
          <a:p>
            <a:pPr lvl="1"/>
            <a:r>
              <a:rPr lang="en-US" i="1" dirty="0" err="1"/>
              <a:t>s</a:t>
            </a:r>
            <a:r>
              <a:rPr lang="en-US" i="1" dirty="0" err="1" smtClean="0"/>
              <a:t>ynset</a:t>
            </a:r>
            <a:r>
              <a:rPr lang="en-US" dirty="0" smtClean="0"/>
              <a:t>: denotes an associated </a:t>
            </a:r>
            <a:r>
              <a:rPr lang="en-US" dirty="0" err="1" smtClean="0"/>
              <a:t>synset</a:t>
            </a:r>
            <a:endParaRPr lang="en-US" dirty="0" smtClean="0"/>
          </a:p>
          <a:p>
            <a:pPr marL="457200" lvl="1" indent="0">
              <a:buNone/>
            </a:pPr>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16</a:t>
            </a:fld>
            <a:endParaRPr lang="en-US">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052" y="3103018"/>
            <a:ext cx="6712708" cy="257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135102"/>
      </p:ext>
    </p:extLst>
  </p:cSld>
  <p:clrMapOvr>
    <a:masterClrMapping/>
  </p:clrMapOvr>
  <mc:AlternateContent xmlns:mc="http://schemas.openxmlformats.org/markup-compatibility/2006" xmlns:p14="http://schemas.microsoft.com/office/powerpoint/2010/main">
    <mc:Choice Requires="p14">
      <p:transition spd="slow" p14:dur="2000" advTm="25215"/>
    </mc:Choice>
    <mc:Fallback xmlns="">
      <p:transition spd="slow" advTm="2521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Ontology Structure</a:t>
            </a:r>
            <a:endParaRPr lang="en-GB" dirty="0"/>
          </a:p>
        </p:txBody>
      </p:sp>
      <p:sp>
        <p:nvSpPr>
          <p:cNvPr id="3" name="Content Placeholder 2"/>
          <p:cNvSpPr>
            <a:spLocks noGrp="1"/>
          </p:cNvSpPr>
          <p:nvPr>
            <p:ph idx="1"/>
          </p:nvPr>
        </p:nvSpPr>
        <p:spPr/>
        <p:txBody>
          <a:bodyPr/>
          <a:lstStyle/>
          <a:p>
            <a:r>
              <a:rPr lang="en-US" dirty="0"/>
              <a:t>E</a:t>
            </a:r>
            <a:r>
              <a:rPr lang="en-US" dirty="0" smtClean="0"/>
              <a:t>ach aspect has the form CATEGORY#ATTRIBUTE and for each </a:t>
            </a:r>
            <a:r>
              <a:rPr lang="en-US" i="1" dirty="0" smtClean="0"/>
              <a:t>&lt;Type&gt;Mention</a:t>
            </a:r>
            <a:r>
              <a:rPr lang="en-US" dirty="0" smtClean="0"/>
              <a:t> we generate two subclasses:</a:t>
            </a:r>
          </a:p>
          <a:p>
            <a:pPr lvl="1"/>
            <a:r>
              <a:rPr lang="en-US" i="1" dirty="0" smtClean="0"/>
              <a:t>&lt;Category&gt;&lt;Type&gt;Mention</a:t>
            </a:r>
          </a:p>
          <a:p>
            <a:pPr lvl="1"/>
            <a:r>
              <a:rPr lang="en-US" i="1" dirty="0" smtClean="0"/>
              <a:t>&lt;Attribute&gt;&lt;Type&gt;Mention</a:t>
            </a:r>
          </a:p>
          <a:p>
            <a:r>
              <a:rPr lang="en-US" dirty="0"/>
              <a:t>We consider all </a:t>
            </a:r>
            <a:r>
              <a:rPr lang="en-US" dirty="0" smtClean="0"/>
              <a:t>six </a:t>
            </a:r>
            <a:r>
              <a:rPr lang="en-US" dirty="0"/>
              <a:t>aspect </a:t>
            </a:r>
            <a:r>
              <a:rPr lang="en-US" dirty="0" smtClean="0"/>
              <a:t>categories: </a:t>
            </a:r>
            <a:r>
              <a:rPr lang="en-US" dirty="0"/>
              <a:t>FOOD, AMBIENCE, DRINKS, LOCATION, RESTAURANT, and </a:t>
            </a:r>
            <a:r>
              <a:rPr lang="en-US" dirty="0" smtClean="0"/>
              <a:t>SERVICE</a:t>
            </a:r>
            <a:endParaRPr lang="en-US" i="1" dirty="0" smtClean="0"/>
          </a:p>
          <a:p>
            <a:r>
              <a:rPr lang="en-US" dirty="0" smtClean="0"/>
              <a:t> We consider only three attributes: </a:t>
            </a:r>
            <a:r>
              <a:rPr lang="en-US" dirty="0"/>
              <a:t>PRICES, QUALITY, </a:t>
            </a:r>
            <a:r>
              <a:rPr lang="en-US" dirty="0" smtClean="0"/>
              <a:t>STYLE&amp;OPTIONS, as </a:t>
            </a:r>
            <a:r>
              <a:rPr lang="en-US" dirty="0"/>
              <a:t>GENERAL, </a:t>
            </a:r>
            <a:r>
              <a:rPr lang="en-US" dirty="0" smtClean="0"/>
              <a:t>MISCELLANEOUS</a:t>
            </a:r>
            <a:r>
              <a:rPr lang="en-GB" dirty="0" smtClean="0"/>
              <a:t> are too general</a:t>
            </a:r>
          </a:p>
          <a:p>
            <a:r>
              <a:rPr lang="en-US" dirty="0" smtClean="0"/>
              <a:t>For each </a:t>
            </a:r>
            <a:r>
              <a:rPr lang="en-US" i="1" dirty="0"/>
              <a:t>&lt;</a:t>
            </a:r>
            <a:r>
              <a:rPr lang="en-US" i="1" dirty="0" smtClean="0"/>
              <a:t>Category/Attribute&gt;&lt;Type&gt;Mention </a:t>
            </a:r>
            <a:r>
              <a:rPr lang="en-US" dirty="0" smtClean="0"/>
              <a:t>we add two subclasses:</a:t>
            </a:r>
          </a:p>
          <a:p>
            <a:pPr lvl="1"/>
            <a:r>
              <a:rPr lang="en-US" i="1" dirty="0"/>
              <a:t>&lt;</a:t>
            </a:r>
            <a:r>
              <a:rPr lang="en-US" i="1" dirty="0" smtClean="0"/>
              <a:t>Category/Attribute&gt;Positive&lt;Type&gt;</a:t>
            </a:r>
            <a:endParaRPr lang="en-US" dirty="0"/>
          </a:p>
          <a:p>
            <a:pPr lvl="1"/>
            <a:r>
              <a:rPr lang="en-US" i="1" dirty="0"/>
              <a:t>&lt;</a:t>
            </a:r>
            <a:r>
              <a:rPr lang="en-US" i="1" dirty="0" smtClean="0"/>
              <a:t>Category/Attribute&gt;Negative&lt;Type&gt;</a:t>
            </a:r>
          </a:p>
          <a:p>
            <a:pPr lvl="1"/>
            <a:endParaRPr lang="en-GB" dirty="0" smtClean="0"/>
          </a:p>
          <a:p>
            <a:endParaRPr lang="en-US"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636097146"/>
      </p:ext>
    </p:extLst>
  </p:cSld>
  <p:clrMapOvr>
    <a:masterClrMapping/>
  </p:clrMapOvr>
  <mc:AlternateContent xmlns:mc="http://schemas.openxmlformats.org/markup-compatibility/2006" xmlns:p14="http://schemas.microsoft.com/office/powerpoint/2010/main">
    <mc:Choice Requires="p14">
      <p:transition spd="slow" p14:dur="2000" advTm="48027"/>
    </mc:Choice>
    <mc:Fallback xmlns="">
      <p:transition spd="slow" advTm="4802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Ontology Structure</a:t>
            </a:r>
            <a:endParaRPr lang="en-GB" dirty="0"/>
          </a:p>
        </p:txBody>
      </p:sp>
      <p:sp>
        <p:nvSpPr>
          <p:cNvPr id="3" name="Content Placeholder 2"/>
          <p:cNvSpPr>
            <a:spLocks noGrp="1"/>
          </p:cNvSpPr>
          <p:nvPr>
            <p:ph idx="1"/>
          </p:nvPr>
        </p:nvSpPr>
        <p:spPr>
          <a:xfrm>
            <a:off x="609600" y="1600201"/>
            <a:ext cx="5777552" cy="4620121"/>
          </a:xfrm>
        </p:spPr>
        <p:txBody>
          <a:bodyPr/>
          <a:lstStyle/>
          <a:p>
            <a:r>
              <a:rPr lang="en-US" dirty="0" smtClean="0"/>
              <a:t>To each</a:t>
            </a:r>
            <a:r>
              <a:rPr lang="en-US" i="1" dirty="0"/>
              <a:t> </a:t>
            </a:r>
            <a:r>
              <a:rPr lang="en-US" i="1" dirty="0" smtClean="0"/>
              <a:t>&lt;Category/Attribute</a:t>
            </a:r>
            <a:r>
              <a:rPr lang="en-US" i="1" dirty="0"/>
              <a:t>&gt;&lt;</a:t>
            </a:r>
            <a:r>
              <a:rPr lang="en-US" i="1" dirty="0" smtClean="0"/>
              <a:t>Type&gt;Mention</a:t>
            </a:r>
            <a:r>
              <a:rPr lang="en-US" dirty="0" smtClean="0"/>
              <a:t> we attach three properties:</a:t>
            </a:r>
          </a:p>
          <a:p>
            <a:pPr lvl="1"/>
            <a:r>
              <a:rPr lang="en-US" i="1" dirty="0" err="1"/>
              <a:t>lex</a:t>
            </a:r>
            <a:r>
              <a:rPr lang="en-US" dirty="0"/>
              <a:t>: </a:t>
            </a:r>
            <a:r>
              <a:rPr lang="en-US" dirty="0" smtClean="0"/>
              <a:t>denotes </a:t>
            </a:r>
            <a:r>
              <a:rPr lang="en-US" dirty="0"/>
              <a:t>an associated lexical representation</a:t>
            </a:r>
          </a:p>
          <a:p>
            <a:pPr lvl="1"/>
            <a:r>
              <a:rPr lang="en-US" i="1" dirty="0" err="1"/>
              <a:t>synset</a:t>
            </a:r>
            <a:r>
              <a:rPr lang="en-US" dirty="0"/>
              <a:t>: </a:t>
            </a:r>
            <a:r>
              <a:rPr lang="en-US" dirty="0" smtClean="0"/>
              <a:t>denotes </a:t>
            </a:r>
            <a:r>
              <a:rPr lang="en-US" dirty="0"/>
              <a:t>an associated </a:t>
            </a:r>
            <a:r>
              <a:rPr lang="en-US" dirty="0" err="1"/>
              <a:t>synset</a:t>
            </a:r>
            <a:endParaRPr lang="en-US" dirty="0"/>
          </a:p>
          <a:p>
            <a:pPr lvl="1"/>
            <a:r>
              <a:rPr lang="en-US" i="1" dirty="0"/>
              <a:t>a</a:t>
            </a:r>
            <a:r>
              <a:rPr lang="en-US" i="1" dirty="0" smtClean="0"/>
              <a:t>spect</a:t>
            </a:r>
            <a:r>
              <a:rPr lang="en-US" dirty="0" smtClean="0"/>
              <a:t>: denotes a corresponding aspect of the format CATEGORY#ATTRIBUTE</a:t>
            </a:r>
          </a:p>
          <a:p>
            <a:r>
              <a:rPr lang="en-US" dirty="0" smtClean="0"/>
              <a:t>There is a </a:t>
            </a:r>
            <a:r>
              <a:rPr lang="en-US" i="1" dirty="0" err="1" smtClean="0"/>
              <a:t>disjointWith</a:t>
            </a:r>
            <a:r>
              <a:rPr lang="en-US" dirty="0" smtClean="0"/>
              <a:t> relation between:</a:t>
            </a:r>
          </a:p>
          <a:p>
            <a:pPr lvl="1"/>
            <a:r>
              <a:rPr lang="en-US" i="1" dirty="0"/>
              <a:t>&lt;Category/Attribute&gt;Positive&lt;Type&gt;</a:t>
            </a:r>
            <a:endParaRPr lang="en-US" dirty="0"/>
          </a:p>
          <a:p>
            <a:pPr lvl="1"/>
            <a:r>
              <a:rPr lang="en-US" i="1" dirty="0"/>
              <a:t>&lt;</a:t>
            </a:r>
            <a:r>
              <a:rPr lang="en-US" i="1" dirty="0" smtClean="0"/>
              <a:t>Category/Attribute&gt;Negative&lt;Type&gt;</a:t>
            </a:r>
            <a:r>
              <a:rPr lang="en-US" dirty="0" smtClean="0"/>
              <a:t> </a:t>
            </a:r>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18</a:t>
            </a:fld>
            <a:endParaRPr lang="en-US">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069" y="1429247"/>
            <a:ext cx="52006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15055"/>
      </p:ext>
    </p:extLst>
  </p:cSld>
  <p:clrMapOvr>
    <a:masterClrMapping/>
  </p:clrMapOvr>
  <mc:AlternateContent xmlns:mc="http://schemas.openxmlformats.org/markup-compatibility/2006" xmlns:p14="http://schemas.microsoft.com/office/powerpoint/2010/main">
    <mc:Choice Requires="p14">
      <p:transition spd="slow" p14:dur="2000" advTm="34870"/>
    </mc:Choice>
    <mc:Fallback xmlns="">
      <p:transition spd="slow" advTm="3487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Term Selection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use </a:t>
                </a:r>
                <a:r>
                  <a:rPr lang="en-US" b="1" dirty="0" smtClean="0"/>
                  <a:t>Domain Pertinence (DP)</a:t>
                </a:r>
                <a:r>
                  <a:rPr lang="en-US" dirty="0" smtClean="0"/>
                  <a:t> to find terms that are specific for our domain but are not specific for other domains (contrastive domains):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sSub>
                        <m:sSubPr>
                          <m:ctrlPr>
                            <a:rPr lang="en-US" b="0" i="1" smtClean="0">
                              <a:latin typeface="Cambria Math"/>
                            </a:rPr>
                          </m:ctrlPr>
                        </m:sSubPr>
                        <m:e>
                          <m:r>
                            <a:rPr lang="en-US" b="0" i="1" smtClean="0">
                              <a:latin typeface="Cambria Math"/>
                            </a:rPr>
                            <m:t>𝑃</m:t>
                          </m:r>
                        </m:e>
                        <m:sub>
                          <m:r>
                            <a:rPr lang="en-US" b="0" i="1" smtClean="0">
                              <a:latin typeface="Cambria Math"/>
                            </a:rPr>
                            <m:t>𝐷</m:t>
                          </m:r>
                        </m:sub>
                      </m:sSub>
                      <m:r>
                        <a:rPr lang="en-US" b="0" i="1" smtClean="0">
                          <a:latin typeface="Cambria Math"/>
                        </a:rPr>
                        <m:t>(</m:t>
                      </m:r>
                      <m:r>
                        <a:rPr lang="en-US" b="0" i="1" smtClean="0">
                          <a:latin typeface="Cambria Math"/>
                        </a:rPr>
                        <m:t>𝑡</m:t>
                      </m:r>
                      <m:r>
                        <a:rPr lang="en-US" b="0" i="1" smtClean="0">
                          <a:latin typeface="Cambria Math"/>
                        </a:rPr>
                        <m:t>)=</m:t>
                      </m:r>
                      <m:f>
                        <m:fPr>
                          <m:ctrlPr>
                            <a:rPr lang="en-US" b="0" i="1" smtClean="0">
                              <a:latin typeface="Cambria Math"/>
                            </a:rPr>
                          </m:ctrlPr>
                        </m:fPr>
                        <m:num>
                          <m:r>
                            <a:rPr lang="en-US" b="0" i="1" smtClean="0">
                              <a:latin typeface="Cambria Math"/>
                            </a:rPr>
                            <m:t>𝑓𝑟𝑒</m:t>
                          </m:r>
                          <m:sSub>
                            <m:sSubPr>
                              <m:ctrlPr>
                                <a:rPr lang="en-US" b="0" i="1" smtClean="0">
                                  <a:latin typeface="Cambria Math"/>
                                </a:rPr>
                              </m:ctrlPr>
                            </m:sSubPr>
                            <m:e>
                              <m:r>
                                <a:rPr lang="en-US" b="0" i="1" smtClean="0">
                                  <a:latin typeface="Cambria Math"/>
                                </a:rPr>
                                <m:t>𝑞</m:t>
                              </m:r>
                            </m:e>
                            <m:sub>
                              <m:r>
                                <a:rPr lang="en-US" b="0" i="1" smtClean="0">
                                  <a:latin typeface="Cambria Math"/>
                                </a:rPr>
                                <m:t>𝐷</m:t>
                              </m:r>
                            </m:sub>
                          </m:sSub>
                          <m:r>
                            <a:rPr lang="en-US" b="0" i="1" smtClean="0">
                              <a:latin typeface="Cambria Math"/>
                            </a:rPr>
                            <m:t>(</m:t>
                          </m:r>
                          <m:r>
                            <a:rPr lang="en-US" b="0" i="1" smtClean="0">
                              <a:latin typeface="Cambria Math"/>
                            </a:rPr>
                            <m:t>𝑡</m:t>
                          </m:r>
                          <m:r>
                            <a:rPr lang="en-US" b="0" i="1" smtClean="0">
                              <a:latin typeface="Cambria Math"/>
                            </a:rPr>
                            <m:t>)</m:t>
                          </m:r>
                        </m:num>
                        <m:den>
                          <m:func>
                            <m:funcPr>
                              <m:ctrlPr>
                                <a:rPr lang="en-US" b="0" i="1" smtClean="0">
                                  <a:latin typeface="Cambria Math"/>
                                </a:rPr>
                              </m:ctrlPr>
                            </m:funcPr>
                            <m:fName>
                              <m:limLow>
                                <m:limLowPr>
                                  <m:ctrlPr>
                                    <a:rPr lang="en-US" b="0" i="1" smtClean="0">
                                      <a:latin typeface="Cambria Math"/>
                                    </a:rPr>
                                  </m:ctrlPr>
                                </m:limLowPr>
                                <m:e>
                                  <m:r>
                                    <m:rPr>
                                      <m:sty m:val="p"/>
                                    </m:rPr>
                                    <a:rPr lang="en-US" b="0" i="0" smtClean="0">
                                      <a:latin typeface="Cambria Math"/>
                                    </a:rPr>
                                    <m:t>max</m:t>
                                  </m:r>
                                </m:e>
                                <m:lim>
                                  <m:r>
                                    <a:rPr lang="en-US" b="0" i="1" smtClean="0">
                                      <a:latin typeface="Cambria Math"/>
                                    </a:rPr>
                                    <m:t>𝑖</m:t>
                                  </m:r>
                                </m:lim>
                              </m:limLow>
                            </m:fName>
                            <m:e>
                              <m:r>
                                <a:rPr lang="en-US" b="0" i="1" smtClean="0">
                                  <a:latin typeface="Cambria Math"/>
                                </a:rPr>
                                <m:t>(</m:t>
                              </m:r>
                              <m:r>
                                <a:rPr lang="en-US" b="0" i="1" smtClean="0">
                                  <a:latin typeface="Cambria Math"/>
                                </a:rPr>
                                <m:t>𝑓𝑟𝑒</m:t>
                              </m:r>
                              <m:sSub>
                                <m:sSubPr>
                                  <m:ctrlPr>
                                    <a:rPr lang="en-US" b="0" i="1" smtClean="0">
                                      <a:latin typeface="Cambria Math"/>
                                    </a:rPr>
                                  </m:ctrlPr>
                                </m:sSubPr>
                                <m:e>
                                  <m:r>
                                    <a:rPr lang="en-US" b="0" i="1" smtClean="0">
                                      <a:latin typeface="Cambria Math"/>
                                    </a:rPr>
                                    <m:t>𝑞</m:t>
                                  </m:r>
                                </m:e>
                                <m:sub>
                                  <m:sSub>
                                    <m:sSubPr>
                                      <m:ctrlPr>
                                        <a:rPr lang="en-US" b="0" i="1" smtClean="0">
                                          <a:latin typeface="Cambria Math"/>
                                        </a:rPr>
                                      </m:ctrlPr>
                                    </m:sSubPr>
                                    <m:e>
                                      <m:r>
                                        <a:rPr lang="en-US" b="0" i="1" smtClean="0">
                                          <a:latin typeface="Cambria Math"/>
                                        </a:rPr>
                                        <m:t>𝐶</m:t>
                                      </m:r>
                                    </m:e>
                                    <m:sub>
                                      <m:r>
                                        <a:rPr lang="en-US" b="0" i="1" smtClean="0">
                                          <a:latin typeface="Cambria Math"/>
                                        </a:rPr>
                                        <m:t>𝑖</m:t>
                                      </m:r>
                                    </m:sub>
                                  </m:sSub>
                                </m:sub>
                              </m:sSub>
                              <m:d>
                                <m:dPr>
                                  <m:ctrlPr>
                                    <a:rPr lang="en-US" b="0" i="1" smtClean="0">
                                      <a:latin typeface="Cambria Math"/>
                                    </a:rPr>
                                  </m:ctrlPr>
                                </m:dPr>
                                <m:e>
                                  <m:r>
                                    <a:rPr lang="en-US" b="0" i="1" smtClean="0">
                                      <a:latin typeface="Cambria Math"/>
                                    </a:rPr>
                                    <m:t>𝑡</m:t>
                                  </m:r>
                                </m:e>
                              </m:d>
                              <m:r>
                                <a:rPr lang="en-US" b="0" i="1" smtClean="0">
                                  <a:latin typeface="Cambria Math"/>
                                </a:rPr>
                                <m:t>)</m:t>
                              </m:r>
                            </m:e>
                          </m:func>
                        </m:den>
                      </m:f>
                    </m:oMath>
                  </m:oMathPara>
                </a14:m>
                <a:endParaRPr lang="en-GB" dirty="0" smtClean="0"/>
              </a:p>
              <a:p>
                <a:pPr marL="0" indent="0">
                  <a:buNone/>
                </a:pPr>
                <a:endParaRPr lang="en-GB" dirty="0" smtClean="0"/>
              </a:p>
              <a:p>
                <a:pPr marL="0" indent="0">
                  <a:buNone/>
                </a:pPr>
                <a:r>
                  <a:rPr lang="en-US" dirty="0" smtClean="0"/>
                  <a:t>where:</a:t>
                </a:r>
              </a:p>
              <a:p>
                <a:pPr marL="1085850" lvl="2" indent="-285750"/>
                <a14:m>
                  <m:oMath xmlns:m="http://schemas.openxmlformats.org/officeDocument/2006/math">
                    <m:r>
                      <a:rPr lang="en-US" sz="2400" i="1">
                        <a:latin typeface="Cambria Math"/>
                      </a:rPr>
                      <m:t>𝑡</m:t>
                    </m:r>
                    <m:r>
                      <a:rPr lang="en-US" sz="2400" i="1">
                        <a:latin typeface="Cambria Math"/>
                      </a:rPr>
                      <m:t> </m:t>
                    </m:r>
                  </m:oMath>
                </a14:m>
                <a:r>
                  <a:rPr lang="en-GB" sz="2400" dirty="0" smtClean="0"/>
                  <a:t>is </a:t>
                </a:r>
                <a:r>
                  <a:rPr lang="en-GB" sz="2400" dirty="0"/>
                  <a:t>a</a:t>
                </a:r>
                <a:r>
                  <a:rPr lang="en-GB" sz="2400" dirty="0" smtClean="0"/>
                  <a:t> term found in </a:t>
                </a:r>
                <a:r>
                  <a:rPr lang="en-GB" sz="2400" dirty="0"/>
                  <a:t>our </a:t>
                </a:r>
                <a:r>
                  <a:rPr lang="en-GB" sz="2400" dirty="0" smtClean="0"/>
                  <a:t>domain corpus </a:t>
                </a:r>
                <a14:m>
                  <m:oMath xmlns:m="http://schemas.openxmlformats.org/officeDocument/2006/math">
                    <m:r>
                      <a:rPr lang="en-GB" sz="2400" i="1" dirty="0">
                        <a:latin typeface="Cambria Math"/>
                      </a:rPr>
                      <m:t>𝐷</m:t>
                    </m:r>
                  </m:oMath>
                </a14:m>
                <a:endParaRPr lang="en-US" sz="2400" dirty="0" smtClean="0"/>
              </a:p>
              <a:p>
                <a:pPr marL="1085850" lvl="2" indent="-285750"/>
                <a14:m>
                  <m:oMath xmlns:m="http://schemas.openxmlformats.org/officeDocument/2006/math">
                    <m:r>
                      <a:rPr lang="en-US" sz="2400" i="1">
                        <a:latin typeface="Cambria Math"/>
                      </a:rPr>
                      <m:t>𝑓𝑟𝑒</m:t>
                    </m:r>
                    <m:sSub>
                      <m:sSubPr>
                        <m:ctrlPr>
                          <a:rPr lang="en-US" sz="2400" i="1">
                            <a:latin typeface="Cambria Math"/>
                          </a:rPr>
                        </m:ctrlPr>
                      </m:sSubPr>
                      <m:e>
                        <m:r>
                          <a:rPr lang="en-US" sz="2400" i="1">
                            <a:latin typeface="Cambria Math"/>
                          </a:rPr>
                          <m:t>𝑞</m:t>
                        </m:r>
                      </m:e>
                      <m:sub>
                        <m:r>
                          <a:rPr lang="en-US" sz="2400" i="1">
                            <a:latin typeface="Cambria Math"/>
                          </a:rPr>
                          <m:t>𝐷</m:t>
                        </m:r>
                      </m:sub>
                    </m:sSub>
                    <m:r>
                      <a:rPr lang="en-US" sz="2400" i="1">
                        <a:latin typeface="Cambria Math"/>
                      </a:rPr>
                      <m:t>(</m:t>
                    </m:r>
                    <m:r>
                      <a:rPr lang="en-US" sz="2400" i="1">
                        <a:latin typeface="Cambria Math"/>
                      </a:rPr>
                      <m:t>𝑡</m:t>
                    </m:r>
                    <m:r>
                      <a:rPr lang="en-US" sz="2400" i="1">
                        <a:latin typeface="Cambria Math"/>
                      </a:rPr>
                      <m:t>)</m:t>
                    </m:r>
                  </m:oMath>
                </a14:m>
                <a:r>
                  <a:rPr lang="en-GB" sz="2400" dirty="0" smtClean="0"/>
                  <a:t> and </a:t>
                </a:r>
                <a14:m>
                  <m:oMath xmlns:m="http://schemas.openxmlformats.org/officeDocument/2006/math">
                    <m:r>
                      <a:rPr lang="en-US" sz="2400" i="1">
                        <a:latin typeface="Cambria Math"/>
                      </a:rPr>
                      <m:t>𝑓𝑟𝑒</m:t>
                    </m:r>
                    <m:sSub>
                      <m:sSubPr>
                        <m:ctrlPr>
                          <a:rPr lang="en-US" sz="2400" i="1">
                            <a:latin typeface="Cambria Math"/>
                          </a:rPr>
                        </m:ctrlPr>
                      </m:sSubPr>
                      <m:e>
                        <m:r>
                          <a:rPr lang="en-US" sz="2400" i="1">
                            <a:latin typeface="Cambria Math"/>
                          </a:rPr>
                          <m:t>𝑞</m:t>
                        </m:r>
                      </m:e>
                      <m:sub>
                        <m:sSub>
                          <m:sSubPr>
                            <m:ctrlPr>
                              <a:rPr lang="en-US" sz="2400" i="1">
                                <a:latin typeface="Cambria Math"/>
                              </a:rPr>
                            </m:ctrlPr>
                          </m:sSubPr>
                          <m:e>
                            <m:r>
                              <a:rPr lang="en-US" sz="2400" i="1">
                                <a:latin typeface="Cambria Math"/>
                              </a:rPr>
                              <m:t>𝐶</m:t>
                            </m:r>
                          </m:e>
                          <m:sub>
                            <m:r>
                              <a:rPr lang="en-US" sz="2400" i="1">
                                <a:latin typeface="Cambria Math"/>
                              </a:rPr>
                              <m:t>𝑖</m:t>
                            </m:r>
                          </m:sub>
                        </m:sSub>
                      </m:sub>
                    </m:sSub>
                    <m:r>
                      <a:rPr lang="en-US" sz="2400" i="1">
                        <a:latin typeface="Cambria Math"/>
                      </a:rPr>
                      <m:t>(</m:t>
                    </m:r>
                    <m:r>
                      <a:rPr lang="en-US" sz="2400" i="1">
                        <a:latin typeface="Cambria Math"/>
                      </a:rPr>
                      <m:t>𝑡</m:t>
                    </m:r>
                    <m:r>
                      <a:rPr lang="en-US" sz="2400" i="1">
                        <a:latin typeface="Cambria Math"/>
                      </a:rPr>
                      <m:t>)</m:t>
                    </m:r>
                  </m:oMath>
                </a14:m>
                <a:r>
                  <a:rPr lang="en-GB" sz="2400" dirty="0" smtClean="0"/>
                  <a:t>  are </a:t>
                </a:r>
                <a:r>
                  <a:rPr lang="en-GB" sz="2400" dirty="0"/>
                  <a:t>the </a:t>
                </a:r>
                <a:r>
                  <a:rPr lang="en-GB" sz="2400" dirty="0" smtClean="0"/>
                  <a:t>frequencies </a:t>
                </a:r>
                <a:r>
                  <a:rPr lang="en-GB" sz="2400" dirty="0"/>
                  <a:t>of </a:t>
                </a:r>
                <a:r>
                  <a:rPr lang="en-GB" sz="2400" dirty="0" smtClean="0"/>
                  <a:t>the term </a:t>
                </a:r>
                <a:r>
                  <a:rPr lang="en-GB" sz="2400" dirty="0"/>
                  <a:t>t in our domain corpus </a:t>
                </a:r>
                <a14:m>
                  <m:oMath xmlns:m="http://schemas.openxmlformats.org/officeDocument/2006/math">
                    <m:r>
                      <a:rPr lang="en-GB" sz="2400" i="1" dirty="0">
                        <a:latin typeface="Cambria Math"/>
                      </a:rPr>
                      <m:t>𝐷</m:t>
                    </m:r>
                  </m:oMath>
                </a14:m>
                <a:r>
                  <a:rPr lang="en-GB" sz="2400" dirty="0" smtClean="0"/>
                  <a:t> and a contrastive corpus </a:t>
                </a:r>
                <a14:m>
                  <m:oMath xmlns:m="http://schemas.openxmlformats.org/officeDocument/2006/math">
                    <m:sSub>
                      <m:sSubPr>
                        <m:ctrlPr>
                          <a:rPr lang="en-US" sz="2400" i="1" dirty="0">
                            <a:latin typeface="Cambria Math"/>
                          </a:rPr>
                        </m:ctrlPr>
                      </m:sSubPr>
                      <m:e>
                        <m:r>
                          <a:rPr lang="en-US" sz="2400" i="1" dirty="0">
                            <a:latin typeface="Cambria Math"/>
                          </a:rPr>
                          <m:t>𝐶</m:t>
                        </m:r>
                      </m:e>
                      <m:sub>
                        <m:r>
                          <a:rPr lang="en-US" sz="2400" i="1" dirty="0">
                            <a:latin typeface="Cambria Math"/>
                          </a:rPr>
                          <m:t>𝑖</m:t>
                        </m:r>
                      </m:sub>
                    </m:sSub>
                  </m:oMath>
                </a14:m>
                <a:r>
                  <a:rPr lang="en-GB" sz="2400" dirty="0" smtClean="0"/>
                  <a:t>, respectively</a:t>
                </a:r>
              </a:p>
              <a:p>
                <a:pPr marL="1085850" lvl="2" indent="-285750"/>
                <a14:m>
                  <m:oMath xmlns:m="http://schemas.openxmlformats.org/officeDocument/2006/math">
                    <m:r>
                      <a:rPr lang="en-US" sz="2400" i="1" smtClean="0">
                        <a:latin typeface="Cambria Math"/>
                      </a:rPr>
                      <m:t>𝑐</m:t>
                    </m:r>
                    <m:r>
                      <a:rPr lang="en-US" sz="2400" b="0" i="1" smtClean="0">
                        <a:latin typeface="Cambria Math"/>
                      </a:rPr>
                      <m:t>𝑜𝑢𝑛</m:t>
                    </m:r>
                    <m:sSub>
                      <m:sSubPr>
                        <m:ctrlPr>
                          <a:rPr lang="en-US" sz="2400" b="0" i="1" smtClean="0">
                            <a:latin typeface="Cambria Math"/>
                          </a:rPr>
                        </m:ctrlPr>
                      </m:sSubPr>
                      <m:e>
                        <m:r>
                          <a:rPr lang="en-US" sz="2400" b="0" i="1" smtClean="0">
                            <a:latin typeface="Cambria Math"/>
                          </a:rPr>
                          <m:t>𝑡</m:t>
                        </m:r>
                      </m:e>
                      <m:sub>
                        <m:r>
                          <a:rPr lang="en-US" sz="2400" b="0" i="1" smtClean="0">
                            <a:latin typeface="Cambria Math"/>
                          </a:rPr>
                          <m:t>𝐷</m:t>
                        </m:r>
                      </m:sub>
                    </m:sSub>
                    <m:d>
                      <m:dPr>
                        <m:ctrlPr>
                          <a:rPr lang="en-US" sz="2400" i="1">
                            <a:latin typeface="Cambria Math"/>
                          </a:rPr>
                        </m:ctrlPr>
                      </m:dPr>
                      <m:e>
                        <m:r>
                          <a:rPr lang="en-US" sz="2400" i="1">
                            <a:latin typeface="Cambria Math"/>
                          </a:rPr>
                          <m:t>𝑡</m:t>
                        </m:r>
                      </m:e>
                    </m:d>
                  </m:oMath>
                </a14:m>
                <a:r>
                  <a:rPr lang="en-US" sz="2400" dirty="0" smtClean="0"/>
                  <a:t> and </a:t>
                </a:r>
                <a14:m>
                  <m:oMath xmlns:m="http://schemas.openxmlformats.org/officeDocument/2006/math">
                    <m:r>
                      <a:rPr lang="en-US" sz="2400" i="1">
                        <a:latin typeface="Cambria Math"/>
                      </a:rPr>
                      <m:t>𝑐𝑜𝑢𝑛</m:t>
                    </m:r>
                    <m:sSub>
                      <m:sSubPr>
                        <m:ctrlPr>
                          <a:rPr lang="en-US" sz="2400" i="1">
                            <a:latin typeface="Cambria Math"/>
                          </a:rPr>
                        </m:ctrlPr>
                      </m:sSubPr>
                      <m:e>
                        <m:r>
                          <a:rPr lang="en-US" sz="2400" i="1">
                            <a:latin typeface="Cambria Math"/>
                          </a:rPr>
                          <m:t>𝑡</m:t>
                        </m:r>
                      </m:e>
                      <m:sub>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𝑖</m:t>
                            </m:r>
                          </m:sub>
                        </m:sSub>
                      </m:sub>
                    </m:sSub>
                    <m:d>
                      <m:dPr>
                        <m:ctrlPr>
                          <a:rPr lang="en-US" sz="2400" i="1">
                            <a:latin typeface="Cambria Math"/>
                          </a:rPr>
                        </m:ctrlPr>
                      </m:dPr>
                      <m:e>
                        <m:r>
                          <a:rPr lang="en-US" sz="2400" i="1">
                            <a:latin typeface="Cambria Math"/>
                          </a:rPr>
                          <m:t>𝑡</m:t>
                        </m:r>
                      </m:e>
                    </m:d>
                  </m:oMath>
                </a14:m>
                <a:r>
                  <a:rPr lang="en-US" sz="2400" dirty="0" smtClean="0"/>
                  <a:t> are the number of times the term </a:t>
                </a:r>
                <a14:m>
                  <m:oMath xmlns:m="http://schemas.openxmlformats.org/officeDocument/2006/math">
                    <m:r>
                      <a:rPr lang="en-US" sz="2400" i="1" dirty="0">
                        <a:latin typeface="Cambria Math"/>
                      </a:rPr>
                      <m:t>𝑡</m:t>
                    </m:r>
                  </m:oMath>
                </a14:m>
                <a:r>
                  <a:rPr lang="en-GB" sz="2400" dirty="0"/>
                  <a:t> </a:t>
                </a:r>
                <a:r>
                  <a:rPr lang="en-GB" sz="2400" dirty="0" smtClean="0"/>
                  <a:t>appears in our domain corpus </a:t>
                </a:r>
                <a14:m>
                  <m:oMath xmlns:m="http://schemas.openxmlformats.org/officeDocument/2006/math">
                    <m:r>
                      <a:rPr lang="en-US" sz="2400" b="0" i="1" dirty="0" smtClean="0">
                        <a:latin typeface="Cambria Math"/>
                      </a:rPr>
                      <m:t>𝐷</m:t>
                    </m:r>
                  </m:oMath>
                </a14:m>
                <a:r>
                  <a:rPr lang="en-US" sz="2400" b="0" dirty="0" smtClean="0"/>
                  <a:t> and a contrastive corpus</a:t>
                </a:r>
                <a:r>
                  <a:rPr lang="en-US" sz="2400" dirty="0"/>
                  <a:t> </a:t>
                </a:r>
                <a14:m>
                  <m:oMath xmlns:m="http://schemas.openxmlformats.org/officeDocument/2006/math">
                    <m:sSub>
                      <m:sSubPr>
                        <m:ctrlPr>
                          <a:rPr lang="en-US" sz="2400" i="1" dirty="0">
                            <a:latin typeface="Cambria Math"/>
                          </a:rPr>
                        </m:ctrlPr>
                      </m:sSubPr>
                      <m:e>
                        <m:r>
                          <a:rPr lang="en-US" sz="2400" i="1" dirty="0">
                            <a:latin typeface="Cambria Math"/>
                          </a:rPr>
                          <m:t>𝐶</m:t>
                        </m:r>
                      </m:e>
                      <m:sub>
                        <m:r>
                          <a:rPr lang="en-US" sz="2400" i="1" dirty="0">
                            <a:latin typeface="Cambria Math"/>
                          </a:rPr>
                          <m:t>𝑖</m:t>
                        </m:r>
                      </m:sub>
                    </m:sSub>
                  </m:oMath>
                </a14:m>
                <a:r>
                  <a:rPr lang="en-GB" sz="2400" dirty="0"/>
                  <a:t>, respectively</a:t>
                </a:r>
                <a:r>
                  <a:rPr lang="en-US" sz="2400" b="0" dirty="0" smtClean="0"/>
                  <a:t> </a:t>
                </a:r>
              </a:p>
              <a:p>
                <a:pPr marL="1085850" lvl="2" indent="-285750"/>
                <a:endParaRPr lang="en-US" sz="2400" dirty="0"/>
              </a:p>
              <a:p>
                <a:pPr marL="1085850" lvl="2" indent="-285750"/>
                <a:endParaRPr lang="en-GB" sz="2400"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833" t="-943" r="-778" b="-9164"/>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dirty="0" smtClean="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19</a:t>
            </a:fld>
            <a:endParaRPr lang="en-US">
              <a:solidFill>
                <a:srgbClr val="000000"/>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391240565"/>
                  </p:ext>
                </p:extLst>
              </p:nvPr>
            </p:nvGraphicFramePr>
            <p:xfrm>
              <a:off x="2605224" y="3203555"/>
              <a:ext cx="8128000" cy="1009968"/>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a:rPr>
                                  <m:t>𝑓𝑟𝑒</m:t>
                                </m:r>
                                <m:sSub>
                                  <m:sSubPr>
                                    <m:ctrlPr>
                                      <a:rPr lang="en-US" sz="1800" b="0" i="1" smtClean="0">
                                        <a:solidFill>
                                          <a:schemeClr val="tx1"/>
                                        </a:solidFill>
                                        <a:latin typeface="Cambria Math"/>
                                      </a:rPr>
                                    </m:ctrlPr>
                                  </m:sSubPr>
                                  <m:e>
                                    <m:r>
                                      <a:rPr lang="en-US" sz="1800" i="1">
                                        <a:solidFill>
                                          <a:schemeClr val="tx1"/>
                                        </a:solidFill>
                                        <a:latin typeface="Cambria Math"/>
                                      </a:rPr>
                                      <m:t>𝑞</m:t>
                                    </m:r>
                                  </m:e>
                                  <m:sub>
                                    <m:r>
                                      <a:rPr lang="en-US" sz="1800" b="0" i="1" smtClean="0">
                                        <a:solidFill>
                                          <a:schemeClr val="tx1"/>
                                        </a:solidFill>
                                        <a:latin typeface="Cambria Math"/>
                                      </a:rPr>
                                      <m:t>𝐷</m:t>
                                    </m:r>
                                  </m:sub>
                                </m:sSub>
                                <m:d>
                                  <m:dPr>
                                    <m:ctrlPr>
                                      <a:rPr lang="en-US" sz="1800" i="1">
                                        <a:solidFill>
                                          <a:schemeClr val="tx1"/>
                                        </a:solidFill>
                                        <a:latin typeface="Cambria Math"/>
                                      </a:rPr>
                                    </m:ctrlPr>
                                  </m:dPr>
                                  <m:e>
                                    <m:r>
                                      <a:rPr lang="en-US" sz="1800" i="1">
                                        <a:solidFill>
                                          <a:schemeClr val="tx1"/>
                                        </a:solidFill>
                                        <a:latin typeface="Cambria Math"/>
                                      </a:rPr>
                                      <m:t>𝑡</m:t>
                                    </m:r>
                                  </m:e>
                                </m:d>
                                <m:r>
                                  <a:rPr lang="en-US" sz="1800" i="1">
                                    <a:solidFill>
                                      <a:schemeClr val="tx1"/>
                                    </a:solidFill>
                                    <a:latin typeface="Cambria Math"/>
                                  </a:rPr>
                                  <m:t>=</m:t>
                                </m:r>
                                <m:f>
                                  <m:fPr>
                                    <m:ctrlPr>
                                      <a:rPr lang="en-US" sz="1800" i="1">
                                        <a:solidFill>
                                          <a:schemeClr val="tx1"/>
                                        </a:solidFill>
                                        <a:latin typeface="Cambria Math"/>
                                      </a:rPr>
                                    </m:ctrlPr>
                                  </m:fPr>
                                  <m:num>
                                    <m:r>
                                      <a:rPr lang="en-US" sz="1800" b="0" i="1">
                                        <a:solidFill>
                                          <a:schemeClr val="tx1"/>
                                        </a:solidFill>
                                        <a:latin typeface="Cambria Math"/>
                                      </a:rPr>
                                      <m:t>𝑐𝑜𝑢𝑛</m:t>
                                    </m:r>
                                    <m:sSub>
                                      <m:sSubPr>
                                        <m:ctrlPr>
                                          <a:rPr lang="en-US" sz="1800" i="1" smtClean="0">
                                            <a:solidFill>
                                              <a:schemeClr val="tx1"/>
                                            </a:solidFill>
                                            <a:latin typeface="Cambria Math"/>
                                          </a:rPr>
                                        </m:ctrlPr>
                                      </m:sSubPr>
                                      <m:e>
                                        <m:r>
                                          <a:rPr lang="en-US" sz="1800" b="0" i="1">
                                            <a:solidFill>
                                              <a:schemeClr val="tx1"/>
                                            </a:solidFill>
                                            <a:latin typeface="Cambria Math"/>
                                          </a:rPr>
                                          <m:t>𝑡</m:t>
                                        </m:r>
                                      </m:e>
                                      <m:sub>
                                        <m:r>
                                          <a:rPr lang="en-US" sz="1800" b="0" i="1" smtClean="0">
                                            <a:solidFill>
                                              <a:schemeClr val="tx1"/>
                                            </a:solidFill>
                                            <a:latin typeface="Cambria Math"/>
                                          </a:rPr>
                                          <m:t>𝐷</m:t>
                                        </m:r>
                                      </m:sub>
                                    </m:sSub>
                                    <m:r>
                                      <a:rPr lang="en-US" sz="1800" b="0" i="1">
                                        <a:solidFill>
                                          <a:schemeClr val="tx1"/>
                                        </a:solidFill>
                                        <a:latin typeface="Cambria Math"/>
                                      </a:rPr>
                                      <m:t>(</m:t>
                                    </m:r>
                                    <m:r>
                                      <a:rPr lang="en-US" sz="1800" b="0" i="1">
                                        <a:solidFill>
                                          <a:schemeClr val="tx1"/>
                                        </a:solidFill>
                                        <a:latin typeface="Cambria Math"/>
                                      </a:rPr>
                                      <m:t>𝑡</m:t>
                                    </m:r>
                                    <m:r>
                                      <a:rPr lang="en-US" sz="1800" b="0" i="1">
                                        <a:solidFill>
                                          <a:schemeClr val="tx1"/>
                                        </a:solidFill>
                                        <a:latin typeface="Cambria Math"/>
                                      </a:rPr>
                                      <m:t>)</m:t>
                                    </m:r>
                                  </m:num>
                                  <m:den>
                                    <m:nary>
                                      <m:naryPr>
                                        <m:chr m:val="∑"/>
                                        <m:supHide m:val="on"/>
                                        <m:ctrlPr>
                                          <a:rPr lang="en-US" sz="1800" i="1">
                                            <a:solidFill>
                                              <a:schemeClr val="tx1"/>
                                            </a:solidFill>
                                            <a:latin typeface="Cambria Math"/>
                                          </a:rPr>
                                        </m:ctrlPr>
                                      </m:naryPr>
                                      <m:sub>
                                        <m:sSub>
                                          <m:sSubPr>
                                            <m:ctrlPr>
                                              <a:rPr lang="en-US" sz="1800" i="1" smtClean="0">
                                                <a:solidFill>
                                                  <a:schemeClr val="tx1"/>
                                                </a:solidFill>
                                                <a:latin typeface="Cambria Math"/>
                                              </a:rPr>
                                            </m:ctrlPr>
                                          </m:sSubPr>
                                          <m:e>
                                            <m:r>
                                              <m:rPr>
                                                <m:brk m:alnAt="7"/>
                                              </m:rPr>
                                              <a:rPr lang="en-US" sz="1800" b="0" i="1" smtClean="0">
                                                <a:solidFill>
                                                  <a:schemeClr val="tx1"/>
                                                </a:solidFill>
                                                <a:latin typeface="Cambria Math"/>
                                              </a:rPr>
                                              <m:t>𝑡</m:t>
                                            </m:r>
                                          </m:e>
                                          <m:sub>
                                            <m:r>
                                              <a:rPr lang="en-US" sz="1800" b="0" i="1" smtClean="0">
                                                <a:solidFill>
                                                  <a:schemeClr val="tx1"/>
                                                </a:solidFill>
                                                <a:latin typeface="Cambria Math"/>
                                              </a:rPr>
                                              <m:t>𝑗</m:t>
                                            </m:r>
                                          </m:sub>
                                        </m:sSub>
                                        <m:r>
                                          <m:rPr>
                                            <m:brk m:alnAt="7"/>
                                          </m:rPr>
                                          <a:rPr lang="en-US" sz="1800" b="0" i="1">
                                            <a:solidFill>
                                              <a:schemeClr val="tx1"/>
                                            </a:solidFill>
                                            <a:latin typeface="Cambria Math"/>
                                          </a:rPr>
                                          <m:t>∈</m:t>
                                        </m:r>
                                        <m:r>
                                          <a:rPr lang="en-US" sz="1800" b="0" i="1" smtClean="0">
                                            <a:solidFill>
                                              <a:schemeClr val="tx1"/>
                                            </a:solidFill>
                                            <a:latin typeface="Cambria Math"/>
                                          </a:rPr>
                                          <m:t>𝐷</m:t>
                                        </m:r>
                                      </m:sub>
                                      <m:sup/>
                                      <m:e>
                                        <m:r>
                                          <a:rPr lang="en-US" sz="1800" b="0" i="1">
                                            <a:solidFill>
                                              <a:schemeClr val="tx1"/>
                                            </a:solidFill>
                                            <a:latin typeface="Cambria Math"/>
                                          </a:rPr>
                                          <m:t>𝑐𝑜𝑢𝑛</m:t>
                                        </m:r>
                                        <m:sSub>
                                          <m:sSubPr>
                                            <m:ctrlPr>
                                              <a:rPr lang="en-US" sz="1800" b="0" i="1" smtClean="0">
                                                <a:solidFill>
                                                  <a:schemeClr val="tx1"/>
                                                </a:solidFill>
                                                <a:latin typeface="Cambria Math"/>
                                              </a:rPr>
                                            </m:ctrlPr>
                                          </m:sSubPr>
                                          <m:e>
                                            <m:r>
                                              <a:rPr lang="en-US" sz="1800" b="0" i="1">
                                                <a:solidFill>
                                                  <a:schemeClr val="tx1"/>
                                                </a:solidFill>
                                                <a:latin typeface="Cambria Math"/>
                                              </a:rPr>
                                              <m:t>𝑡</m:t>
                                            </m:r>
                                          </m:e>
                                          <m:sub>
                                            <m:r>
                                              <a:rPr lang="en-US" sz="1800" b="0" i="1" smtClean="0">
                                                <a:solidFill>
                                                  <a:schemeClr val="tx1"/>
                                                </a:solidFill>
                                                <a:latin typeface="Cambria Math"/>
                                              </a:rPr>
                                              <m:t>𝐷</m:t>
                                            </m:r>
                                          </m:sub>
                                        </m:sSub>
                                        <m:r>
                                          <a:rPr lang="en-US" sz="1800" b="0" i="1">
                                            <a:solidFill>
                                              <a:schemeClr val="tx1"/>
                                            </a:solidFill>
                                            <a:latin typeface="Cambria Math"/>
                                          </a:rPr>
                                          <m:t>(</m:t>
                                        </m:r>
                                        <m:sSub>
                                          <m:sSubPr>
                                            <m:ctrlPr>
                                              <a:rPr lang="en-US" sz="1800" i="1" smtClean="0">
                                                <a:solidFill>
                                                  <a:schemeClr val="tx1"/>
                                                </a:solidFill>
                                                <a:latin typeface="Cambria Math"/>
                                              </a:rPr>
                                            </m:ctrlPr>
                                          </m:sSubPr>
                                          <m:e>
                                            <m:r>
                                              <a:rPr lang="en-US" sz="1800" b="0" i="1" smtClean="0">
                                                <a:solidFill>
                                                  <a:schemeClr val="tx1"/>
                                                </a:solidFill>
                                                <a:latin typeface="Cambria Math"/>
                                              </a:rPr>
                                              <m:t>𝑡</m:t>
                                            </m:r>
                                          </m:e>
                                          <m:sub>
                                            <m:r>
                                              <a:rPr lang="en-US" sz="1800" b="0" i="1" smtClean="0">
                                                <a:solidFill>
                                                  <a:schemeClr val="tx1"/>
                                                </a:solidFill>
                                                <a:latin typeface="Cambria Math"/>
                                              </a:rPr>
                                              <m:t>𝑗</m:t>
                                            </m:r>
                                          </m:sub>
                                        </m:sSub>
                                        <m:r>
                                          <a:rPr lang="en-US" sz="1800" b="0" i="1">
                                            <a:solidFill>
                                              <a:schemeClr val="tx1"/>
                                            </a:solidFill>
                                            <a:latin typeface="Cambria Math"/>
                                          </a:rPr>
                                          <m:t>)</m:t>
                                        </m:r>
                                      </m:e>
                                    </m:nary>
                                  </m:den>
                                </m:f>
                              </m:oMath>
                            </m:oMathPara>
                          </a14:m>
                          <a:endParaRPr lang="en-GB" sz="1800" dirty="0" smtClean="0"/>
                        </a:p>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1" smtClean="0">
                                    <a:solidFill>
                                      <a:schemeClr val="tx1"/>
                                    </a:solidFill>
                                    <a:latin typeface="Cambria Math"/>
                                  </a:rPr>
                                  <m:t>𝑓𝑟𝑒</m:t>
                                </m:r>
                                <m:sSub>
                                  <m:sSubPr>
                                    <m:ctrlPr>
                                      <a:rPr lang="en-US" sz="1800" b="0" i="1" smtClean="0">
                                        <a:solidFill>
                                          <a:schemeClr val="tx1"/>
                                        </a:solidFill>
                                        <a:latin typeface="Cambria Math"/>
                                      </a:rPr>
                                    </m:ctrlPr>
                                  </m:sSubPr>
                                  <m:e>
                                    <m:r>
                                      <a:rPr lang="en-US" sz="1800" i="1">
                                        <a:solidFill>
                                          <a:schemeClr val="tx1"/>
                                        </a:solidFill>
                                        <a:latin typeface="Cambria Math"/>
                                      </a:rPr>
                                      <m:t>𝑞</m:t>
                                    </m:r>
                                  </m:e>
                                  <m:sub>
                                    <m:sSub>
                                      <m:sSubPr>
                                        <m:ctrlPr>
                                          <a:rPr lang="en-US" sz="1800" b="0" i="1" smtClean="0">
                                            <a:solidFill>
                                              <a:schemeClr val="tx1"/>
                                            </a:solidFill>
                                            <a:latin typeface="Cambria Math"/>
                                          </a:rPr>
                                        </m:ctrlPr>
                                      </m:sSubPr>
                                      <m:e>
                                        <m:r>
                                          <a:rPr lang="en-US" sz="1800" b="0" i="1" smtClean="0">
                                            <a:solidFill>
                                              <a:schemeClr val="tx1"/>
                                            </a:solidFill>
                                            <a:latin typeface="Cambria Math"/>
                                          </a:rPr>
                                          <m:t>𝐶</m:t>
                                        </m:r>
                                      </m:e>
                                      <m:sub>
                                        <m:r>
                                          <a:rPr lang="en-US" sz="1800" b="0" i="1" smtClean="0">
                                            <a:solidFill>
                                              <a:schemeClr val="tx1"/>
                                            </a:solidFill>
                                            <a:latin typeface="Cambria Math"/>
                                          </a:rPr>
                                          <m:t>𝑖</m:t>
                                        </m:r>
                                      </m:sub>
                                    </m:sSub>
                                  </m:sub>
                                </m:sSub>
                                <m:d>
                                  <m:dPr>
                                    <m:ctrlPr>
                                      <a:rPr lang="en-US" sz="1800" i="1">
                                        <a:solidFill>
                                          <a:schemeClr val="tx1"/>
                                        </a:solidFill>
                                        <a:latin typeface="Cambria Math"/>
                                      </a:rPr>
                                    </m:ctrlPr>
                                  </m:dPr>
                                  <m:e>
                                    <m:r>
                                      <a:rPr lang="en-US" sz="1800" i="1">
                                        <a:solidFill>
                                          <a:schemeClr val="tx1"/>
                                        </a:solidFill>
                                        <a:latin typeface="Cambria Math"/>
                                      </a:rPr>
                                      <m:t>𝑡</m:t>
                                    </m:r>
                                  </m:e>
                                </m:d>
                                <m:r>
                                  <a:rPr lang="en-US" sz="1800" i="1">
                                    <a:solidFill>
                                      <a:schemeClr val="tx1"/>
                                    </a:solidFill>
                                    <a:latin typeface="Cambria Math"/>
                                  </a:rPr>
                                  <m:t>=</m:t>
                                </m:r>
                                <m:f>
                                  <m:fPr>
                                    <m:ctrlPr>
                                      <a:rPr lang="en-US" sz="1800" i="1">
                                        <a:solidFill>
                                          <a:schemeClr val="tx1"/>
                                        </a:solidFill>
                                        <a:latin typeface="Cambria Math"/>
                                      </a:rPr>
                                    </m:ctrlPr>
                                  </m:fPr>
                                  <m:num>
                                    <m:r>
                                      <a:rPr lang="en-US" sz="1800" b="0" i="1">
                                        <a:solidFill>
                                          <a:schemeClr val="tx1"/>
                                        </a:solidFill>
                                        <a:latin typeface="Cambria Math"/>
                                      </a:rPr>
                                      <m:t>𝑐𝑜𝑢𝑛</m:t>
                                    </m:r>
                                    <m:sSub>
                                      <m:sSubPr>
                                        <m:ctrlPr>
                                          <a:rPr lang="en-US" sz="1800" i="1" smtClean="0">
                                            <a:solidFill>
                                              <a:schemeClr val="tx1"/>
                                            </a:solidFill>
                                            <a:latin typeface="Cambria Math"/>
                                          </a:rPr>
                                        </m:ctrlPr>
                                      </m:sSubPr>
                                      <m:e>
                                        <m:r>
                                          <a:rPr lang="en-US" sz="1800" b="0" i="1">
                                            <a:solidFill>
                                              <a:schemeClr val="tx1"/>
                                            </a:solidFill>
                                            <a:latin typeface="Cambria Math"/>
                                          </a:rPr>
                                          <m:t>𝑡</m:t>
                                        </m:r>
                                      </m:e>
                                      <m:sub>
                                        <m:sSub>
                                          <m:sSubPr>
                                            <m:ctrlPr>
                                              <a:rPr lang="en-US" sz="1800" b="0" i="1" smtClean="0">
                                                <a:solidFill>
                                                  <a:schemeClr val="tx1"/>
                                                </a:solidFill>
                                                <a:latin typeface="Cambria Math"/>
                                              </a:rPr>
                                            </m:ctrlPr>
                                          </m:sSubPr>
                                          <m:e>
                                            <m:r>
                                              <a:rPr lang="en-US" sz="1800" b="0" i="1" smtClean="0">
                                                <a:solidFill>
                                                  <a:schemeClr val="tx1"/>
                                                </a:solidFill>
                                                <a:latin typeface="Cambria Math"/>
                                              </a:rPr>
                                              <m:t>𝐶</m:t>
                                            </m:r>
                                          </m:e>
                                          <m:sub>
                                            <m:r>
                                              <a:rPr lang="en-US" sz="1800" b="0" i="1" smtClean="0">
                                                <a:solidFill>
                                                  <a:schemeClr val="tx1"/>
                                                </a:solidFill>
                                                <a:latin typeface="Cambria Math"/>
                                              </a:rPr>
                                              <m:t>𝑖</m:t>
                                            </m:r>
                                          </m:sub>
                                        </m:sSub>
                                      </m:sub>
                                    </m:sSub>
                                    <m:r>
                                      <a:rPr lang="en-US" sz="1800" b="0" i="1">
                                        <a:solidFill>
                                          <a:schemeClr val="tx1"/>
                                        </a:solidFill>
                                        <a:latin typeface="Cambria Math"/>
                                      </a:rPr>
                                      <m:t>(</m:t>
                                    </m:r>
                                    <m:r>
                                      <a:rPr lang="en-US" sz="1800" b="0" i="1">
                                        <a:solidFill>
                                          <a:schemeClr val="tx1"/>
                                        </a:solidFill>
                                        <a:latin typeface="Cambria Math"/>
                                      </a:rPr>
                                      <m:t>𝑡</m:t>
                                    </m:r>
                                    <m:r>
                                      <a:rPr lang="en-US" sz="1800" b="0" i="1">
                                        <a:solidFill>
                                          <a:schemeClr val="tx1"/>
                                        </a:solidFill>
                                        <a:latin typeface="Cambria Math"/>
                                      </a:rPr>
                                      <m:t>)</m:t>
                                    </m:r>
                                  </m:num>
                                  <m:den>
                                    <m:nary>
                                      <m:naryPr>
                                        <m:chr m:val="∑"/>
                                        <m:supHide m:val="on"/>
                                        <m:ctrlPr>
                                          <a:rPr lang="en-US" sz="1800" i="1">
                                            <a:solidFill>
                                              <a:schemeClr val="tx1"/>
                                            </a:solidFill>
                                            <a:latin typeface="Cambria Math"/>
                                          </a:rPr>
                                        </m:ctrlPr>
                                      </m:naryPr>
                                      <m:sub>
                                        <m:sSub>
                                          <m:sSubPr>
                                            <m:ctrlPr>
                                              <a:rPr lang="en-US" sz="1800" i="1" smtClean="0">
                                                <a:solidFill>
                                                  <a:schemeClr val="tx1"/>
                                                </a:solidFill>
                                                <a:latin typeface="Cambria Math"/>
                                              </a:rPr>
                                            </m:ctrlPr>
                                          </m:sSubPr>
                                          <m:e>
                                            <m:r>
                                              <m:rPr>
                                                <m:brk m:alnAt="7"/>
                                              </m:rPr>
                                              <a:rPr lang="en-US" sz="1800" b="0" i="1" smtClean="0">
                                                <a:solidFill>
                                                  <a:schemeClr val="tx1"/>
                                                </a:solidFill>
                                                <a:latin typeface="Cambria Math"/>
                                              </a:rPr>
                                              <m:t>𝑡</m:t>
                                            </m:r>
                                          </m:e>
                                          <m:sub>
                                            <m:r>
                                              <a:rPr lang="en-US" sz="1800" b="0" i="1" smtClean="0">
                                                <a:solidFill>
                                                  <a:schemeClr val="tx1"/>
                                                </a:solidFill>
                                                <a:latin typeface="Cambria Math"/>
                                              </a:rPr>
                                              <m:t>𝑘</m:t>
                                            </m:r>
                                          </m:sub>
                                        </m:sSub>
                                        <m:r>
                                          <m:rPr>
                                            <m:brk m:alnAt="7"/>
                                          </m:rPr>
                                          <a:rPr lang="en-US" sz="1800" b="0" i="1">
                                            <a:solidFill>
                                              <a:schemeClr val="tx1"/>
                                            </a:solidFill>
                                            <a:latin typeface="Cambria Math"/>
                                          </a:rPr>
                                          <m:t>∈</m:t>
                                        </m:r>
                                        <m:sSub>
                                          <m:sSubPr>
                                            <m:ctrlPr>
                                              <a:rPr lang="en-US" sz="1800" b="0" i="1" smtClean="0">
                                                <a:solidFill>
                                                  <a:schemeClr val="tx1"/>
                                                </a:solidFill>
                                                <a:latin typeface="Cambria Math"/>
                                              </a:rPr>
                                            </m:ctrlPr>
                                          </m:sSubPr>
                                          <m:e>
                                            <m:r>
                                              <a:rPr lang="en-US" sz="1800" b="0" i="1" smtClean="0">
                                                <a:solidFill>
                                                  <a:schemeClr val="tx1"/>
                                                </a:solidFill>
                                                <a:latin typeface="Cambria Math"/>
                                              </a:rPr>
                                              <m:t>𝐶</m:t>
                                            </m:r>
                                          </m:e>
                                          <m:sub>
                                            <m:r>
                                              <a:rPr lang="en-US" sz="1800" b="0" i="1" smtClean="0">
                                                <a:solidFill>
                                                  <a:schemeClr val="tx1"/>
                                                </a:solidFill>
                                                <a:latin typeface="Cambria Math"/>
                                              </a:rPr>
                                              <m:t>𝑖</m:t>
                                            </m:r>
                                          </m:sub>
                                        </m:sSub>
                                      </m:sub>
                                      <m:sup/>
                                      <m:e>
                                        <m:r>
                                          <a:rPr lang="en-US" sz="1800" b="0" i="1" smtClean="0">
                                            <a:solidFill>
                                              <a:schemeClr val="tx1"/>
                                            </a:solidFill>
                                            <a:latin typeface="Cambria Math"/>
                                          </a:rPr>
                                          <m:t>𝑐𝑜𝑢𝑛</m:t>
                                        </m:r>
                                        <m:sSub>
                                          <m:sSubPr>
                                            <m:ctrlPr>
                                              <a:rPr lang="en-US" sz="1800" b="0" i="1" smtClean="0">
                                                <a:solidFill>
                                                  <a:schemeClr val="tx1"/>
                                                </a:solidFill>
                                                <a:latin typeface="Cambria Math"/>
                                              </a:rPr>
                                            </m:ctrlPr>
                                          </m:sSubPr>
                                          <m:e>
                                            <m:r>
                                              <a:rPr lang="en-US" sz="1800" b="0" i="1">
                                                <a:solidFill>
                                                  <a:schemeClr val="tx1"/>
                                                </a:solidFill>
                                                <a:latin typeface="Cambria Math"/>
                                              </a:rPr>
                                              <m:t>𝑡</m:t>
                                            </m:r>
                                          </m:e>
                                          <m:sub>
                                            <m:sSub>
                                              <m:sSubPr>
                                                <m:ctrlPr>
                                                  <a:rPr lang="en-US" sz="1800" b="0" i="1" smtClean="0">
                                                    <a:solidFill>
                                                      <a:schemeClr val="tx1"/>
                                                    </a:solidFill>
                                                    <a:latin typeface="Cambria Math"/>
                                                  </a:rPr>
                                                </m:ctrlPr>
                                              </m:sSubPr>
                                              <m:e>
                                                <m:r>
                                                  <a:rPr lang="en-US" sz="1800" b="0" i="1" smtClean="0">
                                                    <a:solidFill>
                                                      <a:schemeClr val="tx1"/>
                                                    </a:solidFill>
                                                    <a:latin typeface="Cambria Math"/>
                                                  </a:rPr>
                                                  <m:t>𝐶</m:t>
                                                </m:r>
                                              </m:e>
                                              <m:sub>
                                                <m:r>
                                                  <a:rPr lang="en-US" sz="1800" b="0" i="1" smtClean="0">
                                                    <a:solidFill>
                                                      <a:schemeClr val="tx1"/>
                                                    </a:solidFill>
                                                    <a:latin typeface="Cambria Math"/>
                                                  </a:rPr>
                                                  <m:t>𝑖</m:t>
                                                </m:r>
                                              </m:sub>
                                            </m:sSub>
                                          </m:sub>
                                        </m:sSub>
                                        <m:r>
                                          <a:rPr lang="en-US" sz="1800" b="0" i="1">
                                            <a:solidFill>
                                              <a:schemeClr val="tx1"/>
                                            </a:solidFill>
                                            <a:latin typeface="Cambria Math"/>
                                          </a:rPr>
                                          <m:t>(</m:t>
                                        </m:r>
                                        <m:sSub>
                                          <m:sSubPr>
                                            <m:ctrlPr>
                                              <a:rPr lang="en-US" sz="1800" i="1" smtClean="0">
                                                <a:solidFill>
                                                  <a:schemeClr val="tx1"/>
                                                </a:solidFill>
                                                <a:latin typeface="Cambria Math"/>
                                              </a:rPr>
                                            </m:ctrlPr>
                                          </m:sSubPr>
                                          <m:e>
                                            <m:r>
                                              <a:rPr lang="en-US" sz="1800" b="0" i="1" smtClean="0">
                                                <a:solidFill>
                                                  <a:schemeClr val="tx1"/>
                                                </a:solidFill>
                                                <a:latin typeface="Cambria Math"/>
                                              </a:rPr>
                                              <m:t>𝑡</m:t>
                                            </m:r>
                                          </m:e>
                                          <m:sub>
                                            <m:r>
                                              <a:rPr lang="en-US" sz="1800" b="0" i="1" smtClean="0">
                                                <a:solidFill>
                                                  <a:schemeClr val="tx1"/>
                                                </a:solidFill>
                                                <a:latin typeface="Cambria Math"/>
                                              </a:rPr>
                                              <m:t>𝑘</m:t>
                                            </m:r>
                                          </m:sub>
                                        </m:sSub>
                                        <m:r>
                                          <a:rPr lang="en-US" sz="1800" b="0" i="1">
                                            <a:solidFill>
                                              <a:schemeClr val="tx1"/>
                                            </a:solidFill>
                                            <a:latin typeface="Cambria Math"/>
                                          </a:rPr>
                                          <m:t>)</m:t>
                                        </m:r>
                                      </m:e>
                                    </m:nary>
                                  </m:den>
                                </m:f>
                              </m:oMath>
                            </m:oMathPara>
                          </a14:m>
                          <a:endParaRPr lang="en-GB" sz="1800" dirty="0" smtClean="0"/>
                        </a:p>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391240565"/>
                  </p:ext>
                </p:extLst>
              </p:nvPr>
            </p:nvGraphicFramePr>
            <p:xfrm>
              <a:off x="2605224" y="3203555"/>
              <a:ext cx="8128000" cy="1009968"/>
            </p:xfrm>
            <a:graphic>
              <a:graphicData uri="http://schemas.openxmlformats.org/drawingml/2006/table">
                <a:tbl>
                  <a:tblPr firstRow="1" bandRow="1">
                    <a:tableStyleId>{5C22544A-7EE6-4342-B048-85BDC9FD1C3A}</a:tableStyleId>
                  </a:tblPr>
                  <a:tblGrid>
                    <a:gridCol w="4064000"/>
                    <a:gridCol w="4064000"/>
                  </a:tblGrid>
                  <a:tr h="1009968">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6"/>
                          <a:stretch>
                            <a:fillRect t="-606" r="-100000" b="-606"/>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6"/>
                          <a:stretch>
                            <a:fillRect l="-100000" t="-606" b="-606"/>
                          </a:stretch>
                        </a:blipFill>
                      </a:tcPr>
                    </a:tc>
                  </a:tr>
                </a:tbl>
              </a:graphicData>
            </a:graphic>
          </p:graphicFrame>
        </mc:Fallback>
      </mc:AlternateContent>
    </p:spTree>
    <p:extLst>
      <p:ext uri="{BB962C8B-B14F-4D97-AF65-F5344CB8AC3E}">
        <p14:creationId xmlns:p14="http://schemas.microsoft.com/office/powerpoint/2010/main" val="3919090556"/>
      </p:ext>
    </p:extLst>
  </p:cSld>
  <p:clrMapOvr>
    <a:masterClrMapping/>
  </p:clrMapOvr>
  <mc:AlternateContent xmlns:mc="http://schemas.openxmlformats.org/markup-compatibility/2006" xmlns:p14="http://schemas.microsoft.com/office/powerpoint/2010/main">
    <mc:Choice Requires="p14">
      <p:transition spd="slow" p14:dur="2000" advTm="36748"/>
    </mc:Choice>
    <mc:Fallback xmlns="">
      <p:transition spd="slow" advTm="3674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Contents</a:t>
            </a:r>
            <a:endParaRPr lang="en-US" dirty="0"/>
          </a:p>
        </p:txBody>
      </p:sp>
      <p:sp>
        <p:nvSpPr>
          <p:cNvPr id="7" name="Content Placeholder 6"/>
          <p:cNvSpPr>
            <a:spLocks noGrp="1"/>
          </p:cNvSpPr>
          <p:nvPr>
            <p:ph idx="1"/>
          </p:nvPr>
        </p:nvSpPr>
        <p:spPr/>
        <p:txBody>
          <a:bodyPr/>
          <a:lstStyle/>
          <a:p>
            <a:pPr eaLnBrk="1" hangingPunct="1"/>
            <a:r>
              <a:rPr lang="en-US" altLang="en-US" dirty="0"/>
              <a:t>Motivation</a:t>
            </a:r>
          </a:p>
          <a:p>
            <a:pPr eaLnBrk="1" hangingPunct="1"/>
            <a:endParaRPr lang="en-US" altLang="en-US" sz="800" dirty="0"/>
          </a:p>
          <a:p>
            <a:pPr eaLnBrk="1" hangingPunct="1"/>
            <a:r>
              <a:rPr lang="en-US" altLang="en-US" dirty="0"/>
              <a:t>Related Work</a:t>
            </a:r>
          </a:p>
          <a:p>
            <a:pPr eaLnBrk="1" hangingPunct="1"/>
            <a:endParaRPr lang="en-US" altLang="en-US" sz="800" dirty="0"/>
          </a:p>
          <a:p>
            <a:pPr eaLnBrk="1" hangingPunct="1"/>
            <a:r>
              <a:rPr lang="en-US" altLang="en-US" dirty="0"/>
              <a:t>Data</a:t>
            </a:r>
          </a:p>
          <a:p>
            <a:pPr eaLnBrk="1" hangingPunct="1"/>
            <a:endParaRPr lang="en-US" altLang="en-US" sz="800" dirty="0"/>
          </a:p>
          <a:p>
            <a:pPr eaLnBrk="1" hangingPunct="1"/>
            <a:r>
              <a:rPr lang="en-US" altLang="en-US" dirty="0"/>
              <a:t>Methodology</a:t>
            </a:r>
          </a:p>
          <a:p>
            <a:pPr eaLnBrk="1" hangingPunct="1"/>
            <a:endParaRPr lang="en-US" altLang="en-US" sz="800" dirty="0"/>
          </a:p>
          <a:p>
            <a:pPr eaLnBrk="1" hangingPunct="1"/>
            <a:r>
              <a:rPr lang="en-US" altLang="en-US" dirty="0"/>
              <a:t>Evaluation</a:t>
            </a:r>
          </a:p>
          <a:p>
            <a:pPr eaLnBrk="1" hangingPunct="1"/>
            <a:endParaRPr lang="en-US" altLang="en-US" sz="800" dirty="0"/>
          </a:p>
          <a:p>
            <a:pPr eaLnBrk="1" hangingPunct="1"/>
            <a:r>
              <a:rPr lang="en-US" altLang="en-US" dirty="0"/>
              <a:t>Conclusion</a:t>
            </a:r>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266603303"/>
      </p:ext>
    </p:extLst>
  </p:cSld>
  <p:clrMapOvr>
    <a:masterClrMapping/>
  </p:clrMapOvr>
  <mc:AlternateContent xmlns:mc="http://schemas.openxmlformats.org/markup-compatibility/2006" xmlns:p14="http://schemas.microsoft.com/office/powerpoint/2010/main">
    <mc:Choice Requires="p14">
      <p:transition spd="slow" p14:dur="2000" advTm="25805"/>
    </mc:Choice>
    <mc:Fallback xmlns="">
      <p:transition spd="slow" advTm="2580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Term Selection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use </a:t>
                </a:r>
                <a:r>
                  <a:rPr lang="en-US" b="1" dirty="0" smtClean="0"/>
                  <a:t>Domain Consensus </a:t>
                </a:r>
                <a:r>
                  <a:rPr lang="en-US" b="1" dirty="0"/>
                  <a:t>(</a:t>
                </a:r>
                <a:r>
                  <a:rPr lang="en-US" b="1" dirty="0" smtClean="0"/>
                  <a:t>DC)</a:t>
                </a:r>
                <a:r>
                  <a:rPr lang="en-US" dirty="0" smtClean="0"/>
                  <a:t> </a:t>
                </a:r>
                <a:r>
                  <a:rPr lang="en-US" dirty="0"/>
                  <a:t>to find </a:t>
                </a:r>
                <a:r>
                  <a:rPr lang="en-US" dirty="0" smtClean="0"/>
                  <a:t>terms that are prevalent in our domain (as an entropy-based method it obtains maximum when the word appears relatively equally often in all the documents in our domain):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sSub>
                        <m:sSubPr>
                          <m:ctrlPr>
                            <a:rPr lang="en-US" b="0" i="1" smtClean="0">
                              <a:latin typeface="Cambria Math"/>
                            </a:rPr>
                          </m:ctrlPr>
                        </m:sSubPr>
                        <m:e>
                          <m:r>
                            <a:rPr lang="en-US" b="0" i="1" smtClean="0">
                              <a:latin typeface="Cambria Math"/>
                            </a:rPr>
                            <m:t>𝐶</m:t>
                          </m:r>
                        </m:e>
                        <m:sub>
                          <m:r>
                            <a:rPr lang="en-US" b="0" i="1" smtClean="0">
                              <a:latin typeface="Cambria Math"/>
                            </a:rPr>
                            <m:t>𝐷</m:t>
                          </m:r>
                        </m:sub>
                      </m:sSub>
                      <m:d>
                        <m:dPr>
                          <m:ctrlPr>
                            <a:rPr lang="en-US" b="0" i="1" smtClean="0">
                              <a:latin typeface="Cambria Math"/>
                            </a:rPr>
                          </m:ctrlPr>
                        </m:dPr>
                        <m:e>
                          <m:r>
                            <a:rPr lang="en-US" b="0" i="1" smtClean="0">
                              <a:latin typeface="Cambria Math"/>
                            </a:rPr>
                            <m:t>𝑡</m:t>
                          </m:r>
                        </m:e>
                      </m:d>
                      <m:r>
                        <a:rPr lang="en-US" b="0" i="1" smtClean="0">
                          <a:latin typeface="Cambria Math"/>
                        </a:rPr>
                        <m:t>=</m:t>
                      </m:r>
                      <m:r>
                        <a:rPr lang="en-US" b="0" i="0" smtClean="0">
                          <a:latin typeface="Cambria Math"/>
                        </a:rPr>
                        <m:t>−</m:t>
                      </m:r>
                      <m:nary>
                        <m:naryPr>
                          <m:chr m:val="∑"/>
                          <m:supHide m:val="on"/>
                          <m:ctrlPr>
                            <a:rPr lang="en-US" b="0" i="1" smtClean="0">
                              <a:latin typeface="Cambria Math"/>
                            </a:rPr>
                          </m:ctrlPr>
                        </m:naryPr>
                        <m:sub>
                          <m:sSub>
                            <m:sSubPr>
                              <m:ctrlPr>
                                <a:rPr lang="en-US" b="0" i="1" smtClean="0">
                                  <a:latin typeface="Cambria Math"/>
                                </a:rPr>
                              </m:ctrlPr>
                            </m:sSubPr>
                            <m:e>
                              <m:r>
                                <a:rPr lang="en-US" b="0" i="1" smtClean="0">
                                  <a:latin typeface="Cambria Math"/>
                                </a:rPr>
                                <m:t>𝑑</m:t>
                              </m:r>
                            </m:e>
                            <m:sub>
                              <m:r>
                                <a:rPr lang="en-US" b="0" i="1" smtClean="0">
                                  <a:latin typeface="Cambria Math"/>
                                </a:rPr>
                                <m:t>𝑖</m:t>
                              </m:r>
                            </m:sub>
                          </m:sSub>
                          <m:r>
                            <a:rPr lang="en-US" b="0" i="1" smtClean="0">
                              <a:latin typeface="Cambria Math"/>
                            </a:rPr>
                            <m:t>∈</m:t>
                          </m:r>
                          <m:r>
                            <m:rPr>
                              <m:sty m:val="p"/>
                            </m:rPr>
                            <a:rPr lang="en-US" b="0" i="1" smtClean="0">
                              <a:latin typeface="Cambria Math"/>
                            </a:rPr>
                            <m:t>D</m:t>
                          </m:r>
                        </m:sub>
                        <m:sup/>
                        <m:e>
                          <m:r>
                            <a:rPr lang="en-US" b="0" i="1" smtClean="0">
                              <a:latin typeface="Cambria Math"/>
                            </a:rPr>
                            <m:t>𝑛</m:t>
                          </m:r>
                          <m:r>
                            <a:rPr lang="en-US" b="0" i="1" smtClean="0">
                              <a:latin typeface="Cambria Math"/>
                            </a:rPr>
                            <m:t>_</m:t>
                          </m:r>
                          <m:r>
                            <a:rPr lang="en-US" b="0" i="1" smtClean="0">
                              <a:latin typeface="Cambria Math"/>
                            </a:rPr>
                            <m:t>𝑓𝑟𝑒𝑞</m:t>
                          </m:r>
                          <m:d>
                            <m:dPr>
                              <m:ctrlPr>
                                <a:rPr lang="en-US" b="0" i="1" smtClean="0">
                                  <a:latin typeface="Cambria Math"/>
                                </a:rPr>
                              </m:ctrlPr>
                            </m:dPr>
                            <m:e>
                              <m:r>
                                <a:rPr lang="en-US" b="0" i="1" smtClean="0">
                                  <a:latin typeface="Cambria Math"/>
                                </a:rPr>
                                <m:t>𝑡</m:t>
                              </m:r>
                              <m:r>
                                <a:rPr lang="en-US" b="0" i="1" smtClean="0">
                                  <a:latin typeface="Cambria Math"/>
                                </a:rPr>
                                <m:t>,</m:t>
                              </m:r>
                              <m:sSub>
                                <m:sSubPr>
                                  <m:ctrlPr>
                                    <a:rPr lang="en-US" b="0" i="1" smtClean="0">
                                      <a:latin typeface="Cambria Math"/>
                                    </a:rPr>
                                  </m:ctrlPr>
                                </m:sSubPr>
                                <m:e>
                                  <m:r>
                                    <a:rPr lang="en-US" b="0" i="1" smtClean="0">
                                      <a:latin typeface="Cambria Math"/>
                                    </a:rPr>
                                    <m:t>𝑑</m:t>
                                  </m:r>
                                </m:e>
                                <m:sub>
                                  <m:r>
                                    <a:rPr lang="en-US" b="0" i="1" smtClean="0">
                                      <a:latin typeface="Cambria Math"/>
                                    </a:rPr>
                                    <m:t>𝑖</m:t>
                                  </m:r>
                                </m:sub>
                              </m:sSub>
                            </m:e>
                          </m:d>
                          <m:r>
                            <a:rPr lang="en-US" b="0" i="1" smtClean="0">
                              <a:latin typeface="Cambria Math"/>
                              <a:ea typeface="Cambria Math"/>
                            </a:rPr>
                            <m:t>×</m:t>
                          </m:r>
                          <m:r>
                            <m:rPr>
                              <m:sty m:val="p"/>
                            </m:rPr>
                            <a:rPr lang="en-US" b="0" i="0" smtClean="0">
                              <a:latin typeface="Cambria Math"/>
                            </a:rPr>
                            <m:t>log</m:t>
                          </m:r>
                          <m:r>
                            <a:rPr lang="en-US" b="0" i="1" smtClean="0">
                              <a:latin typeface="Cambria Math"/>
                            </a:rPr>
                            <m:t>⁡(</m:t>
                          </m:r>
                          <m:r>
                            <a:rPr lang="en-US" i="1">
                              <a:latin typeface="Cambria Math"/>
                            </a:rPr>
                            <m:t>𝑛</m:t>
                          </m:r>
                          <m:r>
                            <a:rPr lang="en-US" i="1">
                              <a:latin typeface="Cambria Math"/>
                            </a:rPr>
                            <m:t>_</m:t>
                          </m:r>
                          <m:r>
                            <a:rPr lang="en-US" b="0" i="1" smtClean="0">
                              <a:latin typeface="Cambria Math"/>
                            </a:rPr>
                            <m:t>𝑓𝑟𝑒𝑞</m:t>
                          </m:r>
                          <m:r>
                            <a:rPr lang="en-US" i="1">
                              <a:latin typeface="Cambria Math"/>
                            </a:rPr>
                            <m:t>(</m:t>
                          </m:r>
                          <m:r>
                            <a:rPr lang="en-US" i="1">
                              <a:latin typeface="Cambria Math"/>
                            </a:rPr>
                            <m:t>𝑡</m:t>
                          </m:r>
                          <m:r>
                            <a:rPr lang="en-US" i="1">
                              <a:latin typeface="Cambria Math"/>
                            </a:rPr>
                            <m:t>,</m:t>
                          </m:r>
                          <m:sSub>
                            <m:sSubPr>
                              <m:ctrlPr>
                                <a:rPr lang="en-US" b="0" i="1" smtClean="0">
                                  <a:latin typeface="Cambria Math"/>
                                </a:rPr>
                              </m:ctrlPr>
                            </m:sSubPr>
                            <m:e>
                              <m:r>
                                <a:rPr lang="en-US" i="1">
                                  <a:latin typeface="Cambria Math"/>
                                </a:rPr>
                                <m:t>𝑑</m:t>
                              </m:r>
                            </m:e>
                            <m:sub>
                              <m:r>
                                <a:rPr lang="en-US" b="0" i="1" smtClean="0">
                                  <a:latin typeface="Cambria Math"/>
                                </a:rPr>
                                <m:t>𝑖</m:t>
                              </m:r>
                            </m:sub>
                          </m:sSub>
                          <m:r>
                            <a:rPr lang="en-US" b="0" i="1" smtClean="0">
                              <a:latin typeface="Cambria Math"/>
                            </a:rPr>
                            <m:t>))</m:t>
                          </m:r>
                        </m:e>
                      </m:nary>
                    </m:oMath>
                  </m:oMathPara>
                </a14:m>
                <a:endParaRPr lang="en-GB" dirty="0" smtClean="0"/>
              </a:p>
              <a:p>
                <a:pPr marL="0" indent="0">
                  <a:buNone/>
                </a:pPr>
                <a:endParaRPr lang="en-GB" dirty="0" smtClean="0"/>
              </a:p>
              <a:p>
                <a:pPr marL="0" indent="0">
                  <a:buNone/>
                </a:pPr>
                <a:r>
                  <a:rPr lang="en-US" dirty="0" smtClean="0"/>
                  <a:t>    </a:t>
                </a:r>
                <a:r>
                  <a:rPr lang="en-US" dirty="0"/>
                  <a:t>where:</a:t>
                </a:r>
              </a:p>
              <a:p>
                <a:pPr marL="1085850" lvl="2" indent="-285750"/>
                <a14:m>
                  <m:oMath xmlns:m="http://schemas.openxmlformats.org/officeDocument/2006/math">
                    <m:r>
                      <a:rPr lang="en-US" sz="2400" i="1">
                        <a:latin typeface="Cambria Math"/>
                      </a:rPr>
                      <m:t>𝑡</m:t>
                    </m:r>
                    <m:r>
                      <a:rPr lang="en-US" sz="2400" i="1">
                        <a:latin typeface="Cambria Math"/>
                      </a:rPr>
                      <m:t> </m:t>
                    </m:r>
                  </m:oMath>
                </a14:m>
                <a:r>
                  <a:rPr lang="en-GB" sz="2400" dirty="0"/>
                  <a:t>is a found </a:t>
                </a:r>
                <a:r>
                  <a:rPr lang="en-GB" sz="2400" dirty="0" smtClean="0"/>
                  <a:t>term and </a:t>
                </a:r>
                <a14:m>
                  <m:oMath xmlns:m="http://schemas.openxmlformats.org/officeDocument/2006/math">
                    <m:r>
                      <a:rPr lang="en-US" sz="2400" i="1">
                        <a:latin typeface="Cambria Math"/>
                      </a:rPr>
                      <m:t>𝑑</m:t>
                    </m:r>
                  </m:oMath>
                </a14:m>
                <a:r>
                  <a:rPr lang="en-GB" sz="2400" dirty="0"/>
                  <a:t> is a document in our corpus </a:t>
                </a:r>
                <a14:m>
                  <m:oMath xmlns:m="http://schemas.openxmlformats.org/officeDocument/2006/math">
                    <m:r>
                      <a:rPr lang="en-GB" sz="2400" i="1" dirty="0">
                        <a:latin typeface="Cambria Math"/>
                      </a:rPr>
                      <m:t>𝐷</m:t>
                    </m:r>
                  </m:oMath>
                </a14:m>
                <a:endParaRPr lang="en-GB" sz="2400" dirty="0" smtClean="0"/>
              </a:p>
              <a:p>
                <a:pPr marL="1085850" lvl="2" indent="-285750"/>
                <a14:m>
                  <m:oMath xmlns:m="http://schemas.openxmlformats.org/officeDocument/2006/math">
                    <m:r>
                      <a:rPr lang="en-US" sz="2400" b="0" i="1" smtClean="0">
                        <a:latin typeface="Cambria Math"/>
                      </a:rPr>
                      <m:t>𝑐𝑜𝑢𝑛𝑡</m:t>
                    </m:r>
                    <m:r>
                      <a:rPr lang="en-US" sz="2400" b="0" i="1" smtClean="0">
                        <a:latin typeface="Cambria Math"/>
                      </a:rPr>
                      <m:t>(</m:t>
                    </m:r>
                    <m:r>
                      <a:rPr lang="en-US" sz="2400" b="0" i="1" smtClean="0">
                        <a:latin typeface="Cambria Math"/>
                      </a:rPr>
                      <m:t>𝑡</m:t>
                    </m:r>
                    <m:r>
                      <a:rPr lang="en-US" sz="2400" b="0" i="1" smtClean="0">
                        <a:latin typeface="Cambria Math"/>
                      </a:rPr>
                      <m:t>,</m:t>
                    </m:r>
                    <m:r>
                      <a:rPr lang="en-US" sz="2400" b="0" i="1" smtClean="0">
                        <a:latin typeface="Cambria Math"/>
                      </a:rPr>
                      <m:t>𝑑</m:t>
                    </m:r>
                    <m:r>
                      <a:rPr lang="en-US" sz="2400" b="0" i="1" smtClean="0">
                        <a:latin typeface="Cambria Math"/>
                      </a:rPr>
                      <m:t>)</m:t>
                    </m:r>
                  </m:oMath>
                </a14:m>
                <a:r>
                  <a:rPr lang="en-GB" sz="2400" dirty="0"/>
                  <a:t> is the number of times term </a:t>
                </a:r>
                <a14:m>
                  <m:oMath xmlns:m="http://schemas.openxmlformats.org/officeDocument/2006/math">
                    <m:r>
                      <a:rPr lang="en-US" sz="2400" i="1" dirty="0">
                        <a:latin typeface="Cambria Math"/>
                      </a:rPr>
                      <m:t>𝑡</m:t>
                    </m:r>
                  </m:oMath>
                </a14:m>
                <a:r>
                  <a:rPr lang="en-GB" sz="2400" dirty="0"/>
                  <a:t> </a:t>
                </a:r>
                <a:r>
                  <a:rPr lang="en-GB" sz="2400" dirty="0" smtClean="0"/>
                  <a:t>appears in document </a:t>
                </a:r>
                <a14:m>
                  <m:oMath xmlns:m="http://schemas.openxmlformats.org/officeDocument/2006/math">
                    <m:r>
                      <a:rPr lang="en-US" sz="2400" i="1">
                        <a:latin typeface="Cambria Math"/>
                      </a:rPr>
                      <m:t>𝑑</m:t>
                    </m:r>
                  </m:oMath>
                </a14:m>
                <a:r>
                  <a:rPr lang="en-GB" sz="2400" dirty="0" smtClean="0"/>
                  <a:t> </a:t>
                </a:r>
              </a:p>
              <a:p>
                <a:pPr marL="1085850" lvl="2" indent="-285750"/>
                <a14:m>
                  <m:oMath xmlns:m="http://schemas.openxmlformats.org/officeDocument/2006/math">
                    <m:r>
                      <a:rPr lang="en-US" sz="2400" i="1">
                        <a:latin typeface="Cambria Math"/>
                      </a:rPr>
                      <m:t>𝑛</m:t>
                    </m:r>
                    <m:r>
                      <a:rPr lang="en-US" sz="2400" i="1">
                        <a:latin typeface="Cambria Math"/>
                      </a:rPr>
                      <m:t>_</m:t>
                    </m:r>
                    <m:r>
                      <a:rPr lang="en-US" sz="2400" b="0" i="1" smtClean="0">
                        <a:latin typeface="Cambria Math"/>
                      </a:rPr>
                      <m:t>𝑓𝑟𝑒𝑞</m:t>
                    </m:r>
                    <m:d>
                      <m:dPr>
                        <m:ctrlPr>
                          <a:rPr lang="en-US" sz="2400" i="1">
                            <a:latin typeface="Cambria Math"/>
                          </a:rPr>
                        </m:ctrlPr>
                      </m:dPr>
                      <m:e>
                        <m:r>
                          <a:rPr lang="en-US" sz="2400" i="1">
                            <a:latin typeface="Cambria Math"/>
                          </a:rPr>
                          <m:t>𝑡</m:t>
                        </m:r>
                        <m:r>
                          <a:rPr lang="en-US" sz="2400" i="1">
                            <a:latin typeface="Cambria Math"/>
                          </a:rPr>
                          <m:t>,</m:t>
                        </m:r>
                        <m:r>
                          <a:rPr lang="en-US" sz="2400" i="1">
                            <a:latin typeface="Cambria Math"/>
                          </a:rPr>
                          <m:t>𝑑</m:t>
                        </m:r>
                      </m:e>
                    </m:d>
                  </m:oMath>
                </a14:m>
                <a:r>
                  <a:rPr lang="en-GB" sz="2400" dirty="0" smtClean="0"/>
                  <a:t> is the normalized (relative to all freq.) frequency of </a:t>
                </a:r>
                <a14:m>
                  <m:oMath xmlns:m="http://schemas.openxmlformats.org/officeDocument/2006/math">
                    <m:r>
                      <a:rPr lang="en-US" sz="2400" i="1">
                        <a:latin typeface="Cambria Math"/>
                      </a:rPr>
                      <m:t>𝑡</m:t>
                    </m:r>
                  </m:oMath>
                </a14:m>
                <a:r>
                  <a:rPr lang="en-GB" sz="2400" dirty="0" smtClean="0"/>
                  <a:t> in </a:t>
                </a:r>
                <a14:m>
                  <m:oMath xmlns:m="http://schemas.openxmlformats.org/officeDocument/2006/math">
                    <m:r>
                      <a:rPr lang="en-US" sz="2400" i="1">
                        <a:latin typeface="Cambria Math"/>
                      </a:rPr>
                      <m:t>𝑑</m:t>
                    </m:r>
                  </m:oMath>
                </a14:m>
                <a:endParaRPr lang="en-GB" sz="2400" dirty="0" smtClean="0"/>
              </a:p>
              <a:p>
                <a:pPr marL="1085850" lvl="2" indent="-285750"/>
                <a14:m>
                  <m:oMath xmlns:m="http://schemas.openxmlformats.org/officeDocument/2006/math">
                    <m:r>
                      <a:rPr lang="en-US" sz="2400" i="1">
                        <a:latin typeface="Cambria Math"/>
                      </a:rPr>
                      <m:t>𝑓𝑟𝑒𝑞</m:t>
                    </m:r>
                    <m:d>
                      <m:dPr>
                        <m:ctrlPr>
                          <a:rPr lang="en-US" sz="2400" i="1">
                            <a:latin typeface="Cambria Math"/>
                          </a:rPr>
                        </m:ctrlPr>
                      </m:dPr>
                      <m:e>
                        <m:r>
                          <a:rPr lang="en-US" sz="2400" i="1">
                            <a:latin typeface="Cambria Math"/>
                          </a:rPr>
                          <m:t>𝑡</m:t>
                        </m:r>
                        <m:r>
                          <a:rPr lang="en-US" sz="2400" i="1">
                            <a:latin typeface="Cambria Math"/>
                          </a:rPr>
                          <m:t>,</m:t>
                        </m:r>
                        <m:r>
                          <a:rPr lang="en-US" sz="2400" i="1">
                            <a:latin typeface="Cambria Math"/>
                          </a:rPr>
                          <m:t>𝑑</m:t>
                        </m:r>
                      </m:e>
                    </m:d>
                  </m:oMath>
                </a14:m>
                <a:r>
                  <a:rPr lang="en-GB" sz="2400" dirty="0" smtClean="0"/>
                  <a:t> is the frequency of </a:t>
                </a:r>
                <a14:m>
                  <m:oMath xmlns:m="http://schemas.openxmlformats.org/officeDocument/2006/math">
                    <m:r>
                      <a:rPr lang="en-US" sz="2400" i="1">
                        <a:latin typeface="Cambria Math"/>
                      </a:rPr>
                      <m:t>𝑡</m:t>
                    </m:r>
                  </m:oMath>
                </a14:m>
                <a:r>
                  <a:rPr lang="en-GB" sz="2400" dirty="0"/>
                  <a:t> in </a:t>
                </a:r>
                <a14:m>
                  <m:oMath xmlns:m="http://schemas.openxmlformats.org/officeDocument/2006/math">
                    <m:r>
                      <a:rPr lang="en-US" sz="2400" i="1">
                        <a:latin typeface="Cambria Math"/>
                      </a:rPr>
                      <m:t>𝑑</m:t>
                    </m:r>
                  </m:oMath>
                </a14:m>
                <a:r>
                  <a:rPr lang="en-GB" sz="2400" dirty="0" smtClean="0"/>
                  <a:t> (relative to all terms in d)</a:t>
                </a:r>
                <a:endParaRPr lang="en-GB" sz="2400" dirty="0"/>
              </a:p>
              <a:p>
                <a:pPr marL="1085850" lvl="2" indent="-285750"/>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b="-1024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dirty="0" smtClean="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20</a:t>
            </a:fld>
            <a:endParaRPr lang="en-US">
              <a:solidFill>
                <a:srgbClr val="000000"/>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965131890"/>
                  </p:ext>
                </p:extLst>
              </p:nvPr>
            </p:nvGraphicFramePr>
            <p:xfrm>
              <a:off x="2400504" y="3694878"/>
              <a:ext cx="8128000" cy="738442"/>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𝑛</m:t>
                                </m:r>
                                <m:r>
                                  <a:rPr lang="en-US" b="0" i="1" smtClean="0">
                                    <a:solidFill>
                                      <a:schemeClr val="tx1"/>
                                    </a:solidFill>
                                    <a:latin typeface="Cambria Math"/>
                                  </a:rPr>
                                  <m:t>_</m:t>
                                </m:r>
                                <m:r>
                                  <a:rPr lang="en-US" b="0" i="1" smtClean="0">
                                    <a:solidFill>
                                      <a:schemeClr val="tx1"/>
                                    </a:solidFill>
                                    <a:latin typeface="Cambria Math"/>
                                  </a:rPr>
                                  <m:t>𝑓𝑟𝑒𝑞</m:t>
                                </m:r>
                                <m:d>
                                  <m:dPr>
                                    <m:ctrlPr>
                                      <a:rPr lang="en-US" b="0" i="1" smtClean="0">
                                        <a:solidFill>
                                          <a:schemeClr val="tx1"/>
                                        </a:solidFill>
                                        <a:latin typeface="Cambria Math"/>
                                      </a:rPr>
                                    </m:ctrlPr>
                                  </m:dPr>
                                  <m:e>
                                    <m:r>
                                      <a:rPr lang="en-US" b="0" i="1" smtClean="0">
                                        <a:solidFill>
                                          <a:schemeClr val="tx1"/>
                                        </a:solidFill>
                                        <a:latin typeface="Cambria Math"/>
                                      </a:rPr>
                                      <m:t>𝑡</m:t>
                                    </m:r>
                                    <m:r>
                                      <a:rPr lang="en-US" b="0" i="1" smtClean="0">
                                        <a:solidFill>
                                          <a:schemeClr val="tx1"/>
                                        </a:solidFill>
                                        <a:latin typeface="Cambria Math"/>
                                      </a:rPr>
                                      <m:t>,</m:t>
                                    </m:r>
                                    <m:r>
                                      <a:rPr lang="en-US" b="0" i="1" smtClean="0">
                                        <a:solidFill>
                                          <a:schemeClr val="tx1"/>
                                        </a:solidFill>
                                        <a:latin typeface="Cambria Math"/>
                                      </a:rPr>
                                      <m:t>𝑑</m:t>
                                    </m:r>
                                  </m:e>
                                </m:d>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𝑓𝑟𝑒𝑞</m:t>
                                    </m:r>
                                    <m:r>
                                      <a:rPr lang="en-US" b="0" i="1" smtClean="0">
                                        <a:solidFill>
                                          <a:schemeClr val="tx1"/>
                                        </a:solidFill>
                                        <a:latin typeface="Cambria Math"/>
                                      </a:rPr>
                                      <m:t>(</m:t>
                                    </m:r>
                                    <m:r>
                                      <a:rPr lang="en-US" b="0" i="1" smtClean="0">
                                        <a:solidFill>
                                          <a:schemeClr val="tx1"/>
                                        </a:solidFill>
                                        <a:latin typeface="Cambria Math"/>
                                      </a:rPr>
                                      <m:t>𝑡</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num>
                                  <m:den>
                                    <m:nary>
                                      <m:naryPr>
                                        <m:chr m:val="∑"/>
                                        <m:supHide m:val="on"/>
                                        <m:ctrlPr>
                                          <a:rPr lang="en-US" b="0" i="1" smtClean="0">
                                            <a:solidFill>
                                              <a:schemeClr val="tx1"/>
                                            </a:solidFill>
                                            <a:latin typeface="Cambria Math"/>
                                          </a:rPr>
                                        </m:ctrlPr>
                                      </m:naryPr>
                                      <m:sub>
                                        <m:sSub>
                                          <m:sSubPr>
                                            <m:ctrlPr>
                                              <a:rPr lang="en-US" b="0" i="1" smtClean="0">
                                                <a:solidFill>
                                                  <a:schemeClr val="tx1"/>
                                                </a:solidFill>
                                                <a:latin typeface="Cambria Math"/>
                                              </a:rPr>
                                            </m:ctrlPr>
                                          </m:sSubPr>
                                          <m:e>
                                            <m:r>
                                              <m:rPr>
                                                <m:brk m:alnAt="7"/>
                                              </m:rPr>
                                              <a:rPr lang="en-US" b="0" i="1" smtClean="0">
                                                <a:solidFill>
                                                  <a:schemeClr val="tx1"/>
                                                </a:solidFill>
                                                <a:latin typeface="Cambria Math"/>
                                              </a:rPr>
                                              <m:t>𝑑</m:t>
                                            </m:r>
                                          </m:e>
                                          <m:sub>
                                            <m:r>
                                              <a:rPr lang="en-US" b="0" i="1" smtClean="0">
                                                <a:solidFill>
                                                  <a:schemeClr val="tx1"/>
                                                </a:solidFill>
                                                <a:latin typeface="Cambria Math"/>
                                              </a:rPr>
                                              <m:t>𝑗</m:t>
                                            </m:r>
                                          </m:sub>
                                        </m:sSub>
                                        <m:r>
                                          <m:rPr>
                                            <m:brk m:alnAt="7"/>
                                          </m:rPr>
                                          <a:rPr lang="en-US" i="1">
                                            <a:solidFill>
                                              <a:schemeClr val="tx1"/>
                                            </a:solidFill>
                                            <a:latin typeface="Cambria Math"/>
                                          </a:rPr>
                                          <m:t>∈</m:t>
                                        </m:r>
                                        <m:r>
                                          <m:rPr>
                                            <m:sty m:val="p"/>
                                          </m:rPr>
                                          <a:rPr lang="en-US" i="1">
                                            <a:solidFill>
                                              <a:schemeClr val="tx1"/>
                                            </a:solidFill>
                                            <a:latin typeface="Cambria Math"/>
                                          </a:rPr>
                                          <m:t>D</m:t>
                                        </m:r>
                                      </m:sub>
                                      <m:sup/>
                                      <m:e>
                                        <m:r>
                                          <a:rPr lang="en-US" b="0" i="1" smtClean="0">
                                            <a:solidFill>
                                              <a:schemeClr val="tx1"/>
                                            </a:solidFill>
                                            <a:latin typeface="Cambria Math"/>
                                          </a:rPr>
                                          <m:t>𝑓𝑟𝑒𝑞</m:t>
                                        </m:r>
                                        <m:r>
                                          <a:rPr lang="en-US" b="0" i="1" smtClean="0">
                                            <a:solidFill>
                                              <a:schemeClr val="tx1"/>
                                            </a:solidFill>
                                            <a:latin typeface="Cambria Math"/>
                                          </a:rPr>
                                          <m:t>(</m:t>
                                        </m:r>
                                        <m:r>
                                          <a:rPr lang="en-US" b="0" i="1" smtClean="0">
                                            <a:solidFill>
                                              <a:schemeClr val="tx1"/>
                                            </a:solidFill>
                                            <a:latin typeface="Cambria Math"/>
                                          </a:rPr>
                                          <m:t>𝑡</m:t>
                                        </m:r>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𝑗</m:t>
                                            </m:r>
                                          </m:sub>
                                        </m:sSub>
                                        <m:r>
                                          <a:rPr lang="en-US" b="0" i="1" smtClean="0">
                                            <a:solidFill>
                                              <a:schemeClr val="tx1"/>
                                            </a:solidFill>
                                            <a:latin typeface="Cambria Math"/>
                                          </a:rPr>
                                          <m:t>)</m:t>
                                        </m:r>
                                      </m:e>
                                    </m:nary>
                                  </m:den>
                                </m:f>
                              </m:oMath>
                            </m:oMathPara>
                          </a14:m>
                          <a:endParaRPr lang="en-GB"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a:rPr>
                                  <m:t>𝑓𝑟𝑒𝑞</m:t>
                                </m:r>
                                <m:d>
                                  <m:dPr>
                                    <m:ctrlPr>
                                      <a:rPr lang="en-US" b="0" i="1" smtClean="0">
                                        <a:solidFill>
                                          <a:schemeClr val="tx1"/>
                                        </a:solidFill>
                                        <a:latin typeface="Cambria Math"/>
                                      </a:rPr>
                                    </m:ctrlPr>
                                  </m:dPr>
                                  <m:e>
                                    <m:r>
                                      <a:rPr lang="en-US" b="0" i="1" smtClean="0">
                                        <a:solidFill>
                                          <a:schemeClr val="tx1"/>
                                        </a:solidFill>
                                        <a:latin typeface="Cambria Math"/>
                                      </a:rPr>
                                      <m:t>𝑡</m:t>
                                    </m:r>
                                    <m:r>
                                      <a:rPr lang="en-US" b="0" i="1" smtClean="0">
                                        <a:solidFill>
                                          <a:schemeClr val="tx1"/>
                                        </a:solidFill>
                                        <a:latin typeface="Cambria Math"/>
                                      </a:rPr>
                                      <m:t>,</m:t>
                                    </m:r>
                                    <m:r>
                                      <a:rPr lang="en-US" b="0" i="1" smtClean="0">
                                        <a:solidFill>
                                          <a:schemeClr val="tx1"/>
                                        </a:solidFill>
                                        <a:latin typeface="Cambria Math"/>
                                      </a:rPr>
                                      <m:t>𝑑</m:t>
                                    </m:r>
                                  </m:e>
                                </m:d>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𝑐𝑜𝑢𝑛𝑡</m:t>
                                    </m:r>
                                    <m:r>
                                      <a:rPr lang="en-US" b="0" i="1" smtClean="0">
                                        <a:solidFill>
                                          <a:schemeClr val="tx1"/>
                                        </a:solidFill>
                                        <a:latin typeface="Cambria Math"/>
                                      </a:rPr>
                                      <m:t>(</m:t>
                                    </m:r>
                                    <m:r>
                                      <a:rPr lang="en-US" b="0" i="1" smtClean="0">
                                        <a:solidFill>
                                          <a:schemeClr val="tx1"/>
                                        </a:solidFill>
                                        <a:latin typeface="Cambria Math"/>
                                      </a:rPr>
                                      <m:t>𝑡</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num>
                                  <m:den>
                                    <m:nary>
                                      <m:naryPr>
                                        <m:chr m:val="∑"/>
                                        <m:supHide m:val="on"/>
                                        <m:ctrlPr>
                                          <a:rPr lang="en-US" b="0" i="1" smtClean="0">
                                            <a:solidFill>
                                              <a:schemeClr val="tx1"/>
                                            </a:solidFill>
                                            <a:latin typeface="Cambria Math"/>
                                          </a:rPr>
                                        </m:ctrlPr>
                                      </m:naryPr>
                                      <m:sub>
                                        <m:sSub>
                                          <m:sSubPr>
                                            <m:ctrlPr>
                                              <a:rPr lang="en-US" b="1" i="1" smtClean="0">
                                                <a:solidFill>
                                                  <a:schemeClr val="tx1"/>
                                                </a:solidFill>
                                                <a:latin typeface="Cambria Math"/>
                                              </a:rPr>
                                            </m:ctrlPr>
                                          </m:sSubPr>
                                          <m:e>
                                            <m:r>
                                              <m:rPr>
                                                <m:brk m:alnAt="7"/>
                                              </m:rPr>
                                              <a:rPr lang="en-US" b="0" i="1" smtClean="0">
                                                <a:solidFill>
                                                  <a:schemeClr val="tx1"/>
                                                </a:solidFill>
                                                <a:latin typeface="Cambria Math"/>
                                              </a:rPr>
                                              <m:t>𝑡</m:t>
                                            </m:r>
                                          </m:e>
                                          <m:sub>
                                            <m:r>
                                              <m:rPr>
                                                <m:brk m:alnAt="7"/>
                                              </m:rPr>
                                              <a:rPr lang="en-US" b="1" i="1" smtClean="0">
                                                <a:solidFill>
                                                  <a:schemeClr val="tx1"/>
                                                </a:solidFill>
                                                <a:latin typeface="Cambria Math"/>
                                              </a:rPr>
                                              <m:t>𝒌</m:t>
                                            </m:r>
                                          </m:sub>
                                        </m:sSub>
                                        <m:r>
                                          <m:rPr>
                                            <m:brk m:alnAt="7"/>
                                          </m:rPr>
                                          <a:rPr lang="en-US" i="1">
                                            <a:solidFill>
                                              <a:schemeClr val="tx1"/>
                                            </a:solidFill>
                                            <a:latin typeface="Cambria Math"/>
                                          </a:rPr>
                                          <m:t>∈</m:t>
                                        </m:r>
                                        <m:r>
                                          <a:rPr lang="en-US" b="1" i="1" smtClean="0">
                                            <a:solidFill>
                                              <a:schemeClr val="tx1"/>
                                            </a:solidFill>
                                            <a:latin typeface="Cambria Math"/>
                                          </a:rPr>
                                          <m:t>𝒅</m:t>
                                        </m:r>
                                      </m:sub>
                                      <m:sup/>
                                      <m:e>
                                        <m:r>
                                          <a:rPr lang="en-US" b="0" i="1" smtClean="0">
                                            <a:solidFill>
                                              <a:schemeClr val="tx1"/>
                                            </a:solidFill>
                                            <a:latin typeface="Cambria Math"/>
                                          </a:rPr>
                                          <m:t>𝑐𝑜𝑢𝑛𝑡</m:t>
                                        </m:r>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𝑡</m:t>
                                            </m:r>
                                          </m:e>
                                          <m:sub>
                                            <m:r>
                                              <a:rPr lang="en-US" b="0" i="1" smtClean="0">
                                                <a:solidFill>
                                                  <a:schemeClr val="tx1"/>
                                                </a:solidFill>
                                                <a:latin typeface="Cambria Math"/>
                                              </a:rPr>
                                              <m:t>𝑘</m:t>
                                            </m:r>
                                          </m:sub>
                                        </m:sSub>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e>
                                    </m:nary>
                                  </m:den>
                                </m:f>
                              </m:oMath>
                            </m:oMathPara>
                          </a14:m>
                          <a:endParaRPr lang="en-GB"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965131890"/>
                  </p:ext>
                </p:extLst>
              </p:nvPr>
            </p:nvGraphicFramePr>
            <p:xfrm>
              <a:off x="2400504" y="3694878"/>
              <a:ext cx="8128000" cy="738442"/>
            </p:xfrm>
            <a:graphic>
              <a:graphicData uri="http://schemas.openxmlformats.org/drawingml/2006/table">
                <a:tbl>
                  <a:tblPr firstRow="1" bandRow="1">
                    <a:tableStyleId>{5C22544A-7EE6-4342-B048-85BDC9FD1C3A}</a:tableStyleId>
                  </a:tblPr>
                  <a:tblGrid>
                    <a:gridCol w="4064000"/>
                    <a:gridCol w="4064000"/>
                  </a:tblGrid>
                  <a:tr h="738442">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6"/>
                          <a:stretch>
                            <a:fillRect l="-150" r="-100000" b="-826"/>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6"/>
                          <a:stretch>
                            <a:fillRect l="-100300" r="-150" b="-826"/>
                          </a:stretch>
                        </a:blipFill>
                      </a:tcPr>
                    </a:tc>
                  </a:tr>
                </a:tbl>
              </a:graphicData>
            </a:graphic>
          </p:graphicFrame>
        </mc:Fallback>
      </mc:AlternateContent>
    </p:spTree>
    <p:extLst>
      <p:ext uri="{BB962C8B-B14F-4D97-AF65-F5344CB8AC3E}">
        <p14:creationId xmlns:p14="http://schemas.microsoft.com/office/powerpoint/2010/main" val="869209454"/>
      </p:ext>
    </p:extLst>
  </p:cSld>
  <p:clrMapOvr>
    <a:masterClrMapping/>
  </p:clrMapOvr>
  <mc:AlternateContent xmlns:mc="http://schemas.openxmlformats.org/markup-compatibility/2006" xmlns:p14="http://schemas.microsoft.com/office/powerpoint/2010/main">
    <mc:Choice Requires="p14">
      <p:transition spd="slow" p14:dur="2000" advTm="46456"/>
    </mc:Choice>
    <mc:Fallback xmlns="">
      <p:transition spd="slow" advTm="4645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Term Selection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Last the </a:t>
                </a:r>
                <a:r>
                  <a:rPr lang="en-US" b="1" dirty="0" smtClean="0"/>
                  <a:t>relevance score</a:t>
                </a:r>
                <a:r>
                  <a:rPr lang="en-US" dirty="0" smtClean="0"/>
                  <a:t> of a term </a:t>
                </a:r>
                <a14:m>
                  <m:oMath xmlns:m="http://schemas.openxmlformats.org/officeDocument/2006/math">
                    <m:r>
                      <a:rPr lang="en-US" i="1" dirty="0" smtClean="0">
                        <a:latin typeface="Cambria Math"/>
                      </a:rPr>
                      <m:t>𝑡</m:t>
                    </m:r>
                  </m:oMath>
                </a14:m>
                <a:r>
                  <a:rPr lang="en-GB" dirty="0" smtClean="0"/>
                  <a:t> in the domain corpus </a:t>
                </a:r>
                <a14:m>
                  <m:oMath xmlns:m="http://schemas.openxmlformats.org/officeDocument/2006/math">
                    <m:r>
                      <a:rPr lang="en-GB" i="1" dirty="0" smtClean="0">
                        <a:latin typeface="Cambria Math"/>
                      </a:rPr>
                      <m:t>𝐷</m:t>
                    </m:r>
                  </m:oMath>
                </a14:m>
                <a:r>
                  <a:rPr lang="en-GB" dirty="0" smtClean="0"/>
                  <a:t> is defined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𝑟𝑒𝑙𝑒𝑣𝑎𝑛𝑐𝑒</m:t>
                      </m:r>
                      <m:r>
                        <a:rPr lang="en-US" b="0" i="1" smtClean="0">
                          <a:latin typeface="Cambria Math"/>
                        </a:rPr>
                        <m:t>_</m:t>
                      </m:r>
                      <m:r>
                        <a:rPr lang="en-US" b="0" i="1" smtClean="0">
                          <a:latin typeface="Cambria Math"/>
                        </a:rPr>
                        <m:t>𝑠𝑐𝑜𝑟</m:t>
                      </m:r>
                      <m:sSub>
                        <m:sSubPr>
                          <m:ctrlPr>
                            <a:rPr lang="en-US" b="0" i="1" smtClean="0">
                              <a:latin typeface="Cambria Math"/>
                            </a:rPr>
                          </m:ctrlPr>
                        </m:sSubPr>
                        <m:e>
                          <m:r>
                            <a:rPr lang="en-US" b="0" i="1" smtClean="0">
                              <a:latin typeface="Cambria Math"/>
                            </a:rPr>
                            <m:t>𝑒</m:t>
                          </m:r>
                        </m:e>
                        <m:sub>
                          <m:r>
                            <a:rPr lang="en-US" b="0" i="1" smtClean="0">
                              <a:latin typeface="Cambria Math"/>
                            </a:rPr>
                            <m:t>𝐷</m:t>
                          </m:r>
                        </m:sub>
                      </m:sSub>
                      <m:d>
                        <m:dPr>
                          <m:ctrlPr>
                            <a:rPr lang="en-US" b="0" i="1" smtClean="0">
                              <a:latin typeface="Cambria Math"/>
                            </a:rPr>
                          </m:ctrlPr>
                        </m:dPr>
                        <m:e>
                          <m:r>
                            <a:rPr lang="en-US" b="0" i="1" smtClean="0">
                              <a:latin typeface="Cambria Math"/>
                            </a:rPr>
                            <m:t>𝑡</m:t>
                          </m:r>
                        </m:e>
                      </m:d>
                      <m:r>
                        <a:rPr lang="en-US" b="0" i="1" smtClean="0">
                          <a:latin typeface="Cambria Math"/>
                        </a:rPr>
                        <m:t>=</m:t>
                      </m:r>
                      <m:r>
                        <a:rPr lang="en-US" b="0" i="1" smtClean="0">
                          <a:latin typeface="Cambria Math"/>
                        </a:rPr>
                        <m:t>𝛼</m:t>
                      </m:r>
                      <m:f>
                        <m:fPr>
                          <m:ctrlPr>
                            <a:rPr lang="en-US" b="0" i="1" smtClean="0">
                              <a:latin typeface="Cambria Math"/>
                            </a:rPr>
                          </m:ctrlPr>
                        </m:fPr>
                        <m:num>
                          <m:r>
                            <a:rPr lang="en-US" b="0" i="1" smtClean="0">
                              <a:latin typeface="Cambria Math"/>
                            </a:rPr>
                            <m:t>𝐷</m:t>
                          </m:r>
                          <m:sSub>
                            <m:sSubPr>
                              <m:ctrlPr>
                                <a:rPr lang="en-US" b="0" i="1" smtClean="0">
                                  <a:latin typeface="Cambria Math"/>
                                </a:rPr>
                              </m:ctrlPr>
                            </m:sSubPr>
                            <m:e>
                              <m:r>
                                <a:rPr lang="en-US" b="0" i="1" smtClean="0">
                                  <a:latin typeface="Cambria Math"/>
                                </a:rPr>
                                <m:t>𝑃</m:t>
                              </m:r>
                            </m:e>
                            <m:sub>
                              <m:r>
                                <a:rPr lang="en-US" b="0" i="1" smtClean="0">
                                  <a:latin typeface="Cambria Math"/>
                                </a:rPr>
                                <m:t>𝐷</m:t>
                              </m:r>
                            </m:sub>
                          </m:sSub>
                          <m:r>
                            <a:rPr lang="en-US" b="0" i="1" smtClean="0">
                              <a:latin typeface="Cambria Math"/>
                            </a:rPr>
                            <m:t>(</m:t>
                          </m:r>
                          <m:r>
                            <a:rPr lang="en-US" b="0" i="1" smtClean="0">
                              <a:latin typeface="Cambria Math"/>
                            </a:rPr>
                            <m:t>𝑡</m:t>
                          </m:r>
                          <m:r>
                            <a:rPr lang="en-US" b="0" i="1" smtClean="0">
                              <a:latin typeface="Cambria Math"/>
                            </a:rPr>
                            <m:t>)</m:t>
                          </m:r>
                        </m:num>
                        <m:den>
                          <m:func>
                            <m:funcPr>
                              <m:ctrlPr>
                                <a:rPr lang="en-US" i="1">
                                  <a:latin typeface="Cambria Math"/>
                                </a:rPr>
                              </m:ctrlPr>
                            </m:funcPr>
                            <m:fName>
                              <m:limLow>
                                <m:limLowPr>
                                  <m:ctrlPr>
                                    <a:rPr lang="en-US" i="1">
                                      <a:latin typeface="Cambria Math"/>
                                    </a:rPr>
                                  </m:ctrlPr>
                                </m:limLowPr>
                                <m:e>
                                  <m:r>
                                    <m:rPr>
                                      <m:sty m:val="p"/>
                                    </m:rPr>
                                    <a:rPr lang="en-US">
                                      <a:latin typeface="Cambria Math"/>
                                    </a:rPr>
                                    <m:t>max</m:t>
                                  </m:r>
                                </m:e>
                                <m:lim>
                                  <m:sSub>
                                    <m:sSubPr>
                                      <m:ctrlPr>
                                        <a:rPr lang="en-US" i="1">
                                          <a:latin typeface="Cambria Math"/>
                                        </a:rPr>
                                      </m:ctrlPr>
                                    </m:sSubPr>
                                    <m:e>
                                      <m:r>
                                        <a:rPr lang="en-US" i="1">
                                          <a:latin typeface="Cambria Math"/>
                                        </a:rPr>
                                        <m:t>𝑡</m:t>
                                      </m:r>
                                    </m:e>
                                    <m:sub>
                                      <m:r>
                                        <a:rPr lang="en-US" i="1">
                                          <a:latin typeface="Cambria Math"/>
                                        </a:rPr>
                                        <m:t>𝑖</m:t>
                                      </m:r>
                                    </m:sub>
                                  </m:sSub>
                                </m:lim>
                              </m:limLow>
                            </m:fName>
                            <m:e>
                              <m:r>
                                <a:rPr lang="en-US" i="1">
                                  <a:latin typeface="Cambria Math"/>
                                </a:rPr>
                                <m:t>(</m:t>
                              </m:r>
                              <m:r>
                                <a:rPr lang="en-US" i="1">
                                  <a:latin typeface="Cambria Math"/>
                                </a:rPr>
                                <m:t>𝐷</m:t>
                              </m:r>
                              <m:sSub>
                                <m:sSubPr>
                                  <m:ctrlPr>
                                    <a:rPr lang="en-US" i="1">
                                      <a:latin typeface="Cambria Math"/>
                                    </a:rPr>
                                  </m:ctrlPr>
                                </m:sSubPr>
                                <m:e>
                                  <m:r>
                                    <a:rPr lang="en-US" b="0" i="1" smtClean="0">
                                      <a:latin typeface="Cambria Math"/>
                                    </a:rPr>
                                    <m:t>𝑃</m:t>
                                  </m:r>
                                </m:e>
                                <m:sub>
                                  <m:r>
                                    <a:rPr lang="en-US" i="1">
                                      <a:latin typeface="Cambria Math"/>
                                    </a:rPr>
                                    <m:t>𝐷</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𝑖</m:t>
                                  </m:r>
                                </m:sub>
                              </m:sSub>
                              <m:r>
                                <a:rPr lang="en-US" i="1">
                                  <a:latin typeface="Cambria Math"/>
                                </a:rPr>
                                <m:t>))</m:t>
                              </m:r>
                            </m:e>
                          </m:func>
                        </m:den>
                      </m:f>
                      <m:r>
                        <a:rPr lang="en-US" b="0" i="1" smtClean="0">
                          <a:latin typeface="Cambria Math"/>
                        </a:rPr>
                        <m:t>+</m:t>
                      </m:r>
                      <m:r>
                        <a:rPr lang="en-US" b="0" i="1" smtClean="0">
                          <a:latin typeface="Cambria Math"/>
                        </a:rPr>
                        <m:t>𝛽</m:t>
                      </m:r>
                      <m:f>
                        <m:fPr>
                          <m:ctrlPr>
                            <a:rPr lang="en-US" i="1">
                              <a:latin typeface="Cambria Math"/>
                            </a:rPr>
                          </m:ctrlPr>
                        </m:fPr>
                        <m:num>
                          <m:r>
                            <a:rPr lang="en-US" i="1">
                              <a:latin typeface="Cambria Math"/>
                            </a:rPr>
                            <m:t>𝐷</m:t>
                          </m:r>
                          <m:sSub>
                            <m:sSubPr>
                              <m:ctrlPr>
                                <a:rPr lang="en-US" i="1">
                                  <a:latin typeface="Cambria Math"/>
                                </a:rPr>
                              </m:ctrlPr>
                            </m:sSubPr>
                            <m:e>
                              <m:r>
                                <a:rPr lang="en-US" i="1">
                                  <a:latin typeface="Cambria Math"/>
                                </a:rPr>
                                <m:t>𝐶</m:t>
                              </m:r>
                            </m:e>
                            <m:sub>
                              <m:r>
                                <a:rPr lang="en-US" i="1">
                                  <a:latin typeface="Cambria Math"/>
                                </a:rPr>
                                <m:t>𝐷</m:t>
                              </m:r>
                            </m:sub>
                          </m:sSub>
                          <m:r>
                            <a:rPr lang="en-US" i="1">
                              <a:latin typeface="Cambria Math"/>
                            </a:rPr>
                            <m:t>(</m:t>
                          </m:r>
                          <m:r>
                            <a:rPr lang="en-US" i="1">
                              <a:latin typeface="Cambria Math"/>
                            </a:rPr>
                            <m:t>𝑡</m:t>
                          </m:r>
                          <m:r>
                            <a:rPr lang="en-US" i="1">
                              <a:latin typeface="Cambria Math"/>
                            </a:rPr>
                            <m:t>)</m:t>
                          </m:r>
                        </m:num>
                        <m:den>
                          <m:func>
                            <m:funcPr>
                              <m:ctrlPr>
                                <a:rPr lang="en-US" i="1">
                                  <a:latin typeface="Cambria Math"/>
                                </a:rPr>
                              </m:ctrlPr>
                            </m:funcPr>
                            <m:fName>
                              <m:limLow>
                                <m:limLowPr>
                                  <m:ctrlPr>
                                    <a:rPr lang="en-US" i="1">
                                      <a:latin typeface="Cambria Math"/>
                                    </a:rPr>
                                  </m:ctrlPr>
                                </m:limLowPr>
                                <m:e>
                                  <m:r>
                                    <m:rPr>
                                      <m:sty m:val="p"/>
                                    </m:rPr>
                                    <a:rPr lang="en-US">
                                      <a:latin typeface="Cambria Math"/>
                                    </a:rPr>
                                    <m:t>max</m:t>
                                  </m:r>
                                </m:e>
                                <m:lim>
                                  <m:sSub>
                                    <m:sSubPr>
                                      <m:ctrlPr>
                                        <a:rPr lang="en-US" i="1">
                                          <a:latin typeface="Cambria Math"/>
                                        </a:rPr>
                                      </m:ctrlPr>
                                    </m:sSubPr>
                                    <m:e>
                                      <m:r>
                                        <a:rPr lang="en-US" i="1">
                                          <a:latin typeface="Cambria Math"/>
                                        </a:rPr>
                                        <m:t>𝑡</m:t>
                                      </m:r>
                                    </m:e>
                                    <m:sub>
                                      <m:r>
                                        <a:rPr lang="en-US" i="1">
                                          <a:latin typeface="Cambria Math"/>
                                        </a:rPr>
                                        <m:t>𝑖</m:t>
                                      </m:r>
                                    </m:sub>
                                  </m:sSub>
                                </m:lim>
                              </m:limLow>
                            </m:fName>
                            <m:e>
                              <m:r>
                                <a:rPr lang="en-US" i="1">
                                  <a:latin typeface="Cambria Math"/>
                                </a:rPr>
                                <m:t>(</m:t>
                              </m:r>
                              <m:r>
                                <a:rPr lang="en-US" i="1">
                                  <a:latin typeface="Cambria Math"/>
                                </a:rPr>
                                <m:t>𝐷</m:t>
                              </m:r>
                              <m:sSub>
                                <m:sSubPr>
                                  <m:ctrlPr>
                                    <a:rPr lang="en-US" i="1">
                                      <a:latin typeface="Cambria Math"/>
                                    </a:rPr>
                                  </m:ctrlPr>
                                </m:sSubPr>
                                <m:e>
                                  <m:r>
                                    <a:rPr lang="en-US" i="1">
                                      <a:latin typeface="Cambria Math"/>
                                    </a:rPr>
                                    <m:t>𝐶</m:t>
                                  </m:r>
                                </m:e>
                                <m:sub>
                                  <m:r>
                                    <a:rPr lang="en-US" i="1">
                                      <a:latin typeface="Cambria Math"/>
                                    </a:rPr>
                                    <m:t>𝐷</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𝑖</m:t>
                                  </m:r>
                                </m:sub>
                              </m:sSub>
                              <m:r>
                                <a:rPr lang="en-US" i="1">
                                  <a:latin typeface="Cambria Math"/>
                                </a:rPr>
                                <m:t>))</m:t>
                              </m:r>
                            </m:e>
                          </m:func>
                        </m:den>
                      </m:f>
                    </m:oMath>
                    <m:oMath xmlns:m="http://schemas.openxmlformats.org/officeDocument/2006/math">
                      <m:r>
                        <a:rPr lang="en-US" b="0" i="1" smtClean="0">
                          <a:latin typeface="Cambria Math"/>
                        </a:rPr>
                        <m:t>𝛼</m:t>
                      </m:r>
                      <m:r>
                        <a:rPr lang="en-US" b="0" i="1" smtClean="0">
                          <a:latin typeface="Cambria Math"/>
                        </a:rPr>
                        <m:t>+</m:t>
                      </m:r>
                      <m:r>
                        <a:rPr lang="en-US" b="0" i="1" smtClean="0">
                          <a:latin typeface="Cambria Math"/>
                        </a:rPr>
                        <m:t>𝛽</m:t>
                      </m:r>
                      <m:r>
                        <a:rPr lang="en-US" b="0" i="1" smtClean="0">
                          <a:latin typeface="Cambria Math"/>
                        </a:rPr>
                        <m:t>=1</m:t>
                      </m:r>
                    </m:oMath>
                  </m:oMathPara>
                </a14:m>
                <a:endParaRPr lang="en-GB" dirty="0" smtClean="0"/>
              </a:p>
              <a:p>
                <a:pPr marL="0" indent="0">
                  <a:buNone/>
                </a:pPr>
                <a:r>
                  <a:rPr lang="en-US" dirty="0" smtClean="0"/>
                  <a:t>    where</a:t>
                </a:r>
                <a:r>
                  <a:rPr lang="en-US" dirty="0"/>
                  <a:t>:</a:t>
                </a:r>
              </a:p>
              <a:p>
                <a:pPr marL="1085850" lvl="2" indent="-285750"/>
                <a14:m>
                  <m:oMath xmlns:m="http://schemas.openxmlformats.org/officeDocument/2006/math">
                    <m:r>
                      <a:rPr lang="en-US" sz="2400" i="1">
                        <a:latin typeface="Cambria Math"/>
                      </a:rPr>
                      <m:t>𝛼</m:t>
                    </m:r>
                  </m:oMath>
                </a14:m>
                <a:r>
                  <a:rPr lang="en-GB" sz="2400" dirty="0" smtClean="0"/>
                  <a:t> </a:t>
                </a:r>
                <a:r>
                  <a:rPr lang="en-US" sz="2400" dirty="0" smtClean="0"/>
                  <a:t>defines the importance of the normalized domain pertinence score</a:t>
                </a:r>
              </a:p>
              <a:p>
                <a:pPr marL="1085850" lvl="2" indent="-285750"/>
                <a14:m>
                  <m:oMath xmlns:m="http://schemas.openxmlformats.org/officeDocument/2006/math">
                    <m:r>
                      <a:rPr lang="en-US" sz="2400" i="1">
                        <a:latin typeface="Cambria Math"/>
                      </a:rPr>
                      <m:t>𝛽</m:t>
                    </m:r>
                  </m:oMath>
                </a14:m>
                <a:r>
                  <a:rPr lang="en-GB" sz="2400" dirty="0" smtClean="0"/>
                  <a:t> defines the importance of the normalized domain consensus score</a:t>
                </a:r>
              </a:p>
              <a:p>
                <a:pPr marL="1085850" lvl="2" indent="-285750"/>
                <a14:m>
                  <m:oMath xmlns:m="http://schemas.openxmlformats.org/officeDocument/2006/math">
                    <m:r>
                      <a:rPr lang="en-US" sz="2400" i="1">
                        <a:latin typeface="Cambria Math"/>
                      </a:rPr>
                      <m:t>𝛼</m:t>
                    </m:r>
                    <m:r>
                      <a:rPr lang="en-US" sz="2400" i="1">
                        <a:latin typeface="Cambria Math"/>
                      </a:rPr>
                      <m:t>+</m:t>
                    </m:r>
                    <m:r>
                      <a:rPr lang="en-US" sz="2400" i="1">
                        <a:latin typeface="Cambria Math"/>
                      </a:rPr>
                      <m:t>𝛽</m:t>
                    </m:r>
                    <m:r>
                      <a:rPr lang="en-US" sz="2400" i="1">
                        <a:latin typeface="Cambria Math"/>
                      </a:rPr>
                      <m:t>=1</m:t>
                    </m:r>
                  </m:oMath>
                </a14:m>
                <a:r>
                  <a:rPr lang="en-GB" sz="2400" dirty="0" smtClean="0"/>
                  <a:t> as the relevance scores order depends only on the ratio </a:t>
                </a:r>
                <a14:m>
                  <m:oMath xmlns:m="http://schemas.openxmlformats.org/officeDocument/2006/math">
                    <m:r>
                      <a:rPr lang="en-US" sz="2400" b="0" i="1" smtClean="0">
                        <a:latin typeface="Cambria Math"/>
                      </a:rPr>
                      <m:t>𝛼</m:t>
                    </m:r>
                    <m:r>
                      <a:rPr lang="en-US" sz="2400" b="0" i="1" smtClean="0">
                        <a:latin typeface="Cambria Math"/>
                      </a:rPr>
                      <m:t>/</m:t>
                    </m:r>
                    <m:r>
                      <a:rPr lang="en-US" sz="2400" b="0" i="1" smtClean="0">
                        <a:latin typeface="Cambria Math"/>
                      </a:rPr>
                      <m:t>𝛽</m:t>
                    </m:r>
                  </m:oMath>
                </a14:m>
                <a:endParaRPr lang="en-GB" sz="2400" dirty="0" smtClean="0"/>
              </a:p>
              <a:p>
                <a:pPr marL="285750"/>
                <a:r>
                  <a:rPr lang="en-US" dirty="0" smtClean="0"/>
                  <a:t>In all the previous calculations we use </a:t>
                </a:r>
                <a:r>
                  <a:rPr lang="en-US" b="1" dirty="0" err="1" smtClean="0"/>
                  <a:t>synsets</a:t>
                </a:r>
                <a:r>
                  <a:rPr lang="en-US" dirty="0" smtClean="0"/>
                  <a:t> (if words have </a:t>
                </a:r>
                <a:r>
                  <a:rPr lang="en-US" dirty="0" err="1" smtClean="0"/>
                  <a:t>synsets</a:t>
                </a:r>
                <a:r>
                  <a:rPr lang="en-US" dirty="0" smtClean="0"/>
                  <a:t> associated) or </a:t>
                </a:r>
                <a:r>
                  <a:rPr lang="en-US" b="1" dirty="0" smtClean="0"/>
                  <a:t>lemmas</a:t>
                </a:r>
                <a:r>
                  <a:rPr lang="en-US" dirty="0" smtClean="0"/>
                  <a:t> (if words do not have </a:t>
                </a:r>
                <a:r>
                  <a:rPr lang="en-US" dirty="0" err="1" smtClean="0"/>
                  <a:t>synsets</a:t>
                </a:r>
                <a:r>
                  <a:rPr lang="en-US" dirty="0" smtClean="0"/>
                  <a:t> associated) as terms</a:t>
                </a: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222663779"/>
      </p:ext>
    </p:extLst>
  </p:cSld>
  <p:clrMapOvr>
    <a:masterClrMapping/>
  </p:clrMapOvr>
  <mc:AlternateContent xmlns:mc="http://schemas.openxmlformats.org/markup-compatibility/2006" xmlns:p14="http://schemas.microsoft.com/office/powerpoint/2010/main">
    <mc:Choice Requires="p14">
      <p:transition spd="slow" p14:dur="2000" advTm="42419"/>
    </mc:Choice>
    <mc:Fallback xmlns="">
      <p:transition spd="slow" advTm="4241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Term Selection </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each part-of-speech (</a:t>
                </a:r>
                <a14:m>
                  <m:oMath xmlns:m="http://schemas.openxmlformats.org/officeDocument/2006/math">
                    <m:r>
                      <a:rPr lang="en-US" i="1" dirty="0" smtClean="0">
                        <a:latin typeface="Cambria Math"/>
                      </a:rPr>
                      <m:t>𝑝𝑜𝑠</m:t>
                    </m:r>
                  </m:oMath>
                </a14:m>
                <a:r>
                  <a:rPr lang="en-US" dirty="0" smtClean="0"/>
                  <a:t>): verb (</a:t>
                </a:r>
                <a14:m>
                  <m:oMath xmlns:m="http://schemas.openxmlformats.org/officeDocument/2006/math">
                    <m:r>
                      <a:rPr lang="en-US" i="1" dirty="0" smtClean="0">
                        <a:latin typeface="Cambria Math"/>
                      </a:rPr>
                      <m:t>𝑣</m:t>
                    </m:r>
                  </m:oMath>
                </a14:m>
                <a:r>
                  <a:rPr lang="en-US" dirty="0" smtClean="0"/>
                  <a:t>), noun (</a:t>
                </a:r>
                <a14:m>
                  <m:oMath xmlns:m="http://schemas.openxmlformats.org/officeDocument/2006/math">
                    <m:r>
                      <a:rPr lang="en-US" i="1" dirty="0" smtClean="0">
                        <a:latin typeface="Cambria Math"/>
                      </a:rPr>
                      <m:t>𝑛</m:t>
                    </m:r>
                  </m:oMath>
                </a14:m>
                <a:r>
                  <a:rPr lang="en-US" dirty="0" smtClean="0"/>
                  <a:t>), and adjective (</a:t>
                </a:r>
                <a14:m>
                  <m:oMath xmlns:m="http://schemas.openxmlformats.org/officeDocument/2006/math">
                    <m:r>
                      <a:rPr lang="en-US" i="1" dirty="0" smtClean="0">
                        <a:latin typeface="Cambria Math"/>
                      </a:rPr>
                      <m:t>𝑎</m:t>
                    </m:r>
                  </m:oMath>
                </a14:m>
                <a:r>
                  <a:rPr lang="en-US" dirty="0" smtClean="0"/>
                  <a:t>) we determine a threshold: </a:t>
                </a:r>
                <a14:m>
                  <m:oMath xmlns:m="http://schemas.openxmlformats.org/officeDocument/2006/math">
                    <m:r>
                      <a:rPr lang="en-US" b="0" i="1" smtClean="0">
                        <a:latin typeface="Cambria Math"/>
                      </a:rPr>
                      <m:t>𝑓</m:t>
                    </m:r>
                    <m:r>
                      <a:rPr lang="en-US" b="0" i="1" smtClean="0">
                        <a:latin typeface="Cambria Math"/>
                      </a:rPr>
                      <m:t>_</m:t>
                    </m:r>
                    <m:r>
                      <a:rPr lang="en-US" b="0" i="1" smtClean="0">
                        <a:latin typeface="Cambria Math"/>
                      </a:rPr>
                      <m:t>𝑣</m:t>
                    </m:r>
                  </m:oMath>
                </a14:m>
                <a:r>
                  <a:rPr lang="en-GB" dirty="0" smtClean="0"/>
                  <a:t>, </a:t>
                </a:r>
                <a14:m>
                  <m:oMath xmlns:m="http://schemas.openxmlformats.org/officeDocument/2006/math">
                    <m:r>
                      <a:rPr lang="en-US" b="0" i="1" smtClean="0">
                        <a:latin typeface="Cambria Math"/>
                      </a:rPr>
                      <m:t>𝑓</m:t>
                    </m:r>
                    <m:r>
                      <a:rPr lang="en-US" i="1">
                        <a:latin typeface="Cambria Math"/>
                      </a:rPr>
                      <m:t>_</m:t>
                    </m:r>
                    <m:r>
                      <a:rPr lang="en-US" b="0" i="1" smtClean="0">
                        <a:latin typeface="Cambria Math"/>
                      </a:rPr>
                      <m:t>𝑛</m:t>
                    </m:r>
                  </m:oMath>
                </a14:m>
                <a:r>
                  <a:rPr lang="en-GB" dirty="0" smtClean="0"/>
                  <a:t>, and </a:t>
                </a:r>
                <a14:m>
                  <m:oMath xmlns:m="http://schemas.openxmlformats.org/officeDocument/2006/math">
                    <m:r>
                      <a:rPr lang="en-US" b="0" i="1" smtClean="0">
                        <a:latin typeface="Cambria Math"/>
                      </a:rPr>
                      <m:t>𝑓</m:t>
                    </m:r>
                    <m:r>
                      <a:rPr lang="en-US" i="1">
                        <a:latin typeface="Cambria Math"/>
                      </a:rPr>
                      <m:t>_</m:t>
                    </m:r>
                    <m:r>
                      <a:rPr lang="en-US" b="0" i="1" smtClean="0">
                        <a:latin typeface="Cambria Math"/>
                      </a:rPr>
                      <m:t>𝑎</m:t>
                    </m:r>
                  </m:oMath>
                </a14:m>
                <a:r>
                  <a:rPr lang="en-GB" dirty="0" smtClean="0"/>
                  <a:t> that the relevance score needs to pass in order to have the term recommended to the user</a:t>
                </a:r>
              </a:p>
              <a:p>
                <a:r>
                  <a:rPr lang="en-GB" dirty="0" smtClean="0"/>
                  <a:t>The objective function that needs to be maximized is defined by the harmonic mean of the </a:t>
                </a:r>
                <a14:m>
                  <m:oMath xmlns:m="http://schemas.openxmlformats.org/officeDocument/2006/math">
                    <m:sSub>
                      <m:sSubPr>
                        <m:ctrlPr>
                          <a:rPr lang="en-US" i="1" smtClean="0">
                            <a:latin typeface="Cambria Math"/>
                          </a:rPr>
                        </m:ctrlPr>
                      </m:sSubPr>
                      <m:e>
                        <m:r>
                          <a:rPr lang="en-US" i="1">
                            <a:latin typeface="Cambria Math"/>
                          </a:rPr>
                          <m:t>𝑎𝑐𝑐𝑒𝑝𝑡</m:t>
                        </m:r>
                        <m:r>
                          <a:rPr lang="en-US" b="0" i="1" smtClean="0">
                            <a:latin typeface="Cambria Math"/>
                          </a:rPr>
                          <m:t>𝑎𝑛𝑐𝑒</m:t>
                        </m:r>
                        <m:r>
                          <a:rPr lang="en-US" i="1">
                            <a:latin typeface="Cambria Math"/>
                          </a:rPr>
                          <m:t>_</m:t>
                        </m:r>
                        <m:r>
                          <a:rPr lang="en-US" b="0" i="1" smtClean="0">
                            <a:latin typeface="Cambria Math"/>
                          </a:rPr>
                          <m:t>𝑟𝑎𝑡𝑖𝑜</m:t>
                        </m:r>
                      </m:e>
                      <m:sub>
                        <m:r>
                          <a:rPr lang="en-US" i="1">
                            <a:latin typeface="Cambria Math"/>
                          </a:rPr>
                          <m:t>𝑝𝑜𝑠</m:t>
                        </m:r>
                      </m:sub>
                    </m:sSub>
                    <m:r>
                      <a:rPr lang="en-US" i="1">
                        <a:latin typeface="Cambria Math"/>
                      </a:rPr>
                      <m:t> </m:t>
                    </m:r>
                  </m:oMath>
                </a14:m>
                <a:r>
                  <a:rPr lang="en-GB" dirty="0" smtClean="0"/>
                  <a:t>and the </a:t>
                </a:r>
                <a14:m>
                  <m:oMath xmlns:m="http://schemas.openxmlformats.org/officeDocument/2006/math">
                    <m:sSub>
                      <m:sSubPr>
                        <m:ctrlPr>
                          <a:rPr lang="en-US" i="1" smtClean="0">
                            <a:latin typeface="Cambria Math"/>
                          </a:rPr>
                        </m:ctrlPr>
                      </m:sSubPr>
                      <m:e>
                        <m:r>
                          <a:rPr lang="en-US" i="1">
                            <a:latin typeface="Cambria Math"/>
                          </a:rPr>
                          <m:t>𝑎𝑐𝑐𝑒𝑝𝑡𝑒𝑑</m:t>
                        </m:r>
                        <m:r>
                          <a:rPr lang="en-US" i="1">
                            <a:latin typeface="Cambria Math"/>
                          </a:rPr>
                          <m:t>_</m:t>
                        </m:r>
                        <m:r>
                          <a:rPr lang="en-US" i="1">
                            <a:latin typeface="Cambria Math"/>
                          </a:rPr>
                          <m:t>𝑡𝑒𝑟𝑚𝑠</m:t>
                        </m:r>
                      </m:e>
                      <m:sub>
                        <m:r>
                          <a:rPr lang="en-US" b="0" i="1" smtClean="0">
                            <a:latin typeface="Cambria Math"/>
                          </a:rPr>
                          <m:t>𝑝𝑜𝑠</m:t>
                        </m:r>
                      </m:sub>
                    </m:sSub>
                  </m:oMath>
                </a14:m>
                <a:r>
                  <a:rPr lang="en-GB" dirty="0" smtClean="0"/>
                  <a:t>:</a:t>
                </a:r>
              </a:p>
              <a:p>
                <a:pPr marL="0" indent="0" algn="ctr">
                  <a:buNone/>
                </a:pPr>
                <a14:m>
                  <m:oMath xmlns:m="http://schemas.openxmlformats.org/officeDocument/2006/math">
                    <m:r>
                      <a:rPr lang="en-US" b="0" i="1" smtClean="0">
                        <a:latin typeface="Cambria Math"/>
                      </a:rPr>
                      <m:t>𝐽</m:t>
                    </m:r>
                    <m:r>
                      <a:rPr lang="en-US" b="0" i="1" smtClean="0">
                        <a:latin typeface="Cambria Math"/>
                      </a:rPr>
                      <m:t>=</m:t>
                    </m:r>
                    <m:f>
                      <m:fPr>
                        <m:ctrlPr>
                          <a:rPr lang="en-US" b="0" i="1" smtClean="0">
                            <a:latin typeface="Cambria Math"/>
                          </a:rPr>
                        </m:ctrlPr>
                      </m:fPr>
                      <m:num>
                        <m:r>
                          <a:rPr lang="en-US" b="0" i="1" smtClean="0">
                            <a:latin typeface="Cambria Math"/>
                          </a:rPr>
                          <m:t>2</m:t>
                        </m:r>
                      </m:num>
                      <m:den>
                        <m:f>
                          <m:fPr>
                            <m:ctrlPr>
                              <a:rPr lang="en-US" b="0" i="1" smtClean="0">
                                <a:latin typeface="Cambria Math"/>
                              </a:rPr>
                            </m:ctrlPr>
                          </m:fPr>
                          <m:num>
                            <m:r>
                              <a:rPr lang="en-US" b="0" i="1" smtClean="0">
                                <a:latin typeface="Cambria Math"/>
                              </a:rPr>
                              <m:t>1</m:t>
                            </m:r>
                          </m:num>
                          <m:den>
                            <m:sSub>
                              <m:sSubPr>
                                <m:ctrlPr>
                                  <a:rPr lang="en-US" i="1">
                                    <a:latin typeface="Cambria Math"/>
                                  </a:rPr>
                                </m:ctrlPr>
                              </m:sSubPr>
                              <m:e>
                                <m:r>
                                  <a:rPr lang="en-US" i="1">
                                    <a:latin typeface="Cambria Math"/>
                                  </a:rPr>
                                  <m:t>𝑎𝑐𝑐𝑒𝑝𝑡𝑎𝑛𝑐𝑒</m:t>
                                </m:r>
                                <m:r>
                                  <a:rPr lang="en-US" i="1">
                                    <a:latin typeface="Cambria Math"/>
                                  </a:rPr>
                                  <m:t>_</m:t>
                                </m:r>
                                <m:r>
                                  <a:rPr lang="en-US" i="1">
                                    <a:latin typeface="Cambria Math"/>
                                  </a:rPr>
                                  <m:t>𝑟𝑎𝑡𝑖𝑜</m:t>
                                </m:r>
                              </m:e>
                              <m:sub>
                                <m:r>
                                  <a:rPr lang="en-US" i="1">
                                    <a:latin typeface="Cambria Math"/>
                                  </a:rPr>
                                  <m:t>𝑝𝑜𝑠</m:t>
                                </m:r>
                              </m:sub>
                            </m:sSub>
                          </m:den>
                        </m:f>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i="1">
                                    <a:latin typeface="Cambria Math"/>
                                  </a:rPr>
                                </m:ctrlPr>
                              </m:sSubPr>
                              <m:e>
                                <m:r>
                                  <a:rPr lang="en-US" i="1">
                                    <a:latin typeface="Cambria Math"/>
                                  </a:rPr>
                                  <m:t>𝑎𝑐𝑐𝑒𝑝𝑡𝑒𝑑</m:t>
                                </m:r>
                                <m:r>
                                  <a:rPr lang="en-US" i="1">
                                    <a:latin typeface="Cambria Math"/>
                                  </a:rPr>
                                  <m:t>_</m:t>
                                </m:r>
                                <m:r>
                                  <a:rPr lang="en-US" i="1">
                                    <a:latin typeface="Cambria Math"/>
                                  </a:rPr>
                                  <m:t>𝑡𝑒𝑟𝑚𝑠</m:t>
                                </m:r>
                              </m:e>
                              <m:sub>
                                <m:r>
                                  <a:rPr lang="en-US" i="1">
                                    <a:latin typeface="Cambria Math"/>
                                  </a:rPr>
                                  <m:t>𝑝𝑜𝑠</m:t>
                                </m:r>
                              </m:sub>
                            </m:sSub>
                          </m:den>
                        </m:f>
                      </m:den>
                    </m:f>
                  </m:oMath>
                </a14:m>
                <a:r>
                  <a:rPr lang="en-GB" dirty="0" smtClean="0"/>
                  <a:t> </a:t>
                </a:r>
              </a:p>
              <a:p>
                <a:pPr marL="0" indent="0">
                  <a:buNone/>
                </a:pPr>
                <a:r>
                  <a:rPr lang="en-US" dirty="0"/>
                  <a:t> </a:t>
                </a:r>
                <a:r>
                  <a:rPr lang="en-US" dirty="0" smtClean="0"/>
                  <a:t>   where:</a:t>
                </a:r>
              </a:p>
              <a:p>
                <a:pPr lvl="2" indent="-342900"/>
                <a14:m>
                  <m:oMath xmlns:m="http://schemas.openxmlformats.org/officeDocument/2006/math">
                    <m:sSub>
                      <m:sSubPr>
                        <m:ctrlPr>
                          <a:rPr lang="en-US" sz="2400" i="1">
                            <a:latin typeface="Cambria Math"/>
                          </a:rPr>
                        </m:ctrlPr>
                      </m:sSubPr>
                      <m:e>
                        <m:r>
                          <a:rPr lang="en-US" sz="2400" i="1">
                            <a:latin typeface="Cambria Math"/>
                          </a:rPr>
                          <m:t>𝑎𝑐𝑐𝑒𝑝𝑡𝑎𝑛𝑐𝑒</m:t>
                        </m:r>
                        <m:r>
                          <a:rPr lang="en-US" sz="2400" i="1">
                            <a:latin typeface="Cambria Math"/>
                          </a:rPr>
                          <m:t>_</m:t>
                        </m:r>
                        <m:r>
                          <a:rPr lang="en-US" sz="2400" i="1">
                            <a:latin typeface="Cambria Math"/>
                          </a:rPr>
                          <m:t>𝑟𝑎𝑡𝑖𝑜</m:t>
                        </m:r>
                      </m:e>
                      <m:sub>
                        <m:r>
                          <a:rPr lang="en-US" sz="2400" i="1">
                            <a:latin typeface="Cambria Math"/>
                          </a:rPr>
                          <m:t>𝑝𝑜𝑠</m:t>
                        </m:r>
                      </m:sub>
                    </m:sSub>
                  </m:oMath>
                </a14:m>
                <a:r>
                  <a:rPr lang="en-US" sz="2400" dirty="0" smtClean="0"/>
                  <a:t> is the ratio of accepted terms by the user</a:t>
                </a:r>
              </a:p>
              <a:p>
                <a:pPr lvl="2" indent="-342900"/>
                <a14:m>
                  <m:oMath xmlns:m="http://schemas.openxmlformats.org/officeDocument/2006/math">
                    <m:sSub>
                      <m:sSubPr>
                        <m:ctrlPr>
                          <a:rPr lang="en-US" sz="2400" i="1">
                            <a:latin typeface="Cambria Math"/>
                          </a:rPr>
                        </m:ctrlPr>
                      </m:sSubPr>
                      <m:e>
                        <m:r>
                          <a:rPr lang="en-US" sz="2400" i="1">
                            <a:latin typeface="Cambria Math"/>
                          </a:rPr>
                          <m:t>𝑎𝑐𝑐𝑒𝑝𝑡𝑒𝑑</m:t>
                        </m:r>
                        <m:r>
                          <a:rPr lang="en-US" sz="2400" i="1">
                            <a:latin typeface="Cambria Math"/>
                          </a:rPr>
                          <m:t>_</m:t>
                        </m:r>
                        <m:r>
                          <a:rPr lang="en-US" sz="2400" i="1">
                            <a:latin typeface="Cambria Math"/>
                          </a:rPr>
                          <m:t>𝑡𝑒𝑟𝑚𝑠</m:t>
                        </m:r>
                      </m:e>
                      <m:sub>
                        <m:r>
                          <a:rPr lang="en-US" sz="2400" i="1">
                            <a:latin typeface="Cambria Math"/>
                          </a:rPr>
                          <m:t>𝑝𝑜𝑠</m:t>
                        </m:r>
                      </m:sub>
                    </m:sSub>
                  </m:oMath>
                </a14:m>
                <a:r>
                  <a:rPr lang="en-GB" sz="2400" dirty="0" smtClean="0"/>
                  <a:t> is the number of accepted terms by the user</a:t>
                </a:r>
              </a:p>
              <a:p>
                <a:pPr marL="0" indent="0">
                  <a:buNone/>
                </a:pPr>
                <a:r>
                  <a:rPr lang="en-US" dirty="0"/>
                  <a:t> </a:t>
                </a:r>
                <a:r>
                  <a:rPr lang="en-US" dirty="0" smtClean="0"/>
                  <a:t>   as we want a high </a:t>
                </a:r>
                <a14:m>
                  <m:oMath xmlns:m="http://schemas.openxmlformats.org/officeDocument/2006/math">
                    <m:r>
                      <a:rPr lang="en-US" b="0" i="1" smtClean="0">
                        <a:latin typeface="Cambria Math"/>
                      </a:rPr>
                      <m:t>𝑎𝑐𝑐𝑒𝑝𝑡𝑎𝑛𝑐𝑒</m:t>
                    </m:r>
                    <m:r>
                      <a:rPr lang="en-US" b="0" i="1" smtClean="0">
                        <a:latin typeface="Cambria Math"/>
                      </a:rPr>
                      <m:t>_</m:t>
                    </m:r>
                    <m:r>
                      <a:rPr lang="en-US" b="0" i="1" smtClean="0">
                        <a:latin typeface="Cambria Math"/>
                      </a:rPr>
                      <m:t>𝑟𝑎𝑡𝑖𝑜</m:t>
                    </m:r>
                    <m:r>
                      <a:rPr lang="en-US" i="1">
                        <a:latin typeface="Cambria Math"/>
                      </a:rPr>
                      <m:t> </m:t>
                    </m:r>
                  </m:oMath>
                </a14:m>
                <a:r>
                  <a:rPr lang="en-GB" dirty="0" smtClean="0"/>
                  <a:t>and a high number of  </a:t>
                </a:r>
                <a14:m>
                  <m:oMath xmlns:m="http://schemas.openxmlformats.org/officeDocument/2006/math">
                    <m:r>
                      <a:rPr lang="en-US" b="0" i="1" smtClean="0">
                        <a:latin typeface="Cambria Math"/>
                      </a:rPr>
                      <m:t>𝑎𝑐𝑐𝑒𝑝𝑡𝑒𝑑</m:t>
                    </m:r>
                    <m:r>
                      <a:rPr lang="en-US" b="0" i="1" smtClean="0">
                        <a:latin typeface="Cambria Math"/>
                      </a:rPr>
                      <m:t>_</m:t>
                    </m:r>
                    <m:r>
                      <a:rPr lang="en-US" b="0" i="1" smtClean="0">
                        <a:latin typeface="Cambria Math"/>
                      </a:rPr>
                      <m:t>𝑡𝑒𝑟𝑚𝑠</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r="-1389" b="-7547"/>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58857214"/>
      </p:ext>
    </p:extLst>
  </p:cSld>
  <p:clrMapOvr>
    <a:masterClrMapping/>
  </p:clrMapOvr>
  <mc:AlternateContent xmlns:mc="http://schemas.openxmlformats.org/markup-compatibility/2006" xmlns:p14="http://schemas.microsoft.com/office/powerpoint/2010/main">
    <mc:Choice Requires="p14">
      <p:transition spd="slow" p14:dur="2000" advTm="41322"/>
    </mc:Choice>
    <mc:Fallback xmlns="">
      <p:transition spd="slow" advTm="4132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a:t>
            </a:r>
            <a:r>
              <a:rPr lang="en-US" dirty="0" smtClean="0"/>
              <a:t>Concept Formation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The parameters to be optimized are:</a:t>
                </a:r>
              </a:p>
              <a:p>
                <a:pPr lvl="1"/>
                <a14:m>
                  <m:oMath xmlns:m="http://schemas.openxmlformats.org/officeDocument/2006/math">
                    <m:r>
                      <a:rPr lang="en-US" sz="2400" b="0" i="1" smtClean="0">
                        <a:latin typeface="Cambria Math"/>
                      </a:rPr>
                      <m:t>𝛼</m:t>
                    </m:r>
                    <m:r>
                      <a:rPr lang="en-US" sz="2400" i="1">
                        <a:latin typeface="Cambria Math"/>
                      </a:rPr>
                      <m:t>_</m:t>
                    </m:r>
                    <m:r>
                      <a:rPr lang="en-US" sz="2400" i="1">
                        <a:latin typeface="Cambria Math"/>
                      </a:rPr>
                      <m:t>𝑣</m:t>
                    </m:r>
                    <m:r>
                      <m:rPr>
                        <m:nor/>
                      </m:rPr>
                      <a:rPr lang="en-GB" sz="2400" dirty="0"/>
                      <m:t>,</m:t>
                    </m:r>
                    <m:r>
                      <a:rPr lang="en-US" sz="2400" i="1">
                        <a:latin typeface="Cambria Math"/>
                      </a:rPr>
                      <m:t>𝛼</m:t>
                    </m:r>
                    <m:r>
                      <a:rPr lang="en-US" sz="2400" i="1">
                        <a:latin typeface="Cambria Math"/>
                      </a:rPr>
                      <m:t>_</m:t>
                    </m:r>
                    <m:r>
                      <a:rPr lang="en-US" sz="2400" i="1">
                        <a:latin typeface="Cambria Math"/>
                      </a:rPr>
                      <m:t>𝑛</m:t>
                    </m:r>
                    <m:r>
                      <m:rPr>
                        <m:nor/>
                      </m:rPr>
                      <a:rPr lang="en-GB" sz="2400" dirty="0"/>
                      <m:t>, </m:t>
                    </m:r>
                    <m:r>
                      <a:rPr lang="en-US" sz="2400" i="1">
                        <a:latin typeface="Cambria Math"/>
                      </a:rPr>
                      <m:t>𝛼</m:t>
                    </m:r>
                    <m:r>
                      <a:rPr lang="en-US" sz="2400" i="1">
                        <a:latin typeface="Cambria Math"/>
                      </a:rPr>
                      <m:t>_</m:t>
                    </m:r>
                    <m:r>
                      <a:rPr lang="en-US" sz="2400" i="1">
                        <a:latin typeface="Cambria Math"/>
                      </a:rPr>
                      <m:t>𝑎</m:t>
                    </m:r>
                  </m:oMath>
                </a14:m>
                <a:r>
                  <a:rPr lang="en-US" sz="2400" dirty="0" smtClean="0"/>
                  <a:t>, and </a:t>
                </a:r>
                <a14:m>
                  <m:oMath xmlns:m="http://schemas.openxmlformats.org/officeDocument/2006/math">
                    <m:r>
                      <a:rPr lang="en-US" sz="2400" i="1">
                        <a:latin typeface="Cambria Math"/>
                      </a:rPr>
                      <m:t>𝛽</m:t>
                    </m:r>
                    <m:r>
                      <a:rPr lang="en-US" sz="2400" i="1">
                        <a:latin typeface="Cambria Math"/>
                      </a:rPr>
                      <m:t>_</m:t>
                    </m:r>
                    <m:r>
                      <a:rPr lang="en-US" sz="2400" i="1">
                        <a:latin typeface="Cambria Math"/>
                      </a:rPr>
                      <m:t>𝑣</m:t>
                    </m:r>
                    <m:r>
                      <m:rPr>
                        <m:nor/>
                      </m:rPr>
                      <a:rPr lang="en-GB" sz="2400" dirty="0"/>
                      <m:t>,</m:t>
                    </m:r>
                    <m:r>
                      <a:rPr lang="en-US" sz="2400" i="1">
                        <a:latin typeface="Cambria Math"/>
                      </a:rPr>
                      <m:t>𝛽</m:t>
                    </m:r>
                    <m:r>
                      <a:rPr lang="en-US" sz="2400" i="1">
                        <a:latin typeface="Cambria Math"/>
                      </a:rPr>
                      <m:t>_</m:t>
                    </m:r>
                    <m:r>
                      <a:rPr lang="en-US" sz="2400" i="1">
                        <a:latin typeface="Cambria Math"/>
                      </a:rPr>
                      <m:t>𝑛</m:t>
                    </m:r>
                    <m:r>
                      <m:rPr>
                        <m:nor/>
                      </m:rPr>
                      <a:rPr lang="en-GB" sz="2400" dirty="0"/>
                      <m:t>, </m:t>
                    </m:r>
                    <m:r>
                      <a:rPr lang="en-US" sz="2400" i="1">
                        <a:latin typeface="Cambria Math"/>
                      </a:rPr>
                      <m:t>𝛽</m:t>
                    </m:r>
                    <m:r>
                      <a:rPr lang="en-US" sz="2400" i="1">
                        <a:latin typeface="Cambria Math"/>
                      </a:rPr>
                      <m:t>_</m:t>
                    </m:r>
                    <m:r>
                      <a:rPr lang="en-US" sz="2400" i="1">
                        <a:latin typeface="Cambria Math"/>
                      </a:rPr>
                      <m:t>𝑎</m:t>
                    </m:r>
                  </m:oMath>
                </a14:m>
                <a:endParaRPr lang="en-US" sz="2400" dirty="0" smtClean="0"/>
              </a:p>
              <a:p>
                <a:pPr lvl="1"/>
                <a14:m>
                  <m:oMath xmlns:m="http://schemas.openxmlformats.org/officeDocument/2006/math">
                    <m:r>
                      <a:rPr lang="en-US" sz="2400" b="0" i="1" smtClean="0">
                        <a:latin typeface="Cambria Math"/>
                      </a:rPr>
                      <m:t>𝑓</m:t>
                    </m:r>
                    <m:r>
                      <a:rPr lang="en-US" sz="2400" i="1">
                        <a:latin typeface="Cambria Math"/>
                      </a:rPr>
                      <m:t>_</m:t>
                    </m:r>
                    <m:r>
                      <a:rPr lang="en-US" sz="2400" i="1">
                        <a:latin typeface="Cambria Math"/>
                      </a:rPr>
                      <m:t>𝑣</m:t>
                    </m:r>
                    <m:r>
                      <m:rPr>
                        <m:nor/>
                      </m:rPr>
                      <a:rPr lang="en-GB" sz="2400" dirty="0"/>
                      <m:t>, </m:t>
                    </m:r>
                    <m:r>
                      <a:rPr lang="en-US" sz="2400" b="0" i="1" smtClean="0">
                        <a:latin typeface="Cambria Math"/>
                      </a:rPr>
                      <m:t>𝑓</m:t>
                    </m:r>
                    <m:r>
                      <a:rPr lang="en-US" sz="2400" i="1">
                        <a:latin typeface="Cambria Math"/>
                      </a:rPr>
                      <m:t>_</m:t>
                    </m:r>
                    <m:r>
                      <a:rPr lang="en-US" sz="2400" i="1">
                        <a:latin typeface="Cambria Math"/>
                      </a:rPr>
                      <m:t>𝑛</m:t>
                    </m:r>
                    <m:r>
                      <m:rPr>
                        <m:nor/>
                      </m:rPr>
                      <a:rPr lang="en-GB" sz="2400" dirty="0"/>
                      <m:t>, </m:t>
                    </m:r>
                    <m:r>
                      <m:rPr>
                        <m:nor/>
                      </m:rPr>
                      <a:rPr lang="en-GB" sz="2400" dirty="0"/>
                      <m:t>and</m:t>
                    </m:r>
                    <m:r>
                      <m:rPr>
                        <m:nor/>
                      </m:rPr>
                      <a:rPr lang="en-GB" sz="2400" dirty="0"/>
                      <m:t> </m:t>
                    </m:r>
                    <m:r>
                      <a:rPr lang="en-US" sz="2400" b="0" i="1" smtClean="0">
                        <a:latin typeface="Cambria Math"/>
                      </a:rPr>
                      <m:t>𝑓</m:t>
                    </m:r>
                    <m:r>
                      <a:rPr lang="en-US" sz="2400" i="1">
                        <a:latin typeface="Cambria Math"/>
                      </a:rPr>
                      <m:t>_</m:t>
                    </m:r>
                    <m:r>
                      <a:rPr lang="en-US" sz="2400" i="1">
                        <a:latin typeface="Cambria Math"/>
                      </a:rPr>
                      <m:t>𝑎</m:t>
                    </m:r>
                  </m:oMath>
                </a14:m>
                <a:endParaRPr lang="en-US" sz="2400" dirty="0" smtClean="0"/>
              </a:p>
              <a:p>
                <a:r>
                  <a:rPr lang="en-US" dirty="0" smtClean="0"/>
                  <a:t>We grid search to determine the optimal values:</a:t>
                </a:r>
              </a:p>
              <a:p>
                <a:pPr lvl="1"/>
                <a14:m>
                  <m:oMath xmlns:m="http://schemas.openxmlformats.org/officeDocument/2006/math">
                    <m:r>
                      <a:rPr lang="en-US" sz="2400" i="1">
                        <a:latin typeface="Cambria Math"/>
                      </a:rPr>
                      <m:t>𝛼</m:t>
                    </m:r>
                  </m:oMath>
                </a14:m>
                <a:r>
                  <a:rPr lang="en-US" sz="2400" dirty="0" smtClean="0"/>
                  <a:t> and </a:t>
                </a:r>
                <a14:m>
                  <m:oMath xmlns:m="http://schemas.openxmlformats.org/officeDocument/2006/math">
                    <m:r>
                      <a:rPr lang="en-US" sz="2400" i="1">
                        <a:latin typeface="Cambria Math"/>
                      </a:rPr>
                      <m:t>𝛽</m:t>
                    </m:r>
                  </m:oMath>
                </a14:m>
                <a:r>
                  <a:rPr lang="en-US" sz="2400" dirty="0" smtClean="0"/>
                  <a:t> in the interval </a:t>
                </a:r>
                <a14:m>
                  <m:oMath xmlns:m="http://schemas.openxmlformats.org/officeDocument/2006/math">
                    <m:r>
                      <a:rPr lang="en-US" sz="2400" i="1" dirty="0" smtClean="0">
                        <a:latin typeface="Cambria Math"/>
                      </a:rPr>
                      <m:t>[0,1]</m:t>
                    </m:r>
                  </m:oMath>
                </a14:m>
                <a:r>
                  <a:rPr lang="en-US" sz="2400" dirty="0" smtClean="0"/>
                  <a:t> with a step of </a:t>
                </a:r>
                <a14:m>
                  <m:oMath xmlns:m="http://schemas.openxmlformats.org/officeDocument/2006/math">
                    <m:r>
                      <a:rPr lang="en-US" sz="2400" i="1" dirty="0" smtClean="0">
                        <a:latin typeface="Cambria Math"/>
                      </a:rPr>
                      <m:t>0.1</m:t>
                    </m:r>
                  </m:oMath>
                </a14:m>
                <a:endParaRPr lang="en-US" sz="2400" dirty="0" smtClean="0"/>
              </a:p>
              <a:p>
                <a:pPr lvl="1"/>
                <a14:m>
                  <m:oMath xmlns:m="http://schemas.openxmlformats.org/officeDocument/2006/math">
                    <m:r>
                      <a:rPr lang="en-US" sz="2400" b="0" i="1" smtClean="0">
                        <a:latin typeface="Cambria Math"/>
                      </a:rPr>
                      <m:t>𝑓</m:t>
                    </m:r>
                  </m:oMath>
                </a14:m>
                <a:r>
                  <a:rPr lang="en-US" sz="2400" dirty="0" smtClean="0"/>
                  <a:t> </a:t>
                </a:r>
                <a:r>
                  <a:rPr lang="en-US" sz="2400" dirty="0" smtClean="0"/>
                  <a:t>in the interval </a:t>
                </a:r>
                <a14:m>
                  <m:oMath xmlns:m="http://schemas.openxmlformats.org/officeDocument/2006/math">
                    <m:r>
                      <a:rPr lang="en-US" sz="2400" i="1" dirty="0" smtClean="0">
                        <a:latin typeface="Cambria Math"/>
                      </a:rPr>
                      <m:t>[0.1,0.2] </m:t>
                    </m:r>
                  </m:oMath>
                </a14:m>
                <a:r>
                  <a:rPr lang="en-US" sz="2400" dirty="0" smtClean="0"/>
                  <a:t>with a step of </a:t>
                </a:r>
                <a14:m>
                  <m:oMath xmlns:m="http://schemas.openxmlformats.org/officeDocument/2006/math">
                    <m:r>
                      <a:rPr lang="en-US" sz="2400" i="1" dirty="0" smtClean="0">
                        <a:latin typeface="Cambria Math"/>
                      </a:rPr>
                      <m:t>0.01</m:t>
                    </m:r>
                  </m:oMath>
                </a14:m>
                <a:r>
                  <a:rPr lang="en-US" sz="2400" dirty="0" smtClean="0"/>
                  <a:t> </a:t>
                </a:r>
              </a:p>
              <a:p>
                <a:r>
                  <a:rPr lang="en-US" dirty="0" smtClean="0"/>
                  <a:t>The user accepts or rejects a recommended term</a:t>
                </a:r>
              </a:p>
              <a:p>
                <a:r>
                  <a:rPr lang="en-US" dirty="0" smtClean="0"/>
                  <a:t>If the user accepts a term, the user needs to decide if the accepted term is a:</a:t>
                </a:r>
              </a:p>
              <a:p>
                <a:pPr lvl="1"/>
                <a:r>
                  <a:rPr lang="en-US" b="1" dirty="0" smtClean="0"/>
                  <a:t>Aspect concept</a:t>
                </a:r>
                <a:r>
                  <a:rPr lang="en-US" dirty="0" smtClean="0"/>
                  <a:t>: concepts related to aspect but that do not carry sentiment (e.g., ‘sushi’ is related to the aspect food and does not carry sentiment) </a:t>
                </a:r>
              </a:p>
              <a:p>
                <a:pPr lvl="1"/>
                <a:r>
                  <a:rPr lang="en-US" b="1" dirty="0" smtClean="0"/>
                  <a:t>Sentiment concept</a:t>
                </a:r>
                <a:r>
                  <a:rPr lang="en-US" dirty="0" smtClean="0"/>
                  <a:t>: concepts related to aspects but that carry sentiment (e.g., ‘yummy’ is related to the aspect food and does carry a positive sentiment)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22" t="-943" b="-1024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1276845825"/>
      </p:ext>
    </p:extLst>
  </p:cSld>
  <p:clrMapOvr>
    <a:masterClrMapping/>
  </p:clrMapOvr>
  <mc:AlternateContent xmlns:mc="http://schemas.openxmlformats.org/markup-compatibility/2006" xmlns:p14="http://schemas.microsoft.com/office/powerpoint/2010/main">
    <mc:Choice Requires="p14">
      <p:transition spd="slow" p14:dur="2000" advTm="56154"/>
    </mc:Choice>
    <mc:Fallback xmlns="">
      <p:transition spd="slow" advTm="5615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Concept Hierarchy Construction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learn hierarchical relations using the </a:t>
                </a:r>
                <a:r>
                  <a:rPr lang="en-US" b="1" dirty="0" err="1" smtClean="0"/>
                  <a:t>subsumption</a:t>
                </a:r>
                <a:r>
                  <a:rPr lang="en-US" b="1" dirty="0" smtClean="0"/>
                  <a:t> method</a:t>
                </a:r>
                <a:r>
                  <a:rPr lang="en-US" dirty="0" smtClean="0"/>
                  <a:t>:</a:t>
                </a:r>
              </a:p>
              <a:p>
                <a:endParaRPr lang="en-US" dirty="0"/>
              </a:p>
              <a:p>
                <a:endParaRPr lang="en-US" dirty="0" smtClean="0"/>
              </a:p>
              <a:p>
                <a:pPr marL="0" indent="0">
                  <a:buNone/>
                </a:pPr>
                <a:r>
                  <a:rPr lang="en-US" dirty="0"/>
                  <a:t> </a:t>
                </a:r>
                <a:r>
                  <a:rPr lang="en-US" dirty="0" smtClean="0"/>
                  <a:t>   where:</a:t>
                </a:r>
              </a:p>
              <a:p>
                <a:pPr lvl="2" indent="-342900"/>
                <a14:m>
                  <m:oMath xmlns:m="http://schemas.openxmlformats.org/officeDocument/2006/math">
                    <m:r>
                      <a:rPr lang="en-US" sz="2400" i="1">
                        <a:latin typeface="Cambria Math"/>
                      </a:rPr>
                      <m:t>𝑃</m:t>
                    </m:r>
                    <m:r>
                      <a:rPr lang="en-US" sz="2400" i="1">
                        <a:latin typeface="Cambria Math"/>
                      </a:rPr>
                      <m:t>(</m:t>
                    </m:r>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oMath>
                </a14:m>
                <a:r>
                  <a:rPr lang="en-GB" sz="2400" dirty="0" smtClean="0"/>
                  <a:t> represents the probability that the parent </a:t>
                </a:r>
                <a14:m>
                  <m:oMath xmlns:m="http://schemas.openxmlformats.org/officeDocument/2006/math">
                    <m:r>
                      <a:rPr lang="en-US" sz="2400" i="1">
                        <a:latin typeface="Cambria Math"/>
                      </a:rPr>
                      <m:t>𝑥</m:t>
                    </m:r>
                  </m:oMath>
                </a14:m>
                <a:r>
                  <a:rPr lang="en-GB" sz="2400" dirty="0" smtClean="0"/>
                  <a:t> occurs given the child </a:t>
                </a:r>
                <a14:m>
                  <m:oMath xmlns:m="http://schemas.openxmlformats.org/officeDocument/2006/math">
                    <m:r>
                      <a:rPr lang="en-US" sz="2400" i="1">
                        <a:latin typeface="Cambria Math"/>
                      </a:rPr>
                      <m:t>𝑦</m:t>
                    </m:r>
                  </m:oMath>
                </a14:m>
                <a:r>
                  <a:rPr lang="en-GB" sz="2400" dirty="0" smtClean="0"/>
                  <a:t> (the parent appears in more than a fraction </a:t>
                </a:r>
                <a14:m>
                  <m:oMath xmlns:m="http://schemas.openxmlformats.org/officeDocument/2006/math">
                    <m:sSub>
                      <m:sSubPr>
                        <m:ctrlPr>
                          <a:rPr lang="en-US" sz="2400" i="1" smtClean="0">
                            <a:latin typeface="Cambria Math"/>
                            <a:ea typeface="Cambria Math"/>
                          </a:rPr>
                        </m:ctrlPr>
                      </m:sSubPr>
                      <m:e>
                        <m:r>
                          <a:rPr lang="en-US" sz="2400" i="1">
                            <a:latin typeface="Cambria Math"/>
                            <a:ea typeface="Cambria Math"/>
                          </a:rPr>
                          <m:t>𝑐</m:t>
                        </m:r>
                      </m:e>
                      <m:sub>
                        <m:r>
                          <a:rPr lang="en-US" sz="2400" i="1">
                            <a:latin typeface="Cambria Math"/>
                            <a:ea typeface="Cambria Math"/>
                          </a:rPr>
                          <m:t>1</m:t>
                        </m:r>
                      </m:sub>
                    </m:sSub>
                  </m:oMath>
                </a14:m>
                <a:r>
                  <a:rPr lang="en-GB" sz="2400" dirty="0" smtClean="0"/>
                  <a:t> of documents where the child also occurs)</a:t>
                </a:r>
              </a:p>
              <a:p>
                <a:pPr lvl="2" indent="-342900"/>
                <a14:m>
                  <m:oMath xmlns:m="http://schemas.openxmlformats.org/officeDocument/2006/math">
                    <m:r>
                      <a:rPr lang="en-US" sz="2400" i="1">
                        <a:latin typeface="Cambria Math"/>
                      </a:rPr>
                      <m:t>𝑃</m:t>
                    </m:r>
                    <m:r>
                      <a:rPr lang="en-US" sz="2400" i="1">
                        <a:latin typeface="Cambria Math"/>
                      </a:rPr>
                      <m:t>(</m:t>
                    </m:r>
                    <m:r>
                      <a:rPr lang="en-US" sz="2400" i="1">
                        <a:latin typeface="Cambria Math"/>
                      </a:rPr>
                      <m:t>𝑦</m:t>
                    </m:r>
                    <m:r>
                      <a:rPr lang="en-US" sz="2400" i="1">
                        <a:latin typeface="Cambria Math"/>
                      </a:rPr>
                      <m:t>|</m:t>
                    </m:r>
                    <m:r>
                      <a:rPr lang="en-US" sz="2400" i="1">
                        <a:latin typeface="Cambria Math"/>
                      </a:rPr>
                      <m:t>𝑥</m:t>
                    </m:r>
                    <m:r>
                      <a:rPr lang="en-US" sz="2400" i="1">
                        <a:latin typeface="Cambria Math"/>
                      </a:rPr>
                      <m:t>)</m:t>
                    </m:r>
                  </m:oMath>
                </a14:m>
                <a:r>
                  <a:rPr lang="en-GB" sz="2400" dirty="0"/>
                  <a:t> represents the probability that the child </a:t>
                </a:r>
                <a14:m>
                  <m:oMath xmlns:m="http://schemas.openxmlformats.org/officeDocument/2006/math">
                    <m:r>
                      <a:rPr lang="en-US" sz="2400" i="1">
                        <a:latin typeface="Cambria Math"/>
                      </a:rPr>
                      <m:t>𝑦</m:t>
                    </m:r>
                  </m:oMath>
                </a14:m>
                <a:r>
                  <a:rPr lang="en-GB" sz="2400" dirty="0"/>
                  <a:t> occurs given the parent </a:t>
                </a:r>
                <a14:m>
                  <m:oMath xmlns:m="http://schemas.openxmlformats.org/officeDocument/2006/math">
                    <m:r>
                      <a:rPr lang="en-US" sz="2400" i="1">
                        <a:latin typeface="Cambria Math"/>
                      </a:rPr>
                      <m:t>𝑥</m:t>
                    </m:r>
                  </m:oMath>
                </a14:m>
                <a:r>
                  <a:rPr lang="en-GB" sz="2400" dirty="0"/>
                  <a:t> (the </a:t>
                </a:r>
                <a:r>
                  <a:rPr lang="en-GB" sz="2400" dirty="0" smtClean="0"/>
                  <a:t>child </a:t>
                </a:r>
                <a:r>
                  <a:rPr lang="en-GB" sz="2400" dirty="0"/>
                  <a:t>appears in </a:t>
                </a:r>
                <a:r>
                  <a:rPr lang="en-GB" sz="2400" dirty="0" smtClean="0"/>
                  <a:t>less than a </a:t>
                </a:r>
                <a:r>
                  <a:rPr lang="en-GB" sz="2400" dirty="0"/>
                  <a:t>fraction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𝑐</m:t>
                        </m:r>
                      </m:e>
                      <m:sub>
                        <m:r>
                          <a:rPr lang="en-US" sz="2400" b="0" i="1" smtClean="0">
                            <a:latin typeface="Cambria Math"/>
                            <a:ea typeface="Cambria Math"/>
                          </a:rPr>
                          <m:t>2</m:t>
                        </m:r>
                      </m:sub>
                    </m:sSub>
                  </m:oMath>
                </a14:m>
                <a:r>
                  <a:rPr lang="en-GB" sz="2400" dirty="0" smtClean="0"/>
                  <a:t> </a:t>
                </a:r>
                <a:r>
                  <a:rPr lang="en-GB" sz="2400" dirty="0"/>
                  <a:t>of </a:t>
                </a:r>
                <a:r>
                  <a:rPr lang="en-GB" sz="2400" dirty="0" smtClean="0"/>
                  <a:t>documents </a:t>
                </a:r>
                <a:r>
                  <a:rPr lang="en-GB" sz="2400" dirty="0"/>
                  <a:t>where the </a:t>
                </a:r>
                <a:r>
                  <a:rPr lang="en-GB" sz="2400" dirty="0" smtClean="0"/>
                  <a:t>parent </a:t>
                </a:r>
                <a:r>
                  <a:rPr lang="en-GB" sz="2400" dirty="0"/>
                  <a:t>also occurs</a:t>
                </a:r>
                <a:r>
                  <a:rPr lang="en-GB" sz="2400" dirty="0" smtClean="0"/>
                  <a:t>)</a:t>
                </a:r>
              </a:p>
              <a:p>
                <a:pPr lvl="2" indent="-342900"/>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𝑐</m:t>
                        </m:r>
                      </m:e>
                      <m:sub>
                        <m:r>
                          <a:rPr lang="en-US" sz="2400" i="1">
                            <a:latin typeface="Cambria Math"/>
                            <a:ea typeface="Cambria Math"/>
                          </a:rPr>
                          <m:t>1</m:t>
                        </m:r>
                      </m:sub>
                    </m:sSub>
                    <m:r>
                      <a:rPr lang="en-US" sz="2400" b="0" i="1" smtClean="0">
                        <a:latin typeface="Cambria Math"/>
                        <a:ea typeface="Cambria Math"/>
                      </a:rPr>
                      <m:t>=0.2</m:t>
                    </m:r>
                  </m:oMath>
                </a14:m>
                <a:r>
                  <a:rPr lang="en-US" sz="2400" dirty="0" smtClean="0"/>
                  <a:t> and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𝑐</m:t>
                        </m:r>
                      </m:e>
                      <m:sub>
                        <m:r>
                          <a:rPr lang="en-US" sz="2400" b="0" i="1" smtClean="0">
                            <a:latin typeface="Cambria Math"/>
                            <a:ea typeface="Cambria Math"/>
                          </a:rPr>
                          <m:t>2</m:t>
                        </m:r>
                      </m:sub>
                    </m:sSub>
                    <m:r>
                      <a:rPr lang="en-US" sz="2400" b="0" i="1" smtClean="0">
                        <a:latin typeface="Cambria Math"/>
                        <a:ea typeface="Cambria Math"/>
                      </a:rPr>
                      <m:t>=1</m:t>
                    </m:r>
                  </m:oMath>
                </a14:m>
                <a:r>
                  <a:rPr lang="en-GB" sz="2400" dirty="0" smtClean="0"/>
                  <a:t> (empirically determined in previous work)</a:t>
                </a:r>
              </a:p>
              <a:p>
                <a:pPr lvl="2" indent="-342900"/>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b="-3774"/>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24</a:t>
            </a:fld>
            <a:endParaRPr lang="en-US">
              <a:solidFill>
                <a:srgbClr val="000000"/>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643828429"/>
                  </p:ext>
                </p:extLst>
              </p:nvPr>
            </p:nvGraphicFramePr>
            <p:xfrm>
              <a:off x="1854594" y="2316454"/>
              <a:ext cx="8128000" cy="45720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14:m>
                            <m:oMathPara xmlns:m="http://schemas.openxmlformats.org/officeDocument/2006/math">
                              <m:oMathParaPr>
                                <m:jc m:val="right"/>
                              </m:oMathParaPr>
                              <m:oMath xmlns:m="http://schemas.openxmlformats.org/officeDocument/2006/math">
                                <m:r>
                                  <a:rPr lang="en-US" sz="2400" b="0" i="1" smtClean="0">
                                    <a:solidFill>
                                      <a:schemeClr val="tx1"/>
                                    </a:solidFill>
                                    <a:latin typeface="Cambria Math"/>
                                  </a:rPr>
                                  <m:t>𝑃</m:t>
                                </m:r>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m:t>
                                </m:r>
                                <m:r>
                                  <a:rPr lang="en-US" sz="2400" b="0" i="1" smtClean="0">
                                    <a:solidFill>
                                      <a:schemeClr val="tx1"/>
                                    </a:solidFill>
                                    <a:latin typeface="Cambria Math"/>
                                  </a:rPr>
                                  <m:t>𝑦</m:t>
                                </m:r>
                                <m:r>
                                  <a:rPr lang="en-US" sz="2400" b="0" i="1" smtClean="0">
                                    <a:solidFill>
                                      <a:schemeClr val="tx1"/>
                                    </a:solidFill>
                                    <a:latin typeface="Cambria Math"/>
                                  </a:rPr>
                                  <m:t>)≥</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𝑐</m:t>
                                    </m:r>
                                  </m:e>
                                  <m:sub>
                                    <m:r>
                                      <a:rPr lang="en-US" sz="2400" b="0" i="1" smtClean="0">
                                        <a:solidFill>
                                          <a:schemeClr val="tx1"/>
                                        </a:solidFill>
                                        <a:latin typeface="Cambria Math"/>
                                        <a:ea typeface="Cambria Math"/>
                                      </a:rPr>
                                      <m:t>1</m:t>
                                    </m:r>
                                  </m:sub>
                                </m:sSub>
                              </m:oMath>
                            </m:oMathPara>
                          </a14:m>
                          <a:endParaRPr lang="en-GB"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a:rPr>
                                  <m:t>𝑃</m:t>
                                </m:r>
                                <m:d>
                                  <m:dPr>
                                    <m:ctrlPr>
                                      <a:rPr lang="en-US" sz="2400" b="0" i="1" smtClean="0">
                                        <a:solidFill>
                                          <a:schemeClr val="tx1"/>
                                        </a:solidFill>
                                        <a:latin typeface="Cambria Math"/>
                                      </a:rPr>
                                    </m:ctrlPr>
                                  </m:dPr>
                                  <m:e>
                                    <m:r>
                                      <a:rPr lang="en-US" sz="2400" b="0" i="1" smtClean="0">
                                        <a:solidFill>
                                          <a:schemeClr val="tx1"/>
                                        </a:solidFill>
                                        <a:latin typeface="Cambria Math"/>
                                      </a:rPr>
                                      <m:t>𝑦</m:t>
                                    </m:r>
                                  </m:e>
                                  <m:e>
                                    <m:r>
                                      <a:rPr lang="en-US" sz="2400" b="0" i="1" smtClean="0">
                                        <a:solidFill>
                                          <a:schemeClr val="tx1"/>
                                        </a:solidFill>
                                        <a:latin typeface="Cambria Math"/>
                                      </a:rPr>
                                      <m:t>𝑥</m:t>
                                    </m:r>
                                  </m:e>
                                </m:d>
                                <m:r>
                                  <a:rPr lang="en-US" sz="2400" b="0" i="1" smtClean="0">
                                    <a:solidFill>
                                      <a:schemeClr val="tx1"/>
                                    </a:solidFill>
                                    <a:latin typeface="Cambria Math"/>
                                    <a:ea typeface="Cambria Math"/>
                                  </a:rPr>
                                  <m:t>&lt;</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𝑐</m:t>
                                    </m:r>
                                  </m:e>
                                  <m:sub>
                                    <m:r>
                                      <a:rPr lang="en-US" sz="2400" b="0" i="1" smtClean="0">
                                        <a:solidFill>
                                          <a:schemeClr val="tx1"/>
                                        </a:solidFill>
                                        <a:latin typeface="Cambria Math"/>
                                        <a:ea typeface="Cambria Math"/>
                                      </a:rPr>
                                      <m:t>2</m:t>
                                    </m:r>
                                  </m:sub>
                                </m:sSub>
                              </m:oMath>
                            </m:oMathPara>
                          </a14:m>
                          <a:endParaRPr lang="en-GB" sz="240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643828429"/>
                  </p:ext>
                </p:extLst>
              </p:nvPr>
            </p:nvGraphicFramePr>
            <p:xfrm>
              <a:off x="1854594" y="2316454"/>
              <a:ext cx="8128000" cy="457200"/>
            </p:xfrm>
            <a:graphic>
              <a:graphicData uri="http://schemas.openxmlformats.org/drawingml/2006/table">
                <a:tbl>
                  <a:tblPr firstRow="1" bandRow="1">
                    <a:tableStyleId>{5C22544A-7EE6-4342-B048-85BDC9FD1C3A}</a:tableStyleId>
                  </a:tblPr>
                  <a:tblGrid>
                    <a:gridCol w="4064000"/>
                    <a:gridCol w="4064000"/>
                  </a:tblGrid>
                  <a:tr h="45720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6"/>
                          <a:stretch>
                            <a:fillRect t="-1333" r="-100000" b="-21333"/>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1">
                          <a:blip r:embed="rId6"/>
                          <a:stretch>
                            <a:fillRect l="-100000" t="-1333" b="-21333"/>
                          </a:stretch>
                        </a:blipFill>
                      </a:tcPr>
                    </a:tc>
                  </a:tr>
                </a:tbl>
              </a:graphicData>
            </a:graphic>
          </p:graphicFrame>
        </mc:Fallback>
      </mc:AlternateContent>
    </p:spTree>
    <p:extLst>
      <p:ext uri="{BB962C8B-B14F-4D97-AF65-F5344CB8AC3E}">
        <p14:creationId xmlns:p14="http://schemas.microsoft.com/office/powerpoint/2010/main" val="1885764512"/>
      </p:ext>
    </p:extLst>
  </p:cSld>
  <p:clrMapOvr>
    <a:masterClrMapping/>
  </p:clrMapOvr>
  <mc:AlternateContent xmlns:mc="http://schemas.openxmlformats.org/markup-compatibility/2006" xmlns:p14="http://schemas.microsoft.com/office/powerpoint/2010/main">
    <mc:Choice Requires="p14">
      <p:transition spd="slow" p14:dur="2000" advTm="30758"/>
    </mc:Choice>
    <mc:Fallback xmlns="">
      <p:transition spd="slow" advTm="3075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Concept Hierarchy Construction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potential parents are ranked by the </a:t>
                </a:r>
                <a:r>
                  <a:rPr lang="en-US" b="1" dirty="0" smtClean="0"/>
                  <a:t>parent score</a:t>
                </a:r>
                <a:r>
                  <a:rPr lang="en-US" dirty="0" smtClean="0"/>
                  <a:t>:</a:t>
                </a:r>
              </a:p>
              <a:p>
                <a:endParaRPr lang="en-US" sz="1000" dirty="0" smtClean="0"/>
              </a:p>
              <a:p>
                <a:pPr marL="0" indent="0" algn="ctr">
                  <a:buNone/>
                </a:pPr>
                <a14:m>
                  <m:oMath xmlns:m="http://schemas.openxmlformats.org/officeDocument/2006/math">
                    <m:r>
                      <a:rPr lang="en-US" b="0" i="1" smtClean="0">
                        <a:latin typeface="Cambria Math"/>
                      </a:rPr>
                      <m:t>𝑝𝑎𝑟𝑒𝑛𝑡</m:t>
                    </m:r>
                    <m:r>
                      <a:rPr lang="en-US" b="0" i="1" smtClean="0">
                        <a:latin typeface="Cambria Math"/>
                      </a:rPr>
                      <m:t>_</m:t>
                    </m:r>
                    <m:r>
                      <a:rPr lang="en-US" b="0" i="1" smtClean="0">
                        <a:latin typeface="Cambria Math"/>
                      </a:rPr>
                      <m:t>𝑠𝑐𝑜𝑟𝑒</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𝑃</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oMath>
                </a14:m>
                <a:r>
                  <a:rPr lang="en-GB" dirty="0" smtClean="0"/>
                  <a:t> </a:t>
                </a:r>
              </a:p>
              <a:p>
                <a:pPr marL="0" indent="0" algn="ctr">
                  <a:buNone/>
                </a:pPr>
                <a:endParaRPr lang="en-GB" sz="1000" dirty="0" smtClean="0"/>
              </a:p>
              <a:p>
                <a:pPr marL="342900" lvl="1" indent="-342900">
                  <a:buFontTx/>
                  <a:buChar char="•"/>
                </a:pPr>
                <a:r>
                  <a:rPr lang="en-US" sz="2400" dirty="0" smtClean="0"/>
                  <a:t>The potential parents for verbs, nouns, and adjectives (types) that are aspect concepts are</a:t>
                </a:r>
                <a:r>
                  <a:rPr lang="en-US" sz="2400" dirty="0"/>
                  <a:t> </a:t>
                </a:r>
                <a:r>
                  <a:rPr lang="en-US" sz="2400" dirty="0" smtClean="0"/>
                  <a:t>defined by </a:t>
                </a:r>
                <a:r>
                  <a:rPr lang="en-US" sz="2400" i="1" dirty="0"/>
                  <a:t>&lt;</a:t>
                </a:r>
                <a:r>
                  <a:rPr lang="en-US" sz="2400" i="1" dirty="0" smtClean="0"/>
                  <a:t>Category/Attribute&gt;&lt;Type&gt;Mention</a:t>
                </a:r>
                <a:endParaRPr lang="en-US" sz="2400" dirty="0"/>
              </a:p>
              <a:p>
                <a:r>
                  <a:rPr lang="en-US" dirty="0" smtClean="0"/>
                  <a:t>The potential parents </a:t>
                </a:r>
                <a:r>
                  <a:rPr lang="en-US" dirty="0"/>
                  <a:t>for verbs, nouns, </a:t>
                </a:r>
                <a:r>
                  <a:rPr lang="en-US" dirty="0" smtClean="0"/>
                  <a:t>and adjectives </a:t>
                </a:r>
                <a:r>
                  <a:rPr lang="en-US" dirty="0"/>
                  <a:t>(types) that are </a:t>
                </a:r>
                <a:r>
                  <a:rPr lang="en-US" dirty="0" smtClean="0"/>
                  <a:t>sentiment concepts </a:t>
                </a:r>
                <a:r>
                  <a:rPr lang="en-US" dirty="0"/>
                  <a:t>are defined by </a:t>
                </a:r>
                <a:r>
                  <a:rPr lang="en-US" i="1" dirty="0"/>
                  <a:t>&lt;Category/Attribute</a:t>
                </a:r>
                <a:r>
                  <a:rPr lang="en-US" i="1" dirty="0" smtClean="0"/>
                  <a:t>&gt;&lt;Polarity&gt;&lt;Type&gt;</a:t>
                </a:r>
                <a:endParaRPr lang="en-US" dirty="0" smtClean="0"/>
              </a:p>
              <a:p>
                <a:r>
                  <a:rPr lang="en-US" dirty="0" smtClean="0"/>
                  <a:t>The user decides on the parent concept for a certain concept by scanning from the top the ranked list of potential parents and stopping when the parent has been found</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r="-1056"/>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82332600"/>
      </p:ext>
    </p:extLst>
  </p:cSld>
  <p:clrMapOvr>
    <a:masterClrMapping/>
  </p:clrMapOvr>
  <mc:AlternateContent xmlns:mc="http://schemas.openxmlformats.org/markup-compatibility/2006" xmlns:p14="http://schemas.microsoft.com/office/powerpoint/2010/main">
    <mc:Choice Requires="p14">
      <p:transition spd="slow" p14:dur="2000" advTm="46531"/>
    </mc:Choice>
    <mc:Fallback xmlns="">
      <p:transition spd="slow" advTm="4653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Concept Hierarchy Construction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b="1" dirty="0" smtClean="0"/>
                  <a:t>sentiment score</a:t>
                </a:r>
                <a:r>
                  <a:rPr lang="en-US" dirty="0" smtClean="0"/>
                  <a:t> for a sentiment concept is computed:</a:t>
                </a:r>
              </a:p>
              <a:p>
                <a:pPr marL="0" indent="0">
                  <a:buNone/>
                </a:pPr>
                <a:endParaRPr lang="en-US" sz="100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𝑠𝑒𝑛𝑡𝑖𝑚𝑒𝑛𝑡</m:t>
                      </m:r>
                      <m:r>
                        <a:rPr lang="en-US" b="0" i="1" smtClean="0">
                          <a:latin typeface="Cambria Math"/>
                        </a:rPr>
                        <m:t>_</m:t>
                      </m:r>
                      <m:r>
                        <a:rPr lang="en-US" b="0" i="1" smtClean="0">
                          <a:latin typeface="Cambria Math"/>
                        </a:rPr>
                        <m:t>𝑠𝑐𝑜𝑟𝑒</m:t>
                      </m:r>
                      <m:r>
                        <a:rPr lang="en-US" b="0" i="1" smtClean="0">
                          <a:latin typeface="Cambria Math"/>
                        </a:rPr>
                        <m:t>(</m:t>
                      </m:r>
                      <m:r>
                        <a:rPr lang="en-US" b="0" i="1" smtClean="0">
                          <a:latin typeface="Cambria Math"/>
                        </a:rPr>
                        <m:t>𝑦</m:t>
                      </m:r>
                      <m:r>
                        <a:rPr lang="en-US" b="0" i="1" smtClean="0">
                          <a:latin typeface="Cambria Math"/>
                        </a:rPr>
                        <m:t>)=</m:t>
                      </m:r>
                      <m:f>
                        <m:fPr>
                          <m:ctrlPr>
                            <a:rPr lang="en-US" b="0" i="1" smtClean="0">
                              <a:latin typeface="Cambria Math"/>
                            </a:rPr>
                          </m:ctrlPr>
                        </m:fPr>
                        <m:num>
                          <m:nary>
                            <m:naryPr>
                              <m:chr m:val="∑"/>
                              <m:supHide m:val="on"/>
                              <m:ctrlPr>
                                <a:rPr lang="en-US" b="0" i="1" smtClean="0">
                                  <a:latin typeface="Cambria Math"/>
                                </a:rPr>
                              </m:ctrlPr>
                            </m:naryPr>
                            <m:sub>
                              <m:r>
                                <m:rPr>
                                  <m:brk m:alnAt="7"/>
                                </m:rPr>
                                <a:rPr lang="en-US" b="0" i="1" smtClean="0">
                                  <a:latin typeface="Cambria Math"/>
                                </a:rPr>
                                <m:t>𝑑</m:t>
                              </m:r>
                              <m:r>
                                <a:rPr lang="en-US" b="0" i="1" smtClean="0">
                                  <a:latin typeface="Cambria Math"/>
                                </a:rPr>
                                <m:t>∈</m:t>
                              </m:r>
                              <m:r>
                                <m:rPr>
                                  <m:sty m:val="p"/>
                                </m:rPr>
                                <a:rPr lang="en-US" b="0" i="1" smtClean="0">
                                  <a:latin typeface="Cambria Math"/>
                                </a:rPr>
                                <m:t>D</m:t>
                              </m:r>
                            </m:sub>
                            <m:sup/>
                            <m:e>
                              <m:r>
                                <a:rPr lang="en-US" b="0" i="1" smtClean="0">
                                  <a:latin typeface="Cambria Math"/>
                                </a:rPr>
                                <m:t>(</m:t>
                              </m:r>
                              <m:r>
                                <a:rPr lang="en-US" b="0" i="1" smtClean="0">
                                  <a:latin typeface="Cambria Math"/>
                                </a:rPr>
                                <m:t>𝑟𝑎𝑡𝑖𝑛𝑔</m:t>
                              </m:r>
                              <m:r>
                                <a:rPr lang="en-US" b="0" i="1" smtClean="0">
                                  <a:latin typeface="Cambria Math"/>
                                </a:rPr>
                                <m:t>(</m:t>
                              </m:r>
                              <m:r>
                                <a:rPr lang="en-US" b="0" i="1" smtClean="0">
                                  <a:latin typeface="Cambria Math"/>
                                </a:rPr>
                                <m:t>𝑑</m:t>
                              </m:r>
                              <m:r>
                                <a:rPr lang="en-US" b="0" i="1" smtClean="0">
                                  <a:latin typeface="Cambria Math"/>
                                </a:rPr>
                                <m:t>)×</m:t>
                              </m:r>
                              <m:f>
                                <m:fPr>
                                  <m:ctrlPr>
                                    <a:rPr lang="en-US" b="0" i="1" smtClean="0">
                                      <a:latin typeface="Cambria Math"/>
                                      <a:ea typeface="Cambria Math"/>
                                    </a:rPr>
                                  </m:ctrlPr>
                                </m:fPr>
                                <m:num>
                                  <m:r>
                                    <a:rPr lang="en-US" b="0" i="1" smtClean="0">
                                      <a:latin typeface="Cambria Math"/>
                                      <a:ea typeface="Cambria Math"/>
                                    </a:rPr>
                                    <m:t>𝑐𝑜𝑢𝑛𝑡</m:t>
                                  </m:r>
                                  <m:d>
                                    <m:dPr>
                                      <m:ctrlPr>
                                        <a:rPr lang="en-US" b="0" i="1" smtClean="0">
                                          <a:latin typeface="Cambria Math"/>
                                          <a:ea typeface="Cambria Math"/>
                                        </a:rPr>
                                      </m:ctrlPr>
                                    </m:dPr>
                                    <m:e>
                                      <m:r>
                                        <a:rPr lang="en-US" b="0" i="1" smtClean="0">
                                          <a:latin typeface="Cambria Math"/>
                                          <a:ea typeface="Cambria Math"/>
                                        </a:rPr>
                                        <m:t>𝑦</m:t>
                                      </m:r>
                                      <m:r>
                                        <a:rPr lang="en-US" b="0" i="1" smtClean="0">
                                          <a:latin typeface="Cambria Math"/>
                                          <a:ea typeface="Cambria Math"/>
                                        </a:rPr>
                                        <m:t>,</m:t>
                                      </m:r>
                                      <m:r>
                                        <a:rPr lang="en-US" b="0" i="1" smtClean="0">
                                          <a:latin typeface="Cambria Math"/>
                                          <a:ea typeface="Cambria Math"/>
                                        </a:rPr>
                                        <m:t>𝑑</m:t>
                                      </m:r>
                                    </m:e>
                                  </m:d>
                                </m:num>
                                <m:den>
                                  <m:nary>
                                    <m:naryPr>
                                      <m:chr m:val="∑"/>
                                      <m:supHide m:val="on"/>
                                      <m:ctrlPr>
                                        <a:rPr lang="en-US" b="0" i="1" smtClean="0">
                                          <a:latin typeface="Cambria Math"/>
                                          <a:ea typeface="Cambria Math"/>
                                        </a:rPr>
                                      </m:ctrlPr>
                                    </m:naryPr>
                                    <m:sub>
                                      <m:r>
                                        <m:rPr>
                                          <m:brk m:alnAt="7"/>
                                        </m:rPr>
                                        <a:rPr lang="en-US" b="0" i="1" smtClean="0">
                                          <a:latin typeface="Cambria Math"/>
                                          <a:ea typeface="Cambria Math"/>
                                        </a:rPr>
                                        <m:t>𝑠</m:t>
                                      </m:r>
                                      <m:r>
                                        <a:rPr lang="en-US" b="0" i="1" smtClean="0">
                                          <a:latin typeface="Cambria Math"/>
                                          <a:ea typeface="Cambria Math"/>
                                        </a:rPr>
                                        <m:t>𝑒𝑛𝑡</m:t>
                                      </m:r>
                                      <m:r>
                                        <a:rPr lang="en-US" b="0" i="1" smtClean="0">
                                          <a:latin typeface="Cambria Math"/>
                                          <a:ea typeface="Cambria Math"/>
                                        </a:rPr>
                                        <m:t>∈</m:t>
                                      </m:r>
                                      <m:r>
                                        <a:rPr lang="en-US" b="0" i="1" smtClean="0">
                                          <a:latin typeface="Cambria Math"/>
                                          <a:ea typeface="Cambria Math"/>
                                        </a:rPr>
                                        <m:t>𝑠</m:t>
                                      </m:r>
                                      <m:r>
                                        <m:rPr>
                                          <m:sty m:val="p"/>
                                        </m:rPr>
                                        <a:rPr lang="en-US" b="0" i="1" smtClean="0">
                                          <a:latin typeface="Cambria Math"/>
                                          <a:ea typeface="Cambria Math"/>
                                        </a:rPr>
                                        <m:t>e</m:t>
                                      </m:r>
                                      <m:r>
                                        <a:rPr lang="en-US" b="0" i="1" smtClean="0">
                                          <a:latin typeface="Cambria Math"/>
                                          <a:ea typeface="Cambria Math"/>
                                        </a:rPr>
                                        <m:t>𝑛𝑡𝑖𝑚𝑒𝑛𝑡𝑠</m:t>
                                      </m:r>
                                      <m:d>
                                        <m:dPr>
                                          <m:ctrlPr>
                                            <a:rPr lang="en-US" b="0" i="1" smtClean="0">
                                              <a:latin typeface="Cambria Math"/>
                                              <a:ea typeface="Cambria Math"/>
                                            </a:rPr>
                                          </m:ctrlPr>
                                        </m:dPr>
                                        <m:e>
                                          <m:r>
                                            <m:rPr>
                                              <m:brk m:alnAt="7"/>
                                            </m:rPr>
                                            <a:rPr lang="en-US" b="0" i="1" smtClean="0">
                                              <a:latin typeface="Cambria Math"/>
                                              <a:ea typeface="Cambria Math"/>
                                            </a:rPr>
                                            <m:t>𝐷</m:t>
                                          </m:r>
                                        </m:e>
                                      </m:d>
                                    </m:sub>
                                    <m:sup/>
                                    <m:e>
                                      <m:r>
                                        <a:rPr lang="en-US" b="0" i="1" smtClean="0">
                                          <a:latin typeface="Cambria Math"/>
                                          <a:ea typeface="Cambria Math"/>
                                        </a:rPr>
                                        <m:t>𝑐𝑜𝑢𝑛𝑡</m:t>
                                      </m:r>
                                      <m:d>
                                        <m:dPr>
                                          <m:ctrlPr>
                                            <a:rPr lang="en-US" b="0" i="1" smtClean="0">
                                              <a:latin typeface="Cambria Math"/>
                                              <a:ea typeface="Cambria Math"/>
                                            </a:rPr>
                                          </m:ctrlPr>
                                        </m:dPr>
                                        <m:e>
                                          <m:r>
                                            <a:rPr lang="en-US" b="0" i="1" smtClean="0">
                                              <a:latin typeface="Cambria Math"/>
                                              <a:ea typeface="Cambria Math"/>
                                            </a:rPr>
                                            <m:t>𝑠𝑒𝑛𝑡</m:t>
                                          </m:r>
                                          <m:r>
                                            <a:rPr lang="en-US" b="0" i="1" smtClean="0">
                                              <a:latin typeface="Cambria Math"/>
                                              <a:ea typeface="Cambria Math"/>
                                            </a:rPr>
                                            <m:t>,</m:t>
                                          </m:r>
                                          <m:r>
                                            <a:rPr lang="en-US" b="0" i="1" smtClean="0">
                                              <a:latin typeface="Cambria Math"/>
                                              <a:ea typeface="Cambria Math"/>
                                            </a:rPr>
                                            <m:t>𝑑</m:t>
                                          </m:r>
                                        </m:e>
                                      </m:d>
                                    </m:e>
                                  </m:nary>
                                </m:den>
                              </m:f>
                              <m:r>
                                <a:rPr lang="en-US" b="0" i="1" smtClean="0">
                                  <a:latin typeface="Cambria Math"/>
                                  <a:ea typeface="Cambria Math"/>
                                </a:rPr>
                                <m:t>)</m:t>
                              </m:r>
                            </m:e>
                          </m:nary>
                        </m:num>
                        <m:den>
                          <m:f>
                            <m:fPr>
                              <m:ctrlPr>
                                <a:rPr lang="en-US" i="1">
                                  <a:latin typeface="Cambria Math"/>
                                  <a:ea typeface="Cambria Math"/>
                                </a:rPr>
                              </m:ctrlPr>
                            </m:fPr>
                            <m:num>
                              <m:r>
                                <a:rPr lang="en-US" i="1">
                                  <a:latin typeface="Cambria Math"/>
                                  <a:ea typeface="Cambria Math"/>
                                </a:rPr>
                                <m:t>𝑐𝑜𝑢𝑛𝑡</m:t>
                              </m:r>
                              <m:d>
                                <m:dPr>
                                  <m:ctrlPr>
                                    <a:rPr lang="en-US" i="1">
                                      <a:latin typeface="Cambria Math"/>
                                      <a:ea typeface="Cambria Math"/>
                                    </a:rPr>
                                  </m:ctrlPr>
                                </m:dPr>
                                <m:e>
                                  <m:r>
                                    <a:rPr lang="en-US" i="1">
                                      <a:latin typeface="Cambria Math"/>
                                      <a:ea typeface="Cambria Math"/>
                                    </a:rPr>
                                    <m:t>𝑦</m:t>
                                  </m:r>
                                  <m:r>
                                    <a:rPr lang="en-US" i="1">
                                      <a:latin typeface="Cambria Math"/>
                                      <a:ea typeface="Cambria Math"/>
                                    </a:rPr>
                                    <m:t>,</m:t>
                                  </m:r>
                                  <m:r>
                                    <a:rPr lang="en-US" i="1">
                                      <a:latin typeface="Cambria Math"/>
                                      <a:ea typeface="Cambria Math"/>
                                    </a:rPr>
                                    <m:t>𝑑</m:t>
                                  </m:r>
                                </m:e>
                              </m:d>
                            </m:num>
                            <m:den>
                              <m:nary>
                                <m:naryPr>
                                  <m:chr m:val="∑"/>
                                  <m:supHide m:val="on"/>
                                  <m:ctrlPr>
                                    <a:rPr lang="en-US" i="1">
                                      <a:latin typeface="Cambria Math"/>
                                      <a:ea typeface="Cambria Math"/>
                                    </a:rPr>
                                  </m:ctrlPr>
                                </m:naryPr>
                                <m:sub>
                                  <m:r>
                                    <m:rPr>
                                      <m:brk m:alnAt="7"/>
                                    </m:rPr>
                                    <a:rPr lang="en-US" i="1">
                                      <a:latin typeface="Cambria Math"/>
                                      <a:ea typeface="Cambria Math"/>
                                    </a:rPr>
                                    <m:t>𝑠</m:t>
                                  </m:r>
                                  <m:r>
                                    <a:rPr lang="en-US" i="1">
                                      <a:latin typeface="Cambria Math"/>
                                      <a:ea typeface="Cambria Math"/>
                                    </a:rPr>
                                    <m:t>𝑒𝑛𝑡</m:t>
                                  </m:r>
                                  <m:r>
                                    <a:rPr lang="en-US" i="1">
                                      <a:latin typeface="Cambria Math"/>
                                      <a:ea typeface="Cambria Math"/>
                                    </a:rPr>
                                    <m:t>∈</m:t>
                                  </m:r>
                                  <m:r>
                                    <a:rPr lang="en-US" b="0" i="1" smtClean="0">
                                      <a:latin typeface="Cambria Math"/>
                                      <a:ea typeface="Cambria Math"/>
                                    </a:rPr>
                                    <m:t>𝑠</m:t>
                                  </m:r>
                                  <m:r>
                                    <m:rPr>
                                      <m:sty m:val="p"/>
                                    </m:rPr>
                                    <a:rPr lang="en-US" i="1">
                                      <a:latin typeface="Cambria Math"/>
                                      <a:ea typeface="Cambria Math"/>
                                    </a:rPr>
                                    <m:t>e</m:t>
                                  </m:r>
                                  <m:r>
                                    <a:rPr lang="en-US" i="1">
                                      <a:latin typeface="Cambria Math"/>
                                      <a:ea typeface="Cambria Math"/>
                                    </a:rPr>
                                    <m:t>𝑛𝑡𝑖𝑚𝑒𝑛𝑡𝑠</m:t>
                                  </m:r>
                                  <m:d>
                                    <m:dPr>
                                      <m:ctrlPr>
                                        <a:rPr lang="en-US" i="1">
                                          <a:latin typeface="Cambria Math"/>
                                          <a:ea typeface="Cambria Math"/>
                                        </a:rPr>
                                      </m:ctrlPr>
                                    </m:dPr>
                                    <m:e>
                                      <m:r>
                                        <m:rPr>
                                          <m:brk m:alnAt="7"/>
                                        </m:rPr>
                                        <a:rPr lang="en-US" i="1">
                                          <a:latin typeface="Cambria Math"/>
                                          <a:ea typeface="Cambria Math"/>
                                        </a:rPr>
                                        <m:t>𝐷</m:t>
                                      </m:r>
                                    </m:e>
                                  </m:d>
                                </m:sub>
                                <m:sup/>
                                <m:e>
                                  <m:r>
                                    <a:rPr lang="en-US" i="1">
                                      <a:latin typeface="Cambria Math"/>
                                      <a:ea typeface="Cambria Math"/>
                                    </a:rPr>
                                    <m:t>𝑐𝑜𝑢𝑛𝑡</m:t>
                                  </m:r>
                                  <m:d>
                                    <m:dPr>
                                      <m:ctrlPr>
                                        <a:rPr lang="en-US" i="1">
                                          <a:latin typeface="Cambria Math"/>
                                          <a:ea typeface="Cambria Math"/>
                                        </a:rPr>
                                      </m:ctrlPr>
                                    </m:dPr>
                                    <m:e>
                                      <m:r>
                                        <a:rPr lang="en-US" i="1">
                                          <a:latin typeface="Cambria Math"/>
                                          <a:ea typeface="Cambria Math"/>
                                        </a:rPr>
                                        <m:t>𝑠𝑒𝑛𝑡</m:t>
                                      </m:r>
                                      <m:r>
                                        <a:rPr lang="en-US" i="1">
                                          <a:latin typeface="Cambria Math"/>
                                          <a:ea typeface="Cambria Math"/>
                                        </a:rPr>
                                        <m:t>,</m:t>
                                      </m:r>
                                      <m:r>
                                        <a:rPr lang="en-US" i="1">
                                          <a:latin typeface="Cambria Math"/>
                                          <a:ea typeface="Cambria Math"/>
                                        </a:rPr>
                                        <m:t>𝑑</m:t>
                                      </m:r>
                                    </m:e>
                                  </m:d>
                                </m:e>
                              </m:nary>
                            </m:den>
                          </m:f>
                        </m:den>
                      </m:f>
                    </m:oMath>
                  </m:oMathPara>
                </a14:m>
                <a:endParaRPr lang="en-GB" dirty="0" smtClean="0"/>
              </a:p>
              <a:p>
                <a:pPr marL="0" indent="0">
                  <a:buNone/>
                </a:pPr>
                <a:r>
                  <a:rPr lang="en-US" dirty="0"/>
                  <a:t> </a:t>
                </a:r>
                <a:r>
                  <a:rPr lang="en-US" dirty="0" smtClean="0"/>
                  <a:t>   where:</a:t>
                </a:r>
              </a:p>
              <a:p>
                <a:pPr lvl="2"/>
                <a14:m>
                  <m:oMath xmlns:m="http://schemas.openxmlformats.org/officeDocument/2006/math">
                    <m:r>
                      <a:rPr lang="en-US" sz="2400" i="1">
                        <a:latin typeface="Cambria Math"/>
                      </a:rPr>
                      <m:t>𝑟𝑎𝑡𝑖𝑛𝑔</m:t>
                    </m:r>
                    <m:r>
                      <a:rPr lang="en-US" sz="2400" i="1">
                        <a:latin typeface="Cambria Math"/>
                      </a:rPr>
                      <m:t>(</m:t>
                    </m:r>
                    <m:r>
                      <a:rPr lang="en-US" sz="2400" i="1">
                        <a:latin typeface="Cambria Math"/>
                      </a:rPr>
                      <m:t>𝑑</m:t>
                    </m:r>
                    <m:r>
                      <a:rPr lang="en-US" sz="2400" i="1">
                        <a:latin typeface="Cambria Math"/>
                      </a:rPr>
                      <m:t>)</m:t>
                    </m:r>
                  </m:oMath>
                </a14:m>
                <a:r>
                  <a:rPr lang="en-US" sz="2400" dirty="0" smtClean="0"/>
                  <a:t> is the (Min-Max) normalized sentiment score from Yelp star rating for a review</a:t>
                </a:r>
                <a:r>
                  <a:rPr lang="en-US" sz="2400" dirty="0"/>
                  <a:t> </a:t>
                </a:r>
                <a14:m>
                  <m:oMath xmlns:m="http://schemas.openxmlformats.org/officeDocument/2006/math">
                    <m:r>
                      <a:rPr lang="en-US" sz="2400" i="1">
                        <a:latin typeface="Cambria Math"/>
                      </a:rPr>
                      <m:t>𝑑</m:t>
                    </m:r>
                  </m:oMath>
                </a14:m>
                <a:endParaRPr lang="en-US" sz="2400" dirty="0" smtClean="0"/>
              </a:p>
              <a:p>
                <a:pPr lvl="2"/>
                <a14:m>
                  <m:oMath xmlns:m="http://schemas.openxmlformats.org/officeDocument/2006/math">
                    <m:r>
                      <a:rPr lang="en-US" sz="2400" i="1">
                        <a:latin typeface="Cambria Math"/>
                        <a:ea typeface="Cambria Math"/>
                      </a:rPr>
                      <m:t>𝑐𝑜𝑢𝑛𝑡</m:t>
                    </m:r>
                    <m:d>
                      <m:dPr>
                        <m:ctrlPr>
                          <a:rPr lang="en-US" sz="2400" i="1">
                            <a:latin typeface="Cambria Math"/>
                            <a:ea typeface="Cambria Math"/>
                          </a:rPr>
                        </m:ctrlPr>
                      </m:dPr>
                      <m:e>
                        <m:r>
                          <a:rPr lang="en-US" sz="2400" i="1">
                            <a:latin typeface="Cambria Math"/>
                            <a:ea typeface="Cambria Math"/>
                          </a:rPr>
                          <m:t>𝑦</m:t>
                        </m:r>
                        <m:r>
                          <a:rPr lang="en-US" sz="2400" i="1">
                            <a:latin typeface="Cambria Math"/>
                            <a:ea typeface="Cambria Math"/>
                          </a:rPr>
                          <m:t>,</m:t>
                        </m:r>
                        <m:r>
                          <a:rPr lang="en-US" sz="2400" i="1">
                            <a:latin typeface="Cambria Math"/>
                            <a:ea typeface="Cambria Math"/>
                          </a:rPr>
                          <m:t>𝑑</m:t>
                        </m:r>
                      </m:e>
                    </m:d>
                  </m:oMath>
                </a14:m>
                <a:r>
                  <a:rPr lang="en-US" sz="2400" dirty="0" smtClean="0"/>
                  <a:t> is the number of times concept </a:t>
                </a:r>
                <a14:m>
                  <m:oMath xmlns:m="http://schemas.openxmlformats.org/officeDocument/2006/math">
                    <m:r>
                      <a:rPr lang="en-US" sz="2400" i="1">
                        <a:latin typeface="Cambria Math"/>
                        <a:ea typeface="Cambria Math"/>
                      </a:rPr>
                      <m:t>𝑦</m:t>
                    </m:r>
                  </m:oMath>
                </a14:m>
                <a:r>
                  <a:rPr lang="en-US" sz="2400" dirty="0" smtClean="0"/>
                  <a:t> is used in the review </a:t>
                </a:r>
                <a14:m>
                  <m:oMath xmlns:m="http://schemas.openxmlformats.org/officeDocument/2006/math">
                    <m:r>
                      <a:rPr lang="en-US" sz="2400" i="1">
                        <a:latin typeface="Cambria Math"/>
                        <a:ea typeface="Cambria Math"/>
                      </a:rPr>
                      <m:t>𝑑</m:t>
                    </m:r>
                  </m:oMath>
                </a14:m>
                <a:endParaRPr lang="en-US" sz="2400" dirty="0" smtClean="0"/>
              </a:p>
              <a:p>
                <a:pPr lvl="2"/>
                <a14:m>
                  <m:oMath xmlns:m="http://schemas.openxmlformats.org/officeDocument/2006/math">
                    <m:r>
                      <a:rPr lang="en-US" sz="2400" b="0" i="1" smtClean="0">
                        <a:latin typeface="Cambria Math"/>
                        <a:ea typeface="Cambria Math"/>
                      </a:rPr>
                      <m:t>𝑠</m:t>
                    </m:r>
                    <m:r>
                      <m:rPr>
                        <m:sty m:val="p"/>
                      </m:rPr>
                      <a:rPr lang="en-US" sz="2400" i="1">
                        <a:latin typeface="Cambria Math"/>
                        <a:ea typeface="Cambria Math"/>
                      </a:rPr>
                      <m:t>e</m:t>
                    </m:r>
                    <m:r>
                      <a:rPr lang="en-US" sz="2400" i="1">
                        <a:latin typeface="Cambria Math"/>
                        <a:ea typeface="Cambria Math"/>
                      </a:rPr>
                      <m:t>𝑛𝑡𝑖𝑚𝑒𝑛𝑡𝑠</m:t>
                    </m:r>
                    <m:d>
                      <m:dPr>
                        <m:ctrlPr>
                          <a:rPr lang="en-US" sz="2400" i="1">
                            <a:latin typeface="Cambria Math"/>
                            <a:ea typeface="Cambria Math"/>
                          </a:rPr>
                        </m:ctrlPr>
                      </m:dPr>
                      <m:e>
                        <m:r>
                          <m:rPr>
                            <m:brk m:alnAt="7"/>
                          </m:rPr>
                          <a:rPr lang="en-US" sz="2400" i="1">
                            <a:latin typeface="Cambria Math"/>
                            <a:ea typeface="Cambria Math"/>
                          </a:rPr>
                          <m:t>𝐷</m:t>
                        </m:r>
                      </m:e>
                    </m:d>
                  </m:oMath>
                </a14:m>
                <a:r>
                  <a:rPr lang="en-US" sz="2400" dirty="0" smtClean="0"/>
                  <a:t> is the set of sentiment concepts in the domain corpus </a:t>
                </a:r>
                <a14:m>
                  <m:oMath xmlns:m="http://schemas.openxmlformats.org/officeDocument/2006/math">
                    <m:r>
                      <m:rPr>
                        <m:brk m:alnAt="7"/>
                      </m:rPr>
                      <a:rPr lang="en-US" sz="2400" i="1">
                        <a:latin typeface="Cambria Math"/>
                        <a:ea typeface="Cambria Math"/>
                      </a:rPr>
                      <m:t>𝐷</m:t>
                    </m:r>
                  </m:oMath>
                </a14:m>
                <a:endParaRPr lang="en-US" sz="2400" dirty="0" smtClean="0"/>
              </a:p>
              <a:p>
                <a:pPr lvl="2"/>
                <a:endParaRPr lang="en-US" sz="2400" dirty="0" smtClean="0"/>
              </a:p>
              <a:p>
                <a:pPr marL="0" indent="0">
                  <a:buNone/>
                </a:pP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b="-2156"/>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745944883"/>
      </p:ext>
    </p:extLst>
  </p:cSld>
  <p:clrMapOvr>
    <a:masterClrMapping/>
  </p:clrMapOvr>
  <mc:AlternateContent xmlns:mc="http://schemas.openxmlformats.org/markup-compatibility/2006" xmlns:p14="http://schemas.microsoft.com/office/powerpoint/2010/main">
    <mc:Choice Requires="p14">
      <p:transition spd="slow" p14:dur="2000" advTm="37335"/>
    </mc:Choice>
    <mc:Fallback xmlns="">
      <p:transition spd="slow" advTm="3733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Concept Hierarchy Construction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potential parent classes </a:t>
                </a:r>
                <a:r>
                  <a:rPr lang="en-US" i="1" dirty="0"/>
                  <a:t>&lt;Category/Attribute&gt;&lt;Type&gt;Mention </a:t>
                </a:r>
                <a:r>
                  <a:rPr lang="en-US" dirty="0" smtClean="0"/>
                  <a:t>for aspect concepts are ranked by the </a:t>
                </a:r>
                <a14:m>
                  <m:oMath xmlns:m="http://schemas.openxmlformats.org/officeDocument/2006/math">
                    <m:r>
                      <a:rPr lang="en-US" i="1">
                        <a:latin typeface="Cambria Math"/>
                      </a:rPr>
                      <m:t>𝑝𝑎𝑟𝑒𝑛𝑡</m:t>
                    </m:r>
                    <m:r>
                      <a:rPr lang="en-US" i="1">
                        <a:latin typeface="Cambria Math"/>
                      </a:rPr>
                      <m:t>_</m:t>
                    </m:r>
                    <m:r>
                      <a:rPr lang="en-US" i="1">
                        <a:latin typeface="Cambria Math"/>
                      </a:rPr>
                      <m:t>𝑠𝑐𝑜𝑟𝑒</m:t>
                    </m:r>
                  </m:oMath>
                </a14:m>
                <a:endParaRPr lang="en-GB" dirty="0" smtClean="0"/>
              </a:p>
              <a:p>
                <a:r>
                  <a:rPr lang="en-US" dirty="0"/>
                  <a:t>The </a:t>
                </a:r>
                <a:r>
                  <a:rPr lang="en-US" dirty="0" smtClean="0"/>
                  <a:t>potential parent classes </a:t>
                </a:r>
                <a:r>
                  <a:rPr lang="en-US" i="1" dirty="0"/>
                  <a:t>&lt;Category/Attribute&gt;&lt;Type&gt;Mention </a:t>
                </a:r>
                <a:r>
                  <a:rPr lang="en-US" dirty="0" smtClean="0"/>
                  <a:t>for sentiment concepts are ranked by the </a:t>
                </a:r>
                <a14:m>
                  <m:oMath xmlns:m="http://schemas.openxmlformats.org/officeDocument/2006/math">
                    <m:r>
                      <a:rPr lang="en-US" i="1">
                        <a:latin typeface="Cambria Math"/>
                      </a:rPr>
                      <m:t>𝑝𝑎𝑟𝑒𝑛𝑡</m:t>
                    </m:r>
                    <m:r>
                      <a:rPr lang="en-US" i="1">
                        <a:latin typeface="Cambria Math"/>
                      </a:rPr>
                      <m:t>_</m:t>
                    </m:r>
                    <m:r>
                      <a:rPr lang="en-US" i="1">
                        <a:latin typeface="Cambria Math"/>
                      </a:rPr>
                      <m:t>𝑠𝑐𝑜𝑟𝑒</m:t>
                    </m:r>
                  </m:oMath>
                </a14:m>
                <a:r>
                  <a:rPr lang="en-GB" dirty="0" smtClean="0"/>
                  <a:t>, but the </a:t>
                </a:r>
                <a14:m>
                  <m:oMath xmlns:m="http://schemas.openxmlformats.org/officeDocument/2006/math">
                    <m:r>
                      <a:rPr lang="en-US" i="1">
                        <a:latin typeface="Cambria Math"/>
                      </a:rPr>
                      <m:t>𝑠𝑒𝑛𝑡𝑖𝑚𝑒𝑛𝑡</m:t>
                    </m:r>
                    <m:r>
                      <a:rPr lang="en-US" i="1">
                        <a:latin typeface="Cambria Math"/>
                      </a:rPr>
                      <m:t>_</m:t>
                    </m:r>
                    <m:r>
                      <a:rPr lang="en-US" i="1">
                        <a:latin typeface="Cambria Math"/>
                      </a:rPr>
                      <m:t>𝑠𝑐𝑜𝑟𝑒</m:t>
                    </m:r>
                  </m:oMath>
                </a14:m>
                <a:r>
                  <a:rPr lang="en-GB" dirty="0" smtClean="0"/>
                  <a:t> is also taken in account yielding </a:t>
                </a:r>
                <a:r>
                  <a:rPr lang="en-US" i="1" dirty="0"/>
                  <a:t>&lt;Category/Attribute&gt;&lt;Polarity&gt;&lt;</a:t>
                </a:r>
                <a:r>
                  <a:rPr lang="en-US" i="1" dirty="0" smtClean="0"/>
                  <a:t>Type&gt;  </a:t>
                </a:r>
                <a:r>
                  <a:rPr lang="en-GB" dirty="0" smtClean="0"/>
                  <a:t>parent classes (the </a:t>
                </a:r>
                <a14:m>
                  <m:oMath xmlns:m="http://schemas.openxmlformats.org/officeDocument/2006/math">
                    <m:r>
                      <a:rPr lang="en-US" i="1">
                        <a:latin typeface="Cambria Math"/>
                      </a:rPr>
                      <m:t>𝑠𝑒𝑛𝑡𝑖𝑚𝑒𝑛𝑡</m:t>
                    </m:r>
                    <m:r>
                      <a:rPr lang="en-US" i="1">
                        <a:latin typeface="Cambria Math"/>
                      </a:rPr>
                      <m:t>_</m:t>
                    </m:r>
                    <m:r>
                      <a:rPr lang="en-US" i="1">
                        <a:latin typeface="Cambria Math"/>
                      </a:rPr>
                      <m:t>𝑠𝑐𝑜𝑟𝑒</m:t>
                    </m:r>
                  </m:oMath>
                </a14:m>
                <a:r>
                  <a:rPr lang="en-GB" dirty="0" smtClean="0"/>
                  <a:t> decides using a threshold of </a:t>
                </a:r>
                <a14:m>
                  <m:oMath xmlns:m="http://schemas.openxmlformats.org/officeDocument/2006/math">
                    <m:r>
                      <a:rPr lang="en-GB" i="1" dirty="0" smtClean="0">
                        <a:latin typeface="Cambria Math"/>
                      </a:rPr>
                      <m:t>0.5</m:t>
                    </m:r>
                  </m:oMath>
                </a14:m>
                <a:r>
                  <a:rPr lang="en-GB" dirty="0" smtClean="0"/>
                  <a:t> which concept is shown first </a:t>
                </a:r>
                <a:r>
                  <a:rPr lang="en-US" i="1" dirty="0"/>
                  <a:t>&lt;</a:t>
                </a:r>
                <a:r>
                  <a:rPr lang="en-US" i="1" dirty="0" smtClean="0"/>
                  <a:t>Category/Attribute&gt;Positive&lt;Type&gt; or </a:t>
                </a:r>
                <a:r>
                  <a:rPr lang="en-US" i="1" dirty="0"/>
                  <a:t>&lt;</a:t>
                </a:r>
                <a:r>
                  <a:rPr lang="en-US" i="1" dirty="0" smtClean="0"/>
                  <a:t>Category/Attribute&gt;Negative&lt;Type&gt;</a:t>
                </a:r>
                <a:r>
                  <a:rPr lang="en-US" dirty="0" smtClean="0"/>
                  <a:t>)</a:t>
                </a:r>
                <a:endParaRPr lang="en-GB" dirty="0" smtClean="0"/>
              </a:p>
              <a:p>
                <a:pPr lvl="1"/>
                <a:r>
                  <a:rPr lang="en-GB" dirty="0" smtClean="0"/>
                  <a:t> For example for the sentiment concept  </a:t>
                </a:r>
                <a:r>
                  <a:rPr lang="en-GB" i="1" dirty="0" smtClean="0"/>
                  <a:t>Attentive</a:t>
                </a:r>
                <a:r>
                  <a:rPr lang="en-GB" dirty="0" smtClean="0"/>
                  <a:t> first </a:t>
                </a:r>
                <a:r>
                  <a:rPr lang="en-GB" i="1" dirty="0" err="1" smtClean="0"/>
                  <a:t>ServicePositiveProperty</a:t>
                </a:r>
                <a:r>
                  <a:rPr lang="en-GB" dirty="0" smtClean="0"/>
                  <a:t> is shown and then </a:t>
                </a:r>
                <a:r>
                  <a:rPr lang="en-GB" i="1" dirty="0" err="1" smtClean="0"/>
                  <a:t>ServiceNegativeProperty</a:t>
                </a:r>
                <a:endParaRPr lang="en-GB" i="1" dirty="0" smtClean="0"/>
              </a:p>
              <a:p>
                <a:r>
                  <a:rPr lang="en-US" dirty="0" smtClean="0"/>
                  <a:t>For type 2 and type 3 sentiment concepts, the user can select more than one parent concept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r="-889" b="-404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2519417593"/>
      </p:ext>
    </p:extLst>
  </p:cSld>
  <p:clrMapOvr>
    <a:masterClrMapping/>
  </p:clrMapOvr>
  <mc:AlternateContent xmlns:mc="http://schemas.openxmlformats.org/markup-compatibility/2006" xmlns:p14="http://schemas.microsoft.com/office/powerpoint/2010/main">
    <mc:Choice Requires="p14">
      <p:transition spd="slow" p14:dur="2000" advTm="53103"/>
    </mc:Choice>
    <mc:Fallback xmlns="">
      <p:transition spd="slow" advTm="5310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have optimized the ontology learning parameters using grid search having as objective </a:t>
                </a:r>
                <a:r>
                  <a:rPr lang="en-GB" dirty="0" smtClean="0"/>
                  <a:t>the </a:t>
                </a:r>
                <a:r>
                  <a:rPr lang="en-GB" dirty="0"/>
                  <a:t>harmonic mean of the </a:t>
                </a:r>
                <a14:m>
                  <m:oMath xmlns:m="http://schemas.openxmlformats.org/officeDocument/2006/math">
                    <m:sSub>
                      <m:sSubPr>
                        <m:ctrlPr>
                          <a:rPr lang="en-US" i="1">
                            <a:latin typeface="Cambria Math"/>
                          </a:rPr>
                        </m:ctrlPr>
                      </m:sSubPr>
                      <m:e>
                        <m:r>
                          <a:rPr lang="en-US" i="1">
                            <a:latin typeface="Cambria Math"/>
                          </a:rPr>
                          <m:t>𝑎𝑐𝑐𝑒𝑝𝑡𝑎𝑛𝑐𝑒</m:t>
                        </m:r>
                        <m:r>
                          <a:rPr lang="en-US" i="1">
                            <a:latin typeface="Cambria Math"/>
                          </a:rPr>
                          <m:t>_</m:t>
                        </m:r>
                        <m:r>
                          <a:rPr lang="en-US" i="1">
                            <a:latin typeface="Cambria Math"/>
                          </a:rPr>
                          <m:t>𝑟𝑎𝑡𝑖𝑜</m:t>
                        </m:r>
                      </m:e>
                      <m:sub>
                        <m:r>
                          <a:rPr lang="en-US" i="1">
                            <a:latin typeface="Cambria Math"/>
                          </a:rPr>
                          <m:t>𝑝𝑜𝑠</m:t>
                        </m:r>
                      </m:sub>
                    </m:sSub>
                    <m:r>
                      <a:rPr lang="en-US" i="1">
                        <a:latin typeface="Cambria Math"/>
                      </a:rPr>
                      <m:t> </m:t>
                    </m:r>
                  </m:oMath>
                </a14:m>
                <a:r>
                  <a:rPr lang="en-GB" dirty="0"/>
                  <a:t>and the </a:t>
                </a:r>
                <a14:m>
                  <m:oMath xmlns:m="http://schemas.openxmlformats.org/officeDocument/2006/math">
                    <m:sSub>
                      <m:sSubPr>
                        <m:ctrlPr>
                          <a:rPr lang="en-US" i="1">
                            <a:latin typeface="Cambria Math"/>
                          </a:rPr>
                        </m:ctrlPr>
                      </m:sSubPr>
                      <m:e>
                        <m:r>
                          <a:rPr lang="en-US" i="1">
                            <a:latin typeface="Cambria Math"/>
                          </a:rPr>
                          <m:t>𝑎𝑐𝑐𝑒𝑝𝑡𝑒𝑑</m:t>
                        </m:r>
                        <m:r>
                          <a:rPr lang="en-US" i="1">
                            <a:latin typeface="Cambria Math"/>
                          </a:rPr>
                          <m:t>_</m:t>
                        </m:r>
                        <m:r>
                          <a:rPr lang="en-US" i="1">
                            <a:latin typeface="Cambria Math"/>
                          </a:rPr>
                          <m:t>𝑡𝑒𝑟𝑚𝑠</m:t>
                        </m:r>
                      </m:e>
                      <m:sub>
                        <m:r>
                          <a:rPr lang="en-US" i="1">
                            <a:latin typeface="Cambria Math"/>
                          </a:rPr>
                          <m:t>𝑝𝑜𝑠</m:t>
                        </m:r>
                      </m:sub>
                    </m:sSub>
                  </m:oMath>
                </a14:m>
                <a:r>
                  <a:rPr lang="en-US" dirty="0" smtClean="0"/>
                  <a:t> on the Yelp </a:t>
                </a:r>
                <a:r>
                  <a:rPr lang="en-US" dirty="0"/>
                  <a:t>Dataset Challenge 2017 </a:t>
                </a:r>
                <a:r>
                  <a:rPr lang="en-US" dirty="0" smtClean="0"/>
                  <a:t>for restaurants:</a:t>
                </a:r>
                <a:endParaRPr lang="en-US"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722" t="-94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28</a:t>
            </a:fld>
            <a:endParaRPr lang="en-US">
              <a:solidFill>
                <a:srgbClr val="00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66" y="3529088"/>
            <a:ext cx="3286693" cy="179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90141"/>
      </p:ext>
    </p:extLst>
  </p:cSld>
  <p:clrMapOvr>
    <a:masterClrMapping/>
  </p:clrMapOvr>
  <mc:AlternateContent xmlns:mc="http://schemas.openxmlformats.org/markup-compatibility/2006" xmlns:p14="http://schemas.microsoft.com/office/powerpoint/2010/main">
    <mc:Choice Requires="p14">
      <p:transition spd="slow" p14:dur="2000" advTm="52637"/>
    </mc:Choice>
    <mc:Fallback xmlns="">
      <p:transition spd="slow" advTm="5263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p:sp>
        <p:nvSpPr>
          <p:cNvPr id="3" name="Content Placeholder 2"/>
          <p:cNvSpPr>
            <a:spLocks noGrp="1"/>
          </p:cNvSpPr>
          <p:nvPr>
            <p:ph idx="1"/>
          </p:nvPr>
        </p:nvSpPr>
        <p:spPr>
          <a:xfrm>
            <a:off x="609600" y="3971499"/>
            <a:ext cx="11291248" cy="2154665"/>
          </a:xfrm>
        </p:spPr>
        <p:txBody>
          <a:bodyPr/>
          <a:lstStyle/>
          <a:p>
            <a:r>
              <a:rPr lang="en-US" dirty="0" err="1" smtClean="0"/>
              <a:t>sOnt</a:t>
            </a:r>
            <a:r>
              <a:rPr lang="en-US" dirty="0" smtClean="0"/>
              <a:t> represents the semi-automatically built ontology</a:t>
            </a:r>
          </a:p>
          <a:p>
            <a:r>
              <a:rPr lang="en-US" dirty="0" err="1" smtClean="0"/>
              <a:t>mOnt</a:t>
            </a:r>
            <a:r>
              <a:rPr lang="en-US" dirty="0" smtClean="0"/>
              <a:t> represents the manually built ontology by Schouten and </a:t>
            </a:r>
            <a:r>
              <a:rPr lang="en-US" dirty="0" err="1" smtClean="0"/>
              <a:t>Frasincar</a:t>
            </a:r>
            <a:r>
              <a:rPr lang="en-US" dirty="0" smtClean="0"/>
              <a:t> (2018)</a:t>
            </a:r>
          </a:p>
          <a:p>
            <a:r>
              <a:rPr lang="en-US" dirty="0" smtClean="0"/>
              <a:t>‘Classes’ denote all ontology classes and ‘Concepts’ denoted accepted terms </a:t>
            </a:r>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29</a:t>
            </a:fld>
            <a:endParaRPr lang="en-US">
              <a:solidFill>
                <a:srgbClr val="00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881" y="1757789"/>
            <a:ext cx="9531328" cy="195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089617"/>
      </p:ext>
    </p:extLst>
  </p:cSld>
  <p:clrMapOvr>
    <a:masterClrMapping/>
  </p:clrMapOvr>
  <mc:AlternateContent xmlns:mc="http://schemas.openxmlformats.org/markup-compatibility/2006" xmlns:p14="http://schemas.microsoft.com/office/powerpoint/2010/main">
    <mc:Choice Requires="p14">
      <p:transition spd="slow" p14:dur="2000" advTm="31323"/>
    </mc:Choice>
    <mc:Fallback xmlns="">
      <p:transition spd="slow" advTm="3132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GB" dirty="0"/>
          </a:p>
        </p:txBody>
      </p:sp>
      <p:sp>
        <p:nvSpPr>
          <p:cNvPr id="3" name="Content Placeholder 2"/>
          <p:cNvSpPr>
            <a:spLocks noGrp="1"/>
          </p:cNvSpPr>
          <p:nvPr>
            <p:ph idx="1"/>
          </p:nvPr>
        </p:nvSpPr>
        <p:spPr/>
        <p:txBody>
          <a:bodyPr/>
          <a:lstStyle/>
          <a:p>
            <a:r>
              <a:rPr lang="en-US" dirty="0" smtClean="0"/>
              <a:t>Growing number of reviews:</a:t>
            </a:r>
          </a:p>
          <a:p>
            <a:pPr lvl="1"/>
            <a:r>
              <a:rPr lang="en-US" dirty="0"/>
              <a:t>In 2014: the number of reviews on Amazon exceeded 10 </a:t>
            </a:r>
            <a:r>
              <a:rPr lang="en-US" dirty="0" smtClean="0"/>
              <a:t>million</a:t>
            </a:r>
          </a:p>
          <a:p>
            <a:pPr marL="457200" lvl="1" indent="0">
              <a:buNone/>
            </a:pPr>
            <a:endParaRPr lang="en-US" dirty="0"/>
          </a:p>
          <a:p>
            <a:pPr marL="400050"/>
            <a:r>
              <a:rPr lang="en-US" dirty="0" smtClean="0"/>
              <a:t>Growing importance of reviews:</a:t>
            </a:r>
          </a:p>
          <a:p>
            <a:pPr marL="800100" lvl="1"/>
            <a:r>
              <a:rPr lang="en-US" dirty="0" smtClean="0"/>
              <a:t>80% of the consumers read online reviews</a:t>
            </a:r>
          </a:p>
          <a:p>
            <a:pPr marL="800100" lvl="1"/>
            <a:r>
              <a:rPr lang="en-US" dirty="0" smtClean="0"/>
              <a:t>75% of the consumers consider reviews important</a:t>
            </a:r>
          </a:p>
          <a:p>
            <a:pPr marL="514350" lvl="1" indent="0">
              <a:buNone/>
            </a:pPr>
            <a:endParaRPr lang="en-US" dirty="0" smtClean="0"/>
          </a:p>
          <a:p>
            <a:pPr marL="400050"/>
            <a:r>
              <a:rPr lang="en-US" dirty="0"/>
              <a:t>Reading all reviews is time consuming, therefore the need for </a:t>
            </a:r>
            <a:r>
              <a:rPr lang="en-US" i="1" dirty="0" smtClean="0"/>
              <a:t>automation</a:t>
            </a:r>
          </a:p>
          <a:p>
            <a:pPr marL="400050"/>
            <a:endParaRPr lang="en-US" i="1" dirty="0" smtClean="0"/>
          </a:p>
          <a:p>
            <a:pPr marL="400050"/>
            <a:endParaRPr lang="en-US" i="1" dirty="0" smtClean="0"/>
          </a:p>
          <a:p>
            <a:pPr marL="400050"/>
            <a:endParaRPr lang="en-US" dirty="0" smtClean="0"/>
          </a:p>
          <a:p>
            <a:pPr marL="800100" lvl="1"/>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955257215"/>
      </p:ext>
    </p:extLst>
  </p:cSld>
  <p:clrMapOvr>
    <a:masterClrMapping/>
  </p:clrMapOvr>
  <mc:AlternateContent xmlns:mc="http://schemas.openxmlformats.org/markup-compatibility/2006" xmlns:p14="http://schemas.microsoft.com/office/powerpoint/2010/main">
    <mc:Choice Requires="p14">
      <p:transition spd="slow" p14:dur="2000" advTm="38939"/>
    </mc:Choice>
    <mc:Fallback xmlns="">
      <p:transition spd="slow" advTm="3893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p:sp>
        <p:nvSpPr>
          <p:cNvPr id="3" name="Content Placeholder 2"/>
          <p:cNvSpPr>
            <a:spLocks noGrp="1"/>
          </p:cNvSpPr>
          <p:nvPr>
            <p:ph idx="1"/>
          </p:nvPr>
        </p:nvSpPr>
        <p:spPr/>
        <p:txBody>
          <a:bodyPr/>
          <a:lstStyle/>
          <a:p>
            <a:r>
              <a:rPr lang="en-US" dirty="0"/>
              <a:t>Observations:</a:t>
            </a:r>
          </a:p>
          <a:p>
            <a:pPr lvl="1"/>
            <a:r>
              <a:rPr lang="en-US" dirty="0" err="1"/>
              <a:t>sOnt</a:t>
            </a:r>
            <a:r>
              <a:rPr lang="en-US" dirty="0"/>
              <a:t> has more lexicalizations (around 3 per concept) than </a:t>
            </a:r>
            <a:r>
              <a:rPr lang="en-US" dirty="0" err="1"/>
              <a:t>mOnt</a:t>
            </a:r>
            <a:r>
              <a:rPr lang="en-US" dirty="0"/>
              <a:t> (around one per concept)</a:t>
            </a:r>
          </a:p>
          <a:p>
            <a:pPr lvl="1"/>
            <a:r>
              <a:rPr lang="en-US" dirty="0" err="1"/>
              <a:t>sOnt</a:t>
            </a:r>
            <a:r>
              <a:rPr lang="en-US" dirty="0"/>
              <a:t> has more </a:t>
            </a:r>
            <a:r>
              <a:rPr lang="en-US" dirty="0" err="1"/>
              <a:t>synsets</a:t>
            </a:r>
            <a:r>
              <a:rPr lang="en-US" dirty="0"/>
              <a:t> than concepts (there are concepts with more than one </a:t>
            </a:r>
            <a:r>
              <a:rPr lang="en-US" dirty="0" err="1"/>
              <a:t>synset</a:t>
            </a:r>
            <a:r>
              <a:rPr lang="en-US" dirty="0" smtClean="0"/>
              <a:t>)</a:t>
            </a:r>
            <a:endParaRPr lang="en-US" sz="2000" dirty="0" smtClean="0"/>
          </a:p>
          <a:p>
            <a:pPr marL="450850" indent="0">
              <a:buNone/>
            </a:pPr>
            <a:r>
              <a:rPr lang="en-US" sz="2000" dirty="0" smtClean="0"/>
              <a:t>    E.g., the concept </a:t>
            </a:r>
            <a:r>
              <a:rPr lang="en-US" sz="2000" i="1" dirty="0" smtClean="0"/>
              <a:t>Atmosphere </a:t>
            </a:r>
            <a:r>
              <a:rPr lang="en-US" sz="2000" dirty="0" smtClean="0"/>
              <a:t>has two </a:t>
            </a:r>
            <a:r>
              <a:rPr lang="en-US" sz="2000" i="1" dirty="0" err="1" smtClean="0"/>
              <a:t>synset</a:t>
            </a:r>
            <a:r>
              <a:rPr lang="en-US" sz="2000" i="1" dirty="0" smtClean="0"/>
              <a:t> </a:t>
            </a:r>
            <a:r>
              <a:rPr lang="en-US" sz="2000" dirty="0" smtClean="0"/>
              <a:t>properties (two relevant meanings)</a:t>
            </a:r>
            <a:r>
              <a:rPr lang="en-US" sz="2000" i="1" dirty="0" smtClean="0"/>
              <a:t>:</a:t>
            </a:r>
          </a:p>
          <a:p>
            <a:pPr lvl="2"/>
            <a:r>
              <a:rPr lang="en-GB" dirty="0" smtClean="0"/>
              <a:t>‘</a:t>
            </a:r>
            <a:r>
              <a:rPr lang="en-GB" dirty="0"/>
              <a:t>a particular environment or surrounding influence’</a:t>
            </a:r>
          </a:p>
          <a:p>
            <a:pPr lvl="2"/>
            <a:r>
              <a:rPr lang="en-GB" dirty="0"/>
              <a:t>‘a </a:t>
            </a:r>
            <a:r>
              <a:rPr lang="en-GB" dirty="0" smtClean="0"/>
              <a:t>distinctive but </a:t>
            </a:r>
            <a:r>
              <a:rPr lang="en-GB" dirty="0"/>
              <a:t>intangible quality surrounding a person or thing’</a:t>
            </a:r>
            <a:endParaRPr lang="en-US" dirty="0" smtClean="0"/>
          </a:p>
          <a:p>
            <a:pPr lvl="1"/>
            <a:r>
              <a:rPr lang="en-US" dirty="0" smtClean="0"/>
              <a:t>The total time needed to create </a:t>
            </a:r>
            <a:r>
              <a:rPr lang="en-US" dirty="0" err="1" smtClean="0"/>
              <a:t>sOnt</a:t>
            </a:r>
            <a:r>
              <a:rPr lang="en-US" dirty="0" smtClean="0"/>
              <a:t> is larger than the total time needed to create </a:t>
            </a:r>
            <a:r>
              <a:rPr lang="en-US" dirty="0" err="1" smtClean="0"/>
              <a:t>mOnt</a:t>
            </a:r>
            <a:endParaRPr lang="en-US" dirty="0" smtClean="0"/>
          </a:p>
          <a:p>
            <a:pPr lvl="1"/>
            <a:r>
              <a:rPr lang="en-US" dirty="0" smtClean="0"/>
              <a:t>The system time is mainly due to the used WSD algorithm (difficult to improve), but the system time is not really a problem as the computations can happen offline (user is not present)</a:t>
            </a:r>
          </a:p>
          <a:p>
            <a:pPr lvl="1"/>
            <a:r>
              <a:rPr lang="en-US" dirty="0"/>
              <a:t>T</a:t>
            </a:r>
            <a:r>
              <a:rPr lang="en-US" dirty="0" smtClean="0"/>
              <a:t>he </a:t>
            </a:r>
            <a:r>
              <a:rPr lang="en-US" b="1" dirty="0" smtClean="0"/>
              <a:t>user time</a:t>
            </a:r>
            <a:r>
              <a:rPr lang="en-US" dirty="0" smtClean="0"/>
              <a:t> needed to create </a:t>
            </a:r>
            <a:r>
              <a:rPr lang="en-US" dirty="0" err="1" smtClean="0"/>
              <a:t>sOnt</a:t>
            </a:r>
            <a:r>
              <a:rPr lang="en-US" dirty="0" smtClean="0"/>
              <a:t> is </a:t>
            </a:r>
            <a:r>
              <a:rPr lang="en-US" b="1" dirty="0" smtClean="0"/>
              <a:t>less than half the time</a:t>
            </a:r>
            <a:r>
              <a:rPr lang="en-US" dirty="0" smtClean="0"/>
              <a:t> needed to create </a:t>
            </a:r>
            <a:r>
              <a:rPr lang="en-US" dirty="0" err="1" smtClean="0"/>
              <a:t>mOnt</a:t>
            </a:r>
            <a:r>
              <a:rPr lang="en-US" dirty="0" smtClean="0"/>
              <a:t> and this is relevant in practice (the ‘user’ part is the most expensive part in the system)</a:t>
            </a:r>
          </a:p>
          <a:p>
            <a:pPr lvl="1"/>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3309189915"/>
      </p:ext>
    </p:extLst>
  </p:cSld>
  <p:clrMapOvr>
    <a:masterClrMapping/>
  </p:clrMapOvr>
  <mc:AlternateContent xmlns:mc="http://schemas.openxmlformats.org/markup-compatibility/2006" xmlns:p14="http://schemas.microsoft.com/office/powerpoint/2010/main">
    <mc:Choice Requires="p14">
      <p:transition spd="slow" p14:dur="2000" advTm="80520"/>
    </mc:Choice>
    <mc:Fallback xmlns="">
      <p:transition spd="slow" advTm="8052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p:sp>
        <p:nvSpPr>
          <p:cNvPr id="3" name="Content Placeholder 2"/>
          <p:cNvSpPr>
            <a:spLocks noGrp="1"/>
          </p:cNvSpPr>
          <p:nvPr>
            <p:ph idx="1"/>
          </p:nvPr>
        </p:nvSpPr>
        <p:spPr>
          <a:xfrm>
            <a:off x="609600" y="5691118"/>
            <a:ext cx="10972800" cy="544230"/>
          </a:xfrm>
        </p:spPr>
        <p:txBody>
          <a:bodyPr/>
          <a:lstStyle/>
          <a:p>
            <a:r>
              <a:rPr lang="en-US" dirty="0" err="1" smtClean="0"/>
              <a:t>wOnt</a:t>
            </a:r>
            <a:r>
              <a:rPr lang="en-US" dirty="0" smtClean="0"/>
              <a:t> represents </a:t>
            </a:r>
            <a:r>
              <a:rPr lang="en-US" dirty="0"/>
              <a:t>a semi-automatically built </a:t>
            </a:r>
            <a:r>
              <a:rPr lang="en-US" dirty="0" smtClean="0"/>
              <a:t>ontology with same method as </a:t>
            </a:r>
            <a:r>
              <a:rPr lang="en-US" dirty="0" err="1" smtClean="0"/>
              <a:t>sOnt</a:t>
            </a:r>
            <a:r>
              <a:rPr lang="en-US" dirty="0"/>
              <a:t> </a:t>
            </a:r>
            <a:r>
              <a:rPr lang="en-US" dirty="0" smtClean="0"/>
              <a:t>but using words instead of </a:t>
            </a:r>
            <a:r>
              <a:rPr lang="en-US" dirty="0" err="1" smtClean="0"/>
              <a:t>synsets</a:t>
            </a:r>
            <a:r>
              <a:rPr lang="en-US" dirty="0" smtClean="0"/>
              <a:t> as terms</a:t>
            </a:r>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31</a:t>
            </a:fld>
            <a:endParaRPr lang="en-US">
              <a:solidFill>
                <a:srgbClr val="000000"/>
              </a:solidFill>
            </a:endParaRPr>
          </a:p>
        </p:txBody>
      </p:sp>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910" y="1685712"/>
            <a:ext cx="8323499" cy="389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720469"/>
      </p:ext>
    </p:extLst>
  </p:cSld>
  <p:clrMapOvr>
    <a:masterClrMapping/>
  </p:clrMapOvr>
  <mc:AlternateContent xmlns:mc="http://schemas.openxmlformats.org/markup-compatibility/2006" xmlns:p14="http://schemas.microsoft.com/office/powerpoint/2010/main">
    <mc:Choice Requires="p14">
      <p:transition spd="slow" p14:dur="2000" advTm="71852"/>
    </mc:Choice>
    <mc:Fallback xmlns="">
      <p:transition spd="slow" advTm="7185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GB" dirty="0"/>
          </a:p>
        </p:txBody>
      </p:sp>
      <p:sp>
        <p:nvSpPr>
          <p:cNvPr id="3" name="Content Placeholder 2"/>
          <p:cNvSpPr>
            <a:spLocks noGrp="1"/>
          </p:cNvSpPr>
          <p:nvPr>
            <p:ph idx="1"/>
          </p:nvPr>
        </p:nvSpPr>
        <p:spPr>
          <a:xfrm>
            <a:off x="609600" y="1600201"/>
            <a:ext cx="11031940" cy="4525963"/>
          </a:xfrm>
        </p:spPr>
        <p:txBody>
          <a:bodyPr/>
          <a:lstStyle/>
          <a:p>
            <a:r>
              <a:rPr lang="en-US" dirty="0"/>
              <a:t>We use </a:t>
            </a:r>
            <a:r>
              <a:rPr lang="en-US" dirty="0" err="1"/>
              <a:t>SemEval</a:t>
            </a:r>
            <a:r>
              <a:rPr lang="en-US" dirty="0"/>
              <a:t> 2016, Task 5, Subtask 1, Slot 3 dataset for </a:t>
            </a:r>
            <a:r>
              <a:rPr lang="en-US" dirty="0" smtClean="0"/>
              <a:t>restaurants</a:t>
            </a:r>
          </a:p>
          <a:p>
            <a:r>
              <a:rPr lang="en-US" dirty="0" smtClean="0"/>
              <a:t>Observations:</a:t>
            </a:r>
          </a:p>
          <a:p>
            <a:pPr lvl="1"/>
            <a:r>
              <a:rPr lang="en-US" dirty="0" err="1" smtClean="0"/>
              <a:t>sOnt</a:t>
            </a:r>
            <a:r>
              <a:rPr lang="en-US" dirty="0" smtClean="0"/>
              <a:t> has </a:t>
            </a:r>
            <a:r>
              <a:rPr lang="en-US" dirty="0"/>
              <a:t>lower </a:t>
            </a:r>
            <a:r>
              <a:rPr lang="en-US" dirty="0" smtClean="0"/>
              <a:t>accuracy (</a:t>
            </a:r>
            <a:r>
              <a:rPr lang="en-US" dirty="0"/>
              <a:t>both out-of-sample and </a:t>
            </a:r>
            <a:r>
              <a:rPr lang="en-US" dirty="0" smtClean="0"/>
              <a:t>in-sample) than </a:t>
            </a:r>
            <a:r>
              <a:rPr lang="en-US" dirty="0" err="1" smtClean="0"/>
              <a:t>mOnt</a:t>
            </a:r>
            <a:r>
              <a:rPr lang="en-US" dirty="0" smtClean="0"/>
              <a:t> (~ 2% points) [as expected]</a:t>
            </a:r>
          </a:p>
          <a:p>
            <a:pPr lvl="1"/>
            <a:r>
              <a:rPr lang="en-US" dirty="0" err="1" smtClean="0"/>
              <a:t>wOnt</a:t>
            </a:r>
            <a:r>
              <a:rPr lang="en-US" dirty="0" smtClean="0"/>
              <a:t> has lower accuracy (both out-of-sample </a:t>
            </a:r>
            <a:r>
              <a:rPr lang="en-US" dirty="0"/>
              <a:t>and </a:t>
            </a:r>
            <a:r>
              <a:rPr lang="en-US" dirty="0" smtClean="0"/>
              <a:t>in-sample) than </a:t>
            </a:r>
            <a:r>
              <a:rPr lang="en-US" dirty="0" err="1"/>
              <a:t>s</a:t>
            </a:r>
            <a:r>
              <a:rPr lang="en-US" dirty="0" err="1" smtClean="0"/>
              <a:t>Ont</a:t>
            </a:r>
            <a:r>
              <a:rPr lang="en-US" dirty="0" smtClean="0"/>
              <a:t> (~ 3% points)</a:t>
            </a:r>
          </a:p>
          <a:p>
            <a:pPr lvl="1"/>
            <a:r>
              <a:rPr lang="en-US" dirty="0" smtClean="0"/>
              <a:t>Each hybrid method involving deep learning with </a:t>
            </a:r>
            <a:r>
              <a:rPr lang="en-US" dirty="0" err="1" smtClean="0"/>
              <a:t>sOnt</a:t>
            </a:r>
            <a:r>
              <a:rPr lang="en-US" dirty="0" smtClean="0"/>
              <a:t> has lower accuracy </a:t>
            </a:r>
            <a:r>
              <a:rPr lang="en-US" dirty="0"/>
              <a:t>(both out-of-sample and in-sample) </a:t>
            </a:r>
            <a:r>
              <a:rPr lang="en-US" dirty="0" smtClean="0"/>
              <a:t>than a hybrid method with </a:t>
            </a:r>
            <a:r>
              <a:rPr lang="en-US" dirty="0" err="1" smtClean="0"/>
              <a:t>mOnt</a:t>
            </a:r>
            <a:r>
              <a:rPr lang="en-US" dirty="0" smtClean="0"/>
              <a:t> (~ 2% points)</a:t>
            </a:r>
          </a:p>
          <a:p>
            <a:pPr lvl="1"/>
            <a:r>
              <a:rPr lang="en-US" dirty="0" smtClean="0"/>
              <a:t>The hybrid methods based on CABASC have lower accuracy </a:t>
            </a:r>
            <a:r>
              <a:rPr lang="en-US" dirty="0"/>
              <a:t>(both out-of-sample and in-sample) </a:t>
            </a:r>
            <a:r>
              <a:rPr lang="en-US" dirty="0" smtClean="0"/>
              <a:t> than the hybrid methods based on LCR-Rot-hop  with both </a:t>
            </a:r>
            <a:r>
              <a:rPr lang="en-US" dirty="0" err="1" smtClean="0"/>
              <a:t>sOnt</a:t>
            </a:r>
            <a:r>
              <a:rPr lang="en-US" dirty="0" smtClean="0"/>
              <a:t> and </a:t>
            </a:r>
            <a:r>
              <a:rPr lang="en-US" dirty="0" err="1" smtClean="0"/>
              <a:t>mOnt</a:t>
            </a:r>
            <a:r>
              <a:rPr lang="en-US" dirty="0" smtClean="0"/>
              <a:t>  [the results using </a:t>
            </a:r>
            <a:r>
              <a:rPr lang="en-US" dirty="0" err="1" smtClean="0"/>
              <a:t>mOnt</a:t>
            </a:r>
            <a:r>
              <a:rPr lang="en-US" dirty="0" smtClean="0"/>
              <a:t> are a confirmation of the findings of </a:t>
            </a:r>
            <a:r>
              <a:rPr lang="en-US" dirty="0" err="1" smtClean="0"/>
              <a:t>Wallaart</a:t>
            </a:r>
            <a:r>
              <a:rPr lang="en-US" dirty="0" smtClean="0"/>
              <a:t> and </a:t>
            </a:r>
            <a:r>
              <a:rPr lang="en-US" dirty="0" err="1" smtClean="0"/>
              <a:t>Frasincar</a:t>
            </a:r>
            <a:r>
              <a:rPr lang="en-US" dirty="0" smtClean="0"/>
              <a:t> (2019)</a:t>
            </a:r>
          </a:p>
          <a:p>
            <a:r>
              <a:rPr lang="en-US" dirty="0" smtClean="0"/>
              <a:t> Limitations:</a:t>
            </a:r>
          </a:p>
          <a:p>
            <a:pPr lvl="1"/>
            <a:r>
              <a:rPr lang="en-US" dirty="0" smtClean="0"/>
              <a:t>Used dataset for learning</a:t>
            </a:r>
          </a:p>
          <a:p>
            <a:pPr lvl="1"/>
            <a:r>
              <a:rPr lang="en-US" dirty="0" smtClean="0"/>
              <a:t>NLP components (especially the WSD algorithm) performance</a:t>
            </a:r>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223534445"/>
      </p:ext>
    </p:extLst>
  </p:cSld>
  <p:clrMapOvr>
    <a:masterClrMapping/>
  </p:clrMapOvr>
  <mc:AlternateContent xmlns:mc="http://schemas.openxmlformats.org/markup-compatibility/2006" xmlns:p14="http://schemas.microsoft.com/office/powerpoint/2010/main">
    <mc:Choice Requires="p14">
      <p:transition spd="slow" p14:dur="2000" advTm="82004"/>
    </mc:Choice>
    <mc:Fallback xmlns="">
      <p:transition spd="slow" advTm="8200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p:txBody>
          <a:bodyPr/>
          <a:lstStyle/>
          <a:p>
            <a:r>
              <a:rPr lang="en-US" dirty="0" smtClean="0"/>
              <a:t>We have proposed </a:t>
            </a:r>
            <a:r>
              <a:rPr lang="en-US" altLang="en-US" b="1" dirty="0" smtClean="0"/>
              <a:t>SASOBUS,</a:t>
            </a:r>
            <a:r>
              <a:rPr lang="en-US" altLang="en-US" dirty="0" smtClean="0"/>
              <a:t> a </a:t>
            </a:r>
            <a:r>
              <a:rPr lang="en-US" altLang="en-US" dirty="0"/>
              <a:t>s</a:t>
            </a:r>
            <a:r>
              <a:rPr lang="en-US" altLang="en-US" dirty="0" smtClean="0"/>
              <a:t>emi-automatic method for domain sentiment ontology construction with </a:t>
            </a:r>
            <a:r>
              <a:rPr lang="en-US" altLang="en-US" dirty="0" err="1" smtClean="0"/>
              <a:t>synsets</a:t>
            </a:r>
            <a:r>
              <a:rPr lang="en-US" altLang="en-US" dirty="0" smtClean="0"/>
              <a:t> for ABSA at sentence-level:</a:t>
            </a:r>
          </a:p>
          <a:p>
            <a:pPr lvl="1"/>
            <a:r>
              <a:rPr lang="en-US" altLang="en-US" dirty="0" smtClean="0"/>
              <a:t>Term Selection</a:t>
            </a:r>
          </a:p>
          <a:p>
            <a:pPr lvl="1"/>
            <a:r>
              <a:rPr lang="en-US" altLang="en-US" dirty="0" smtClean="0"/>
              <a:t>Concept Formation</a:t>
            </a:r>
          </a:p>
          <a:p>
            <a:pPr lvl="1"/>
            <a:r>
              <a:rPr lang="en-US" altLang="en-US" dirty="0" smtClean="0"/>
              <a:t>Concept Hierarchy Construction</a:t>
            </a:r>
          </a:p>
          <a:p>
            <a:r>
              <a:rPr lang="en-US" altLang="en-US" dirty="0" smtClean="0"/>
              <a:t>We have used two restaurant datasets in our evaluation:</a:t>
            </a:r>
          </a:p>
          <a:p>
            <a:pPr lvl="1"/>
            <a:r>
              <a:rPr lang="en-US" dirty="0"/>
              <a:t>Yelp Dataset Challenge </a:t>
            </a:r>
            <a:r>
              <a:rPr lang="en-US" dirty="0" smtClean="0"/>
              <a:t>2017 data for ontology building</a:t>
            </a:r>
          </a:p>
          <a:p>
            <a:pPr lvl="1"/>
            <a:r>
              <a:rPr lang="en-US" dirty="0" err="1"/>
              <a:t>SemEval</a:t>
            </a:r>
            <a:r>
              <a:rPr lang="en-US" dirty="0"/>
              <a:t> 2016, Task 5, Subtask 1, Slot 3 </a:t>
            </a:r>
            <a:r>
              <a:rPr lang="en-US" dirty="0" smtClean="0"/>
              <a:t>data for measuring performance</a:t>
            </a:r>
          </a:p>
          <a:p>
            <a:r>
              <a:rPr lang="en-US" dirty="0" smtClean="0"/>
              <a:t>While the accuracy obtained using the semi-automatically built ontology has slightly decreased (~ </a:t>
            </a:r>
            <a:r>
              <a:rPr lang="en-US" dirty="0"/>
              <a:t>2% </a:t>
            </a:r>
            <a:r>
              <a:rPr lang="en-US" dirty="0" smtClean="0"/>
              <a:t>points) compared to the accuracy obtained using the manually built ontology, </a:t>
            </a:r>
            <a:r>
              <a:rPr lang="en-US" b="1" dirty="0" smtClean="0"/>
              <a:t>the user time is significantly lower </a:t>
            </a:r>
            <a:r>
              <a:rPr lang="en-US" dirty="0" smtClean="0"/>
              <a:t>(less than half)  </a:t>
            </a:r>
          </a:p>
          <a:p>
            <a:pPr lvl="1"/>
            <a:endParaRPr lang="en-US" altLang="en-US" dirty="0" smtClean="0"/>
          </a:p>
          <a:p>
            <a:pPr lvl="1"/>
            <a:endParaRPr lang="en-US" altLang="en-US" dirty="0" smtClean="0"/>
          </a:p>
          <a:p>
            <a:pPr lvl="1"/>
            <a:endParaRPr lang="en-US" altLang="en-US" dirty="0" smtClean="0"/>
          </a:p>
          <a:p>
            <a:endParaRPr lang="en-US" altLang="en-US" dirty="0" smtClean="0"/>
          </a:p>
          <a:p>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712968963"/>
      </p:ext>
    </p:extLst>
  </p:cSld>
  <p:clrMapOvr>
    <a:masterClrMapping/>
  </p:clrMapOvr>
  <mc:AlternateContent xmlns:mc="http://schemas.openxmlformats.org/markup-compatibility/2006" xmlns:p14="http://schemas.microsoft.com/office/powerpoint/2010/main">
    <mc:Choice Requires="p14">
      <p:transition spd="slow" p14:dur="2000" advTm="52604"/>
    </mc:Choice>
    <mc:Fallback xmlns="">
      <p:transition spd="slow" advTm="52604"/>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p:txBody>
          <a:bodyPr/>
          <a:lstStyle/>
          <a:p>
            <a:r>
              <a:rPr lang="en-US" dirty="0" smtClean="0"/>
              <a:t>We have shown that </a:t>
            </a:r>
            <a:r>
              <a:rPr lang="en-US" b="1" dirty="0" smtClean="0"/>
              <a:t>using </a:t>
            </a:r>
            <a:r>
              <a:rPr lang="en-US" b="1" dirty="0" err="1" smtClean="0"/>
              <a:t>synsets</a:t>
            </a:r>
            <a:r>
              <a:rPr lang="en-US" b="1" dirty="0" smtClean="0"/>
              <a:t> instead of words improves the accuracy </a:t>
            </a:r>
            <a:r>
              <a:rPr lang="en-US" dirty="0" smtClean="0"/>
              <a:t>(~ </a:t>
            </a:r>
            <a:r>
              <a:rPr lang="en-US" dirty="0"/>
              <a:t>3% </a:t>
            </a:r>
            <a:r>
              <a:rPr lang="en-US" dirty="0" smtClean="0"/>
              <a:t>points)</a:t>
            </a:r>
          </a:p>
          <a:p>
            <a:r>
              <a:rPr lang="en-US" dirty="0" smtClean="0"/>
              <a:t>SASOBUS is useful for building domain sentiment ontologies for domains that to know have this knowledge resource</a:t>
            </a:r>
          </a:p>
          <a:p>
            <a:r>
              <a:rPr lang="en-US" dirty="0" smtClean="0"/>
              <a:t>Future work:</a:t>
            </a:r>
          </a:p>
          <a:p>
            <a:pPr lvl="1"/>
            <a:r>
              <a:rPr lang="en-US" dirty="0" smtClean="0"/>
              <a:t>Apply SASOBUS to other domains (e.g., laptops) in addition to restaurants</a:t>
            </a:r>
          </a:p>
          <a:p>
            <a:pPr lvl="1"/>
            <a:r>
              <a:rPr lang="en-US" dirty="0" smtClean="0"/>
              <a:t>Experiment with alternative approaches for the concept hierarchy construction (e.g., using word </a:t>
            </a:r>
            <a:r>
              <a:rPr lang="en-US" dirty="0" err="1" smtClean="0"/>
              <a:t>embeddings</a:t>
            </a:r>
            <a:r>
              <a:rPr lang="en-US" dirty="0" smtClean="0"/>
              <a:t> and clustering algorithms)</a:t>
            </a:r>
          </a:p>
          <a:p>
            <a:pPr lvl="1"/>
            <a:r>
              <a:rPr lang="en-US" dirty="0" smtClean="0"/>
              <a:t>Investigate alternative approaches for Word Sense Disambiguation (e.g., Adapted </a:t>
            </a:r>
            <a:r>
              <a:rPr lang="en-US" dirty="0" err="1" smtClean="0"/>
              <a:t>Lesk</a:t>
            </a:r>
            <a:r>
              <a:rPr lang="en-US" dirty="0" smtClean="0"/>
              <a:t> algorithm)</a:t>
            </a:r>
          </a:p>
          <a:p>
            <a:pPr lvl="1"/>
            <a:r>
              <a:rPr lang="en-US" dirty="0" smtClean="0"/>
              <a:t>Explore other solutions for computing the sentiment of a concept (e.g., neural networks) </a:t>
            </a:r>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633452277"/>
      </p:ext>
    </p:extLst>
  </p:cSld>
  <p:clrMapOvr>
    <a:masterClrMapping/>
  </p:clrMapOvr>
  <mc:AlternateContent xmlns:mc="http://schemas.openxmlformats.org/markup-compatibility/2006" xmlns:p14="http://schemas.microsoft.com/office/powerpoint/2010/main">
    <mc:Choice Requires="p14">
      <p:transition spd="slow" p14:dur="2000" advTm="68331"/>
    </mc:Choice>
    <mc:Fallback xmlns="">
      <p:transition spd="slow" advTm="6833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a:t> – </a:t>
            </a:r>
            <a:r>
              <a:rPr lang="en-US" dirty="0" smtClean="0"/>
              <a:t> ABSA</a:t>
            </a:r>
            <a:endParaRPr lang="en-GB" dirty="0"/>
          </a:p>
        </p:txBody>
      </p:sp>
      <p:sp>
        <p:nvSpPr>
          <p:cNvPr id="3" name="Content Placeholder 2"/>
          <p:cNvSpPr>
            <a:spLocks noGrp="1"/>
          </p:cNvSpPr>
          <p:nvPr>
            <p:ph idx="1"/>
          </p:nvPr>
        </p:nvSpPr>
        <p:spPr/>
        <p:txBody>
          <a:bodyPr/>
          <a:lstStyle/>
          <a:p>
            <a:r>
              <a:rPr lang="en-GB" b="1" dirty="0" smtClean="0"/>
              <a:t>Kim </a:t>
            </a:r>
            <a:r>
              <a:rPr lang="en-GB" b="1" dirty="0"/>
              <a:t>Schouten and Flavius </a:t>
            </a:r>
            <a:r>
              <a:rPr lang="en-GB" b="1" dirty="0" err="1"/>
              <a:t>Frasincar</a:t>
            </a:r>
            <a:r>
              <a:rPr lang="en-GB" dirty="0"/>
              <a:t>. Ontology-Driven Sentiment Analysis of Product and Service Aspects. 15th Extended Semantic Web Conference (ESWC 2018), Lecture Notes in Computer Science, Volume 10843, pages 608-623, Springer, </a:t>
            </a:r>
            <a:r>
              <a:rPr lang="en-GB" b="1" dirty="0"/>
              <a:t>2018</a:t>
            </a:r>
            <a:r>
              <a:rPr lang="en-GB" dirty="0" smtClean="0"/>
              <a:t>.</a:t>
            </a:r>
          </a:p>
          <a:p>
            <a:endParaRPr lang="en-GB" sz="1000" dirty="0" smtClean="0"/>
          </a:p>
          <a:p>
            <a:r>
              <a:rPr lang="en-GB" b="1" dirty="0" err="1"/>
              <a:t>Qiao</a:t>
            </a:r>
            <a:r>
              <a:rPr lang="en-GB" b="1" dirty="0"/>
              <a:t> Liu, </a:t>
            </a:r>
            <a:r>
              <a:rPr lang="en-GB" b="1" dirty="0" err="1"/>
              <a:t>Haibin</a:t>
            </a:r>
            <a:r>
              <a:rPr lang="en-GB" b="1" dirty="0"/>
              <a:t> Zhang, </a:t>
            </a:r>
            <a:r>
              <a:rPr lang="en-GB" b="1" dirty="0" err="1"/>
              <a:t>Yifu</a:t>
            </a:r>
            <a:r>
              <a:rPr lang="en-GB" b="1" dirty="0"/>
              <a:t> Zeng, </a:t>
            </a:r>
            <a:r>
              <a:rPr lang="en-GB" b="1" dirty="0" err="1"/>
              <a:t>Ziqi</a:t>
            </a:r>
            <a:r>
              <a:rPr lang="en-GB" b="1" dirty="0"/>
              <a:t> Huang, and </a:t>
            </a:r>
            <a:r>
              <a:rPr lang="en-GB" b="1" dirty="0" err="1"/>
              <a:t>Zufeng</a:t>
            </a:r>
            <a:r>
              <a:rPr lang="en-GB" b="1" dirty="0"/>
              <a:t> </a:t>
            </a:r>
            <a:r>
              <a:rPr lang="en-GB" b="1" dirty="0" smtClean="0"/>
              <a:t>Wu</a:t>
            </a:r>
            <a:r>
              <a:rPr lang="en-GB" dirty="0" smtClean="0"/>
              <a:t>. Content </a:t>
            </a:r>
            <a:r>
              <a:rPr lang="en-GB" dirty="0"/>
              <a:t>Attention Model for Aspect Based Sentiment </a:t>
            </a:r>
            <a:r>
              <a:rPr lang="en-GB" dirty="0" smtClean="0"/>
              <a:t>Analysis. 2018 </a:t>
            </a:r>
            <a:r>
              <a:rPr lang="en-GB" dirty="0"/>
              <a:t>World Wide Web </a:t>
            </a:r>
            <a:r>
              <a:rPr lang="en-GB" dirty="0" smtClean="0"/>
              <a:t>Conference (WWW </a:t>
            </a:r>
            <a:r>
              <a:rPr lang="en-GB" dirty="0"/>
              <a:t>2018), pages </a:t>
            </a:r>
            <a:r>
              <a:rPr lang="en-GB" dirty="0" smtClean="0"/>
              <a:t>1023-1032</a:t>
            </a:r>
            <a:r>
              <a:rPr lang="en-GB" dirty="0"/>
              <a:t>. </a:t>
            </a:r>
            <a:r>
              <a:rPr lang="en-GB" dirty="0" smtClean="0"/>
              <a:t>ACM, </a:t>
            </a:r>
            <a:r>
              <a:rPr lang="en-GB" b="1" dirty="0"/>
              <a:t>2018</a:t>
            </a:r>
            <a:r>
              <a:rPr lang="en-GB" dirty="0" smtClean="0"/>
              <a:t>.</a:t>
            </a:r>
          </a:p>
          <a:p>
            <a:endParaRPr lang="en-GB" sz="1000" dirty="0" smtClean="0"/>
          </a:p>
          <a:p>
            <a:r>
              <a:rPr lang="en-US" b="1" dirty="0" smtClean="0"/>
              <a:t>Olaf </a:t>
            </a:r>
            <a:r>
              <a:rPr lang="en-US" b="1" dirty="0" err="1" smtClean="0"/>
              <a:t>Wallaart</a:t>
            </a:r>
            <a:r>
              <a:rPr lang="en-US" b="1" dirty="0" smtClean="0"/>
              <a:t> and Flavius Frasincar</a:t>
            </a:r>
            <a:r>
              <a:rPr lang="en-US" dirty="0" smtClean="0"/>
              <a:t>. </a:t>
            </a:r>
            <a:r>
              <a:rPr lang="en-GB" dirty="0"/>
              <a:t>A Hybrid Approach for Aspect-Based Sentiment Analysis Using a Lexicalized Domain Ontology and Attentional Neural Models. 16th </a:t>
            </a:r>
            <a:r>
              <a:rPr lang="en-GB" dirty="0" smtClean="0"/>
              <a:t>Extended Semantic Web Conference, </a:t>
            </a:r>
            <a:r>
              <a:rPr lang="en-GB" dirty="0"/>
              <a:t>Lecture Notes in Computer Science, Volume </a:t>
            </a:r>
            <a:r>
              <a:rPr lang="en-GB" dirty="0" smtClean="0"/>
              <a:t>11503, </a:t>
            </a:r>
            <a:r>
              <a:rPr lang="en-GB" dirty="0"/>
              <a:t>pages </a:t>
            </a:r>
            <a:r>
              <a:rPr lang="en-GB" dirty="0" smtClean="0"/>
              <a:t>363-378, </a:t>
            </a:r>
            <a:r>
              <a:rPr lang="en-GB" dirty="0"/>
              <a:t>Springer, </a:t>
            </a:r>
            <a:r>
              <a:rPr lang="en-GB" b="1" dirty="0" smtClean="0"/>
              <a:t>2019</a:t>
            </a:r>
            <a:r>
              <a:rPr lang="en-GB" dirty="0" smtClean="0"/>
              <a:t>.</a:t>
            </a:r>
            <a:endParaRPr lang="en-GB" dirty="0"/>
          </a:p>
          <a:p>
            <a:endParaRPr lang="en-GB" dirty="0" smtClean="0"/>
          </a:p>
          <a:p>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003101945"/>
      </p:ext>
    </p:extLst>
  </p:cSld>
  <p:clrMapOvr>
    <a:masterClrMapping/>
  </p:clrMapOvr>
  <mc:AlternateContent xmlns:mc="http://schemas.openxmlformats.org/markup-compatibility/2006" xmlns:p14="http://schemas.microsoft.com/office/powerpoint/2010/main">
    <mc:Choice Requires="p14">
      <p:transition spd="slow" p14:dur="2000" advTm="5942"/>
    </mc:Choice>
    <mc:Fallback xmlns="">
      <p:transition spd="slow" advTm="594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 Ontology Building</a:t>
            </a:r>
            <a:endParaRPr lang="en-GB" dirty="0"/>
          </a:p>
        </p:txBody>
      </p:sp>
      <p:sp>
        <p:nvSpPr>
          <p:cNvPr id="3" name="Content Placeholder 2"/>
          <p:cNvSpPr>
            <a:spLocks noGrp="1"/>
          </p:cNvSpPr>
          <p:nvPr>
            <p:ph idx="1"/>
          </p:nvPr>
        </p:nvSpPr>
        <p:spPr>
          <a:ln>
            <a:noFill/>
          </a:ln>
        </p:spPr>
        <p:txBody>
          <a:bodyPr/>
          <a:lstStyle/>
          <a:p>
            <a:endParaRPr lang="en-US" sz="1000" dirty="0" smtClean="0"/>
          </a:p>
          <a:p>
            <a:r>
              <a:rPr lang="en-GB" b="1" dirty="0" smtClean="0"/>
              <a:t>Mark Sanderson</a:t>
            </a:r>
            <a:r>
              <a:rPr lang="en-GB" b="1" dirty="0"/>
              <a:t> </a:t>
            </a:r>
            <a:r>
              <a:rPr lang="en-GB" b="1" dirty="0" smtClean="0"/>
              <a:t>and Bruce Croft</a:t>
            </a:r>
            <a:r>
              <a:rPr lang="en-GB" dirty="0"/>
              <a:t>.</a:t>
            </a:r>
            <a:r>
              <a:rPr lang="en-GB" dirty="0" smtClean="0"/>
              <a:t> </a:t>
            </a:r>
            <a:r>
              <a:rPr lang="en-GB" dirty="0"/>
              <a:t>Deriving </a:t>
            </a:r>
            <a:r>
              <a:rPr lang="en-GB" dirty="0" smtClean="0"/>
              <a:t>Concept Hierarchies </a:t>
            </a:r>
            <a:r>
              <a:rPr lang="en-GB" dirty="0"/>
              <a:t>from </a:t>
            </a:r>
            <a:r>
              <a:rPr lang="en-GB" dirty="0" smtClean="0"/>
              <a:t>Text</a:t>
            </a:r>
            <a:r>
              <a:rPr lang="en-GB" dirty="0"/>
              <a:t>. </a:t>
            </a:r>
            <a:r>
              <a:rPr lang="en-GB" dirty="0" smtClean="0"/>
              <a:t>22nd Annual International </a:t>
            </a:r>
            <a:r>
              <a:rPr lang="en-GB" dirty="0"/>
              <a:t>ACM SIGIR Conference on Research and Development in </a:t>
            </a:r>
            <a:r>
              <a:rPr lang="en-GB" dirty="0" smtClean="0"/>
              <a:t>Information Retrieval </a:t>
            </a:r>
            <a:r>
              <a:rPr lang="en-GB" dirty="0"/>
              <a:t>(SIGIR 1999</a:t>
            </a:r>
            <a:r>
              <a:rPr lang="en-GB" dirty="0" smtClean="0"/>
              <a:t>), 206-213, ACM, </a:t>
            </a:r>
            <a:r>
              <a:rPr lang="en-GB" b="1" dirty="0" smtClean="0"/>
              <a:t>1999</a:t>
            </a:r>
            <a:r>
              <a:rPr lang="en-GB" dirty="0" smtClean="0"/>
              <a:t>.</a:t>
            </a:r>
          </a:p>
          <a:p>
            <a:pPr marL="0" indent="0">
              <a:buNone/>
            </a:pPr>
            <a:endParaRPr lang="en-GB" sz="1000" dirty="0" smtClean="0"/>
          </a:p>
          <a:p>
            <a:r>
              <a:rPr lang="en-GB" b="1" dirty="0"/>
              <a:t>Paul </a:t>
            </a:r>
            <a:r>
              <a:rPr lang="en-GB" b="1" dirty="0" err="1"/>
              <a:t>Buitelaar</a:t>
            </a:r>
            <a:r>
              <a:rPr lang="en-GB" b="1" dirty="0"/>
              <a:t>, Philipp Cimiano, and </a:t>
            </a:r>
            <a:r>
              <a:rPr lang="en-GB" b="1" dirty="0" err="1"/>
              <a:t>Bernado</a:t>
            </a:r>
            <a:r>
              <a:rPr lang="en-GB" b="1" dirty="0"/>
              <a:t> </a:t>
            </a:r>
            <a:r>
              <a:rPr lang="en-GB" b="1" dirty="0" err="1"/>
              <a:t>Magnini</a:t>
            </a:r>
            <a:r>
              <a:rPr lang="en-GB" dirty="0"/>
              <a:t>. Ontology Learning from Text: Methods, Evaluation and Applications, IOS Press, </a:t>
            </a:r>
            <a:r>
              <a:rPr lang="en-GB" b="1" dirty="0"/>
              <a:t>2005</a:t>
            </a:r>
            <a:r>
              <a:rPr lang="en-GB" dirty="0"/>
              <a:t>.</a:t>
            </a:r>
          </a:p>
          <a:p>
            <a:pPr marL="0" indent="0">
              <a:buNone/>
            </a:pPr>
            <a:endParaRPr lang="en-GB" sz="1000" dirty="0" smtClean="0"/>
          </a:p>
          <a:p>
            <a:endParaRPr lang="en-US" sz="1000" dirty="0"/>
          </a:p>
          <a:p>
            <a:r>
              <a:rPr lang="en-GB" b="1" dirty="0" smtClean="0"/>
              <a:t>Kevin Meijer, Flavius </a:t>
            </a:r>
            <a:r>
              <a:rPr lang="en-GB" b="1" dirty="0" err="1" smtClean="0"/>
              <a:t>Frasincar</a:t>
            </a:r>
            <a:r>
              <a:rPr lang="en-GB" b="1" dirty="0" smtClean="0"/>
              <a:t>, and Frederik </a:t>
            </a:r>
            <a:r>
              <a:rPr lang="en-GB" b="1" dirty="0" err="1" smtClean="0"/>
              <a:t>Hogenboom</a:t>
            </a:r>
            <a:r>
              <a:rPr lang="en-GB" dirty="0" smtClean="0"/>
              <a:t>. A Semantic </a:t>
            </a:r>
            <a:r>
              <a:rPr lang="en-GB" dirty="0"/>
              <a:t>A</a:t>
            </a:r>
            <a:r>
              <a:rPr lang="en-GB" dirty="0" smtClean="0"/>
              <a:t>pproach for Extracting </a:t>
            </a:r>
            <a:r>
              <a:rPr lang="en-GB" dirty="0"/>
              <a:t>D</a:t>
            </a:r>
            <a:r>
              <a:rPr lang="en-GB" dirty="0" smtClean="0"/>
              <a:t>omain </a:t>
            </a:r>
            <a:r>
              <a:rPr lang="en-GB" dirty="0"/>
              <a:t>T</a:t>
            </a:r>
            <a:r>
              <a:rPr lang="en-GB" dirty="0" smtClean="0"/>
              <a:t>axonomies from Text. Decision Support Systems, Volume 62, 78-93, </a:t>
            </a:r>
            <a:r>
              <a:rPr lang="en-GB" b="1" dirty="0" smtClean="0"/>
              <a:t>2014</a:t>
            </a:r>
            <a:r>
              <a:rPr lang="en-GB" dirty="0" smtClean="0"/>
              <a:t>.</a:t>
            </a:r>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964656566"/>
      </p:ext>
    </p:extLst>
  </p:cSld>
  <p:clrMapOvr>
    <a:masterClrMapping/>
  </p:clrMapOvr>
  <mc:AlternateContent xmlns:mc="http://schemas.openxmlformats.org/markup-compatibility/2006" xmlns:p14="http://schemas.microsoft.com/office/powerpoint/2010/main">
    <mc:Choice Requires="p14">
      <p:transition spd="slow" p14:dur="2000" advTm="12058"/>
    </mc:Choice>
    <mc:Fallback xmlns="">
      <p:transition spd="slow" advTm="1205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GB" dirty="0"/>
          </a:p>
        </p:txBody>
      </p:sp>
      <p:sp>
        <p:nvSpPr>
          <p:cNvPr id="3" name="Content Placeholder 2"/>
          <p:cNvSpPr>
            <a:spLocks noGrp="1"/>
          </p:cNvSpPr>
          <p:nvPr>
            <p:ph idx="1"/>
          </p:nvPr>
        </p:nvSpPr>
        <p:spPr/>
        <p:txBody>
          <a:bodyPr/>
          <a:lstStyle/>
          <a:p>
            <a:r>
              <a:rPr lang="en-US" b="1" dirty="0" smtClean="0"/>
              <a:t>Sentiment mining</a:t>
            </a:r>
            <a:r>
              <a:rPr lang="en-US" i="1" dirty="0" smtClean="0"/>
              <a:t> </a:t>
            </a:r>
            <a:r>
              <a:rPr lang="en-US" dirty="0" smtClean="0"/>
              <a:t>is defined as the automatic assessment of the sentiment expressed in text (in our case by consumers in product reviews)</a:t>
            </a:r>
          </a:p>
          <a:p>
            <a:endParaRPr lang="en-US" sz="1000" dirty="0"/>
          </a:p>
          <a:p>
            <a:r>
              <a:rPr lang="en-US" dirty="0" smtClean="0"/>
              <a:t>Several </a:t>
            </a:r>
            <a:r>
              <a:rPr lang="en-US" dirty="0"/>
              <a:t>granularities of sentiment mining:</a:t>
            </a:r>
          </a:p>
          <a:p>
            <a:pPr lvl="1"/>
            <a:r>
              <a:rPr lang="en-US" b="1" dirty="0"/>
              <a:t>Review-level</a:t>
            </a:r>
          </a:p>
          <a:p>
            <a:pPr lvl="1"/>
            <a:r>
              <a:rPr lang="en-US" b="1" dirty="0"/>
              <a:t>Sentence-level</a:t>
            </a:r>
          </a:p>
          <a:p>
            <a:pPr lvl="1"/>
            <a:r>
              <a:rPr lang="en-US" i="1" dirty="0"/>
              <a:t>Aspect</a:t>
            </a:r>
            <a:r>
              <a:rPr lang="en-US" dirty="0"/>
              <a:t>-level (product aspects are sometimes referred to as product features): </a:t>
            </a:r>
            <a:r>
              <a:rPr lang="en-US" b="1" dirty="0"/>
              <a:t>Aspect-Based Sentiment Analysis (ABSA)</a:t>
            </a:r>
            <a:r>
              <a:rPr lang="en-US" dirty="0"/>
              <a:t>:</a:t>
            </a:r>
          </a:p>
          <a:p>
            <a:pPr lvl="2"/>
            <a:r>
              <a:rPr lang="en-US" b="1" dirty="0" smtClean="0"/>
              <a:t>Review-level</a:t>
            </a:r>
            <a:endParaRPr lang="en-US" i="1" dirty="0" smtClean="0"/>
          </a:p>
          <a:p>
            <a:pPr lvl="2"/>
            <a:r>
              <a:rPr lang="en-US" b="1" dirty="0" smtClean="0"/>
              <a:t>Sentence-level</a:t>
            </a:r>
            <a:r>
              <a:rPr lang="en-US" b="1" dirty="0"/>
              <a:t> </a:t>
            </a:r>
            <a:r>
              <a:rPr lang="en-US" dirty="0"/>
              <a:t>[our focus here</a:t>
            </a:r>
            <a:r>
              <a:rPr lang="en-US" dirty="0" smtClean="0"/>
              <a:t>]</a:t>
            </a:r>
          </a:p>
          <a:p>
            <a:pPr marL="0" indent="0">
              <a:buNone/>
            </a:pPr>
            <a:endParaRPr lang="en-US" dirty="0" smtClean="0"/>
          </a:p>
          <a:p>
            <a:pPr lvl="2"/>
            <a:endParaRPr lang="en-US" b="1" dirty="0" smtClean="0"/>
          </a:p>
          <a:p>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2507891498"/>
      </p:ext>
    </p:extLst>
  </p:cSld>
  <p:clrMapOvr>
    <a:masterClrMapping/>
  </p:clrMapOvr>
  <mc:AlternateContent xmlns:mc="http://schemas.openxmlformats.org/markup-compatibility/2006" xmlns:p14="http://schemas.microsoft.com/office/powerpoint/2010/main">
    <mc:Choice Requires="p14">
      <p:transition spd="slow" p14:dur="2000" advTm="51597"/>
    </mc:Choice>
    <mc:Fallback xmlns="">
      <p:transition spd="slow" advTm="5159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GB" dirty="0"/>
          </a:p>
        </p:txBody>
      </p:sp>
      <p:sp>
        <p:nvSpPr>
          <p:cNvPr id="3" name="Content Placeholder 2"/>
          <p:cNvSpPr>
            <a:spLocks noGrp="1"/>
          </p:cNvSpPr>
          <p:nvPr>
            <p:ph idx="1"/>
          </p:nvPr>
        </p:nvSpPr>
        <p:spPr/>
        <p:txBody>
          <a:bodyPr/>
          <a:lstStyle/>
          <a:p>
            <a:r>
              <a:rPr lang="en-US" dirty="0"/>
              <a:t>Aspect-Based Sentiment </a:t>
            </a:r>
            <a:r>
              <a:rPr lang="en-US" dirty="0" smtClean="0"/>
              <a:t>Analysis (ABSA</a:t>
            </a:r>
            <a:r>
              <a:rPr lang="en-US" dirty="0"/>
              <a:t>) has two stages:</a:t>
            </a:r>
          </a:p>
          <a:p>
            <a:pPr lvl="1"/>
            <a:r>
              <a:rPr lang="en-US" b="1" dirty="0"/>
              <a:t>Aspect detection</a:t>
            </a:r>
            <a:r>
              <a:rPr lang="en-US" dirty="0"/>
              <a:t>:</a:t>
            </a:r>
          </a:p>
          <a:p>
            <a:pPr lvl="2"/>
            <a:r>
              <a:rPr lang="en-US" dirty="0"/>
              <a:t>Explicit aspect detection: aspects appear literally in product reviews</a:t>
            </a:r>
          </a:p>
          <a:p>
            <a:pPr lvl="2"/>
            <a:r>
              <a:rPr lang="en-US" dirty="0"/>
              <a:t>Implicit aspect detection: aspects do not appear literally in the product reviews</a:t>
            </a:r>
          </a:p>
          <a:p>
            <a:pPr marL="857250" lvl="1" indent="-342900"/>
            <a:r>
              <a:rPr lang="en-US" b="1" dirty="0"/>
              <a:t>Sentiment detection</a:t>
            </a:r>
            <a:r>
              <a:rPr lang="en-US" dirty="0"/>
              <a:t>: assigning the sentiment associated to explicit or implicit aspects [our focus here]</a:t>
            </a:r>
          </a:p>
          <a:p>
            <a:endParaRPr lang="en-US" sz="2000" dirty="0" smtClean="0"/>
          </a:p>
          <a:p>
            <a:r>
              <a:rPr lang="en-US" dirty="0" smtClean="0"/>
              <a:t>Three approaches for ABSA:</a:t>
            </a:r>
          </a:p>
          <a:p>
            <a:pPr lvl="1"/>
            <a:r>
              <a:rPr lang="en-US" b="1" dirty="0" smtClean="0"/>
              <a:t>Knowledge Representation (KR)</a:t>
            </a:r>
          </a:p>
          <a:p>
            <a:pPr lvl="1"/>
            <a:r>
              <a:rPr lang="en-US" b="1" dirty="0" smtClean="0"/>
              <a:t>Machine Learning (ML)</a:t>
            </a:r>
          </a:p>
          <a:p>
            <a:pPr lvl="1"/>
            <a:r>
              <a:rPr lang="en-US" b="1" dirty="0" smtClean="0"/>
              <a:t>Hybrid</a:t>
            </a:r>
            <a:r>
              <a:rPr lang="en-US" dirty="0" smtClean="0"/>
              <a:t>: current state-of-the-art, e.g., </a:t>
            </a:r>
            <a:r>
              <a:rPr lang="en-GB" b="1" dirty="0" smtClean="0"/>
              <a:t>A </a:t>
            </a:r>
            <a:r>
              <a:rPr lang="en-GB" b="1" dirty="0"/>
              <a:t>Hybrid Approach for Aspect-Based Sentiment </a:t>
            </a:r>
            <a:r>
              <a:rPr lang="en-GB" b="1" dirty="0" smtClean="0"/>
              <a:t>Analysis (HAABSA)</a:t>
            </a:r>
            <a:r>
              <a:rPr lang="en-GB" dirty="0" smtClean="0"/>
              <a:t> proposed by </a:t>
            </a:r>
            <a:r>
              <a:rPr lang="en-GB" dirty="0" err="1" smtClean="0"/>
              <a:t>Wallaart</a:t>
            </a:r>
            <a:r>
              <a:rPr lang="en-GB" dirty="0" smtClean="0"/>
              <a:t> and </a:t>
            </a:r>
            <a:r>
              <a:rPr lang="en-GB" dirty="0" err="1" smtClean="0"/>
              <a:t>Frasincar</a:t>
            </a:r>
            <a:r>
              <a:rPr lang="en-GB" dirty="0" smtClean="0"/>
              <a:t> (2019) at ESWC 2019</a:t>
            </a:r>
            <a:endParaRPr lang="en-US" dirty="0" smtClean="0"/>
          </a:p>
          <a:p>
            <a:pPr lvl="1"/>
            <a:endParaRPr lang="en-US" dirty="0" smtClean="0"/>
          </a:p>
          <a:p>
            <a:pPr lvl="1"/>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4014998895"/>
      </p:ext>
    </p:extLst>
  </p:cSld>
  <p:clrMapOvr>
    <a:masterClrMapping/>
  </p:clrMapOvr>
  <mc:AlternateContent xmlns:mc="http://schemas.openxmlformats.org/markup-compatibility/2006" xmlns:p14="http://schemas.microsoft.com/office/powerpoint/2010/main">
    <mc:Choice Requires="p14">
      <p:transition spd="slow" p14:dur="2000" advTm="68331"/>
    </mc:Choice>
    <mc:Fallback xmlns="">
      <p:transition spd="slow" advTm="6833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endParaRPr lang="en-GB" dirty="0"/>
          </a:p>
        </p:txBody>
      </p:sp>
      <p:sp>
        <p:nvSpPr>
          <p:cNvPr id="3" name="Content Placeholder 2"/>
          <p:cNvSpPr>
            <a:spLocks noGrp="1"/>
          </p:cNvSpPr>
          <p:nvPr>
            <p:ph idx="1"/>
          </p:nvPr>
        </p:nvSpPr>
        <p:spPr/>
        <p:txBody>
          <a:bodyPr/>
          <a:lstStyle/>
          <a:p>
            <a:r>
              <a:rPr lang="en-US" dirty="0" smtClean="0"/>
              <a:t>HAABSA is a two-step approach for ABSA at sentence-level:</a:t>
            </a:r>
          </a:p>
          <a:p>
            <a:pPr marL="914400" lvl="1" indent="-457200">
              <a:buFont typeface="+mj-lt"/>
              <a:buAutoNum type="arabicPeriod"/>
            </a:pPr>
            <a:r>
              <a:rPr lang="en-US" b="1" dirty="0"/>
              <a:t>Ontology-based reasoning</a:t>
            </a:r>
          </a:p>
          <a:p>
            <a:pPr marL="914400" lvl="1" indent="-457200">
              <a:buFont typeface="+mj-lt"/>
              <a:buAutoNum type="arabicPeriod"/>
            </a:pPr>
            <a:r>
              <a:rPr lang="en-US" b="1" dirty="0"/>
              <a:t>Machine learning (backup solution</a:t>
            </a:r>
            <a:r>
              <a:rPr lang="en-US" b="1" dirty="0" smtClean="0"/>
              <a:t>)</a:t>
            </a:r>
            <a:br>
              <a:rPr lang="en-US" b="1" dirty="0" smtClean="0"/>
            </a:br>
            <a:endParaRPr lang="en-US" b="1" dirty="0" smtClean="0"/>
          </a:p>
          <a:p>
            <a:pPr marL="514350" indent="-457200"/>
            <a:r>
              <a:rPr lang="en-US" dirty="0" smtClean="0"/>
              <a:t>The domain sentiment ontology is manually constructed:</a:t>
            </a:r>
          </a:p>
          <a:p>
            <a:pPr marL="914400" lvl="1" indent="-457200"/>
            <a:r>
              <a:rPr lang="en-US" dirty="0" smtClean="0"/>
              <a:t>Available only for some domains (restaurant and laptops)</a:t>
            </a:r>
          </a:p>
          <a:p>
            <a:pPr marL="914400" lvl="1" indent="-457200"/>
            <a:r>
              <a:rPr lang="en-US" dirty="0" smtClean="0"/>
              <a:t>Limited coverage</a:t>
            </a:r>
          </a:p>
          <a:p>
            <a:pPr marL="514350" indent="-457200"/>
            <a:endParaRPr lang="en-US" sz="1000" dirty="0" smtClean="0"/>
          </a:p>
          <a:p>
            <a:pPr marL="514350" indent="-457200"/>
            <a:r>
              <a:rPr lang="en-US" b="1" dirty="0" smtClean="0"/>
              <a:t>Research question</a:t>
            </a:r>
            <a:r>
              <a:rPr lang="en-US" dirty="0" smtClean="0"/>
              <a:t>: </a:t>
            </a:r>
            <a:r>
              <a:rPr lang="en-US" i="1" dirty="0" smtClean="0"/>
              <a:t>How to build in a semi-automatic manner a domain sentiment ontology for ABSA at sentence-level?</a:t>
            </a:r>
          </a:p>
          <a:p>
            <a:pPr marL="514350" indent="-457200"/>
            <a:endParaRPr lang="en-US" sz="1000" i="1" dirty="0" smtClean="0"/>
          </a:p>
          <a:p>
            <a:pPr marL="514350" indent="-457200"/>
            <a:r>
              <a:rPr lang="en-US" dirty="0" smtClean="0"/>
              <a:t>In addition we aim to extend the ontology-representation by means of </a:t>
            </a:r>
            <a:r>
              <a:rPr lang="en-US" i="1" dirty="0" err="1" smtClean="0"/>
              <a:t>synsets</a:t>
            </a:r>
            <a:r>
              <a:rPr lang="en-US" dirty="0" smtClean="0"/>
              <a:t> (sets of synonyms) to increase ontology coverage</a:t>
            </a:r>
          </a:p>
          <a:p>
            <a:pPr marL="514350" indent="-457200"/>
            <a:endParaRPr lang="en-US" dirty="0" smtClean="0"/>
          </a:p>
          <a:p>
            <a:pPr marL="514350" indent="-457200"/>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428225990"/>
      </p:ext>
    </p:extLst>
  </p:cSld>
  <p:clrMapOvr>
    <a:masterClrMapping/>
  </p:clrMapOvr>
  <mc:AlternateContent xmlns:mc="http://schemas.openxmlformats.org/markup-compatibility/2006" xmlns:p14="http://schemas.microsoft.com/office/powerpoint/2010/main">
    <mc:Choice Requires="p14">
      <p:transition spd="slow" p14:dur="2000" advTm="65289"/>
    </mc:Choice>
    <mc:Fallback xmlns="">
      <p:transition spd="slow" advTm="652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r>
              <a:rPr lang="en-US" dirty="0"/>
              <a:t> –  ABSA</a:t>
            </a:r>
            <a:endParaRPr lang="en-GB" dirty="0"/>
          </a:p>
        </p:txBody>
      </p:sp>
      <p:sp>
        <p:nvSpPr>
          <p:cNvPr id="3" name="Content Placeholder 2"/>
          <p:cNvSpPr>
            <a:spLocks noGrp="1"/>
          </p:cNvSpPr>
          <p:nvPr>
            <p:ph idx="1"/>
          </p:nvPr>
        </p:nvSpPr>
        <p:spPr/>
        <p:txBody>
          <a:bodyPr/>
          <a:lstStyle/>
          <a:p>
            <a:r>
              <a:rPr lang="en-US" dirty="0" smtClean="0"/>
              <a:t>There are several approaches that we consider for ABSA:</a:t>
            </a:r>
          </a:p>
          <a:p>
            <a:endParaRPr lang="en-US" sz="500" dirty="0" smtClean="0"/>
          </a:p>
          <a:p>
            <a:pPr lvl="1"/>
            <a:r>
              <a:rPr lang="en-US" b="1" dirty="0" smtClean="0"/>
              <a:t>Ontology (</a:t>
            </a:r>
            <a:r>
              <a:rPr lang="en-US" b="1" dirty="0" err="1" smtClean="0"/>
              <a:t>Ont</a:t>
            </a:r>
            <a:r>
              <a:rPr lang="en-US" b="1" dirty="0" smtClean="0"/>
              <a:t>)</a:t>
            </a:r>
            <a:r>
              <a:rPr lang="en-US" dirty="0" smtClean="0"/>
              <a:t> by Schouten and Frasincar (2018): a two-step approach with ontology-based reasoning and a majority classifier as backup</a:t>
            </a:r>
          </a:p>
          <a:p>
            <a:pPr marL="457200" lvl="1" indent="0">
              <a:buNone/>
            </a:pPr>
            <a:r>
              <a:rPr lang="en-US" sz="500" dirty="0" smtClean="0"/>
              <a:t> </a:t>
            </a:r>
          </a:p>
          <a:p>
            <a:pPr lvl="1"/>
            <a:r>
              <a:rPr lang="en-US" b="1" dirty="0"/>
              <a:t>Content Attention Based </a:t>
            </a:r>
            <a:r>
              <a:rPr lang="en-US" b="1" dirty="0" smtClean="0"/>
              <a:t>Aspect-Based Sentiment </a:t>
            </a:r>
            <a:r>
              <a:rPr lang="en-US" b="1" dirty="0"/>
              <a:t>Classification Model (</a:t>
            </a:r>
            <a:r>
              <a:rPr lang="en-US" b="1" dirty="0" smtClean="0"/>
              <a:t>CABASC)</a:t>
            </a:r>
            <a:r>
              <a:rPr lang="en-US" dirty="0" smtClean="0"/>
              <a:t> by Liu et al. (2018): combines two attention mechanisms, one that considers the relation between words, aspects, and the sentence, and one that considers word order </a:t>
            </a:r>
            <a:br>
              <a:rPr lang="en-US" dirty="0" smtClean="0"/>
            </a:br>
            <a:endParaRPr lang="en-US" sz="500" dirty="0" smtClean="0"/>
          </a:p>
          <a:p>
            <a:pPr lvl="1"/>
            <a:r>
              <a:rPr lang="en-GB" b="1" dirty="0"/>
              <a:t> Left-</a:t>
            </a:r>
            <a:r>
              <a:rPr lang="en-GB" b="1" dirty="0" err="1"/>
              <a:t>Center</a:t>
            </a:r>
            <a:r>
              <a:rPr lang="en-GB" b="1" dirty="0"/>
              <a:t>-Right separated neural network </a:t>
            </a:r>
            <a:r>
              <a:rPr lang="en-GB" b="1" dirty="0" smtClean="0"/>
              <a:t>with Rotatory attention and multi-hops</a:t>
            </a:r>
            <a:r>
              <a:rPr lang="en-GB" dirty="0" smtClean="0"/>
              <a:t> </a:t>
            </a:r>
            <a:r>
              <a:rPr lang="en-US" b="1" dirty="0" smtClean="0"/>
              <a:t>(LCR-Rot-hop)</a:t>
            </a:r>
            <a:r>
              <a:rPr lang="en-US" dirty="0" smtClean="0"/>
              <a:t> by </a:t>
            </a:r>
            <a:r>
              <a:rPr lang="en-US" dirty="0" err="1" smtClean="0"/>
              <a:t>Wallaart</a:t>
            </a:r>
            <a:r>
              <a:rPr lang="en-US" dirty="0" smtClean="0"/>
              <a:t> and Frasincar (2019): computes attention for left context, target, and right context in an iterative manner and using multiple hops</a:t>
            </a:r>
            <a:br>
              <a:rPr lang="en-US" dirty="0" smtClean="0"/>
            </a:br>
            <a:endParaRPr lang="en-US" sz="500" dirty="0" smtClean="0"/>
          </a:p>
          <a:p>
            <a:pPr marL="0" indent="0">
              <a:buNone/>
            </a:pPr>
            <a:r>
              <a:rPr lang="en-US" dirty="0"/>
              <a:t> </a:t>
            </a:r>
            <a:r>
              <a:rPr lang="en-US" dirty="0" smtClean="0"/>
              <a:t>    and combinations of these, e.g., </a:t>
            </a:r>
            <a:r>
              <a:rPr lang="en-US" b="1" dirty="0" smtClean="0"/>
              <a:t>HAABSA</a:t>
            </a:r>
            <a:r>
              <a:rPr lang="en-US" dirty="0" smtClean="0"/>
              <a:t> is </a:t>
            </a:r>
            <a:r>
              <a:rPr lang="en-US" b="1" dirty="0" err="1" smtClean="0"/>
              <a:t>Ont+LCR-Rot-hop</a:t>
            </a:r>
            <a:r>
              <a:rPr lang="en-US" dirty="0" smtClean="0"/>
              <a:t>, where the</a:t>
            </a:r>
            <a:br>
              <a:rPr lang="en-US" dirty="0" smtClean="0"/>
            </a:br>
            <a:r>
              <a:rPr lang="en-US" dirty="0" smtClean="0"/>
              <a:t>     majority classifier is replaced by the neural attention model LCR-Rot-hop</a:t>
            </a:r>
            <a:br>
              <a:rPr lang="en-US" dirty="0" smtClean="0"/>
            </a:br>
            <a:r>
              <a:rPr lang="en-US" dirty="0" smtClean="0"/>
              <a:t>     (state-of-the-art 88% accuracy on the test data of </a:t>
            </a:r>
            <a:r>
              <a:rPr lang="en-US" dirty="0" err="1" smtClean="0"/>
              <a:t>SemEval</a:t>
            </a:r>
            <a:r>
              <a:rPr lang="en-US" dirty="0" smtClean="0"/>
              <a:t> 2016)</a:t>
            </a:r>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411917776"/>
      </p:ext>
    </p:extLst>
  </p:cSld>
  <p:clrMapOvr>
    <a:masterClrMapping/>
  </p:clrMapOvr>
  <mc:AlternateContent xmlns:mc="http://schemas.openxmlformats.org/markup-compatibility/2006" xmlns:p14="http://schemas.microsoft.com/office/powerpoint/2010/main">
    <mc:Choice Requires="p14">
      <p:transition spd="slow" p14:dur="2000" advTm="79990"/>
    </mc:Choice>
    <mc:Fallback xmlns="">
      <p:transition spd="slow" advTm="7999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r>
              <a:rPr lang="en-US" dirty="0"/>
              <a:t> – Ontology Building</a:t>
            </a:r>
            <a:endParaRPr lang="en-GB" dirty="0"/>
          </a:p>
        </p:txBody>
      </p:sp>
      <p:sp>
        <p:nvSpPr>
          <p:cNvPr id="3" name="Content Placeholder 2"/>
          <p:cNvSpPr>
            <a:spLocks noGrp="1"/>
          </p:cNvSpPr>
          <p:nvPr>
            <p:ph idx="1"/>
          </p:nvPr>
        </p:nvSpPr>
        <p:spPr/>
        <p:txBody>
          <a:bodyPr/>
          <a:lstStyle/>
          <a:p>
            <a:r>
              <a:rPr lang="en-US" dirty="0" err="1" smtClean="0"/>
              <a:t>Ont</a:t>
            </a:r>
            <a:r>
              <a:rPr lang="en-US" dirty="0" smtClean="0"/>
              <a:t> without backup is used on 60% of the data instances, and gives an accuracy of 89% on the </a:t>
            </a:r>
            <a:r>
              <a:rPr lang="en-US" dirty="0" err="1" smtClean="0"/>
              <a:t>SemEval</a:t>
            </a:r>
            <a:r>
              <a:rPr lang="en-US" dirty="0" smtClean="0"/>
              <a:t> 2016 test data</a:t>
            </a:r>
          </a:p>
          <a:p>
            <a:endParaRPr lang="en-US" sz="2000" dirty="0" smtClean="0"/>
          </a:p>
          <a:p>
            <a:r>
              <a:rPr lang="en-US" dirty="0" smtClean="0"/>
              <a:t>There are many approaches to build domain ontologies from domain corpora but none which targets the specifics of sentiment</a:t>
            </a:r>
          </a:p>
          <a:p>
            <a:endParaRPr lang="en-US" sz="2000" dirty="0" smtClean="0"/>
          </a:p>
          <a:p>
            <a:r>
              <a:rPr lang="en-US" dirty="0" smtClean="0"/>
              <a:t>We follow the seminal work on ontology construction by </a:t>
            </a:r>
            <a:r>
              <a:rPr lang="en-US" dirty="0" err="1" smtClean="0"/>
              <a:t>Buitelaar</a:t>
            </a:r>
            <a:r>
              <a:rPr lang="en-US" dirty="0" smtClean="0"/>
              <a:t> et al. (2005):</a:t>
            </a:r>
          </a:p>
          <a:p>
            <a:pPr lvl="1"/>
            <a:r>
              <a:rPr lang="en-US" b="1" dirty="0" smtClean="0"/>
              <a:t>Term Selection</a:t>
            </a:r>
            <a:r>
              <a:rPr lang="en-US" dirty="0" smtClean="0"/>
              <a:t>: using domain pertinence and domain consensus with </a:t>
            </a:r>
            <a:r>
              <a:rPr lang="en-US" dirty="0" err="1" smtClean="0"/>
              <a:t>synsets</a:t>
            </a:r>
            <a:r>
              <a:rPr lang="en-US" dirty="0" smtClean="0"/>
              <a:t> by Meijer et al. (2014)</a:t>
            </a:r>
          </a:p>
          <a:p>
            <a:pPr lvl="1"/>
            <a:r>
              <a:rPr lang="en-US" b="1" dirty="0" smtClean="0"/>
              <a:t>Concept Formation: </a:t>
            </a:r>
            <a:r>
              <a:rPr lang="en-US" dirty="0" smtClean="0"/>
              <a:t>using user feedback</a:t>
            </a:r>
            <a:r>
              <a:rPr lang="en-US" b="1" dirty="0" smtClean="0"/>
              <a:t> </a:t>
            </a:r>
          </a:p>
          <a:p>
            <a:pPr lvl="1"/>
            <a:r>
              <a:rPr lang="en-US" b="1" dirty="0" smtClean="0"/>
              <a:t>Concept Hierarchy Construction</a:t>
            </a:r>
            <a:r>
              <a:rPr lang="en-US" dirty="0" smtClean="0"/>
              <a:t>: using the </a:t>
            </a:r>
            <a:r>
              <a:rPr lang="en-US" dirty="0" err="1" smtClean="0"/>
              <a:t>subsumption</a:t>
            </a:r>
            <a:r>
              <a:rPr lang="en-US" dirty="0" smtClean="0"/>
              <a:t> method by Sanderson and Croft (1999)</a:t>
            </a:r>
          </a:p>
          <a:p>
            <a:endParaRPr lang="en-US" dirty="0" smtClean="0"/>
          </a:p>
          <a:p>
            <a:endParaRPr lang="en-US" dirty="0" smtClean="0"/>
          </a:p>
          <a:p>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129169348"/>
      </p:ext>
    </p:extLst>
  </p:cSld>
  <p:clrMapOvr>
    <a:masterClrMapping/>
  </p:clrMapOvr>
  <mc:AlternateContent xmlns:mc="http://schemas.openxmlformats.org/markup-compatibility/2006" xmlns:p14="http://schemas.microsoft.com/office/powerpoint/2010/main">
    <mc:Choice Requires="p14">
      <p:transition spd="slow" p14:dur="2000" advTm="51572"/>
    </mc:Choice>
    <mc:Fallback xmlns="">
      <p:transition spd="slow" advTm="5157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GB" dirty="0"/>
          </a:p>
        </p:txBody>
      </p:sp>
      <p:sp>
        <p:nvSpPr>
          <p:cNvPr id="3" name="Content Placeholder 2"/>
          <p:cNvSpPr>
            <a:spLocks noGrp="1"/>
          </p:cNvSpPr>
          <p:nvPr>
            <p:ph idx="1"/>
          </p:nvPr>
        </p:nvSpPr>
        <p:spPr/>
        <p:txBody>
          <a:bodyPr/>
          <a:lstStyle/>
          <a:p>
            <a:r>
              <a:rPr lang="en-US" dirty="0" smtClean="0"/>
              <a:t>Domain corpus: Yelp Dataset Challenge 2017 data for restaurants</a:t>
            </a:r>
          </a:p>
          <a:p>
            <a:pPr lvl="1"/>
            <a:r>
              <a:rPr lang="en-US" dirty="0" smtClean="0"/>
              <a:t>5,001 restaurant reviews</a:t>
            </a:r>
          </a:p>
          <a:p>
            <a:pPr lvl="1"/>
            <a:r>
              <a:rPr lang="en-US" dirty="0" smtClean="0"/>
              <a:t>47,734 sentences</a:t>
            </a:r>
          </a:p>
          <a:p>
            <a:pPr lvl="1"/>
            <a:r>
              <a:rPr lang="en-US" dirty="0" smtClean="0"/>
              <a:t>Each review has text and star rating (0 to 5)</a:t>
            </a:r>
          </a:p>
          <a:p>
            <a:r>
              <a:rPr lang="en-US" dirty="0" smtClean="0"/>
              <a:t>Contrastive corpora: six popular and freely available English books from Project Gutenberg</a:t>
            </a:r>
          </a:p>
          <a:p>
            <a:pPr lvl="1"/>
            <a:r>
              <a:rPr lang="en-GB" dirty="0"/>
              <a:t>Alice's Adventures </a:t>
            </a:r>
            <a:r>
              <a:rPr lang="en-GB" dirty="0" smtClean="0"/>
              <a:t>in Wonderland </a:t>
            </a:r>
            <a:r>
              <a:rPr lang="en-GB" dirty="0"/>
              <a:t>by Lewis </a:t>
            </a:r>
            <a:r>
              <a:rPr lang="en-GB" dirty="0" smtClean="0"/>
              <a:t>Carrol</a:t>
            </a:r>
          </a:p>
          <a:p>
            <a:pPr lvl="1"/>
            <a:r>
              <a:rPr lang="en-GB" dirty="0" smtClean="0"/>
              <a:t>Pride </a:t>
            </a:r>
            <a:r>
              <a:rPr lang="en-GB" dirty="0"/>
              <a:t>and Prejudice by Jane </a:t>
            </a:r>
            <a:r>
              <a:rPr lang="en-GB" dirty="0" smtClean="0"/>
              <a:t>Austen</a:t>
            </a:r>
          </a:p>
          <a:p>
            <a:pPr lvl="1"/>
            <a:r>
              <a:rPr lang="en-GB" dirty="0" smtClean="0"/>
              <a:t>The </a:t>
            </a:r>
            <a:r>
              <a:rPr lang="en-GB" dirty="0"/>
              <a:t>Adventures of </a:t>
            </a:r>
            <a:r>
              <a:rPr lang="en-GB" dirty="0" smtClean="0"/>
              <a:t>Sherlock Holmes </a:t>
            </a:r>
            <a:r>
              <a:rPr lang="en-GB" dirty="0"/>
              <a:t>by Arthur Conan </a:t>
            </a:r>
            <a:r>
              <a:rPr lang="en-GB" dirty="0" smtClean="0"/>
              <a:t>Doyle</a:t>
            </a:r>
          </a:p>
          <a:p>
            <a:pPr lvl="1"/>
            <a:r>
              <a:rPr lang="en-GB" dirty="0" smtClean="0"/>
              <a:t>The </a:t>
            </a:r>
            <a:r>
              <a:rPr lang="en-GB" dirty="0"/>
              <a:t>Adventures of Tom Sawyer by Mark </a:t>
            </a:r>
            <a:r>
              <a:rPr lang="en-GB" dirty="0" smtClean="0"/>
              <a:t>Twain</a:t>
            </a:r>
          </a:p>
          <a:p>
            <a:pPr lvl="1"/>
            <a:r>
              <a:rPr lang="en-GB" dirty="0" smtClean="0"/>
              <a:t>Great</a:t>
            </a:r>
            <a:r>
              <a:rPr lang="en-GB" dirty="0"/>
              <a:t> </a:t>
            </a:r>
            <a:r>
              <a:rPr lang="en-GB" dirty="0" smtClean="0"/>
              <a:t>Expectations </a:t>
            </a:r>
            <a:r>
              <a:rPr lang="en-GB" dirty="0"/>
              <a:t>by Charles </a:t>
            </a:r>
            <a:r>
              <a:rPr lang="en-GB" dirty="0" smtClean="0"/>
              <a:t>Dickens</a:t>
            </a:r>
            <a:endParaRPr lang="en-US" dirty="0" smtClean="0"/>
          </a:p>
          <a:p>
            <a:endParaRPr lang="en-US" dirty="0" smtClean="0"/>
          </a:p>
          <a:p>
            <a:endParaRPr lang="en-GB" dirty="0"/>
          </a:p>
        </p:txBody>
      </p:sp>
      <p:sp>
        <p:nvSpPr>
          <p:cNvPr id="4" name="Footer Placeholder 3"/>
          <p:cNvSpPr>
            <a:spLocks noGrp="1"/>
          </p:cNvSpPr>
          <p:nvPr>
            <p:ph type="ftr" sz="quarter" idx="11"/>
          </p:nvPr>
        </p:nvSpPr>
        <p:spPr/>
        <p:txBody>
          <a:bodyPr/>
          <a:lstStyle/>
          <a:p>
            <a:pPr>
              <a:defRPr/>
            </a:pPr>
            <a:endParaRPr lang="en-US" smtClean="0">
              <a:solidFill>
                <a:srgbClr val="000000"/>
              </a:solidFill>
            </a:endParaRPr>
          </a:p>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endParaRPr lang="en-US" smtClean="0">
              <a:solidFill>
                <a:srgbClr val="000000"/>
              </a:solidFill>
            </a:endParaRPr>
          </a:p>
          <a:p>
            <a:pPr>
              <a:defRPr/>
            </a:pPr>
            <a:fld id="{7B4BD39F-A964-4876-A31E-F21A2A06217E}"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766697026"/>
      </p:ext>
    </p:extLst>
  </p:cSld>
  <p:clrMapOvr>
    <a:masterClrMapping/>
  </p:clrMapOvr>
  <mc:AlternateContent xmlns:mc="http://schemas.openxmlformats.org/markup-compatibility/2006" xmlns:p14="http://schemas.microsoft.com/office/powerpoint/2010/main">
    <mc:Choice Requires="p14">
      <p:transition spd="slow" p14:dur="2000" advTm="61227"/>
    </mc:Choice>
    <mc:Fallback xmlns="">
      <p:transition spd="slow" advTm="61227"/>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8304</Words>
  <Application>Microsoft Office PowerPoint</Application>
  <PresentationFormat>Custom</PresentationFormat>
  <Paragraphs>522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 SASOBUS: Semi-automatic Sentiment Domain Ontology Building Using Synsets</vt:lpstr>
      <vt:lpstr>Contents</vt:lpstr>
      <vt:lpstr>Motivation</vt:lpstr>
      <vt:lpstr>Motivation</vt:lpstr>
      <vt:lpstr>Motivation</vt:lpstr>
      <vt:lpstr>Motivation</vt:lpstr>
      <vt:lpstr>Related Work –  ABSA</vt:lpstr>
      <vt:lpstr>Related Work – Ontology Building</vt:lpstr>
      <vt:lpstr>Data</vt:lpstr>
      <vt:lpstr>Data</vt:lpstr>
      <vt:lpstr>Data</vt:lpstr>
      <vt:lpstr>Data</vt:lpstr>
      <vt:lpstr>Methodology</vt:lpstr>
      <vt:lpstr>Methodology – Ontology Structure</vt:lpstr>
      <vt:lpstr>Methodology – Ontology Structure</vt:lpstr>
      <vt:lpstr>Methodology – Ontology Structure</vt:lpstr>
      <vt:lpstr>Methodology – Ontology Structure</vt:lpstr>
      <vt:lpstr>Methodology – Ontology Structure</vt:lpstr>
      <vt:lpstr>Methodology – Term Selection </vt:lpstr>
      <vt:lpstr>Methodology – Term Selection </vt:lpstr>
      <vt:lpstr>Methodology – Term Selection </vt:lpstr>
      <vt:lpstr>Methodology – Term Selection </vt:lpstr>
      <vt:lpstr>Methodology – Concept Formation</vt:lpstr>
      <vt:lpstr>Methodology – Concept Hierarchy Construction</vt:lpstr>
      <vt:lpstr>Methodology – Concept Hierarchy Construction</vt:lpstr>
      <vt:lpstr>Methodology – Concept Hierarchy Construction</vt:lpstr>
      <vt:lpstr>Methodology – Concept Hierarchy Construction</vt:lpstr>
      <vt:lpstr>Evaluation</vt:lpstr>
      <vt:lpstr>Evaluation</vt:lpstr>
      <vt:lpstr>Evaluation</vt:lpstr>
      <vt:lpstr>Evaluation</vt:lpstr>
      <vt:lpstr>Evaluation</vt:lpstr>
      <vt:lpstr>Conclusion</vt:lpstr>
      <vt:lpstr>Conclusion</vt:lpstr>
      <vt:lpstr>References  –  ABSA</vt:lpstr>
      <vt:lpstr>References – Ontology Building</vt:lpstr>
    </vt:vector>
  </TitlesOfParts>
  <Company>EUR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Word Embeddings for Ontology-Driven Aspect-Based Sentiment Analysis</dc:title>
  <dc:creator>Flavius Frasincar</dc:creator>
  <cp:lastModifiedBy>Flavius</cp:lastModifiedBy>
  <cp:revision>185</cp:revision>
  <cp:lastPrinted>2020-05-15T15:20:19Z</cp:lastPrinted>
  <dcterms:created xsi:type="dcterms:W3CDTF">2020-05-02T23:04:29Z</dcterms:created>
  <dcterms:modified xsi:type="dcterms:W3CDTF">2020-06-04T16:10:44Z</dcterms:modified>
</cp:coreProperties>
</file>